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9" r:id="rId3"/>
    <p:sldId id="261" r:id="rId4"/>
    <p:sldId id="300" r:id="rId5"/>
    <p:sldId id="298" r:id="rId6"/>
    <p:sldId id="299" r:id="rId7"/>
    <p:sldId id="267" r:id="rId8"/>
    <p:sldId id="302" r:id="rId9"/>
    <p:sldId id="290" r:id="rId10"/>
    <p:sldId id="301" r:id="rId11"/>
    <p:sldId id="295" r:id="rId12"/>
    <p:sldId id="304" r:id="rId13"/>
    <p:sldId id="30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8026176-B7EE-4FB6-BDD3-8A86C1B98EE0}">
  <a:tblStyle styleId="{D8026176-B7EE-4FB6-BDD3-8A86C1B98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48" autoAdjust="0"/>
  </p:normalViewPr>
  <p:slideViewPr>
    <p:cSldViewPr snapToGrid="0" snapToObjects="1">
      <p:cViewPr varScale="1">
        <p:scale>
          <a:sx n="65" d="100"/>
          <a:sy n="65" d="100"/>
        </p:scale>
        <p:origin x="-11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1171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5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242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 userDrawn="1"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296800" y="478452"/>
            <a:ext cx="6550500" cy="3458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Where Goes the </a:t>
            </a:r>
            <a:r>
              <a:rPr lang="en-US" dirty="0" smtClean="0"/>
              <a:t>Neighborhood: </a:t>
            </a:r>
            <a:r>
              <a:rPr lang="en-US" dirty="0"/>
              <a:t>S</a:t>
            </a:r>
            <a:r>
              <a:rPr lang="en-US" dirty="0" smtClean="0"/>
              <a:t>tarring the          Line</a:t>
            </a:r>
            <a:endParaRPr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3502800"/>
            <a:ext cx="6400800" cy="175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 smtClean="0"/>
              <a:t>Christine Liu</a:t>
            </a:r>
          </a:p>
          <a:p>
            <a:r>
              <a:rPr lang="en-US" sz="2200" dirty="0" smtClean="0"/>
              <a:t>March 29, 2018</a:t>
            </a:r>
            <a:endParaRPr lang="en-US" sz="2200" dirty="0"/>
          </a:p>
        </p:txBody>
      </p:sp>
      <p:pic>
        <p:nvPicPr>
          <p:cNvPr id="2" name="Picture 1" descr="2015-11-05-1446690332-6717686-L_train_logo-thum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90" y="2395475"/>
            <a:ext cx="1233876" cy="1233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743059"/>
            <a:ext cx="6074400" cy="1159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Classification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7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00" y="198184"/>
            <a:ext cx="7446000" cy="666000"/>
          </a:xfrm>
        </p:spPr>
        <p:txBody>
          <a:bodyPr/>
          <a:lstStyle/>
          <a:p>
            <a:r>
              <a:rPr lang="en-US" altLang="zh-CN" sz="2600" dirty="0" smtClean="0"/>
              <a:t>Gentrification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Classification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79515"/>
              </p:ext>
            </p:extLst>
          </p:nvPr>
        </p:nvGraphicFramePr>
        <p:xfrm>
          <a:off x="849000" y="864184"/>
          <a:ext cx="7639538" cy="39853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9769"/>
                <a:gridCol w="3819769"/>
              </a:tblGrid>
              <a:tr h="6098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/>
                        <a:t>Target Variable</a:t>
                      </a:r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/>
                        <a:t>2017 Gentrification Risk</a:t>
                      </a:r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/>
                        <a:t>2016 Gentrification Risk</a:t>
                      </a:r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4679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1" i="0" dirty="0" smtClean="0"/>
                        <a:t>Feature Importance</a:t>
                      </a:r>
                      <a:endParaRPr 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2016</a:t>
                      </a:r>
                      <a:r>
                        <a:rPr lang="en-US" sz="2000" i="1" baseline="0" dirty="0" smtClean="0"/>
                        <a:t> Property Value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</a:t>
                      </a:r>
                      <a:r>
                        <a:rPr lang="en-US" sz="2000" i="1" baseline="0" dirty="0" smtClean="0"/>
                        <a:t> Property Value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76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</a:t>
                      </a:r>
                      <a:r>
                        <a:rPr lang="en-US" sz="2000" i="1" baseline="0" dirty="0" smtClean="0"/>
                        <a:t> “</a:t>
                      </a:r>
                      <a:r>
                        <a:rPr lang="en-US" sz="2000" i="1" baseline="0" dirty="0" err="1" smtClean="0"/>
                        <a:t>Omg</a:t>
                      </a:r>
                      <a:r>
                        <a:rPr lang="en-US" sz="2000" i="1" baseline="0" dirty="0" smtClean="0"/>
                        <a:t>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/>
                        <a:t>2013 “</a:t>
                      </a:r>
                      <a:r>
                        <a:rPr lang="en-US" altLang="zh-CN" sz="2000" i="1" dirty="0" err="1" smtClean="0"/>
                        <a:t>Omg</a:t>
                      </a:r>
                      <a:r>
                        <a:rPr lang="en-US" altLang="zh-CN" sz="2000" i="1" dirty="0" smtClean="0"/>
                        <a:t>”</a:t>
                      </a:r>
                      <a:r>
                        <a:rPr lang="en-US" altLang="zh-CN" sz="2000" i="1" baseline="0" dirty="0" smtClean="0"/>
                        <a:t>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 “Hipster”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/>
                        <a:t>2014</a:t>
                      </a:r>
                      <a:r>
                        <a:rPr lang="en-US" altLang="zh-CN" sz="2000" i="1" baseline="0" dirty="0" smtClean="0"/>
                        <a:t> “Hipster”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 “Gentrified”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2013 “Gentrified”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7537" y="414430"/>
            <a:ext cx="4417539" cy="4631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Takeaways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Over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years,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m</a:t>
            </a:r>
            <a:r>
              <a:rPr lang="en-US" altLang="zh-CN" sz="2400" dirty="0" smtClean="0"/>
              <a:t>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Reviews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a</a:t>
            </a:r>
            <a:r>
              <a:rPr lang="en-US" altLang="zh-CN" sz="2400" dirty="0" err="1" smtClean="0"/>
              <a:t>ppear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</a:t>
            </a:r>
          </a:p>
          <a:p>
            <a:r>
              <a:rPr lang="en-US" sz="2400" dirty="0" smtClean="0"/>
              <a:t>Words from Yelp Reviews can predict gentrifying areas 2 – 3 years ahead of time</a:t>
            </a:r>
          </a:p>
          <a:p>
            <a:pPr marL="8890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10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7"/>
          <p:cNvSpPr txBox="1">
            <a:spLocks/>
          </p:cNvSpPr>
          <p:nvPr/>
        </p:nvSpPr>
        <p:spPr>
          <a:xfrm>
            <a:off x="1534850" y="2286153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Thank You!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" name="Shape 337"/>
          <p:cNvSpPr txBox="1">
            <a:spLocks/>
          </p:cNvSpPr>
          <p:nvPr/>
        </p:nvSpPr>
        <p:spPr>
          <a:xfrm>
            <a:off x="2903931" y="3970965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r"/>
            <a:r>
              <a:rPr lang="en-US" altLang="zh-CN" sz="4000" dirty="0" smtClean="0">
                <a:solidFill>
                  <a:srgbClr val="000000"/>
                </a:solidFill>
              </a:rPr>
              <a:t>Christine</a:t>
            </a:r>
            <a:r>
              <a:rPr lang="zh-CN" altLang="en-US" sz="4000" dirty="0" smtClean="0">
                <a:solidFill>
                  <a:srgbClr val="000000"/>
                </a:solidFill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</a:rPr>
              <a:t>Liu</a:t>
            </a:r>
          </a:p>
          <a:p>
            <a:pPr algn="r"/>
            <a:r>
              <a:rPr lang="zh-CN" altLang="zh-CN" sz="4000" dirty="0" smtClean="0">
                <a:solidFill>
                  <a:srgbClr val="000000"/>
                </a:solidFill>
              </a:rPr>
              <a:t>c</a:t>
            </a:r>
            <a:r>
              <a:rPr lang="en-US" altLang="zh-CN" sz="4000" dirty="0" smtClean="0">
                <a:solidFill>
                  <a:srgbClr val="000000"/>
                </a:solidFill>
              </a:rPr>
              <a:t>cl2140@columbia.edu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1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1676800" y="2087050"/>
            <a:ext cx="5790300" cy="1159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>
                <a:solidFill>
                  <a:srgbClr val="000000"/>
                </a:solidFill>
              </a:rPr>
              <a:t>Background</a:t>
            </a:r>
            <a:endParaRPr sz="6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600" dirty="0" smtClean="0"/>
              <a:t>Methodology</a:t>
            </a:r>
            <a:endParaRPr sz="2600" dirty="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2000px-Bureau_of_Labor_Statistic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61" y="1096138"/>
            <a:ext cx="789281" cy="691410"/>
          </a:xfrm>
          <a:prstGeom prst="rect">
            <a:avLst/>
          </a:prstGeom>
        </p:spPr>
      </p:pic>
      <p:pic>
        <p:nvPicPr>
          <p:cNvPr id="6" name="Picture 5" descr="yelp_fullcol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4" y="1154555"/>
            <a:ext cx="1046557" cy="672101"/>
          </a:xfrm>
          <a:prstGeom prst="rect">
            <a:avLst/>
          </a:prstGeom>
        </p:spPr>
      </p:pic>
      <p:pic>
        <p:nvPicPr>
          <p:cNvPr id="7" name="Picture 6" descr="3FF54443-CD9C-4E56-8A20-8D2BD245BD1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2" y="1713936"/>
            <a:ext cx="2386946" cy="908554"/>
          </a:xfrm>
          <a:prstGeom prst="rect">
            <a:avLst/>
          </a:prstGeom>
        </p:spPr>
      </p:pic>
      <p:sp>
        <p:nvSpPr>
          <p:cNvPr id="12" name="Shape 330"/>
          <p:cNvSpPr txBox="1">
            <a:spLocks/>
          </p:cNvSpPr>
          <p:nvPr/>
        </p:nvSpPr>
        <p:spPr>
          <a:xfrm>
            <a:off x="5435291" y="3013383"/>
            <a:ext cx="3295475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Feature Engineering with Yelp Review Language</a:t>
            </a:r>
            <a:endParaRPr lang="en-US" sz="2000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2649007" y="1426617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330"/>
          <p:cNvSpPr txBox="1">
            <a:spLocks/>
          </p:cNvSpPr>
          <p:nvPr/>
        </p:nvSpPr>
        <p:spPr>
          <a:xfrm>
            <a:off x="3483084" y="1038369"/>
            <a:ext cx="1952207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Gentrification</a:t>
            </a:r>
          </a:p>
          <a:p>
            <a:r>
              <a:rPr lang="en-US" sz="2000" dirty="0" smtClean="0"/>
              <a:t> Risk Baseline</a:t>
            </a:r>
            <a:endParaRPr lang="en-US" sz="20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269957" y="1426617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330"/>
          <p:cNvSpPr txBox="1">
            <a:spLocks/>
          </p:cNvSpPr>
          <p:nvPr/>
        </p:nvSpPr>
        <p:spPr>
          <a:xfrm>
            <a:off x="6624266" y="1112883"/>
            <a:ext cx="1916031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2000" dirty="0" smtClean="0"/>
              <a:t>Geographical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Movement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of Yelp Reviews</a:t>
            </a:r>
            <a:endParaRPr lang="en-US" sz="2000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6748686" y="2542439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330"/>
          <p:cNvSpPr txBox="1">
            <a:spLocks/>
          </p:cNvSpPr>
          <p:nvPr/>
        </p:nvSpPr>
        <p:spPr>
          <a:xfrm>
            <a:off x="2052333" y="2867261"/>
            <a:ext cx="1969844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Investigating Feature Importance</a:t>
            </a:r>
            <a:endParaRPr lang="en-US" sz="2000" dirty="0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4135980" y="3249976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343383"/>
            <a:ext cx="6074400" cy="196906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Gentrification Baseline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9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9254" y="60601"/>
            <a:ext cx="8041044" cy="666000"/>
          </a:xfrm>
        </p:spPr>
        <p:txBody>
          <a:bodyPr/>
          <a:lstStyle/>
          <a:p>
            <a:r>
              <a:rPr lang="en-US" sz="2600" dirty="0" smtClean="0"/>
              <a:t>Gentrification Risk</a:t>
            </a:r>
            <a:endParaRPr lang="en-US" sz="2600" dirty="0"/>
          </a:p>
        </p:txBody>
      </p:sp>
      <p:sp>
        <p:nvSpPr>
          <p:cNvPr id="8" name="Rounded Rectangle 7"/>
          <p:cNvSpPr/>
          <p:nvPr/>
        </p:nvSpPr>
        <p:spPr>
          <a:xfrm>
            <a:off x="4307391" y="1416988"/>
            <a:ext cx="4381383" cy="1895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altLang="zh-CN" sz="2200" dirty="0" smtClean="0">
                <a:solidFill>
                  <a:schemeClr val="tx1"/>
                </a:solidFill>
              </a:rPr>
              <a:t>Change</a:t>
            </a: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in</a:t>
            </a:r>
            <a:r>
              <a:rPr lang="zh-CN" alt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Property Value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Applied Threshold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7.5% - 10.5% Blocks in Scope at Gentrification Risk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49236" y="1270584"/>
            <a:ext cx="2527462" cy="224348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100" dirty="0" smtClean="0">
                <a:solidFill>
                  <a:srgbClr val="000000"/>
                </a:solidFill>
              </a:rPr>
              <a:t>Annual NYC Sales Data</a:t>
            </a:r>
            <a:endParaRPr 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743059"/>
            <a:ext cx="6074400" cy="195584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Yelp Exploration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1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89168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76" y="0"/>
            <a:ext cx="2891681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277" y="0"/>
            <a:ext cx="2891681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743059"/>
            <a:ext cx="6074400" cy="193744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Feature Engineering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Gentrification “Score” Generator with Natural Language Processing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pic>
        <p:nvPicPr>
          <p:cNvPr id="9" name="Picture 8" descr="Screenshot_20180326-14034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 b="53488"/>
          <a:stretch/>
        </p:blipFill>
        <p:spPr>
          <a:xfrm>
            <a:off x="5013399" y="1853321"/>
            <a:ext cx="3526899" cy="2172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29" y="1183352"/>
            <a:ext cx="4902200" cy="34163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22481" y="1396402"/>
            <a:ext cx="1748728" cy="27051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Word2Vec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q</a:t>
            </a:r>
            <a:r>
              <a:rPr lang="en-US" altLang="zh-CN" sz="1600" dirty="0" smtClean="0">
                <a:solidFill>
                  <a:schemeClr val="tx1"/>
                </a:solidFill>
              </a:rPr>
              <a:t>uaint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</a:t>
            </a:r>
            <a:r>
              <a:rPr lang="en-US" sz="1600" dirty="0" smtClean="0">
                <a:solidFill>
                  <a:schemeClr val="tx1"/>
                </a:solidFill>
              </a:rPr>
              <a:t>entrified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ipster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o</a:t>
            </a:r>
            <a:r>
              <a:rPr lang="en-US" sz="1600" dirty="0" err="1" smtClean="0">
                <a:solidFill>
                  <a:schemeClr val="tx1"/>
                </a:solidFill>
              </a:rPr>
              <a:t>mg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divey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39298" y="2018948"/>
            <a:ext cx="1748727" cy="14740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00"/>
                </a:solidFill>
              </a:rPr>
              <a:t>300k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Yelp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Reviews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459" y="263155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6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179</Words>
  <Application>Microsoft Macintosh PowerPoint</Application>
  <PresentationFormat>On-screen Show (16:9)</PresentationFormat>
  <Paragraphs>52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Verges template</vt:lpstr>
      <vt:lpstr>Where Goes the Neighborhood: Starring the          Line</vt:lpstr>
      <vt:lpstr>Background</vt:lpstr>
      <vt:lpstr>Methodology</vt:lpstr>
      <vt:lpstr>PowerPoint Presentation</vt:lpstr>
      <vt:lpstr>Gentrification Risk</vt:lpstr>
      <vt:lpstr>PowerPoint Presentation</vt:lpstr>
      <vt:lpstr>PowerPoint Presentation</vt:lpstr>
      <vt:lpstr>PowerPoint Presentation</vt:lpstr>
      <vt:lpstr>Gentrification “Score” Generator with Natural Language Processing</vt:lpstr>
      <vt:lpstr>PowerPoint Presentation</vt:lpstr>
      <vt:lpstr>Gentrification Classification</vt:lpstr>
      <vt:lpstr>Takeaways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Goes the Neighborhood</dc:title>
  <cp:lastModifiedBy>Christine Liu</cp:lastModifiedBy>
  <cp:revision>332</cp:revision>
  <dcterms:modified xsi:type="dcterms:W3CDTF">2018-03-29T04:15:46Z</dcterms:modified>
</cp:coreProperties>
</file>