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 id="2147483709" r:id="rId2"/>
    <p:sldMasterId id="2147483684" r:id="rId3"/>
  </p:sldMasterIdLst>
  <p:notesMasterIdLst>
    <p:notesMasterId r:id="rId16"/>
  </p:notesMasterIdLst>
  <p:sldIdLst>
    <p:sldId id="267" r:id="rId4"/>
    <p:sldId id="269" r:id="rId5"/>
    <p:sldId id="271" r:id="rId6"/>
    <p:sldId id="279" r:id="rId7"/>
    <p:sldId id="272" r:id="rId8"/>
    <p:sldId id="274" r:id="rId9"/>
    <p:sldId id="277" r:id="rId10"/>
    <p:sldId id="256" r:id="rId11"/>
    <p:sldId id="282" r:id="rId12"/>
    <p:sldId id="280" r:id="rId13"/>
    <p:sldId id="281" r:id="rId14"/>
    <p:sldId id="276" r:id="rId1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ＭＳ Ｐゴシック" charset="0"/>
        <a:cs typeface="+mn-cs"/>
      </a:defRPr>
    </a:lvl1pPr>
    <a:lvl2pPr marL="457200" algn="l" rtl="0" eaLnBrk="0" fontAlgn="base" hangingPunct="0">
      <a:spcBef>
        <a:spcPct val="0"/>
      </a:spcBef>
      <a:spcAft>
        <a:spcPct val="0"/>
      </a:spcAft>
      <a:defRPr kern="1200">
        <a:solidFill>
          <a:schemeClr val="tx1"/>
        </a:solidFill>
        <a:latin typeface="Calibri" charset="0"/>
        <a:ea typeface="ＭＳ Ｐゴシック" charset="0"/>
        <a:cs typeface="+mn-cs"/>
      </a:defRPr>
    </a:lvl2pPr>
    <a:lvl3pPr marL="914400" algn="l" rtl="0" eaLnBrk="0" fontAlgn="base" hangingPunct="0">
      <a:spcBef>
        <a:spcPct val="0"/>
      </a:spcBef>
      <a:spcAft>
        <a:spcPct val="0"/>
      </a:spcAft>
      <a:defRPr kern="1200">
        <a:solidFill>
          <a:schemeClr val="tx1"/>
        </a:solidFill>
        <a:latin typeface="Calibri" charset="0"/>
        <a:ea typeface="ＭＳ Ｐゴシック" charset="0"/>
        <a:cs typeface="+mn-cs"/>
      </a:defRPr>
    </a:lvl3pPr>
    <a:lvl4pPr marL="1371600" algn="l" rtl="0" eaLnBrk="0" fontAlgn="base" hangingPunct="0">
      <a:spcBef>
        <a:spcPct val="0"/>
      </a:spcBef>
      <a:spcAft>
        <a:spcPct val="0"/>
      </a:spcAft>
      <a:defRPr kern="1200">
        <a:solidFill>
          <a:schemeClr val="tx1"/>
        </a:solidFill>
        <a:latin typeface="Calibri" charset="0"/>
        <a:ea typeface="ＭＳ Ｐゴシック" charset="0"/>
        <a:cs typeface="+mn-cs"/>
      </a:defRPr>
    </a:lvl4pPr>
    <a:lvl5pPr marL="1828800" algn="l" rtl="0" eaLnBrk="0" fontAlgn="base" hangingPunct="0">
      <a:spcBef>
        <a:spcPct val="0"/>
      </a:spcBef>
      <a:spcAft>
        <a:spcPct val="0"/>
      </a:spcAft>
      <a:defRPr kern="1200">
        <a:solidFill>
          <a:schemeClr val="tx1"/>
        </a:solidFill>
        <a:latin typeface="Calibri" charset="0"/>
        <a:ea typeface="ＭＳ Ｐゴシック" charset="0"/>
        <a:cs typeface="+mn-cs"/>
      </a:defRPr>
    </a:lvl5pPr>
    <a:lvl6pPr marL="2286000" algn="l" defTabSz="457200" rtl="0" eaLnBrk="1" latinLnBrk="0" hangingPunct="1">
      <a:defRPr kern="1200">
        <a:solidFill>
          <a:schemeClr val="tx1"/>
        </a:solidFill>
        <a:latin typeface="Calibri" charset="0"/>
        <a:ea typeface="ＭＳ Ｐゴシック" charset="0"/>
        <a:cs typeface="+mn-cs"/>
      </a:defRPr>
    </a:lvl6pPr>
    <a:lvl7pPr marL="2743200" algn="l" defTabSz="457200" rtl="0" eaLnBrk="1" latinLnBrk="0" hangingPunct="1">
      <a:defRPr kern="1200">
        <a:solidFill>
          <a:schemeClr val="tx1"/>
        </a:solidFill>
        <a:latin typeface="Calibri" charset="0"/>
        <a:ea typeface="ＭＳ Ｐゴシック" charset="0"/>
        <a:cs typeface="+mn-cs"/>
      </a:defRPr>
    </a:lvl7pPr>
    <a:lvl8pPr marL="3200400" algn="l" defTabSz="457200" rtl="0" eaLnBrk="1" latinLnBrk="0" hangingPunct="1">
      <a:defRPr kern="1200">
        <a:solidFill>
          <a:schemeClr val="tx1"/>
        </a:solidFill>
        <a:latin typeface="Calibri" charset="0"/>
        <a:ea typeface="ＭＳ Ｐゴシック" charset="0"/>
        <a:cs typeface="+mn-cs"/>
      </a:defRPr>
    </a:lvl8pPr>
    <a:lvl9pPr marL="3657600" algn="l" defTabSz="457200" rtl="0" eaLnBrk="1" latinLnBrk="0" hangingPunct="1">
      <a:defRPr kern="1200">
        <a:solidFill>
          <a:schemeClr val="tx1"/>
        </a:solidFill>
        <a:latin typeface="Calibri" charset="0"/>
        <a:ea typeface="ＭＳ Ｐゴシック" charset="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364A"/>
    <a:srgbClr val="B7C9D6"/>
    <a:srgbClr val="EBEDEE"/>
    <a:srgbClr val="52626F"/>
    <a:srgbClr val="93B4C4"/>
    <a:srgbClr val="005273"/>
    <a:srgbClr val="78A2B6"/>
    <a:srgbClr val="00ABE8"/>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46" autoAdjust="0"/>
    <p:restoredTop sz="96754" autoAdjust="0"/>
  </p:normalViewPr>
  <p:slideViewPr>
    <p:cSldViewPr snapToGrid="0">
      <p:cViewPr varScale="1">
        <p:scale>
          <a:sx n="96" d="100"/>
          <a:sy n="96" d="100"/>
        </p:scale>
        <p:origin x="-1040" y="-104"/>
      </p:cViewPr>
      <p:guideLst>
        <p:guide orient="horz" pos="2228"/>
        <p:guide pos="2880"/>
      </p:guideLst>
    </p:cSldViewPr>
  </p:slideViewPr>
  <p:outlineViewPr>
    <p:cViewPr>
      <p:scale>
        <a:sx n="33" d="100"/>
        <a:sy n="33" d="100"/>
      </p:scale>
      <p:origin x="0" y="-2670"/>
    </p:cViewPr>
  </p:outlineViewPr>
  <p:notesTextViewPr>
    <p:cViewPr>
      <p:scale>
        <a:sx n="1" d="1"/>
        <a:sy n="1" d="1"/>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notesMaster" Target="notesMasters/notes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fld id="{AAB81628-7E45-674E-BC36-94F7BD5EB724}" type="datetimeFigureOut">
              <a:rPr lang="en-US"/>
              <a:pPr/>
              <a:t>2/12/18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929D5969-6A86-7445-8949-0EB94DD216B8}" type="slidenum">
              <a:rPr lang="en-US"/>
              <a:pPr/>
              <a:t>‹#›</a:t>
            </a:fld>
            <a:endParaRPr lang="en-US"/>
          </a:p>
        </p:txBody>
      </p:sp>
    </p:spTree>
    <p:extLst>
      <p:ext uri="{BB962C8B-B14F-4D97-AF65-F5344CB8AC3E}">
        <p14:creationId xmlns:p14="http://schemas.microsoft.com/office/powerpoint/2010/main" val="1320377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Cov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9910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p:spTree>
      <p:nvGrpSpPr>
        <p:cNvPr id="1" name=""/>
        <p:cNvGrpSpPr/>
        <p:nvPr/>
      </p:nvGrpSpPr>
      <p:grpSpPr>
        <a:xfrm>
          <a:off x="0" y="0"/>
          <a:ext cx="0" cy="0"/>
          <a:chOff x="0" y="0"/>
          <a:chExt cx="0" cy="0"/>
        </a:xfrm>
      </p:grpSpPr>
      <p:sp>
        <p:nvSpPr>
          <p:cNvPr id="2" name="Title 1"/>
          <p:cNvSpPr>
            <a:spLocks noGrp="1"/>
          </p:cNvSpPr>
          <p:nvPr>
            <p:ph type="title"/>
          </p:nvPr>
        </p:nvSpPr>
        <p:spPr>
          <a:xfrm>
            <a:off x="632047" y="621168"/>
            <a:ext cx="7705725" cy="449987"/>
          </a:xfrm>
          <a:prstGeom prst="rect">
            <a:avLst/>
          </a:prstGeom>
        </p:spPr>
        <p:txBody>
          <a:bodyPr anchor="b"/>
          <a:lstStyle>
            <a:lvl1pPr algn="l" defTabSz="914400" rtl="0" eaLnBrk="1" latinLnBrk="0" hangingPunct="1">
              <a:lnSpc>
                <a:spcPct val="90000"/>
              </a:lnSpc>
              <a:spcBef>
                <a:spcPct val="0"/>
              </a:spcBef>
              <a:buNone/>
              <a:defRPr lang="en-US" sz="2400" b="1" kern="1500" spc="0" baseline="0" dirty="0">
                <a:solidFill>
                  <a:srgbClr val="52626F"/>
                </a:solidFill>
                <a:latin typeface="Vaud"/>
                <a:ea typeface="+mj-ea"/>
                <a:cs typeface="+mj-cs"/>
              </a:defRPr>
            </a:lvl1pPr>
          </a:lstStyle>
          <a:p>
            <a:r>
              <a:rPr lang="en-US" smtClean="0"/>
              <a:t>Click to edit Master title style</a:t>
            </a:r>
            <a:endParaRPr lang="en-US" dirty="0"/>
          </a:p>
        </p:txBody>
      </p:sp>
      <p:sp>
        <p:nvSpPr>
          <p:cNvPr id="5" name="Slide Number Placeholder 2"/>
          <p:cNvSpPr>
            <a:spLocks noGrp="1"/>
          </p:cNvSpPr>
          <p:nvPr>
            <p:ph type="sldNum" sz="quarter" idx="10"/>
          </p:nvPr>
        </p:nvSpPr>
        <p:spPr>
          <a:xfrm>
            <a:off x="213545" y="6607175"/>
            <a:ext cx="673100" cy="177800"/>
          </a:xfrm>
          <a:prstGeom prst="rect">
            <a:avLst/>
          </a:prstGeom>
        </p:spPr>
        <p:txBody>
          <a:bodyPr/>
          <a:lstStyle>
            <a:lvl1pPr>
              <a:defRPr/>
            </a:lvl1pPr>
          </a:lstStyle>
          <a:p>
            <a:r>
              <a:rPr lang="en-US" dirty="0"/>
              <a:t>PAGE </a:t>
            </a:r>
            <a:fld id="{D6EDC731-D9B6-474E-BD3C-20E034993B5F}" type="slidenum">
              <a:rPr lang="en-US"/>
              <a:pPr/>
              <a:t>‹#›</a:t>
            </a:fld>
            <a:endParaRPr lang="en-US" dirty="0"/>
          </a:p>
        </p:txBody>
      </p:sp>
    </p:spTree>
    <p:extLst>
      <p:ext uri="{BB962C8B-B14F-4D97-AF65-F5344CB8AC3E}">
        <p14:creationId xmlns:p14="http://schemas.microsoft.com/office/powerpoint/2010/main" val="2877904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p:spTree>
      <p:nvGrpSpPr>
        <p:cNvPr id="1" name=""/>
        <p:cNvGrpSpPr/>
        <p:nvPr/>
      </p:nvGrpSpPr>
      <p:grpSpPr>
        <a:xfrm>
          <a:off x="0" y="0"/>
          <a:ext cx="0" cy="0"/>
          <a:chOff x="0" y="0"/>
          <a:chExt cx="0" cy="0"/>
        </a:xfrm>
      </p:grpSpPr>
      <p:pic>
        <p:nvPicPr>
          <p:cNvPr id="4" name="Picture 8"/>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2185988"/>
            <a:ext cx="5126038" cy="3706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32047" y="621168"/>
            <a:ext cx="7705725" cy="449987"/>
          </a:xfrm>
          <a:prstGeom prst="rect">
            <a:avLst/>
          </a:prstGeom>
        </p:spPr>
        <p:txBody>
          <a:bodyPr anchor="b"/>
          <a:lstStyle>
            <a:lvl1pPr algn="l" defTabSz="914400" rtl="0" eaLnBrk="1" latinLnBrk="0" hangingPunct="1">
              <a:lnSpc>
                <a:spcPct val="90000"/>
              </a:lnSpc>
              <a:spcBef>
                <a:spcPct val="0"/>
              </a:spcBef>
              <a:buNone/>
              <a:defRPr lang="en-US" sz="2400" b="1" kern="1500" spc="0" baseline="0" dirty="0">
                <a:solidFill>
                  <a:srgbClr val="52626F"/>
                </a:solidFill>
                <a:latin typeface="Vaud"/>
                <a:ea typeface="+mj-ea"/>
                <a:cs typeface="+mj-cs"/>
              </a:defRPr>
            </a:lvl1pPr>
          </a:lstStyle>
          <a:p>
            <a:r>
              <a:rPr lang="en-US" smtClean="0"/>
              <a:t>Click to edit Master title style</a:t>
            </a:r>
            <a:endParaRPr lang="en-US" dirty="0"/>
          </a:p>
        </p:txBody>
      </p:sp>
      <p:sp>
        <p:nvSpPr>
          <p:cNvPr id="5" name="Slide Number Placeholder 2"/>
          <p:cNvSpPr>
            <a:spLocks noGrp="1"/>
          </p:cNvSpPr>
          <p:nvPr>
            <p:ph type="sldNum" sz="quarter" idx="10"/>
          </p:nvPr>
        </p:nvSpPr>
        <p:spPr>
          <a:xfrm>
            <a:off x="111485" y="6607175"/>
            <a:ext cx="673100" cy="177800"/>
          </a:xfrm>
          <a:prstGeom prst="rect">
            <a:avLst/>
          </a:prstGeom>
        </p:spPr>
        <p:txBody>
          <a:bodyPr/>
          <a:lstStyle>
            <a:lvl1pPr>
              <a:defRPr/>
            </a:lvl1pPr>
          </a:lstStyle>
          <a:p>
            <a:r>
              <a:rPr lang="en-US" dirty="0"/>
              <a:t>PAGE </a:t>
            </a:r>
            <a:fld id="{4380873A-7EAC-3C41-83E3-E3D87DC2FCCA}" type="slidenum">
              <a:rPr lang="en-US"/>
              <a:pPr/>
              <a:t>‹#›</a:t>
            </a:fld>
            <a:endParaRPr lang="en-US" dirty="0"/>
          </a:p>
        </p:txBody>
      </p:sp>
    </p:spTree>
    <p:extLst>
      <p:ext uri="{BB962C8B-B14F-4D97-AF65-F5344CB8AC3E}">
        <p14:creationId xmlns:p14="http://schemas.microsoft.com/office/powerpoint/2010/main" val="1806469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p:spTree>
      <p:nvGrpSpPr>
        <p:cNvPr id="1" name=""/>
        <p:cNvGrpSpPr/>
        <p:nvPr/>
      </p:nvGrpSpPr>
      <p:grpSpPr>
        <a:xfrm>
          <a:off x="0" y="0"/>
          <a:ext cx="0" cy="0"/>
          <a:chOff x="0" y="0"/>
          <a:chExt cx="0" cy="0"/>
        </a:xfrm>
      </p:grpSpPr>
      <p:sp>
        <p:nvSpPr>
          <p:cNvPr id="6" name="Title 1"/>
          <p:cNvSpPr>
            <a:spLocks noGrp="1"/>
          </p:cNvSpPr>
          <p:nvPr>
            <p:ph type="title"/>
          </p:nvPr>
        </p:nvSpPr>
        <p:spPr>
          <a:xfrm>
            <a:off x="632047" y="621168"/>
            <a:ext cx="7705725" cy="449987"/>
          </a:xfrm>
          <a:prstGeom prst="rect">
            <a:avLst/>
          </a:prstGeom>
        </p:spPr>
        <p:txBody>
          <a:bodyPr anchor="b"/>
          <a:lstStyle>
            <a:lvl1pPr algn="l" defTabSz="914400" rtl="0" eaLnBrk="1" latinLnBrk="0" hangingPunct="1">
              <a:lnSpc>
                <a:spcPct val="90000"/>
              </a:lnSpc>
              <a:spcBef>
                <a:spcPct val="0"/>
              </a:spcBef>
              <a:buNone/>
              <a:defRPr lang="en-US" sz="2400" b="1" kern="1500" spc="0" baseline="0" dirty="0">
                <a:solidFill>
                  <a:srgbClr val="52626F"/>
                </a:solidFill>
                <a:latin typeface="Vaud"/>
                <a:ea typeface="+mj-ea"/>
                <a:cs typeface="+mj-cs"/>
              </a:defRPr>
            </a:lvl1pPr>
          </a:lstStyle>
          <a:p>
            <a:r>
              <a:rPr lang="en-US" smtClean="0"/>
              <a:t>Click to edit Master title style</a:t>
            </a:r>
            <a:endParaRPr lang="en-US" dirty="0"/>
          </a:p>
        </p:txBody>
      </p:sp>
      <p:sp>
        <p:nvSpPr>
          <p:cNvPr id="4" name="Slide Number Placeholder 2"/>
          <p:cNvSpPr>
            <a:spLocks noGrp="1"/>
          </p:cNvSpPr>
          <p:nvPr>
            <p:ph type="sldNum" sz="quarter" idx="10"/>
          </p:nvPr>
        </p:nvSpPr>
        <p:spPr>
          <a:xfrm>
            <a:off x="1597025" y="6607175"/>
            <a:ext cx="673100" cy="177800"/>
          </a:xfrm>
          <a:prstGeom prst="rect">
            <a:avLst/>
          </a:prstGeom>
        </p:spPr>
        <p:txBody>
          <a:bodyPr/>
          <a:lstStyle>
            <a:lvl1pPr>
              <a:defRPr/>
            </a:lvl1pPr>
          </a:lstStyle>
          <a:p>
            <a:r>
              <a:rPr lang="en-US"/>
              <a:t>PAGE </a:t>
            </a:r>
            <a:fld id="{38761E91-A08F-C04B-AA00-C79E1A6E0A0C}" type="slidenum">
              <a:rPr lang="en-US"/>
              <a:pPr/>
              <a:t>‹#›</a:t>
            </a:fld>
            <a:endParaRPr lang="en-US"/>
          </a:p>
        </p:txBody>
      </p:sp>
    </p:spTree>
    <p:extLst>
      <p:ext uri="{BB962C8B-B14F-4D97-AF65-F5344CB8AC3E}">
        <p14:creationId xmlns:p14="http://schemas.microsoft.com/office/powerpoint/2010/main" val="1753647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
    <p:spTree>
      <p:nvGrpSpPr>
        <p:cNvPr id="1" name=""/>
        <p:cNvGrpSpPr/>
        <p:nvPr/>
      </p:nvGrpSpPr>
      <p:grpSpPr>
        <a:xfrm>
          <a:off x="0" y="0"/>
          <a:ext cx="0" cy="0"/>
          <a:chOff x="0" y="0"/>
          <a:chExt cx="0" cy="0"/>
        </a:xfrm>
      </p:grpSpPr>
      <p:sp>
        <p:nvSpPr>
          <p:cNvPr id="8" name="Title 1"/>
          <p:cNvSpPr>
            <a:spLocks noGrp="1"/>
          </p:cNvSpPr>
          <p:nvPr>
            <p:ph type="title"/>
          </p:nvPr>
        </p:nvSpPr>
        <p:spPr>
          <a:xfrm>
            <a:off x="632047" y="621168"/>
            <a:ext cx="7705725" cy="449987"/>
          </a:xfrm>
          <a:prstGeom prst="rect">
            <a:avLst/>
          </a:prstGeom>
        </p:spPr>
        <p:txBody>
          <a:bodyPr anchor="b"/>
          <a:lstStyle>
            <a:lvl1pPr algn="l" defTabSz="914400" rtl="0" eaLnBrk="1" latinLnBrk="0" hangingPunct="1">
              <a:lnSpc>
                <a:spcPct val="90000"/>
              </a:lnSpc>
              <a:spcBef>
                <a:spcPct val="0"/>
              </a:spcBef>
              <a:buNone/>
              <a:defRPr lang="en-US" sz="2400" b="1" kern="1500" spc="0" baseline="0" dirty="0">
                <a:solidFill>
                  <a:srgbClr val="52626F"/>
                </a:solidFill>
                <a:latin typeface="Vaud"/>
                <a:ea typeface="+mj-ea"/>
                <a:cs typeface="+mj-cs"/>
              </a:defRPr>
            </a:lvl1pPr>
          </a:lstStyle>
          <a:p>
            <a:r>
              <a:rPr lang="en-US" smtClean="0"/>
              <a:t>Click to edit Master title style</a:t>
            </a:r>
            <a:endParaRPr lang="en-US" dirty="0"/>
          </a:p>
        </p:txBody>
      </p:sp>
      <p:sp>
        <p:nvSpPr>
          <p:cNvPr id="5" name="Slide Number Placeholder 5"/>
          <p:cNvSpPr>
            <a:spLocks noGrp="1"/>
          </p:cNvSpPr>
          <p:nvPr>
            <p:ph type="sldNum" sz="quarter" idx="10"/>
          </p:nvPr>
        </p:nvSpPr>
        <p:spPr>
          <a:xfrm>
            <a:off x="1597025" y="6607175"/>
            <a:ext cx="673100" cy="177800"/>
          </a:xfrm>
          <a:prstGeom prst="rect">
            <a:avLst/>
          </a:prstGeom>
        </p:spPr>
        <p:txBody>
          <a:bodyPr/>
          <a:lstStyle>
            <a:lvl1pPr>
              <a:defRPr/>
            </a:lvl1pPr>
          </a:lstStyle>
          <a:p>
            <a:r>
              <a:rPr lang="en-US"/>
              <a:t>PAGE </a:t>
            </a:r>
            <a:fld id="{9514F01E-9986-BD40-9AA2-8DD4C8831465}" type="slidenum">
              <a:rPr lang="en-US"/>
              <a:pPr/>
              <a:t>‹#›</a:t>
            </a:fld>
            <a:endParaRPr lang="en-US"/>
          </a:p>
        </p:txBody>
      </p:sp>
    </p:spTree>
    <p:extLst>
      <p:ext uri="{BB962C8B-B14F-4D97-AF65-F5344CB8AC3E}">
        <p14:creationId xmlns:p14="http://schemas.microsoft.com/office/powerpoint/2010/main" val="525150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3" name="Picture 3"/>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933575" y="2033588"/>
            <a:ext cx="1054100" cy="130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3386206" y="2527507"/>
            <a:ext cx="4346431" cy="787813"/>
          </a:xfrm>
          <a:prstGeom prst="rect">
            <a:avLst/>
          </a:prstGeom>
        </p:spPr>
        <p:txBody>
          <a:bodyPr/>
          <a:lstStyle>
            <a:lvl1pPr algn="l">
              <a:defRPr sz="4800" b="1" baseline="0">
                <a:solidFill>
                  <a:srgbClr val="EBEDEE"/>
                </a:solidFill>
                <a:latin typeface="Vaud"/>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4" name="Slide Number Placeholder 5"/>
          <p:cNvSpPr>
            <a:spLocks noGrp="1"/>
          </p:cNvSpPr>
          <p:nvPr>
            <p:ph type="sldNum" sz="quarter" idx="10"/>
          </p:nvPr>
        </p:nvSpPr>
        <p:spPr>
          <a:xfrm>
            <a:off x="1597025" y="6607175"/>
            <a:ext cx="673100" cy="177800"/>
          </a:xfrm>
          <a:prstGeom prst="rect">
            <a:avLst/>
          </a:prstGeom>
        </p:spPr>
        <p:txBody>
          <a:bodyPr/>
          <a:lstStyle>
            <a:lvl1pPr>
              <a:defRPr/>
            </a:lvl1pPr>
          </a:lstStyle>
          <a:p>
            <a:r>
              <a:rPr lang="en-US"/>
              <a:t>PAGE </a:t>
            </a:r>
            <a:fld id="{DB56D316-2A9E-EA4D-AB32-72DD4524B2F9}" type="slidenum">
              <a:rPr lang="en-US"/>
              <a:pPr/>
              <a:t>‹#›</a:t>
            </a:fld>
            <a:endParaRPr lang="en-US"/>
          </a:p>
        </p:txBody>
      </p:sp>
    </p:spTree>
    <p:extLst>
      <p:ext uri="{BB962C8B-B14F-4D97-AF65-F5344CB8AC3E}">
        <p14:creationId xmlns:p14="http://schemas.microsoft.com/office/powerpoint/2010/main" val="617854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
    <p:spTree>
      <p:nvGrpSpPr>
        <p:cNvPr id="1" name=""/>
        <p:cNvGrpSpPr/>
        <p:nvPr/>
      </p:nvGrpSpPr>
      <p:grpSpPr>
        <a:xfrm>
          <a:off x="0" y="0"/>
          <a:ext cx="0" cy="0"/>
          <a:chOff x="0" y="0"/>
          <a:chExt cx="0" cy="0"/>
        </a:xfrm>
      </p:grpSpPr>
      <p:pic>
        <p:nvPicPr>
          <p:cNvPr id="3"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79938" y="4368800"/>
            <a:ext cx="1624012" cy="171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4"/>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79938" y="1814513"/>
            <a:ext cx="1624012" cy="171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19138" y="4370388"/>
            <a:ext cx="1622425" cy="171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719138" y="1820863"/>
            <a:ext cx="1622425" cy="171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ubtitle 2"/>
          <p:cNvSpPr txBox="1">
            <a:spLocks/>
          </p:cNvSpPr>
          <p:nvPr userDrawn="1"/>
        </p:nvSpPr>
        <p:spPr>
          <a:xfrm>
            <a:off x="631825" y="388938"/>
            <a:ext cx="2513013" cy="231775"/>
          </a:xfrm>
          <a:prstGeom prst="rect">
            <a:avLst/>
          </a:prstGeom>
        </p:spPr>
        <p:txBody>
          <a:bodyPr/>
          <a:lstStyle>
            <a:lvl1pPr marL="0" indent="0" algn="l" defTabSz="914400" rtl="0" eaLnBrk="1" latinLnBrk="0" hangingPunct="1">
              <a:lnSpc>
                <a:spcPct val="100000"/>
              </a:lnSpc>
              <a:spcBef>
                <a:spcPts val="0"/>
              </a:spcBef>
              <a:spcAft>
                <a:spcPts val="0"/>
              </a:spcAft>
              <a:buFont typeface="+mj-lt"/>
              <a:buNone/>
              <a:defRPr lang="en-US" sz="1100" b="0" i="0" kern="1200" baseline="0" dirty="0">
                <a:solidFill>
                  <a:srgbClr val="005273"/>
                </a:solidFill>
                <a:effectLst/>
                <a:latin typeface="Vaud"/>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fontAlgn="auto">
              <a:lnSpc>
                <a:spcPct val="150000"/>
              </a:lnSpc>
              <a:defRPr/>
            </a:pPr>
            <a:r>
              <a:rPr lang="en-GB" sz="700" smtClean="0">
                <a:solidFill>
                  <a:srgbClr val="52626F"/>
                </a:solidFill>
              </a:rPr>
              <a:t>POWERPOINT PROPOSAL </a:t>
            </a:r>
            <a:endParaRPr lang="en-GB" sz="700">
              <a:solidFill>
                <a:srgbClr val="52626F"/>
              </a:solidFill>
            </a:endParaRPr>
          </a:p>
        </p:txBody>
      </p:sp>
      <p:sp>
        <p:nvSpPr>
          <p:cNvPr id="10" name="Title 1"/>
          <p:cNvSpPr>
            <a:spLocks noGrp="1"/>
          </p:cNvSpPr>
          <p:nvPr>
            <p:ph type="title"/>
          </p:nvPr>
        </p:nvSpPr>
        <p:spPr>
          <a:xfrm>
            <a:off x="632047" y="621168"/>
            <a:ext cx="7705725" cy="449987"/>
          </a:xfrm>
          <a:prstGeom prst="rect">
            <a:avLst/>
          </a:prstGeom>
        </p:spPr>
        <p:txBody>
          <a:bodyPr anchor="b"/>
          <a:lstStyle>
            <a:lvl1pPr algn="l" defTabSz="914400" rtl="0" eaLnBrk="1" latinLnBrk="0" hangingPunct="1">
              <a:lnSpc>
                <a:spcPct val="90000"/>
              </a:lnSpc>
              <a:spcBef>
                <a:spcPct val="0"/>
              </a:spcBef>
              <a:buNone/>
              <a:defRPr lang="en-US" sz="2400" b="1" kern="1500" spc="0" baseline="0" dirty="0">
                <a:solidFill>
                  <a:srgbClr val="52626F"/>
                </a:solidFill>
                <a:latin typeface="Vaud"/>
                <a:ea typeface="+mj-ea"/>
                <a:cs typeface="+mj-cs"/>
              </a:defRPr>
            </a:lvl1pPr>
          </a:lstStyle>
          <a:p>
            <a:r>
              <a:rPr lang="en-US" smtClean="0"/>
              <a:t>Click to edit Master title style</a:t>
            </a:r>
            <a:endParaRPr lang="en-US" dirty="0"/>
          </a:p>
        </p:txBody>
      </p:sp>
      <p:sp>
        <p:nvSpPr>
          <p:cNvPr id="8" name="Slide Number Placeholder 2"/>
          <p:cNvSpPr>
            <a:spLocks noGrp="1"/>
          </p:cNvSpPr>
          <p:nvPr>
            <p:ph type="sldNum" sz="quarter" idx="10"/>
          </p:nvPr>
        </p:nvSpPr>
        <p:spPr>
          <a:xfrm>
            <a:off x="1597025" y="6607175"/>
            <a:ext cx="673100" cy="177800"/>
          </a:xfrm>
          <a:prstGeom prst="rect">
            <a:avLst/>
          </a:prstGeom>
        </p:spPr>
        <p:txBody>
          <a:bodyPr/>
          <a:lstStyle>
            <a:lvl1pPr>
              <a:defRPr/>
            </a:lvl1pPr>
          </a:lstStyle>
          <a:p>
            <a:r>
              <a:rPr lang="en-US"/>
              <a:t>PAGE </a:t>
            </a:r>
            <a:fld id="{6E74DCBC-F0BB-184A-BC5A-44ED24DAC0BC}" type="slidenum">
              <a:rPr lang="en-US"/>
              <a:pPr/>
              <a:t>‹#›</a:t>
            </a:fld>
            <a:endParaRPr lang="en-US"/>
          </a:p>
        </p:txBody>
      </p:sp>
    </p:spTree>
    <p:extLst>
      <p:ext uri="{BB962C8B-B14F-4D97-AF65-F5344CB8AC3E}">
        <p14:creationId xmlns:p14="http://schemas.microsoft.com/office/powerpoint/2010/main" val="4199614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ast p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54330788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4" Type="http://schemas.openxmlformats.org/officeDocument/2006/relationships/slideLayout" Target="../slideLayouts/slideLayout5.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theme" Target="../theme/theme2.xml"/><Relationship Id="rId8"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theme" Target="../theme/theme3.xml"/><Relationship Id="rId3"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C364A"/>
        </a:solidFill>
        <a:effectLst/>
      </p:bgPr>
    </p:bg>
    <p:spTree>
      <p:nvGrpSpPr>
        <p:cNvPr id="1" name=""/>
        <p:cNvGrpSpPr/>
        <p:nvPr/>
      </p:nvGrpSpPr>
      <p:grpSpPr>
        <a:xfrm>
          <a:off x="0" y="0"/>
          <a:ext cx="0" cy="0"/>
          <a:chOff x="0" y="0"/>
          <a:chExt cx="0" cy="0"/>
        </a:xfrm>
      </p:grpSpPr>
      <p:sp>
        <p:nvSpPr>
          <p:cNvPr id="3" name="Title 1"/>
          <p:cNvSpPr txBox="1">
            <a:spLocks/>
          </p:cNvSpPr>
          <p:nvPr userDrawn="1"/>
        </p:nvSpPr>
        <p:spPr>
          <a:xfrm>
            <a:off x="653352" y="1835752"/>
            <a:ext cx="7030148" cy="2961161"/>
          </a:xfrm>
          <a:prstGeom prst="rect">
            <a:avLst/>
          </a:prstGeom>
        </p:spPr>
        <p:txBody>
          <a:bodyPr/>
          <a:lstStyle>
            <a:lvl1pPr algn="l" rtl="0" eaLnBrk="0" fontAlgn="base" hangingPunct="0">
              <a:lnSpc>
                <a:spcPct val="90000"/>
              </a:lnSpc>
              <a:spcBef>
                <a:spcPct val="0"/>
              </a:spcBef>
              <a:spcAft>
                <a:spcPct val="0"/>
              </a:spcAft>
              <a:defRPr sz="4800" b="1" kern="1200" baseline="0">
                <a:solidFill>
                  <a:srgbClr val="EBEDEE"/>
                </a:solidFill>
                <a:latin typeface="Vaud"/>
                <a:ea typeface="Verdana" panose="020B0604030504040204" pitchFamily="34" charset="0"/>
                <a:cs typeface="Verdana" panose="020B0604030504040204" pitchFamily="34" charset="0"/>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ＭＳ Ｐゴシック"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ＭＳ Ｐゴシック"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ＭＳ Ｐゴシック"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ＭＳ Ｐゴシック"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r>
              <a:rPr lang="en-US" dirty="0" smtClean="0"/>
              <a:t>Predicting</a:t>
            </a:r>
          </a:p>
          <a:p>
            <a:r>
              <a:rPr lang="en-US" baseline="0" dirty="0" smtClean="0"/>
              <a:t>NYC </a:t>
            </a:r>
          </a:p>
          <a:p>
            <a:r>
              <a:rPr lang="en-US" baseline="0" dirty="0" smtClean="0"/>
              <a:t>Rat Inspections</a:t>
            </a:r>
            <a:endParaRPr lang="en-US" dirty="0"/>
          </a:p>
        </p:txBody>
      </p:sp>
      <p:pic>
        <p:nvPicPr>
          <p:cNvPr id="7" name="Picture 1"/>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rot="10800000">
            <a:off x="6869464" y="0"/>
            <a:ext cx="2274536" cy="2242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92" r:id="rId1"/>
  </p:sldLayoutIdLst>
  <p:timing>
    <p:tnLst>
      <p:par>
        <p:cTn xmlns:p14="http://schemas.microsoft.com/office/powerpoint/2010/main" id="1" dur="indefinite" restart="never" nodeType="tmRoot"/>
      </p:par>
    </p:tnLst>
  </p:timing>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ＭＳ Ｐゴシック" charset="0"/>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ＭＳ Ｐゴシック"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ＭＳ Ｐゴシック"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ＭＳ Ｐゴシック"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ＭＳ Ｐゴシック"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Vaud"/>
          <a:ea typeface="ＭＳ Ｐゴシック" charset="0"/>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ＭＳ Ｐゴシック" charset="0"/>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ＭＳ Ｐゴシック" charset="0"/>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ＭＳ Ｐゴシック" charset="0"/>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ＭＳ Ｐゴシック"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BEDEE"/>
        </a:solidFill>
        <a:effectLst/>
      </p:bgPr>
    </p:bg>
    <p:spTree>
      <p:nvGrpSpPr>
        <p:cNvPr id="1" name=""/>
        <p:cNvGrpSpPr/>
        <p:nvPr/>
      </p:nvGrpSpPr>
      <p:grpSpPr>
        <a:xfrm>
          <a:off x="0" y="0"/>
          <a:ext cx="0" cy="0"/>
          <a:chOff x="0" y="0"/>
          <a:chExt cx="0" cy="0"/>
        </a:xfrm>
      </p:grpSpPr>
      <p:sp>
        <p:nvSpPr>
          <p:cNvPr id="4" name="Rectangle 3"/>
          <p:cNvSpPr/>
          <p:nvPr userDrawn="1"/>
        </p:nvSpPr>
        <p:spPr>
          <a:xfrm>
            <a:off x="0" y="6548438"/>
            <a:ext cx="9144000" cy="30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pic>
        <p:nvPicPr>
          <p:cNvPr id="7" name="Picture 1"/>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rot="10800000">
            <a:off x="8280400" y="0"/>
            <a:ext cx="889000" cy="876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Lst>
  <p:timing>
    <p:tnLst>
      <p:par>
        <p:cTn xmlns:p14="http://schemas.microsoft.com/office/powerpoint/2010/main" id="1" dur="indefinite" restart="never" nodeType="tmRoot"/>
      </p:par>
    </p:tnLst>
  </p:timing>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ＭＳ Ｐゴシック" charset="0"/>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ＭＳ Ｐゴシック"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ＭＳ Ｐゴシック"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ＭＳ Ｐゴシック"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ＭＳ Ｐゴシック"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Vaud"/>
          <a:ea typeface="ＭＳ Ｐゴシック" charset="0"/>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ＭＳ Ｐゴシック" charset="0"/>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ＭＳ Ｐゴシック" charset="0"/>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ＭＳ Ｐゴシック" charset="0"/>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ＭＳ Ｐゴシック"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EBEDEE"/>
        </a:solidFill>
        <a:effectLst/>
      </p:bgPr>
    </p:bg>
    <p:spTree>
      <p:nvGrpSpPr>
        <p:cNvPr id="1" name=""/>
        <p:cNvGrpSpPr/>
        <p:nvPr/>
      </p:nvGrpSpPr>
      <p:grpSpPr>
        <a:xfrm>
          <a:off x="0" y="0"/>
          <a:ext cx="0" cy="0"/>
          <a:chOff x="0" y="0"/>
          <a:chExt cx="0" cy="0"/>
        </a:xfrm>
      </p:grpSpPr>
      <p:pic>
        <p:nvPicPr>
          <p:cNvPr id="3074" name="Picture 1"/>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 y="4615470"/>
            <a:ext cx="2274536" cy="2242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93" r:id="rId1"/>
  </p:sldLayoutIdLst>
  <p:timing>
    <p:tnLst>
      <p:par>
        <p:cTn xmlns:p14="http://schemas.microsoft.com/office/powerpoint/2010/main" id="1" dur="indefinite" restart="never" nodeType="tmRoot"/>
      </p:par>
    </p:tnLst>
  </p:timing>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ＭＳ Ｐゴシック" charset="0"/>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ＭＳ Ｐゴシック"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ＭＳ Ｐゴシック"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ＭＳ Ｐゴシック"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ＭＳ Ｐゴシック"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Vaud"/>
          <a:ea typeface="ＭＳ Ｐゴシック" charset="0"/>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ＭＳ Ｐゴシック" charset="0"/>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ＭＳ Ｐゴシック" charset="0"/>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ＭＳ Ｐゴシック" charset="0"/>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ＭＳ Ｐゴシック"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s://www1.nyc.gov/assets/doh/downloads/pdf/epi/databrief73.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6163273" y="6177018"/>
            <a:ext cx="4346431" cy="787813"/>
          </a:xfrm>
          <a:prstGeom prst="rect">
            <a:avLst/>
          </a:prstGeom>
        </p:spPr>
        <p:txBody>
          <a:bodyPr/>
          <a:lstStyle>
            <a:lvl1pPr algn="l" rtl="0" eaLnBrk="0" fontAlgn="base" hangingPunct="0">
              <a:lnSpc>
                <a:spcPct val="90000"/>
              </a:lnSpc>
              <a:spcBef>
                <a:spcPct val="0"/>
              </a:spcBef>
              <a:spcAft>
                <a:spcPct val="0"/>
              </a:spcAft>
              <a:defRPr sz="4800" b="1" kern="1200" baseline="0">
                <a:solidFill>
                  <a:srgbClr val="EBEDEE"/>
                </a:solidFill>
                <a:latin typeface="Vaud"/>
                <a:ea typeface="Verdana" panose="020B0604030504040204" pitchFamily="34" charset="0"/>
                <a:cs typeface="Verdana" panose="020B0604030504040204" pitchFamily="34" charset="0"/>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ＭＳ Ｐゴシック"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ＭＳ Ｐゴシック"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ＭＳ Ｐゴシック"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ＭＳ Ｐゴシック"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r>
              <a:rPr lang="en-US" sz="2400" dirty="0" smtClean="0"/>
              <a:t>Browning Gentry</a:t>
            </a:r>
            <a:endParaRPr lang="en-US" sz="2400"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193068773"/>
              </p:ext>
            </p:extLst>
          </p:nvPr>
        </p:nvGraphicFramePr>
        <p:xfrm>
          <a:off x="2445725" y="1754130"/>
          <a:ext cx="4995203" cy="2470221"/>
        </p:xfrm>
        <a:graphic>
          <a:graphicData uri="http://schemas.openxmlformats.org/drawingml/2006/table">
            <a:tbl>
              <a:tblPr firstRow="1" bandRow="1">
                <a:tableStyleId>{5FD0F851-EC5A-4D38-B0AD-8093EC10F338}</a:tableStyleId>
              </a:tblPr>
              <a:tblGrid>
                <a:gridCol w="1608299"/>
                <a:gridCol w="1796086"/>
                <a:gridCol w="1590818"/>
              </a:tblGrid>
              <a:tr h="436555">
                <a:tc gridSpan="3">
                  <a:txBody>
                    <a:bodyPr/>
                    <a:lstStyle/>
                    <a:p>
                      <a:pPr algn="ctr"/>
                      <a:r>
                        <a:rPr lang="en-US" dirty="0" smtClean="0"/>
                        <a:t>Confusion Matrix</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c hMerge="1">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r>
              <a:tr h="605748">
                <a:tc>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Rats</a:t>
                      </a:r>
                    </a:p>
                    <a:p>
                      <a:pPr algn="ctr"/>
                      <a:r>
                        <a:rPr lang="en-US" dirty="0" smtClean="0"/>
                        <a:t>(Predicted)</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Rat-Free</a:t>
                      </a:r>
                    </a:p>
                    <a:p>
                      <a:pPr algn="ctr"/>
                      <a:r>
                        <a:rPr lang="en-US" dirty="0" smtClean="0"/>
                        <a:t>(Predicted)</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581396">
                <a:tc>
                  <a:txBody>
                    <a:bodyPr/>
                    <a:lstStyle/>
                    <a:p>
                      <a:pPr algn="ctr"/>
                      <a:r>
                        <a:rPr lang="en-US" dirty="0" smtClean="0"/>
                        <a:t>Rats</a:t>
                      </a:r>
                    </a:p>
                    <a:p>
                      <a:pPr algn="ctr"/>
                      <a:r>
                        <a:rPr lang="en-US" dirty="0" smtClean="0"/>
                        <a:t>(Actual)</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c>
                  <a:txBody>
                    <a:bodyPr/>
                    <a:lstStyle/>
                    <a:p>
                      <a:pPr algn="ctr"/>
                      <a:r>
                        <a:rPr lang="en-US" dirty="0" smtClean="0"/>
                        <a:t>5773</a:t>
                      </a: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c>
                  <a:txBody>
                    <a:bodyPr/>
                    <a:lstStyle/>
                    <a:p>
                      <a:pPr algn="ctr"/>
                      <a:r>
                        <a:rPr lang="en-US" dirty="0" smtClean="0"/>
                        <a:t>2176</a:t>
                      </a: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r>
              <a:tr h="753506">
                <a:tc>
                  <a:txBody>
                    <a:bodyPr/>
                    <a:lstStyle/>
                    <a:p>
                      <a:pPr algn="ctr"/>
                      <a:r>
                        <a:rPr lang="en-US" dirty="0" smtClean="0"/>
                        <a:t>Rat Free</a:t>
                      </a:r>
                    </a:p>
                    <a:p>
                      <a:pPr algn="ctr"/>
                      <a:r>
                        <a:rPr lang="en-US" dirty="0" smtClean="0"/>
                        <a:t>(Actual)</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tc>
                  <a:txBody>
                    <a:bodyPr/>
                    <a:lstStyle/>
                    <a:p>
                      <a:pPr algn="ctr"/>
                      <a:r>
                        <a:rPr lang="en-US" dirty="0" smtClean="0"/>
                        <a:t>2331</a:t>
                      </a: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tc>
                  <a:txBody>
                    <a:bodyPr/>
                    <a:lstStyle/>
                    <a:p>
                      <a:pPr algn="ctr"/>
                      <a:r>
                        <a:rPr lang="en-US" dirty="0" smtClean="0"/>
                        <a:t>4891</a:t>
                      </a: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tr>
            </a:tbl>
          </a:graphicData>
        </a:graphic>
      </p:graphicFrame>
      <p:sp>
        <p:nvSpPr>
          <p:cNvPr id="3" name="Title 1"/>
          <p:cNvSpPr txBox="1">
            <a:spLocks/>
          </p:cNvSpPr>
          <p:nvPr/>
        </p:nvSpPr>
        <p:spPr>
          <a:xfrm>
            <a:off x="579225" y="532411"/>
            <a:ext cx="7705725" cy="690563"/>
          </a:xfrm>
          <a:prstGeom prst="rect">
            <a:avLst/>
          </a:prstGeom>
        </p:spPr>
        <p:txBody>
          <a:bodyPr/>
          <a:lstStyle>
            <a:lvl1pPr algn="l" rtl="0" eaLnBrk="0" fontAlgn="base" hangingPunct="0">
              <a:lnSpc>
                <a:spcPct val="90000"/>
              </a:lnSpc>
              <a:spcBef>
                <a:spcPct val="0"/>
              </a:spcBef>
              <a:spcAft>
                <a:spcPct val="0"/>
              </a:spcAft>
              <a:defRPr sz="4400" kern="1200">
                <a:solidFill>
                  <a:schemeClr val="tx1"/>
                </a:solidFill>
                <a:latin typeface="+mj-lt"/>
                <a:ea typeface="ＭＳ Ｐゴシック" charset="0"/>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ＭＳ Ｐゴシック"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ＭＳ Ｐゴシック"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ＭＳ Ｐゴシック"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ＭＳ Ｐゴシック"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fontAlgn="auto">
              <a:defRPr/>
            </a:pPr>
            <a:r>
              <a:rPr lang="en-GB" sz="4000" b="1" kern="1500" dirty="0" smtClean="0">
                <a:solidFill>
                  <a:srgbClr val="1C364A"/>
                </a:solidFill>
                <a:latin typeface="Vaud"/>
                <a:ea typeface="+mj-ea"/>
              </a:rPr>
              <a:t>Appendix</a:t>
            </a:r>
            <a:endParaRPr lang="en-GB" sz="4000" b="1" kern="1500" dirty="0">
              <a:solidFill>
                <a:srgbClr val="1C364A"/>
              </a:solidFill>
              <a:latin typeface="Vaud"/>
              <a:ea typeface="+mj-ea"/>
            </a:endParaRPr>
          </a:p>
        </p:txBody>
      </p:sp>
    </p:spTree>
    <p:extLst>
      <p:ext uri="{BB962C8B-B14F-4D97-AF65-F5344CB8AC3E}">
        <p14:creationId xmlns:p14="http://schemas.microsoft.com/office/powerpoint/2010/main" val="253337145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732896" y="1210067"/>
            <a:ext cx="6897936" cy="4687919"/>
          </a:xfrm>
          <a:prstGeom prst="rect">
            <a:avLst/>
          </a:prstGeom>
        </p:spPr>
      </p:pic>
      <p:sp>
        <p:nvSpPr>
          <p:cNvPr id="4" name="Title 1"/>
          <p:cNvSpPr txBox="1">
            <a:spLocks/>
          </p:cNvSpPr>
          <p:nvPr/>
        </p:nvSpPr>
        <p:spPr>
          <a:xfrm>
            <a:off x="579225" y="532411"/>
            <a:ext cx="7705725" cy="690563"/>
          </a:xfrm>
          <a:prstGeom prst="rect">
            <a:avLst/>
          </a:prstGeom>
        </p:spPr>
        <p:txBody>
          <a:bodyPr/>
          <a:lstStyle>
            <a:lvl1pPr algn="l" rtl="0" eaLnBrk="0" fontAlgn="base" hangingPunct="0">
              <a:lnSpc>
                <a:spcPct val="90000"/>
              </a:lnSpc>
              <a:spcBef>
                <a:spcPct val="0"/>
              </a:spcBef>
              <a:spcAft>
                <a:spcPct val="0"/>
              </a:spcAft>
              <a:defRPr sz="4400" kern="1200">
                <a:solidFill>
                  <a:schemeClr val="tx1"/>
                </a:solidFill>
                <a:latin typeface="+mj-lt"/>
                <a:ea typeface="ＭＳ Ｐゴシック" charset="0"/>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ＭＳ Ｐゴシック"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ＭＳ Ｐゴシック"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ＭＳ Ｐゴシック"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ＭＳ Ｐゴシック"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fontAlgn="auto">
              <a:defRPr/>
            </a:pPr>
            <a:r>
              <a:rPr lang="en-GB" sz="4000" b="1" kern="1500" dirty="0" smtClean="0">
                <a:solidFill>
                  <a:srgbClr val="1C364A"/>
                </a:solidFill>
                <a:latin typeface="Vaud"/>
                <a:ea typeface="+mj-ea"/>
              </a:rPr>
              <a:t>Appendix</a:t>
            </a:r>
            <a:endParaRPr lang="en-GB" sz="4000" b="1" kern="1500" dirty="0">
              <a:solidFill>
                <a:srgbClr val="1C364A"/>
              </a:solidFill>
              <a:latin typeface="Vaud"/>
              <a:ea typeface="+mj-ea"/>
            </a:endParaRPr>
          </a:p>
        </p:txBody>
      </p:sp>
    </p:spTree>
    <p:extLst>
      <p:ext uri="{BB962C8B-B14F-4D97-AF65-F5344CB8AC3E}">
        <p14:creationId xmlns:p14="http://schemas.microsoft.com/office/powerpoint/2010/main" val="343552122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8" name="Group 8"/>
          <p:cNvGrpSpPr>
            <a:grpSpLocks/>
          </p:cNvGrpSpPr>
          <p:nvPr/>
        </p:nvGrpSpPr>
        <p:grpSpPr bwMode="auto">
          <a:xfrm>
            <a:off x="2535238" y="3848100"/>
            <a:ext cx="1463675" cy="663575"/>
            <a:chOff x="2623977" y="3743604"/>
            <a:chExt cx="1509520" cy="803430"/>
          </a:xfrm>
        </p:grpSpPr>
        <p:sp>
          <p:nvSpPr>
            <p:cNvPr id="10" name="Subtitle 2"/>
            <p:cNvSpPr txBox="1">
              <a:spLocks/>
            </p:cNvSpPr>
            <p:nvPr/>
          </p:nvSpPr>
          <p:spPr>
            <a:xfrm>
              <a:off x="2623977" y="3743604"/>
              <a:ext cx="1504608" cy="230650"/>
            </a:xfrm>
            <a:prstGeom prst="rect">
              <a:avLst/>
            </a:prstGeom>
          </p:spPr>
          <p:txBody>
            <a:bodyPr/>
            <a:lstStyle>
              <a:lvl1pPr marL="0" indent="0" algn="l" defTabSz="914400" rtl="0" eaLnBrk="1" latinLnBrk="0" hangingPunct="1">
                <a:lnSpc>
                  <a:spcPct val="100000"/>
                </a:lnSpc>
                <a:spcBef>
                  <a:spcPts val="0"/>
                </a:spcBef>
                <a:spcAft>
                  <a:spcPts val="0"/>
                </a:spcAft>
                <a:buFont typeface="+mj-lt"/>
                <a:buNone/>
                <a:defRPr lang="en-US" sz="1100" b="0" i="0" kern="1200" baseline="0" dirty="0">
                  <a:solidFill>
                    <a:srgbClr val="005273"/>
                  </a:solidFill>
                  <a:effectLst/>
                  <a:latin typeface="Vaud"/>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fontAlgn="auto">
                <a:defRPr/>
              </a:pPr>
              <a:r>
                <a:rPr sz="1050" b="1">
                  <a:solidFill>
                    <a:srgbClr val="EBEDEE"/>
                  </a:solidFill>
                </a:rPr>
                <a:t>12 THOUSAND</a:t>
              </a:r>
              <a:endParaRPr lang="en-GB" sz="1050" b="1">
                <a:solidFill>
                  <a:srgbClr val="EBEDEE"/>
                </a:solidFill>
              </a:endParaRPr>
            </a:p>
          </p:txBody>
        </p:sp>
        <p:sp>
          <p:nvSpPr>
            <p:cNvPr id="11278" name="Subtitle 2"/>
            <p:cNvSpPr txBox="1">
              <a:spLocks/>
            </p:cNvSpPr>
            <p:nvPr/>
          </p:nvSpPr>
          <p:spPr bwMode="auto">
            <a:xfrm>
              <a:off x="2629405" y="3942671"/>
              <a:ext cx="1504092" cy="60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buFont typeface="+mj-lt" charset="0"/>
                <a:buNone/>
              </a:pPr>
              <a:r>
                <a:rPr lang="en-US" sz="900" dirty="0">
                  <a:solidFill>
                    <a:srgbClr val="EBEDEE"/>
                  </a:solidFill>
                  <a:latin typeface="Vaud" charset="0"/>
                </a:rPr>
                <a:t>NEW CLIENTS A DAY</a:t>
              </a:r>
              <a:endParaRPr lang="en-GB" sz="900" dirty="0">
                <a:solidFill>
                  <a:srgbClr val="EBEDEE"/>
                </a:solidFill>
                <a:latin typeface="Vaud" charset="0"/>
              </a:endParaRPr>
            </a:p>
          </p:txBody>
        </p:sp>
      </p:grpSp>
      <p:grpSp>
        <p:nvGrpSpPr>
          <p:cNvPr id="11269" name="Group 11"/>
          <p:cNvGrpSpPr>
            <a:grpSpLocks/>
          </p:cNvGrpSpPr>
          <p:nvPr/>
        </p:nvGrpSpPr>
        <p:grpSpPr bwMode="auto">
          <a:xfrm>
            <a:off x="4483100" y="3848100"/>
            <a:ext cx="1339850" cy="682625"/>
            <a:chOff x="2378037" y="3731897"/>
            <a:chExt cx="1504092" cy="826968"/>
          </a:xfrm>
        </p:grpSpPr>
        <p:sp>
          <p:nvSpPr>
            <p:cNvPr id="13" name="Subtitle 2"/>
            <p:cNvSpPr txBox="1">
              <a:spLocks/>
            </p:cNvSpPr>
            <p:nvPr/>
          </p:nvSpPr>
          <p:spPr>
            <a:xfrm>
              <a:off x="2378037" y="3731897"/>
              <a:ext cx="1504092" cy="230782"/>
            </a:xfrm>
            <a:prstGeom prst="rect">
              <a:avLst/>
            </a:prstGeom>
          </p:spPr>
          <p:txBody>
            <a:bodyPr/>
            <a:lstStyle>
              <a:lvl1pPr marL="0" indent="0" algn="l" defTabSz="914400" rtl="0" eaLnBrk="1" latinLnBrk="0" hangingPunct="1">
                <a:lnSpc>
                  <a:spcPct val="100000"/>
                </a:lnSpc>
                <a:spcBef>
                  <a:spcPts val="0"/>
                </a:spcBef>
                <a:spcAft>
                  <a:spcPts val="0"/>
                </a:spcAft>
                <a:buFont typeface="+mj-lt"/>
                <a:buNone/>
                <a:defRPr lang="en-US" sz="1100" b="0" i="0" kern="1200" baseline="0" dirty="0">
                  <a:solidFill>
                    <a:srgbClr val="005273"/>
                  </a:solidFill>
                  <a:effectLst/>
                  <a:latin typeface="Vaud"/>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fontAlgn="auto">
                <a:defRPr/>
              </a:pPr>
              <a:r>
                <a:rPr sz="1050" b="1">
                  <a:solidFill>
                    <a:srgbClr val="EBEDEE"/>
                  </a:solidFill>
                </a:rPr>
                <a:t>13 YEARS</a:t>
              </a:r>
              <a:endParaRPr lang="en-GB" sz="1050" b="1">
                <a:solidFill>
                  <a:srgbClr val="EBEDEE"/>
                </a:solidFill>
              </a:endParaRPr>
            </a:p>
          </p:txBody>
        </p:sp>
        <p:sp>
          <p:nvSpPr>
            <p:cNvPr id="11276" name="Subtitle 2"/>
            <p:cNvSpPr txBox="1">
              <a:spLocks/>
            </p:cNvSpPr>
            <p:nvPr/>
          </p:nvSpPr>
          <p:spPr bwMode="auto">
            <a:xfrm>
              <a:off x="2378037" y="3954501"/>
              <a:ext cx="1504092" cy="604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buFont typeface="+mj-lt" charset="0"/>
                <a:buNone/>
              </a:pPr>
              <a:r>
                <a:rPr lang="en-US" sz="900">
                  <a:solidFill>
                    <a:srgbClr val="EBEDEE"/>
                  </a:solidFill>
                  <a:latin typeface="Vaud" charset="0"/>
                </a:rPr>
                <a:t>OF AWESOME</a:t>
              </a:r>
            </a:p>
            <a:p>
              <a:pPr eaLnBrk="1" hangingPunct="1">
                <a:buFont typeface="+mj-lt" charset="0"/>
                <a:buNone/>
              </a:pPr>
              <a:r>
                <a:rPr lang="en-US" sz="900">
                  <a:solidFill>
                    <a:srgbClr val="EBEDEE"/>
                  </a:solidFill>
                  <a:latin typeface="Vaud" charset="0"/>
                </a:rPr>
                <a:t>EXPERIENCE</a:t>
              </a:r>
              <a:endParaRPr lang="en-GB" sz="900">
                <a:solidFill>
                  <a:srgbClr val="EBEDEE"/>
                </a:solidFill>
                <a:latin typeface="Vaud" charset="0"/>
              </a:endParaRPr>
            </a:p>
          </p:txBody>
        </p:sp>
      </p:grpSp>
      <p:grpSp>
        <p:nvGrpSpPr>
          <p:cNvPr id="11271" name="Group 17"/>
          <p:cNvGrpSpPr>
            <a:grpSpLocks/>
          </p:cNvGrpSpPr>
          <p:nvPr/>
        </p:nvGrpSpPr>
        <p:grpSpPr bwMode="auto">
          <a:xfrm>
            <a:off x="6272213" y="3849688"/>
            <a:ext cx="1360487" cy="684212"/>
            <a:chOff x="2378037" y="3731897"/>
            <a:chExt cx="1504092" cy="826968"/>
          </a:xfrm>
        </p:grpSpPr>
        <p:sp>
          <p:nvSpPr>
            <p:cNvPr id="19" name="Subtitle 2"/>
            <p:cNvSpPr txBox="1">
              <a:spLocks/>
            </p:cNvSpPr>
            <p:nvPr/>
          </p:nvSpPr>
          <p:spPr>
            <a:xfrm>
              <a:off x="2378037" y="3731897"/>
              <a:ext cx="1504092" cy="232165"/>
            </a:xfrm>
            <a:prstGeom prst="rect">
              <a:avLst/>
            </a:prstGeom>
          </p:spPr>
          <p:txBody>
            <a:bodyPr/>
            <a:lstStyle>
              <a:lvl1pPr marL="0" indent="0" algn="l" defTabSz="914400" rtl="0" eaLnBrk="1" latinLnBrk="0" hangingPunct="1">
                <a:lnSpc>
                  <a:spcPct val="100000"/>
                </a:lnSpc>
                <a:spcBef>
                  <a:spcPts val="0"/>
                </a:spcBef>
                <a:spcAft>
                  <a:spcPts val="0"/>
                </a:spcAft>
                <a:buFont typeface="+mj-lt"/>
                <a:buNone/>
                <a:defRPr lang="en-US" sz="1100" b="0" i="0" kern="1200" baseline="0" dirty="0">
                  <a:solidFill>
                    <a:srgbClr val="005273"/>
                  </a:solidFill>
                  <a:effectLst/>
                  <a:latin typeface="Vaud"/>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fontAlgn="auto">
                <a:defRPr/>
              </a:pPr>
              <a:r>
                <a:rPr sz="1050" b="1">
                  <a:solidFill>
                    <a:srgbClr val="EBEDEE"/>
                  </a:solidFill>
                </a:rPr>
                <a:t>40+ OFFICES </a:t>
              </a:r>
              <a:endParaRPr lang="en-GB" sz="1050" b="1">
                <a:solidFill>
                  <a:srgbClr val="EBEDEE"/>
                </a:solidFill>
              </a:endParaRPr>
            </a:p>
          </p:txBody>
        </p:sp>
        <p:sp>
          <p:nvSpPr>
            <p:cNvPr id="11274" name="Subtitle 2"/>
            <p:cNvSpPr txBox="1">
              <a:spLocks/>
            </p:cNvSpPr>
            <p:nvPr/>
          </p:nvSpPr>
          <p:spPr bwMode="auto">
            <a:xfrm>
              <a:off x="2378037" y="3954501"/>
              <a:ext cx="1504092" cy="604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buFont typeface="+mj-lt" charset="0"/>
                <a:buNone/>
              </a:pPr>
              <a:r>
                <a:rPr lang="en-US" sz="900">
                  <a:solidFill>
                    <a:srgbClr val="EBEDEE"/>
                  </a:solidFill>
                  <a:latin typeface="Vaud" charset="0"/>
                </a:rPr>
                <a:t>PLACED</a:t>
              </a:r>
            </a:p>
            <a:p>
              <a:pPr eaLnBrk="1" hangingPunct="1">
                <a:buFont typeface="+mj-lt" charset="0"/>
                <a:buNone/>
              </a:pPr>
              <a:r>
                <a:rPr lang="en-US" sz="900">
                  <a:solidFill>
                    <a:srgbClr val="EBEDEE"/>
                  </a:solidFill>
                  <a:latin typeface="Vaud" charset="0"/>
                </a:rPr>
                <a:t>WORLDWIDE</a:t>
              </a:r>
              <a:endParaRPr lang="en-GB" sz="900">
                <a:solidFill>
                  <a:srgbClr val="EBEDEE"/>
                </a:solidFill>
                <a:latin typeface="Vaud" charset="0"/>
              </a:endParaRPr>
            </a:p>
          </p:txBody>
        </p:sp>
      </p:grpSp>
      <p:sp>
        <p:nvSpPr>
          <p:cNvPr id="18" name="Title 1"/>
          <p:cNvSpPr>
            <a:spLocks noGrp="1"/>
          </p:cNvSpPr>
          <p:nvPr>
            <p:ph type="title"/>
          </p:nvPr>
        </p:nvSpPr>
        <p:spPr>
          <a:xfrm>
            <a:off x="631825" y="173190"/>
            <a:ext cx="7705725" cy="690563"/>
          </a:xfrm>
        </p:spPr>
        <p:txBody>
          <a:bodyPr/>
          <a:lstStyle/>
          <a:p>
            <a:pPr fontAlgn="auto">
              <a:defRPr/>
            </a:pPr>
            <a:r>
              <a:rPr lang="en-GB" sz="4000" dirty="0" smtClean="0">
                <a:solidFill>
                  <a:srgbClr val="1C364A"/>
                </a:solidFill>
              </a:rPr>
              <a:t>Model Results</a:t>
            </a:r>
            <a:endParaRPr lang="en-GB" sz="4000" dirty="0">
              <a:solidFill>
                <a:srgbClr val="1C364A"/>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39590099"/>
              </p:ext>
            </p:extLst>
          </p:nvPr>
        </p:nvGraphicFramePr>
        <p:xfrm>
          <a:off x="611908" y="1016008"/>
          <a:ext cx="8128000" cy="1483360"/>
        </p:xfrm>
        <a:graphic>
          <a:graphicData uri="http://schemas.openxmlformats.org/drawingml/2006/table">
            <a:tbl>
              <a:tblPr firstRow="1" bandRow="1">
                <a:tableStyleId>{5FD0F851-EC5A-4D38-B0AD-8093EC10F338}</a:tableStyleId>
              </a:tblPr>
              <a:tblGrid>
                <a:gridCol w="2620819"/>
                <a:gridCol w="1858818"/>
                <a:gridCol w="1928091"/>
                <a:gridCol w="1720272"/>
              </a:tblGrid>
              <a:tr h="370840">
                <a:tc>
                  <a:txBody>
                    <a:bodyPr/>
                    <a:lstStyle/>
                    <a:p>
                      <a:r>
                        <a:rPr lang="en-US" dirty="0" smtClean="0"/>
                        <a:t>Model</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c>
                  <a:txBody>
                    <a:bodyPr/>
                    <a:lstStyle/>
                    <a:p>
                      <a:pPr algn="ctr"/>
                      <a:r>
                        <a:rPr lang="en-US" dirty="0" smtClean="0"/>
                        <a:t>Accuracy</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c>
                  <a:txBody>
                    <a:bodyPr/>
                    <a:lstStyle/>
                    <a:p>
                      <a:pPr algn="ctr"/>
                      <a:r>
                        <a:rPr lang="en-US" dirty="0" smtClean="0"/>
                        <a:t>Precision</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c>
                  <a:txBody>
                    <a:bodyPr/>
                    <a:lstStyle/>
                    <a:p>
                      <a:pPr algn="ctr"/>
                      <a:r>
                        <a:rPr lang="en-US" dirty="0" smtClean="0"/>
                        <a:t>Recall</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r>
              <a:tr h="370840">
                <a:tc>
                  <a:txBody>
                    <a:bodyPr/>
                    <a:lstStyle/>
                    <a:p>
                      <a:r>
                        <a:rPr lang="en-US" dirty="0" smtClean="0"/>
                        <a:t>Logistic</a:t>
                      </a:r>
                      <a:r>
                        <a:rPr lang="en-US" baseline="0" dirty="0" smtClean="0"/>
                        <a:t> Regression</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tcPr>
                </a:tc>
                <a:tc>
                  <a:txBody>
                    <a:bodyPr/>
                    <a:lstStyle/>
                    <a:p>
                      <a:pPr algn="ctr"/>
                      <a:r>
                        <a:rPr lang="en-US" dirty="0" smtClean="0"/>
                        <a:t>.55</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tcPr>
                </a:tc>
                <a:tc>
                  <a:txBody>
                    <a:bodyPr/>
                    <a:lstStyle/>
                    <a:p>
                      <a:pPr algn="ctr"/>
                      <a:r>
                        <a:rPr lang="en-US" dirty="0" smtClean="0"/>
                        <a:t>.63</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tcPr>
                </a:tc>
                <a:tc>
                  <a:txBody>
                    <a:bodyPr/>
                    <a:lstStyle/>
                    <a:p>
                      <a:pPr algn="ctr"/>
                      <a:r>
                        <a:rPr lang="en-US" dirty="0" smtClean="0"/>
                        <a:t>.34</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tcPr>
                </a:tc>
              </a:tr>
              <a:tr h="370840">
                <a:tc>
                  <a:txBody>
                    <a:bodyPr/>
                    <a:lstStyle/>
                    <a:p>
                      <a:r>
                        <a:rPr lang="en-US" dirty="0" smtClean="0"/>
                        <a:t>Random Forest</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tcPr>
                </a:tc>
                <a:tc>
                  <a:txBody>
                    <a:bodyPr/>
                    <a:lstStyle/>
                    <a:p>
                      <a:pPr algn="ctr"/>
                      <a:r>
                        <a:rPr lang="en-US" smtClean="0"/>
                        <a:t>.71</a:t>
                      </a:r>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tcPr>
                </a:tc>
                <a:tc>
                  <a:txBody>
                    <a:bodyPr/>
                    <a:lstStyle/>
                    <a:p>
                      <a:pPr algn="ctr"/>
                      <a:r>
                        <a:rPr lang="en-US" dirty="0" smtClean="0"/>
                        <a:t>.71</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tcPr>
                </a:tc>
                <a:tc>
                  <a:txBody>
                    <a:bodyPr/>
                    <a:lstStyle/>
                    <a:p>
                      <a:pPr algn="ctr"/>
                      <a:r>
                        <a:rPr lang="en-US" dirty="0" smtClean="0"/>
                        <a:t>.74</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tcPr>
                </a:tc>
              </a:tr>
              <a:tr h="370840">
                <a:tc>
                  <a:txBody>
                    <a:bodyPr/>
                    <a:lstStyle/>
                    <a:p>
                      <a:r>
                        <a:rPr lang="en-US" dirty="0" smtClean="0"/>
                        <a:t>Gaussian Naïve</a:t>
                      </a:r>
                      <a:r>
                        <a:rPr lang="en-US" baseline="0" dirty="0" smtClean="0"/>
                        <a:t> Bayes</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tc>
                  <a:txBody>
                    <a:bodyPr/>
                    <a:lstStyle/>
                    <a:p>
                      <a:pPr algn="ctr"/>
                      <a:r>
                        <a:rPr lang="en-US" dirty="0" smtClean="0"/>
                        <a:t>.65</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tc>
                  <a:txBody>
                    <a:bodyPr/>
                    <a:lstStyle/>
                    <a:p>
                      <a:pPr algn="ctr"/>
                      <a:r>
                        <a:rPr lang="en-US" dirty="0" smtClean="0"/>
                        <a:t>.62</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tc>
                  <a:txBody>
                    <a:bodyPr/>
                    <a:lstStyle/>
                    <a:p>
                      <a:pPr algn="ctr"/>
                      <a:r>
                        <a:rPr lang="en-US" dirty="0" smtClean="0"/>
                        <a:t>.89</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tr>
            </a:tbl>
          </a:graphicData>
        </a:graphic>
      </p:graphicFrame>
      <p:sp>
        <p:nvSpPr>
          <p:cNvPr id="7" name="Rectangle 6"/>
          <p:cNvSpPr/>
          <p:nvPr/>
        </p:nvSpPr>
        <p:spPr>
          <a:xfrm>
            <a:off x="623455" y="1766456"/>
            <a:ext cx="8104909" cy="375768"/>
          </a:xfrm>
          <a:prstGeom prst="rect">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2"/>
          <a:stretch>
            <a:fillRect/>
          </a:stretch>
        </p:blipFill>
        <p:spPr>
          <a:xfrm>
            <a:off x="1924376" y="2630722"/>
            <a:ext cx="5478061" cy="3791584"/>
          </a:xfrm>
          <a:prstGeom prst="rect">
            <a:avLst/>
          </a:prstGeom>
          <a:ln>
            <a:solidFill>
              <a:schemeClr val="tx1"/>
            </a:solidFill>
          </a:ln>
        </p:spPr>
      </p:pic>
    </p:spTree>
    <p:extLst>
      <p:ext uri="{BB962C8B-B14F-4D97-AF65-F5344CB8AC3E}">
        <p14:creationId xmlns:p14="http://schemas.microsoft.com/office/powerpoint/2010/main" val="162179925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7" name="Group 5"/>
          <p:cNvGrpSpPr>
            <a:grpSpLocks/>
          </p:cNvGrpSpPr>
          <p:nvPr/>
        </p:nvGrpSpPr>
        <p:grpSpPr bwMode="auto">
          <a:xfrm>
            <a:off x="606425" y="3838575"/>
            <a:ext cx="2241550" cy="692150"/>
            <a:chOff x="2993748" y="3720419"/>
            <a:chExt cx="1510432" cy="837393"/>
          </a:xfrm>
        </p:grpSpPr>
        <p:sp>
          <p:nvSpPr>
            <p:cNvPr id="7" name="Subtitle 2"/>
            <p:cNvSpPr txBox="1">
              <a:spLocks/>
            </p:cNvSpPr>
            <p:nvPr/>
          </p:nvSpPr>
          <p:spPr>
            <a:xfrm>
              <a:off x="2993748" y="3720419"/>
              <a:ext cx="1504014" cy="232396"/>
            </a:xfrm>
            <a:prstGeom prst="rect">
              <a:avLst/>
            </a:prstGeom>
          </p:spPr>
          <p:txBody>
            <a:bodyPr/>
            <a:lstStyle>
              <a:lvl1pPr marL="0" indent="0" algn="l" defTabSz="914400" rtl="0" eaLnBrk="1" latinLnBrk="0" hangingPunct="1">
                <a:lnSpc>
                  <a:spcPct val="100000"/>
                </a:lnSpc>
                <a:spcBef>
                  <a:spcPts val="0"/>
                </a:spcBef>
                <a:spcAft>
                  <a:spcPts val="0"/>
                </a:spcAft>
                <a:buFont typeface="+mj-lt"/>
                <a:buNone/>
                <a:defRPr lang="en-US" sz="1100" b="0" i="0" kern="1200" baseline="0" dirty="0">
                  <a:solidFill>
                    <a:srgbClr val="005273"/>
                  </a:solidFill>
                  <a:effectLst/>
                  <a:latin typeface="Vaud"/>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fontAlgn="auto">
                <a:defRPr/>
              </a:pPr>
              <a:r>
                <a:rPr sz="1050" b="1">
                  <a:solidFill>
                    <a:srgbClr val="EBEDEE"/>
                  </a:solidFill>
                </a:rPr>
                <a:t>400 MILLION</a:t>
              </a:r>
              <a:endParaRPr lang="en-GB" sz="1050" b="1">
                <a:solidFill>
                  <a:srgbClr val="EBEDEE"/>
                </a:solidFill>
              </a:endParaRPr>
            </a:p>
          </p:txBody>
        </p:sp>
        <p:sp>
          <p:nvSpPr>
            <p:cNvPr id="11280" name="Subtitle 2"/>
            <p:cNvSpPr txBox="1">
              <a:spLocks/>
            </p:cNvSpPr>
            <p:nvPr/>
          </p:nvSpPr>
          <p:spPr bwMode="auto">
            <a:xfrm>
              <a:off x="3000088" y="3953448"/>
              <a:ext cx="1504092" cy="604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buFont typeface="+mj-lt" charset="0"/>
                <a:buNone/>
              </a:pPr>
              <a:r>
                <a:rPr lang="en-US" sz="900">
                  <a:solidFill>
                    <a:srgbClr val="EBEDEE"/>
                  </a:solidFill>
                  <a:latin typeface="Vaud" charset="0"/>
                </a:rPr>
                <a:t>USERS</a:t>
              </a:r>
              <a:endParaRPr lang="en-GB" sz="900">
                <a:solidFill>
                  <a:srgbClr val="EBEDEE"/>
                </a:solidFill>
                <a:latin typeface="Vaud" charset="0"/>
              </a:endParaRPr>
            </a:p>
          </p:txBody>
        </p:sp>
      </p:grpSp>
      <p:grpSp>
        <p:nvGrpSpPr>
          <p:cNvPr id="11268" name="Group 8"/>
          <p:cNvGrpSpPr>
            <a:grpSpLocks/>
          </p:cNvGrpSpPr>
          <p:nvPr/>
        </p:nvGrpSpPr>
        <p:grpSpPr bwMode="auto">
          <a:xfrm>
            <a:off x="2535238" y="3848100"/>
            <a:ext cx="1463675" cy="663575"/>
            <a:chOff x="2623977" y="3743604"/>
            <a:chExt cx="1509520" cy="803430"/>
          </a:xfrm>
        </p:grpSpPr>
        <p:sp>
          <p:nvSpPr>
            <p:cNvPr id="10" name="Subtitle 2"/>
            <p:cNvSpPr txBox="1">
              <a:spLocks/>
            </p:cNvSpPr>
            <p:nvPr/>
          </p:nvSpPr>
          <p:spPr>
            <a:xfrm>
              <a:off x="2623977" y="3743604"/>
              <a:ext cx="1504608" cy="230650"/>
            </a:xfrm>
            <a:prstGeom prst="rect">
              <a:avLst/>
            </a:prstGeom>
          </p:spPr>
          <p:txBody>
            <a:bodyPr/>
            <a:lstStyle>
              <a:lvl1pPr marL="0" indent="0" algn="l" defTabSz="914400" rtl="0" eaLnBrk="1" latinLnBrk="0" hangingPunct="1">
                <a:lnSpc>
                  <a:spcPct val="100000"/>
                </a:lnSpc>
                <a:spcBef>
                  <a:spcPts val="0"/>
                </a:spcBef>
                <a:spcAft>
                  <a:spcPts val="0"/>
                </a:spcAft>
                <a:buFont typeface="+mj-lt"/>
                <a:buNone/>
                <a:defRPr lang="en-US" sz="1100" b="0" i="0" kern="1200" baseline="0" dirty="0">
                  <a:solidFill>
                    <a:srgbClr val="005273"/>
                  </a:solidFill>
                  <a:effectLst/>
                  <a:latin typeface="Vaud"/>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fontAlgn="auto">
                <a:defRPr/>
              </a:pPr>
              <a:r>
                <a:rPr sz="1050" b="1">
                  <a:solidFill>
                    <a:srgbClr val="EBEDEE"/>
                  </a:solidFill>
                </a:rPr>
                <a:t>12 THOUSAND</a:t>
              </a:r>
              <a:endParaRPr lang="en-GB" sz="1050" b="1">
                <a:solidFill>
                  <a:srgbClr val="EBEDEE"/>
                </a:solidFill>
              </a:endParaRPr>
            </a:p>
          </p:txBody>
        </p:sp>
        <p:sp>
          <p:nvSpPr>
            <p:cNvPr id="11278" name="Subtitle 2"/>
            <p:cNvSpPr txBox="1">
              <a:spLocks/>
            </p:cNvSpPr>
            <p:nvPr/>
          </p:nvSpPr>
          <p:spPr bwMode="auto">
            <a:xfrm>
              <a:off x="2629405" y="3942671"/>
              <a:ext cx="1504092" cy="60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buFont typeface="+mj-lt" charset="0"/>
                <a:buNone/>
              </a:pPr>
              <a:r>
                <a:rPr lang="en-US" sz="900">
                  <a:solidFill>
                    <a:srgbClr val="EBEDEE"/>
                  </a:solidFill>
                  <a:latin typeface="Vaud" charset="0"/>
                </a:rPr>
                <a:t>NEW CLIENTS A DAY</a:t>
              </a:r>
              <a:endParaRPr lang="en-GB" sz="900">
                <a:solidFill>
                  <a:srgbClr val="EBEDEE"/>
                </a:solidFill>
                <a:latin typeface="Vaud" charset="0"/>
              </a:endParaRPr>
            </a:p>
          </p:txBody>
        </p:sp>
      </p:grpSp>
      <p:grpSp>
        <p:nvGrpSpPr>
          <p:cNvPr id="11269" name="Group 11"/>
          <p:cNvGrpSpPr>
            <a:grpSpLocks/>
          </p:cNvGrpSpPr>
          <p:nvPr/>
        </p:nvGrpSpPr>
        <p:grpSpPr bwMode="auto">
          <a:xfrm>
            <a:off x="4483100" y="3848100"/>
            <a:ext cx="1339850" cy="682625"/>
            <a:chOff x="2378037" y="3731897"/>
            <a:chExt cx="1504092" cy="826968"/>
          </a:xfrm>
        </p:grpSpPr>
        <p:sp>
          <p:nvSpPr>
            <p:cNvPr id="13" name="Subtitle 2"/>
            <p:cNvSpPr txBox="1">
              <a:spLocks/>
            </p:cNvSpPr>
            <p:nvPr/>
          </p:nvSpPr>
          <p:spPr>
            <a:xfrm>
              <a:off x="2378037" y="3731897"/>
              <a:ext cx="1504092" cy="230782"/>
            </a:xfrm>
            <a:prstGeom prst="rect">
              <a:avLst/>
            </a:prstGeom>
          </p:spPr>
          <p:txBody>
            <a:bodyPr/>
            <a:lstStyle>
              <a:lvl1pPr marL="0" indent="0" algn="l" defTabSz="914400" rtl="0" eaLnBrk="1" latinLnBrk="0" hangingPunct="1">
                <a:lnSpc>
                  <a:spcPct val="100000"/>
                </a:lnSpc>
                <a:spcBef>
                  <a:spcPts val="0"/>
                </a:spcBef>
                <a:spcAft>
                  <a:spcPts val="0"/>
                </a:spcAft>
                <a:buFont typeface="+mj-lt"/>
                <a:buNone/>
                <a:defRPr lang="en-US" sz="1100" b="0" i="0" kern="1200" baseline="0" dirty="0">
                  <a:solidFill>
                    <a:srgbClr val="005273"/>
                  </a:solidFill>
                  <a:effectLst/>
                  <a:latin typeface="Vaud"/>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fontAlgn="auto">
                <a:defRPr/>
              </a:pPr>
              <a:r>
                <a:rPr sz="1050" b="1">
                  <a:solidFill>
                    <a:srgbClr val="EBEDEE"/>
                  </a:solidFill>
                </a:rPr>
                <a:t>13 YEARS</a:t>
              </a:r>
              <a:endParaRPr lang="en-GB" sz="1050" b="1">
                <a:solidFill>
                  <a:srgbClr val="EBEDEE"/>
                </a:solidFill>
              </a:endParaRPr>
            </a:p>
          </p:txBody>
        </p:sp>
        <p:sp>
          <p:nvSpPr>
            <p:cNvPr id="11276" name="Subtitle 2"/>
            <p:cNvSpPr txBox="1">
              <a:spLocks/>
            </p:cNvSpPr>
            <p:nvPr/>
          </p:nvSpPr>
          <p:spPr bwMode="auto">
            <a:xfrm>
              <a:off x="2378037" y="3954501"/>
              <a:ext cx="1504092" cy="604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buFont typeface="+mj-lt" charset="0"/>
                <a:buNone/>
              </a:pPr>
              <a:r>
                <a:rPr lang="en-US" sz="900">
                  <a:solidFill>
                    <a:srgbClr val="EBEDEE"/>
                  </a:solidFill>
                  <a:latin typeface="Vaud" charset="0"/>
                </a:rPr>
                <a:t>OF AWESOME</a:t>
              </a:r>
            </a:p>
            <a:p>
              <a:pPr eaLnBrk="1" hangingPunct="1">
                <a:buFont typeface="+mj-lt" charset="0"/>
                <a:buNone/>
              </a:pPr>
              <a:r>
                <a:rPr lang="en-US" sz="900">
                  <a:solidFill>
                    <a:srgbClr val="EBEDEE"/>
                  </a:solidFill>
                  <a:latin typeface="Vaud" charset="0"/>
                </a:rPr>
                <a:t>EXPERIENCE</a:t>
              </a:r>
              <a:endParaRPr lang="en-GB" sz="900">
                <a:solidFill>
                  <a:srgbClr val="EBEDEE"/>
                </a:solidFill>
                <a:latin typeface="Vaud" charset="0"/>
              </a:endParaRPr>
            </a:p>
          </p:txBody>
        </p:sp>
      </p:grpSp>
      <p:grpSp>
        <p:nvGrpSpPr>
          <p:cNvPr id="11271" name="Group 17"/>
          <p:cNvGrpSpPr>
            <a:grpSpLocks/>
          </p:cNvGrpSpPr>
          <p:nvPr/>
        </p:nvGrpSpPr>
        <p:grpSpPr bwMode="auto">
          <a:xfrm>
            <a:off x="6272213" y="3849688"/>
            <a:ext cx="1360487" cy="684212"/>
            <a:chOff x="2378037" y="3731897"/>
            <a:chExt cx="1504092" cy="826968"/>
          </a:xfrm>
        </p:grpSpPr>
        <p:sp>
          <p:nvSpPr>
            <p:cNvPr id="19" name="Subtitle 2"/>
            <p:cNvSpPr txBox="1">
              <a:spLocks/>
            </p:cNvSpPr>
            <p:nvPr/>
          </p:nvSpPr>
          <p:spPr>
            <a:xfrm>
              <a:off x="2378037" y="3731897"/>
              <a:ext cx="1504092" cy="232165"/>
            </a:xfrm>
            <a:prstGeom prst="rect">
              <a:avLst/>
            </a:prstGeom>
          </p:spPr>
          <p:txBody>
            <a:bodyPr/>
            <a:lstStyle>
              <a:lvl1pPr marL="0" indent="0" algn="l" defTabSz="914400" rtl="0" eaLnBrk="1" latinLnBrk="0" hangingPunct="1">
                <a:lnSpc>
                  <a:spcPct val="100000"/>
                </a:lnSpc>
                <a:spcBef>
                  <a:spcPts val="0"/>
                </a:spcBef>
                <a:spcAft>
                  <a:spcPts val="0"/>
                </a:spcAft>
                <a:buFont typeface="+mj-lt"/>
                <a:buNone/>
                <a:defRPr lang="en-US" sz="1100" b="0" i="0" kern="1200" baseline="0" dirty="0">
                  <a:solidFill>
                    <a:srgbClr val="005273"/>
                  </a:solidFill>
                  <a:effectLst/>
                  <a:latin typeface="Vaud"/>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fontAlgn="auto">
                <a:defRPr/>
              </a:pPr>
              <a:r>
                <a:rPr sz="1050" b="1">
                  <a:solidFill>
                    <a:srgbClr val="EBEDEE"/>
                  </a:solidFill>
                </a:rPr>
                <a:t>40+ OFFICES </a:t>
              </a:r>
              <a:endParaRPr lang="en-GB" sz="1050" b="1">
                <a:solidFill>
                  <a:srgbClr val="EBEDEE"/>
                </a:solidFill>
              </a:endParaRPr>
            </a:p>
          </p:txBody>
        </p:sp>
        <p:sp>
          <p:nvSpPr>
            <p:cNvPr id="11274" name="Subtitle 2"/>
            <p:cNvSpPr txBox="1">
              <a:spLocks/>
            </p:cNvSpPr>
            <p:nvPr/>
          </p:nvSpPr>
          <p:spPr bwMode="auto">
            <a:xfrm>
              <a:off x="2378037" y="3954501"/>
              <a:ext cx="1504092" cy="604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buFont typeface="+mj-lt" charset="0"/>
                <a:buNone/>
              </a:pPr>
              <a:r>
                <a:rPr lang="en-US" sz="900">
                  <a:solidFill>
                    <a:srgbClr val="EBEDEE"/>
                  </a:solidFill>
                  <a:latin typeface="Vaud" charset="0"/>
                </a:rPr>
                <a:t>PLACED</a:t>
              </a:r>
            </a:p>
            <a:p>
              <a:pPr eaLnBrk="1" hangingPunct="1">
                <a:buFont typeface="+mj-lt" charset="0"/>
                <a:buNone/>
              </a:pPr>
              <a:r>
                <a:rPr lang="en-US" sz="900">
                  <a:solidFill>
                    <a:srgbClr val="EBEDEE"/>
                  </a:solidFill>
                  <a:latin typeface="Vaud" charset="0"/>
                </a:rPr>
                <a:t>WORLDWIDE</a:t>
              </a:r>
              <a:endParaRPr lang="en-GB" sz="900">
                <a:solidFill>
                  <a:srgbClr val="EBEDEE"/>
                </a:solidFill>
                <a:latin typeface="Vaud" charset="0"/>
              </a:endParaRPr>
            </a:p>
          </p:txBody>
        </p:sp>
      </p:grpSp>
      <p:sp>
        <p:nvSpPr>
          <p:cNvPr id="18" name="Title 1"/>
          <p:cNvSpPr>
            <a:spLocks noGrp="1"/>
          </p:cNvSpPr>
          <p:nvPr>
            <p:ph type="title"/>
          </p:nvPr>
        </p:nvSpPr>
        <p:spPr>
          <a:xfrm>
            <a:off x="631825" y="381000"/>
            <a:ext cx="7705725" cy="690563"/>
          </a:xfrm>
        </p:spPr>
        <p:txBody>
          <a:bodyPr/>
          <a:lstStyle/>
          <a:p>
            <a:pPr fontAlgn="auto">
              <a:defRPr/>
            </a:pPr>
            <a:r>
              <a:rPr lang="en-GB" sz="4000" dirty="0" smtClean="0">
                <a:solidFill>
                  <a:srgbClr val="1C364A"/>
                </a:solidFill>
              </a:rPr>
              <a:t>Rat Inspections</a:t>
            </a:r>
            <a:endParaRPr lang="en-GB" sz="4000" dirty="0">
              <a:solidFill>
                <a:srgbClr val="1C364A"/>
              </a:solidFill>
            </a:endParaRPr>
          </a:p>
        </p:txBody>
      </p:sp>
      <p:sp>
        <p:nvSpPr>
          <p:cNvPr id="20" name="Title 1"/>
          <p:cNvSpPr txBox="1">
            <a:spLocks/>
          </p:cNvSpPr>
          <p:nvPr/>
        </p:nvSpPr>
        <p:spPr>
          <a:xfrm>
            <a:off x="585643" y="1362364"/>
            <a:ext cx="8119630" cy="4952999"/>
          </a:xfrm>
          <a:prstGeom prst="rect">
            <a:avLst/>
          </a:prstGeom>
        </p:spPr>
        <p:txBody>
          <a:bodyPr anchor="t"/>
          <a:lstStyle>
            <a:lvl1pPr algn="l" defTabSz="914400" rtl="0" eaLnBrk="1" fontAlgn="base" latinLnBrk="0" hangingPunct="1">
              <a:lnSpc>
                <a:spcPct val="90000"/>
              </a:lnSpc>
              <a:spcBef>
                <a:spcPct val="0"/>
              </a:spcBef>
              <a:spcAft>
                <a:spcPct val="0"/>
              </a:spcAft>
              <a:buNone/>
              <a:defRPr lang="en-US" sz="2400" b="1" kern="1500" spc="0" baseline="0" dirty="0">
                <a:solidFill>
                  <a:srgbClr val="52626F"/>
                </a:solidFill>
                <a:latin typeface="Vaud"/>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ＭＳ Ｐゴシック"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ＭＳ Ｐゴシック"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ＭＳ Ｐゴシック"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ＭＳ Ｐゴシック"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342900" indent="-342900" fontAlgn="auto">
              <a:buFont typeface="Arial"/>
              <a:buChar char="•"/>
              <a:defRPr/>
            </a:pPr>
            <a:r>
              <a:rPr lang="en-GB" b="0" dirty="0" smtClean="0">
                <a:solidFill>
                  <a:srgbClr val="1C364A"/>
                </a:solidFill>
              </a:rPr>
              <a:t>Rat inspections are carried out by the Health Department based on 311 calls and via proactive indexed inspections </a:t>
            </a:r>
          </a:p>
          <a:p>
            <a:pPr marL="800100" lvl="1" indent="-342900" fontAlgn="auto">
              <a:buFont typeface="Arial"/>
              <a:buChar char="•"/>
              <a:defRPr/>
            </a:pPr>
            <a:r>
              <a:rPr lang="en-GB" sz="2000" kern="1500" dirty="0" smtClean="0">
                <a:solidFill>
                  <a:srgbClr val="1C364A"/>
                </a:solidFill>
                <a:latin typeface="Vaud"/>
                <a:ea typeface="+mj-ea"/>
                <a:cs typeface="+mj-cs"/>
              </a:rPr>
              <a:t>Follow-up “compliance” inspections are to be performed 7 days after a failed inspection</a:t>
            </a:r>
          </a:p>
          <a:p>
            <a:pPr lvl="1" fontAlgn="auto">
              <a:defRPr/>
            </a:pPr>
            <a:endParaRPr lang="en-GB" sz="2000" kern="1500" dirty="0" smtClean="0">
              <a:solidFill>
                <a:srgbClr val="1C364A"/>
              </a:solidFill>
              <a:latin typeface="Vaud"/>
              <a:ea typeface="+mj-ea"/>
              <a:cs typeface="+mj-cs"/>
            </a:endParaRPr>
          </a:p>
          <a:p>
            <a:pPr lvl="1" fontAlgn="auto">
              <a:defRPr/>
            </a:pPr>
            <a:endParaRPr lang="en-GB" sz="2000" kern="1500" dirty="0">
              <a:solidFill>
                <a:srgbClr val="1C364A"/>
              </a:solidFill>
              <a:latin typeface="Vaud"/>
              <a:ea typeface="+mj-ea"/>
              <a:cs typeface="+mj-cs"/>
            </a:endParaRPr>
          </a:p>
          <a:p>
            <a:pPr marL="342900" lvl="1" indent="-342900" eaLnBrk="1" fontAlgn="auto" hangingPunct="1">
              <a:buFont typeface="Arial"/>
              <a:buChar char="•"/>
              <a:defRPr/>
            </a:pPr>
            <a:r>
              <a:rPr lang="en-GB" sz="2400" kern="1500" dirty="0" smtClean="0">
                <a:solidFill>
                  <a:srgbClr val="1C364A"/>
                </a:solidFill>
                <a:latin typeface="Vaud"/>
                <a:ea typeface="+mj-ea"/>
                <a:cs typeface="+mj-cs"/>
              </a:rPr>
              <a:t>Performs “</a:t>
            </a:r>
            <a:r>
              <a:rPr lang="en-GB" sz="2400" kern="1500" dirty="0">
                <a:solidFill>
                  <a:srgbClr val="1C364A"/>
                </a:solidFill>
                <a:latin typeface="Vaud"/>
                <a:ea typeface="+mj-ea"/>
                <a:cs typeface="+mj-cs"/>
              </a:rPr>
              <a:t>baiting” operations in an attempt to reduce rat </a:t>
            </a:r>
            <a:r>
              <a:rPr lang="en-GB" sz="2400" kern="1500" dirty="0" smtClean="0">
                <a:solidFill>
                  <a:srgbClr val="1C364A"/>
                </a:solidFill>
                <a:latin typeface="Vaud"/>
                <a:ea typeface="+mj-ea"/>
                <a:cs typeface="+mj-cs"/>
              </a:rPr>
              <a:t>populations</a:t>
            </a:r>
          </a:p>
          <a:p>
            <a:pPr marL="342900" lvl="1" indent="-342900" eaLnBrk="1" fontAlgn="auto" hangingPunct="1">
              <a:buFont typeface="Arial"/>
              <a:buChar char="•"/>
              <a:defRPr/>
            </a:pPr>
            <a:endParaRPr lang="en-GB" sz="2400" kern="1500" dirty="0" smtClean="0">
              <a:solidFill>
                <a:srgbClr val="1C364A"/>
              </a:solidFill>
              <a:latin typeface="Vaud"/>
              <a:ea typeface="+mj-ea"/>
              <a:cs typeface="+mj-cs"/>
            </a:endParaRPr>
          </a:p>
          <a:p>
            <a:pPr marL="342900" lvl="1" indent="-342900" eaLnBrk="1" fontAlgn="auto" hangingPunct="1">
              <a:buFont typeface="Arial"/>
              <a:buChar char="•"/>
              <a:defRPr/>
            </a:pPr>
            <a:endParaRPr lang="en-GB" sz="2400" kern="1500" dirty="0">
              <a:solidFill>
                <a:srgbClr val="1C364A"/>
              </a:solidFill>
              <a:latin typeface="Vaud"/>
              <a:ea typeface="+mj-ea"/>
              <a:cs typeface="+mj-cs"/>
            </a:endParaRPr>
          </a:p>
          <a:p>
            <a:pPr marL="342900" lvl="1" indent="-342900" eaLnBrk="1" fontAlgn="auto" hangingPunct="1">
              <a:buFont typeface="Arial"/>
              <a:buChar char="•"/>
              <a:defRPr/>
            </a:pPr>
            <a:r>
              <a:rPr lang="en-GB" sz="2400" kern="1500" dirty="0" smtClean="0">
                <a:solidFill>
                  <a:srgbClr val="1C364A"/>
                </a:solidFill>
                <a:latin typeface="Vaud"/>
              </a:rPr>
              <a:t>Focuses most </a:t>
            </a:r>
            <a:r>
              <a:rPr lang="en-GB" sz="2400" kern="1500" dirty="0">
                <a:solidFill>
                  <a:srgbClr val="1C364A"/>
                </a:solidFill>
                <a:latin typeface="Vaud"/>
              </a:rPr>
              <a:t>of it’s inspection and baiting efforts on Manhattan and the Bronx </a:t>
            </a:r>
          </a:p>
          <a:p>
            <a:pPr marL="342900" lvl="1" indent="-342900" eaLnBrk="1" fontAlgn="auto" hangingPunct="1">
              <a:buFont typeface="Arial"/>
              <a:buChar char="•"/>
              <a:defRPr/>
            </a:pPr>
            <a:endParaRPr lang="en-GB" sz="2400" kern="1500" dirty="0" smtClean="0">
              <a:solidFill>
                <a:srgbClr val="1C364A"/>
              </a:solidFill>
              <a:latin typeface="Vaud"/>
              <a:ea typeface="+mj-ea"/>
              <a:cs typeface="+mj-cs"/>
            </a:endParaRPr>
          </a:p>
          <a:p>
            <a:pPr marL="342900" lvl="1" indent="-342900" eaLnBrk="1" fontAlgn="auto" hangingPunct="1">
              <a:buFont typeface="Arial"/>
              <a:buChar char="•"/>
              <a:defRPr/>
            </a:pPr>
            <a:endParaRPr lang="en-GB" sz="2400" kern="1500" dirty="0">
              <a:solidFill>
                <a:srgbClr val="1C364A"/>
              </a:solidFill>
              <a:latin typeface="Vaud"/>
              <a:ea typeface="+mj-ea"/>
              <a:cs typeface="+mj-cs"/>
            </a:endParaRPr>
          </a:p>
          <a:p>
            <a:pPr marL="342900" lvl="1" indent="-342900" eaLnBrk="1" fontAlgn="auto" hangingPunct="1">
              <a:buFont typeface="Arial"/>
              <a:buChar char="•"/>
              <a:defRPr/>
            </a:pPr>
            <a:endParaRPr lang="en-GB" sz="2400" kern="1500" dirty="0" smtClean="0">
              <a:solidFill>
                <a:srgbClr val="1C364A"/>
              </a:solidFill>
              <a:latin typeface="Vaud"/>
              <a:ea typeface="+mj-ea"/>
              <a:cs typeface="+mj-cs"/>
            </a:endParaRPr>
          </a:p>
          <a:p>
            <a:pPr marL="342900" lvl="1" indent="-342900" eaLnBrk="1" fontAlgn="auto" hangingPunct="1">
              <a:buFont typeface="Arial"/>
              <a:buChar char="•"/>
              <a:defRPr/>
            </a:pPr>
            <a:endParaRPr lang="en-GB" sz="2400" kern="1500" dirty="0">
              <a:solidFill>
                <a:srgbClr val="1C364A"/>
              </a:solidFill>
              <a:latin typeface="Vaud"/>
              <a:ea typeface="+mj-ea"/>
              <a:cs typeface="+mj-cs"/>
            </a:endParaRPr>
          </a:p>
          <a:p>
            <a:pPr marL="342900" lvl="1" indent="-342900" eaLnBrk="1" fontAlgn="auto" hangingPunct="1">
              <a:buFont typeface="Arial"/>
              <a:buChar char="•"/>
              <a:defRPr/>
            </a:pPr>
            <a:endParaRPr lang="en-GB" sz="2400" kern="1500" dirty="0">
              <a:solidFill>
                <a:srgbClr val="1C364A"/>
              </a:solidFill>
              <a:latin typeface="Vaud"/>
              <a:ea typeface="+mj-ea"/>
              <a:cs typeface="+mj-cs"/>
            </a:endParaRPr>
          </a:p>
          <a:p>
            <a:pPr marL="342900" indent="-342900" fontAlgn="auto">
              <a:buFont typeface="Arial"/>
              <a:buChar char="•"/>
              <a:defRPr/>
            </a:pPr>
            <a:endParaRPr lang="en-GB" b="0" dirty="0">
              <a:solidFill>
                <a:srgbClr val="1C364A"/>
              </a:solidFill>
            </a:endParaRPr>
          </a:p>
          <a:p>
            <a:pPr marL="342900" indent="-342900" fontAlgn="auto">
              <a:buFont typeface="Arial"/>
              <a:buChar char="•"/>
              <a:defRPr/>
            </a:pPr>
            <a:endParaRPr lang="en-GB" b="0" dirty="0">
              <a:solidFill>
                <a:srgbClr val="1C364A"/>
              </a:solidFill>
            </a:endParaRPr>
          </a:p>
          <a:p>
            <a:pPr marL="342900" indent="-342900" fontAlgn="auto">
              <a:buFont typeface="Arial"/>
              <a:buChar char="•"/>
              <a:defRPr/>
            </a:pPr>
            <a:endParaRPr lang="en-GB" b="0" dirty="0">
              <a:solidFill>
                <a:srgbClr val="1C364A"/>
              </a:solidFill>
            </a:endParaRP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8" name="Group 8"/>
          <p:cNvGrpSpPr>
            <a:grpSpLocks/>
          </p:cNvGrpSpPr>
          <p:nvPr/>
        </p:nvGrpSpPr>
        <p:grpSpPr bwMode="auto">
          <a:xfrm>
            <a:off x="2535238" y="3848100"/>
            <a:ext cx="1463675" cy="663575"/>
            <a:chOff x="2623977" y="3743604"/>
            <a:chExt cx="1509520" cy="803430"/>
          </a:xfrm>
        </p:grpSpPr>
        <p:sp>
          <p:nvSpPr>
            <p:cNvPr id="10" name="Subtitle 2"/>
            <p:cNvSpPr txBox="1">
              <a:spLocks/>
            </p:cNvSpPr>
            <p:nvPr/>
          </p:nvSpPr>
          <p:spPr>
            <a:xfrm>
              <a:off x="2623977" y="3743604"/>
              <a:ext cx="1504608" cy="230650"/>
            </a:xfrm>
            <a:prstGeom prst="rect">
              <a:avLst/>
            </a:prstGeom>
          </p:spPr>
          <p:txBody>
            <a:bodyPr/>
            <a:lstStyle>
              <a:lvl1pPr marL="0" indent="0" algn="l" defTabSz="914400" rtl="0" eaLnBrk="1" latinLnBrk="0" hangingPunct="1">
                <a:lnSpc>
                  <a:spcPct val="100000"/>
                </a:lnSpc>
                <a:spcBef>
                  <a:spcPts val="0"/>
                </a:spcBef>
                <a:spcAft>
                  <a:spcPts val="0"/>
                </a:spcAft>
                <a:buFont typeface="+mj-lt"/>
                <a:buNone/>
                <a:defRPr lang="en-US" sz="1100" b="0" i="0" kern="1200" baseline="0" dirty="0">
                  <a:solidFill>
                    <a:srgbClr val="005273"/>
                  </a:solidFill>
                  <a:effectLst/>
                  <a:latin typeface="Vaud"/>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fontAlgn="auto">
                <a:defRPr/>
              </a:pPr>
              <a:r>
                <a:rPr sz="1050" b="1">
                  <a:solidFill>
                    <a:srgbClr val="EBEDEE"/>
                  </a:solidFill>
                </a:rPr>
                <a:t>12 THOUSAND</a:t>
              </a:r>
              <a:endParaRPr lang="en-GB" sz="1050" b="1">
                <a:solidFill>
                  <a:srgbClr val="EBEDEE"/>
                </a:solidFill>
              </a:endParaRPr>
            </a:p>
          </p:txBody>
        </p:sp>
        <p:sp>
          <p:nvSpPr>
            <p:cNvPr id="11278" name="Subtitle 2"/>
            <p:cNvSpPr txBox="1">
              <a:spLocks/>
            </p:cNvSpPr>
            <p:nvPr/>
          </p:nvSpPr>
          <p:spPr bwMode="auto">
            <a:xfrm>
              <a:off x="2629405" y="3942671"/>
              <a:ext cx="1504092" cy="60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buFont typeface="+mj-lt" charset="0"/>
                <a:buNone/>
              </a:pPr>
              <a:r>
                <a:rPr lang="en-US" sz="900">
                  <a:solidFill>
                    <a:srgbClr val="EBEDEE"/>
                  </a:solidFill>
                  <a:latin typeface="Vaud" charset="0"/>
                </a:rPr>
                <a:t>NEW CLIENTS A DAY</a:t>
              </a:r>
              <a:endParaRPr lang="en-GB" sz="900">
                <a:solidFill>
                  <a:srgbClr val="EBEDEE"/>
                </a:solidFill>
                <a:latin typeface="Vaud" charset="0"/>
              </a:endParaRPr>
            </a:p>
          </p:txBody>
        </p:sp>
      </p:grpSp>
      <p:grpSp>
        <p:nvGrpSpPr>
          <p:cNvPr id="11269" name="Group 11"/>
          <p:cNvGrpSpPr>
            <a:grpSpLocks/>
          </p:cNvGrpSpPr>
          <p:nvPr/>
        </p:nvGrpSpPr>
        <p:grpSpPr bwMode="auto">
          <a:xfrm>
            <a:off x="4483100" y="3848100"/>
            <a:ext cx="1339850" cy="682625"/>
            <a:chOff x="2378037" y="3731897"/>
            <a:chExt cx="1504092" cy="826968"/>
          </a:xfrm>
        </p:grpSpPr>
        <p:sp>
          <p:nvSpPr>
            <p:cNvPr id="13" name="Subtitle 2"/>
            <p:cNvSpPr txBox="1">
              <a:spLocks/>
            </p:cNvSpPr>
            <p:nvPr/>
          </p:nvSpPr>
          <p:spPr>
            <a:xfrm>
              <a:off x="2378037" y="3731897"/>
              <a:ext cx="1504092" cy="230782"/>
            </a:xfrm>
            <a:prstGeom prst="rect">
              <a:avLst/>
            </a:prstGeom>
          </p:spPr>
          <p:txBody>
            <a:bodyPr/>
            <a:lstStyle>
              <a:lvl1pPr marL="0" indent="0" algn="l" defTabSz="914400" rtl="0" eaLnBrk="1" latinLnBrk="0" hangingPunct="1">
                <a:lnSpc>
                  <a:spcPct val="100000"/>
                </a:lnSpc>
                <a:spcBef>
                  <a:spcPts val="0"/>
                </a:spcBef>
                <a:spcAft>
                  <a:spcPts val="0"/>
                </a:spcAft>
                <a:buFont typeface="+mj-lt"/>
                <a:buNone/>
                <a:defRPr lang="en-US" sz="1100" b="0" i="0" kern="1200" baseline="0" dirty="0">
                  <a:solidFill>
                    <a:srgbClr val="005273"/>
                  </a:solidFill>
                  <a:effectLst/>
                  <a:latin typeface="Vaud"/>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fontAlgn="auto">
                <a:defRPr/>
              </a:pPr>
              <a:r>
                <a:rPr sz="1050" b="1">
                  <a:solidFill>
                    <a:srgbClr val="EBEDEE"/>
                  </a:solidFill>
                </a:rPr>
                <a:t>13 YEARS</a:t>
              </a:r>
              <a:endParaRPr lang="en-GB" sz="1050" b="1">
                <a:solidFill>
                  <a:srgbClr val="EBEDEE"/>
                </a:solidFill>
              </a:endParaRPr>
            </a:p>
          </p:txBody>
        </p:sp>
        <p:sp>
          <p:nvSpPr>
            <p:cNvPr id="11276" name="Subtitle 2"/>
            <p:cNvSpPr txBox="1">
              <a:spLocks/>
            </p:cNvSpPr>
            <p:nvPr/>
          </p:nvSpPr>
          <p:spPr bwMode="auto">
            <a:xfrm>
              <a:off x="2378037" y="3954501"/>
              <a:ext cx="1504092" cy="604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buFont typeface="+mj-lt" charset="0"/>
                <a:buNone/>
              </a:pPr>
              <a:r>
                <a:rPr lang="en-US" sz="900">
                  <a:solidFill>
                    <a:srgbClr val="EBEDEE"/>
                  </a:solidFill>
                  <a:latin typeface="Vaud" charset="0"/>
                </a:rPr>
                <a:t>OF AWESOME</a:t>
              </a:r>
            </a:p>
            <a:p>
              <a:pPr eaLnBrk="1" hangingPunct="1">
                <a:buFont typeface="+mj-lt" charset="0"/>
                <a:buNone/>
              </a:pPr>
              <a:r>
                <a:rPr lang="en-US" sz="900">
                  <a:solidFill>
                    <a:srgbClr val="EBEDEE"/>
                  </a:solidFill>
                  <a:latin typeface="Vaud" charset="0"/>
                </a:rPr>
                <a:t>EXPERIENCE</a:t>
              </a:r>
              <a:endParaRPr lang="en-GB" sz="900">
                <a:solidFill>
                  <a:srgbClr val="EBEDEE"/>
                </a:solidFill>
                <a:latin typeface="Vaud" charset="0"/>
              </a:endParaRPr>
            </a:p>
          </p:txBody>
        </p:sp>
      </p:grpSp>
      <p:grpSp>
        <p:nvGrpSpPr>
          <p:cNvPr id="11271" name="Group 17"/>
          <p:cNvGrpSpPr>
            <a:grpSpLocks/>
          </p:cNvGrpSpPr>
          <p:nvPr/>
        </p:nvGrpSpPr>
        <p:grpSpPr bwMode="auto">
          <a:xfrm>
            <a:off x="6272213" y="3849688"/>
            <a:ext cx="1360487" cy="684212"/>
            <a:chOff x="2378037" y="3731897"/>
            <a:chExt cx="1504092" cy="826968"/>
          </a:xfrm>
        </p:grpSpPr>
        <p:sp>
          <p:nvSpPr>
            <p:cNvPr id="19" name="Subtitle 2"/>
            <p:cNvSpPr txBox="1">
              <a:spLocks/>
            </p:cNvSpPr>
            <p:nvPr/>
          </p:nvSpPr>
          <p:spPr>
            <a:xfrm>
              <a:off x="2378037" y="3731897"/>
              <a:ext cx="1504092" cy="232165"/>
            </a:xfrm>
            <a:prstGeom prst="rect">
              <a:avLst/>
            </a:prstGeom>
          </p:spPr>
          <p:txBody>
            <a:bodyPr/>
            <a:lstStyle>
              <a:lvl1pPr marL="0" indent="0" algn="l" defTabSz="914400" rtl="0" eaLnBrk="1" latinLnBrk="0" hangingPunct="1">
                <a:lnSpc>
                  <a:spcPct val="100000"/>
                </a:lnSpc>
                <a:spcBef>
                  <a:spcPts val="0"/>
                </a:spcBef>
                <a:spcAft>
                  <a:spcPts val="0"/>
                </a:spcAft>
                <a:buFont typeface="+mj-lt"/>
                <a:buNone/>
                <a:defRPr lang="en-US" sz="1100" b="0" i="0" kern="1200" baseline="0" dirty="0">
                  <a:solidFill>
                    <a:srgbClr val="005273"/>
                  </a:solidFill>
                  <a:effectLst/>
                  <a:latin typeface="Vaud"/>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fontAlgn="auto">
                <a:defRPr/>
              </a:pPr>
              <a:r>
                <a:rPr sz="1050" b="1">
                  <a:solidFill>
                    <a:srgbClr val="EBEDEE"/>
                  </a:solidFill>
                </a:rPr>
                <a:t>40+ OFFICES </a:t>
              </a:r>
              <a:endParaRPr lang="en-GB" sz="1050" b="1">
                <a:solidFill>
                  <a:srgbClr val="EBEDEE"/>
                </a:solidFill>
              </a:endParaRPr>
            </a:p>
          </p:txBody>
        </p:sp>
        <p:sp>
          <p:nvSpPr>
            <p:cNvPr id="11274" name="Subtitle 2"/>
            <p:cNvSpPr txBox="1">
              <a:spLocks/>
            </p:cNvSpPr>
            <p:nvPr/>
          </p:nvSpPr>
          <p:spPr bwMode="auto">
            <a:xfrm>
              <a:off x="2378037" y="3954501"/>
              <a:ext cx="1504092" cy="604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buFont typeface="+mj-lt" charset="0"/>
                <a:buNone/>
              </a:pPr>
              <a:r>
                <a:rPr lang="en-US" sz="900">
                  <a:solidFill>
                    <a:srgbClr val="EBEDEE"/>
                  </a:solidFill>
                  <a:latin typeface="Vaud" charset="0"/>
                </a:rPr>
                <a:t>PLACED</a:t>
              </a:r>
            </a:p>
            <a:p>
              <a:pPr eaLnBrk="1" hangingPunct="1">
                <a:buFont typeface="+mj-lt" charset="0"/>
                <a:buNone/>
              </a:pPr>
              <a:r>
                <a:rPr lang="en-US" sz="900">
                  <a:solidFill>
                    <a:srgbClr val="EBEDEE"/>
                  </a:solidFill>
                  <a:latin typeface="Vaud" charset="0"/>
                </a:rPr>
                <a:t>WORLDWIDE</a:t>
              </a:r>
              <a:endParaRPr lang="en-GB" sz="900">
                <a:solidFill>
                  <a:srgbClr val="EBEDEE"/>
                </a:solidFill>
                <a:latin typeface="Vaud" charset="0"/>
              </a:endParaRPr>
            </a:p>
          </p:txBody>
        </p:sp>
      </p:grpSp>
      <p:sp>
        <p:nvSpPr>
          <p:cNvPr id="18" name="Title 1"/>
          <p:cNvSpPr>
            <a:spLocks noGrp="1"/>
          </p:cNvSpPr>
          <p:nvPr>
            <p:ph type="title"/>
          </p:nvPr>
        </p:nvSpPr>
        <p:spPr>
          <a:xfrm>
            <a:off x="631825" y="381000"/>
            <a:ext cx="7705725" cy="690563"/>
          </a:xfrm>
        </p:spPr>
        <p:txBody>
          <a:bodyPr/>
          <a:lstStyle/>
          <a:p>
            <a:pPr fontAlgn="auto">
              <a:defRPr/>
            </a:pPr>
            <a:r>
              <a:rPr lang="en-GB" sz="4000" dirty="0" smtClean="0">
                <a:solidFill>
                  <a:srgbClr val="1C364A"/>
                </a:solidFill>
              </a:rPr>
              <a:t>Data Sources</a:t>
            </a:r>
            <a:endParaRPr lang="en-GB" sz="4000" dirty="0">
              <a:solidFill>
                <a:srgbClr val="1C364A"/>
              </a:solidFill>
            </a:endParaRPr>
          </a:p>
        </p:txBody>
      </p:sp>
      <p:sp>
        <p:nvSpPr>
          <p:cNvPr id="20" name="Title 1"/>
          <p:cNvSpPr txBox="1">
            <a:spLocks/>
          </p:cNvSpPr>
          <p:nvPr/>
        </p:nvSpPr>
        <p:spPr>
          <a:xfrm>
            <a:off x="585643" y="1182772"/>
            <a:ext cx="8119630" cy="4952999"/>
          </a:xfrm>
          <a:prstGeom prst="rect">
            <a:avLst/>
          </a:prstGeom>
        </p:spPr>
        <p:txBody>
          <a:bodyPr anchor="t"/>
          <a:lstStyle>
            <a:lvl1pPr algn="l" defTabSz="914400" rtl="0" eaLnBrk="1" fontAlgn="base" latinLnBrk="0" hangingPunct="1">
              <a:lnSpc>
                <a:spcPct val="90000"/>
              </a:lnSpc>
              <a:spcBef>
                <a:spcPct val="0"/>
              </a:spcBef>
              <a:spcAft>
                <a:spcPct val="0"/>
              </a:spcAft>
              <a:buNone/>
              <a:defRPr lang="en-US" sz="2400" b="1" kern="1500" spc="0" baseline="0" dirty="0">
                <a:solidFill>
                  <a:srgbClr val="52626F"/>
                </a:solidFill>
                <a:latin typeface="Vaud"/>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ＭＳ Ｐゴシック"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ＭＳ Ｐゴシック"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ＭＳ Ｐゴシック"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ＭＳ Ｐゴシック"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342900" indent="-342900" fontAlgn="auto">
              <a:buFont typeface="Arial"/>
              <a:buChar char="•"/>
              <a:defRPr/>
            </a:pPr>
            <a:r>
              <a:rPr lang="en-GB" b="0" dirty="0" smtClean="0">
                <a:solidFill>
                  <a:srgbClr val="1C364A"/>
                </a:solidFill>
              </a:rPr>
              <a:t>The Health </a:t>
            </a:r>
            <a:r>
              <a:rPr lang="en-GB" b="0" dirty="0">
                <a:solidFill>
                  <a:srgbClr val="1C364A"/>
                </a:solidFill>
              </a:rPr>
              <a:t>D</a:t>
            </a:r>
            <a:r>
              <a:rPr lang="en-GB" b="0" dirty="0" smtClean="0">
                <a:solidFill>
                  <a:srgbClr val="1C364A"/>
                </a:solidFill>
              </a:rPr>
              <a:t>epartment publishes data on each rat inspection and baiting visit on the NYC Open Data portal</a:t>
            </a:r>
          </a:p>
          <a:p>
            <a:pPr marL="800100" lvl="1" indent="-342900" fontAlgn="auto">
              <a:buFont typeface="Arial"/>
              <a:buChar char="•"/>
              <a:defRPr/>
            </a:pPr>
            <a:r>
              <a:rPr lang="en-GB" sz="2000" kern="1500" dirty="0" smtClean="0">
                <a:solidFill>
                  <a:srgbClr val="1C364A"/>
                </a:solidFill>
                <a:latin typeface="Vaud"/>
                <a:ea typeface="+mj-ea"/>
                <a:cs typeface="+mj-cs"/>
              </a:rPr>
              <a:t>Date and time of inspection or baiting visit</a:t>
            </a:r>
          </a:p>
          <a:p>
            <a:pPr marL="800100" lvl="1" indent="-342900" fontAlgn="auto">
              <a:buFont typeface="Arial"/>
              <a:buChar char="•"/>
              <a:defRPr/>
            </a:pPr>
            <a:r>
              <a:rPr lang="en-GB" sz="2000" kern="1500" dirty="0">
                <a:solidFill>
                  <a:srgbClr val="1C364A"/>
                </a:solidFill>
                <a:latin typeface="Vaud"/>
              </a:rPr>
              <a:t>Result of </a:t>
            </a:r>
            <a:r>
              <a:rPr lang="en-GB" sz="2000" kern="1500" dirty="0" smtClean="0">
                <a:solidFill>
                  <a:srgbClr val="1C364A"/>
                </a:solidFill>
                <a:latin typeface="Vaud"/>
              </a:rPr>
              <a:t>inspection</a:t>
            </a:r>
            <a:endParaRPr lang="en-GB" sz="2000" kern="1500" dirty="0" smtClean="0">
              <a:solidFill>
                <a:srgbClr val="1C364A"/>
              </a:solidFill>
              <a:latin typeface="Vaud"/>
              <a:ea typeface="+mj-ea"/>
              <a:cs typeface="+mj-cs"/>
            </a:endParaRPr>
          </a:p>
          <a:p>
            <a:pPr marL="800100" lvl="1" indent="-342900" fontAlgn="auto">
              <a:buFont typeface="Arial"/>
              <a:buChar char="•"/>
              <a:defRPr/>
            </a:pPr>
            <a:r>
              <a:rPr lang="en-GB" sz="2000" kern="1500" dirty="0" smtClean="0">
                <a:solidFill>
                  <a:srgbClr val="1C364A"/>
                </a:solidFill>
                <a:latin typeface="Vaud"/>
                <a:ea typeface="+mj-ea"/>
                <a:cs typeface="+mj-cs"/>
              </a:rPr>
              <a:t>Data for 2009-2017</a:t>
            </a:r>
          </a:p>
          <a:p>
            <a:pPr marL="800100" lvl="1" indent="-342900" fontAlgn="auto">
              <a:buFont typeface="Arial"/>
              <a:buChar char="•"/>
              <a:defRPr/>
            </a:pPr>
            <a:r>
              <a:rPr lang="en-GB" sz="2000" kern="1500" dirty="0" smtClean="0">
                <a:solidFill>
                  <a:srgbClr val="1C364A"/>
                </a:solidFill>
                <a:latin typeface="Vaud"/>
                <a:ea typeface="+mj-ea"/>
                <a:cs typeface="+mj-cs"/>
              </a:rPr>
              <a:t>Only Manhattan and Bronx data included </a:t>
            </a:r>
          </a:p>
          <a:p>
            <a:pPr lvl="1" fontAlgn="auto">
              <a:defRPr/>
            </a:pPr>
            <a:r>
              <a:rPr lang="en-GB" sz="2000" kern="1500" dirty="0">
                <a:solidFill>
                  <a:srgbClr val="1C364A"/>
                </a:solidFill>
                <a:latin typeface="Vaud"/>
                <a:ea typeface="+mj-ea"/>
                <a:cs typeface="+mj-cs"/>
              </a:rPr>
              <a:t> </a:t>
            </a:r>
            <a:r>
              <a:rPr lang="en-GB" sz="2000" kern="1500" dirty="0" smtClean="0">
                <a:solidFill>
                  <a:srgbClr val="1C364A"/>
                </a:solidFill>
                <a:latin typeface="Vaud"/>
                <a:ea typeface="+mj-ea"/>
                <a:cs typeface="+mj-cs"/>
              </a:rPr>
              <a:t>    in model</a:t>
            </a:r>
            <a:endParaRPr lang="en-GB" sz="2000" kern="1500" dirty="0">
              <a:solidFill>
                <a:srgbClr val="1C364A"/>
              </a:solidFill>
              <a:latin typeface="Vaud"/>
              <a:ea typeface="+mj-ea"/>
              <a:cs typeface="+mj-cs"/>
            </a:endParaRPr>
          </a:p>
          <a:p>
            <a:pPr fontAlgn="auto">
              <a:defRPr/>
            </a:pPr>
            <a:endParaRPr lang="en-GB" b="0" dirty="0">
              <a:solidFill>
                <a:srgbClr val="1C364A"/>
              </a:solidFill>
            </a:endParaRPr>
          </a:p>
          <a:p>
            <a:pPr marL="342900" indent="-342900" fontAlgn="auto">
              <a:buFont typeface="Arial"/>
              <a:buChar char="•"/>
              <a:defRPr/>
            </a:pPr>
            <a:r>
              <a:rPr lang="en-GB" b="0" dirty="0" smtClean="0">
                <a:solidFill>
                  <a:srgbClr val="1C364A"/>
                </a:solidFill>
              </a:rPr>
              <a:t>The Department of City Planning publishes “tax lot” information in their PLUTO database</a:t>
            </a:r>
          </a:p>
          <a:p>
            <a:pPr marL="800100" lvl="1" indent="-342900" fontAlgn="auto">
              <a:buFont typeface="Arial"/>
              <a:buChar char="•"/>
              <a:defRPr/>
            </a:pPr>
            <a:r>
              <a:rPr lang="en-GB" sz="2000" kern="1500" dirty="0" smtClean="0">
                <a:solidFill>
                  <a:srgbClr val="1C364A"/>
                </a:solidFill>
                <a:latin typeface="Vaud"/>
                <a:ea typeface="+mj-ea"/>
                <a:cs typeface="+mj-cs"/>
              </a:rPr>
              <a:t>Coordinates</a:t>
            </a:r>
          </a:p>
          <a:p>
            <a:pPr marL="800100" lvl="1" indent="-342900" fontAlgn="auto">
              <a:buFont typeface="Arial"/>
              <a:buChar char="•"/>
              <a:defRPr/>
            </a:pPr>
            <a:r>
              <a:rPr lang="en-GB" sz="2000" kern="1500" dirty="0" smtClean="0">
                <a:solidFill>
                  <a:srgbClr val="1C364A"/>
                </a:solidFill>
                <a:latin typeface="Vaud"/>
                <a:ea typeface="+mj-ea"/>
                <a:cs typeface="+mj-cs"/>
              </a:rPr>
              <a:t>Tax value</a:t>
            </a:r>
          </a:p>
          <a:p>
            <a:pPr marL="800100" lvl="1" indent="-342900" fontAlgn="auto">
              <a:buFont typeface="Arial"/>
              <a:buChar char="•"/>
              <a:defRPr/>
            </a:pPr>
            <a:r>
              <a:rPr lang="en-GB" sz="2000" kern="1500" dirty="0" smtClean="0">
                <a:solidFill>
                  <a:srgbClr val="1C364A"/>
                </a:solidFill>
                <a:latin typeface="Vaud"/>
                <a:ea typeface="+mj-ea"/>
                <a:cs typeface="+mj-cs"/>
              </a:rPr>
              <a:t>Zoning information</a:t>
            </a:r>
          </a:p>
          <a:p>
            <a:pPr marL="800100" lvl="1" indent="-342900" fontAlgn="auto">
              <a:buFont typeface="Arial"/>
              <a:buChar char="•"/>
              <a:defRPr/>
            </a:pPr>
            <a:r>
              <a:rPr lang="en-GB" sz="2000" kern="1500" dirty="0" smtClean="0">
                <a:solidFill>
                  <a:srgbClr val="1C364A"/>
                </a:solidFill>
                <a:latin typeface="Vaud"/>
                <a:ea typeface="+mj-ea"/>
                <a:cs typeface="+mj-cs"/>
              </a:rPr>
              <a:t>Lot size information</a:t>
            </a:r>
          </a:p>
          <a:p>
            <a:pPr marL="800100" lvl="1" indent="-342900" fontAlgn="auto">
              <a:buFont typeface="Arial"/>
              <a:buChar char="•"/>
              <a:defRPr/>
            </a:pPr>
            <a:r>
              <a:rPr lang="en-GB" sz="2000" kern="1500" dirty="0" smtClean="0">
                <a:solidFill>
                  <a:srgbClr val="1C364A"/>
                </a:solidFill>
                <a:latin typeface="Vaud"/>
                <a:ea typeface="+mj-ea"/>
                <a:cs typeface="+mj-cs"/>
              </a:rPr>
              <a:t>Building qualities (basement, floors, units)</a:t>
            </a:r>
          </a:p>
          <a:p>
            <a:pPr marL="800100" lvl="1" indent="-342900" fontAlgn="auto">
              <a:buFont typeface="Arial"/>
              <a:buChar char="•"/>
              <a:defRPr/>
            </a:pPr>
            <a:r>
              <a:rPr lang="en-GB" sz="2000" kern="1500" dirty="0" smtClean="0">
                <a:solidFill>
                  <a:srgbClr val="1C364A"/>
                </a:solidFill>
                <a:latin typeface="Vaud"/>
                <a:ea typeface="+mj-ea"/>
                <a:cs typeface="+mj-cs"/>
              </a:rPr>
              <a:t>Year built, year renovated</a:t>
            </a:r>
          </a:p>
          <a:p>
            <a:pPr marL="800100" lvl="1" indent="-342900" fontAlgn="auto">
              <a:buFont typeface="Arial"/>
              <a:buChar char="•"/>
              <a:defRPr/>
            </a:pPr>
            <a:endParaRPr lang="en-GB" sz="2000" kern="1500" dirty="0">
              <a:solidFill>
                <a:srgbClr val="1C364A"/>
              </a:solidFill>
              <a:latin typeface="Vaud"/>
              <a:ea typeface="+mj-ea"/>
              <a:cs typeface="+mj-cs"/>
            </a:endParaRPr>
          </a:p>
        </p:txBody>
      </p:sp>
      <p:pic>
        <p:nvPicPr>
          <p:cNvPr id="4" name="Picture 3"/>
          <p:cNvPicPr>
            <a:picLocks noChangeAspect="1"/>
          </p:cNvPicPr>
          <p:nvPr/>
        </p:nvPicPr>
        <p:blipFill>
          <a:blip r:embed="rId2"/>
          <a:stretch>
            <a:fillRect/>
          </a:stretch>
        </p:blipFill>
        <p:spPr>
          <a:xfrm>
            <a:off x="6986841" y="4594681"/>
            <a:ext cx="1653100" cy="1465749"/>
          </a:xfrm>
          <a:prstGeom prst="rect">
            <a:avLst/>
          </a:prstGeom>
        </p:spPr>
      </p:pic>
      <p:pic>
        <p:nvPicPr>
          <p:cNvPr id="6" name="Picture 5"/>
          <p:cNvPicPr>
            <a:picLocks noChangeAspect="1"/>
          </p:cNvPicPr>
          <p:nvPr/>
        </p:nvPicPr>
        <p:blipFill>
          <a:blip r:embed="rId3"/>
          <a:stretch>
            <a:fillRect/>
          </a:stretch>
        </p:blipFill>
        <p:spPr>
          <a:xfrm>
            <a:off x="6680528" y="2193534"/>
            <a:ext cx="2271032" cy="1135516"/>
          </a:xfrm>
          <a:prstGeom prst="rect">
            <a:avLst/>
          </a:prstGeom>
        </p:spPr>
      </p:pic>
    </p:spTree>
    <p:extLst>
      <p:ext uri="{BB962C8B-B14F-4D97-AF65-F5344CB8AC3E}">
        <p14:creationId xmlns:p14="http://schemas.microsoft.com/office/powerpoint/2010/main" val="416704610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8" name="Group 8"/>
          <p:cNvGrpSpPr>
            <a:grpSpLocks/>
          </p:cNvGrpSpPr>
          <p:nvPr/>
        </p:nvGrpSpPr>
        <p:grpSpPr bwMode="auto">
          <a:xfrm>
            <a:off x="2535238" y="3848100"/>
            <a:ext cx="1463675" cy="663575"/>
            <a:chOff x="2623977" y="3743604"/>
            <a:chExt cx="1509520" cy="803430"/>
          </a:xfrm>
        </p:grpSpPr>
        <p:sp>
          <p:nvSpPr>
            <p:cNvPr id="10" name="Subtitle 2"/>
            <p:cNvSpPr txBox="1">
              <a:spLocks/>
            </p:cNvSpPr>
            <p:nvPr/>
          </p:nvSpPr>
          <p:spPr>
            <a:xfrm>
              <a:off x="2623977" y="3743604"/>
              <a:ext cx="1504608" cy="230650"/>
            </a:xfrm>
            <a:prstGeom prst="rect">
              <a:avLst/>
            </a:prstGeom>
          </p:spPr>
          <p:txBody>
            <a:bodyPr/>
            <a:lstStyle>
              <a:lvl1pPr marL="0" indent="0" algn="l" defTabSz="914400" rtl="0" eaLnBrk="1" latinLnBrk="0" hangingPunct="1">
                <a:lnSpc>
                  <a:spcPct val="100000"/>
                </a:lnSpc>
                <a:spcBef>
                  <a:spcPts val="0"/>
                </a:spcBef>
                <a:spcAft>
                  <a:spcPts val="0"/>
                </a:spcAft>
                <a:buFont typeface="+mj-lt"/>
                <a:buNone/>
                <a:defRPr lang="en-US" sz="1100" b="0" i="0" kern="1200" baseline="0" dirty="0">
                  <a:solidFill>
                    <a:srgbClr val="005273"/>
                  </a:solidFill>
                  <a:effectLst/>
                  <a:latin typeface="Vaud"/>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fontAlgn="auto">
                <a:defRPr/>
              </a:pPr>
              <a:r>
                <a:rPr sz="1050" b="1">
                  <a:solidFill>
                    <a:srgbClr val="EBEDEE"/>
                  </a:solidFill>
                </a:rPr>
                <a:t>12 THOUSAND</a:t>
              </a:r>
              <a:endParaRPr lang="en-GB" sz="1050" b="1">
                <a:solidFill>
                  <a:srgbClr val="EBEDEE"/>
                </a:solidFill>
              </a:endParaRPr>
            </a:p>
          </p:txBody>
        </p:sp>
        <p:sp>
          <p:nvSpPr>
            <p:cNvPr id="11278" name="Subtitle 2"/>
            <p:cNvSpPr txBox="1">
              <a:spLocks/>
            </p:cNvSpPr>
            <p:nvPr/>
          </p:nvSpPr>
          <p:spPr bwMode="auto">
            <a:xfrm>
              <a:off x="2629405" y="3942671"/>
              <a:ext cx="1504092" cy="60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buFont typeface="+mj-lt" charset="0"/>
                <a:buNone/>
              </a:pPr>
              <a:r>
                <a:rPr lang="en-US" sz="900">
                  <a:solidFill>
                    <a:srgbClr val="EBEDEE"/>
                  </a:solidFill>
                  <a:latin typeface="Vaud" charset="0"/>
                </a:rPr>
                <a:t>NEW CLIENTS A DAY</a:t>
              </a:r>
              <a:endParaRPr lang="en-GB" sz="900">
                <a:solidFill>
                  <a:srgbClr val="EBEDEE"/>
                </a:solidFill>
                <a:latin typeface="Vaud" charset="0"/>
              </a:endParaRPr>
            </a:p>
          </p:txBody>
        </p:sp>
      </p:grpSp>
      <p:grpSp>
        <p:nvGrpSpPr>
          <p:cNvPr id="11269" name="Group 11"/>
          <p:cNvGrpSpPr>
            <a:grpSpLocks/>
          </p:cNvGrpSpPr>
          <p:nvPr/>
        </p:nvGrpSpPr>
        <p:grpSpPr bwMode="auto">
          <a:xfrm>
            <a:off x="4483100" y="3848100"/>
            <a:ext cx="1339850" cy="682625"/>
            <a:chOff x="2378037" y="3731897"/>
            <a:chExt cx="1504092" cy="826968"/>
          </a:xfrm>
        </p:grpSpPr>
        <p:sp>
          <p:nvSpPr>
            <p:cNvPr id="13" name="Subtitle 2"/>
            <p:cNvSpPr txBox="1">
              <a:spLocks/>
            </p:cNvSpPr>
            <p:nvPr/>
          </p:nvSpPr>
          <p:spPr>
            <a:xfrm>
              <a:off x="2378037" y="3731897"/>
              <a:ext cx="1504092" cy="230782"/>
            </a:xfrm>
            <a:prstGeom prst="rect">
              <a:avLst/>
            </a:prstGeom>
          </p:spPr>
          <p:txBody>
            <a:bodyPr/>
            <a:lstStyle>
              <a:lvl1pPr marL="0" indent="0" algn="l" defTabSz="914400" rtl="0" eaLnBrk="1" latinLnBrk="0" hangingPunct="1">
                <a:lnSpc>
                  <a:spcPct val="100000"/>
                </a:lnSpc>
                <a:spcBef>
                  <a:spcPts val="0"/>
                </a:spcBef>
                <a:spcAft>
                  <a:spcPts val="0"/>
                </a:spcAft>
                <a:buFont typeface="+mj-lt"/>
                <a:buNone/>
                <a:defRPr lang="en-US" sz="1100" b="0" i="0" kern="1200" baseline="0" dirty="0">
                  <a:solidFill>
                    <a:srgbClr val="005273"/>
                  </a:solidFill>
                  <a:effectLst/>
                  <a:latin typeface="Vaud"/>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fontAlgn="auto">
                <a:defRPr/>
              </a:pPr>
              <a:r>
                <a:rPr sz="1050" b="1">
                  <a:solidFill>
                    <a:srgbClr val="EBEDEE"/>
                  </a:solidFill>
                </a:rPr>
                <a:t>13 YEARS</a:t>
              </a:r>
              <a:endParaRPr lang="en-GB" sz="1050" b="1">
                <a:solidFill>
                  <a:srgbClr val="EBEDEE"/>
                </a:solidFill>
              </a:endParaRPr>
            </a:p>
          </p:txBody>
        </p:sp>
        <p:sp>
          <p:nvSpPr>
            <p:cNvPr id="11276" name="Subtitle 2"/>
            <p:cNvSpPr txBox="1">
              <a:spLocks/>
            </p:cNvSpPr>
            <p:nvPr/>
          </p:nvSpPr>
          <p:spPr bwMode="auto">
            <a:xfrm>
              <a:off x="2378037" y="3954501"/>
              <a:ext cx="1504092" cy="604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buFont typeface="+mj-lt" charset="0"/>
                <a:buNone/>
              </a:pPr>
              <a:r>
                <a:rPr lang="en-US" sz="900">
                  <a:solidFill>
                    <a:srgbClr val="EBEDEE"/>
                  </a:solidFill>
                  <a:latin typeface="Vaud" charset="0"/>
                </a:rPr>
                <a:t>OF AWESOME</a:t>
              </a:r>
            </a:p>
            <a:p>
              <a:pPr eaLnBrk="1" hangingPunct="1">
                <a:buFont typeface="+mj-lt" charset="0"/>
                <a:buNone/>
              </a:pPr>
              <a:r>
                <a:rPr lang="en-US" sz="900">
                  <a:solidFill>
                    <a:srgbClr val="EBEDEE"/>
                  </a:solidFill>
                  <a:latin typeface="Vaud" charset="0"/>
                </a:rPr>
                <a:t>EXPERIENCE</a:t>
              </a:r>
              <a:endParaRPr lang="en-GB" sz="900">
                <a:solidFill>
                  <a:srgbClr val="EBEDEE"/>
                </a:solidFill>
                <a:latin typeface="Vaud" charset="0"/>
              </a:endParaRPr>
            </a:p>
          </p:txBody>
        </p:sp>
      </p:grpSp>
      <p:grpSp>
        <p:nvGrpSpPr>
          <p:cNvPr id="11271" name="Group 17"/>
          <p:cNvGrpSpPr>
            <a:grpSpLocks/>
          </p:cNvGrpSpPr>
          <p:nvPr/>
        </p:nvGrpSpPr>
        <p:grpSpPr bwMode="auto">
          <a:xfrm>
            <a:off x="6272213" y="3849688"/>
            <a:ext cx="1360487" cy="684212"/>
            <a:chOff x="2378037" y="3731897"/>
            <a:chExt cx="1504092" cy="826968"/>
          </a:xfrm>
        </p:grpSpPr>
        <p:sp>
          <p:nvSpPr>
            <p:cNvPr id="19" name="Subtitle 2"/>
            <p:cNvSpPr txBox="1">
              <a:spLocks/>
            </p:cNvSpPr>
            <p:nvPr/>
          </p:nvSpPr>
          <p:spPr>
            <a:xfrm>
              <a:off x="2378037" y="3731897"/>
              <a:ext cx="1504092" cy="232165"/>
            </a:xfrm>
            <a:prstGeom prst="rect">
              <a:avLst/>
            </a:prstGeom>
          </p:spPr>
          <p:txBody>
            <a:bodyPr/>
            <a:lstStyle>
              <a:lvl1pPr marL="0" indent="0" algn="l" defTabSz="914400" rtl="0" eaLnBrk="1" latinLnBrk="0" hangingPunct="1">
                <a:lnSpc>
                  <a:spcPct val="100000"/>
                </a:lnSpc>
                <a:spcBef>
                  <a:spcPts val="0"/>
                </a:spcBef>
                <a:spcAft>
                  <a:spcPts val="0"/>
                </a:spcAft>
                <a:buFont typeface="+mj-lt"/>
                <a:buNone/>
                <a:defRPr lang="en-US" sz="1100" b="0" i="0" kern="1200" baseline="0" dirty="0">
                  <a:solidFill>
                    <a:srgbClr val="005273"/>
                  </a:solidFill>
                  <a:effectLst/>
                  <a:latin typeface="Vaud"/>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fontAlgn="auto">
                <a:defRPr/>
              </a:pPr>
              <a:r>
                <a:rPr sz="1050" b="1">
                  <a:solidFill>
                    <a:srgbClr val="EBEDEE"/>
                  </a:solidFill>
                </a:rPr>
                <a:t>40+ OFFICES </a:t>
              </a:r>
              <a:endParaRPr lang="en-GB" sz="1050" b="1">
                <a:solidFill>
                  <a:srgbClr val="EBEDEE"/>
                </a:solidFill>
              </a:endParaRPr>
            </a:p>
          </p:txBody>
        </p:sp>
        <p:sp>
          <p:nvSpPr>
            <p:cNvPr id="11274" name="Subtitle 2"/>
            <p:cNvSpPr txBox="1">
              <a:spLocks/>
            </p:cNvSpPr>
            <p:nvPr/>
          </p:nvSpPr>
          <p:spPr bwMode="auto">
            <a:xfrm>
              <a:off x="2378037" y="3954501"/>
              <a:ext cx="1504092" cy="604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buFont typeface="+mj-lt" charset="0"/>
                <a:buNone/>
              </a:pPr>
              <a:r>
                <a:rPr lang="en-US" sz="900">
                  <a:solidFill>
                    <a:srgbClr val="EBEDEE"/>
                  </a:solidFill>
                  <a:latin typeface="Vaud" charset="0"/>
                </a:rPr>
                <a:t>PLACED</a:t>
              </a:r>
            </a:p>
            <a:p>
              <a:pPr eaLnBrk="1" hangingPunct="1">
                <a:buFont typeface="+mj-lt" charset="0"/>
                <a:buNone/>
              </a:pPr>
              <a:r>
                <a:rPr lang="en-US" sz="900">
                  <a:solidFill>
                    <a:srgbClr val="EBEDEE"/>
                  </a:solidFill>
                  <a:latin typeface="Vaud" charset="0"/>
                </a:rPr>
                <a:t>WORLDWIDE</a:t>
              </a:r>
              <a:endParaRPr lang="en-GB" sz="900">
                <a:solidFill>
                  <a:srgbClr val="EBEDEE"/>
                </a:solidFill>
                <a:latin typeface="Vaud" charset="0"/>
              </a:endParaRPr>
            </a:p>
          </p:txBody>
        </p:sp>
      </p:grpSp>
      <p:sp>
        <p:nvSpPr>
          <p:cNvPr id="18" name="Title 1"/>
          <p:cNvSpPr>
            <a:spLocks noGrp="1"/>
          </p:cNvSpPr>
          <p:nvPr>
            <p:ph type="title"/>
          </p:nvPr>
        </p:nvSpPr>
        <p:spPr>
          <a:xfrm>
            <a:off x="631825" y="381000"/>
            <a:ext cx="7705725" cy="690563"/>
          </a:xfrm>
        </p:spPr>
        <p:txBody>
          <a:bodyPr/>
          <a:lstStyle/>
          <a:p>
            <a:pPr fontAlgn="auto">
              <a:defRPr/>
            </a:pPr>
            <a:r>
              <a:rPr lang="en-GB" sz="4000" dirty="0" smtClean="0">
                <a:solidFill>
                  <a:srgbClr val="1C364A"/>
                </a:solidFill>
              </a:rPr>
              <a:t>Engineered Features</a:t>
            </a:r>
            <a:endParaRPr lang="en-GB" sz="4000" dirty="0">
              <a:solidFill>
                <a:srgbClr val="1C364A"/>
              </a:solidFill>
            </a:endParaRPr>
          </a:p>
        </p:txBody>
      </p:sp>
      <p:sp>
        <p:nvSpPr>
          <p:cNvPr id="20" name="Title 1"/>
          <p:cNvSpPr txBox="1">
            <a:spLocks/>
          </p:cNvSpPr>
          <p:nvPr/>
        </p:nvSpPr>
        <p:spPr>
          <a:xfrm>
            <a:off x="585643" y="1177644"/>
            <a:ext cx="8119630" cy="5322454"/>
          </a:xfrm>
          <a:prstGeom prst="rect">
            <a:avLst/>
          </a:prstGeom>
        </p:spPr>
        <p:txBody>
          <a:bodyPr anchor="t"/>
          <a:lstStyle>
            <a:lvl1pPr algn="l" defTabSz="914400" rtl="0" eaLnBrk="1" fontAlgn="base" latinLnBrk="0" hangingPunct="1">
              <a:lnSpc>
                <a:spcPct val="90000"/>
              </a:lnSpc>
              <a:spcBef>
                <a:spcPct val="0"/>
              </a:spcBef>
              <a:spcAft>
                <a:spcPct val="0"/>
              </a:spcAft>
              <a:buNone/>
              <a:defRPr lang="en-US" sz="2400" b="1" kern="1500" spc="0" baseline="0" dirty="0">
                <a:solidFill>
                  <a:srgbClr val="52626F"/>
                </a:solidFill>
                <a:latin typeface="Vaud"/>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ＭＳ Ｐゴシック"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ＭＳ Ｐゴシック"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ＭＳ Ｐゴシック"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ＭＳ Ｐゴシック"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342900" indent="-342900" fontAlgn="auto">
              <a:buFont typeface="Arial"/>
              <a:buChar char="•"/>
              <a:defRPr/>
            </a:pPr>
            <a:r>
              <a:rPr lang="en-GB" b="0" dirty="0" smtClean="0">
                <a:solidFill>
                  <a:srgbClr val="1C364A"/>
                </a:solidFill>
              </a:rPr>
              <a:t>Because the rat inspections are performed over time, status of a given building could change based on the conditions surrounding the inspection</a:t>
            </a:r>
          </a:p>
          <a:p>
            <a:pPr marL="342900" lvl="1" indent="-342900" eaLnBrk="1" fontAlgn="auto" hangingPunct="1">
              <a:buFont typeface="Arial"/>
              <a:buChar char="•"/>
              <a:defRPr/>
            </a:pPr>
            <a:endParaRPr lang="en-GB" sz="2200" kern="1500" dirty="0" smtClean="0">
              <a:solidFill>
                <a:srgbClr val="1C364A"/>
              </a:solidFill>
              <a:latin typeface="Vaud"/>
              <a:ea typeface="+mj-ea"/>
              <a:cs typeface="+mj-cs"/>
            </a:endParaRPr>
          </a:p>
          <a:p>
            <a:pPr marL="342900" lvl="1" indent="-342900" eaLnBrk="1" fontAlgn="auto" hangingPunct="1">
              <a:buFont typeface="Arial"/>
              <a:buChar char="•"/>
              <a:defRPr/>
            </a:pPr>
            <a:endParaRPr lang="en-GB" sz="2200" kern="1500" dirty="0" smtClean="0">
              <a:solidFill>
                <a:srgbClr val="1C364A"/>
              </a:solidFill>
              <a:latin typeface="Vaud"/>
              <a:ea typeface="+mj-ea"/>
              <a:cs typeface="+mj-cs"/>
            </a:endParaRPr>
          </a:p>
          <a:p>
            <a:pPr marL="342900" lvl="1" indent="-342900" eaLnBrk="1" fontAlgn="auto" hangingPunct="1">
              <a:buFont typeface="Arial"/>
              <a:buChar char="•"/>
              <a:defRPr/>
            </a:pPr>
            <a:r>
              <a:rPr lang="en-GB" sz="2400" kern="1500" dirty="0" smtClean="0">
                <a:solidFill>
                  <a:srgbClr val="1C364A"/>
                </a:solidFill>
                <a:latin typeface="Vaud"/>
                <a:ea typeface="+mj-ea"/>
                <a:cs typeface="+mj-cs"/>
              </a:rPr>
              <a:t>For the previous year for given block and 5 closest blocks, calculated previous year totals for:</a:t>
            </a:r>
          </a:p>
          <a:p>
            <a:pPr marL="800100" lvl="2" indent="-342900" eaLnBrk="1" fontAlgn="auto" hangingPunct="1">
              <a:buFont typeface="Arial"/>
              <a:buChar char="•"/>
              <a:defRPr/>
            </a:pPr>
            <a:r>
              <a:rPr lang="en-GB" sz="2000" kern="1500" dirty="0" smtClean="0">
                <a:solidFill>
                  <a:srgbClr val="1C364A"/>
                </a:solidFill>
                <a:latin typeface="Vaud"/>
                <a:ea typeface="+mj-ea"/>
                <a:cs typeface="+mj-cs"/>
              </a:rPr>
              <a:t>Total Inspections</a:t>
            </a:r>
          </a:p>
          <a:p>
            <a:pPr marL="800100" lvl="2" indent="-342900" eaLnBrk="1" fontAlgn="auto" hangingPunct="1">
              <a:buFont typeface="Arial"/>
              <a:buChar char="•"/>
              <a:defRPr/>
            </a:pPr>
            <a:r>
              <a:rPr lang="en-GB" sz="2000" kern="1500" dirty="0" smtClean="0">
                <a:solidFill>
                  <a:srgbClr val="1C364A"/>
                </a:solidFill>
                <a:latin typeface="Vaud"/>
                <a:ea typeface="+mj-ea"/>
                <a:cs typeface="+mj-cs"/>
              </a:rPr>
              <a:t>Failed Inspections</a:t>
            </a:r>
          </a:p>
          <a:p>
            <a:pPr marL="800100" lvl="2" indent="-342900" eaLnBrk="1" fontAlgn="auto" hangingPunct="1">
              <a:buFont typeface="Arial"/>
              <a:buChar char="•"/>
              <a:defRPr/>
            </a:pPr>
            <a:r>
              <a:rPr lang="en-GB" sz="2000" kern="1500" dirty="0" smtClean="0">
                <a:solidFill>
                  <a:srgbClr val="1C364A"/>
                </a:solidFill>
                <a:latin typeface="Vaud"/>
                <a:ea typeface="+mj-ea"/>
                <a:cs typeface="+mj-cs"/>
              </a:rPr>
              <a:t>Baiting Operations</a:t>
            </a:r>
          </a:p>
          <a:p>
            <a:pPr marL="800100" lvl="2" indent="-342900" eaLnBrk="1" fontAlgn="auto" hangingPunct="1">
              <a:buFont typeface="Arial"/>
              <a:buChar char="•"/>
              <a:defRPr/>
            </a:pPr>
            <a:r>
              <a:rPr lang="en-GB" sz="2000" kern="1500" dirty="0" smtClean="0">
                <a:solidFill>
                  <a:srgbClr val="1C364A"/>
                </a:solidFill>
                <a:latin typeface="Vaud"/>
                <a:ea typeface="+mj-ea"/>
                <a:cs typeface="+mj-cs"/>
              </a:rPr>
              <a:t>Total Compliance Visits</a:t>
            </a:r>
          </a:p>
          <a:p>
            <a:pPr marL="800100" lvl="2" indent="-342900" eaLnBrk="1" fontAlgn="auto" hangingPunct="1">
              <a:buFont typeface="Arial"/>
              <a:buChar char="•"/>
              <a:defRPr/>
            </a:pPr>
            <a:r>
              <a:rPr lang="en-GB" sz="2000" kern="1500" dirty="0" smtClean="0">
                <a:solidFill>
                  <a:srgbClr val="1C364A"/>
                </a:solidFill>
                <a:latin typeface="Vaud"/>
                <a:ea typeface="+mj-ea"/>
                <a:cs typeface="+mj-cs"/>
              </a:rPr>
              <a:t>Failed Compliance Visits</a:t>
            </a:r>
          </a:p>
          <a:p>
            <a:pPr marL="457200" lvl="2" eaLnBrk="1" fontAlgn="auto" hangingPunct="1">
              <a:defRPr/>
            </a:pPr>
            <a:endParaRPr lang="en-GB" sz="2000" kern="1500" dirty="0" smtClean="0">
              <a:solidFill>
                <a:srgbClr val="1C364A"/>
              </a:solidFill>
              <a:latin typeface="Vaud"/>
              <a:ea typeface="+mj-ea"/>
              <a:cs typeface="+mj-cs"/>
            </a:endParaRPr>
          </a:p>
          <a:p>
            <a:pPr marL="800100" lvl="2" indent="-342900" eaLnBrk="1" fontAlgn="auto" hangingPunct="1">
              <a:buFont typeface="Arial"/>
              <a:buChar char="•"/>
              <a:defRPr/>
            </a:pPr>
            <a:endParaRPr lang="en-GB" sz="2000" kern="1500" dirty="0">
              <a:solidFill>
                <a:srgbClr val="1C364A"/>
              </a:solidFill>
              <a:latin typeface="Vaud"/>
              <a:ea typeface="+mj-ea"/>
              <a:cs typeface="+mj-cs"/>
            </a:endParaRPr>
          </a:p>
          <a:p>
            <a:pPr marL="342900" indent="-342900" fontAlgn="auto">
              <a:buFont typeface="Arial"/>
              <a:buChar char="•"/>
              <a:defRPr/>
            </a:pPr>
            <a:endParaRPr lang="en-GB" b="0" dirty="0">
              <a:solidFill>
                <a:srgbClr val="1C364A"/>
              </a:solidFill>
            </a:endParaRPr>
          </a:p>
          <a:p>
            <a:pPr marL="800100" lvl="1" indent="-342900" fontAlgn="auto">
              <a:buFont typeface="Arial"/>
              <a:buChar char="•"/>
              <a:defRPr/>
            </a:pPr>
            <a:endParaRPr lang="en-GB" sz="2000" kern="1500" dirty="0">
              <a:solidFill>
                <a:srgbClr val="1C364A"/>
              </a:solidFill>
              <a:latin typeface="Vaud"/>
              <a:ea typeface="+mj-ea"/>
              <a:cs typeface="+mj-cs"/>
            </a:endParaRPr>
          </a:p>
        </p:txBody>
      </p:sp>
    </p:spTree>
    <p:extLst>
      <p:ext uri="{BB962C8B-B14F-4D97-AF65-F5344CB8AC3E}">
        <p14:creationId xmlns:p14="http://schemas.microsoft.com/office/powerpoint/2010/main" val="427545131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8" name="Group 8"/>
          <p:cNvGrpSpPr>
            <a:grpSpLocks/>
          </p:cNvGrpSpPr>
          <p:nvPr/>
        </p:nvGrpSpPr>
        <p:grpSpPr bwMode="auto">
          <a:xfrm>
            <a:off x="2535238" y="3848100"/>
            <a:ext cx="1463675" cy="663575"/>
            <a:chOff x="2623977" y="3743604"/>
            <a:chExt cx="1509520" cy="803430"/>
          </a:xfrm>
        </p:grpSpPr>
        <p:sp>
          <p:nvSpPr>
            <p:cNvPr id="10" name="Subtitle 2"/>
            <p:cNvSpPr txBox="1">
              <a:spLocks/>
            </p:cNvSpPr>
            <p:nvPr/>
          </p:nvSpPr>
          <p:spPr>
            <a:xfrm>
              <a:off x="2623977" y="3743604"/>
              <a:ext cx="1504608" cy="230650"/>
            </a:xfrm>
            <a:prstGeom prst="rect">
              <a:avLst/>
            </a:prstGeom>
          </p:spPr>
          <p:txBody>
            <a:bodyPr/>
            <a:lstStyle>
              <a:lvl1pPr marL="0" indent="0" algn="l" defTabSz="914400" rtl="0" eaLnBrk="1" latinLnBrk="0" hangingPunct="1">
                <a:lnSpc>
                  <a:spcPct val="100000"/>
                </a:lnSpc>
                <a:spcBef>
                  <a:spcPts val="0"/>
                </a:spcBef>
                <a:spcAft>
                  <a:spcPts val="0"/>
                </a:spcAft>
                <a:buFont typeface="+mj-lt"/>
                <a:buNone/>
                <a:defRPr lang="en-US" sz="1100" b="0" i="0" kern="1200" baseline="0" dirty="0">
                  <a:solidFill>
                    <a:srgbClr val="005273"/>
                  </a:solidFill>
                  <a:effectLst/>
                  <a:latin typeface="Vaud"/>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fontAlgn="auto">
                <a:defRPr/>
              </a:pPr>
              <a:r>
                <a:rPr sz="1050" b="1">
                  <a:solidFill>
                    <a:srgbClr val="EBEDEE"/>
                  </a:solidFill>
                </a:rPr>
                <a:t>12 THOUSAND</a:t>
              </a:r>
              <a:endParaRPr lang="en-GB" sz="1050" b="1">
                <a:solidFill>
                  <a:srgbClr val="EBEDEE"/>
                </a:solidFill>
              </a:endParaRPr>
            </a:p>
          </p:txBody>
        </p:sp>
        <p:sp>
          <p:nvSpPr>
            <p:cNvPr id="11278" name="Subtitle 2"/>
            <p:cNvSpPr txBox="1">
              <a:spLocks/>
            </p:cNvSpPr>
            <p:nvPr/>
          </p:nvSpPr>
          <p:spPr bwMode="auto">
            <a:xfrm>
              <a:off x="2629405" y="3942671"/>
              <a:ext cx="1504092" cy="60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buFont typeface="+mj-lt" charset="0"/>
                <a:buNone/>
              </a:pPr>
              <a:r>
                <a:rPr lang="en-US" sz="900">
                  <a:solidFill>
                    <a:srgbClr val="EBEDEE"/>
                  </a:solidFill>
                  <a:latin typeface="Vaud" charset="0"/>
                </a:rPr>
                <a:t>NEW CLIENTS A DAY</a:t>
              </a:r>
              <a:endParaRPr lang="en-GB" sz="900">
                <a:solidFill>
                  <a:srgbClr val="EBEDEE"/>
                </a:solidFill>
                <a:latin typeface="Vaud" charset="0"/>
              </a:endParaRPr>
            </a:p>
          </p:txBody>
        </p:sp>
      </p:grpSp>
      <p:grpSp>
        <p:nvGrpSpPr>
          <p:cNvPr id="11269" name="Group 11"/>
          <p:cNvGrpSpPr>
            <a:grpSpLocks/>
          </p:cNvGrpSpPr>
          <p:nvPr/>
        </p:nvGrpSpPr>
        <p:grpSpPr bwMode="auto">
          <a:xfrm>
            <a:off x="4483100" y="3219544"/>
            <a:ext cx="1339850" cy="682625"/>
            <a:chOff x="2378037" y="3731897"/>
            <a:chExt cx="1504092" cy="826968"/>
          </a:xfrm>
        </p:grpSpPr>
        <p:sp>
          <p:nvSpPr>
            <p:cNvPr id="13" name="Subtitle 2"/>
            <p:cNvSpPr txBox="1">
              <a:spLocks/>
            </p:cNvSpPr>
            <p:nvPr/>
          </p:nvSpPr>
          <p:spPr>
            <a:xfrm>
              <a:off x="2378037" y="3731897"/>
              <a:ext cx="1504092" cy="230782"/>
            </a:xfrm>
            <a:prstGeom prst="rect">
              <a:avLst/>
            </a:prstGeom>
          </p:spPr>
          <p:txBody>
            <a:bodyPr/>
            <a:lstStyle>
              <a:lvl1pPr marL="0" indent="0" algn="l" defTabSz="914400" rtl="0" eaLnBrk="1" latinLnBrk="0" hangingPunct="1">
                <a:lnSpc>
                  <a:spcPct val="100000"/>
                </a:lnSpc>
                <a:spcBef>
                  <a:spcPts val="0"/>
                </a:spcBef>
                <a:spcAft>
                  <a:spcPts val="0"/>
                </a:spcAft>
                <a:buFont typeface="+mj-lt"/>
                <a:buNone/>
                <a:defRPr lang="en-US" sz="1100" b="0" i="0" kern="1200" baseline="0" dirty="0">
                  <a:solidFill>
                    <a:srgbClr val="005273"/>
                  </a:solidFill>
                  <a:effectLst/>
                  <a:latin typeface="Vaud"/>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fontAlgn="auto">
                <a:defRPr/>
              </a:pPr>
              <a:r>
                <a:rPr sz="1050" b="1">
                  <a:solidFill>
                    <a:srgbClr val="EBEDEE"/>
                  </a:solidFill>
                </a:rPr>
                <a:t>13 YEARS</a:t>
              </a:r>
              <a:endParaRPr lang="en-GB" sz="1050" b="1">
                <a:solidFill>
                  <a:srgbClr val="EBEDEE"/>
                </a:solidFill>
              </a:endParaRPr>
            </a:p>
          </p:txBody>
        </p:sp>
        <p:sp>
          <p:nvSpPr>
            <p:cNvPr id="11276" name="Subtitle 2"/>
            <p:cNvSpPr txBox="1">
              <a:spLocks/>
            </p:cNvSpPr>
            <p:nvPr/>
          </p:nvSpPr>
          <p:spPr bwMode="auto">
            <a:xfrm>
              <a:off x="2378037" y="3954501"/>
              <a:ext cx="1504092" cy="604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buFont typeface="+mj-lt" charset="0"/>
                <a:buNone/>
              </a:pPr>
              <a:r>
                <a:rPr lang="en-US" sz="900">
                  <a:solidFill>
                    <a:srgbClr val="EBEDEE"/>
                  </a:solidFill>
                  <a:latin typeface="Vaud" charset="0"/>
                </a:rPr>
                <a:t>OF AWESOME</a:t>
              </a:r>
            </a:p>
            <a:p>
              <a:pPr eaLnBrk="1" hangingPunct="1">
                <a:buFont typeface="+mj-lt" charset="0"/>
                <a:buNone/>
              </a:pPr>
              <a:r>
                <a:rPr lang="en-US" sz="900">
                  <a:solidFill>
                    <a:srgbClr val="EBEDEE"/>
                  </a:solidFill>
                  <a:latin typeface="Vaud" charset="0"/>
                </a:rPr>
                <a:t>EXPERIENCE</a:t>
              </a:r>
              <a:endParaRPr lang="en-GB" sz="900">
                <a:solidFill>
                  <a:srgbClr val="EBEDEE"/>
                </a:solidFill>
                <a:latin typeface="Vaud" charset="0"/>
              </a:endParaRPr>
            </a:p>
          </p:txBody>
        </p:sp>
      </p:grpSp>
      <p:grpSp>
        <p:nvGrpSpPr>
          <p:cNvPr id="11271" name="Group 17"/>
          <p:cNvGrpSpPr>
            <a:grpSpLocks/>
          </p:cNvGrpSpPr>
          <p:nvPr/>
        </p:nvGrpSpPr>
        <p:grpSpPr bwMode="auto">
          <a:xfrm>
            <a:off x="6272213" y="3849688"/>
            <a:ext cx="1360487" cy="684212"/>
            <a:chOff x="2378037" y="3731897"/>
            <a:chExt cx="1504092" cy="826968"/>
          </a:xfrm>
        </p:grpSpPr>
        <p:sp>
          <p:nvSpPr>
            <p:cNvPr id="19" name="Subtitle 2"/>
            <p:cNvSpPr txBox="1">
              <a:spLocks/>
            </p:cNvSpPr>
            <p:nvPr/>
          </p:nvSpPr>
          <p:spPr>
            <a:xfrm>
              <a:off x="2378037" y="3731897"/>
              <a:ext cx="1504092" cy="232165"/>
            </a:xfrm>
            <a:prstGeom prst="rect">
              <a:avLst/>
            </a:prstGeom>
          </p:spPr>
          <p:txBody>
            <a:bodyPr/>
            <a:lstStyle>
              <a:lvl1pPr marL="0" indent="0" algn="l" defTabSz="914400" rtl="0" eaLnBrk="1" latinLnBrk="0" hangingPunct="1">
                <a:lnSpc>
                  <a:spcPct val="100000"/>
                </a:lnSpc>
                <a:spcBef>
                  <a:spcPts val="0"/>
                </a:spcBef>
                <a:spcAft>
                  <a:spcPts val="0"/>
                </a:spcAft>
                <a:buFont typeface="+mj-lt"/>
                <a:buNone/>
                <a:defRPr lang="en-US" sz="1100" b="0" i="0" kern="1200" baseline="0" dirty="0">
                  <a:solidFill>
                    <a:srgbClr val="005273"/>
                  </a:solidFill>
                  <a:effectLst/>
                  <a:latin typeface="Vaud"/>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fontAlgn="auto">
                <a:defRPr/>
              </a:pPr>
              <a:r>
                <a:rPr sz="1050" b="1">
                  <a:solidFill>
                    <a:srgbClr val="EBEDEE"/>
                  </a:solidFill>
                </a:rPr>
                <a:t>40+ OFFICES </a:t>
              </a:r>
              <a:endParaRPr lang="en-GB" sz="1050" b="1">
                <a:solidFill>
                  <a:srgbClr val="EBEDEE"/>
                </a:solidFill>
              </a:endParaRPr>
            </a:p>
          </p:txBody>
        </p:sp>
        <p:sp>
          <p:nvSpPr>
            <p:cNvPr id="11274" name="Subtitle 2"/>
            <p:cNvSpPr txBox="1">
              <a:spLocks/>
            </p:cNvSpPr>
            <p:nvPr/>
          </p:nvSpPr>
          <p:spPr bwMode="auto">
            <a:xfrm>
              <a:off x="2378037" y="3954501"/>
              <a:ext cx="1504092" cy="604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buFont typeface="+mj-lt" charset="0"/>
                <a:buNone/>
              </a:pPr>
              <a:r>
                <a:rPr lang="en-US" sz="900">
                  <a:solidFill>
                    <a:srgbClr val="EBEDEE"/>
                  </a:solidFill>
                  <a:latin typeface="Vaud" charset="0"/>
                </a:rPr>
                <a:t>PLACED</a:t>
              </a:r>
            </a:p>
            <a:p>
              <a:pPr eaLnBrk="1" hangingPunct="1">
                <a:buFont typeface="+mj-lt" charset="0"/>
                <a:buNone/>
              </a:pPr>
              <a:r>
                <a:rPr lang="en-US" sz="900">
                  <a:solidFill>
                    <a:srgbClr val="EBEDEE"/>
                  </a:solidFill>
                  <a:latin typeface="Vaud" charset="0"/>
                </a:rPr>
                <a:t>WORLDWIDE</a:t>
              </a:r>
              <a:endParaRPr lang="en-GB" sz="900">
                <a:solidFill>
                  <a:srgbClr val="EBEDEE"/>
                </a:solidFill>
                <a:latin typeface="Vaud" charset="0"/>
              </a:endParaRPr>
            </a:p>
          </p:txBody>
        </p:sp>
      </p:grpSp>
      <p:sp>
        <p:nvSpPr>
          <p:cNvPr id="18" name="Title 1"/>
          <p:cNvSpPr>
            <a:spLocks noGrp="1"/>
          </p:cNvSpPr>
          <p:nvPr>
            <p:ph type="title"/>
          </p:nvPr>
        </p:nvSpPr>
        <p:spPr>
          <a:xfrm>
            <a:off x="631825" y="291204"/>
            <a:ext cx="7705725" cy="690563"/>
          </a:xfrm>
        </p:spPr>
        <p:txBody>
          <a:bodyPr/>
          <a:lstStyle/>
          <a:p>
            <a:pPr fontAlgn="auto">
              <a:defRPr/>
            </a:pPr>
            <a:r>
              <a:rPr lang="en-GB" sz="4000" dirty="0" smtClean="0">
                <a:solidFill>
                  <a:srgbClr val="1C364A"/>
                </a:solidFill>
              </a:rPr>
              <a:t>Data Transformation</a:t>
            </a:r>
            <a:endParaRPr lang="en-GB" sz="4000" dirty="0">
              <a:solidFill>
                <a:srgbClr val="1C364A"/>
              </a:solidFill>
            </a:endParaRPr>
          </a:p>
        </p:txBody>
      </p:sp>
      <p:sp>
        <p:nvSpPr>
          <p:cNvPr id="20" name="Title 1"/>
          <p:cNvSpPr txBox="1">
            <a:spLocks/>
          </p:cNvSpPr>
          <p:nvPr/>
        </p:nvSpPr>
        <p:spPr>
          <a:xfrm>
            <a:off x="585643" y="1010880"/>
            <a:ext cx="8119630" cy="1708585"/>
          </a:xfrm>
          <a:prstGeom prst="rect">
            <a:avLst/>
          </a:prstGeom>
        </p:spPr>
        <p:txBody>
          <a:bodyPr anchor="t"/>
          <a:lstStyle>
            <a:lvl1pPr algn="l" defTabSz="914400" rtl="0" eaLnBrk="1" fontAlgn="base" latinLnBrk="0" hangingPunct="1">
              <a:lnSpc>
                <a:spcPct val="90000"/>
              </a:lnSpc>
              <a:spcBef>
                <a:spcPct val="0"/>
              </a:spcBef>
              <a:spcAft>
                <a:spcPct val="0"/>
              </a:spcAft>
              <a:buNone/>
              <a:defRPr lang="en-US" sz="2400" b="1" kern="1500" spc="0" baseline="0" dirty="0">
                <a:solidFill>
                  <a:srgbClr val="52626F"/>
                </a:solidFill>
                <a:latin typeface="Vaud"/>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ＭＳ Ｐゴシック"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ＭＳ Ｐゴシック"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ＭＳ Ｐゴシック"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ＭＳ Ｐゴシック"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342900" indent="-342900" fontAlgn="auto">
              <a:buFont typeface="Arial"/>
              <a:buChar char="•"/>
              <a:defRPr/>
            </a:pPr>
            <a:r>
              <a:rPr lang="en-GB" b="0" dirty="0" smtClean="0">
                <a:solidFill>
                  <a:srgbClr val="1C364A"/>
                </a:solidFill>
              </a:rPr>
              <a:t>The city does not consistently inspect all buildings</a:t>
            </a:r>
          </a:p>
          <a:p>
            <a:pPr marL="800100" lvl="2" indent="-342900" eaLnBrk="1" fontAlgn="auto" hangingPunct="1">
              <a:buFont typeface="Arial"/>
              <a:buChar char="•"/>
              <a:defRPr/>
            </a:pPr>
            <a:r>
              <a:rPr lang="en-GB" sz="2000" kern="1500" dirty="0" smtClean="0">
                <a:solidFill>
                  <a:srgbClr val="1C364A"/>
                </a:solidFill>
                <a:latin typeface="Vaud"/>
                <a:ea typeface="+mj-ea"/>
                <a:cs typeface="+mj-cs"/>
              </a:rPr>
              <a:t>Binned inspections by quarter and by tax block </a:t>
            </a:r>
          </a:p>
          <a:p>
            <a:pPr marL="800100" lvl="2" indent="-342900" eaLnBrk="1" fontAlgn="auto" hangingPunct="1">
              <a:buFont typeface="Arial"/>
              <a:buChar char="•"/>
              <a:defRPr/>
            </a:pPr>
            <a:r>
              <a:rPr lang="en-GB" sz="2000" kern="1500" dirty="0" smtClean="0">
                <a:solidFill>
                  <a:srgbClr val="1C364A"/>
                </a:solidFill>
                <a:latin typeface="Vaud"/>
                <a:ea typeface="+mj-ea"/>
                <a:cs typeface="+mj-cs"/>
              </a:rPr>
              <a:t>If any building failed during a given quarter, then the entire block is considered to have failed</a:t>
            </a:r>
            <a:endParaRPr lang="en-GB" sz="2000" kern="1500" dirty="0">
              <a:solidFill>
                <a:srgbClr val="1C364A"/>
              </a:solidFill>
              <a:latin typeface="Vaud"/>
              <a:ea typeface="+mj-ea"/>
              <a:cs typeface="+mj-cs"/>
            </a:endParaRPr>
          </a:p>
          <a:p>
            <a:pPr marL="457200" lvl="2" eaLnBrk="1" fontAlgn="auto" hangingPunct="1">
              <a:defRPr/>
            </a:pPr>
            <a:endParaRPr lang="en-GB" sz="2000" kern="1500" dirty="0" smtClean="0">
              <a:solidFill>
                <a:srgbClr val="1C364A"/>
              </a:solidFill>
              <a:latin typeface="Vaud"/>
              <a:ea typeface="+mj-ea"/>
              <a:cs typeface="+mj-cs"/>
            </a:endParaRPr>
          </a:p>
          <a:p>
            <a:pPr marL="800100" lvl="2" indent="-342900" eaLnBrk="1" fontAlgn="auto" hangingPunct="1">
              <a:buFont typeface="Arial"/>
              <a:buChar char="•"/>
              <a:defRPr/>
            </a:pPr>
            <a:endParaRPr lang="en-GB" sz="2000" kern="1500" dirty="0">
              <a:solidFill>
                <a:srgbClr val="1C364A"/>
              </a:solidFill>
              <a:latin typeface="Vaud"/>
              <a:ea typeface="+mj-ea"/>
              <a:cs typeface="+mj-cs"/>
            </a:endParaRPr>
          </a:p>
          <a:p>
            <a:pPr marL="342900" indent="-342900" fontAlgn="auto">
              <a:buFont typeface="Arial"/>
              <a:buChar char="•"/>
              <a:defRPr/>
            </a:pPr>
            <a:endParaRPr lang="en-GB" b="0" dirty="0">
              <a:solidFill>
                <a:srgbClr val="1C364A"/>
              </a:solidFill>
            </a:endParaRPr>
          </a:p>
          <a:p>
            <a:pPr lvl="1" fontAlgn="auto">
              <a:defRPr/>
            </a:pPr>
            <a:endParaRPr lang="en-GB" sz="2000" kern="1500" dirty="0">
              <a:solidFill>
                <a:srgbClr val="1C364A"/>
              </a:solidFill>
              <a:latin typeface="Vaud"/>
              <a:ea typeface="+mj-ea"/>
              <a:cs typeface="+mj-cs"/>
            </a:endParaRPr>
          </a:p>
        </p:txBody>
      </p:sp>
      <p:pic>
        <p:nvPicPr>
          <p:cNvPr id="6" name="Picture 5"/>
          <p:cNvPicPr>
            <a:picLocks noChangeAspect="1"/>
          </p:cNvPicPr>
          <p:nvPr/>
        </p:nvPicPr>
        <p:blipFill>
          <a:blip r:embed="rId2"/>
          <a:stretch>
            <a:fillRect/>
          </a:stretch>
        </p:blipFill>
        <p:spPr>
          <a:xfrm>
            <a:off x="69821" y="2462912"/>
            <a:ext cx="4506991" cy="3082451"/>
          </a:xfrm>
          <a:prstGeom prst="rect">
            <a:avLst/>
          </a:prstGeom>
          <a:ln>
            <a:solidFill>
              <a:srgbClr val="000000"/>
            </a:solidFill>
          </a:ln>
        </p:spPr>
      </p:pic>
      <p:pic>
        <p:nvPicPr>
          <p:cNvPr id="7" name="Picture 6"/>
          <p:cNvPicPr>
            <a:picLocks noChangeAspect="1"/>
          </p:cNvPicPr>
          <p:nvPr/>
        </p:nvPicPr>
        <p:blipFill>
          <a:blip r:embed="rId3"/>
          <a:stretch>
            <a:fillRect/>
          </a:stretch>
        </p:blipFill>
        <p:spPr>
          <a:xfrm>
            <a:off x="4653788" y="3473171"/>
            <a:ext cx="4413238" cy="3074717"/>
          </a:xfrm>
          <a:prstGeom prst="rect">
            <a:avLst/>
          </a:prstGeom>
          <a:ln>
            <a:solidFill>
              <a:srgbClr val="000000"/>
            </a:solidFill>
          </a:ln>
        </p:spPr>
      </p:pic>
      <p:sp>
        <p:nvSpPr>
          <p:cNvPr id="8" name="Bent Arrow 7"/>
          <p:cNvSpPr/>
          <p:nvPr/>
        </p:nvSpPr>
        <p:spPr>
          <a:xfrm rot="5400000">
            <a:off x="5644853" y="1885550"/>
            <a:ext cx="500276" cy="2373365"/>
          </a:xfrm>
          <a:prstGeom prst="bentArrow">
            <a:avLst/>
          </a:prstGeom>
          <a:solidFill>
            <a:schemeClr val="accent1">
              <a:lumMod val="50000"/>
            </a:schemeClr>
          </a:solidFill>
          <a:ln>
            <a:solidFill>
              <a:schemeClr val="accent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7423913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8" name="Group 8"/>
          <p:cNvGrpSpPr>
            <a:grpSpLocks/>
          </p:cNvGrpSpPr>
          <p:nvPr/>
        </p:nvGrpSpPr>
        <p:grpSpPr bwMode="auto">
          <a:xfrm>
            <a:off x="2535238" y="3848100"/>
            <a:ext cx="1463675" cy="663575"/>
            <a:chOff x="2623977" y="3743604"/>
            <a:chExt cx="1509520" cy="803430"/>
          </a:xfrm>
        </p:grpSpPr>
        <p:sp>
          <p:nvSpPr>
            <p:cNvPr id="10" name="Subtitle 2"/>
            <p:cNvSpPr txBox="1">
              <a:spLocks/>
            </p:cNvSpPr>
            <p:nvPr/>
          </p:nvSpPr>
          <p:spPr>
            <a:xfrm>
              <a:off x="2623977" y="3743604"/>
              <a:ext cx="1504608" cy="230650"/>
            </a:xfrm>
            <a:prstGeom prst="rect">
              <a:avLst/>
            </a:prstGeom>
          </p:spPr>
          <p:txBody>
            <a:bodyPr/>
            <a:lstStyle>
              <a:lvl1pPr marL="0" indent="0" algn="l" defTabSz="914400" rtl="0" eaLnBrk="1" latinLnBrk="0" hangingPunct="1">
                <a:lnSpc>
                  <a:spcPct val="100000"/>
                </a:lnSpc>
                <a:spcBef>
                  <a:spcPts val="0"/>
                </a:spcBef>
                <a:spcAft>
                  <a:spcPts val="0"/>
                </a:spcAft>
                <a:buFont typeface="+mj-lt"/>
                <a:buNone/>
                <a:defRPr lang="en-US" sz="1100" b="0" i="0" kern="1200" baseline="0" dirty="0">
                  <a:solidFill>
                    <a:srgbClr val="005273"/>
                  </a:solidFill>
                  <a:effectLst/>
                  <a:latin typeface="Vaud"/>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fontAlgn="auto">
                <a:defRPr/>
              </a:pPr>
              <a:r>
                <a:rPr sz="1050" b="1">
                  <a:solidFill>
                    <a:srgbClr val="EBEDEE"/>
                  </a:solidFill>
                </a:rPr>
                <a:t>12 THOUSAND</a:t>
              </a:r>
              <a:endParaRPr lang="en-GB" sz="1050" b="1">
                <a:solidFill>
                  <a:srgbClr val="EBEDEE"/>
                </a:solidFill>
              </a:endParaRPr>
            </a:p>
          </p:txBody>
        </p:sp>
        <p:sp>
          <p:nvSpPr>
            <p:cNvPr id="11278" name="Subtitle 2"/>
            <p:cNvSpPr txBox="1">
              <a:spLocks/>
            </p:cNvSpPr>
            <p:nvPr/>
          </p:nvSpPr>
          <p:spPr bwMode="auto">
            <a:xfrm>
              <a:off x="2629405" y="3942671"/>
              <a:ext cx="1504092" cy="60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buFont typeface="+mj-lt" charset="0"/>
                <a:buNone/>
              </a:pPr>
              <a:r>
                <a:rPr lang="en-US" sz="900">
                  <a:solidFill>
                    <a:srgbClr val="EBEDEE"/>
                  </a:solidFill>
                  <a:latin typeface="Vaud" charset="0"/>
                </a:rPr>
                <a:t>NEW CLIENTS A DAY</a:t>
              </a:r>
              <a:endParaRPr lang="en-GB" sz="900">
                <a:solidFill>
                  <a:srgbClr val="EBEDEE"/>
                </a:solidFill>
                <a:latin typeface="Vaud" charset="0"/>
              </a:endParaRPr>
            </a:p>
          </p:txBody>
        </p:sp>
      </p:grpSp>
      <p:grpSp>
        <p:nvGrpSpPr>
          <p:cNvPr id="11269" name="Group 11"/>
          <p:cNvGrpSpPr>
            <a:grpSpLocks/>
          </p:cNvGrpSpPr>
          <p:nvPr/>
        </p:nvGrpSpPr>
        <p:grpSpPr bwMode="auto">
          <a:xfrm>
            <a:off x="4483100" y="3848100"/>
            <a:ext cx="1339850" cy="682625"/>
            <a:chOff x="2378037" y="3731897"/>
            <a:chExt cx="1504092" cy="826968"/>
          </a:xfrm>
        </p:grpSpPr>
        <p:sp>
          <p:nvSpPr>
            <p:cNvPr id="13" name="Subtitle 2"/>
            <p:cNvSpPr txBox="1">
              <a:spLocks/>
            </p:cNvSpPr>
            <p:nvPr/>
          </p:nvSpPr>
          <p:spPr>
            <a:xfrm>
              <a:off x="2378037" y="3731897"/>
              <a:ext cx="1504092" cy="230782"/>
            </a:xfrm>
            <a:prstGeom prst="rect">
              <a:avLst/>
            </a:prstGeom>
          </p:spPr>
          <p:txBody>
            <a:bodyPr/>
            <a:lstStyle>
              <a:lvl1pPr marL="0" indent="0" algn="l" defTabSz="914400" rtl="0" eaLnBrk="1" latinLnBrk="0" hangingPunct="1">
                <a:lnSpc>
                  <a:spcPct val="100000"/>
                </a:lnSpc>
                <a:spcBef>
                  <a:spcPts val="0"/>
                </a:spcBef>
                <a:spcAft>
                  <a:spcPts val="0"/>
                </a:spcAft>
                <a:buFont typeface="+mj-lt"/>
                <a:buNone/>
                <a:defRPr lang="en-US" sz="1100" b="0" i="0" kern="1200" baseline="0" dirty="0">
                  <a:solidFill>
                    <a:srgbClr val="005273"/>
                  </a:solidFill>
                  <a:effectLst/>
                  <a:latin typeface="Vaud"/>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fontAlgn="auto">
                <a:defRPr/>
              </a:pPr>
              <a:r>
                <a:rPr sz="1050" b="1">
                  <a:solidFill>
                    <a:srgbClr val="EBEDEE"/>
                  </a:solidFill>
                </a:rPr>
                <a:t>13 YEARS</a:t>
              </a:r>
              <a:endParaRPr lang="en-GB" sz="1050" b="1">
                <a:solidFill>
                  <a:srgbClr val="EBEDEE"/>
                </a:solidFill>
              </a:endParaRPr>
            </a:p>
          </p:txBody>
        </p:sp>
        <p:sp>
          <p:nvSpPr>
            <p:cNvPr id="11276" name="Subtitle 2"/>
            <p:cNvSpPr txBox="1">
              <a:spLocks/>
            </p:cNvSpPr>
            <p:nvPr/>
          </p:nvSpPr>
          <p:spPr bwMode="auto">
            <a:xfrm>
              <a:off x="2378037" y="3954501"/>
              <a:ext cx="1504092" cy="604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buFont typeface="+mj-lt" charset="0"/>
                <a:buNone/>
              </a:pPr>
              <a:r>
                <a:rPr lang="en-US" sz="900">
                  <a:solidFill>
                    <a:srgbClr val="EBEDEE"/>
                  </a:solidFill>
                  <a:latin typeface="Vaud" charset="0"/>
                </a:rPr>
                <a:t>OF AWESOME</a:t>
              </a:r>
            </a:p>
            <a:p>
              <a:pPr eaLnBrk="1" hangingPunct="1">
                <a:buFont typeface="+mj-lt" charset="0"/>
                <a:buNone/>
              </a:pPr>
              <a:r>
                <a:rPr lang="en-US" sz="900">
                  <a:solidFill>
                    <a:srgbClr val="EBEDEE"/>
                  </a:solidFill>
                  <a:latin typeface="Vaud" charset="0"/>
                </a:rPr>
                <a:t>EXPERIENCE</a:t>
              </a:r>
              <a:endParaRPr lang="en-GB" sz="900">
                <a:solidFill>
                  <a:srgbClr val="EBEDEE"/>
                </a:solidFill>
                <a:latin typeface="Vaud" charset="0"/>
              </a:endParaRPr>
            </a:p>
          </p:txBody>
        </p:sp>
      </p:grpSp>
      <p:grpSp>
        <p:nvGrpSpPr>
          <p:cNvPr id="11271" name="Group 17"/>
          <p:cNvGrpSpPr>
            <a:grpSpLocks/>
          </p:cNvGrpSpPr>
          <p:nvPr/>
        </p:nvGrpSpPr>
        <p:grpSpPr bwMode="auto">
          <a:xfrm>
            <a:off x="6272213" y="3849688"/>
            <a:ext cx="1360487" cy="684212"/>
            <a:chOff x="2378037" y="3731897"/>
            <a:chExt cx="1504092" cy="826968"/>
          </a:xfrm>
        </p:grpSpPr>
        <p:sp>
          <p:nvSpPr>
            <p:cNvPr id="19" name="Subtitle 2"/>
            <p:cNvSpPr txBox="1">
              <a:spLocks/>
            </p:cNvSpPr>
            <p:nvPr/>
          </p:nvSpPr>
          <p:spPr>
            <a:xfrm>
              <a:off x="2378037" y="3731897"/>
              <a:ext cx="1504092" cy="232165"/>
            </a:xfrm>
            <a:prstGeom prst="rect">
              <a:avLst/>
            </a:prstGeom>
          </p:spPr>
          <p:txBody>
            <a:bodyPr/>
            <a:lstStyle>
              <a:lvl1pPr marL="0" indent="0" algn="l" defTabSz="914400" rtl="0" eaLnBrk="1" latinLnBrk="0" hangingPunct="1">
                <a:lnSpc>
                  <a:spcPct val="100000"/>
                </a:lnSpc>
                <a:spcBef>
                  <a:spcPts val="0"/>
                </a:spcBef>
                <a:spcAft>
                  <a:spcPts val="0"/>
                </a:spcAft>
                <a:buFont typeface="+mj-lt"/>
                <a:buNone/>
                <a:defRPr lang="en-US" sz="1100" b="0" i="0" kern="1200" baseline="0" dirty="0">
                  <a:solidFill>
                    <a:srgbClr val="005273"/>
                  </a:solidFill>
                  <a:effectLst/>
                  <a:latin typeface="Vaud"/>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fontAlgn="auto">
                <a:defRPr/>
              </a:pPr>
              <a:r>
                <a:rPr sz="1050" b="1">
                  <a:solidFill>
                    <a:srgbClr val="EBEDEE"/>
                  </a:solidFill>
                </a:rPr>
                <a:t>40+ OFFICES </a:t>
              </a:r>
              <a:endParaRPr lang="en-GB" sz="1050" b="1">
                <a:solidFill>
                  <a:srgbClr val="EBEDEE"/>
                </a:solidFill>
              </a:endParaRPr>
            </a:p>
          </p:txBody>
        </p:sp>
        <p:sp>
          <p:nvSpPr>
            <p:cNvPr id="11274" name="Subtitle 2"/>
            <p:cNvSpPr txBox="1">
              <a:spLocks/>
            </p:cNvSpPr>
            <p:nvPr/>
          </p:nvSpPr>
          <p:spPr bwMode="auto">
            <a:xfrm>
              <a:off x="2378037" y="3954501"/>
              <a:ext cx="1504092" cy="604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buFont typeface="+mj-lt" charset="0"/>
                <a:buNone/>
              </a:pPr>
              <a:r>
                <a:rPr lang="en-US" sz="900">
                  <a:solidFill>
                    <a:srgbClr val="EBEDEE"/>
                  </a:solidFill>
                  <a:latin typeface="Vaud" charset="0"/>
                </a:rPr>
                <a:t>PLACED</a:t>
              </a:r>
            </a:p>
            <a:p>
              <a:pPr eaLnBrk="1" hangingPunct="1">
                <a:buFont typeface="+mj-lt" charset="0"/>
                <a:buNone/>
              </a:pPr>
              <a:r>
                <a:rPr lang="en-US" sz="900">
                  <a:solidFill>
                    <a:srgbClr val="EBEDEE"/>
                  </a:solidFill>
                  <a:latin typeface="Vaud" charset="0"/>
                </a:rPr>
                <a:t>WORLDWIDE</a:t>
              </a:r>
              <a:endParaRPr lang="en-GB" sz="900">
                <a:solidFill>
                  <a:srgbClr val="EBEDEE"/>
                </a:solidFill>
                <a:latin typeface="Vaud" charset="0"/>
              </a:endParaRPr>
            </a:p>
          </p:txBody>
        </p:sp>
      </p:grpSp>
      <p:sp>
        <p:nvSpPr>
          <p:cNvPr id="21" name="Title 1"/>
          <p:cNvSpPr>
            <a:spLocks noGrp="1"/>
          </p:cNvSpPr>
          <p:nvPr>
            <p:ph type="title"/>
          </p:nvPr>
        </p:nvSpPr>
        <p:spPr>
          <a:xfrm>
            <a:off x="115463" y="381001"/>
            <a:ext cx="3361246" cy="1645774"/>
          </a:xfrm>
        </p:spPr>
        <p:txBody>
          <a:bodyPr/>
          <a:lstStyle/>
          <a:p>
            <a:pPr fontAlgn="auto">
              <a:defRPr/>
            </a:pPr>
            <a:r>
              <a:rPr lang="en-GB" sz="4000" dirty="0" smtClean="0">
                <a:solidFill>
                  <a:srgbClr val="1C364A"/>
                </a:solidFill>
              </a:rPr>
              <a:t/>
            </a:r>
            <a:br>
              <a:rPr lang="en-GB" sz="4000" dirty="0" smtClean="0">
                <a:solidFill>
                  <a:srgbClr val="1C364A"/>
                </a:solidFill>
              </a:rPr>
            </a:br>
            <a:r>
              <a:rPr lang="en-GB" sz="4000" dirty="0">
                <a:solidFill>
                  <a:srgbClr val="1C364A"/>
                </a:solidFill>
              </a:rPr>
              <a:t/>
            </a:r>
            <a:br>
              <a:rPr lang="en-GB" sz="4000" dirty="0">
                <a:solidFill>
                  <a:srgbClr val="1C364A"/>
                </a:solidFill>
              </a:rPr>
            </a:br>
            <a:r>
              <a:rPr lang="en-GB" sz="4000" dirty="0" smtClean="0">
                <a:solidFill>
                  <a:srgbClr val="1C364A"/>
                </a:solidFill>
              </a:rPr>
              <a:t/>
            </a:r>
            <a:br>
              <a:rPr lang="en-GB" sz="4000" dirty="0" smtClean="0">
                <a:solidFill>
                  <a:srgbClr val="1C364A"/>
                </a:solidFill>
              </a:rPr>
            </a:br>
            <a:r>
              <a:rPr lang="en-GB" sz="3600" dirty="0" smtClean="0">
                <a:solidFill>
                  <a:srgbClr val="1C364A"/>
                </a:solidFill>
              </a:rPr>
              <a:t>Data</a:t>
            </a:r>
            <a:r>
              <a:rPr lang="en-GB" sz="4000" dirty="0" smtClean="0">
                <a:solidFill>
                  <a:srgbClr val="1C364A"/>
                </a:solidFill>
              </a:rPr>
              <a:t/>
            </a:r>
            <a:br>
              <a:rPr lang="en-GB" sz="4000" dirty="0" smtClean="0">
                <a:solidFill>
                  <a:srgbClr val="1C364A"/>
                </a:solidFill>
              </a:rPr>
            </a:br>
            <a:r>
              <a:rPr lang="en-GB" sz="3600" dirty="0" smtClean="0">
                <a:solidFill>
                  <a:srgbClr val="1C364A"/>
                </a:solidFill>
              </a:rPr>
              <a:t>Visualization</a:t>
            </a:r>
            <a:endParaRPr lang="en-GB" sz="4000" dirty="0">
              <a:solidFill>
                <a:srgbClr val="1C364A"/>
              </a:solidFill>
            </a:endParaRPr>
          </a:p>
        </p:txBody>
      </p:sp>
    </p:spTree>
    <p:extLst>
      <p:ext uri="{BB962C8B-B14F-4D97-AF65-F5344CB8AC3E}">
        <p14:creationId xmlns:p14="http://schemas.microsoft.com/office/powerpoint/2010/main" val="284589292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8" name="Group 8"/>
          <p:cNvGrpSpPr>
            <a:grpSpLocks/>
          </p:cNvGrpSpPr>
          <p:nvPr/>
        </p:nvGrpSpPr>
        <p:grpSpPr bwMode="auto">
          <a:xfrm>
            <a:off x="2535238" y="3848100"/>
            <a:ext cx="1463675" cy="663575"/>
            <a:chOff x="2623977" y="3743604"/>
            <a:chExt cx="1509520" cy="803430"/>
          </a:xfrm>
        </p:grpSpPr>
        <p:sp>
          <p:nvSpPr>
            <p:cNvPr id="10" name="Subtitle 2"/>
            <p:cNvSpPr txBox="1">
              <a:spLocks/>
            </p:cNvSpPr>
            <p:nvPr/>
          </p:nvSpPr>
          <p:spPr>
            <a:xfrm>
              <a:off x="2623977" y="3743604"/>
              <a:ext cx="1504608" cy="230650"/>
            </a:xfrm>
            <a:prstGeom prst="rect">
              <a:avLst/>
            </a:prstGeom>
          </p:spPr>
          <p:txBody>
            <a:bodyPr/>
            <a:lstStyle>
              <a:lvl1pPr marL="0" indent="0" algn="l" defTabSz="914400" rtl="0" eaLnBrk="1" latinLnBrk="0" hangingPunct="1">
                <a:lnSpc>
                  <a:spcPct val="100000"/>
                </a:lnSpc>
                <a:spcBef>
                  <a:spcPts val="0"/>
                </a:spcBef>
                <a:spcAft>
                  <a:spcPts val="0"/>
                </a:spcAft>
                <a:buFont typeface="+mj-lt"/>
                <a:buNone/>
                <a:defRPr lang="en-US" sz="1100" b="0" i="0" kern="1200" baseline="0" dirty="0">
                  <a:solidFill>
                    <a:srgbClr val="005273"/>
                  </a:solidFill>
                  <a:effectLst/>
                  <a:latin typeface="Vaud"/>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fontAlgn="auto">
                <a:defRPr/>
              </a:pPr>
              <a:r>
                <a:rPr sz="1050" b="1">
                  <a:solidFill>
                    <a:srgbClr val="EBEDEE"/>
                  </a:solidFill>
                </a:rPr>
                <a:t>12 THOUSAND</a:t>
              </a:r>
              <a:endParaRPr lang="en-GB" sz="1050" b="1">
                <a:solidFill>
                  <a:srgbClr val="EBEDEE"/>
                </a:solidFill>
              </a:endParaRPr>
            </a:p>
          </p:txBody>
        </p:sp>
        <p:sp>
          <p:nvSpPr>
            <p:cNvPr id="11278" name="Subtitle 2"/>
            <p:cNvSpPr txBox="1">
              <a:spLocks/>
            </p:cNvSpPr>
            <p:nvPr/>
          </p:nvSpPr>
          <p:spPr bwMode="auto">
            <a:xfrm>
              <a:off x="2629405" y="3942671"/>
              <a:ext cx="1504092" cy="60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buFont typeface="+mj-lt" charset="0"/>
                <a:buNone/>
              </a:pPr>
              <a:r>
                <a:rPr lang="en-US" sz="900">
                  <a:solidFill>
                    <a:srgbClr val="EBEDEE"/>
                  </a:solidFill>
                  <a:latin typeface="Vaud" charset="0"/>
                </a:rPr>
                <a:t>NEW CLIENTS A DAY</a:t>
              </a:r>
              <a:endParaRPr lang="en-GB" sz="900">
                <a:solidFill>
                  <a:srgbClr val="EBEDEE"/>
                </a:solidFill>
                <a:latin typeface="Vaud" charset="0"/>
              </a:endParaRPr>
            </a:p>
          </p:txBody>
        </p:sp>
      </p:grpSp>
      <p:grpSp>
        <p:nvGrpSpPr>
          <p:cNvPr id="11269" name="Group 11"/>
          <p:cNvGrpSpPr>
            <a:grpSpLocks/>
          </p:cNvGrpSpPr>
          <p:nvPr/>
        </p:nvGrpSpPr>
        <p:grpSpPr bwMode="auto">
          <a:xfrm>
            <a:off x="4483100" y="3848100"/>
            <a:ext cx="1339850" cy="682625"/>
            <a:chOff x="2378037" y="3731897"/>
            <a:chExt cx="1504092" cy="826968"/>
          </a:xfrm>
        </p:grpSpPr>
        <p:sp>
          <p:nvSpPr>
            <p:cNvPr id="13" name="Subtitle 2"/>
            <p:cNvSpPr txBox="1">
              <a:spLocks/>
            </p:cNvSpPr>
            <p:nvPr/>
          </p:nvSpPr>
          <p:spPr>
            <a:xfrm>
              <a:off x="2378037" y="3731897"/>
              <a:ext cx="1504092" cy="230782"/>
            </a:xfrm>
            <a:prstGeom prst="rect">
              <a:avLst/>
            </a:prstGeom>
          </p:spPr>
          <p:txBody>
            <a:bodyPr/>
            <a:lstStyle>
              <a:lvl1pPr marL="0" indent="0" algn="l" defTabSz="914400" rtl="0" eaLnBrk="1" latinLnBrk="0" hangingPunct="1">
                <a:lnSpc>
                  <a:spcPct val="100000"/>
                </a:lnSpc>
                <a:spcBef>
                  <a:spcPts val="0"/>
                </a:spcBef>
                <a:spcAft>
                  <a:spcPts val="0"/>
                </a:spcAft>
                <a:buFont typeface="+mj-lt"/>
                <a:buNone/>
                <a:defRPr lang="en-US" sz="1100" b="0" i="0" kern="1200" baseline="0" dirty="0">
                  <a:solidFill>
                    <a:srgbClr val="005273"/>
                  </a:solidFill>
                  <a:effectLst/>
                  <a:latin typeface="Vaud"/>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fontAlgn="auto">
                <a:defRPr/>
              </a:pPr>
              <a:r>
                <a:rPr sz="1050" b="1">
                  <a:solidFill>
                    <a:srgbClr val="EBEDEE"/>
                  </a:solidFill>
                </a:rPr>
                <a:t>13 YEARS</a:t>
              </a:r>
              <a:endParaRPr lang="en-GB" sz="1050" b="1">
                <a:solidFill>
                  <a:srgbClr val="EBEDEE"/>
                </a:solidFill>
              </a:endParaRPr>
            </a:p>
          </p:txBody>
        </p:sp>
        <p:sp>
          <p:nvSpPr>
            <p:cNvPr id="11276" name="Subtitle 2"/>
            <p:cNvSpPr txBox="1">
              <a:spLocks/>
            </p:cNvSpPr>
            <p:nvPr/>
          </p:nvSpPr>
          <p:spPr bwMode="auto">
            <a:xfrm>
              <a:off x="2378037" y="3954501"/>
              <a:ext cx="1504092" cy="604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buFont typeface="+mj-lt" charset="0"/>
                <a:buNone/>
              </a:pPr>
              <a:r>
                <a:rPr lang="en-US" sz="900">
                  <a:solidFill>
                    <a:srgbClr val="EBEDEE"/>
                  </a:solidFill>
                  <a:latin typeface="Vaud" charset="0"/>
                </a:rPr>
                <a:t>OF AWESOME</a:t>
              </a:r>
            </a:p>
            <a:p>
              <a:pPr eaLnBrk="1" hangingPunct="1">
                <a:buFont typeface="+mj-lt" charset="0"/>
                <a:buNone/>
              </a:pPr>
              <a:r>
                <a:rPr lang="en-US" sz="900">
                  <a:solidFill>
                    <a:srgbClr val="EBEDEE"/>
                  </a:solidFill>
                  <a:latin typeface="Vaud" charset="0"/>
                </a:rPr>
                <a:t>EXPERIENCE</a:t>
              </a:r>
              <a:endParaRPr lang="en-GB" sz="900">
                <a:solidFill>
                  <a:srgbClr val="EBEDEE"/>
                </a:solidFill>
                <a:latin typeface="Vaud" charset="0"/>
              </a:endParaRPr>
            </a:p>
          </p:txBody>
        </p:sp>
      </p:grpSp>
      <p:grpSp>
        <p:nvGrpSpPr>
          <p:cNvPr id="11271" name="Group 17"/>
          <p:cNvGrpSpPr>
            <a:grpSpLocks/>
          </p:cNvGrpSpPr>
          <p:nvPr/>
        </p:nvGrpSpPr>
        <p:grpSpPr bwMode="auto">
          <a:xfrm>
            <a:off x="6272213" y="3849688"/>
            <a:ext cx="1360487" cy="684212"/>
            <a:chOff x="2378037" y="3731897"/>
            <a:chExt cx="1504092" cy="826968"/>
          </a:xfrm>
        </p:grpSpPr>
        <p:sp>
          <p:nvSpPr>
            <p:cNvPr id="19" name="Subtitle 2"/>
            <p:cNvSpPr txBox="1">
              <a:spLocks/>
            </p:cNvSpPr>
            <p:nvPr/>
          </p:nvSpPr>
          <p:spPr>
            <a:xfrm>
              <a:off x="2378037" y="3731897"/>
              <a:ext cx="1504092" cy="232165"/>
            </a:xfrm>
            <a:prstGeom prst="rect">
              <a:avLst/>
            </a:prstGeom>
          </p:spPr>
          <p:txBody>
            <a:bodyPr/>
            <a:lstStyle>
              <a:lvl1pPr marL="0" indent="0" algn="l" defTabSz="914400" rtl="0" eaLnBrk="1" latinLnBrk="0" hangingPunct="1">
                <a:lnSpc>
                  <a:spcPct val="100000"/>
                </a:lnSpc>
                <a:spcBef>
                  <a:spcPts val="0"/>
                </a:spcBef>
                <a:spcAft>
                  <a:spcPts val="0"/>
                </a:spcAft>
                <a:buFont typeface="+mj-lt"/>
                <a:buNone/>
                <a:defRPr lang="en-US" sz="1100" b="0" i="0" kern="1200" baseline="0" dirty="0">
                  <a:solidFill>
                    <a:srgbClr val="005273"/>
                  </a:solidFill>
                  <a:effectLst/>
                  <a:latin typeface="Vaud"/>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fontAlgn="auto">
                <a:defRPr/>
              </a:pPr>
              <a:r>
                <a:rPr sz="1050" b="1">
                  <a:solidFill>
                    <a:srgbClr val="EBEDEE"/>
                  </a:solidFill>
                </a:rPr>
                <a:t>40+ OFFICES </a:t>
              </a:r>
              <a:endParaRPr lang="en-GB" sz="1050" b="1">
                <a:solidFill>
                  <a:srgbClr val="EBEDEE"/>
                </a:solidFill>
              </a:endParaRPr>
            </a:p>
          </p:txBody>
        </p:sp>
        <p:sp>
          <p:nvSpPr>
            <p:cNvPr id="11274" name="Subtitle 2"/>
            <p:cNvSpPr txBox="1">
              <a:spLocks/>
            </p:cNvSpPr>
            <p:nvPr/>
          </p:nvSpPr>
          <p:spPr bwMode="auto">
            <a:xfrm>
              <a:off x="2378037" y="3954501"/>
              <a:ext cx="1504092" cy="604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buFont typeface="+mj-lt" charset="0"/>
                <a:buNone/>
              </a:pPr>
              <a:r>
                <a:rPr lang="en-US" sz="900" dirty="0">
                  <a:solidFill>
                    <a:srgbClr val="EBEDEE"/>
                  </a:solidFill>
                  <a:latin typeface="Vaud" charset="0"/>
                </a:rPr>
                <a:t>PLACED</a:t>
              </a:r>
            </a:p>
            <a:p>
              <a:pPr eaLnBrk="1" hangingPunct="1">
                <a:buFont typeface="+mj-lt" charset="0"/>
                <a:buNone/>
              </a:pPr>
              <a:r>
                <a:rPr lang="en-US" sz="900" dirty="0">
                  <a:solidFill>
                    <a:srgbClr val="EBEDEE"/>
                  </a:solidFill>
                  <a:latin typeface="Vaud" charset="0"/>
                </a:rPr>
                <a:t>WORLDWIDE</a:t>
              </a:r>
              <a:endParaRPr lang="en-GB" sz="900" dirty="0">
                <a:solidFill>
                  <a:srgbClr val="EBEDEE"/>
                </a:solidFill>
                <a:latin typeface="Vaud" charset="0"/>
              </a:endParaRPr>
            </a:p>
          </p:txBody>
        </p:sp>
      </p:grpSp>
      <p:sp>
        <p:nvSpPr>
          <p:cNvPr id="16" name="Title 1"/>
          <p:cNvSpPr>
            <a:spLocks noGrp="1"/>
          </p:cNvSpPr>
          <p:nvPr>
            <p:ph type="title"/>
          </p:nvPr>
        </p:nvSpPr>
        <p:spPr>
          <a:xfrm>
            <a:off x="269413" y="355344"/>
            <a:ext cx="8068137" cy="690563"/>
          </a:xfrm>
        </p:spPr>
        <p:txBody>
          <a:bodyPr/>
          <a:lstStyle/>
          <a:p>
            <a:pPr fontAlgn="auto">
              <a:defRPr/>
            </a:pPr>
            <a:r>
              <a:rPr lang="en-GB" sz="4000" dirty="0" smtClean="0">
                <a:solidFill>
                  <a:srgbClr val="1C364A"/>
                </a:solidFill>
              </a:rPr>
              <a:t>Model Results </a:t>
            </a:r>
            <a:endParaRPr lang="en-GB" sz="4000" dirty="0">
              <a:solidFill>
                <a:srgbClr val="1C364A"/>
              </a:solidFill>
            </a:endParaRPr>
          </a:p>
        </p:txBody>
      </p:sp>
      <p:graphicFrame>
        <p:nvGraphicFramePr>
          <p:cNvPr id="12" name="Table 11"/>
          <p:cNvGraphicFramePr>
            <a:graphicFrameLocks noGrp="1"/>
          </p:cNvGraphicFramePr>
          <p:nvPr>
            <p:extLst>
              <p:ext uri="{D42A27DB-BD31-4B8C-83A1-F6EECF244321}">
                <p14:modId xmlns:p14="http://schemas.microsoft.com/office/powerpoint/2010/main" val="727487994"/>
              </p:ext>
            </p:extLst>
          </p:nvPr>
        </p:nvGraphicFramePr>
        <p:xfrm>
          <a:off x="957251" y="4615484"/>
          <a:ext cx="7102261" cy="1752600"/>
        </p:xfrm>
        <a:graphic>
          <a:graphicData uri="http://schemas.openxmlformats.org/drawingml/2006/table">
            <a:tbl>
              <a:tblPr firstRow="1" bandRow="1">
                <a:tableStyleId>{5FD0F851-EC5A-4D38-B0AD-8093EC10F338}</a:tableStyleId>
              </a:tblPr>
              <a:tblGrid>
                <a:gridCol w="2958435"/>
                <a:gridCol w="1424039"/>
                <a:gridCol w="1424039"/>
                <a:gridCol w="1295748"/>
              </a:tblGrid>
              <a:tr h="579725">
                <a:tc>
                  <a:txBody>
                    <a:bodyPr/>
                    <a:lstStyle/>
                    <a:p>
                      <a:pPr algn="ctr"/>
                      <a:r>
                        <a:rPr lang="en-US" dirty="0" smtClean="0"/>
                        <a:t>Block</a:t>
                      </a: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c>
                  <a:txBody>
                    <a:bodyPr/>
                    <a:lstStyle/>
                    <a:p>
                      <a:pPr algn="ctr"/>
                      <a:r>
                        <a:rPr lang="en-US" dirty="0" smtClean="0"/>
                        <a:t>Total</a:t>
                      </a:r>
                      <a:r>
                        <a:rPr lang="en-US" baseline="0" dirty="0" smtClean="0"/>
                        <a:t> Inspections</a:t>
                      </a: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c>
                  <a:txBody>
                    <a:bodyPr/>
                    <a:lstStyle/>
                    <a:p>
                      <a:pPr algn="ctr"/>
                      <a:r>
                        <a:rPr lang="en-US" dirty="0" smtClean="0"/>
                        <a:t>Positive</a:t>
                      </a:r>
                      <a:r>
                        <a:rPr lang="en-US" baseline="0" dirty="0" smtClean="0"/>
                        <a:t> Inspections</a:t>
                      </a: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c>
                  <a:txBody>
                    <a:bodyPr/>
                    <a:lstStyle/>
                    <a:p>
                      <a:pPr algn="ctr"/>
                      <a:r>
                        <a:rPr lang="en-US" dirty="0" smtClean="0"/>
                        <a:t>2018</a:t>
                      </a:r>
                      <a:r>
                        <a:rPr lang="en-US" baseline="0" dirty="0" smtClean="0"/>
                        <a:t> Q1 Prediction</a:t>
                      </a: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r>
              <a:tr h="370840">
                <a:tc>
                  <a:txBody>
                    <a:bodyPr/>
                    <a:lstStyle/>
                    <a:p>
                      <a:r>
                        <a:rPr lang="en-US" dirty="0" smtClean="0"/>
                        <a:t>858 - </a:t>
                      </a:r>
                      <a:r>
                        <a:rPr lang="en-US" dirty="0" err="1" smtClean="0"/>
                        <a:t>WeWork</a:t>
                      </a:r>
                      <a:r>
                        <a:rPr lang="en-US" dirty="0" smtClean="0"/>
                        <a:t> </a:t>
                      </a:r>
                      <a:r>
                        <a:rPr lang="en-US" dirty="0" err="1" smtClean="0"/>
                        <a:t>NoMad</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tcPr>
                </a:tc>
                <a:tc>
                  <a:txBody>
                    <a:bodyPr/>
                    <a:lstStyle/>
                    <a:p>
                      <a:pPr algn="ctr"/>
                      <a:r>
                        <a:rPr lang="en-US" dirty="0" smtClean="0"/>
                        <a:t>5</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tcPr>
                </a:tc>
                <a:tc>
                  <a:txBody>
                    <a:bodyPr/>
                    <a:lstStyle/>
                    <a:p>
                      <a:pPr algn="ctr"/>
                      <a:r>
                        <a:rPr lang="en-US" dirty="0" smtClean="0"/>
                        <a:t>0</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tcPr>
                </a:tc>
                <a:tc>
                  <a:txBody>
                    <a:bodyPr/>
                    <a:lstStyle/>
                    <a:p>
                      <a:pPr algn="ctr"/>
                      <a:r>
                        <a:rPr lang="en-US" dirty="0" smtClean="0"/>
                        <a:t>Negative</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tcPr>
                </a:tc>
              </a:tr>
              <a:tr h="370840">
                <a:tc>
                  <a:txBody>
                    <a:bodyPr/>
                    <a:lstStyle/>
                    <a:p>
                      <a:r>
                        <a:rPr lang="en-US" dirty="0" smtClean="0"/>
                        <a:t>835 </a:t>
                      </a:r>
                      <a:r>
                        <a:rPr lang="mr-IN" dirty="0" smtClean="0"/>
                        <a:t>–</a:t>
                      </a:r>
                      <a:r>
                        <a:rPr lang="en-US" dirty="0" smtClean="0"/>
                        <a:t> Empire State Building</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tcPr>
                </a:tc>
                <a:tc>
                  <a:txBody>
                    <a:bodyPr/>
                    <a:lstStyle/>
                    <a:p>
                      <a:pPr algn="ctr"/>
                      <a:r>
                        <a:rPr lang="en-US" dirty="0" smtClean="0"/>
                        <a:t>8</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tcPr>
                </a:tc>
                <a:tc>
                  <a:txBody>
                    <a:bodyPr/>
                    <a:lstStyle/>
                    <a:p>
                      <a:pPr algn="ctr"/>
                      <a:r>
                        <a:rPr lang="en-US" dirty="0" smtClean="0"/>
                        <a:t>2</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tcPr>
                </a:tc>
                <a:tc>
                  <a:txBody>
                    <a:bodyPr/>
                    <a:lstStyle/>
                    <a:p>
                      <a:pPr algn="ctr"/>
                      <a:r>
                        <a:rPr lang="en-US" dirty="0" smtClean="0"/>
                        <a:t>Negative</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tcPr>
                </a:tc>
              </a:tr>
              <a:tr h="370840">
                <a:tc>
                  <a:txBody>
                    <a:bodyPr/>
                    <a:lstStyle/>
                    <a:p>
                      <a:r>
                        <a:rPr lang="en-US" dirty="0" smtClean="0"/>
                        <a:t>282 </a:t>
                      </a:r>
                      <a:r>
                        <a:rPr lang="mr-IN" dirty="0" smtClean="0"/>
                        <a:t>–</a:t>
                      </a:r>
                      <a:r>
                        <a:rPr lang="en-US" dirty="0" smtClean="0"/>
                        <a:t> Melt</a:t>
                      </a:r>
                      <a:r>
                        <a:rPr lang="en-US" baseline="0" dirty="0" smtClean="0"/>
                        <a:t> Shop</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tc>
                  <a:txBody>
                    <a:bodyPr/>
                    <a:lstStyle/>
                    <a:p>
                      <a:pPr algn="ctr"/>
                      <a:r>
                        <a:rPr lang="en-US" dirty="0" smtClean="0"/>
                        <a:t>14</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tc>
                  <a:txBody>
                    <a:bodyPr/>
                    <a:lstStyle/>
                    <a:p>
                      <a:pPr algn="ctr"/>
                      <a:r>
                        <a:rPr lang="en-US" dirty="0" smtClean="0"/>
                        <a:t>11</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tc>
                  <a:txBody>
                    <a:bodyPr/>
                    <a:lstStyle/>
                    <a:p>
                      <a:pPr algn="ctr"/>
                      <a:r>
                        <a:rPr lang="en-US" dirty="0" smtClean="0"/>
                        <a:t>Positive</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2404395222"/>
              </p:ext>
            </p:extLst>
          </p:nvPr>
        </p:nvGraphicFramePr>
        <p:xfrm>
          <a:off x="4217717" y="1334151"/>
          <a:ext cx="4515871" cy="3001614"/>
        </p:xfrm>
        <a:graphic>
          <a:graphicData uri="http://schemas.openxmlformats.org/drawingml/2006/table">
            <a:tbl>
              <a:tblPr firstRow="1" bandRow="1">
                <a:tableStyleId>{5FD0F851-EC5A-4D38-B0AD-8093EC10F338}</a:tableStyleId>
              </a:tblPr>
              <a:tblGrid>
                <a:gridCol w="4515871"/>
              </a:tblGrid>
              <a:tr h="428802">
                <a:tc>
                  <a:txBody>
                    <a:bodyPr/>
                    <a:lstStyle/>
                    <a:p>
                      <a:pPr algn="ctr"/>
                      <a:r>
                        <a:rPr lang="en-US" dirty="0" smtClean="0"/>
                        <a:t>Highest Feature </a:t>
                      </a:r>
                      <a:r>
                        <a:rPr lang="en-US" dirty="0" err="1" smtClean="0"/>
                        <a:t>Importances</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r>
              <a:tr h="428802">
                <a:tc>
                  <a:txBody>
                    <a:bodyPr/>
                    <a:lstStyle/>
                    <a:p>
                      <a:r>
                        <a:rPr lang="en-US" baseline="0" dirty="0" smtClean="0"/>
                        <a:t>Total Rat Inspections (LY)</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tcPr>
                </a:tc>
              </a:tr>
              <a:tr h="428802">
                <a:tc>
                  <a:txBody>
                    <a:bodyPr/>
                    <a:lstStyle/>
                    <a:p>
                      <a:r>
                        <a:rPr lang="en-US" dirty="0" smtClean="0"/>
                        <a:t>Total Compliance</a:t>
                      </a:r>
                      <a:r>
                        <a:rPr lang="en-US" baseline="0" dirty="0" smtClean="0"/>
                        <a:t> Inspections (LY)</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tcPr>
                </a:tc>
              </a:tr>
              <a:tr h="428802">
                <a:tc>
                  <a:txBody>
                    <a:bodyPr/>
                    <a:lstStyle/>
                    <a:p>
                      <a:r>
                        <a:rPr lang="en-US" dirty="0" smtClean="0"/>
                        <a:t>X Coordinate</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tcPr>
                </a:tc>
              </a:tr>
              <a:tr h="428802">
                <a:tc>
                  <a:txBody>
                    <a:bodyPr/>
                    <a:lstStyle/>
                    <a:p>
                      <a:r>
                        <a:rPr lang="en-US" dirty="0" smtClean="0"/>
                        <a:t>Number</a:t>
                      </a:r>
                      <a:r>
                        <a:rPr lang="en-US" baseline="0" dirty="0" smtClean="0"/>
                        <a:t> of Times Baited (LY)</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tcPr>
                </a:tc>
              </a:tr>
              <a:tr h="428802">
                <a:tc>
                  <a:txBody>
                    <a:bodyPr/>
                    <a:lstStyle/>
                    <a:p>
                      <a:r>
                        <a:rPr lang="en-US" dirty="0" smtClean="0"/>
                        <a:t>Building Footprint</a:t>
                      </a:r>
                      <a:r>
                        <a:rPr lang="en-US" baseline="0" dirty="0" smtClean="0"/>
                        <a:t> as a Percent of </a:t>
                      </a:r>
                      <a:r>
                        <a:rPr lang="en-US" dirty="0" smtClean="0"/>
                        <a:t>Lot Area </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tcPr>
                </a:tc>
              </a:tr>
              <a:tr h="428802">
                <a:tc>
                  <a:txBody>
                    <a:bodyPr/>
                    <a:lstStyle/>
                    <a:p>
                      <a:r>
                        <a:rPr lang="en-US" dirty="0" smtClean="0"/>
                        <a:t>Closest 3 Neighbors Positive</a:t>
                      </a:r>
                      <a:r>
                        <a:rPr lang="en-US" baseline="0" dirty="0" smtClean="0"/>
                        <a:t> Inspections (LY)</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299715944"/>
              </p:ext>
            </p:extLst>
          </p:nvPr>
        </p:nvGraphicFramePr>
        <p:xfrm>
          <a:off x="330705" y="2129392"/>
          <a:ext cx="3598073" cy="1483360"/>
        </p:xfrm>
        <a:graphic>
          <a:graphicData uri="http://schemas.openxmlformats.org/drawingml/2006/table">
            <a:tbl>
              <a:tblPr firstRow="1" bandRow="1">
                <a:tableStyleId>{5FD0F851-EC5A-4D38-B0AD-8093EC10F338}</a:tableStyleId>
              </a:tblPr>
              <a:tblGrid>
                <a:gridCol w="2314937"/>
                <a:gridCol w="1283136"/>
              </a:tblGrid>
              <a:tr h="370840">
                <a:tc>
                  <a:txBody>
                    <a:bodyPr/>
                    <a:lstStyle/>
                    <a:p>
                      <a:r>
                        <a:rPr lang="en-US" dirty="0" smtClean="0"/>
                        <a:t>Model</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c>
                  <a:txBody>
                    <a:bodyPr/>
                    <a:lstStyle/>
                    <a:p>
                      <a:pPr algn="ctr"/>
                      <a:r>
                        <a:rPr lang="en-US" dirty="0" smtClean="0"/>
                        <a:t>Accuracy</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r>
              <a:tr h="370840">
                <a:tc>
                  <a:txBody>
                    <a:bodyPr/>
                    <a:lstStyle/>
                    <a:p>
                      <a:r>
                        <a:rPr lang="en-US" dirty="0" smtClean="0"/>
                        <a:t>Logistic</a:t>
                      </a:r>
                      <a:r>
                        <a:rPr lang="en-US" baseline="0" dirty="0" smtClean="0"/>
                        <a:t> Regression</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tcPr>
                </a:tc>
                <a:tc>
                  <a:txBody>
                    <a:bodyPr/>
                    <a:lstStyle/>
                    <a:p>
                      <a:pPr algn="ctr"/>
                      <a:r>
                        <a:rPr lang="en-US" dirty="0" smtClean="0"/>
                        <a:t>.55</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tcPr>
                </a:tc>
              </a:tr>
              <a:tr h="370840">
                <a:tc>
                  <a:txBody>
                    <a:bodyPr/>
                    <a:lstStyle/>
                    <a:p>
                      <a:r>
                        <a:rPr lang="en-US" dirty="0" smtClean="0"/>
                        <a:t>Random Forest</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tcPr>
                </a:tc>
                <a:tc>
                  <a:txBody>
                    <a:bodyPr/>
                    <a:lstStyle/>
                    <a:p>
                      <a:pPr algn="ctr"/>
                      <a:r>
                        <a:rPr lang="en-US" smtClean="0"/>
                        <a:t>.71</a:t>
                      </a:r>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tcPr>
                </a:tc>
              </a:tr>
              <a:tr h="370840">
                <a:tc>
                  <a:txBody>
                    <a:bodyPr/>
                    <a:lstStyle/>
                    <a:p>
                      <a:r>
                        <a:rPr lang="en-US" dirty="0" smtClean="0"/>
                        <a:t>Gaussian Naïve</a:t>
                      </a:r>
                      <a:r>
                        <a:rPr lang="en-US" baseline="0" dirty="0" smtClean="0"/>
                        <a:t> Bayes</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tc>
                  <a:txBody>
                    <a:bodyPr/>
                    <a:lstStyle/>
                    <a:p>
                      <a:pPr algn="ctr"/>
                      <a:r>
                        <a:rPr lang="en-US" dirty="0" smtClean="0"/>
                        <a:t>.65</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tr>
            </a:tbl>
          </a:graphicData>
        </a:graphic>
      </p:graphicFrame>
      <p:sp>
        <p:nvSpPr>
          <p:cNvPr id="17" name="Rectangle 16"/>
          <p:cNvSpPr/>
          <p:nvPr/>
        </p:nvSpPr>
        <p:spPr>
          <a:xfrm>
            <a:off x="345662" y="2877759"/>
            <a:ext cx="3596345" cy="375768"/>
          </a:xfrm>
          <a:prstGeom prst="rect">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38923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5145773" y="4993550"/>
            <a:ext cx="3307053" cy="690563"/>
          </a:xfrm>
          <a:prstGeom prst="rect">
            <a:avLst/>
          </a:prstGeom>
        </p:spPr>
        <p:txBody>
          <a:bodyPr/>
          <a:lstStyle>
            <a:lvl1pPr algn="l" rtl="0" eaLnBrk="0" fontAlgn="base" hangingPunct="0">
              <a:lnSpc>
                <a:spcPct val="90000"/>
              </a:lnSpc>
              <a:spcBef>
                <a:spcPct val="0"/>
              </a:spcBef>
              <a:spcAft>
                <a:spcPct val="0"/>
              </a:spcAft>
              <a:defRPr sz="4400" kern="1200">
                <a:solidFill>
                  <a:schemeClr val="tx1"/>
                </a:solidFill>
                <a:latin typeface="+mj-lt"/>
                <a:ea typeface="ＭＳ Ｐゴシック" charset="0"/>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ＭＳ Ｐゴシック"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ＭＳ Ｐゴシック"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ＭＳ Ｐゴシック"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ＭＳ Ｐゴシック"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fontAlgn="auto">
              <a:defRPr/>
            </a:pPr>
            <a:r>
              <a:rPr lang="en-GB" sz="4000" b="1" kern="1500" dirty="0" smtClean="0">
                <a:solidFill>
                  <a:srgbClr val="1C364A"/>
                </a:solidFill>
                <a:latin typeface="Vaud"/>
                <a:ea typeface="+mj-ea"/>
              </a:rPr>
              <a:t>Questions?</a:t>
            </a:r>
            <a:endParaRPr lang="en-GB" sz="4000" b="1" kern="1500" dirty="0">
              <a:solidFill>
                <a:srgbClr val="1C364A"/>
              </a:solidFill>
              <a:latin typeface="Vaud"/>
              <a:ea typeface="+mj-ea"/>
            </a:endParaRPr>
          </a:p>
        </p:txBody>
      </p:sp>
      <p:sp>
        <p:nvSpPr>
          <p:cNvPr id="10" name="Title 1"/>
          <p:cNvSpPr txBox="1">
            <a:spLocks/>
          </p:cNvSpPr>
          <p:nvPr/>
        </p:nvSpPr>
        <p:spPr>
          <a:xfrm>
            <a:off x="288178" y="1141212"/>
            <a:ext cx="8119630" cy="3389011"/>
          </a:xfrm>
          <a:prstGeom prst="rect">
            <a:avLst/>
          </a:prstGeom>
        </p:spPr>
        <p:txBody>
          <a:bodyPr anchor="t"/>
          <a:lstStyle>
            <a:lvl1pPr algn="l" defTabSz="914400" rtl="0" eaLnBrk="1" fontAlgn="base" latinLnBrk="0" hangingPunct="1">
              <a:lnSpc>
                <a:spcPct val="90000"/>
              </a:lnSpc>
              <a:spcBef>
                <a:spcPct val="0"/>
              </a:spcBef>
              <a:spcAft>
                <a:spcPct val="0"/>
              </a:spcAft>
              <a:buNone/>
              <a:defRPr lang="en-US" sz="2400" b="1" kern="1500" spc="0" baseline="0" dirty="0">
                <a:solidFill>
                  <a:srgbClr val="52626F"/>
                </a:solidFill>
                <a:latin typeface="Vaud"/>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ＭＳ Ｐゴシック"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ＭＳ Ｐゴシック"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ＭＳ Ｐゴシック"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ＭＳ Ｐゴシック"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342900" indent="-342900" fontAlgn="auto">
              <a:buFont typeface="Arial"/>
              <a:buChar char="•"/>
              <a:defRPr/>
            </a:pPr>
            <a:r>
              <a:rPr lang="en-GB" b="0" dirty="0" smtClean="0">
                <a:solidFill>
                  <a:srgbClr val="1C364A"/>
                </a:solidFill>
              </a:rPr>
              <a:t>Sewer mapping data</a:t>
            </a:r>
          </a:p>
          <a:p>
            <a:pPr marL="342900" indent="-342900" fontAlgn="auto">
              <a:buFont typeface="Arial"/>
              <a:buChar char="•"/>
              <a:defRPr/>
            </a:pPr>
            <a:endParaRPr lang="en-GB" b="0" dirty="0">
              <a:solidFill>
                <a:srgbClr val="1C364A"/>
              </a:solidFill>
            </a:endParaRPr>
          </a:p>
          <a:p>
            <a:pPr marL="342900" indent="-342900" fontAlgn="auto">
              <a:buFont typeface="Arial"/>
              <a:buChar char="•"/>
              <a:defRPr/>
            </a:pPr>
            <a:endParaRPr lang="en-GB" b="0" dirty="0" smtClean="0">
              <a:solidFill>
                <a:srgbClr val="1C364A"/>
              </a:solidFill>
            </a:endParaRPr>
          </a:p>
          <a:p>
            <a:pPr marL="342900" indent="-342900" fontAlgn="auto">
              <a:buFont typeface="Arial"/>
              <a:buChar char="•"/>
              <a:defRPr/>
            </a:pPr>
            <a:r>
              <a:rPr lang="en-GB" b="0" dirty="0" smtClean="0">
                <a:solidFill>
                  <a:srgbClr val="1C364A"/>
                </a:solidFill>
              </a:rPr>
              <a:t>Geographical mapping data</a:t>
            </a:r>
          </a:p>
          <a:p>
            <a:pPr marL="342900" lvl="1" indent="-342900" eaLnBrk="1" fontAlgn="auto" hangingPunct="1">
              <a:buFont typeface="Arial"/>
              <a:buChar char="•"/>
              <a:defRPr/>
            </a:pPr>
            <a:endParaRPr lang="en-GB" sz="2200" kern="1500" dirty="0" smtClean="0">
              <a:solidFill>
                <a:srgbClr val="1C364A"/>
              </a:solidFill>
              <a:latin typeface="Vaud"/>
              <a:ea typeface="+mj-ea"/>
              <a:cs typeface="+mj-cs"/>
            </a:endParaRPr>
          </a:p>
          <a:p>
            <a:pPr marL="342900" lvl="1" indent="-342900" eaLnBrk="1" fontAlgn="auto" hangingPunct="1">
              <a:buFont typeface="Arial"/>
              <a:buChar char="•"/>
              <a:defRPr/>
            </a:pPr>
            <a:endParaRPr lang="en-GB" sz="2200" kern="1500" dirty="0" smtClean="0">
              <a:solidFill>
                <a:srgbClr val="1C364A"/>
              </a:solidFill>
              <a:latin typeface="Vaud"/>
              <a:ea typeface="+mj-ea"/>
              <a:cs typeface="+mj-cs"/>
            </a:endParaRPr>
          </a:p>
          <a:p>
            <a:pPr marL="342900" lvl="1" indent="-342900" eaLnBrk="1" fontAlgn="auto" hangingPunct="1">
              <a:buFont typeface="Arial"/>
              <a:buChar char="•"/>
              <a:defRPr/>
            </a:pPr>
            <a:r>
              <a:rPr lang="en-GB" sz="2400" kern="1500" dirty="0" smtClean="0">
                <a:solidFill>
                  <a:srgbClr val="1C364A"/>
                </a:solidFill>
                <a:latin typeface="Vaud"/>
                <a:ea typeface="+mj-ea"/>
                <a:cs typeface="+mj-cs"/>
              </a:rPr>
              <a:t>More detailed descriptions of inspection findings</a:t>
            </a:r>
            <a:endParaRPr lang="en-GB" sz="2000" kern="1500" dirty="0" smtClean="0">
              <a:solidFill>
                <a:srgbClr val="1C364A"/>
              </a:solidFill>
              <a:latin typeface="Vaud"/>
              <a:ea typeface="+mj-ea"/>
              <a:cs typeface="+mj-cs"/>
            </a:endParaRPr>
          </a:p>
          <a:p>
            <a:pPr marL="800100" lvl="2" indent="-342900" eaLnBrk="1" fontAlgn="auto" hangingPunct="1">
              <a:buFont typeface="Arial"/>
              <a:buChar char="•"/>
              <a:defRPr/>
            </a:pPr>
            <a:endParaRPr lang="en-GB" sz="2000" kern="1500" dirty="0">
              <a:solidFill>
                <a:srgbClr val="1C364A"/>
              </a:solidFill>
              <a:latin typeface="Vaud"/>
              <a:ea typeface="+mj-ea"/>
              <a:cs typeface="+mj-cs"/>
            </a:endParaRPr>
          </a:p>
          <a:p>
            <a:pPr marL="342900" indent="-342900" fontAlgn="auto">
              <a:buFont typeface="Arial"/>
              <a:buChar char="•"/>
              <a:defRPr/>
            </a:pPr>
            <a:endParaRPr lang="en-GB" b="0" dirty="0">
              <a:solidFill>
                <a:srgbClr val="1C364A"/>
              </a:solidFill>
            </a:endParaRPr>
          </a:p>
          <a:p>
            <a:pPr marL="800100" lvl="1" indent="-342900" fontAlgn="auto">
              <a:buFont typeface="Arial"/>
              <a:buChar char="•"/>
              <a:defRPr/>
            </a:pPr>
            <a:endParaRPr lang="en-GB" sz="2000" kern="1500" dirty="0">
              <a:solidFill>
                <a:srgbClr val="1C364A"/>
              </a:solidFill>
              <a:latin typeface="Vaud"/>
              <a:ea typeface="+mj-ea"/>
              <a:cs typeface="+mj-cs"/>
            </a:endParaRPr>
          </a:p>
        </p:txBody>
      </p:sp>
      <p:sp>
        <p:nvSpPr>
          <p:cNvPr id="11" name="Title 1"/>
          <p:cNvSpPr txBox="1">
            <a:spLocks/>
          </p:cNvSpPr>
          <p:nvPr/>
        </p:nvSpPr>
        <p:spPr>
          <a:xfrm>
            <a:off x="479394" y="330300"/>
            <a:ext cx="7705725" cy="690563"/>
          </a:xfrm>
          <a:prstGeom prst="rect">
            <a:avLst/>
          </a:prstGeom>
        </p:spPr>
        <p:txBody>
          <a:bodyPr/>
          <a:lstStyle>
            <a:lvl1pPr algn="l" rtl="0" eaLnBrk="0" fontAlgn="base" hangingPunct="0">
              <a:lnSpc>
                <a:spcPct val="90000"/>
              </a:lnSpc>
              <a:spcBef>
                <a:spcPct val="0"/>
              </a:spcBef>
              <a:spcAft>
                <a:spcPct val="0"/>
              </a:spcAft>
              <a:defRPr sz="4400" kern="1200">
                <a:solidFill>
                  <a:schemeClr val="tx1"/>
                </a:solidFill>
                <a:latin typeface="+mj-lt"/>
                <a:ea typeface="ＭＳ Ｐゴシック" charset="0"/>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ＭＳ Ｐゴシック"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ＭＳ Ｐゴシック"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ＭＳ Ｐゴシック"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ＭＳ Ｐゴシック"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fontAlgn="auto">
              <a:defRPr/>
            </a:pPr>
            <a:r>
              <a:rPr lang="en-GB" sz="4000" b="1" kern="1500" dirty="0" smtClean="0">
                <a:solidFill>
                  <a:srgbClr val="1C364A"/>
                </a:solidFill>
                <a:latin typeface="Vaud"/>
                <a:ea typeface="+mj-ea"/>
              </a:rPr>
              <a:t>Further Investigation</a:t>
            </a:r>
            <a:endParaRPr lang="en-GB" sz="4000" b="1" kern="1500" dirty="0">
              <a:solidFill>
                <a:srgbClr val="1C364A"/>
              </a:solidFill>
              <a:latin typeface="Vaud"/>
              <a:ea typeface="+mj-ea"/>
            </a:endParaRP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1268" y="885102"/>
            <a:ext cx="5806007" cy="2031325"/>
          </a:xfrm>
          <a:prstGeom prst="rect">
            <a:avLst/>
          </a:prstGeom>
        </p:spPr>
        <p:txBody>
          <a:bodyPr wrap="square">
            <a:spAutoFit/>
          </a:bodyPr>
          <a:lstStyle/>
          <a:p>
            <a:r>
              <a:rPr lang="en-US" dirty="0" smtClean="0"/>
              <a:t>Active rat signs (ARS) include any of six different signs: </a:t>
            </a:r>
          </a:p>
          <a:p>
            <a:pPr marL="342900" indent="-342900">
              <a:buAutoNum type="arabicParenR"/>
            </a:pPr>
            <a:r>
              <a:rPr lang="en-US" dirty="0" smtClean="0"/>
              <a:t>fresh tracks</a:t>
            </a:r>
          </a:p>
          <a:p>
            <a:pPr marL="342900" indent="-342900">
              <a:buAutoNum type="arabicParenR"/>
            </a:pPr>
            <a:r>
              <a:rPr lang="en-US" dirty="0" smtClean="0"/>
              <a:t>fresh droppings</a:t>
            </a:r>
          </a:p>
          <a:p>
            <a:pPr marL="342900" indent="-342900">
              <a:buAutoNum type="arabicParenR"/>
            </a:pPr>
            <a:r>
              <a:rPr lang="en-US" dirty="0" smtClean="0"/>
              <a:t>active burrows</a:t>
            </a:r>
          </a:p>
          <a:p>
            <a:pPr marL="342900" indent="-342900">
              <a:buAutoNum type="arabicParenR"/>
            </a:pPr>
            <a:r>
              <a:rPr lang="en-US" dirty="0" smtClean="0"/>
              <a:t>active runways and rub marks</a:t>
            </a:r>
          </a:p>
          <a:p>
            <a:pPr marL="342900" indent="-342900">
              <a:buAutoNum type="arabicParenR"/>
            </a:pPr>
            <a:r>
              <a:rPr lang="en-US" dirty="0" smtClean="0"/>
              <a:t>fresh gnawing marks</a:t>
            </a:r>
          </a:p>
          <a:p>
            <a:pPr marL="342900" indent="-342900">
              <a:buAutoNum type="arabicParenR"/>
            </a:pPr>
            <a:r>
              <a:rPr lang="en-US" dirty="0" smtClean="0"/>
              <a:t>live rats</a:t>
            </a:r>
            <a:endParaRPr lang="en-US" dirty="0"/>
          </a:p>
        </p:txBody>
      </p:sp>
      <p:sp>
        <p:nvSpPr>
          <p:cNvPr id="3" name="Title 1"/>
          <p:cNvSpPr txBox="1">
            <a:spLocks/>
          </p:cNvSpPr>
          <p:nvPr/>
        </p:nvSpPr>
        <p:spPr>
          <a:xfrm>
            <a:off x="579225" y="173227"/>
            <a:ext cx="7705725" cy="690563"/>
          </a:xfrm>
          <a:prstGeom prst="rect">
            <a:avLst/>
          </a:prstGeom>
        </p:spPr>
        <p:txBody>
          <a:bodyPr/>
          <a:lstStyle>
            <a:lvl1pPr algn="l" rtl="0" eaLnBrk="0" fontAlgn="base" hangingPunct="0">
              <a:lnSpc>
                <a:spcPct val="90000"/>
              </a:lnSpc>
              <a:spcBef>
                <a:spcPct val="0"/>
              </a:spcBef>
              <a:spcAft>
                <a:spcPct val="0"/>
              </a:spcAft>
              <a:defRPr sz="4400" kern="1200">
                <a:solidFill>
                  <a:schemeClr val="tx1"/>
                </a:solidFill>
                <a:latin typeface="+mj-lt"/>
                <a:ea typeface="ＭＳ Ｐゴシック" charset="0"/>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ＭＳ Ｐゴシック"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ＭＳ Ｐゴシック"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ＭＳ Ｐゴシック"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ＭＳ Ｐゴシック"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fontAlgn="auto">
              <a:defRPr/>
            </a:pPr>
            <a:r>
              <a:rPr lang="en-GB" sz="4000" b="1" kern="1500" dirty="0" smtClean="0">
                <a:solidFill>
                  <a:srgbClr val="1C364A"/>
                </a:solidFill>
                <a:latin typeface="Vaud"/>
                <a:ea typeface="+mj-ea"/>
              </a:rPr>
              <a:t>Appendix</a:t>
            </a:r>
            <a:endParaRPr lang="en-GB" sz="4000" b="1" kern="1500" dirty="0">
              <a:solidFill>
                <a:srgbClr val="1C364A"/>
              </a:solidFill>
              <a:latin typeface="Vaud"/>
              <a:ea typeface="+mj-ea"/>
            </a:endParaRPr>
          </a:p>
        </p:txBody>
      </p:sp>
      <p:sp>
        <p:nvSpPr>
          <p:cNvPr id="4" name="Rectangle 3"/>
          <p:cNvSpPr/>
          <p:nvPr/>
        </p:nvSpPr>
        <p:spPr>
          <a:xfrm>
            <a:off x="695186" y="2975536"/>
            <a:ext cx="8092804" cy="1477328"/>
          </a:xfrm>
          <a:prstGeom prst="rect">
            <a:avLst/>
          </a:prstGeom>
        </p:spPr>
        <p:txBody>
          <a:bodyPr wrap="square">
            <a:spAutoFit/>
          </a:bodyPr>
          <a:lstStyle/>
          <a:p>
            <a:r>
              <a:rPr lang="en-US" dirty="0" smtClean="0"/>
              <a:t>Method:</a:t>
            </a:r>
          </a:p>
          <a:p>
            <a:r>
              <a:rPr lang="en-US" dirty="0" smtClean="0"/>
              <a:t>During each indexing round, inspectors walked every block of each neighborhood, inspecting as much of the exterior of the property as could be accessed, including front, side, and rear yards or garbage areas, looking for ARS. A finding of any ARS resulted in a failure on initial inspection.</a:t>
            </a:r>
          </a:p>
        </p:txBody>
      </p:sp>
      <p:sp>
        <p:nvSpPr>
          <p:cNvPr id="5" name="Rectangle 4"/>
          <p:cNvSpPr/>
          <p:nvPr/>
        </p:nvSpPr>
        <p:spPr>
          <a:xfrm>
            <a:off x="2130511" y="4782703"/>
            <a:ext cx="6413732" cy="369332"/>
          </a:xfrm>
          <a:prstGeom prst="rect">
            <a:avLst/>
          </a:prstGeom>
        </p:spPr>
        <p:txBody>
          <a:bodyPr wrap="square">
            <a:spAutoFit/>
          </a:bodyPr>
          <a:lstStyle/>
          <a:p>
            <a:r>
              <a:rPr lang="en-US" dirty="0" smtClean="0"/>
              <a:t>2014 </a:t>
            </a:r>
            <a:r>
              <a:rPr lang="mr-IN" dirty="0" smtClean="0"/>
              <a:t>–</a:t>
            </a:r>
            <a:r>
              <a:rPr lang="en-US" dirty="0" smtClean="0"/>
              <a:t> 7,182 rat-related 311 complaints, 61,321 total inspections </a:t>
            </a:r>
          </a:p>
        </p:txBody>
      </p:sp>
      <p:sp>
        <p:nvSpPr>
          <p:cNvPr id="7" name="Rectangle 6"/>
          <p:cNvSpPr/>
          <p:nvPr/>
        </p:nvSpPr>
        <p:spPr>
          <a:xfrm>
            <a:off x="5374734" y="6393523"/>
            <a:ext cx="3823788" cy="369332"/>
          </a:xfrm>
          <a:prstGeom prst="rect">
            <a:avLst/>
          </a:prstGeom>
        </p:spPr>
        <p:txBody>
          <a:bodyPr wrap="square">
            <a:spAutoFit/>
          </a:bodyPr>
          <a:lstStyle/>
          <a:p>
            <a:r>
              <a:rPr lang="en-US" dirty="0" smtClean="0"/>
              <a:t>Source </a:t>
            </a:r>
            <a:r>
              <a:rPr lang="mr-IN" dirty="0" smtClean="0"/>
              <a:t>–</a:t>
            </a:r>
            <a:r>
              <a:rPr lang="en-US" dirty="0" smtClean="0"/>
              <a:t> </a:t>
            </a:r>
            <a:r>
              <a:rPr lang="en-US" dirty="0" smtClean="0">
                <a:hlinkClick r:id="rId2"/>
              </a:rPr>
              <a:t>NYC EPI Data Brief, July 2016</a:t>
            </a:r>
            <a:endParaRPr lang="en-US" dirty="0" smtClean="0"/>
          </a:p>
        </p:txBody>
      </p:sp>
    </p:spTree>
    <p:extLst>
      <p:ext uri="{BB962C8B-B14F-4D97-AF65-F5344CB8AC3E}">
        <p14:creationId xmlns:p14="http://schemas.microsoft.com/office/powerpoint/2010/main" val="6460317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2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3553</TotalTime>
  <Words>622</Words>
  <Application>Microsoft Macintosh PowerPoint</Application>
  <PresentationFormat>On-screen Show (4:3)</PresentationFormat>
  <Paragraphs>194</Paragraphs>
  <Slides>12</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12</vt:i4>
      </vt:variant>
    </vt:vector>
  </HeadingPairs>
  <TitlesOfParts>
    <vt:vector size="21" baseType="lpstr">
      <vt:lpstr>Calibri</vt:lpstr>
      <vt:lpstr>Arial</vt:lpstr>
      <vt:lpstr>Calibri Light</vt:lpstr>
      <vt:lpstr>Vaud</vt:lpstr>
      <vt:lpstr>+mj-lt</vt:lpstr>
      <vt:lpstr>Verdana</vt:lpstr>
      <vt:lpstr>2_Office Theme</vt:lpstr>
      <vt:lpstr>1_Office Theme</vt:lpstr>
      <vt:lpstr>Office Theme</vt:lpstr>
      <vt:lpstr>PowerPoint Presentation</vt:lpstr>
      <vt:lpstr>Rat Inspections</vt:lpstr>
      <vt:lpstr>Data Sources</vt:lpstr>
      <vt:lpstr>Engineered Features</vt:lpstr>
      <vt:lpstr>Data Transformation</vt:lpstr>
      <vt:lpstr>   Data Visualization</vt:lpstr>
      <vt:lpstr>Model Results </vt:lpstr>
      <vt:lpstr>PowerPoint Presentation</vt:lpstr>
      <vt:lpstr>PowerPoint Presentation</vt:lpstr>
      <vt:lpstr>PowerPoint Presentation</vt:lpstr>
      <vt:lpstr>PowerPoint Presentation</vt:lpstr>
      <vt:lpstr>Model 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Rita Marantos</dc:creator>
  <cp:lastModifiedBy>Browning Gentry</cp:lastModifiedBy>
  <cp:revision>109</cp:revision>
  <dcterms:created xsi:type="dcterms:W3CDTF">2014-08-11T11:43:33Z</dcterms:created>
  <dcterms:modified xsi:type="dcterms:W3CDTF">2018-02-14T00:12:49Z</dcterms:modified>
</cp:coreProperties>
</file>