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411" r:id="rId3"/>
    <p:sldId id="412" r:id="rId4"/>
    <p:sldId id="418" r:id="rId5"/>
    <p:sldId id="416" r:id="rId6"/>
    <p:sldId id="281" r:id="rId7"/>
    <p:sldId id="269" r:id="rId8"/>
    <p:sldId id="282" r:id="rId9"/>
    <p:sldId id="271" r:id="rId10"/>
    <p:sldId id="272" r:id="rId11"/>
    <p:sldId id="273" r:id="rId12"/>
    <p:sldId id="284" r:id="rId13"/>
    <p:sldId id="274" r:id="rId14"/>
    <p:sldId id="277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  <p15:guide id="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/>
        <p:guide pos="575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:notes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4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multiple accounts leads to confusion at times because you end up forgetting which login you should be using for which class. Please don’t create multiple accounts.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:notes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6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6:notes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8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8:notes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19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Recommended browsers discussed here. Make sure to talk about safari settings.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:notes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Option1">
  <p:cSld name="Title Slide Option1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0375" y="409958"/>
            <a:ext cx="1144800" cy="809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47675" y="1680064"/>
            <a:ext cx="3683000" cy="224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47675" y="4057650"/>
            <a:ext cx="3397250" cy="146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50"/>
              </a:spcBef>
              <a:spcAft>
                <a:spcPts val="0"/>
              </a:spcAft>
              <a:buClr>
                <a:srgbClr val="88AAB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447675" y="6265863"/>
            <a:ext cx="39624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>
            <a:spLocks noGrp="1"/>
          </p:cNvSpPr>
          <p:nvPr>
            <p:ph type="pic" idx="3"/>
          </p:nvPr>
        </p:nvSpPr>
        <p:spPr>
          <a:xfrm>
            <a:off x="4581524" y="0"/>
            <a:ext cx="4562475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2592000" rIns="0" bIns="0" anchor="t" anchorCtr="0"/>
          <a:lstStyle>
            <a:lvl1pPr marR="0" lvl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 and Image  Option1">
  <p:cSld name="Statement and Image  Option1">
    <p:bg>
      <p:bgPr>
        <a:solidFill>
          <a:schemeClr val="accent6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540000" y="418050"/>
            <a:ext cx="3681163" cy="1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539999" y="1695449"/>
            <a:ext cx="368116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>
            <a:spLocks noGrp="1"/>
          </p:cNvSpPr>
          <p:nvPr>
            <p:ph type="pic" idx="2"/>
          </p:nvPr>
        </p:nvSpPr>
        <p:spPr>
          <a:xfrm>
            <a:off x="4581525" y="0"/>
            <a:ext cx="4562475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2592000" rIns="0" bIns="0" anchor="t" anchorCtr="0"/>
          <a:lstStyle>
            <a:lvl1pPr marR="0" lvl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10" y="6376789"/>
            <a:ext cx="918000" cy="27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 and Image Option2">
  <p:cSld name="Statement and Image Option2">
    <p:bg>
      <p:bgPr>
        <a:solidFill>
          <a:schemeClr val="accent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40000" y="418050"/>
            <a:ext cx="4470150" cy="1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540000" y="1695449"/>
            <a:ext cx="4511674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876925" y="0"/>
            <a:ext cx="3267075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2592000" rIns="0" bIns="0" anchor="t" anchorCtr="0"/>
          <a:lstStyle>
            <a:lvl1pPr marR="0" lvl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10" y="6376789"/>
            <a:ext cx="918000" cy="27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 and Image Option3">
  <p:cSld name="Statement and Image Option3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539999" y="418050"/>
            <a:ext cx="3681163" cy="1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539999" y="1695449"/>
            <a:ext cx="368116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>
            <a:spLocks noGrp="1"/>
          </p:cNvSpPr>
          <p:nvPr>
            <p:ph type="pic" idx="2"/>
          </p:nvPr>
        </p:nvSpPr>
        <p:spPr>
          <a:xfrm>
            <a:off x="4581525" y="0"/>
            <a:ext cx="4562475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2592000" rIns="0" bIns="0" anchor="t" anchorCtr="0"/>
          <a:lstStyle>
            <a:lvl1pPr marR="0" lvl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3"/>
          </p:nvPr>
        </p:nvSpPr>
        <p:spPr>
          <a:xfrm>
            <a:off x="542925" y="5838825"/>
            <a:ext cx="3678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10" y="6376789"/>
            <a:ext cx="918000" cy="27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 and Image Option4">
  <p:cSld name="Statement and Image Option4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539999" y="418050"/>
            <a:ext cx="4517775" cy="1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539999" y="1695449"/>
            <a:ext cx="451777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>
            <a:spLocks noGrp="1"/>
          </p:cNvSpPr>
          <p:nvPr>
            <p:ph type="pic" idx="2"/>
          </p:nvPr>
        </p:nvSpPr>
        <p:spPr>
          <a:xfrm>
            <a:off x="5867400" y="0"/>
            <a:ext cx="3276600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2592000" rIns="0" bIns="0" anchor="t" anchorCtr="0"/>
          <a:lstStyle>
            <a:lvl1pPr marR="0" lvl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3"/>
          </p:nvPr>
        </p:nvSpPr>
        <p:spPr>
          <a:xfrm>
            <a:off x="542925" y="5838825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10" y="6376789"/>
            <a:ext cx="918000" cy="27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 and Image Option5">
  <p:cSld name="Statement and Image Option5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698875" y="418050"/>
            <a:ext cx="3520632" cy="1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698875" y="1695449"/>
            <a:ext cx="498633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>
            <a:spLocks noGrp="1"/>
          </p:cNvSpPr>
          <p:nvPr>
            <p:ph type="pic" idx="2"/>
          </p:nvPr>
        </p:nvSpPr>
        <p:spPr>
          <a:xfrm>
            <a:off x="0" y="0"/>
            <a:ext cx="3276600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2592000" rIns="0" bIns="0" anchor="t" anchorCtr="0"/>
          <a:lstStyle>
            <a:lvl1pPr marR="0" lvl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4" name="Google Shape;104;p21"/>
          <p:cNvCxnSpPr/>
          <p:nvPr/>
        </p:nvCxnSpPr>
        <p:spPr>
          <a:xfrm>
            <a:off x="8465042" y="6504780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 and Image Option6">
  <p:cSld name="Statement and Image Option6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539998" y="418050"/>
            <a:ext cx="6241801" cy="84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539999" y="1400174"/>
            <a:ext cx="5052764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3333"/>
              </a:lnSpc>
              <a:spcBef>
                <a:spcPts val="1701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>
            <a:spLocks noGrp="1"/>
          </p:cNvSpPr>
          <p:nvPr>
            <p:ph type="pic" idx="2"/>
          </p:nvPr>
        </p:nvSpPr>
        <p:spPr>
          <a:xfrm>
            <a:off x="6048375" y="1447799"/>
            <a:ext cx="2562225" cy="4524375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2700000" rIns="0" bIns="0" anchor="t" anchorCtr="0"/>
          <a:lstStyle>
            <a:lvl1pPr marR="0" lvl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0" name="Google Shape;110;p22"/>
          <p:cNvCxnSpPr/>
          <p:nvPr/>
        </p:nvCxnSpPr>
        <p:spPr>
          <a:xfrm>
            <a:off x="533400" y="6124575"/>
            <a:ext cx="80867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22"/>
          <p:cNvSpPr txBox="1">
            <a:spLocks noGrp="1"/>
          </p:cNvSpPr>
          <p:nvPr>
            <p:ph type="body" idx="3"/>
          </p:nvPr>
        </p:nvSpPr>
        <p:spPr>
          <a:xfrm>
            <a:off x="5267325" y="6172200"/>
            <a:ext cx="3343275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30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2" name="Google Shape;112;p22"/>
          <p:cNvCxnSpPr/>
          <p:nvPr/>
        </p:nvCxnSpPr>
        <p:spPr>
          <a:xfrm>
            <a:off x="8465042" y="6504780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10" y="6376789"/>
            <a:ext cx="918000" cy="27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 Page">
  <p:cSld name="Product Pag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540000" y="417600"/>
            <a:ext cx="5956050" cy="52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23"/>
          <p:cNvSpPr/>
          <p:nvPr/>
        </p:nvSpPr>
        <p:spPr>
          <a:xfrm>
            <a:off x="542925" y="1752601"/>
            <a:ext cx="4857750" cy="44672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790575" y="1943100"/>
            <a:ext cx="4257675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‒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5524500" y="3324225"/>
            <a:ext cx="3096621" cy="289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>
            <a:spLocks noGrp="1"/>
          </p:cNvSpPr>
          <p:nvPr>
            <p:ph type="pic" idx="2"/>
          </p:nvPr>
        </p:nvSpPr>
        <p:spPr>
          <a:xfrm>
            <a:off x="5524500" y="1752601"/>
            <a:ext cx="3096000" cy="1571624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972000" rIns="0" bIns="0" anchor="t" anchorCtr="0"/>
          <a:lstStyle>
            <a:lvl1pPr marR="0" lvl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3"/>
          </p:nvPr>
        </p:nvSpPr>
        <p:spPr>
          <a:xfrm>
            <a:off x="5663790" y="3457574"/>
            <a:ext cx="2756310" cy="239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Char char="‒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4"/>
          </p:nvPr>
        </p:nvSpPr>
        <p:spPr>
          <a:xfrm>
            <a:off x="542925" y="1076325"/>
            <a:ext cx="43815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>
            <a:spLocks noGrp="1"/>
          </p:cNvSpPr>
          <p:nvPr>
            <p:ph type="pic" idx="5"/>
          </p:nvPr>
        </p:nvSpPr>
        <p:spPr>
          <a:xfrm>
            <a:off x="6743701" y="561975"/>
            <a:ext cx="1857374" cy="46672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Option1">
  <p:cSld name="Case study Option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>
            <a:off x="3286125" y="1409700"/>
            <a:ext cx="5324475" cy="4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3286125" y="1872629"/>
            <a:ext cx="5324475" cy="40995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540000" y="417600"/>
            <a:ext cx="6070350" cy="54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474384" y="1437715"/>
            <a:ext cx="4983816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‒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2"/>
          </p:nvPr>
        </p:nvSpPr>
        <p:spPr>
          <a:xfrm>
            <a:off x="3495113" y="2019300"/>
            <a:ext cx="4867837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-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>
            <a:spLocks noGrp="1"/>
          </p:cNvSpPr>
          <p:nvPr>
            <p:ph type="pic" idx="3"/>
          </p:nvPr>
        </p:nvSpPr>
        <p:spPr>
          <a:xfrm>
            <a:off x="542925" y="1409700"/>
            <a:ext cx="2562225" cy="219075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1440000" rIns="0" bIns="0" anchor="t" anchorCtr="0"/>
          <a:lstStyle>
            <a:lvl1pPr marR="0" lvl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>
            <a:spLocks noGrp="1"/>
          </p:cNvSpPr>
          <p:nvPr>
            <p:ph type="pic" idx="4"/>
          </p:nvPr>
        </p:nvSpPr>
        <p:spPr>
          <a:xfrm>
            <a:off x="542925" y="3762375"/>
            <a:ext cx="2562225" cy="219075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1440000" rIns="0" bIns="0" anchor="t" anchorCtr="0"/>
          <a:lstStyle>
            <a:lvl1pPr marR="0" lvl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>
            <a:spLocks noGrp="1"/>
          </p:cNvSpPr>
          <p:nvPr>
            <p:ph type="pic" idx="5"/>
          </p:nvPr>
        </p:nvSpPr>
        <p:spPr>
          <a:xfrm>
            <a:off x="6743701" y="561975"/>
            <a:ext cx="1857374" cy="46672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Option2">
  <p:cSld name="Case study Option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/>
        </p:nvSpPr>
        <p:spPr>
          <a:xfrm>
            <a:off x="3286125" y="1409700"/>
            <a:ext cx="5324475" cy="4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3286125" y="1872629"/>
            <a:ext cx="5324475" cy="40995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540000" y="417600"/>
            <a:ext cx="6079875" cy="54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474384" y="1447240"/>
            <a:ext cx="4983816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‒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2"/>
          </p:nvPr>
        </p:nvSpPr>
        <p:spPr>
          <a:xfrm>
            <a:off x="3495113" y="2019300"/>
            <a:ext cx="4867837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Char char="-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>
            <a:spLocks noGrp="1"/>
          </p:cNvSpPr>
          <p:nvPr>
            <p:ph type="pic" idx="3"/>
          </p:nvPr>
        </p:nvSpPr>
        <p:spPr>
          <a:xfrm>
            <a:off x="542925" y="1409700"/>
            <a:ext cx="2562225" cy="219075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1440000" rIns="0" bIns="0" anchor="t" anchorCtr="0"/>
          <a:lstStyle>
            <a:lvl1pPr marR="0" lvl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>
            <a:spLocks noGrp="1"/>
          </p:cNvSpPr>
          <p:nvPr>
            <p:ph type="pic" idx="4"/>
          </p:nvPr>
        </p:nvSpPr>
        <p:spPr>
          <a:xfrm>
            <a:off x="542925" y="3762375"/>
            <a:ext cx="2562225" cy="219075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1440000" rIns="0" bIns="0" anchor="t" anchorCtr="0"/>
          <a:lstStyle>
            <a:lvl1pPr marR="0" lvl="0" algn="ctr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>
            <a:spLocks noGrp="1"/>
          </p:cNvSpPr>
          <p:nvPr>
            <p:ph type="pic" idx="5"/>
          </p:nvPr>
        </p:nvSpPr>
        <p:spPr>
          <a:xfrm>
            <a:off x="6743701" y="561975"/>
            <a:ext cx="1857374" cy="46672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lnSpc>
                <a:spcPct val="2375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ple Boxed Text x3">
  <p:cSld name="Sample Boxed Text x3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539109" y="2669156"/>
            <a:ext cx="26028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539109" y="3129775"/>
            <a:ext cx="2602800" cy="2140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540000" y="417600"/>
            <a:ext cx="6359526" cy="9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724618" y="2687950"/>
            <a:ext cx="2191109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‒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2"/>
          </p:nvPr>
        </p:nvSpPr>
        <p:spPr>
          <a:xfrm>
            <a:off x="737419" y="3226998"/>
            <a:ext cx="2245969" cy="155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3290737" y="2669156"/>
            <a:ext cx="2602800" cy="4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3290737" y="3129775"/>
            <a:ext cx="2602800" cy="2140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3"/>
          </p:nvPr>
        </p:nvSpPr>
        <p:spPr>
          <a:xfrm>
            <a:off x="3476246" y="2687950"/>
            <a:ext cx="2191109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‒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4"/>
          </p:nvPr>
        </p:nvSpPr>
        <p:spPr>
          <a:xfrm>
            <a:off x="3489047" y="3226998"/>
            <a:ext cx="2245969" cy="155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/>
          <p:nvPr/>
        </p:nvSpPr>
        <p:spPr>
          <a:xfrm>
            <a:off x="6023270" y="2669156"/>
            <a:ext cx="2602800" cy="4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6023270" y="3129775"/>
            <a:ext cx="2602800" cy="2140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5"/>
          </p:nvPr>
        </p:nvSpPr>
        <p:spPr>
          <a:xfrm>
            <a:off x="6208779" y="2687950"/>
            <a:ext cx="2191109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‒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6"/>
          </p:nvPr>
        </p:nvSpPr>
        <p:spPr>
          <a:xfrm>
            <a:off x="6221580" y="3226998"/>
            <a:ext cx="2245969" cy="155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-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7"/>
          </p:nvPr>
        </p:nvSpPr>
        <p:spPr>
          <a:xfrm>
            <a:off x="552450" y="1685925"/>
            <a:ext cx="44958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heading">
  <p:cSld name="Title and Subheading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41336" y="417600"/>
            <a:ext cx="7688263" cy="77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552450" y="1685925"/>
            <a:ext cx="44958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541338" y="417599"/>
            <a:ext cx="5081587" cy="10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542926" y="1704975"/>
            <a:ext cx="6059488" cy="317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">
  <p:cSld name="Numbered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541338" y="417599"/>
            <a:ext cx="5081587" cy="11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542925" y="1809750"/>
            <a:ext cx="6496050" cy="378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30200" algn="l" rtl="0">
              <a:lnSpc>
                <a:spcPct val="118750"/>
              </a:lnSpc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graphic x3">
  <p:cSld name="Infographic x3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541337" y="417600"/>
            <a:ext cx="7726363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1" name="Google Shape;171;p29"/>
          <p:cNvSpPr>
            <a:spLocks noGrp="1"/>
          </p:cNvSpPr>
          <p:nvPr>
            <p:ph type="pic" idx="2"/>
          </p:nvPr>
        </p:nvSpPr>
        <p:spPr>
          <a:xfrm>
            <a:off x="836613" y="2514600"/>
            <a:ext cx="1984375" cy="1319213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648000" rIns="0" bIns="0" anchor="ctr" anchorCtr="0"/>
          <a:lstStyle>
            <a:lvl1pPr marR="0" lvl="0" algn="ctr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830263" y="4425950"/>
            <a:ext cx="1990725" cy="9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3"/>
          </p:nvPr>
        </p:nvSpPr>
        <p:spPr>
          <a:xfrm>
            <a:off x="836613" y="3924926"/>
            <a:ext cx="1984375" cy="4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4"/>
          </p:nvPr>
        </p:nvSpPr>
        <p:spPr>
          <a:xfrm>
            <a:off x="3563888" y="3924926"/>
            <a:ext cx="1984375" cy="41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5"/>
          </p:nvPr>
        </p:nvSpPr>
        <p:spPr>
          <a:xfrm>
            <a:off x="6300192" y="3924926"/>
            <a:ext cx="1984375" cy="40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6"/>
          </p:nvPr>
        </p:nvSpPr>
        <p:spPr>
          <a:xfrm>
            <a:off x="3582988" y="4425950"/>
            <a:ext cx="1990725" cy="9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7"/>
          </p:nvPr>
        </p:nvSpPr>
        <p:spPr>
          <a:xfrm>
            <a:off x="6307138" y="4425950"/>
            <a:ext cx="1990725" cy="9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8" name="Google Shape;178;p29"/>
          <p:cNvCxnSpPr/>
          <p:nvPr/>
        </p:nvCxnSpPr>
        <p:spPr>
          <a:xfrm>
            <a:off x="533400" y="6124575"/>
            <a:ext cx="80867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" name="Google Shape;179;p29"/>
          <p:cNvSpPr txBox="1">
            <a:spLocks noGrp="1"/>
          </p:cNvSpPr>
          <p:nvPr>
            <p:ph type="body" idx="8"/>
          </p:nvPr>
        </p:nvSpPr>
        <p:spPr>
          <a:xfrm>
            <a:off x="5267325" y="6172200"/>
            <a:ext cx="3343275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305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9"/>
          <p:cNvSpPr>
            <a:spLocks noGrp="1"/>
          </p:cNvSpPr>
          <p:nvPr>
            <p:ph type="pic" idx="9"/>
          </p:nvPr>
        </p:nvSpPr>
        <p:spPr>
          <a:xfrm>
            <a:off x="3537610" y="2514600"/>
            <a:ext cx="1984375" cy="1319213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648000" rIns="0" bIns="0" anchor="ctr" anchorCtr="0"/>
          <a:lstStyle>
            <a:lvl1pPr marR="0" lvl="0" algn="ctr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29"/>
          <p:cNvSpPr>
            <a:spLocks noGrp="1"/>
          </p:cNvSpPr>
          <p:nvPr>
            <p:ph type="pic" idx="13"/>
          </p:nvPr>
        </p:nvSpPr>
        <p:spPr>
          <a:xfrm>
            <a:off x="6280810" y="2514600"/>
            <a:ext cx="1984375" cy="1319213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648000" rIns="0" bIns="0" anchor="ctr" anchorCtr="0"/>
          <a:lstStyle>
            <a:lvl1pPr marR="0" lvl="0" algn="ctr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541336" y="417600"/>
            <a:ext cx="7688263" cy="77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ore to Learn">
  <p:cSld name="More to Learn">
    <p:bg>
      <p:bgPr>
        <a:solidFill>
          <a:schemeClr val="dk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1"/>
          <p:cNvPicPr preferRelativeResize="0"/>
          <p:nvPr/>
        </p:nvPicPr>
        <p:blipFill rotWithShape="1">
          <a:blip r:embed="rId2">
            <a:alphaModFix/>
          </a:blip>
          <a:srcRect t="5771" b="5310"/>
          <a:stretch/>
        </p:blipFill>
        <p:spPr>
          <a:xfrm>
            <a:off x="888486" y="1"/>
            <a:ext cx="75506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>
            <a:spLocks noGrp="1"/>
          </p:cNvSpPr>
          <p:nvPr>
            <p:ph type="ctrTitle"/>
          </p:nvPr>
        </p:nvSpPr>
        <p:spPr>
          <a:xfrm>
            <a:off x="2333624" y="2728867"/>
            <a:ext cx="4656675" cy="98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ctr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2343150" y="3829050"/>
            <a:ext cx="4743450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Option1">
  <p:cSld name="Final Slide Option1">
    <p:bg>
      <p:bgPr>
        <a:solidFill>
          <a:schemeClr val="dk2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00930" y="3558921"/>
            <a:ext cx="3380239" cy="216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Option3">
  <p:cSld name="Final Slide Option3">
    <p:bg>
      <p:bgPr>
        <a:solidFill>
          <a:srgbClr val="505759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00930" y="3558921"/>
            <a:ext cx="3380239" cy="216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6" y="417600"/>
            <a:ext cx="7688263" cy="774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2450" y="1685925"/>
            <a:ext cx="4495800" cy="6477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765" y="6489578"/>
            <a:ext cx="433138" cy="125534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24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 Option 1">
  <p:cSld name="Statement Option 1">
    <p:bg>
      <p:bgPr>
        <a:solidFill>
          <a:schemeClr val="dk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t="5771" b="5310"/>
          <a:stretch/>
        </p:blipFill>
        <p:spPr>
          <a:xfrm>
            <a:off x="888486" y="1"/>
            <a:ext cx="75506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ctrTitle"/>
          </p:nvPr>
        </p:nvSpPr>
        <p:spPr>
          <a:xfrm>
            <a:off x="1522575" y="2759845"/>
            <a:ext cx="6296400" cy="133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00" y="6375599"/>
            <a:ext cx="928499" cy="2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Option2" type="blank">
  <p:cSld name="BLANK">
    <p:bg>
      <p:bgPr>
        <a:solidFill>
          <a:schemeClr val="accent6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00930" y="3558921"/>
            <a:ext cx="3380239" cy="216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Option2">
  <p:cSld name="Title Slide Option2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447675" y="1681200"/>
            <a:ext cx="3733800" cy="206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446400" y="4057200"/>
            <a:ext cx="3444109" cy="113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50"/>
              </a:spcBef>
              <a:spcAft>
                <a:spcPts val="0"/>
              </a:spcAft>
              <a:buClr>
                <a:srgbClr val="88AAB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444522" y="6265863"/>
            <a:ext cx="396555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4581524" y="0"/>
            <a:ext cx="4562475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2592000" rIns="0" bIns="0" anchor="t" anchorCtr="0"/>
          <a:lstStyle>
            <a:lvl1pPr marR="0" lvl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0375" y="409107"/>
            <a:ext cx="1144800" cy="8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Option3">
  <p:cSld name="Title Slide Option3">
    <p:bg>
      <p:bgPr>
        <a:solidFill>
          <a:schemeClr val="accent4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0375" y="409958"/>
            <a:ext cx="1144800" cy="80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447675" y="1681200"/>
            <a:ext cx="3733800" cy="197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446400" y="4057200"/>
            <a:ext cx="3444109" cy="113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50"/>
              </a:spcBef>
              <a:spcAft>
                <a:spcPts val="0"/>
              </a:spcAft>
              <a:buClr>
                <a:srgbClr val="88AAB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AAB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444522" y="6265863"/>
            <a:ext cx="396555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>
            <a:spLocks noGrp="1"/>
          </p:cNvSpPr>
          <p:nvPr>
            <p:ph type="pic" idx="3"/>
          </p:nvPr>
        </p:nvSpPr>
        <p:spPr>
          <a:xfrm>
            <a:off x="4581526" y="0"/>
            <a:ext cx="4562474" cy="68580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spcFirstLastPara="1" wrap="square" lIns="0" tIns="2592000" rIns="0" bIns="0" anchor="t" anchorCtr="0"/>
          <a:lstStyle>
            <a:lvl1pPr marR="0" lvl="0" algn="ctr" rtl="0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Option 2">
  <p:cSld name="Divider Op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1971675" y="784223"/>
            <a:ext cx="5210175" cy="5422209"/>
          </a:xfrm>
          <a:custGeom>
            <a:avLst/>
            <a:gdLst/>
            <a:ahLst/>
            <a:cxnLst/>
            <a:rect l="l" t="t" r="r" b="b"/>
            <a:pathLst>
              <a:path w="1453" h="1512" extrusionOk="0">
                <a:moveTo>
                  <a:pt x="1414" y="926"/>
                </a:moveTo>
                <a:cubicBezTo>
                  <a:pt x="1447" y="801"/>
                  <a:pt x="1453" y="674"/>
                  <a:pt x="1429" y="558"/>
                </a:cubicBezTo>
                <a:cubicBezTo>
                  <a:pt x="1421" y="519"/>
                  <a:pt x="1409" y="480"/>
                  <a:pt x="1394" y="444"/>
                </a:cubicBezTo>
                <a:cubicBezTo>
                  <a:pt x="1309" y="243"/>
                  <a:pt x="1115" y="93"/>
                  <a:pt x="874" y="42"/>
                </a:cubicBezTo>
                <a:cubicBezTo>
                  <a:pt x="675" y="0"/>
                  <a:pt x="472" y="34"/>
                  <a:pt x="305" y="138"/>
                </a:cubicBezTo>
                <a:cubicBezTo>
                  <a:pt x="199" y="204"/>
                  <a:pt x="118" y="289"/>
                  <a:pt x="71" y="383"/>
                </a:cubicBezTo>
                <a:cubicBezTo>
                  <a:pt x="18" y="489"/>
                  <a:pt x="0" y="624"/>
                  <a:pt x="18" y="775"/>
                </a:cubicBezTo>
                <a:cubicBezTo>
                  <a:pt x="30" y="861"/>
                  <a:pt x="52" y="946"/>
                  <a:pt x="86" y="1025"/>
                </a:cubicBezTo>
                <a:cubicBezTo>
                  <a:pt x="86" y="1026"/>
                  <a:pt x="86" y="1026"/>
                  <a:pt x="86" y="1026"/>
                </a:cubicBezTo>
                <a:cubicBezTo>
                  <a:pt x="159" y="1199"/>
                  <a:pt x="277" y="1333"/>
                  <a:pt x="426" y="1412"/>
                </a:cubicBezTo>
                <a:cubicBezTo>
                  <a:pt x="601" y="1505"/>
                  <a:pt x="797" y="1512"/>
                  <a:pt x="978" y="1433"/>
                </a:cubicBezTo>
                <a:cubicBezTo>
                  <a:pt x="1190" y="1342"/>
                  <a:pt x="1353" y="1152"/>
                  <a:pt x="1414" y="92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ctrTitle"/>
          </p:nvPr>
        </p:nvSpPr>
        <p:spPr>
          <a:xfrm>
            <a:off x="2430000" y="2973600"/>
            <a:ext cx="42840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Option 5">
  <p:cSld name="Divider Optio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1971675" y="784223"/>
            <a:ext cx="5210175" cy="5422209"/>
          </a:xfrm>
          <a:custGeom>
            <a:avLst/>
            <a:gdLst/>
            <a:ahLst/>
            <a:cxnLst/>
            <a:rect l="l" t="t" r="r" b="b"/>
            <a:pathLst>
              <a:path w="1453" h="1512" extrusionOk="0">
                <a:moveTo>
                  <a:pt x="1414" y="926"/>
                </a:moveTo>
                <a:cubicBezTo>
                  <a:pt x="1447" y="801"/>
                  <a:pt x="1453" y="674"/>
                  <a:pt x="1429" y="558"/>
                </a:cubicBezTo>
                <a:cubicBezTo>
                  <a:pt x="1421" y="519"/>
                  <a:pt x="1409" y="480"/>
                  <a:pt x="1394" y="444"/>
                </a:cubicBezTo>
                <a:cubicBezTo>
                  <a:pt x="1309" y="243"/>
                  <a:pt x="1115" y="93"/>
                  <a:pt x="874" y="42"/>
                </a:cubicBezTo>
                <a:cubicBezTo>
                  <a:pt x="675" y="0"/>
                  <a:pt x="472" y="34"/>
                  <a:pt x="305" y="138"/>
                </a:cubicBezTo>
                <a:cubicBezTo>
                  <a:pt x="199" y="204"/>
                  <a:pt x="118" y="289"/>
                  <a:pt x="71" y="383"/>
                </a:cubicBezTo>
                <a:cubicBezTo>
                  <a:pt x="18" y="489"/>
                  <a:pt x="0" y="624"/>
                  <a:pt x="18" y="775"/>
                </a:cubicBezTo>
                <a:cubicBezTo>
                  <a:pt x="30" y="861"/>
                  <a:pt x="52" y="946"/>
                  <a:pt x="86" y="1025"/>
                </a:cubicBezTo>
                <a:cubicBezTo>
                  <a:pt x="86" y="1026"/>
                  <a:pt x="86" y="1026"/>
                  <a:pt x="86" y="1026"/>
                </a:cubicBezTo>
                <a:cubicBezTo>
                  <a:pt x="159" y="1199"/>
                  <a:pt x="277" y="1333"/>
                  <a:pt x="426" y="1412"/>
                </a:cubicBezTo>
                <a:cubicBezTo>
                  <a:pt x="601" y="1505"/>
                  <a:pt x="797" y="1512"/>
                  <a:pt x="978" y="1433"/>
                </a:cubicBezTo>
                <a:cubicBezTo>
                  <a:pt x="1190" y="1342"/>
                  <a:pt x="1353" y="1152"/>
                  <a:pt x="1414" y="92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2430000" y="2973600"/>
            <a:ext cx="42840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Option 6">
  <p:cSld name="Divider Option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1971675" y="784223"/>
            <a:ext cx="5210175" cy="5422209"/>
          </a:xfrm>
          <a:custGeom>
            <a:avLst/>
            <a:gdLst/>
            <a:ahLst/>
            <a:cxnLst/>
            <a:rect l="l" t="t" r="r" b="b"/>
            <a:pathLst>
              <a:path w="1453" h="1512" extrusionOk="0">
                <a:moveTo>
                  <a:pt x="1414" y="926"/>
                </a:moveTo>
                <a:cubicBezTo>
                  <a:pt x="1447" y="801"/>
                  <a:pt x="1453" y="674"/>
                  <a:pt x="1429" y="558"/>
                </a:cubicBezTo>
                <a:cubicBezTo>
                  <a:pt x="1421" y="519"/>
                  <a:pt x="1409" y="480"/>
                  <a:pt x="1394" y="444"/>
                </a:cubicBezTo>
                <a:cubicBezTo>
                  <a:pt x="1309" y="243"/>
                  <a:pt x="1115" y="93"/>
                  <a:pt x="874" y="42"/>
                </a:cubicBezTo>
                <a:cubicBezTo>
                  <a:pt x="675" y="0"/>
                  <a:pt x="472" y="34"/>
                  <a:pt x="305" y="138"/>
                </a:cubicBezTo>
                <a:cubicBezTo>
                  <a:pt x="199" y="204"/>
                  <a:pt x="118" y="289"/>
                  <a:pt x="71" y="383"/>
                </a:cubicBezTo>
                <a:cubicBezTo>
                  <a:pt x="18" y="489"/>
                  <a:pt x="0" y="624"/>
                  <a:pt x="18" y="775"/>
                </a:cubicBezTo>
                <a:cubicBezTo>
                  <a:pt x="30" y="861"/>
                  <a:pt x="52" y="946"/>
                  <a:pt x="86" y="1025"/>
                </a:cubicBezTo>
                <a:cubicBezTo>
                  <a:pt x="86" y="1026"/>
                  <a:pt x="86" y="1026"/>
                  <a:pt x="86" y="1026"/>
                </a:cubicBezTo>
                <a:cubicBezTo>
                  <a:pt x="159" y="1199"/>
                  <a:pt x="277" y="1333"/>
                  <a:pt x="426" y="1412"/>
                </a:cubicBezTo>
                <a:cubicBezTo>
                  <a:pt x="601" y="1505"/>
                  <a:pt x="797" y="1512"/>
                  <a:pt x="978" y="1433"/>
                </a:cubicBezTo>
                <a:cubicBezTo>
                  <a:pt x="1190" y="1342"/>
                  <a:pt x="1353" y="1152"/>
                  <a:pt x="1414" y="92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2430000" y="2973600"/>
            <a:ext cx="42840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1337" y="417599"/>
            <a:ext cx="5983288" cy="9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534899" y="1704975"/>
            <a:ext cx="6001130" cy="428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‒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" name="Google Shape;9;p1"/>
          <p:cNvCxnSpPr/>
          <p:nvPr/>
        </p:nvCxnSpPr>
        <p:spPr>
          <a:xfrm>
            <a:off x="8465042" y="6504780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00410" y="6376789"/>
            <a:ext cx="918000" cy="2799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2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ctrTitle"/>
          </p:nvPr>
        </p:nvSpPr>
        <p:spPr>
          <a:xfrm>
            <a:off x="0" y="1828908"/>
            <a:ext cx="4572000" cy="427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Times New Roman"/>
              <a:buNone/>
            </a:pPr>
            <a:r>
              <a:rPr lang="en-US" sz="2800" b="1" i="0" u="none" strike="noStrike" cap="none" dirty="0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  <a:t>Get Started with </a:t>
            </a:r>
            <a:br>
              <a:rPr lang="en-US" sz="3600" b="1" i="0" u="none" strike="noStrike" cap="none" dirty="0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 strike="noStrike" cap="none" dirty="0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  <a:t>Pearson’s </a:t>
            </a:r>
            <a:r>
              <a:rPr lang="en-US" sz="2800" b="1" i="0" u="none" strike="noStrike" cap="none" dirty="0" err="1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  <a:t>MyLab</a:t>
            </a:r>
            <a:r>
              <a:rPr lang="en-US" sz="2800" b="1" i="0" u="none" strike="noStrike" cap="none" dirty="0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  <a:t> and Mastering </a:t>
            </a:r>
            <a:br>
              <a:rPr lang="en-US" sz="2800" b="1" i="0" u="none" strike="noStrike" cap="none" dirty="0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latin typeface="+mj-lt"/>
              </a:rPr>
              <a:t>in </a:t>
            </a:r>
            <a:r>
              <a:rPr lang="en-US" sz="2800" dirty="0" err="1">
                <a:latin typeface="+mj-lt"/>
              </a:rPr>
              <a:t>eCourseware</a:t>
            </a:r>
            <a:br>
              <a:rPr lang="en-US" sz="2800" b="1" i="0" u="none" strike="noStrike" cap="none" dirty="0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br>
              <a:rPr lang="en-US" sz="2800" b="1" i="0" u="none" strike="noStrike" cap="none" dirty="0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600" b="0" dirty="0">
                <a:latin typeface="+mj-lt"/>
              </a:rPr>
              <a:t>How to register and Enroll in your Course</a:t>
            </a:r>
            <a:br>
              <a:rPr lang="en-US" sz="2400" dirty="0">
                <a:latin typeface="+mj-lt"/>
              </a:rPr>
            </a:br>
            <a:br>
              <a:rPr lang="en-US" sz="2400" dirty="0">
                <a:latin typeface="+mj-lt"/>
              </a:rPr>
            </a:br>
            <a:r>
              <a:rPr lang="en-US" sz="2400" b="0" dirty="0">
                <a:latin typeface="+mj-lt"/>
              </a:rPr>
              <a:t>Nick Umberger</a:t>
            </a:r>
            <a:br>
              <a:rPr lang="en-US" sz="3600" b="0" i="0" u="none" strike="noStrike" cap="none" dirty="0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 dirty="0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b="0" dirty="0">
                <a:latin typeface="+mj-lt"/>
              </a:rPr>
              <a:t>icholas.umberger</a:t>
            </a:r>
            <a:r>
              <a:rPr lang="en-US" sz="2000" b="0" i="0" u="none" strike="noStrike" cap="none" dirty="0">
                <a:solidFill>
                  <a:schemeClr val="accent6"/>
                </a:solidFill>
                <a:latin typeface="+mj-lt"/>
                <a:ea typeface="Times New Roman"/>
                <a:cs typeface="Times New Roman"/>
                <a:sym typeface="Times New Roman"/>
              </a:rPr>
              <a:t>@pearson.com</a:t>
            </a:r>
            <a:endParaRPr sz="2000" b="0" i="0" u="none" strike="noStrike" cap="none" dirty="0">
              <a:solidFill>
                <a:schemeClr val="accent6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p34"/>
          <p:cNvCxnSpPr/>
          <p:nvPr/>
        </p:nvCxnSpPr>
        <p:spPr>
          <a:xfrm>
            <a:off x="8465042" y="6504780"/>
            <a:ext cx="0" cy="8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34"/>
          <p:cNvSpPr txBox="1"/>
          <p:nvPr/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6293644" y="6494370"/>
            <a:ext cx="2135978" cy="11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None/>
            </a:pPr>
            <a:r>
              <a:rPr lang="en-US" sz="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Presentation Title Arial Bold 7 pt</a:t>
            </a:r>
            <a:endParaRPr sz="7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7856184" y="161925"/>
            <a:ext cx="1072409" cy="222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marL="0" marR="0" lvl="0" indent="0" algn="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by Tang Yau Hoong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34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tretch>
            <a:fillRect/>
          </a:stretch>
        </p:blipFill>
        <p:spPr>
          <a:xfrm>
            <a:off x="4356593" y="2476383"/>
            <a:ext cx="4572000" cy="2383536"/>
          </a:xfrm>
          <a:prstGeom prst="rect">
            <a:avLst/>
          </a:prstGeom>
          <a:solidFill>
            <a:srgbClr val="BBBBBB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>
            <a:spLocks noGrp="1"/>
          </p:cNvSpPr>
          <p:nvPr>
            <p:ph type="body" idx="4294967295"/>
          </p:nvPr>
        </p:nvSpPr>
        <p:spPr>
          <a:xfrm>
            <a:off x="174624" y="368300"/>
            <a:ext cx="8794750" cy="175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Clr>
                <a:srgbClr val="000000"/>
              </a:buClr>
            </a:pPr>
            <a:r>
              <a:rPr lang="en-US" sz="1800" dirty="0">
                <a:solidFill>
                  <a:srgbClr val="000000"/>
                </a:solidFill>
              </a:rPr>
              <a:t>Your course should look something like this. Please pay attention to the left-hand navigation bar for links to assignments, </a:t>
            </a:r>
            <a:r>
              <a:rPr lang="en-US" sz="1800" dirty="0" err="1">
                <a:solidFill>
                  <a:srgbClr val="000000"/>
                </a:solidFill>
              </a:rPr>
              <a:t>eText</a:t>
            </a:r>
            <a:r>
              <a:rPr lang="en-US" sz="1800" dirty="0">
                <a:solidFill>
                  <a:srgbClr val="000000"/>
                </a:solidFill>
              </a:rPr>
              <a:t>, study tools, etc. Depending on your course there should be a link to purchase a print offer to your text in the </a:t>
            </a:r>
            <a:r>
              <a:rPr lang="en-US" sz="1800" dirty="0" err="1">
                <a:solidFill>
                  <a:srgbClr val="000000"/>
                </a:solidFill>
              </a:rPr>
              <a:t>eText</a:t>
            </a:r>
            <a:r>
              <a:rPr lang="en-US" sz="1800" dirty="0">
                <a:solidFill>
                  <a:srgbClr val="000000"/>
                </a:solidFill>
              </a:rPr>
              <a:t> tab Please log in through </a:t>
            </a:r>
            <a:r>
              <a:rPr lang="en-US" sz="1800" dirty="0" err="1">
                <a:solidFill>
                  <a:srgbClr val="000000"/>
                </a:solidFill>
              </a:rPr>
              <a:t>eCourseware</a:t>
            </a:r>
            <a:r>
              <a:rPr lang="en-US" sz="1800" dirty="0">
                <a:solidFill>
                  <a:srgbClr val="000000"/>
                </a:solidFill>
              </a:rPr>
              <a:t> every time for the best experience. However, if </a:t>
            </a:r>
            <a:r>
              <a:rPr lang="en-US" sz="1800" dirty="0" err="1">
                <a:solidFill>
                  <a:srgbClr val="000000"/>
                </a:solidFill>
              </a:rPr>
              <a:t>eCourseware</a:t>
            </a:r>
            <a:r>
              <a:rPr lang="en-US" sz="1800" dirty="0">
                <a:solidFill>
                  <a:srgbClr val="000000"/>
                </a:solidFill>
              </a:rPr>
              <a:t> is down you can enter through pearsonmylabandmastering.com </a:t>
            </a:r>
            <a:endParaRPr sz="1800" dirty="0"/>
          </a:p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0"/>
          <p:cNvSpPr txBox="1">
            <a:spLocks noGrp="1"/>
          </p:cNvSpPr>
          <p:nvPr>
            <p:ph type="sldNum" idx="4294967295"/>
          </p:nvPr>
        </p:nvSpPr>
        <p:spPr>
          <a:xfrm>
            <a:off x="8710613" y="6489700"/>
            <a:ext cx="433387" cy="12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501" y="2276688"/>
            <a:ext cx="9024997" cy="4213012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>
            <a:spLocks noGrp="1"/>
          </p:cNvSpPr>
          <p:nvPr>
            <p:ph type="title" idx="4294967295"/>
          </p:nvPr>
        </p:nvSpPr>
        <p:spPr>
          <a:xfrm>
            <a:off x="180975" y="250825"/>
            <a:ext cx="8782050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Help?</a:t>
            </a:r>
            <a:endParaRPr sz="4000" dirty="0"/>
          </a:p>
        </p:txBody>
      </p:sp>
      <p:sp>
        <p:nvSpPr>
          <p:cNvPr id="333" name="Google Shape;333;p51"/>
          <p:cNvSpPr txBox="1">
            <a:spLocks noGrp="1"/>
          </p:cNvSpPr>
          <p:nvPr>
            <p:ph type="sldNum" idx="4294967295"/>
          </p:nvPr>
        </p:nvSpPr>
        <p:spPr>
          <a:xfrm>
            <a:off x="8710613" y="6489700"/>
            <a:ext cx="433387" cy="12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1"/>
          <p:cNvSpPr txBox="1"/>
          <p:nvPr/>
        </p:nvSpPr>
        <p:spPr>
          <a:xfrm>
            <a:off x="541335" y="1247156"/>
            <a:ext cx="6986868" cy="80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endParaRPr sz="1600" b="0" i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1"/>
          <p:cNvSpPr txBox="1"/>
          <p:nvPr/>
        </p:nvSpPr>
        <p:spPr>
          <a:xfrm>
            <a:off x="181611" y="726001"/>
            <a:ext cx="8749291" cy="134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250000"/>
              </a:lnSpc>
              <a:buClr>
                <a:schemeClr val="lt2"/>
              </a:buClr>
              <a:buSzPts val="1600"/>
            </a:pPr>
            <a:r>
              <a:rPr lang="en-US" sz="2000" b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Contact Pearson Support, 24/7, at </a:t>
            </a:r>
            <a:r>
              <a:rPr lang="en-US" sz="2000" u="sng" dirty="0">
                <a:solidFill>
                  <a:schemeClr val="hlink"/>
                </a:solidFill>
              </a:rPr>
              <a:t>https://support.pearson.com/getsupport/s/</a:t>
            </a:r>
            <a:endParaRPr sz="2000" dirty="0"/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en-US" sz="2000" b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Live chat or call dedicated student support at 1-844-292-7015</a:t>
            </a:r>
            <a:endParaRPr sz="2000" dirty="0"/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2546865"/>
            <a:ext cx="9144000" cy="3585134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029E84-5301-485C-A7A3-5F28023DF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9937"/>
            <a:ext cx="9144000" cy="448667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C37366-001D-4524-A71C-53ADB1010D7F}"/>
              </a:ext>
            </a:extLst>
          </p:cNvPr>
          <p:cNvSpPr txBox="1"/>
          <p:nvPr/>
        </p:nvSpPr>
        <p:spPr>
          <a:xfrm>
            <a:off x="122830" y="586853"/>
            <a:ext cx="8898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you do not see your topic in the list below click Contact Us to create a Technical Support Case. When you complete the form you will get a Case Number. Email me your Case Number with a short description of your issue.</a:t>
            </a:r>
          </a:p>
        </p:txBody>
      </p:sp>
    </p:spTree>
    <p:extLst>
      <p:ext uri="{BB962C8B-B14F-4D97-AF65-F5344CB8AC3E}">
        <p14:creationId xmlns:p14="http://schemas.microsoft.com/office/powerpoint/2010/main" val="239112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>
            <a:spLocks noGrp="1"/>
          </p:cNvSpPr>
          <p:nvPr>
            <p:ph type="title"/>
          </p:nvPr>
        </p:nvSpPr>
        <p:spPr>
          <a:xfrm>
            <a:off x="489387" y="267869"/>
            <a:ext cx="7688263" cy="77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common issues</a:t>
            </a:r>
            <a:endParaRPr sz="4000" dirty="0"/>
          </a:p>
        </p:txBody>
      </p:sp>
      <p:sp>
        <p:nvSpPr>
          <p:cNvPr id="344" name="Google Shape;344;p52"/>
          <p:cNvSpPr txBox="1">
            <a:spLocks noGrp="1"/>
          </p:cNvSpPr>
          <p:nvPr>
            <p:ph type="sldNum" idx="12"/>
          </p:nvPr>
        </p:nvSpPr>
        <p:spPr>
          <a:xfrm>
            <a:off x="8497765" y="6489578"/>
            <a:ext cx="433138" cy="12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52"/>
          <p:cNvSpPr txBox="1"/>
          <p:nvPr/>
        </p:nvSpPr>
        <p:spPr>
          <a:xfrm>
            <a:off x="459526" y="1392131"/>
            <a:ext cx="8224947" cy="303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en-US" sz="18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Browser Settings:</a:t>
            </a:r>
            <a:endParaRPr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lang="en-US" sz="1800" b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Pop-ups must be enabled.</a:t>
            </a:r>
            <a:endParaRPr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lang="en-US" sz="1800" b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Cookies must be enabled.</a:t>
            </a:r>
            <a:endParaRPr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lang="en-US" sz="1800" b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JavaScript must be enabled.</a:t>
            </a:r>
            <a:endParaRPr sz="1800" dirty="0"/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en-US" sz="18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Browser and Operating System Check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en-US" sz="1800" b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 make our products work smoothly, our system checks that your device uses a supported web browser and operating system for the product you are accessing.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800" b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en-US" sz="1800" dirty="0">
                <a:solidFill>
                  <a:schemeClr val="lt2"/>
                </a:solidFill>
              </a:rPr>
              <a:t>We recommend using Google Chrome or Firefox</a:t>
            </a:r>
            <a:endParaRPr sz="1800" dirty="0"/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BA142B-0C39-41AE-AC12-4512257F12C8}"/>
              </a:ext>
            </a:extLst>
          </p:cNvPr>
          <p:cNvSpPr txBox="1"/>
          <p:nvPr/>
        </p:nvSpPr>
        <p:spPr>
          <a:xfrm>
            <a:off x="252484" y="1405719"/>
            <a:ext cx="8639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Nick </a:t>
            </a:r>
            <a:r>
              <a:rPr lang="en-US" sz="3200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Umberger</a:t>
            </a:r>
            <a:endParaRPr lang="en-US" sz="32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algn="ctr"/>
            <a:r>
              <a:rPr lang="en-US" sz="32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Nicholas.umberger@pearson.com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19"/>
            <a:ext cx="9144000" cy="1334250"/>
          </a:xfrm>
        </p:spPr>
        <p:txBody>
          <a:bodyPr/>
          <a:lstStyle/>
          <a:p>
            <a:pPr algn="ctr"/>
            <a:r>
              <a:rPr lang="en-US" sz="3600" dirty="0">
                <a:latin typeface="+mn-lt"/>
              </a:rPr>
              <a:t>Step 1: Go to your course here - </a:t>
            </a:r>
            <a:br>
              <a:rPr lang="en-US" sz="3600" dirty="0">
                <a:latin typeface="+mn-lt"/>
              </a:rPr>
            </a:br>
            <a:r>
              <a:rPr lang="en-US" sz="3600" u="sng" dirty="0">
                <a:latin typeface="+mn-lt"/>
              </a:rPr>
              <a:t>https://elearn.memphis.edu/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07A199-6732-42CB-BA55-B19B87EC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48" y="1570293"/>
            <a:ext cx="8016503" cy="4755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79485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6A835B-6092-4A6B-9C70-C97DFAAA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7" y="417600"/>
            <a:ext cx="8790226" cy="774450"/>
          </a:xfrm>
        </p:spPr>
        <p:txBody>
          <a:bodyPr/>
          <a:lstStyle/>
          <a:p>
            <a:pPr algn="ctr"/>
            <a:r>
              <a:rPr lang="en-US" sz="4000" dirty="0">
                <a:latin typeface="+mj-lt"/>
              </a:rPr>
              <a:t>Step 2: Find the Pearson Link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8FE8A7-BE41-4B18-A434-90E3D9D71099}"/>
              </a:ext>
            </a:extLst>
          </p:cNvPr>
          <p:cNvSpPr/>
          <p:nvPr/>
        </p:nvSpPr>
        <p:spPr>
          <a:xfrm>
            <a:off x="194992" y="1282598"/>
            <a:ext cx="8754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your course and then within your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eCourseware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course, click on the </a:t>
            </a: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Pearson </a:t>
            </a:r>
            <a:r>
              <a:rPr lang="en-US" sz="18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MyLab</a:t>
            </a: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Mastering Link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0D95A-C009-4326-9D2A-28DEE4FA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88" y="1928928"/>
            <a:ext cx="5705423" cy="440153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C989907F-2696-46B8-8BC2-E4D863A6A00C}"/>
              </a:ext>
            </a:extLst>
          </p:cNvPr>
          <p:cNvSpPr/>
          <p:nvPr/>
        </p:nvSpPr>
        <p:spPr>
          <a:xfrm rot="2383736">
            <a:off x="3657599" y="4073784"/>
            <a:ext cx="407964" cy="1139484"/>
          </a:xfrm>
          <a:prstGeom prst="downArrow">
            <a:avLst>
              <a:gd name="adj1" fmla="val 50000"/>
              <a:gd name="adj2" fmla="val 741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25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8E5F-546B-4A0F-A47F-0A7DE82F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43" y="417600"/>
            <a:ext cx="8230313" cy="774450"/>
          </a:xfrm>
        </p:spPr>
        <p:txBody>
          <a:bodyPr/>
          <a:lstStyle/>
          <a:p>
            <a:pPr algn="ctr"/>
            <a:r>
              <a:rPr lang="en-US" dirty="0"/>
              <a:t>Click “Open </a:t>
            </a:r>
            <a:r>
              <a:rPr lang="en-US" dirty="0" err="1"/>
              <a:t>MyLab</a:t>
            </a:r>
            <a:r>
              <a:rPr lang="en-US" dirty="0"/>
              <a:t> &amp; Mastering”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A0919-8ED1-4995-98CB-2DF66770DC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9FE4A-2B86-4A60-A068-E1338AB6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3" y="1395808"/>
            <a:ext cx="8230313" cy="406638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8ADD749-35F1-48DB-B28E-837F1EC4B3AF}"/>
              </a:ext>
            </a:extLst>
          </p:cNvPr>
          <p:cNvSpPr/>
          <p:nvPr/>
        </p:nvSpPr>
        <p:spPr>
          <a:xfrm rot="12382872">
            <a:off x="2827605" y="2624812"/>
            <a:ext cx="407964" cy="1139484"/>
          </a:xfrm>
          <a:prstGeom prst="downArrow">
            <a:avLst>
              <a:gd name="adj1" fmla="val 50000"/>
              <a:gd name="adj2" fmla="val 741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11015" y="493257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Step 3: Accept the Privacy Agreement:</a:t>
            </a:r>
            <a:endParaRPr lang="en-US" sz="3600" b="1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7" y="1429240"/>
            <a:ext cx="8731506" cy="493550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3" name="Arrow: Bent 2">
            <a:extLst>
              <a:ext uri="{FF2B5EF4-FFF2-40B4-BE49-F238E27FC236}">
                <a16:creationId xmlns:a16="http://schemas.microsoft.com/office/drawing/2014/main" id="{A49753FF-0DAC-43DB-B8AD-4070BB929ECA}"/>
              </a:ext>
            </a:extLst>
          </p:cNvPr>
          <p:cNvSpPr/>
          <p:nvPr/>
        </p:nvSpPr>
        <p:spPr>
          <a:xfrm rot="10800000">
            <a:off x="6977575" y="4649372"/>
            <a:ext cx="1195754" cy="1083213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3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555C1B-956F-4756-A986-69DDE930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3" y="242888"/>
            <a:ext cx="8739833" cy="1268325"/>
          </a:xfrm>
        </p:spPr>
        <p:txBody>
          <a:bodyPr/>
          <a:lstStyle/>
          <a:p>
            <a:pPr algn="ctr"/>
            <a:r>
              <a:rPr lang="en-US" sz="4000" dirty="0"/>
              <a:t>Step 4: Create a Pearson Username and Password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88166-1DB0-43D8-83BD-E778D273F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83" y="1685924"/>
            <a:ext cx="8728819" cy="647843"/>
          </a:xfrm>
        </p:spPr>
        <p:txBody>
          <a:bodyPr/>
          <a:lstStyle/>
          <a:p>
            <a:pPr algn="ctr"/>
            <a:r>
              <a:rPr lang="en-GB" altLang="en-US" dirty="0"/>
              <a:t>Or Sign In with a username and password you already have, if you’ve used another Pearson</a:t>
            </a:r>
          </a:p>
          <a:p>
            <a:pPr algn="ctr"/>
            <a:r>
              <a:rPr lang="en-GB" altLang="en-US" dirty="0" err="1"/>
              <a:t>MyLab</a:t>
            </a:r>
            <a:r>
              <a:rPr lang="en-GB" altLang="en-US" dirty="0"/>
              <a:t> &amp; Mastering product before.</a:t>
            </a:r>
            <a:endParaRPr lang="en-US" altLang="en-US" b="1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436AA-2760-4EF5-974B-5728D0FD0E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40015-C8FD-4E71-B648-C8475C45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3" y="2467457"/>
            <a:ext cx="8728819" cy="385790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60789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>
            <a:spLocks noGrp="1"/>
          </p:cNvSpPr>
          <p:nvPr>
            <p:ph type="ctrTitle"/>
          </p:nvPr>
        </p:nvSpPr>
        <p:spPr>
          <a:xfrm>
            <a:off x="1372449" y="1422365"/>
            <a:ext cx="6296400" cy="133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shouldn’t I just create a new account?</a:t>
            </a:r>
            <a:br>
              <a:rPr lang="en-US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you create multiple accounts like this; </a:t>
            </a:r>
            <a:br>
              <a:rPr lang="en-US"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4766" y="2704759"/>
            <a:ext cx="6164083" cy="166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7"/>
          <p:cNvSpPr/>
          <p:nvPr/>
        </p:nvSpPr>
        <p:spPr>
          <a:xfrm>
            <a:off x="2388358" y="4844956"/>
            <a:ext cx="46482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 am having problems with my homework website. It has me locked out and I can't get into it. I have been trying since Friday,”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From: student with multiple accounts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7"/>
          <p:cNvSpPr/>
          <p:nvPr/>
        </p:nvSpPr>
        <p:spPr>
          <a:xfrm>
            <a:off x="2735955" y="431188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5A70"/>
                </a:solidFill>
                <a:latin typeface="Arial"/>
                <a:ea typeface="Arial"/>
                <a:cs typeface="Arial"/>
                <a:sym typeface="Arial"/>
              </a:rPr>
              <a:t>You end up having these issues;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F61341-2577-4097-A9CA-D952D1E3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2" y="149031"/>
            <a:ext cx="8748215" cy="774450"/>
          </a:xfrm>
        </p:spPr>
        <p:txBody>
          <a:bodyPr/>
          <a:lstStyle/>
          <a:p>
            <a:pPr algn="ctr"/>
            <a:r>
              <a:rPr lang="en-US" sz="4000" dirty="0"/>
              <a:t>Step 5: Select a Purchase Option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AF27A-5394-49E7-88F8-4F3412A43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891" y="1103729"/>
            <a:ext cx="8748215" cy="1442523"/>
          </a:xfrm>
        </p:spPr>
        <p:txBody>
          <a:bodyPr/>
          <a:lstStyle/>
          <a:p>
            <a:pPr marL="342900" lvl="0" indent="-342900">
              <a:buClr>
                <a:schemeClr val="lt2"/>
              </a:buClr>
              <a:buFont typeface="Times New Roman"/>
              <a:buAutoNum type="arabicPeriod"/>
            </a:pPr>
            <a:r>
              <a:rPr lang="en-US" sz="1800" dirty="0">
                <a:solidFill>
                  <a:schemeClr val="lt2"/>
                </a:solidFill>
              </a:rPr>
              <a:t>Select Access Code if you’ve already purchased one.</a:t>
            </a:r>
            <a:endParaRPr lang="en-US" sz="1800" dirty="0"/>
          </a:p>
          <a:p>
            <a:pPr marL="342900" lvl="0" indent="-342900">
              <a:buClr>
                <a:schemeClr val="lt2"/>
              </a:buClr>
              <a:buFont typeface="Times New Roman"/>
              <a:buAutoNum type="arabicPeriod"/>
            </a:pPr>
            <a:r>
              <a:rPr lang="en-US" sz="1800" dirty="0">
                <a:solidFill>
                  <a:schemeClr val="lt2"/>
                </a:solidFill>
              </a:rPr>
              <a:t>Use a Credit Card or PayPal to purchase directly from Pearson. </a:t>
            </a:r>
            <a:endParaRPr lang="en-US" sz="1800" dirty="0"/>
          </a:p>
          <a:p>
            <a:pPr marL="342900" lvl="0" indent="-342900">
              <a:buClr>
                <a:schemeClr val="lt2"/>
              </a:buClr>
              <a:buFont typeface="Times New Roman"/>
              <a:buAutoNum type="arabicPeriod"/>
            </a:pPr>
            <a:r>
              <a:rPr lang="en-US" sz="1800" dirty="0">
                <a:solidFill>
                  <a:schemeClr val="lt2"/>
                </a:solidFill>
              </a:rPr>
              <a:t>Get temporary access without payment for 14 days. You can start your work while waiting on your aid.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256B3-FFA7-44E7-A229-7216AD22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2546252"/>
            <a:ext cx="7132320" cy="385769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19101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>
            <a:spLocks noGrp="1"/>
          </p:cNvSpPr>
          <p:nvPr>
            <p:ph type="title" idx="4294967295"/>
          </p:nvPr>
        </p:nvSpPr>
        <p:spPr>
          <a:xfrm>
            <a:off x="228600" y="177338"/>
            <a:ext cx="8686800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Congratulations! You’re now enrolled in your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MyLab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Mastering course!</a:t>
            </a: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49"/>
          <p:cNvSpPr txBox="1">
            <a:spLocks noGrp="1"/>
          </p:cNvSpPr>
          <p:nvPr>
            <p:ph type="sldNum" idx="4294967295"/>
          </p:nvPr>
        </p:nvSpPr>
        <p:spPr>
          <a:xfrm>
            <a:off x="8710613" y="6489700"/>
            <a:ext cx="433387" cy="12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708151"/>
            <a:ext cx="9144000" cy="4650446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arson">
  <a:themeElements>
    <a:clrScheme name="Pearson">
      <a:dk1>
        <a:srgbClr val="007FA3"/>
      </a:dk1>
      <a:lt1>
        <a:srgbClr val="FFFFFF"/>
      </a:lt1>
      <a:dk2>
        <a:srgbClr val="003057"/>
      </a:dk2>
      <a:lt2>
        <a:srgbClr val="000000"/>
      </a:lt2>
      <a:accent1>
        <a:srgbClr val="007FA3"/>
      </a:accent1>
      <a:accent2>
        <a:srgbClr val="008638"/>
      </a:accent2>
      <a:accent3>
        <a:srgbClr val="D2DB0E"/>
      </a:accent3>
      <a:accent4>
        <a:srgbClr val="505759"/>
      </a:accent4>
      <a:accent5>
        <a:srgbClr val="005A70"/>
      </a:accent5>
      <a:accent6>
        <a:srgbClr val="D4EAE4"/>
      </a:accent6>
      <a:hlink>
        <a:srgbClr val="007FA3"/>
      </a:hlink>
      <a:folHlink>
        <a:srgbClr val="007FA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485</Words>
  <Application>Microsoft Office PowerPoint</Application>
  <PresentationFormat>On-screen Show (4:3)</PresentationFormat>
  <Paragraphs>54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Calibri</vt:lpstr>
      <vt:lpstr>Pearson</vt:lpstr>
      <vt:lpstr>Get Started with  Pearson’s MyLab and Mastering  in eCourseware  How to register and Enroll in your Course  Nick Umberger nicholas.umberger@pearson.com</vt:lpstr>
      <vt:lpstr>Step 1: Go to your course here -  https://elearn.memphis.edu/ </vt:lpstr>
      <vt:lpstr>Step 2: Find the Pearson Link</vt:lpstr>
      <vt:lpstr>Click “Open MyLab &amp; Mastering”</vt:lpstr>
      <vt:lpstr>PowerPoint Presentation</vt:lpstr>
      <vt:lpstr>Step 4: Create a Pearson Username and Password</vt:lpstr>
      <vt:lpstr>Why shouldn’t I just create a new account? When you create multiple accounts like this;  </vt:lpstr>
      <vt:lpstr>Step 5: Select a Purchase Option</vt:lpstr>
      <vt:lpstr>Congratulations! You’re now enrolled in your MyLab or Mastering course!</vt:lpstr>
      <vt:lpstr>PowerPoint Presentation</vt:lpstr>
      <vt:lpstr>Need Help?</vt:lpstr>
      <vt:lpstr>PowerPoint Presentation</vt:lpstr>
      <vt:lpstr>Most common issues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Started with  PearsonMyLabandMastering  Melissa.Bland@pearson.com</dc:title>
  <dc:creator>Umberger, Nicholas</dc:creator>
  <cp:lastModifiedBy>Umberger, Nicholas</cp:lastModifiedBy>
  <cp:revision>61</cp:revision>
  <dcterms:modified xsi:type="dcterms:W3CDTF">2020-01-13T22:22:20Z</dcterms:modified>
</cp:coreProperties>
</file>