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583" autoAdjust="0"/>
  </p:normalViewPr>
  <p:slideViewPr>
    <p:cSldViewPr>
      <p:cViewPr varScale="1">
        <p:scale>
          <a:sx n="84" d="100"/>
          <a:sy n="84" d="100"/>
        </p:scale>
        <p:origin x="14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6248400" cy="2438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19600"/>
            <a:ext cx="6140450" cy="609600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2200" y="6248400"/>
            <a:ext cx="1752600" cy="457200"/>
          </a:xfrm>
        </p:spPr>
        <p:txBody>
          <a:bodyPr/>
          <a:lstStyle>
            <a:lvl1pPr>
              <a:defRPr sz="1000"/>
            </a:lvl1pPr>
          </a:lstStyle>
          <a:p>
            <a:fld id="{FDE805C2-142B-4AB1-97E4-1CCE826B62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B75F2-132D-486C-B278-37161B28A4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2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838200"/>
            <a:ext cx="17526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838200"/>
            <a:ext cx="51054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F161E-F8B6-4D64-A3B5-C6278F24E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FAF25-2A94-4129-9430-88FB89EEB2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7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E35D0-7F5D-4DBC-A0A0-926CD12F6E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DC4A2-D540-4CAE-9180-0A75EA1FCC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3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EA92E-6C53-4784-8335-BE568B23B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8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F2FBD-621A-4918-A039-F4FE142910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9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99FEE-5F60-4B7F-B3F7-23B3746322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8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A5589-2EB2-4903-B2C5-FD9EAA8CC7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4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BC7A1-3855-4B58-9219-88D461653B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1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01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fld id="{F887C9A4-977C-40BA-9DE2-DFE6E96926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nnoDB</a:t>
            </a:r>
            <a:r>
              <a:rPr lang="en-US" altLang="zh-CN" dirty="0" smtClean="0"/>
              <a:t>)</a:t>
            </a:r>
            <a:r>
              <a:rPr lang="zh-CN" altLang="en-US" dirty="0" smtClean="0"/>
              <a:t>索引探究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刘意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3.Mysql</a:t>
            </a:r>
            <a:r>
              <a:rPr lang="zh-CN" altLang="en-US" dirty="0" smtClean="0"/>
              <a:t>是如何使用索引的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2149474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b="1" dirty="0"/>
              <a:t> 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b="1" dirty="0"/>
              <a:t>user</a:t>
            </a:r>
            <a:r>
              <a:rPr lang="en-US" altLang="zh-CN" dirty="0"/>
              <a:t> </a:t>
            </a: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nick_name</a:t>
            </a:r>
            <a:r>
              <a:rPr lang="en-US" altLang="zh-CN" dirty="0"/>
              <a:t> </a:t>
            </a:r>
            <a:r>
              <a:rPr lang="en-US" altLang="zh-CN" b="1" dirty="0"/>
              <a:t>IS</a:t>
            </a:r>
            <a:r>
              <a:rPr lang="en-US" altLang="zh-CN" dirty="0"/>
              <a:t> </a:t>
            </a:r>
            <a:r>
              <a:rPr lang="en-US" altLang="zh-CN" b="1" dirty="0"/>
              <a:t>NULL</a:t>
            </a:r>
          </a:p>
          <a:p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en-US" altLang="zh-CN" dirty="0" smtClean="0"/>
              <a:t>(1).</a:t>
            </a:r>
            <a:r>
              <a:rPr lang="zh-CN" altLang="en-US" dirty="0" smtClean="0"/>
              <a:t>确定目录项记录页</a:t>
            </a:r>
            <a:endParaRPr lang="en-US" altLang="zh-CN" dirty="0" smtClean="0"/>
          </a:p>
          <a:p>
            <a:r>
              <a:rPr lang="en-US" altLang="zh-CN" dirty="0" smtClean="0"/>
              <a:t>(2).</a:t>
            </a:r>
            <a:r>
              <a:rPr lang="zh-CN" altLang="en-US" dirty="0" smtClean="0"/>
              <a:t>确定真实记录页</a:t>
            </a:r>
            <a:endParaRPr lang="en-US" altLang="zh-CN" dirty="0" smtClean="0"/>
          </a:p>
          <a:p>
            <a:r>
              <a:rPr lang="en-US" altLang="zh-CN" dirty="0" smtClean="0"/>
              <a:t>(3).</a:t>
            </a:r>
            <a:r>
              <a:rPr lang="zh-CN" altLang="en-US" dirty="0" smtClean="0"/>
              <a:t>定位到具体的记录</a:t>
            </a:r>
            <a:endParaRPr lang="en-US" altLang="zh-CN" dirty="0" smtClean="0"/>
          </a:p>
          <a:p>
            <a:r>
              <a:rPr lang="en-US" altLang="zh-CN" dirty="0" smtClean="0"/>
              <a:t>(4).</a:t>
            </a:r>
            <a:r>
              <a:rPr lang="zh-CN" altLang="en-US" dirty="0" smtClean="0"/>
              <a:t>根据主键去聚簇索引中查找记录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为何要回表，为何不直接在二级索引的叶子节点中也放所有记录</a:t>
            </a:r>
            <a:endParaRPr lang="en-US" altLang="zh-CN" dirty="0" smtClean="0"/>
          </a:p>
          <a:p>
            <a:r>
              <a:rPr lang="en-US" altLang="zh-CN" dirty="0" smtClean="0"/>
              <a:t>(1).</a:t>
            </a:r>
            <a:r>
              <a:rPr lang="zh-CN" altLang="en-US" dirty="0" smtClean="0"/>
              <a:t>浪费空间</a:t>
            </a:r>
            <a:endParaRPr lang="en-US" altLang="zh-CN" dirty="0" smtClean="0"/>
          </a:p>
          <a:p>
            <a:r>
              <a:rPr lang="en-US" altLang="zh-CN" dirty="0" smtClean="0"/>
              <a:t>(2).</a:t>
            </a:r>
            <a:r>
              <a:rPr lang="zh-CN" altLang="en-US" dirty="0" smtClean="0"/>
              <a:t>增大维护成本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95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4.mysql</a:t>
            </a:r>
            <a:r>
              <a:rPr lang="zh-CN" altLang="en-US" dirty="0"/>
              <a:t>是如判断自己走不走索引的</a:t>
            </a:r>
            <a:r>
              <a:rPr lang="en-US" altLang="zh-CN" dirty="0"/>
              <a:t>(</a:t>
            </a:r>
            <a:r>
              <a:rPr lang="zh-CN" altLang="en-US" dirty="0"/>
              <a:t>了解即</a:t>
            </a:r>
            <a:r>
              <a:rPr lang="zh-CN" altLang="en-US" dirty="0" smtClean="0"/>
              <a:t>可）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2608" y="2420888"/>
            <a:ext cx="7113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这一步是查询优化器做的。</a:t>
            </a:r>
            <a:endParaRPr lang="en-US" altLang="zh-CN" smtClean="0"/>
          </a:p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en-US" altLang="zh-CN" dirty="0" smtClean="0"/>
              <a:t>1.I/O</a:t>
            </a:r>
          </a:p>
          <a:p>
            <a:r>
              <a:rPr lang="zh-CN" altLang="en-US" dirty="0" smtClean="0"/>
              <a:t>我们平常使用的聚簇索引二级索引是在硬盘上。我们查询时需要将数据加载到内存中。</a:t>
            </a:r>
            <a:endParaRPr lang="en-US" altLang="zh-CN" dirty="0" smtClean="0"/>
          </a:p>
          <a:p>
            <a:r>
              <a:rPr lang="en-US" altLang="zh-CN" dirty="0" smtClean="0"/>
              <a:t>2.Cpu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判断搜索条件和对结果集进行排序称为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开发者默认读取一个页的成本为</a:t>
            </a:r>
            <a:r>
              <a:rPr lang="en-US" altLang="zh-CN" dirty="0" smtClean="0"/>
              <a:t>1.0.</a:t>
            </a:r>
            <a:r>
              <a:rPr lang="zh-CN" altLang="en-US" dirty="0" smtClean="0"/>
              <a:t>读取检测一条数据是否满足条件成本为</a:t>
            </a:r>
            <a:r>
              <a:rPr lang="en-US" altLang="zh-CN" dirty="0" smtClean="0"/>
              <a:t>0.2(</a:t>
            </a:r>
            <a:r>
              <a:rPr lang="zh-CN" altLang="en-US" dirty="0" smtClean="0"/>
              <a:t>无论是否满足均是</a:t>
            </a:r>
            <a:r>
              <a:rPr lang="en-US" altLang="zh-CN" dirty="0" smtClean="0"/>
              <a:t>0.2)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88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19675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SHOW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TABLE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STATUS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LIKE</a:t>
            </a:r>
            <a:r>
              <a:rPr lang="en-US" altLang="zh-CN" dirty="0" smtClean="0"/>
              <a:t> 'user‘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rows</a:t>
            </a:r>
            <a:r>
              <a:rPr lang="zh-CN" altLang="en-US" dirty="0" smtClean="0"/>
              <a:t>：行数 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可能是不准确的（估算））</a:t>
            </a:r>
            <a:endParaRPr lang="en-US" altLang="zh-CN" dirty="0" smtClean="0"/>
          </a:p>
          <a:p>
            <a:r>
              <a:rPr lang="en-US" altLang="zh-CN" dirty="0" err="1" smtClean="0"/>
              <a:t>data_length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占用空间大小</a:t>
            </a:r>
            <a:endParaRPr lang="en-US" altLang="zh-CN" dirty="0" smtClean="0"/>
          </a:p>
          <a:p>
            <a:r>
              <a:rPr lang="zh-CN" altLang="en-US" dirty="0" smtClean="0"/>
              <a:t>我们可以根据</a:t>
            </a:r>
            <a:r>
              <a:rPr lang="en-US" altLang="zh-CN" dirty="0" err="1" smtClean="0"/>
              <a:t>data_length</a:t>
            </a:r>
            <a:r>
              <a:rPr lang="zh-CN" altLang="en-US" dirty="0" smtClean="0"/>
              <a:t>反推出页面数</a:t>
            </a:r>
            <a:endParaRPr lang="en-US" altLang="zh-CN" dirty="0" smtClean="0"/>
          </a:p>
          <a:p>
            <a:r>
              <a:rPr lang="zh-CN" altLang="en-US" dirty="0" smtClean="0"/>
              <a:t>默认页大小</a:t>
            </a:r>
            <a:r>
              <a:rPr lang="en-US" altLang="zh-CN" dirty="0" smtClean="0"/>
              <a:t>16kb</a:t>
            </a:r>
            <a:r>
              <a:rPr lang="zh-CN" altLang="en-US" dirty="0" smtClean="0"/>
              <a:t>也就是  </a:t>
            </a:r>
            <a:endParaRPr lang="en-US" altLang="zh-CN" dirty="0" smtClean="0"/>
          </a:p>
          <a:p>
            <a:r>
              <a:rPr lang="zh-CN" altLang="en-US" dirty="0" smtClean="0"/>
              <a:t>页个数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data_length</a:t>
            </a:r>
            <a:r>
              <a:rPr lang="en-US" altLang="zh-CN" dirty="0"/>
              <a:t> </a:t>
            </a:r>
            <a:r>
              <a:rPr lang="en-US" altLang="zh-CN" dirty="0" smtClean="0"/>
              <a:t>/16/1024=1</a:t>
            </a:r>
          </a:p>
          <a:p>
            <a:endParaRPr lang="en-US" altLang="zh-CN" dirty="0"/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*</a:t>
            </a:r>
            <a:r>
              <a:rPr lang="en-US" altLang="zh-CN" dirty="0" smtClean="0"/>
              <a:t>from user where </a:t>
            </a:r>
            <a:r>
              <a:rPr lang="en-US" altLang="zh-CN" dirty="0" err="1" smtClean="0"/>
              <a:t>nick_name</a:t>
            </a:r>
            <a:r>
              <a:rPr lang="en-US" altLang="zh-CN" dirty="0" smtClean="0"/>
              <a:t> is null</a:t>
            </a:r>
          </a:p>
          <a:p>
            <a:r>
              <a:rPr lang="zh-CN" altLang="en-US" dirty="0" smtClean="0"/>
              <a:t>全表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/o1*1.0+1.1(</a:t>
            </a:r>
            <a:r>
              <a:rPr lang="zh-CN" altLang="en-US" dirty="0" smtClean="0"/>
              <a:t>微调值</a:t>
            </a:r>
            <a:r>
              <a:rPr lang="en-US" altLang="zh-CN" dirty="0" smtClean="0"/>
              <a:t>)+ cpu10</a:t>
            </a:r>
            <a:r>
              <a:rPr lang="zh-CN" altLang="en-US" dirty="0" smtClean="0"/>
              <a:t>*</a:t>
            </a:r>
            <a:r>
              <a:rPr lang="zh-CN" altLang="en-US" dirty="0"/>
              <a:t> </a:t>
            </a:r>
            <a:r>
              <a:rPr lang="en-US" altLang="zh-CN" dirty="0" smtClean="0"/>
              <a:t>0.2+1.0(</a:t>
            </a:r>
            <a:r>
              <a:rPr lang="zh-CN" altLang="en-US" dirty="0"/>
              <a:t>微调值</a:t>
            </a:r>
            <a:r>
              <a:rPr lang="en-US" altLang="zh-CN" dirty="0" smtClean="0"/>
              <a:t>)+=5.1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8417"/>
            <a:ext cx="9053620" cy="6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0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5616" y="1268760"/>
            <a:ext cx="68788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使用索引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范围区间数量</a:t>
            </a:r>
            <a:endParaRPr lang="en-US" altLang="zh-CN" dirty="0"/>
          </a:p>
          <a:p>
            <a:r>
              <a:rPr lang="zh-CN" altLang="en-US" dirty="0"/>
              <a:t>这里就比较粗暴了，查询器认为读取索引一个范围内的区间的</a:t>
            </a:r>
            <a:r>
              <a:rPr lang="en-US" altLang="zh-CN" dirty="0"/>
              <a:t>i/o</a:t>
            </a:r>
          </a:p>
          <a:p>
            <a:r>
              <a:rPr lang="zh-CN" altLang="en-US" dirty="0"/>
              <a:t>的成本和读取一个页面相同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1.0=1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寻找</a:t>
            </a:r>
            <a:r>
              <a:rPr lang="en-US" altLang="zh-CN" dirty="0" err="1"/>
              <a:t>nick_name</a:t>
            </a:r>
            <a:r>
              <a:rPr lang="en-US" altLang="zh-CN" dirty="0"/>
              <a:t> is null</a:t>
            </a:r>
            <a:r>
              <a:rPr lang="zh-CN" altLang="en-US" dirty="0"/>
              <a:t>记录数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0.2+0.1=0.3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回表更暴力，一条记录算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1.0</a:t>
            </a:r>
            <a:r>
              <a:rPr lang="zh-CN" altLang="en-US" dirty="0"/>
              <a:t>*</a:t>
            </a:r>
            <a:r>
              <a:rPr lang="en-US" altLang="zh-CN" dirty="0"/>
              <a:t>1=1</a:t>
            </a:r>
          </a:p>
          <a:p>
            <a:r>
              <a:rPr lang="zh-CN" altLang="en-US" dirty="0"/>
              <a:t>所以总成本为</a:t>
            </a:r>
            <a:r>
              <a:rPr lang="en-US" altLang="zh-CN" dirty="0"/>
              <a:t>2.3</a:t>
            </a:r>
          </a:p>
          <a:p>
            <a:r>
              <a:rPr lang="zh-CN" altLang="en-US" dirty="0"/>
              <a:t>数据更新为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null</a:t>
            </a:r>
            <a:r>
              <a:rPr lang="zh-CN" altLang="en-US" dirty="0"/>
              <a:t>值后</a:t>
            </a:r>
            <a:endParaRPr lang="en-US" altLang="zh-CN" dirty="0"/>
          </a:p>
          <a:p>
            <a:r>
              <a:rPr lang="zh-CN" altLang="en-US" dirty="0"/>
              <a:t>成本升为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 smtClean="0"/>
              <a:t>1.0+8</a:t>
            </a:r>
            <a:r>
              <a:rPr lang="zh-CN" altLang="en-US" dirty="0" smtClean="0"/>
              <a:t>*</a:t>
            </a:r>
            <a:r>
              <a:rPr lang="en-US" altLang="zh-CN" dirty="0"/>
              <a:t>0.2+0.1+1.0</a:t>
            </a:r>
            <a:r>
              <a:rPr lang="zh-CN" altLang="en-US" dirty="0"/>
              <a:t>*</a:t>
            </a:r>
            <a:r>
              <a:rPr lang="en-US" altLang="zh-CN" smtClean="0"/>
              <a:t>8=10.7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算是这么算，但是数据量小的情况有时候也不太清楚为啥对不上。</a:t>
            </a:r>
            <a:endParaRPr lang="en-US" altLang="zh-CN" dirty="0" smtClean="0"/>
          </a:p>
          <a:p>
            <a:r>
              <a:rPr lang="zh-CN" altLang="en-US" dirty="0" smtClean="0"/>
              <a:t>大家权当了解，知道有这回事就行。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849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我们该如何优化我们的查询</a:t>
            </a:r>
            <a:r>
              <a:rPr lang="en-US" altLang="zh-CN" dirty="0"/>
              <a:t>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4400" y="2149475"/>
            <a:ext cx="61478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查询固定字段。*的问题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建立索引的时候字段的值区分度要大，避免过多的回表。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，“”这种还是尽量不要用了</a:t>
            </a:r>
            <a:endParaRPr lang="en-US" altLang="zh-CN" dirty="0" smtClean="0"/>
          </a:p>
          <a:p>
            <a:r>
              <a:rPr lang="en-US" altLang="zh-CN" dirty="0" smtClean="0"/>
              <a:t>3.Where</a:t>
            </a:r>
            <a:r>
              <a:rPr lang="zh-CN" altLang="en-US" dirty="0" smtClean="0"/>
              <a:t>中查询的字段尽量不要有函数，无法直接命中索引</a:t>
            </a:r>
            <a:endParaRPr lang="en-US" altLang="zh-CN" dirty="0" smtClean="0"/>
          </a:p>
          <a:p>
            <a:r>
              <a:rPr lang="en-US" altLang="zh-CN" dirty="0"/>
              <a:t>ABS(a) &gt; </a:t>
            </a:r>
            <a:r>
              <a:rPr lang="en-US" altLang="zh-CN" dirty="0" smtClean="0"/>
              <a:t>5</a:t>
            </a:r>
          </a:p>
          <a:p>
            <a:r>
              <a:rPr lang="en-US" altLang="zh-CN" dirty="0"/>
              <a:t>-a &lt; -</a:t>
            </a:r>
            <a:r>
              <a:rPr lang="en-US" altLang="zh-CN" dirty="0" smtClean="0"/>
              <a:t>8</a:t>
            </a:r>
          </a:p>
          <a:p>
            <a:r>
              <a:rPr lang="en-US" altLang="zh-CN" dirty="0"/>
              <a:t> month(</a:t>
            </a:r>
            <a:r>
              <a:rPr lang="en-US" altLang="zh-CN" dirty="0" err="1"/>
              <a:t>add_time</a:t>
            </a:r>
            <a:r>
              <a:rPr lang="en-US" altLang="zh-CN" dirty="0"/>
              <a:t>)=7</a:t>
            </a:r>
            <a:endParaRPr lang="en-US" altLang="zh-CN" dirty="0" smtClean="0"/>
          </a:p>
          <a:p>
            <a:r>
              <a:rPr lang="zh-CN" altLang="en-US" dirty="0" smtClean="0"/>
              <a:t>这种优化器是不会管你的，一般也没人写。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这节课的优化策略就是以上了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591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不只是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值，除</a:t>
            </a:r>
            <a:r>
              <a:rPr lang="zh-CN" altLang="en-US" dirty="0"/>
              <a:t>大</a:t>
            </a:r>
            <a:r>
              <a:rPr lang="zh-CN" altLang="en-US" dirty="0" smtClean="0"/>
              <a:t>字段（</a:t>
            </a:r>
            <a:r>
              <a:rPr lang="en-US" altLang="zh-CN" dirty="0"/>
              <a:t> blog </a:t>
            </a:r>
            <a:r>
              <a:rPr lang="zh-CN" altLang="en-US" dirty="0" smtClean="0"/>
              <a:t>）所有索引字段均是，是否走索引，需要根据查询优化器优化后的成本计算。才能确认是否走索引。</a:t>
            </a:r>
            <a:endParaRPr lang="en-US" altLang="zh-CN" dirty="0" smtClean="0"/>
          </a:p>
          <a:p>
            <a:r>
              <a:rPr lang="zh-CN" altLang="en-US" dirty="0" smtClean="0"/>
              <a:t>我举得例子特别简单，但实际情况更加复杂。我也经常被他整的一脸懵逼。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002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3648" y="2348880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1.null</a:t>
            </a:r>
            <a:r>
              <a:rPr lang="zh-CN" altLang="en-US" dirty="0" smtClean="0"/>
              <a:t>值是否走索引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2.mysql</a:t>
            </a:r>
            <a:r>
              <a:rPr lang="zh-CN" altLang="en-US" dirty="0" smtClean="0"/>
              <a:t>索引是什么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3.mysql</a:t>
            </a:r>
            <a:r>
              <a:rPr lang="zh-CN" altLang="en-US" dirty="0" smtClean="0"/>
              <a:t>是如何使用索引的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4.mysql</a:t>
            </a:r>
            <a:r>
              <a:rPr lang="zh-CN" altLang="en-US" dirty="0" smtClean="0"/>
              <a:t>是如判断自己走不走索引的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了解即可</a:t>
            </a:r>
            <a:r>
              <a:rPr lang="en-US" altLang="zh-CN" dirty="0" smtClean="0"/>
              <a:t>)?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我们该如何优化我们的查询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481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1.null</a:t>
            </a:r>
            <a:r>
              <a:rPr lang="zh-CN" altLang="en-US" dirty="0"/>
              <a:t>值是否走索引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4" y="1844824"/>
            <a:ext cx="7139486" cy="2312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4" y="4293096"/>
            <a:ext cx="3741859" cy="19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5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764704"/>
            <a:ext cx="748883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/>
              <a:t>1.explain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user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null</a:t>
            </a:r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Type=ref</a:t>
            </a:r>
            <a:r>
              <a:rPr lang="zh-CN" altLang="en-US" sz="2000" b="1" dirty="0" smtClean="0"/>
              <a:t>的含义是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普通的二级索引和常量值进行常量匹配可能出现的</a:t>
            </a:r>
            <a:r>
              <a:rPr lang="en-US" altLang="zh-CN" sz="2000" b="1" dirty="0" smtClean="0"/>
              <a:t>type</a:t>
            </a:r>
            <a:r>
              <a:rPr lang="zh-CN" altLang="en-US" sz="2000" b="1" dirty="0" smtClean="0"/>
              <a:t>为</a:t>
            </a:r>
            <a:r>
              <a:rPr lang="en-US" altLang="zh-CN" sz="2000" b="1" dirty="0" smtClean="0"/>
              <a:t>ref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那为</a:t>
            </a:r>
            <a:r>
              <a:rPr lang="en-US" altLang="zh-CN" sz="2000" b="1" dirty="0" smtClean="0"/>
              <a:t>null</a:t>
            </a:r>
            <a:r>
              <a:rPr lang="zh-CN" altLang="en-US" sz="2000" b="1" dirty="0" smtClean="0"/>
              <a:t>一定会走索引吗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UPDATE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user</a:t>
            </a:r>
            <a:r>
              <a:rPr lang="en-US" altLang="zh-CN" sz="2000" dirty="0"/>
              <a:t>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=</a:t>
            </a:r>
            <a:r>
              <a:rPr lang="en-US" altLang="zh-CN" sz="2000" b="1" dirty="0"/>
              <a:t>NULL</a:t>
            </a:r>
            <a:r>
              <a:rPr lang="en-US" altLang="zh-CN" sz="2000" dirty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id&lt;9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explain</a:t>
            </a:r>
            <a:r>
              <a:rPr lang="en-US" altLang="zh-CN" sz="2000" dirty="0"/>
              <a:t>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/>
              <a:t>user</a:t>
            </a:r>
            <a:r>
              <a:rPr lang="en-US" altLang="zh-CN" sz="2000" dirty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NULL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难道条件字段查询结果占比数据量太大就一定不走索引吗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explain</a:t>
            </a:r>
            <a:r>
              <a:rPr lang="en-US" altLang="zh-CN" sz="2000" dirty="0"/>
              <a:t>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/>
              <a:t>user</a:t>
            </a:r>
            <a:r>
              <a:rPr lang="en-US" altLang="zh-CN" sz="2000" dirty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</a:t>
            </a:r>
            <a:r>
              <a:rPr lang="en-US" altLang="zh-CN" sz="2000" b="1" dirty="0"/>
              <a:t>NULL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0" y="1124744"/>
            <a:ext cx="7848873" cy="7239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8" y="5445224"/>
            <a:ext cx="7925487" cy="708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717032"/>
            <a:ext cx="7224386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764705"/>
            <a:ext cx="7010400" cy="1080120"/>
          </a:xfrm>
        </p:spPr>
        <p:txBody>
          <a:bodyPr/>
          <a:lstStyle/>
          <a:p>
            <a:r>
              <a:rPr lang="en-US" altLang="zh-CN" dirty="0" smtClean="0"/>
              <a:t>2.Mysql</a:t>
            </a:r>
            <a:r>
              <a:rPr lang="zh-CN" altLang="en-US" dirty="0" smtClean="0"/>
              <a:t>的索引是什么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1844824"/>
            <a:ext cx="74168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我们的记录是怎么存放的。</a:t>
            </a:r>
            <a:endParaRPr lang="en-US" altLang="zh-CN" sz="2000" dirty="0" smtClean="0"/>
          </a:p>
          <a:p>
            <a:r>
              <a:rPr lang="zh-CN" altLang="en-US" sz="2000" dirty="0"/>
              <a:t>你</a:t>
            </a:r>
            <a:r>
              <a:rPr lang="zh-CN" altLang="en-US" sz="2000" dirty="0" smtClean="0"/>
              <a:t>可以把它想象成一个巨大的链表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链表的每一个节点是一个页</a:t>
            </a:r>
            <a:r>
              <a:rPr lang="en-US" altLang="zh-CN" dirty="0" smtClean="0"/>
              <a:t>(page</a:t>
            </a:r>
            <a:r>
              <a:rPr lang="zh-CN" altLang="en-US" dirty="0"/>
              <a:t>是</a:t>
            </a:r>
            <a:r>
              <a:rPr lang="en-US" altLang="zh-CN" dirty="0" err="1" smtClean="0"/>
              <a:t>mysql</a:t>
            </a:r>
            <a:r>
              <a:rPr lang="zh-CN" altLang="en-US" dirty="0"/>
              <a:t>管理存储空间的基本单位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每个页包含了多条记录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也就是我们存储的每一条数据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暂时不考虑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或者特别长的数据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基础的存储结构就是这样。</a:t>
            </a:r>
            <a:endParaRPr lang="en-US" altLang="zh-CN" dirty="0" smtClean="0"/>
          </a:p>
          <a:p>
            <a:r>
              <a:rPr lang="zh-CN" altLang="en-US" dirty="0" smtClean="0"/>
              <a:t>这个表不是无序的，他的默认排序顺序优先级为</a:t>
            </a:r>
            <a:endParaRPr lang="en-US" altLang="zh-CN" dirty="0" smtClean="0"/>
          </a:p>
          <a:p>
            <a:r>
              <a:rPr lang="zh-CN" altLang="en-US" dirty="0"/>
              <a:t>用户自定义主</a:t>
            </a:r>
            <a:r>
              <a:rPr lang="zh-CN" altLang="en-US" dirty="0" smtClean="0"/>
              <a:t>键</a:t>
            </a:r>
            <a:r>
              <a:rPr lang="en-US" altLang="zh-CN" dirty="0" smtClean="0"/>
              <a:t>&gt;Unique&gt;</a:t>
            </a:r>
            <a:r>
              <a:rPr lang="en-US" altLang="zh-CN" dirty="0" err="1" smtClean="0"/>
              <a:t>rowId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80228"/>
            <a:ext cx="7660659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6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83671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我们如何高效的查询</a:t>
            </a:r>
            <a:endParaRPr lang="en-US" altLang="zh-CN" dirty="0" smtClean="0"/>
          </a:p>
          <a:p>
            <a:r>
              <a:rPr lang="zh-CN" altLang="en-US" dirty="0" smtClean="0"/>
              <a:t>链表有了，我们也不能从头遍历一遍，把符合条件的返回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8532440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1124744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颗树特点、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使用记录的主键大小进行记录和页的排序。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叶子节点存储的是完整的用户记录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满足这两种特点的的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树称为聚簇索引</a:t>
            </a:r>
            <a:endParaRPr lang="en-US" altLang="zh-CN" dirty="0" smtClean="0"/>
          </a:p>
          <a:p>
            <a:r>
              <a:rPr lang="zh-CN" altLang="en-US" dirty="0" smtClean="0"/>
              <a:t>这颗树是默认生成的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有表就会有这颗树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8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1412776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颗是以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为索引的索引树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表中数据排序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8" y="4509120"/>
            <a:ext cx="2377646" cy="2133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620688"/>
            <a:ext cx="90582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1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1600" y="1052736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列大小进行排序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叶子节点</a:t>
            </a:r>
            <a:r>
              <a:rPr lang="zh-CN" altLang="en-US" dirty="0"/>
              <a:t>不</a:t>
            </a:r>
            <a:r>
              <a:rPr lang="zh-CN" altLang="en-US" dirty="0" smtClean="0"/>
              <a:t>完整</a:t>
            </a:r>
            <a:r>
              <a:rPr lang="zh-CN" altLang="en-US" dirty="0"/>
              <a:t>只有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和主键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满足这些条件的称为二级索引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辅助索引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这样可能大家就对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ull</a:t>
            </a:r>
            <a:r>
              <a:rPr lang="zh-CN" altLang="en-US" dirty="0" smtClean="0"/>
              <a:t>值走索引</a:t>
            </a:r>
            <a:endParaRPr lang="en-US" altLang="zh-CN" dirty="0" smtClean="0"/>
          </a:p>
          <a:p>
            <a:r>
              <a:rPr lang="zh-CN" altLang="en-US" dirty="0" smtClean="0"/>
              <a:t>和我之前只查询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字段为何走索引有一点感觉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09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几何设计模板">
  <a:themeElements>
    <a:clrScheme name="Default Design 11">
      <a:dk1>
        <a:srgbClr val="003399"/>
      </a:dk1>
      <a:lt1>
        <a:srgbClr val="A5D5EF"/>
      </a:lt1>
      <a:dk2>
        <a:srgbClr val="003399"/>
      </a:dk2>
      <a:lt2>
        <a:srgbClr val="3E3E5C"/>
      </a:lt2>
      <a:accent1>
        <a:srgbClr val="78AA95"/>
      </a:accent1>
      <a:accent2>
        <a:srgbClr val="1E8FE4"/>
      </a:accent2>
      <a:accent3>
        <a:srgbClr val="CFE7F6"/>
      </a:accent3>
      <a:accent4>
        <a:srgbClr val="002A82"/>
      </a:accent4>
      <a:accent5>
        <a:srgbClr val="BED2C8"/>
      </a:accent5>
      <a:accent6>
        <a:srgbClr val="1A81CF"/>
      </a:accent6>
      <a:hlink>
        <a:srgbClr val="CCECFF"/>
      </a:hlink>
      <a:folHlink>
        <a:srgbClr val="D2FAD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7EAC7E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729B72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6699"/>
        </a:dk1>
        <a:lt1>
          <a:srgbClr val="FFCC99"/>
        </a:lt1>
        <a:dk2>
          <a:srgbClr val="DFD293"/>
        </a:dk2>
        <a:lt2>
          <a:srgbClr val="5C1F00"/>
        </a:lt2>
        <a:accent1>
          <a:srgbClr val="B7D7B5"/>
        </a:accent1>
        <a:accent2>
          <a:srgbClr val="BE7960"/>
        </a:accent2>
        <a:accent3>
          <a:srgbClr val="FFE2CA"/>
        </a:accent3>
        <a:accent4>
          <a:srgbClr val="005682"/>
        </a:accent4>
        <a:accent5>
          <a:srgbClr val="D8E8D7"/>
        </a:accent5>
        <a:accent6>
          <a:srgbClr val="AC6D56"/>
        </a:accent6>
        <a:hlink>
          <a:srgbClr val="169FD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D2015"/>
        </a:dk1>
        <a:lt1>
          <a:srgbClr val="006699"/>
        </a:lt1>
        <a:dk2>
          <a:srgbClr val="523E26"/>
        </a:dk2>
        <a:lt2>
          <a:srgbClr val="DFC08D"/>
        </a:lt2>
        <a:accent1>
          <a:srgbClr val="AAB99D"/>
        </a:accent1>
        <a:accent2>
          <a:srgbClr val="8F5F2F"/>
        </a:accent2>
        <a:accent3>
          <a:srgbClr val="B3AFAC"/>
        </a:accent3>
        <a:accent4>
          <a:srgbClr val="005682"/>
        </a:accent4>
        <a:accent5>
          <a:srgbClr val="D2D9CC"/>
        </a:accent5>
        <a:accent6>
          <a:srgbClr val="81552A"/>
        </a:accent6>
        <a:hlink>
          <a:srgbClr val="FFEF79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6699"/>
        </a:dk1>
        <a:lt1>
          <a:srgbClr val="C4DAC2"/>
        </a:lt1>
        <a:dk2>
          <a:srgbClr val="00405C"/>
        </a:dk2>
        <a:lt2>
          <a:srgbClr val="005A58"/>
        </a:lt2>
        <a:accent1>
          <a:srgbClr val="88C294"/>
        </a:accent1>
        <a:accent2>
          <a:srgbClr val="48C5EC"/>
        </a:accent2>
        <a:accent3>
          <a:srgbClr val="DEEADD"/>
        </a:accent3>
        <a:accent4>
          <a:srgbClr val="2A5682"/>
        </a:accent4>
        <a:accent5>
          <a:srgbClr val="C3DDC8"/>
        </a:accent5>
        <a:accent6>
          <a:srgbClr val="40B2D6"/>
        </a:accent6>
        <a:hlink>
          <a:srgbClr val="B2E7F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1A6D9"/>
        </a:dk1>
        <a:lt1>
          <a:srgbClr val="FFFFFF"/>
        </a:lt1>
        <a:dk2>
          <a:srgbClr val="00486C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18DB9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75C87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4537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3D5C"/>
        </a:dk2>
        <a:lt2>
          <a:srgbClr val="969696"/>
        </a:lt2>
        <a:accent1>
          <a:srgbClr val="ABCB9D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2CC"/>
        </a:accent5>
        <a:accent6>
          <a:srgbClr val="E78A5C"/>
        </a:accent6>
        <a:hlink>
          <a:srgbClr val="0099C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8EC8A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80B591"/>
        </a:accent6>
        <a:hlink>
          <a:srgbClr val="00428A"/>
        </a:hlink>
        <a:folHlink>
          <a:srgbClr val="DAF0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00"/>
        </a:dk1>
        <a:lt1>
          <a:srgbClr val="B3DBE9"/>
        </a:lt1>
        <a:dk2>
          <a:srgbClr val="DDDDDD"/>
        </a:dk2>
        <a:lt2>
          <a:srgbClr val="003366"/>
        </a:lt2>
        <a:accent1>
          <a:srgbClr val="11A5D9"/>
        </a:accent1>
        <a:accent2>
          <a:srgbClr val="52B34B"/>
        </a:accent2>
        <a:accent3>
          <a:srgbClr val="D6EAF2"/>
        </a:accent3>
        <a:accent4>
          <a:srgbClr val="2A5600"/>
        </a:accent4>
        <a:accent5>
          <a:srgbClr val="AACFE9"/>
        </a:accent5>
        <a:accent6>
          <a:srgbClr val="49A243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36699"/>
        </a:dk1>
        <a:lt1>
          <a:srgbClr val="5F5F5F"/>
        </a:lt1>
        <a:dk2>
          <a:srgbClr val="000000"/>
        </a:dk2>
        <a:lt2>
          <a:srgbClr val="273D4D"/>
        </a:lt2>
        <a:accent1>
          <a:srgbClr val="0099CC"/>
        </a:accent1>
        <a:accent2>
          <a:srgbClr val="468A4B"/>
        </a:accent2>
        <a:accent3>
          <a:srgbClr val="AAAAAA"/>
        </a:accent3>
        <a:accent4>
          <a:srgbClr val="505050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3399"/>
        </a:dk1>
        <a:lt1>
          <a:srgbClr val="A5D5EF"/>
        </a:lt1>
        <a:dk2>
          <a:srgbClr val="003399"/>
        </a:dk2>
        <a:lt2>
          <a:srgbClr val="3E3E5C"/>
        </a:lt2>
        <a:accent1>
          <a:srgbClr val="78AA95"/>
        </a:accent1>
        <a:accent2>
          <a:srgbClr val="1E8FE4"/>
        </a:accent2>
        <a:accent3>
          <a:srgbClr val="CFE7F6"/>
        </a:accent3>
        <a:accent4>
          <a:srgbClr val="002A82"/>
        </a:accent4>
        <a:accent5>
          <a:srgbClr val="BED2C8"/>
        </a:accent5>
        <a:accent6>
          <a:srgbClr val="1A81CF"/>
        </a:accent6>
        <a:hlink>
          <a:srgbClr val="CCECFF"/>
        </a:hlink>
        <a:folHlink>
          <a:srgbClr val="D2F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3300"/>
        </a:dk1>
        <a:lt1>
          <a:srgbClr val="D8E4D8"/>
        </a:lt1>
        <a:dk2>
          <a:srgbClr val="272D2C"/>
        </a:dk2>
        <a:lt2>
          <a:srgbClr val="777777"/>
        </a:lt2>
        <a:accent1>
          <a:srgbClr val="909082"/>
        </a:accent1>
        <a:accent2>
          <a:srgbClr val="55A9D3"/>
        </a:accent2>
        <a:accent3>
          <a:srgbClr val="E9EFE9"/>
        </a:accent3>
        <a:accent4>
          <a:srgbClr val="002A00"/>
        </a:accent4>
        <a:accent5>
          <a:srgbClr val="C6C6C1"/>
        </a:accent5>
        <a:accent6>
          <a:srgbClr val="4C99BF"/>
        </a:accent6>
        <a:hlink>
          <a:srgbClr val="FFCC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几何设计模板</Template>
  <TotalTime>1820</TotalTime>
  <Words>900</Words>
  <Application>Microsoft Office PowerPoint</Application>
  <PresentationFormat>全屏显示(4:3)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Arial Black</vt:lpstr>
      <vt:lpstr>几何设计模板</vt:lpstr>
      <vt:lpstr>MYSQl(InnoDB)索引探究</vt:lpstr>
      <vt:lpstr>问题</vt:lpstr>
      <vt:lpstr>1.null值是否走索引</vt:lpstr>
      <vt:lpstr>PowerPoint 演示文稿</vt:lpstr>
      <vt:lpstr>2.Mysql的索引是什么</vt:lpstr>
      <vt:lpstr>PowerPoint 演示文稿</vt:lpstr>
      <vt:lpstr>PowerPoint 演示文稿</vt:lpstr>
      <vt:lpstr>PowerPoint 演示文稿</vt:lpstr>
      <vt:lpstr>PowerPoint 演示文稿</vt:lpstr>
      <vt:lpstr>3.Mysql是如何使用索引的</vt:lpstr>
      <vt:lpstr>4.mysql是如判断自己走不走索引的(了解即可）</vt:lpstr>
      <vt:lpstr>PowerPoint 演示文稿</vt:lpstr>
      <vt:lpstr>PowerPoint 演示文稿</vt:lpstr>
      <vt:lpstr>5.我们该如何优化我们的查询?</vt:lpstr>
      <vt:lpstr>6.总结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加密 &amp; 解密</dc:title>
  <dc:creator>licl</dc:creator>
  <cp:lastModifiedBy>Think</cp:lastModifiedBy>
  <cp:revision>169</cp:revision>
  <dcterms:created xsi:type="dcterms:W3CDTF">2017-02-21T00:54:20Z</dcterms:created>
  <dcterms:modified xsi:type="dcterms:W3CDTF">2019-06-30T02:18:50Z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TC010721372052</vt:lpwstr>
  </property>
</Properties>
</file>