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4583" autoAdjust="0"/>
  </p:normalViewPr>
  <p:slideViewPr>
    <p:cSldViewPr>
      <p:cViewPr varScale="1">
        <p:scale>
          <a:sx n="84" d="100"/>
          <a:sy n="84" d="100"/>
        </p:scale>
        <p:origin x="141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6248400" cy="2438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19600"/>
            <a:ext cx="6140450" cy="609600"/>
          </a:xfrm>
        </p:spPr>
        <p:txBody>
          <a:bodyPr/>
          <a:lstStyle>
            <a:lvl1pPr marL="0" indent="0">
              <a:buFontTx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2200" y="6248400"/>
            <a:ext cx="1752600" cy="457200"/>
          </a:xfrm>
        </p:spPr>
        <p:txBody>
          <a:bodyPr/>
          <a:lstStyle>
            <a:lvl1pPr>
              <a:defRPr sz="1000"/>
            </a:lvl1pPr>
          </a:lstStyle>
          <a:p>
            <a:fld id="{FDE805C2-142B-4AB1-97E4-1CCE826B62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B75F2-132D-486C-B278-37161B28A4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21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838200"/>
            <a:ext cx="17526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838200"/>
            <a:ext cx="51054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F161E-F8B6-4D64-A3B5-C6278F24E9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5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FAF25-2A94-4129-9430-88FB89EEB2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7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E35D0-7F5D-4DBC-A0A0-926CD12F6E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22098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DC4A2-D540-4CAE-9180-0A75EA1FCC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31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EA92E-6C53-4784-8335-BE568B23B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8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F2FBD-621A-4918-A039-F4FE142910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99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99FEE-5F60-4B7F-B3F7-23B3746322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18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A5589-2EB2-4903-B2C5-FD9EAA8CC7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4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BC7A1-3855-4B58-9219-88D461653B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1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8200"/>
            <a:ext cx="701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7010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3246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3246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fld id="{F887C9A4-977C-40BA-9DE2-DFE6E969269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事务探究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</a:t>
            </a:r>
            <a:r>
              <a:rPr lang="zh-CN" altLang="en-US" dirty="0" smtClean="0"/>
              <a:t>刘意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455" y="702492"/>
            <a:ext cx="7010400" cy="1311275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.Mysql</a:t>
            </a:r>
            <a:r>
              <a:rPr lang="zh-CN" altLang="en-US" dirty="0" smtClean="0"/>
              <a:t>的事务如何触发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214947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1255" y="1916832"/>
            <a:ext cx="7200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b="1" dirty="0"/>
              <a:t>开启事务</a:t>
            </a:r>
          </a:p>
          <a:p>
            <a:r>
              <a:rPr lang="en-US" altLang="zh-CN" dirty="0" smtClean="0"/>
              <a:t>(1).BEGIN [WORK]</a:t>
            </a:r>
          </a:p>
          <a:p>
            <a:r>
              <a:rPr lang="zh-CN" altLang="en-US" dirty="0"/>
              <a:t>代表开启一个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后边</a:t>
            </a:r>
            <a:r>
              <a:rPr lang="zh-CN" altLang="en-US" dirty="0"/>
              <a:t>的</a:t>
            </a:r>
            <a:r>
              <a:rPr lang="zh-CN" altLang="en-US" dirty="0" smtClean="0"/>
              <a:t>单词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可有可无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开启</a:t>
            </a:r>
            <a:r>
              <a:rPr lang="zh-CN" altLang="en-US" dirty="0"/>
              <a:t>事务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</a:t>
            </a:r>
            <a:r>
              <a:rPr lang="zh-CN" altLang="en-US" dirty="0"/>
              <a:t>可以继续写若干条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这些</a:t>
            </a:r>
            <a:r>
              <a:rPr lang="zh-CN" altLang="en-US" dirty="0"/>
              <a:t>语句都属于刚刚开启的这个事务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(2).START TRANSACTION</a:t>
            </a:r>
          </a:p>
          <a:p>
            <a:r>
              <a:rPr lang="zh-CN" altLang="en-US" dirty="0"/>
              <a:t>比</a:t>
            </a:r>
            <a:r>
              <a:rPr lang="en-US" altLang="zh-CN" dirty="0"/>
              <a:t>BEGIN</a:t>
            </a:r>
            <a:r>
              <a:rPr lang="zh-CN" altLang="en-US" dirty="0"/>
              <a:t>语句牛逼一点儿的是，可以在</a:t>
            </a:r>
            <a:r>
              <a:rPr lang="en-US" altLang="zh-CN" dirty="0"/>
              <a:t>START TRANSACTION</a:t>
            </a:r>
            <a:r>
              <a:rPr lang="zh-CN" altLang="en-US" dirty="0"/>
              <a:t>语句后边跟随几个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r>
              <a:rPr lang="en-US" altLang="zh-CN" dirty="0" smtClean="0"/>
              <a:t>	READ </a:t>
            </a:r>
            <a:r>
              <a:rPr lang="en-US" altLang="zh-CN" dirty="0"/>
              <a:t>ONLY</a:t>
            </a:r>
            <a:r>
              <a:rPr lang="zh-CN" altLang="en-US" dirty="0"/>
              <a:t>：标识当前事务是一个只读事务，也就是属于该事务的数据库操作只能读取数据，而不能修改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	READ </a:t>
            </a:r>
            <a:r>
              <a:rPr lang="en-US" altLang="zh-CN" dirty="0"/>
              <a:t>WRITE</a:t>
            </a:r>
            <a:r>
              <a:rPr lang="zh-CN" altLang="en-US" dirty="0"/>
              <a:t>：标识当前事务是一个读写事务，也就是属于该事务的数据库操作既可以读取数据，也可以修改数据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WITH </a:t>
            </a:r>
            <a:r>
              <a:rPr lang="en-US" altLang="zh-CN" dirty="0"/>
              <a:t>CONSISTENT SNAPSHOT</a:t>
            </a:r>
            <a:r>
              <a:rPr lang="zh-CN" altLang="en-US" dirty="0"/>
              <a:t>：启动一致性读（先不用关心啥是个一致性读，后边的章节才会唠叨）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600" dirty="0"/>
              <a:t>START TRANSACTION READ ONLY, WITH CONSISTENT SNAPSHOT;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395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9592" y="1340768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提交事务</a:t>
            </a:r>
            <a:endParaRPr lang="en-US" altLang="zh-CN" b="1" dirty="0" smtClean="0"/>
          </a:p>
          <a:p>
            <a:r>
              <a:rPr lang="en-US" altLang="zh-CN" dirty="0"/>
              <a:t>COMMIT [WORK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这里我们需要注意隐式提交问题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什么样的</a:t>
            </a:r>
            <a:r>
              <a:rPr lang="en-US" altLang="zh-CN" dirty="0" err="1"/>
              <a:t>sql</a:t>
            </a:r>
            <a:r>
              <a:rPr lang="zh-CN" altLang="en-US" dirty="0"/>
              <a:t>会触发隐式提交</a:t>
            </a:r>
            <a:endParaRPr lang="en-US" altLang="zh-CN" dirty="0"/>
          </a:p>
          <a:p>
            <a:r>
              <a:rPr lang="en-US" altLang="zh-CN" dirty="0"/>
              <a:t>(1).</a:t>
            </a:r>
            <a:r>
              <a:rPr lang="zh-CN" altLang="en-US" dirty="0"/>
              <a:t>定义</a:t>
            </a:r>
            <a:r>
              <a:rPr lang="zh-CN" altLang="en-US" dirty="0"/>
              <a:t>或修改数据库对象的数据定义语言（</a:t>
            </a:r>
            <a:r>
              <a:rPr lang="en-US" altLang="zh-CN" dirty="0"/>
              <a:t>Data definition language</a:t>
            </a:r>
            <a:r>
              <a:rPr lang="zh-CN" altLang="en-US" dirty="0"/>
              <a:t>，缩写为：</a:t>
            </a:r>
            <a:r>
              <a:rPr lang="en-US" altLang="zh-CN" dirty="0"/>
              <a:t>DDL</a:t>
            </a:r>
            <a:r>
              <a:rPr lang="zh-CN" altLang="en-US" dirty="0"/>
              <a:t>）</a:t>
            </a:r>
            <a:r>
              <a:rPr lang="en-US" altLang="zh-CN" dirty="0"/>
              <a:t>create alter drop..</a:t>
            </a:r>
          </a:p>
          <a:p>
            <a:r>
              <a:rPr lang="en-US" altLang="zh-CN" dirty="0"/>
              <a:t>(2).</a:t>
            </a:r>
            <a:r>
              <a:rPr lang="zh-CN" altLang="en-US" dirty="0"/>
              <a:t>隐式使用或修改</a:t>
            </a:r>
            <a:r>
              <a:rPr lang="en-US" altLang="zh-CN" dirty="0" err="1"/>
              <a:t>mysql</a:t>
            </a:r>
            <a:r>
              <a:rPr lang="zh-CN" altLang="en-US" dirty="0"/>
              <a:t>数据库中的</a:t>
            </a:r>
            <a:r>
              <a:rPr lang="zh-CN" altLang="en-US" dirty="0"/>
              <a:t>表</a:t>
            </a:r>
            <a:r>
              <a:rPr lang="en-US" altLang="zh-CN" dirty="0" err="1"/>
              <a:t>mysql</a:t>
            </a:r>
            <a:r>
              <a:rPr lang="zh-CN" altLang="en-US" dirty="0"/>
              <a:t>中的</a:t>
            </a:r>
            <a:r>
              <a:rPr lang="en-US" altLang="zh-CN" dirty="0"/>
              <a:t>user</a:t>
            </a:r>
            <a:r>
              <a:rPr lang="zh-CN" altLang="en-US" dirty="0"/>
              <a:t>啥的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(3).</a:t>
            </a:r>
            <a:r>
              <a:rPr lang="zh-CN" altLang="en-US" dirty="0"/>
              <a:t>事务控制或关于锁定的</a:t>
            </a:r>
            <a:r>
              <a:rPr lang="zh-CN" altLang="en-US" dirty="0"/>
              <a:t>语句</a:t>
            </a:r>
            <a:r>
              <a:rPr lang="en-US" altLang="zh-CN" dirty="0"/>
              <a:t>START TRANSACTION</a:t>
            </a:r>
            <a:r>
              <a:rPr lang="zh-CN" altLang="en-US" dirty="0"/>
              <a:t>或者</a:t>
            </a:r>
            <a:r>
              <a:rPr lang="en-US" altLang="zh-CN" dirty="0"/>
              <a:t>BEGIN</a:t>
            </a:r>
          </a:p>
          <a:p>
            <a:r>
              <a:rPr lang="zh-CN" altLang="en-US" dirty="0"/>
              <a:t>或者当前的</a:t>
            </a:r>
            <a:r>
              <a:rPr lang="en-US" altLang="zh-CN" dirty="0" err="1"/>
              <a:t>autocommit</a:t>
            </a:r>
            <a:r>
              <a:rPr lang="zh-CN" altLang="en-US" dirty="0"/>
              <a:t>系统变量的值为</a:t>
            </a:r>
            <a:r>
              <a:rPr lang="en-US" altLang="zh-CN" dirty="0"/>
              <a:t>OFF</a:t>
            </a:r>
            <a:r>
              <a:rPr lang="en-US" altLang="zh-CN" dirty="0"/>
              <a:t>,</a:t>
            </a:r>
            <a:r>
              <a:rPr lang="zh-CN" altLang="en-US" dirty="0"/>
              <a:t>我们</a:t>
            </a:r>
            <a:r>
              <a:rPr lang="zh-CN" altLang="en-US" dirty="0"/>
              <a:t>手动把它调为</a:t>
            </a:r>
            <a:r>
              <a:rPr lang="en-US" altLang="zh-CN" dirty="0"/>
              <a:t>ON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也</a:t>
            </a:r>
            <a:r>
              <a:rPr lang="zh-CN" altLang="en-US" dirty="0"/>
              <a:t>会隐式的提交前边语句所属的事务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(4).</a:t>
            </a:r>
            <a:r>
              <a:rPr lang="zh-CN" altLang="en-US" dirty="0"/>
              <a:t>加载数据的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(5).</a:t>
            </a:r>
            <a:r>
              <a:rPr lang="zh-CN" altLang="en-US" dirty="0"/>
              <a:t>关于</a:t>
            </a:r>
            <a:r>
              <a:rPr lang="en-US" altLang="zh-CN" dirty="0"/>
              <a:t>MySQL</a:t>
            </a:r>
            <a:r>
              <a:rPr lang="zh-CN" altLang="en-US" dirty="0"/>
              <a:t>复制的一些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(6).</a:t>
            </a:r>
            <a:r>
              <a:rPr lang="zh-CN" altLang="en-US" dirty="0"/>
              <a:t>其他的</a:t>
            </a:r>
            <a:endParaRPr lang="en-US" altLang="zh-CN" dirty="0"/>
          </a:p>
          <a:p>
            <a:r>
              <a:rPr lang="en-US" altLang="zh-CN" dirty="0"/>
              <a:t>ANALYZE TABLE</a:t>
            </a:r>
            <a:r>
              <a:rPr lang="zh-CN" altLang="en-US" dirty="0"/>
              <a:t>、</a:t>
            </a:r>
            <a:r>
              <a:rPr lang="en-US" altLang="zh-CN" dirty="0"/>
              <a:t>CACHE INDEX</a:t>
            </a:r>
            <a:r>
              <a:rPr lang="zh-CN" altLang="en-US" dirty="0"/>
              <a:t>、</a:t>
            </a:r>
            <a:r>
              <a:rPr lang="en-US" altLang="zh-CN" dirty="0"/>
              <a:t>CHECK TABLE</a:t>
            </a:r>
            <a:r>
              <a:rPr lang="zh-CN" altLang="en-US" dirty="0"/>
              <a:t>、</a:t>
            </a:r>
            <a:r>
              <a:rPr lang="en-US" altLang="zh-CN" dirty="0"/>
              <a:t>FLUSH</a:t>
            </a:r>
            <a:r>
              <a:rPr lang="zh-CN" altLang="en-US" dirty="0"/>
              <a:t>、 </a:t>
            </a:r>
            <a:r>
              <a:rPr lang="en-US" altLang="zh-CN" dirty="0"/>
              <a:t>LOAD INDEX INTO CACHE</a:t>
            </a:r>
            <a:r>
              <a:rPr lang="zh-CN" altLang="en-US" dirty="0"/>
              <a:t>、</a:t>
            </a:r>
            <a:r>
              <a:rPr lang="en-US" altLang="zh-CN" dirty="0"/>
              <a:t>OPTIMIZE TABLE</a:t>
            </a:r>
            <a:r>
              <a:rPr lang="zh-CN" altLang="en-US" dirty="0"/>
              <a:t>、</a:t>
            </a:r>
            <a:r>
              <a:rPr lang="en-US" altLang="zh-CN" dirty="0"/>
              <a:t>REPAIR TABLE</a:t>
            </a:r>
            <a:r>
              <a:rPr lang="zh-CN" altLang="en-US" dirty="0"/>
              <a:t>、</a:t>
            </a:r>
            <a:r>
              <a:rPr lang="en-US" altLang="zh-CN" dirty="0"/>
              <a:t>RESET</a:t>
            </a:r>
            <a:r>
              <a:rPr lang="zh-CN" altLang="en-US" dirty="0"/>
              <a:t>等语句也会隐式的提交前边语句所属的事务</a:t>
            </a:r>
          </a:p>
        </p:txBody>
      </p:sp>
    </p:spTree>
    <p:extLst>
      <p:ext uri="{BB962C8B-B14F-4D97-AF65-F5344CB8AC3E}">
        <p14:creationId xmlns:p14="http://schemas.microsoft.com/office/powerpoint/2010/main" val="54588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1268760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b="1" dirty="0" smtClean="0"/>
              <a:t>自动提交</a:t>
            </a:r>
            <a:endParaRPr lang="en-US" altLang="zh-CN" b="1" dirty="0"/>
          </a:p>
          <a:p>
            <a:r>
              <a:rPr lang="zh-CN" altLang="en-US" dirty="0" smtClean="0"/>
              <a:t>单句</a:t>
            </a:r>
            <a:r>
              <a:rPr lang="en-US" altLang="zh-CN" dirty="0" err="1"/>
              <a:t>update,create,delete</a:t>
            </a:r>
            <a:r>
              <a:rPr lang="zh-CN" altLang="en-US" dirty="0"/>
              <a:t>其实也是事务使其生效的是</a:t>
            </a:r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中一</a:t>
            </a:r>
            <a:r>
              <a:rPr lang="zh-CN" altLang="en-US" dirty="0"/>
              <a:t>个系统变量</a:t>
            </a:r>
            <a:r>
              <a:rPr lang="en-US" altLang="zh-CN" dirty="0" err="1"/>
              <a:t>autocommit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SHOW VARIABLES LIKE '</a:t>
            </a:r>
            <a:r>
              <a:rPr lang="en-US" altLang="zh-CN" dirty="0" err="1"/>
              <a:t>autocommit</a:t>
            </a:r>
            <a:r>
              <a:rPr lang="en-US" altLang="zh-CN" dirty="0"/>
              <a:t>';</a:t>
            </a:r>
          </a:p>
          <a:p>
            <a:r>
              <a:rPr lang="zh-CN" altLang="en-US" dirty="0"/>
              <a:t>它的默认值是</a:t>
            </a:r>
            <a:r>
              <a:rPr lang="en-US" altLang="zh-CN" dirty="0"/>
              <a:t>ON.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也就是说</a:t>
            </a:r>
            <a:r>
              <a:rPr lang="zh-CN" altLang="en-US" dirty="0"/>
              <a:t>默认情况下，如果我们不显式的使用</a:t>
            </a:r>
            <a:r>
              <a:rPr lang="en-US" altLang="zh-CN" dirty="0"/>
              <a:t>START TRANSACTION</a:t>
            </a:r>
            <a:r>
              <a:rPr lang="zh-CN" altLang="en-US" dirty="0"/>
              <a:t>或者</a:t>
            </a:r>
            <a:r>
              <a:rPr lang="en-US" altLang="zh-CN" dirty="0"/>
              <a:t>BEGIN</a:t>
            </a:r>
            <a:r>
              <a:rPr lang="zh-CN" altLang="en-US" dirty="0"/>
              <a:t>语句开启一个事务，那么每一条语句都算是一个独立的事务，这种特性称之为事务的自动</a:t>
            </a:r>
            <a:r>
              <a:rPr lang="zh-CN" altLang="en-US" dirty="0"/>
              <a:t>提交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手动终止事务</a:t>
            </a:r>
            <a:endParaRPr lang="en-US" altLang="zh-CN" dirty="0"/>
          </a:p>
          <a:p>
            <a:r>
              <a:rPr lang="en-US" altLang="zh-CN" dirty="0"/>
              <a:t>ROLLBACK [WORK] WORK</a:t>
            </a:r>
            <a:r>
              <a:rPr lang="zh-CN" altLang="en-US" dirty="0"/>
              <a:t>可有可无</a:t>
            </a:r>
            <a:endParaRPr lang="en-US" altLang="zh-CN" dirty="0"/>
          </a:p>
          <a:p>
            <a:r>
              <a:rPr lang="zh-CN" altLang="en-US" dirty="0"/>
              <a:t>强调一下，</a:t>
            </a:r>
            <a:r>
              <a:rPr lang="en-US" altLang="zh-CN" dirty="0"/>
              <a:t>ROLLBACK</a:t>
            </a:r>
            <a:r>
              <a:rPr lang="zh-CN" altLang="en-US" dirty="0"/>
              <a:t>语句是我们程序员手动的去回滚事务时才去使用的，如果事务在执行过程中遇到了某些错误而无法继续执行的话，事务自身会自动的回滚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保存点</a:t>
            </a:r>
            <a:endParaRPr lang="en-US" altLang="zh-CN" b="1" dirty="0" smtClean="0"/>
          </a:p>
          <a:p>
            <a:r>
              <a:rPr lang="en-US" altLang="zh-CN" dirty="0"/>
              <a:t>SAVEPOINT </a:t>
            </a:r>
            <a:r>
              <a:rPr lang="zh-CN" altLang="en-US" dirty="0"/>
              <a:t>保存点名称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ROLLBACK [WORK] TO [SAVEPOINT] </a:t>
            </a:r>
            <a:r>
              <a:rPr lang="zh-CN" altLang="en-US" dirty="0"/>
              <a:t>保存点名称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RELEASE SAVEPOINT </a:t>
            </a:r>
            <a:r>
              <a:rPr lang="zh-CN" altLang="en-US" dirty="0"/>
              <a:t>保存点名称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7504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836712"/>
            <a:ext cx="73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altLang="zh-CN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4000" b="1" dirty="0"/>
              <a:t>事务并发执行遇到的</a:t>
            </a:r>
            <a:r>
              <a:rPr lang="zh-CN" altLang="en-US" sz="4000" b="1" dirty="0" smtClean="0"/>
              <a:t>问题</a:t>
            </a:r>
            <a:endParaRPr lang="zh-CN" alt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772816"/>
            <a:ext cx="3927678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CREATE</a:t>
            </a:r>
            <a:r>
              <a:rPr lang="en-US" altLang="zh-CN" sz="1050" dirty="0"/>
              <a:t> </a:t>
            </a:r>
            <a:r>
              <a:rPr lang="en-US" altLang="zh-CN" sz="1050" b="1" dirty="0"/>
              <a:t>TABLE</a:t>
            </a:r>
            <a:r>
              <a:rPr lang="en-US" altLang="zh-CN" sz="1050" dirty="0"/>
              <a:t> `</a:t>
            </a:r>
            <a:r>
              <a:rPr lang="en-US" altLang="zh-CN" sz="1050" dirty="0" err="1"/>
              <a:t>sanguo</a:t>
            </a:r>
            <a:r>
              <a:rPr lang="en-US" altLang="zh-CN" sz="1050" dirty="0"/>
              <a:t>` (</a:t>
            </a:r>
          </a:p>
          <a:p>
            <a:r>
              <a:rPr lang="en-US" altLang="zh-CN" sz="1050" dirty="0"/>
              <a:t>`id` </a:t>
            </a:r>
            <a:r>
              <a:rPr lang="en-US" altLang="zh-CN" sz="1050" b="1" dirty="0"/>
              <a:t>INT</a:t>
            </a:r>
            <a:r>
              <a:rPr lang="en-US" altLang="zh-CN" sz="1050" dirty="0"/>
              <a:t>(11) </a:t>
            </a:r>
            <a:r>
              <a:rPr lang="en-US" altLang="zh-CN" sz="1050" b="1" dirty="0"/>
              <a:t>NOT</a:t>
            </a:r>
            <a:r>
              <a:rPr lang="en-US" altLang="zh-CN" sz="1050" dirty="0"/>
              <a:t> </a:t>
            </a:r>
            <a:r>
              <a:rPr lang="en-US" altLang="zh-CN" sz="1050" b="1" dirty="0"/>
              <a:t>NULL</a:t>
            </a:r>
            <a:r>
              <a:rPr lang="en-US" altLang="zh-CN" sz="1050" dirty="0"/>
              <a:t>,</a:t>
            </a:r>
          </a:p>
          <a:p>
            <a:r>
              <a:rPr lang="en-US" altLang="zh-CN" sz="1050" dirty="0"/>
              <a:t>`name` </a:t>
            </a:r>
            <a:r>
              <a:rPr lang="en-US" altLang="zh-CN" sz="1050" b="1" dirty="0"/>
              <a:t>VARCHAR</a:t>
            </a:r>
            <a:r>
              <a:rPr lang="en-US" altLang="zh-CN" sz="1050" dirty="0"/>
              <a:t>(20) </a:t>
            </a:r>
            <a:r>
              <a:rPr lang="en-US" altLang="zh-CN" sz="1050" b="1" dirty="0"/>
              <a:t>NOT</a:t>
            </a:r>
            <a:r>
              <a:rPr lang="en-US" altLang="zh-CN" sz="1050" dirty="0"/>
              <a:t> </a:t>
            </a:r>
            <a:r>
              <a:rPr lang="en-US" altLang="zh-CN" sz="1050" b="1" dirty="0"/>
              <a:t>NULL</a:t>
            </a:r>
            <a:r>
              <a:rPr lang="en-US" altLang="zh-CN" sz="1050" dirty="0"/>
              <a:t> </a:t>
            </a:r>
            <a:r>
              <a:rPr lang="en-US" altLang="zh-CN" sz="1050" b="1" dirty="0"/>
              <a:t>COLLATE</a:t>
            </a:r>
            <a:r>
              <a:rPr lang="en-US" altLang="zh-CN" sz="1050" dirty="0"/>
              <a:t> 'utf8mb4_bin',</a:t>
            </a:r>
          </a:p>
          <a:p>
            <a:r>
              <a:rPr lang="en-US" altLang="zh-CN" sz="1050" dirty="0"/>
              <a:t>`country` </a:t>
            </a:r>
            <a:r>
              <a:rPr lang="en-US" altLang="zh-CN" sz="1050" b="1" dirty="0"/>
              <a:t>VARCHAR</a:t>
            </a:r>
            <a:r>
              <a:rPr lang="en-US" altLang="zh-CN" sz="1050" dirty="0"/>
              <a:t>(20) </a:t>
            </a:r>
            <a:r>
              <a:rPr lang="en-US" altLang="zh-CN" sz="1050" b="1" dirty="0"/>
              <a:t>NOT</a:t>
            </a:r>
            <a:r>
              <a:rPr lang="en-US" altLang="zh-CN" sz="1050" dirty="0"/>
              <a:t> </a:t>
            </a:r>
            <a:r>
              <a:rPr lang="en-US" altLang="zh-CN" sz="1050" b="1" dirty="0"/>
              <a:t>NULL</a:t>
            </a:r>
            <a:r>
              <a:rPr lang="en-US" altLang="zh-CN" sz="1050" dirty="0"/>
              <a:t> </a:t>
            </a:r>
            <a:r>
              <a:rPr lang="en-US" altLang="zh-CN" sz="1050" b="1" dirty="0"/>
              <a:t>COLLATE</a:t>
            </a:r>
            <a:r>
              <a:rPr lang="en-US" altLang="zh-CN" sz="1050" dirty="0"/>
              <a:t> 'utf8mb4_bin',</a:t>
            </a:r>
          </a:p>
          <a:p>
            <a:r>
              <a:rPr lang="en-US" altLang="zh-CN" sz="1050" dirty="0"/>
              <a:t>`age` </a:t>
            </a:r>
            <a:r>
              <a:rPr lang="en-US" altLang="zh-CN" sz="1050" b="1" dirty="0"/>
              <a:t>TINYINT</a:t>
            </a:r>
            <a:r>
              <a:rPr lang="en-US" altLang="zh-CN" sz="1050" dirty="0"/>
              <a:t>(4) </a:t>
            </a:r>
            <a:r>
              <a:rPr lang="en-US" altLang="zh-CN" sz="1050" b="1" dirty="0"/>
              <a:t>NOT</a:t>
            </a:r>
            <a:r>
              <a:rPr lang="en-US" altLang="zh-CN" sz="1050" dirty="0"/>
              <a:t> </a:t>
            </a:r>
            <a:r>
              <a:rPr lang="en-US" altLang="zh-CN" sz="1050" b="1" dirty="0"/>
              <a:t>NULL</a:t>
            </a:r>
            <a:r>
              <a:rPr lang="en-US" altLang="zh-CN" sz="1050" dirty="0"/>
              <a:t>,</a:t>
            </a:r>
          </a:p>
          <a:p>
            <a:r>
              <a:rPr lang="en-US" altLang="zh-CN" sz="1050" b="1" dirty="0"/>
              <a:t>PRIMARY</a:t>
            </a:r>
            <a:r>
              <a:rPr lang="en-US" altLang="zh-CN" sz="1050" dirty="0"/>
              <a:t> </a:t>
            </a:r>
            <a:r>
              <a:rPr lang="en-US" altLang="zh-CN" sz="1050" b="1" dirty="0"/>
              <a:t>KEY</a:t>
            </a:r>
            <a:r>
              <a:rPr lang="en-US" altLang="zh-CN" sz="1050" dirty="0"/>
              <a:t> (`id`)</a:t>
            </a:r>
          </a:p>
          <a:p>
            <a:r>
              <a:rPr lang="en-US" altLang="zh-CN" sz="1050" dirty="0" smtClean="0"/>
              <a:t>)</a:t>
            </a:r>
            <a:r>
              <a:rPr lang="en-US" altLang="zh-CN" sz="1050" b="1" dirty="0" smtClean="0"/>
              <a:t>COLLATE</a:t>
            </a:r>
            <a:r>
              <a:rPr lang="en-US" altLang="zh-CN" sz="1050" dirty="0"/>
              <a:t>='utf8mb4_bin'</a:t>
            </a:r>
          </a:p>
          <a:p>
            <a:r>
              <a:rPr lang="en-US" altLang="zh-CN" sz="1050" b="1" dirty="0" smtClean="0"/>
              <a:t>ENGINE</a:t>
            </a:r>
            <a:r>
              <a:rPr lang="en-US" altLang="zh-CN" sz="1050" dirty="0" smtClean="0"/>
              <a:t>=</a:t>
            </a:r>
            <a:r>
              <a:rPr lang="en-US" altLang="zh-CN" sz="1050" b="1" dirty="0" err="1" smtClean="0"/>
              <a:t>InnoDB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/>
              <a:t>INSERT INTO `</a:t>
            </a:r>
            <a:r>
              <a:rPr lang="en-US" altLang="zh-CN" sz="1050" dirty="0" err="1"/>
              <a:t>sanguo</a:t>
            </a:r>
            <a:r>
              <a:rPr lang="en-US" altLang="zh-CN" sz="1050" dirty="0"/>
              <a:t>` (`id`, `name`, `</a:t>
            </a:r>
            <a:r>
              <a:rPr lang="en-US" altLang="zh-CN" sz="1050" dirty="0" err="1"/>
              <a:t>country</a:t>
            </a:r>
            <a:r>
              <a:rPr lang="en-US" altLang="zh-CN" sz="1050" dirty="0" err="1" smtClean="0"/>
              <a:t>`,`age</a:t>
            </a:r>
            <a:r>
              <a:rPr lang="en-US" altLang="zh-CN" sz="1050" dirty="0" smtClean="0"/>
              <a:t>`) </a:t>
            </a:r>
            <a:r>
              <a:rPr lang="en-US" altLang="zh-CN" sz="1050" dirty="0"/>
              <a:t>VALUES</a:t>
            </a:r>
          </a:p>
          <a:p>
            <a:r>
              <a:rPr lang="en-US" altLang="zh-CN" sz="1050" dirty="0"/>
              <a:t>	(1, '</a:t>
            </a:r>
            <a:r>
              <a:rPr lang="zh-CN" altLang="en-US" sz="1050" dirty="0"/>
              <a:t>刘备</a:t>
            </a:r>
            <a:r>
              <a:rPr lang="en-US" altLang="zh-CN" sz="1050" dirty="0"/>
              <a:t>', '</a:t>
            </a:r>
            <a:r>
              <a:rPr lang="zh-CN" altLang="en-US" sz="1050" dirty="0" smtClean="0"/>
              <a:t>蜀</a:t>
            </a:r>
            <a:r>
              <a:rPr lang="en-US" altLang="zh-CN" sz="1050" dirty="0" smtClean="0"/>
              <a:t>‘,35),</a:t>
            </a:r>
            <a:endParaRPr lang="en-US" altLang="zh-CN" sz="1050" dirty="0"/>
          </a:p>
          <a:p>
            <a:r>
              <a:rPr lang="en-US" altLang="zh-CN" sz="1050" dirty="0"/>
              <a:t>	(2, '</a:t>
            </a:r>
            <a:r>
              <a:rPr lang="zh-CN" altLang="en-US" sz="1050" dirty="0"/>
              <a:t>关羽</a:t>
            </a:r>
            <a:r>
              <a:rPr lang="en-US" altLang="zh-CN" sz="1050" dirty="0"/>
              <a:t>', '</a:t>
            </a:r>
            <a:r>
              <a:rPr lang="zh-CN" altLang="en-US" sz="1050" dirty="0" smtClean="0"/>
              <a:t>蜀</a:t>
            </a:r>
            <a:r>
              <a:rPr lang="en-US" altLang="zh-CN" sz="1050" dirty="0" smtClean="0"/>
              <a:t>‘,40),</a:t>
            </a:r>
            <a:endParaRPr lang="en-US" altLang="zh-CN" sz="1050" dirty="0"/>
          </a:p>
          <a:p>
            <a:r>
              <a:rPr lang="en-US" altLang="zh-CN" sz="1050" dirty="0"/>
              <a:t>	(3, '</a:t>
            </a:r>
            <a:r>
              <a:rPr lang="zh-CN" altLang="en-US" sz="1050" dirty="0"/>
              <a:t>张飞</a:t>
            </a:r>
            <a:r>
              <a:rPr lang="en-US" altLang="zh-CN" sz="1050" dirty="0"/>
              <a:t>', '</a:t>
            </a:r>
            <a:r>
              <a:rPr lang="zh-CN" altLang="en-US" sz="1050" dirty="0" smtClean="0"/>
              <a:t>蜀</a:t>
            </a:r>
            <a:r>
              <a:rPr lang="en-US" altLang="zh-CN" sz="1050" dirty="0" smtClean="0"/>
              <a:t>',30);</a:t>
            </a:r>
            <a:endParaRPr lang="zh-CN" altLang="en-US" sz="10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700808"/>
            <a:ext cx="1952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9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2" y="1916832"/>
            <a:ext cx="7545446" cy="36724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926" y="105273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脏写（</a:t>
            </a:r>
            <a:r>
              <a:rPr lang="en-US" altLang="zh-CN" dirty="0"/>
              <a:t>Dirty Write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如果一个事务修改了另一个未提交事务修改过的数据，那就意味着发生了脏</a:t>
            </a:r>
            <a:r>
              <a:rPr lang="zh-CN" altLang="en-US" dirty="0" smtClean="0"/>
              <a:t>写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576" y="5877272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</a:t>
            </a:r>
            <a:r>
              <a:rPr lang="zh-CN" altLang="en-US" dirty="0" smtClean="0"/>
              <a:t>都执行</a:t>
            </a:r>
            <a:r>
              <a:rPr lang="en-US" altLang="zh-CN" dirty="0" smtClean="0"/>
              <a:t>,B</a:t>
            </a:r>
            <a:r>
              <a:rPr lang="zh-CN" altLang="en-US" dirty="0" smtClean="0"/>
              <a:t>回滚将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的更新回滚掉了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这种情况称为脏写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900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6" y="105273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脏</a:t>
            </a:r>
            <a:r>
              <a:rPr lang="zh-CN" altLang="en-US" dirty="0"/>
              <a:t>读（</a:t>
            </a:r>
            <a:r>
              <a:rPr lang="en-US" altLang="zh-CN" dirty="0"/>
              <a:t>Dirty </a:t>
            </a:r>
            <a:r>
              <a:rPr lang="en-US" altLang="zh-CN" dirty="0" smtClean="0"/>
              <a:t>Read)</a:t>
            </a:r>
          </a:p>
          <a:p>
            <a:r>
              <a:rPr lang="zh-CN" altLang="en-US" dirty="0"/>
              <a:t>如果一个事务读到了另一个未提交事务修改过的数据，那就意味着发生了脏读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7255203" cy="397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91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9592" y="119675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不可重复读（</a:t>
            </a:r>
            <a:r>
              <a:rPr lang="en-US" altLang="zh-CN" dirty="0"/>
              <a:t>Non-Repeatable Read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如果一个事务只能读到另一个已经提交的事务修改过的数据，并且其他事务每对该数据进行一次修改并提交后，该事务都能查询得到最新值，那就意味着发生了不可重复读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97081"/>
            <a:ext cx="635244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02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1052736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幻</a:t>
            </a:r>
            <a:r>
              <a:rPr lang="zh-CN" altLang="en-US" dirty="0"/>
              <a:t>读（</a:t>
            </a:r>
            <a:r>
              <a:rPr lang="en-US" altLang="zh-CN" dirty="0"/>
              <a:t>Phantom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如果一个事务先根据某些条件查询出一些记录，之后另一个事务又向表中插入了符合这些条件的记录，原先的事务再次按照该条件查询时，能把另一个事务插入的记录也读出来，那就意味着发生了幻读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6" y="2420888"/>
            <a:ext cx="7289187" cy="26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1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010400" cy="1311275"/>
          </a:xfrm>
        </p:spPr>
        <p:txBody>
          <a:bodyPr/>
          <a:lstStyle/>
          <a:p>
            <a:r>
              <a:rPr lang="en-US" altLang="zh-CN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</a:t>
            </a:r>
            <a:r>
              <a:rPr lang="zh-CN" altLang="en-US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zh-CN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SQL</a:t>
            </a:r>
            <a:r>
              <a:rPr lang="zh-CN" altLang="en-US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标准中的四种隔离</a:t>
            </a:r>
            <a:r>
              <a:rPr lang="zh-CN" altLang="en-US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级别</a:t>
            </a:r>
            <a:r>
              <a:rPr lang="en-US" altLang="zh-CN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zh-CN" altLang="en-US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628800"/>
            <a:ext cx="61926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脏写 </a:t>
            </a:r>
            <a:r>
              <a:rPr lang="en-US" altLang="zh-CN" sz="1600" dirty="0"/>
              <a:t>&gt; </a:t>
            </a:r>
            <a:r>
              <a:rPr lang="zh-CN" altLang="en-US" sz="1600" dirty="0"/>
              <a:t>脏读 </a:t>
            </a:r>
            <a:r>
              <a:rPr lang="en-US" altLang="zh-CN" sz="1600" dirty="0"/>
              <a:t>&gt; </a:t>
            </a:r>
            <a:r>
              <a:rPr lang="zh-CN" altLang="en-US" sz="1600" dirty="0"/>
              <a:t>不可重复读 </a:t>
            </a:r>
            <a:r>
              <a:rPr lang="en-US" altLang="zh-CN" sz="1600" dirty="0"/>
              <a:t>&gt; </a:t>
            </a:r>
            <a:r>
              <a:rPr lang="zh-CN" altLang="en-US" sz="1600" dirty="0"/>
              <a:t>幻</a:t>
            </a:r>
            <a:r>
              <a:rPr lang="zh-CN" altLang="en-US" sz="1600" dirty="0"/>
              <a:t>读</a:t>
            </a:r>
            <a:endParaRPr lang="en-US" altLang="zh-CN" sz="1600" dirty="0"/>
          </a:p>
          <a:p>
            <a:r>
              <a:rPr lang="zh-CN" altLang="en-US" sz="1600" dirty="0"/>
              <a:t>设立一些隔离级别，隔离级别越低，越严重的问题就越可能发生</a:t>
            </a:r>
            <a:endParaRPr lang="en-US" altLang="zh-CN" sz="1600" dirty="0"/>
          </a:p>
          <a:p>
            <a:r>
              <a:rPr lang="en-US" altLang="zh-CN" sz="1600" dirty="0"/>
              <a:t>READ UNCOMMITTED</a:t>
            </a:r>
            <a:r>
              <a:rPr lang="zh-CN" altLang="en-US" sz="1600" dirty="0"/>
              <a:t>：未提交读。</a:t>
            </a:r>
          </a:p>
          <a:p>
            <a:r>
              <a:rPr lang="en-US" altLang="zh-CN" sz="1600" dirty="0"/>
              <a:t>READ COMMITTED</a:t>
            </a:r>
            <a:r>
              <a:rPr lang="zh-CN" altLang="en-US" sz="1600" dirty="0"/>
              <a:t>：已提交读。</a:t>
            </a:r>
          </a:p>
          <a:p>
            <a:r>
              <a:rPr lang="en-US" altLang="zh-CN" sz="1600" dirty="0"/>
              <a:t>REPEATABLE READ</a:t>
            </a:r>
            <a:r>
              <a:rPr lang="zh-CN" altLang="en-US" sz="1600" dirty="0"/>
              <a:t>：可重复读。</a:t>
            </a:r>
          </a:p>
          <a:p>
            <a:r>
              <a:rPr lang="en-US" altLang="zh-CN" sz="1600" dirty="0"/>
              <a:t>SERIALIZABLE</a:t>
            </a:r>
            <a:r>
              <a:rPr lang="zh-CN" altLang="en-US" sz="1600" dirty="0"/>
              <a:t>：可串行化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SQL</a:t>
            </a:r>
            <a:r>
              <a:rPr lang="zh-CN" altLang="en-US" sz="1600" dirty="0"/>
              <a:t>标准中规定，针对不同的隔离级别，并发事务可以发生</a:t>
            </a:r>
            <a:r>
              <a:rPr lang="zh-CN" altLang="en-US" dirty="0"/>
              <a:t>不同严重程度的问题，具体情况如下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" y="3752458"/>
            <a:ext cx="5986661" cy="24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5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5616" y="1124744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备注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关于幻读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200800" cy="34110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576" y="5445224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eadview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mvcc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rr</a:t>
            </a:r>
            <a:r>
              <a:rPr lang="en-US" altLang="zh-CN" dirty="0" smtClean="0"/>
              <a:t>(</a:t>
            </a:r>
            <a:r>
              <a:rPr lang="zh-CN" altLang="en-US" dirty="0" smtClean="0"/>
              <a:t>现在讲不明白</a:t>
            </a:r>
            <a:r>
              <a:rPr lang="en-US" altLang="zh-CN" dirty="0" smtClean="0"/>
              <a:t>)</a:t>
            </a:r>
            <a:r>
              <a:rPr lang="zh-CN" altLang="en-US" dirty="0" smtClean="0"/>
              <a:t>隔离级别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不会产生幻读的常见问题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87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03648" y="2348880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什么是事务</a:t>
            </a:r>
            <a:r>
              <a:rPr lang="en-US" altLang="zh-CN" dirty="0"/>
              <a:t>,</a:t>
            </a:r>
            <a:r>
              <a:rPr lang="zh-CN" altLang="en-US" dirty="0" smtClean="0"/>
              <a:t>事务的作用</a:t>
            </a:r>
            <a:endParaRPr lang="en-US" altLang="zh-CN" dirty="0" smtClean="0"/>
          </a:p>
          <a:p>
            <a:r>
              <a:rPr lang="en-US" altLang="zh-CN" dirty="0" smtClean="0"/>
              <a:t>2.Mysql</a:t>
            </a:r>
            <a:r>
              <a:rPr lang="zh-CN" altLang="en-US" dirty="0" smtClean="0"/>
              <a:t>如何触发事务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事务并发执行遇到的问题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总结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481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6" y="40050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当执行上述语句时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会报主键冲突</a:t>
            </a:r>
            <a:r>
              <a:rPr lang="en-US" altLang="zh-CN" dirty="0" smtClean="0"/>
              <a:t>.</a:t>
            </a:r>
            <a:r>
              <a:rPr lang="zh-CN" altLang="en-US" dirty="0" smtClean="0"/>
              <a:t>所以我们有时候会在事务中判断了发现也不好使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2951"/>
            <a:ext cx="5886100" cy="32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什么是事务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事务有什么作用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5766" y="1772816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(1).transaction(</a:t>
            </a:r>
            <a:r>
              <a:rPr lang="zh-CN" altLang="en-US" dirty="0" smtClean="0"/>
              <a:t>交易</a:t>
            </a:r>
            <a:r>
              <a:rPr lang="en-US" altLang="zh-CN" dirty="0" smtClean="0"/>
              <a:t>)</a:t>
            </a:r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en-US" altLang="zh-CN" dirty="0" smtClean="0"/>
              <a:t>(2).A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是好朋友</a:t>
            </a:r>
            <a:r>
              <a:rPr lang="en-US" altLang="zh-CN" dirty="0" smtClean="0"/>
              <a:t>.AB</a:t>
            </a:r>
            <a:r>
              <a:rPr lang="zh-CN" altLang="en-US" dirty="0" smtClean="0"/>
              <a:t>都在银行开了一张卡</a:t>
            </a:r>
            <a:r>
              <a:rPr lang="en-US" altLang="zh-CN" dirty="0" smtClean="0"/>
              <a:t>.A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</a:t>
            </a:r>
            <a:r>
              <a:rPr lang="en-US" altLang="zh-CN" dirty="0" smtClean="0"/>
              <a:t>,B</a:t>
            </a:r>
            <a:r>
              <a:rPr lang="zh-CN" altLang="en-US" dirty="0" smtClean="0"/>
              <a:t>因为赌钱就剩</a:t>
            </a:r>
            <a:r>
              <a:rPr lang="en-US" altLang="zh-CN" dirty="0" smtClean="0"/>
              <a:t>2</a:t>
            </a:r>
            <a:r>
              <a:rPr lang="zh-CN" altLang="en-US" dirty="0" smtClean="0"/>
              <a:t>块钱了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现在债主上门催债</a:t>
            </a:r>
            <a:r>
              <a:rPr lang="en-US" altLang="zh-CN" dirty="0" smtClean="0"/>
              <a:t>.</a:t>
            </a:r>
            <a:r>
              <a:rPr lang="zh-CN" altLang="en-US" dirty="0" smtClean="0"/>
              <a:t>找</a:t>
            </a:r>
            <a:r>
              <a:rPr lang="en-US" altLang="zh-CN" dirty="0" smtClean="0"/>
              <a:t>A</a:t>
            </a:r>
            <a:r>
              <a:rPr lang="zh-CN" altLang="en-US" dirty="0" smtClean="0"/>
              <a:t>借</a:t>
            </a:r>
            <a:r>
              <a:rPr lang="en-US" altLang="zh-CN" dirty="0" smtClean="0"/>
              <a:t>50</a:t>
            </a:r>
            <a:r>
              <a:rPr lang="zh-CN" altLang="en-US" dirty="0" smtClean="0"/>
              <a:t>块钱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现实世界中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可能去</a:t>
            </a:r>
            <a:r>
              <a:rPr lang="en-US" altLang="zh-CN" dirty="0" smtClean="0"/>
              <a:t>ATM</a:t>
            </a:r>
            <a:r>
              <a:rPr lang="zh-CN" altLang="en-US" dirty="0" smtClean="0"/>
              <a:t>输入钱和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点确认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就拔卡走人了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在数据库看来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这个操作细分为两个部分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第一</a:t>
            </a:r>
            <a:r>
              <a:rPr lang="zh-CN" altLang="en-US" dirty="0" smtClean="0"/>
              <a:t>步</a:t>
            </a:r>
            <a:r>
              <a:rPr lang="en-US" altLang="zh-CN" dirty="0"/>
              <a:t> </a:t>
            </a:r>
            <a:r>
              <a:rPr lang="en-US" altLang="zh-CN" dirty="0" smtClean="0"/>
              <a:t>  A-50</a:t>
            </a:r>
            <a:r>
              <a:rPr lang="zh-CN" altLang="en-US" dirty="0" smtClean="0"/>
              <a:t>元 余</a:t>
            </a:r>
            <a:r>
              <a:rPr lang="en-US" altLang="zh-CN" dirty="0" smtClean="0"/>
              <a:t>50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第二步   </a:t>
            </a:r>
            <a:r>
              <a:rPr lang="en-US" altLang="zh-CN" dirty="0" smtClean="0"/>
              <a:t>B+50</a:t>
            </a:r>
            <a:r>
              <a:rPr lang="zh-CN" altLang="en-US" dirty="0" smtClean="0"/>
              <a:t>元 余</a:t>
            </a:r>
            <a:r>
              <a:rPr lang="en-US" altLang="zh-CN" dirty="0" smtClean="0"/>
              <a:t>52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en-US" altLang="zh-CN" dirty="0"/>
              <a:t>UPDATE account SET balance = balance </a:t>
            </a:r>
            <a:r>
              <a:rPr lang="en-US" altLang="zh-CN" dirty="0" smtClean="0"/>
              <a:t>– 50 WHERE </a:t>
            </a:r>
            <a:r>
              <a:rPr lang="en-US" altLang="zh-CN" dirty="0"/>
              <a:t>id = 1; UPDATE account SET balance = balance + </a:t>
            </a:r>
            <a:r>
              <a:rPr lang="en-US" altLang="zh-CN" dirty="0" smtClean="0"/>
              <a:t>50 WHERE </a:t>
            </a:r>
            <a:r>
              <a:rPr lang="en-US" altLang="zh-CN" dirty="0"/>
              <a:t>id = 2</a:t>
            </a:r>
            <a:r>
              <a:rPr lang="en-US" altLang="zh-CN" dirty="0" smtClean="0"/>
              <a:t>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89777"/>
            <a:ext cx="2038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51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9592" y="1052736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好巧不巧</a:t>
            </a:r>
            <a:r>
              <a:rPr lang="en-US" altLang="zh-CN" dirty="0"/>
              <a:t>,</a:t>
            </a:r>
            <a:r>
              <a:rPr lang="zh-CN" altLang="en-US" dirty="0"/>
              <a:t>最近大连在修路</a:t>
            </a:r>
            <a:r>
              <a:rPr lang="en-US" altLang="zh-CN" dirty="0"/>
              <a:t>.</a:t>
            </a:r>
            <a:r>
              <a:rPr lang="zh-CN" altLang="en-US" dirty="0"/>
              <a:t>一铲子把电缆挖断了</a:t>
            </a:r>
            <a:r>
              <a:rPr lang="en-US" altLang="zh-CN" dirty="0"/>
              <a:t>,</a:t>
            </a:r>
            <a:r>
              <a:rPr lang="zh-CN" altLang="en-US" dirty="0"/>
              <a:t>正好在</a:t>
            </a:r>
            <a:r>
              <a:rPr lang="en-US" altLang="zh-CN" dirty="0"/>
              <a:t>A-&gt;B</a:t>
            </a:r>
            <a:r>
              <a:rPr lang="zh-CN" altLang="en-US" dirty="0"/>
              <a:t>转账转一半的时候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没有</a:t>
            </a:r>
            <a:r>
              <a:rPr lang="zh-CN" altLang="en-US" dirty="0"/>
              <a:t>事务的时候  </a:t>
            </a:r>
            <a:r>
              <a:rPr lang="en-US" altLang="zh-CN" dirty="0"/>
              <a:t>A:50</a:t>
            </a:r>
            <a:r>
              <a:rPr lang="zh-CN" altLang="en-US" dirty="0"/>
              <a:t>元   </a:t>
            </a:r>
            <a:r>
              <a:rPr lang="en-US" altLang="zh-CN" dirty="0"/>
              <a:t>B:2</a:t>
            </a:r>
            <a:r>
              <a:rPr lang="zh-CN" altLang="en-US" dirty="0"/>
              <a:t>元  </a:t>
            </a:r>
            <a:r>
              <a:rPr lang="en-US" altLang="zh-CN" dirty="0"/>
              <a:t>50</a:t>
            </a:r>
            <a:r>
              <a:rPr lang="zh-CN" altLang="en-US" dirty="0"/>
              <a:t>块钱没有了</a:t>
            </a:r>
            <a:r>
              <a:rPr lang="en-US" altLang="zh-CN" dirty="0"/>
              <a:t>.</a:t>
            </a:r>
            <a:r>
              <a:rPr lang="zh-CN" altLang="en-US" dirty="0"/>
              <a:t>电缆修好之后</a:t>
            </a:r>
            <a:r>
              <a:rPr lang="en-US" altLang="zh-CN" dirty="0"/>
              <a:t>,</a:t>
            </a:r>
            <a:r>
              <a:rPr lang="zh-CN" altLang="en-US" dirty="0"/>
              <a:t>很有可能</a:t>
            </a:r>
            <a:r>
              <a:rPr lang="en-US" altLang="zh-CN" dirty="0"/>
              <a:t>,</a:t>
            </a:r>
            <a:r>
              <a:rPr lang="zh-CN" altLang="en-US" dirty="0"/>
              <a:t>世界上就少了一个人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有事务的时候</a:t>
            </a:r>
            <a:r>
              <a:rPr lang="en-US" altLang="zh-CN" dirty="0"/>
              <a:t>,</a:t>
            </a:r>
            <a:r>
              <a:rPr lang="zh-CN" altLang="en-US" dirty="0"/>
              <a:t>操作回滚 </a:t>
            </a:r>
            <a:r>
              <a:rPr lang="en-US" altLang="zh-CN" dirty="0"/>
              <a:t>A:100 B:2</a:t>
            </a:r>
            <a:r>
              <a:rPr lang="zh-CN" altLang="en-US" dirty="0"/>
              <a:t>元</a:t>
            </a:r>
            <a:endParaRPr lang="en-US" altLang="zh-CN" dirty="0"/>
          </a:p>
          <a:p>
            <a:r>
              <a:rPr lang="en-US" altLang="zh-CN" dirty="0"/>
              <a:t>A:</a:t>
            </a:r>
            <a:r>
              <a:rPr lang="zh-CN" altLang="en-US" dirty="0"/>
              <a:t>啊转失败了一会再转给你试试  </a:t>
            </a:r>
            <a:r>
              <a:rPr lang="en-US" altLang="zh-CN" dirty="0"/>
              <a:t>.B:</a:t>
            </a:r>
            <a:r>
              <a:rPr lang="zh-CN" altLang="en-US" dirty="0"/>
              <a:t>好好好 </a:t>
            </a:r>
            <a:r>
              <a:rPr lang="zh-CN" altLang="en-US" dirty="0" smtClean="0"/>
              <a:t>相安无事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怎么才能保证</a:t>
            </a:r>
            <a:r>
              <a:rPr lang="zh-CN" altLang="en-US" dirty="0" smtClean="0"/>
              <a:t>让减员的事不发生呢</a:t>
            </a:r>
            <a:r>
              <a:rPr lang="en-US" altLang="zh-CN" dirty="0" smtClean="0"/>
              <a:t>.</a:t>
            </a:r>
            <a:r>
              <a:rPr lang="zh-CN" altLang="en-US" dirty="0" smtClean="0"/>
              <a:t>细想一下</a:t>
            </a:r>
            <a:r>
              <a:rPr lang="en-US" altLang="zh-CN" dirty="0" smtClean="0"/>
              <a:t>,</a:t>
            </a:r>
            <a:r>
              <a:rPr lang="zh-CN" altLang="en-US" dirty="0">
                <a:solidFill>
                  <a:srgbClr val="FF0000"/>
                </a:solidFill>
              </a:rPr>
              <a:t>我们只是想让某些数据库操作符合现实世界中状态转换的规则</a:t>
            </a:r>
            <a:r>
              <a:rPr lang="zh-CN" altLang="en-US" dirty="0" smtClean="0"/>
              <a:t>而已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于是我们总结了几种转换的规则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23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3568" y="764704"/>
            <a:ext cx="7416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原子性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Atomicity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zh-CN" altLang="en-US" dirty="0" smtClean="0"/>
              <a:t>现实中的转账操作是一个不可分割的操作</a:t>
            </a:r>
            <a:r>
              <a:rPr lang="en-US" altLang="zh-CN" dirty="0" smtClean="0"/>
              <a:t>.</a:t>
            </a:r>
            <a:r>
              <a:rPr lang="zh-CN" altLang="en-US" dirty="0" smtClean="0"/>
              <a:t>要么都成功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要么压根没转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不能存在转了一半的状态</a:t>
            </a:r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我们</a:t>
            </a:r>
            <a:r>
              <a:rPr lang="zh-CN" altLang="en-US" dirty="0" smtClean="0">
                <a:solidFill>
                  <a:srgbClr val="FF0000"/>
                </a:solidFill>
              </a:rPr>
              <a:t>把</a:t>
            </a:r>
            <a:r>
              <a:rPr lang="zh-CN" altLang="en-US" dirty="0">
                <a:solidFill>
                  <a:srgbClr val="FF0000"/>
                </a:solidFill>
              </a:rPr>
              <a:t>这种要么全做，要么全不做的规则</a:t>
            </a:r>
            <a:r>
              <a:rPr lang="zh-CN" altLang="en-US" dirty="0" smtClean="0">
                <a:solidFill>
                  <a:srgbClr val="FF0000"/>
                </a:solidFill>
              </a:rPr>
              <a:t>称之为原子性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隔离性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Isolation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在</a:t>
            </a:r>
            <a:r>
              <a:rPr lang="zh-CN" altLang="en-US" dirty="0" smtClean="0"/>
              <a:t>计算机的世界中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转账操作实际上更加细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7196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37" y="908720"/>
            <a:ext cx="990600" cy="4779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84" y="908719"/>
            <a:ext cx="1009650" cy="47792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0072" y="1328848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读取</a:t>
            </a:r>
            <a:r>
              <a:rPr lang="en-US" altLang="zh-CN" dirty="0"/>
              <a:t>A</a:t>
            </a:r>
            <a:r>
              <a:rPr lang="zh-CN" altLang="en-US" dirty="0"/>
              <a:t>的账户余额</a:t>
            </a:r>
            <a:r>
              <a:rPr lang="en-US" altLang="zh-CN" dirty="0"/>
              <a:t>100.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2)A</a:t>
            </a:r>
            <a:r>
              <a:rPr lang="zh-CN" altLang="en-US" dirty="0"/>
              <a:t>的账户减去转账金额 </a:t>
            </a:r>
            <a:r>
              <a:rPr lang="en-US" altLang="zh-CN" dirty="0"/>
              <a:t>100-50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3)A</a:t>
            </a:r>
            <a:r>
              <a:rPr lang="zh-CN" altLang="en-US" dirty="0"/>
              <a:t>的剩余金额写入磁盘</a:t>
            </a:r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4)</a:t>
            </a:r>
            <a:r>
              <a:rPr lang="zh-CN" altLang="en-US" dirty="0"/>
              <a:t>读取</a:t>
            </a:r>
            <a:r>
              <a:rPr lang="en-US" altLang="zh-CN" dirty="0"/>
              <a:t>B</a:t>
            </a:r>
            <a:r>
              <a:rPr lang="zh-CN" altLang="en-US" dirty="0"/>
              <a:t>的账户余额 </a:t>
            </a:r>
            <a:r>
              <a:rPr lang="en-US" altLang="zh-CN" dirty="0"/>
              <a:t>2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5)B</a:t>
            </a:r>
            <a:r>
              <a:rPr lang="zh-CN" altLang="en-US" dirty="0"/>
              <a:t>的账户余额加上</a:t>
            </a:r>
            <a:r>
              <a:rPr lang="en-US" altLang="zh-CN" dirty="0"/>
              <a:t>A</a:t>
            </a:r>
            <a:r>
              <a:rPr lang="zh-CN" altLang="en-US" dirty="0"/>
              <a:t>转入的金额 </a:t>
            </a:r>
            <a:r>
              <a:rPr lang="en-US" altLang="zh-CN" dirty="0"/>
              <a:t>52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6)</a:t>
            </a:r>
            <a:r>
              <a:rPr lang="zh-CN" altLang="en-US" dirty="0"/>
              <a:t>将</a:t>
            </a:r>
            <a:r>
              <a:rPr lang="en-US" altLang="zh-CN" dirty="0"/>
              <a:t>B</a:t>
            </a:r>
            <a:r>
              <a:rPr lang="zh-CN" altLang="en-US" dirty="0"/>
              <a:t>的账户剩余金额写入</a:t>
            </a:r>
            <a:r>
              <a:rPr lang="zh-CN" altLang="en-US" dirty="0" smtClean="0"/>
              <a:t>磁盘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为了方便说明假设</a:t>
            </a:r>
            <a:r>
              <a:rPr lang="en-US" altLang="zh-CN" dirty="0"/>
              <a:t>A-&gt;B</a:t>
            </a:r>
            <a:r>
              <a:rPr lang="zh-CN" altLang="en-US" dirty="0"/>
              <a:t>分两次转账</a:t>
            </a:r>
            <a:r>
              <a:rPr lang="en-US" altLang="zh-CN" dirty="0"/>
              <a:t>100</a:t>
            </a:r>
            <a:r>
              <a:rPr lang="zh-CN" altLang="en-US" dirty="0"/>
              <a:t>元</a:t>
            </a:r>
            <a:r>
              <a:rPr lang="en-US" altLang="zh-CN" dirty="0"/>
              <a:t>,</a:t>
            </a:r>
            <a:r>
              <a:rPr lang="zh-CN" altLang="en-US" dirty="0"/>
              <a:t>每次转</a:t>
            </a:r>
            <a:r>
              <a:rPr lang="en-US" altLang="zh-CN" dirty="0"/>
              <a:t>50</a:t>
            </a:r>
            <a:r>
              <a:rPr lang="zh-CN" altLang="en-US" dirty="0"/>
              <a:t>元 为</a:t>
            </a:r>
            <a:r>
              <a:rPr lang="en-US" altLang="zh-CN" dirty="0"/>
              <a:t>T1 T2</a:t>
            </a:r>
          </a:p>
          <a:p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203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83671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但是在计算机的世界里这个情况是不确定的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06044"/>
            <a:ext cx="2200275" cy="47576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79912" y="1844824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剩</a:t>
            </a:r>
            <a:r>
              <a:rPr lang="en-US" altLang="zh-CN" dirty="0" smtClean="0"/>
              <a:t>50</a:t>
            </a:r>
            <a:r>
              <a:rPr lang="zh-CN" altLang="en-US" dirty="0" smtClean="0"/>
              <a:t>元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剩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 </a:t>
            </a:r>
            <a:endParaRPr lang="en-US" altLang="zh-CN" dirty="0" smtClean="0"/>
          </a:p>
          <a:p>
            <a:r>
              <a:rPr lang="zh-CN" altLang="en-US" dirty="0"/>
              <a:t>结局</a:t>
            </a:r>
            <a:r>
              <a:rPr lang="zh-CN" altLang="en-US" dirty="0" smtClean="0"/>
              <a:t>银行倒闭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对于某些数据库操作不仅我们要保证</a:t>
            </a:r>
            <a:endParaRPr lang="en-US" altLang="zh-CN" dirty="0" smtClean="0"/>
          </a:p>
          <a:p>
            <a:r>
              <a:rPr lang="zh-CN" altLang="en-US" dirty="0"/>
              <a:t>这些</a:t>
            </a:r>
            <a:r>
              <a:rPr lang="zh-CN" altLang="en-US" dirty="0" smtClean="0"/>
              <a:t>操作以原子性方式执行完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而且要保证其他状态转换不会影响到本次的状态转换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这个规则称为隔离性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483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1600" y="1052736"/>
            <a:ext cx="7128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持久性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Durability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当现实世界的一个状态转换完成后，这个转换的结果将永久的保留，这个</a:t>
            </a:r>
            <a:r>
              <a:rPr lang="zh-CN" altLang="en-US" dirty="0" smtClean="0"/>
              <a:t>规则被称为持久性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简单来说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就是我拔卡走人之后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你不能把这次转账撤销掉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在</a:t>
            </a:r>
            <a:r>
              <a:rPr lang="zh-CN" altLang="en-US" dirty="0" smtClean="0"/>
              <a:t>计算机的世界里就是存储到磁盘里</a:t>
            </a:r>
            <a:r>
              <a:rPr lang="en-US" altLang="zh-CN" dirty="0" smtClean="0"/>
              <a:t>.</a:t>
            </a:r>
            <a:r>
              <a:rPr lang="zh-CN" altLang="en-US" dirty="0" smtClean="0"/>
              <a:t>之后无论发生什么事故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你都不能把本次操作的影响丢失掉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Consistency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一致性指事务将数据库从一种状态转变为下一种一致的状态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在事务开始之前和事务结束以后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数据库的完整性约束没有被破坏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我们现实世界中有林林种种的规则</a:t>
            </a:r>
            <a:r>
              <a:rPr lang="en-US" altLang="zh-CN" dirty="0" smtClean="0"/>
              <a:t>.</a:t>
            </a:r>
            <a:r>
              <a:rPr lang="zh-CN" altLang="en-US" dirty="0"/>
              <a:t>身份证号不能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性别</a:t>
            </a:r>
            <a:r>
              <a:rPr lang="zh-CN" altLang="en-US" dirty="0"/>
              <a:t>只能是男或者</a:t>
            </a:r>
            <a:r>
              <a:rPr lang="zh-CN" altLang="en-US" dirty="0" smtClean="0"/>
              <a:t>女</a:t>
            </a:r>
            <a:r>
              <a:rPr lang="en-US" altLang="zh-CN" dirty="0"/>
              <a:t>,</a:t>
            </a:r>
            <a:r>
              <a:rPr lang="zh-CN" altLang="en-US" dirty="0" smtClean="0"/>
              <a:t>人民币</a:t>
            </a:r>
            <a:r>
              <a:rPr lang="zh-CN" altLang="en-US" dirty="0"/>
              <a:t>面值最大只能是</a:t>
            </a:r>
            <a:r>
              <a:rPr lang="en-US" altLang="zh-CN" dirty="0" smtClean="0"/>
              <a:t>100,</a:t>
            </a:r>
            <a:r>
              <a:rPr lang="zh-CN" altLang="en-US" dirty="0" smtClean="0"/>
              <a:t>红绿灯</a:t>
            </a:r>
            <a:r>
              <a:rPr lang="zh-CN" altLang="en-US" dirty="0"/>
              <a:t>只有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储蓄卡不能扣到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以下</a:t>
            </a:r>
            <a:r>
              <a:rPr lang="en-US" altLang="zh-CN" dirty="0" smtClean="0"/>
              <a:t>…..</a:t>
            </a:r>
          </a:p>
          <a:p>
            <a:r>
              <a:rPr lang="zh-CN" altLang="en-US" dirty="0" smtClean="0"/>
              <a:t>数据库是抽象的现实世界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它也需要和现实世界的规则保持一致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身份证号不能重复</a:t>
            </a:r>
            <a:r>
              <a:rPr lang="en-US" altLang="zh-CN" dirty="0" smtClean="0"/>
              <a:t>,(</a:t>
            </a:r>
            <a:r>
              <a:rPr lang="zh-CN" altLang="en-US" dirty="0" smtClean="0"/>
              <a:t>表中的唯一索引</a:t>
            </a:r>
            <a:r>
              <a:rPr lang="en-US" altLang="zh-CN" dirty="0" smtClean="0"/>
              <a:t>),</a:t>
            </a:r>
            <a:r>
              <a:rPr lang="zh-CN" altLang="en-US" dirty="0" smtClean="0"/>
              <a:t>储蓄卡不能为负数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中的更新条件</a:t>
            </a:r>
            <a:r>
              <a:rPr lang="en-US" altLang="zh-CN" dirty="0" smtClean="0"/>
              <a:t>&gt;0(</a:t>
            </a:r>
            <a:r>
              <a:rPr lang="en-US" altLang="zh-CN" dirty="0"/>
              <a:t>MySQL</a:t>
            </a:r>
            <a:r>
              <a:rPr lang="zh-CN" altLang="en-US" dirty="0"/>
              <a:t>仅仅支持</a:t>
            </a:r>
            <a:r>
              <a:rPr lang="en-US" altLang="zh-CN" dirty="0"/>
              <a:t>CHECK</a:t>
            </a:r>
            <a:r>
              <a:rPr lang="zh-CN" altLang="en-US" dirty="0"/>
              <a:t>语法，但实际上并没有一点卵</a:t>
            </a:r>
            <a:r>
              <a:rPr lang="zh-CN" altLang="en-US" dirty="0" smtClean="0"/>
              <a:t>用</a:t>
            </a:r>
            <a:r>
              <a:rPr lang="en-US" altLang="zh-CN" dirty="0" smtClean="0"/>
              <a:t>.</a:t>
            </a:r>
            <a:r>
              <a:rPr lang="zh-CN" altLang="en-US" dirty="0"/>
              <a:t> </a:t>
            </a:r>
            <a:r>
              <a:rPr lang="en-US" altLang="zh-CN" dirty="0" smtClean="0"/>
              <a:t>MySQL8.0.16</a:t>
            </a:r>
            <a:r>
              <a:rPr lang="zh-CN" altLang="en-US" dirty="0" smtClean="0"/>
              <a:t>开始支持</a:t>
            </a:r>
            <a:r>
              <a:rPr lang="en-US" altLang="zh-CN" dirty="0" smtClean="0"/>
              <a:t>).</a:t>
            </a:r>
            <a:r>
              <a:rPr lang="zh-CN" altLang="en-US" dirty="0" smtClean="0"/>
              <a:t>如果事务对身份证号进行更新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导致事务提交后或者回滚后的数据变得不唯一了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我们就说这破坏了事务的一致性要求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917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1600" y="105273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我们</a:t>
            </a:r>
            <a:r>
              <a:rPr lang="zh-CN" altLang="en-US" dirty="0" smtClean="0"/>
              <a:t>将需要保证原子性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隔离性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持久性的一个或多个数据库操作称为一个事务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acid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093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几何设计模板">
  <a:themeElements>
    <a:clrScheme name="Default Design 11">
      <a:dk1>
        <a:srgbClr val="003399"/>
      </a:dk1>
      <a:lt1>
        <a:srgbClr val="A5D5EF"/>
      </a:lt1>
      <a:dk2>
        <a:srgbClr val="003399"/>
      </a:dk2>
      <a:lt2>
        <a:srgbClr val="3E3E5C"/>
      </a:lt2>
      <a:accent1>
        <a:srgbClr val="78AA95"/>
      </a:accent1>
      <a:accent2>
        <a:srgbClr val="1E8FE4"/>
      </a:accent2>
      <a:accent3>
        <a:srgbClr val="CFE7F6"/>
      </a:accent3>
      <a:accent4>
        <a:srgbClr val="002A82"/>
      </a:accent4>
      <a:accent5>
        <a:srgbClr val="BED2C8"/>
      </a:accent5>
      <a:accent6>
        <a:srgbClr val="1A81CF"/>
      </a:accent6>
      <a:hlink>
        <a:srgbClr val="CCECFF"/>
      </a:hlink>
      <a:folHlink>
        <a:srgbClr val="D2FAD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7EAC7E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729B72"/>
        </a:accent6>
        <a:hlink>
          <a:srgbClr val="0099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6699"/>
        </a:dk1>
        <a:lt1>
          <a:srgbClr val="FFCC99"/>
        </a:lt1>
        <a:dk2>
          <a:srgbClr val="DFD293"/>
        </a:dk2>
        <a:lt2>
          <a:srgbClr val="5C1F00"/>
        </a:lt2>
        <a:accent1>
          <a:srgbClr val="B7D7B5"/>
        </a:accent1>
        <a:accent2>
          <a:srgbClr val="BE7960"/>
        </a:accent2>
        <a:accent3>
          <a:srgbClr val="FFE2CA"/>
        </a:accent3>
        <a:accent4>
          <a:srgbClr val="005682"/>
        </a:accent4>
        <a:accent5>
          <a:srgbClr val="D8E8D7"/>
        </a:accent5>
        <a:accent6>
          <a:srgbClr val="AC6D56"/>
        </a:accent6>
        <a:hlink>
          <a:srgbClr val="169FD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D2015"/>
        </a:dk1>
        <a:lt1>
          <a:srgbClr val="006699"/>
        </a:lt1>
        <a:dk2>
          <a:srgbClr val="523E26"/>
        </a:dk2>
        <a:lt2>
          <a:srgbClr val="DFC08D"/>
        </a:lt2>
        <a:accent1>
          <a:srgbClr val="AAB99D"/>
        </a:accent1>
        <a:accent2>
          <a:srgbClr val="8F5F2F"/>
        </a:accent2>
        <a:accent3>
          <a:srgbClr val="B3AFAC"/>
        </a:accent3>
        <a:accent4>
          <a:srgbClr val="005682"/>
        </a:accent4>
        <a:accent5>
          <a:srgbClr val="D2D9CC"/>
        </a:accent5>
        <a:accent6>
          <a:srgbClr val="81552A"/>
        </a:accent6>
        <a:hlink>
          <a:srgbClr val="FFEF79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36699"/>
        </a:dk1>
        <a:lt1>
          <a:srgbClr val="C4DAC2"/>
        </a:lt1>
        <a:dk2>
          <a:srgbClr val="00405C"/>
        </a:dk2>
        <a:lt2>
          <a:srgbClr val="005A58"/>
        </a:lt2>
        <a:accent1>
          <a:srgbClr val="88C294"/>
        </a:accent1>
        <a:accent2>
          <a:srgbClr val="48C5EC"/>
        </a:accent2>
        <a:accent3>
          <a:srgbClr val="DEEADD"/>
        </a:accent3>
        <a:accent4>
          <a:srgbClr val="2A5682"/>
        </a:accent4>
        <a:accent5>
          <a:srgbClr val="C3DDC8"/>
        </a:accent5>
        <a:accent6>
          <a:srgbClr val="40B2D6"/>
        </a:accent6>
        <a:hlink>
          <a:srgbClr val="B2E7F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1A6D9"/>
        </a:dk1>
        <a:lt1>
          <a:srgbClr val="FFFFFF"/>
        </a:lt1>
        <a:dk2>
          <a:srgbClr val="00486C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18DB9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175C87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4537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3D5C"/>
        </a:dk2>
        <a:lt2>
          <a:srgbClr val="969696"/>
        </a:lt2>
        <a:accent1>
          <a:srgbClr val="ABCB9D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2E2CC"/>
        </a:accent5>
        <a:accent6>
          <a:srgbClr val="E78A5C"/>
        </a:accent6>
        <a:hlink>
          <a:srgbClr val="0099C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8EC8A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80B591"/>
        </a:accent6>
        <a:hlink>
          <a:srgbClr val="00428A"/>
        </a:hlink>
        <a:folHlink>
          <a:srgbClr val="DAF0D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00"/>
        </a:dk1>
        <a:lt1>
          <a:srgbClr val="B3DBE9"/>
        </a:lt1>
        <a:dk2>
          <a:srgbClr val="DDDDDD"/>
        </a:dk2>
        <a:lt2>
          <a:srgbClr val="003366"/>
        </a:lt2>
        <a:accent1>
          <a:srgbClr val="11A5D9"/>
        </a:accent1>
        <a:accent2>
          <a:srgbClr val="52B34B"/>
        </a:accent2>
        <a:accent3>
          <a:srgbClr val="D6EAF2"/>
        </a:accent3>
        <a:accent4>
          <a:srgbClr val="2A5600"/>
        </a:accent4>
        <a:accent5>
          <a:srgbClr val="AACFE9"/>
        </a:accent5>
        <a:accent6>
          <a:srgbClr val="49A243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36699"/>
        </a:dk1>
        <a:lt1>
          <a:srgbClr val="5F5F5F"/>
        </a:lt1>
        <a:dk2>
          <a:srgbClr val="000000"/>
        </a:dk2>
        <a:lt2>
          <a:srgbClr val="273D4D"/>
        </a:lt2>
        <a:accent1>
          <a:srgbClr val="0099CC"/>
        </a:accent1>
        <a:accent2>
          <a:srgbClr val="468A4B"/>
        </a:accent2>
        <a:accent3>
          <a:srgbClr val="AAAAAA"/>
        </a:accent3>
        <a:accent4>
          <a:srgbClr val="505050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3399"/>
        </a:dk1>
        <a:lt1>
          <a:srgbClr val="A5D5EF"/>
        </a:lt1>
        <a:dk2>
          <a:srgbClr val="003399"/>
        </a:dk2>
        <a:lt2>
          <a:srgbClr val="3E3E5C"/>
        </a:lt2>
        <a:accent1>
          <a:srgbClr val="78AA95"/>
        </a:accent1>
        <a:accent2>
          <a:srgbClr val="1E8FE4"/>
        </a:accent2>
        <a:accent3>
          <a:srgbClr val="CFE7F6"/>
        </a:accent3>
        <a:accent4>
          <a:srgbClr val="002A82"/>
        </a:accent4>
        <a:accent5>
          <a:srgbClr val="BED2C8"/>
        </a:accent5>
        <a:accent6>
          <a:srgbClr val="1A81CF"/>
        </a:accent6>
        <a:hlink>
          <a:srgbClr val="CCECFF"/>
        </a:hlink>
        <a:folHlink>
          <a:srgbClr val="D2F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3300"/>
        </a:dk1>
        <a:lt1>
          <a:srgbClr val="D8E4D8"/>
        </a:lt1>
        <a:dk2>
          <a:srgbClr val="272D2C"/>
        </a:dk2>
        <a:lt2>
          <a:srgbClr val="777777"/>
        </a:lt2>
        <a:accent1>
          <a:srgbClr val="909082"/>
        </a:accent1>
        <a:accent2>
          <a:srgbClr val="55A9D3"/>
        </a:accent2>
        <a:accent3>
          <a:srgbClr val="E9EFE9"/>
        </a:accent3>
        <a:accent4>
          <a:srgbClr val="002A00"/>
        </a:accent4>
        <a:accent5>
          <a:srgbClr val="C6C6C1"/>
        </a:accent5>
        <a:accent6>
          <a:srgbClr val="4C99BF"/>
        </a:accent6>
        <a:hlink>
          <a:srgbClr val="FFCC66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几何设计模板</Template>
  <TotalTime>2030</TotalTime>
  <Words>1465</Words>
  <Application>Microsoft Office PowerPoint</Application>
  <PresentationFormat>全屏显示(4:3)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宋体</vt:lpstr>
      <vt:lpstr>Arial</vt:lpstr>
      <vt:lpstr>Arial Black</vt:lpstr>
      <vt:lpstr>几何设计模板</vt:lpstr>
      <vt:lpstr>事务探究</vt:lpstr>
      <vt:lpstr>事务</vt:lpstr>
      <vt:lpstr>1.什么是事务,事务有什么作用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2.Mysql的事务如何触发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SQL标准中的四种隔离级别.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加密 &amp; 解密</dc:title>
  <dc:creator>licl</dc:creator>
  <cp:lastModifiedBy>Think</cp:lastModifiedBy>
  <cp:revision>295</cp:revision>
  <dcterms:created xsi:type="dcterms:W3CDTF">2017-02-21T00:54:20Z</dcterms:created>
  <dcterms:modified xsi:type="dcterms:W3CDTF">2019-12-02T15:04:35Z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TC010721372052</vt:lpwstr>
  </property>
</Properties>
</file>