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1721E-562D-4164-924D-858CA6911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AGRICARDO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BD3C57-5F6E-4497-AB3D-46E3FB278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Plateforme de vente de produits issus de l’agriculture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039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58FF0-07A1-4171-8DED-15FDBBA5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MISE EN RELATION ENTRE LES AGRICULTEURS ET LES CONSOMMATEURS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859C71-5D60-4337-925F-C4C1DD5F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04" y="3264766"/>
            <a:ext cx="3583648" cy="1220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755820-16BA-4EAA-A75D-F3E18854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66" y="4276820"/>
            <a:ext cx="3688124" cy="857488"/>
          </a:xfrm>
          <a:prstGeom prst="rect">
            <a:avLst/>
          </a:prstGeom>
        </p:spPr>
      </p:pic>
      <p:sp>
        <p:nvSpPr>
          <p:cNvPr id="10" name="Interdiction 9">
            <a:extLst>
              <a:ext uri="{FF2B5EF4-FFF2-40B4-BE49-F238E27FC236}">
                <a16:creationId xmlns:a16="http://schemas.microsoft.com/office/drawing/2014/main" id="{04A4773F-9660-4BAF-A0AB-65BAAA00F54F}"/>
              </a:ext>
            </a:extLst>
          </p:cNvPr>
          <p:cNvSpPr/>
          <p:nvPr/>
        </p:nvSpPr>
        <p:spPr>
          <a:xfrm>
            <a:off x="1305017" y="2716570"/>
            <a:ext cx="3113102" cy="3107186"/>
          </a:xfrm>
          <a:prstGeom prst="noSmoking">
            <a:avLst>
              <a:gd name="adj" fmla="val 438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EDA951F-7BFC-48D7-BAA1-8D4C3CF63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625" y="3264766"/>
            <a:ext cx="3348664" cy="205545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14F8900-B4DF-4CC1-9BFD-3B9652AA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520" y="2716570"/>
            <a:ext cx="3956480" cy="29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7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58FF0-07A1-4171-8DED-15FDBBA5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SEGMENTATION DES PRODUITS PAR TYPES DE QUALITÉS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147313-F77F-4BD3-B8F1-6835DDA0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8" y="2241612"/>
            <a:ext cx="2791986" cy="32625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653FB9-70E5-4F56-9216-CCF83D6CD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83" b="96639" l="2825" r="94068">
                        <a14:foregroundMark x1="33616" y1="16527" x2="33616" y2="16527"/>
                        <a14:foregroundMark x1="9605" y1="26331" x2="9605" y2="26331"/>
                        <a14:foregroundMark x1="5650" y1="38095" x2="5650" y2="38095"/>
                        <a14:foregroundMark x1="5932" y1="52381" x2="5932" y2="52381"/>
                        <a14:foregroundMark x1="2825" y1="33613" x2="2825" y2="33613"/>
                        <a14:foregroundMark x1="77966" y1="83754" x2="77966" y2="83754"/>
                        <a14:foregroundMark x1="94350" y1="50420" x2="94350" y2="50420"/>
                        <a14:foregroundMark x1="35028" y1="15126" x2="35028" y2="15126"/>
                        <a14:foregroundMark x1="20621" y1="17927" x2="20621" y2="17927"/>
                        <a14:foregroundMark x1="45480" y1="7283" x2="45480" y2="7283"/>
                        <a14:foregroundMark x1="63559" y1="87395" x2="63559" y2="87395"/>
                        <a14:foregroundMark x1="64689" y1="81232" x2="64689" y2="81232"/>
                        <a14:foregroundMark x1="49153" y1="14566" x2="49153" y2="14566"/>
                        <a14:foregroundMark x1="53672" y1="91877" x2="53672" y2="91877"/>
                        <a14:foregroundMark x1="53672" y1="96639" x2="53672" y2="96639"/>
                        <a14:foregroundMark x1="12994" y1="22129" x2="12994" y2="22129"/>
                        <a14:foregroundMark x1="14407" y1="19888" x2="14407" y2="19888"/>
                        <a14:backgroundMark x1="78249" y1="91317" x2="78249" y2="913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0483" y="2623352"/>
            <a:ext cx="2971034" cy="29962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82CB84B-34A1-48C7-B4CC-8FB164E70A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77500" y1="33613" x2="77500" y2="33613"/>
                        <a14:backgroundMark x1="32206" y1="78431" x2="32206" y2="78431"/>
                        <a14:backgroundMark x1="80441" y1="32213" x2="80441" y2="32213"/>
                        <a14:backgroundMark x1="51912" y1="81793" x2="51912" y2="81793"/>
                        <a14:backgroundMark x1="54559" y1="81232" x2="54559" y2="81232"/>
                        <a14:backgroundMark x1="36471" y1="81793" x2="36471" y2="81793"/>
                      </a14:backgroundRemoval>
                    </a14:imgEffect>
                  </a14:imgLayer>
                </a14:imgProps>
              </a:ext>
            </a:extLst>
          </a:blip>
          <a:srcRect l="22696" t="8685" r="28921" b="5943"/>
          <a:stretch/>
        </p:blipFill>
        <p:spPr>
          <a:xfrm>
            <a:off x="8057804" y="2519040"/>
            <a:ext cx="3459656" cy="32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58FF0-07A1-4171-8DED-15FDBBA5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RÉDUCTION DES PERTES ET DU GASPILLAGE ALIMENTAIRE</a:t>
            </a:r>
            <a:endParaRPr lang="fr-CH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502E87-CCC0-48B1-BA4D-749FB0F0B86D}"/>
              </a:ext>
            </a:extLst>
          </p:cNvPr>
          <p:cNvSpPr txBox="1"/>
          <p:nvPr/>
        </p:nvSpPr>
        <p:spPr>
          <a:xfrm>
            <a:off x="1509204" y="2201667"/>
            <a:ext cx="985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9E6DF0-47F6-455C-AE85-DDC2FF6D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92" y="2274849"/>
            <a:ext cx="5956616" cy="39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58FF0-07A1-4171-8DED-15FDBBA5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MODEL</a:t>
            </a:r>
            <a:endParaRPr lang="fr-CH" dirty="0"/>
          </a:p>
        </p:txBody>
      </p:sp>
      <p:pic>
        <p:nvPicPr>
          <p:cNvPr id="4" name="Picture 2" descr="https://lh6.googleusercontent.com/WoFywsQoP56_9jfmnBu3aq5_RVVcvPPNZLyqVbTnD9Z8x37s75uOw1_gFqO51xDgAWJ61Gdiw4FHCKYvTDh9cTThnrM1W8UJ0AqzMho08BWg2M6nBhVbTj4peB-RE2kOr9yH5Ee4I7Ziuv4xvg">
            <a:extLst>
              <a:ext uri="{FF2B5EF4-FFF2-40B4-BE49-F238E27FC236}">
                <a16:creationId xmlns:a16="http://schemas.microsoft.com/office/drawing/2014/main" id="{40C0352E-9659-43F5-A65C-710DCC26F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3" b="11111"/>
          <a:stretch/>
        </p:blipFill>
        <p:spPr bwMode="auto">
          <a:xfrm>
            <a:off x="2010182" y="1503654"/>
            <a:ext cx="8171636" cy="51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44757B-38B5-4730-A352-7D63940BD485}"/>
              </a:ext>
            </a:extLst>
          </p:cNvPr>
          <p:cNvSpPr txBox="1"/>
          <p:nvPr/>
        </p:nvSpPr>
        <p:spPr>
          <a:xfrm>
            <a:off x="8596546" y="2283040"/>
            <a:ext cx="1340528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Professionnels de l’alimentation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97116C-FC1D-4774-B08B-2CD8A7EDC806}"/>
              </a:ext>
            </a:extLst>
          </p:cNvPr>
          <p:cNvSpPr txBox="1"/>
          <p:nvPr/>
        </p:nvSpPr>
        <p:spPr>
          <a:xfrm>
            <a:off x="8596546" y="2805535"/>
            <a:ext cx="1340528" cy="5770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Particuliers amateurs de cuisine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F79873-404E-43A8-A7D8-D4AC87C8678D}"/>
              </a:ext>
            </a:extLst>
          </p:cNvPr>
          <p:cNvSpPr txBox="1"/>
          <p:nvPr/>
        </p:nvSpPr>
        <p:spPr>
          <a:xfrm>
            <a:off x="6238917" y="5470124"/>
            <a:ext cx="1340528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Commission sur chaque vente en fonction du modèle choisi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A21104-94B7-44A8-ADBA-1967D2161B66}"/>
              </a:ext>
            </a:extLst>
          </p:cNvPr>
          <p:cNvSpPr txBox="1"/>
          <p:nvPr/>
        </p:nvSpPr>
        <p:spPr>
          <a:xfrm>
            <a:off x="3790159" y="3847271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Plateforme Web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2E64FA-6424-4227-A429-86960079B0A8}"/>
              </a:ext>
            </a:extLst>
          </p:cNvPr>
          <p:cNvSpPr txBox="1"/>
          <p:nvPr/>
        </p:nvSpPr>
        <p:spPr>
          <a:xfrm>
            <a:off x="6985988" y="3847271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Plateforme Web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CB401D-82EF-46B3-993C-20AC13A10301}"/>
              </a:ext>
            </a:extLst>
          </p:cNvPr>
          <p:cNvSpPr txBox="1"/>
          <p:nvPr/>
        </p:nvSpPr>
        <p:spPr>
          <a:xfrm>
            <a:off x="2254926" y="2283040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Agriculteurs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33936-D987-4DD7-8037-D73AB23860BE}"/>
              </a:ext>
            </a:extLst>
          </p:cNvPr>
          <p:cNvSpPr txBox="1"/>
          <p:nvPr/>
        </p:nvSpPr>
        <p:spPr>
          <a:xfrm>
            <a:off x="5425736" y="2272087"/>
            <a:ext cx="1340528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Mise en relation entre l’agriculteur et le consommateur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8006D4-ED7A-4ADF-8666-B6E2CE01275E}"/>
              </a:ext>
            </a:extLst>
          </p:cNvPr>
          <p:cNvSpPr txBox="1"/>
          <p:nvPr/>
        </p:nvSpPr>
        <p:spPr>
          <a:xfrm>
            <a:off x="5425736" y="3108586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Vente directe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E82B49-ACAD-4F73-936D-3B77BCB95745}"/>
              </a:ext>
            </a:extLst>
          </p:cNvPr>
          <p:cNvSpPr txBox="1"/>
          <p:nvPr/>
        </p:nvSpPr>
        <p:spPr>
          <a:xfrm>
            <a:off x="5425736" y="3440038"/>
            <a:ext cx="1340528" cy="5770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Segmentation des produits par type de qualité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377608-2272-46F1-9809-3E2C79E5EB52}"/>
              </a:ext>
            </a:extLst>
          </p:cNvPr>
          <p:cNvSpPr txBox="1"/>
          <p:nvPr/>
        </p:nvSpPr>
        <p:spPr>
          <a:xfrm>
            <a:off x="5425736" y="4055020"/>
            <a:ext cx="1340528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Réduction des pertes/gaspillage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9880F72-4BC0-4720-88F5-7D7C19F22232}"/>
              </a:ext>
            </a:extLst>
          </p:cNvPr>
          <p:cNvSpPr txBox="1"/>
          <p:nvPr/>
        </p:nvSpPr>
        <p:spPr>
          <a:xfrm>
            <a:off x="2254926" y="5497560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Plateforme Web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0269E2-BAC8-4A80-AA4D-0DA7416F4C85}"/>
              </a:ext>
            </a:extLst>
          </p:cNvPr>
          <p:cNvSpPr txBox="1"/>
          <p:nvPr/>
        </p:nvSpPr>
        <p:spPr>
          <a:xfrm>
            <a:off x="2255798" y="5798057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Serveurs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38FACA-86C4-4B10-87F9-12951BB14514}"/>
              </a:ext>
            </a:extLst>
          </p:cNvPr>
          <p:cNvSpPr txBox="1"/>
          <p:nvPr/>
        </p:nvSpPr>
        <p:spPr>
          <a:xfrm>
            <a:off x="3636544" y="5497560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F811F1-D7E1-4A18-AB9E-758CDAD9F7CF}"/>
              </a:ext>
            </a:extLst>
          </p:cNvPr>
          <p:cNvSpPr txBox="1"/>
          <p:nvPr/>
        </p:nvSpPr>
        <p:spPr>
          <a:xfrm>
            <a:off x="7656252" y="5470124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Annonce Premium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A802F9-3E79-4E16-A13C-349ECE100B36}"/>
              </a:ext>
            </a:extLst>
          </p:cNvPr>
          <p:cNvSpPr txBox="1"/>
          <p:nvPr/>
        </p:nvSpPr>
        <p:spPr>
          <a:xfrm>
            <a:off x="3840198" y="2272087"/>
            <a:ext cx="1340528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Développement de la Plateforme Web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F8C8BC-391A-4DF2-8766-A2D39C3E8C7C}"/>
              </a:ext>
            </a:extLst>
          </p:cNvPr>
          <p:cNvSpPr txBox="1"/>
          <p:nvPr/>
        </p:nvSpPr>
        <p:spPr>
          <a:xfrm>
            <a:off x="2254926" y="2583537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Investisseurs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9F8A57-872E-4BA4-B2B8-FD9542429C60}"/>
              </a:ext>
            </a:extLst>
          </p:cNvPr>
          <p:cNvSpPr txBox="1"/>
          <p:nvPr/>
        </p:nvSpPr>
        <p:spPr>
          <a:xfrm>
            <a:off x="3840198" y="2733587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CDFBBF1-3942-445B-B563-A218A6D22195}"/>
              </a:ext>
            </a:extLst>
          </p:cNvPr>
          <p:cNvSpPr txBox="1"/>
          <p:nvPr/>
        </p:nvSpPr>
        <p:spPr>
          <a:xfrm>
            <a:off x="3790159" y="4171219"/>
            <a:ext cx="1340528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Réseau d’agriculteurs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6B979-410A-4361-AAB7-250CC9B20E7A}"/>
              </a:ext>
            </a:extLst>
          </p:cNvPr>
          <p:cNvSpPr txBox="1"/>
          <p:nvPr/>
        </p:nvSpPr>
        <p:spPr>
          <a:xfrm>
            <a:off x="6985988" y="2298722"/>
            <a:ext cx="1340528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Système de notation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BB04A63-DBB6-4251-BA74-883BD8495B42}"/>
              </a:ext>
            </a:extLst>
          </p:cNvPr>
          <p:cNvSpPr txBox="1"/>
          <p:nvPr/>
        </p:nvSpPr>
        <p:spPr>
          <a:xfrm>
            <a:off x="7656252" y="5759948"/>
            <a:ext cx="134052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Newsletters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EECD8A7-1A62-4199-926F-5A2B4C9B2D7F}"/>
              </a:ext>
            </a:extLst>
          </p:cNvPr>
          <p:cNvSpPr txBox="1"/>
          <p:nvPr/>
        </p:nvSpPr>
        <p:spPr>
          <a:xfrm>
            <a:off x="6985988" y="2762285"/>
            <a:ext cx="1340528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Newsletters / Réseaux sociaux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237E5D4-F852-41A1-8635-98BF1FB40F8A}"/>
              </a:ext>
            </a:extLst>
          </p:cNvPr>
          <p:cNvSpPr txBox="1"/>
          <p:nvPr/>
        </p:nvSpPr>
        <p:spPr>
          <a:xfrm>
            <a:off x="7656252" y="6056209"/>
            <a:ext cx="1340528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Posts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réseaux sociaux</a:t>
            </a:r>
            <a:endParaRPr lang="fr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0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58FF0-07A1-4171-8DED-15FDBBA5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PLATEFORME AGRICARDO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5239675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97</TotalTime>
  <Words>106</Words>
  <Application>Microsoft Macintosh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Rognage</vt:lpstr>
      <vt:lpstr>AGRICARDO</vt:lpstr>
      <vt:lpstr>MISE EN RELATION ENTRE LES AGRICULTEURS ET LES CONSOMMATEURS</vt:lpstr>
      <vt:lpstr>SEGMENTATION DES PRODUITS PAR TYPES DE QUALITÉS</vt:lpstr>
      <vt:lpstr>RÉDUCTION DES PERTES ET DU GASPILLAGE ALIMENTAIRE</vt:lpstr>
      <vt:lpstr>BUSINESS MODEL</vt:lpstr>
      <vt:lpstr>LA PLATEFORME AGRICARDO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AGRICARDO</dc:title>
  <dc:creator>Steve Coullery</dc:creator>
  <cp:lastModifiedBy>Clivaz Patrick</cp:lastModifiedBy>
  <cp:revision>13</cp:revision>
  <dcterms:created xsi:type="dcterms:W3CDTF">2018-12-13T12:08:17Z</dcterms:created>
  <dcterms:modified xsi:type="dcterms:W3CDTF">2018-12-13T14:33:21Z</dcterms:modified>
</cp:coreProperties>
</file>