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59" r:id="rId3"/>
    <p:sldId id="282" r:id="rId4"/>
    <p:sldId id="280" r:id="rId5"/>
    <p:sldId id="261" r:id="rId6"/>
    <p:sldId id="291" r:id="rId7"/>
    <p:sldId id="292" r:id="rId8"/>
    <p:sldId id="293" r:id="rId9"/>
    <p:sldId id="299" r:id="rId10"/>
    <p:sldId id="297" r:id="rId11"/>
    <p:sldId id="288" r:id="rId12"/>
    <p:sldId id="264" r:id="rId13"/>
    <p:sldId id="289" r:id="rId14"/>
    <p:sldId id="295" r:id="rId15"/>
  </p:sldIdLst>
  <p:sldSz cx="12192000" cy="6858000"/>
  <p:notesSz cx="7010400" cy="9296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72" d="100"/>
          <a:sy n="72" d="100"/>
        </p:scale>
        <p:origin x="1008" y="6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7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Energy and Travel &amp; Trans – add extra boxes?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26,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26,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26,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26,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26,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dirty="0"/>
              <a:t>Customer Insights</a:t>
            </a:r>
            <a:br>
              <a:rPr lang="en-US" sz="6000" dirty="0"/>
            </a:br>
            <a:r>
              <a:rPr lang="en-US" sz="3200" b="0" dirty="0"/>
              <a:t>Learnings from </a:t>
            </a:r>
            <a:r>
              <a:rPr lang="en-US" sz="3200" b="0" dirty="0" smtClean="0"/>
              <a:t>August </a:t>
            </a:r>
            <a:r>
              <a:rPr lang="en-US" sz="3200" b="0" dirty="0"/>
              <a:t>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>
                <a:latin typeface="Arial"/>
              </a:rPr>
              <a:t>Partner </a:t>
            </a:r>
            <a:r>
              <a:rPr sz="2800" dirty="0" smtClean="0">
                <a:latin typeface="Arial"/>
              </a:rPr>
              <a:t>Insights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Themes and Feedback from Partner Visits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013589" y="1739722"/>
            <a:ext cx="6592570" cy="162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b="1" dirty="0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604213" y="1737887"/>
            <a:ext cx="4164875" cy="16313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10258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89252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8246" y="1898239"/>
            <a:ext cx="1197602" cy="137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9847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30853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51859" y="2901103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Score-2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09847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Interest-0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37039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Interest-1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531355" y="1952034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Interest-2</a:t>
            </a:r>
            <a:endParaRPr lang="en-US" sz="1200" b="1" dirty="0"/>
          </a:p>
        </p:txBody>
      </p:sp>
      <p:sp>
        <p:nvSpPr>
          <p:cNvPr id="54" name="Rectangle 55"/>
          <p:cNvSpPr/>
          <p:nvPr/>
        </p:nvSpPr>
        <p:spPr bwMode="ltGray">
          <a:xfrm>
            <a:off x="612948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“Lorem ipsum dolor sit </a:t>
            </a:r>
            <a:r>
              <a:rPr lang="en-US" sz="1100" i="1" dirty="0" err="1">
                <a:solidFill>
                  <a:schemeClr val="tx1"/>
                </a:solidFill>
              </a:rPr>
              <a:t>amet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consectetur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adipiscing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elit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sed</a:t>
            </a:r>
            <a:r>
              <a:rPr lang="en-US" sz="1100" i="1" dirty="0">
                <a:solidFill>
                  <a:schemeClr val="tx1"/>
                </a:solidFill>
              </a:rPr>
              <a:t> do </a:t>
            </a:r>
            <a:r>
              <a:rPr lang="en-US" sz="1100" i="1" dirty="0" err="1">
                <a:solidFill>
                  <a:schemeClr val="tx1"/>
                </a:solidFill>
              </a:rPr>
              <a:t>eiusmod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tempor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incididunt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labore</a:t>
            </a:r>
            <a:r>
              <a:rPr lang="en-US" sz="1100" i="1" dirty="0">
                <a:solidFill>
                  <a:schemeClr val="tx1"/>
                </a:solidFill>
              </a:rPr>
              <a:t> et </a:t>
            </a:r>
            <a:r>
              <a:rPr lang="en-US" sz="1100" i="1" dirty="0" err="1">
                <a:solidFill>
                  <a:schemeClr val="tx1"/>
                </a:solidFill>
              </a:rPr>
              <a:t>dolore</a:t>
            </a:r>
            <a:r>
              <a:rPr lang="en-US" sz="1100" i="1" dirty="0">
                <a:solidFill>
                  <a:schemeClr val="tx1"/>
                </a:solidFill>
              </a:rPr>
              <a:t> magna </a:t>
            </a:r>
            <a:r>
              <a:rPr lang="en-US" sz="1100" i="1" dirty="0" err="1">
                <a:solidFill>
                  <a:schemeClr val="tx1"/>
                </a:solidFill>
              </a:rPr>
              <a:t>aliqua</a:t>
            </a:r>
            <a:r>
              <a:rPr lang="en-US" sz="1100" i="1" dirty="0" smtClean="0">
                <a:solidFill>
                  <a:schemeClr val="tx1"/>
                </a:solidFill>
              </a:rPr>
              <a:t>..”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Eternal Grumbler</a:t>
            </a:r>
            <a:r>
              <a:rPr lang="en-US" sz="1000" b="1" dirty="0">
                <a:solidFill>
                  <a:schemeClr val="tx1"/>
                </a:solidFill>
              </a:rPr>
              <a:t>,</a:t>
            </a:r>
          </a:p>
          <a:p>
            <a:pPr lvl="0" algn="r"/>
            <a:r>
              <a:rPr lang="en-US" sz="1000" dirty="0" err="1" smtClean="0">
                <a:solidFill>
                  <a:schemeClr val="tx1"/>
                </a:solidFill>
              </a:rPr>
              <a:t>GrumpyPartner</a:t>
            </a:r>
            <a:r>
              <a:rPr lang="en-US" sz="1000" dirty="0" smtClean="0">
                <a:solidFill>
                  <a:schemeClr val="tx1"/>
                </a:solidFill>
              </a:rPr>
              <a:t> Co</a:t>
            </a: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55" name="Rectangle 55"/>
          <p:cNvSpPr/>
          <p:nvPr/>
        </p:nvSpPr>
        <p:spPr bwMode="ltGray">
          <a:xfrm>
            <a:off x="4342349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enim</a:t>
            </a:r>
            <a:r>
              <a:rPr lang="en-US" sz="1100" i="1" dirty="0">
                <a:solidFill>
                  <a:schemeClr val="tx1"/>
                </a:solidFill>
              </a:rPr>
              <a:t> ad minim </a:t>
            </a:r>
            <a:r>
              <a:rPr lang="en-US" sz="1100" i="1" dirty="0" err="1">
                <a:solidFill>
                  <a:schemeClr val="tx1"/>
                </a:solidFill>
              </a:rPr>
              <a:t>veniam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quis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nostrud</a:t>
            </a:r>
            <a:r>
              <a:rPr lang="en-US" sz="1100" i="1" dirty="0">
                <a:solidFill>
                  <a:schemeClr val="tx1"/>
                </a:solidFill>
              </a:rPr>
              <a:t> exercitation </a:t>
            </a:r>
            <a:r>
              <a:rPr lang="en-US" sz="1100" i="1" dirty="0" err="1">
                <a:solidFill>
                  <a:schemeClr val="tx1"/>
                </a:solidFill>
              </a:rPr>
              <a:t>ullamco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laboris</a:t>
            </a:r>
            <a:r>
              <a:rPr lang="en-US" sz="1100" i="1" dirty="0">
                <a:solidFill>
                  <a:schemeClr val="tx1"/>
                </a:solidFill>
              </a:rPr>
              <a:t> nisi </a:t>
            </a:r>
            <a:r>
              <a:rPr lang="en-US" sz="1100" i="1" dirty="0" err="1">
                <a:solidFill>
                  <a:schemeClr val="tx1"/>
                </a:solidFill>
              </a:rPr>
              <a:t>ut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aliquip</a:t>
            </a:r>
            <a:r>
              <a:rPr lang="en-US" sz="1100" i="1" dirty="0">
                <a:solidFill>
                  <a:schemeClr val="tx1"/>
                </a:solidFill>
              </a:rPr>
              <a:t> ex </a:t>
            </a:r>
            <a:r>
              <a:rPr lang="en-US" sz="1100" i="1" dirty="0" err="1">
                <a:solidFill>
                  <a:schemeClr val="tx1"/>
                </a:solidFill>
              </a:rPr>
              <a:t>ea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commodo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consequat</a:t>
            </a:r>
            <a:r>
              <a:rPr lang="en-US" sz="1100" i="1" dirty="0">
                <a:solidFill>
                  <a:schemeClr val="tx1"/>
                </a:solidFill>
              </a:rPr>
              <a:t>. .”</a:t>
            </a:r>
          </a:p>
          <a:p>
            <a:pPr marL="111125" indent="-171450" algn="r">
              <a:buClr>
                <a:prstClr val="black"/>
              </a:buClr>
              <a:buFontTx/>
              <a:buChar char="-"/>
            </a:pPr>
            <a:r>
              <a:rPr lang="en-US" sz="1000" b="1" dirty="0" smtClean="0">
                <a:solidFill>
                  <a:schemeClr val="tx1"/>
                </a:solidFill>
              </a:rPr>
              <a:t>Happy Chap, </a:t>
            </a:r>
            <a:endParaRPr lang="en-US" sz="1000" b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dirty="0" smtClean="0">
                <a:solidFill>
                  <a:schemeClr val="tx1"/>
                </a:solidFill>
              </a:rPr>
              <a:t>Cheerful </a:t>
            </a:r>
            <a:r>
              <a:rPr lang="en-US" sz="1000" dirty="0" err="1" smtClean="0">
                <a:solidFill>
                  <a:schemeClr val="tx1"/>
                </a:solidFill>
              </a:rPr>
              <a:t>Inc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>
                <a:solidFill>
                  <a:schemeClr val="tx1"/>
                </a:solidFill>
              </a:rPr>
              <a:t>Manager</a:t>
            </a:r>
            <a:endParaRPr lang="en-US" sz="11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ltGray">
          <a:xfrm>
            <a:off x="8071751" y="4296811"/>
            <a:ext cx="352044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</a:t>
            </a:r>
            <a:r>
              <a:rPr lang="en-US" sz="1100" i="1" dirty="0" err="1">
                <a:solidFill>
                  <a:schemeClr val="tx1"/>
                </a:solidFill>
              </a:rPr>
              <a:t>Duis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aute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irure</a:t>
            </a:r>
            <a:r>
              <a:rPr lang="en-US" sz="1100" i="1" dirty="0">
                <a:solidFill>
                  <a:schemeClr val="tx1"/>
                </a:solidFill>
              </a:rPr>
              <a:t> dolor in </a:t>
            </a:r>
            <a:r>
              <a:rPr lang="en-US" sz="1100" i="1" dirty="0" err="1">
                <a:solidFill>
                  <a:schemeClr val="tx1"/>
                </a:solidFill>
              </a:rPr>
              <a:t>reprehenderit</a:t>
            </a:r>
            <a:r>
              <a:rPr lang="en-US" sz="1100" i="1" dirty="0">
                <a:solidFill>
                  <a:schemeClr val="tx1"/>
                </a:solidFill>
              </a:rPr>
              <a:t> in </a:t>
            </a:r>
            <a:r>
              <a:rPr lang="en-US" sz="1100" i="1" dirty="0" err="1">
                <a:solidFill>
                  <a:schemeClr val="tx1"/>
                </a:solidFill>
              </a:rPr>
              <a:t>voluptate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velit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esse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cillum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dolore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eu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fugiat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nulla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pariatur</a:t>
            </a:r>
            <a:r>
              <a:rPr lang="en-US" sz="1100" i="1" dirty="0">
                <a:solidFill>
                  <a:schemeClr val="tx1"/>
                </a:solidFill>
              </a:rPr>
              <a:t>. .”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Eric Undecided,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Acme Distributers</a:t>
            </a:r>
            <a:r>
              <a:rPr lang="en-US" sz="1000" smtClean="0">
                <a:solidFill>
                  <a:schemeClr val="tx1"/>
                </a:solidFill>
              </a:rPr>
              <a:t>, Project </a:t>
            </a:r>
            <a:r>
              <a:rPr lang="en-US" sz="1000" dirty="0" smtClean="0">
                <a:solidFill>
                  <a:schemeClr val="tx1"/>
                </a:solidFill>
              </a:rPr>
              <a:t>Manager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213" y="3566815"/>
            <a:ext cx="3014270" cy="2758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Partner Requests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7574930" y="3373392"/>
            <a:ext cx="4035888" cy="2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0" indent="-52388">
              <a:lnSpc>
                <a:spcPct val="90000"/>
              </a:lnSpc>
            </a:pPr>
            <a:r>
              <a:rPr lang="en-US" sz="900" i="1" dirty="0" smtClean="0">
                <a:solidFill>
                  <a:prstClr val="black"/>
                </a:solidFill>
              </a:rPr>
              <a:t>*Number of partner engagements represented by the size of partner name.</a:t>
            </a:r>
            <a:endParaRPr lang="en-US" sz="900" i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213" y="1422769"/>
            <a:ext cx="1626640" cy="359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Top Interests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13589" y="1426041"/>
            <a:ext cx="3324015" cy="359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Partner Attendees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ltGray">
          <a:xfrm>
            <a:off x="604213" y="3842680"/>
            <a:ext cx="3520440" cy="365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One</a:t>
            </a:r>
          </a:p>
        </p:txBody>
      </p:sp>
      <p:sp>
        <p:nvSpPr>
          <p:cNvPr id="36" name="Rectangle 35"/>
          <p:cNvSpPr/>
          <p:nvPr/>
        </p:nvSpPr>
        <p:spPr bwMode="ltGray">
          <a:xfrm>
            <a:off x="4329099" y="3842680"/>
            <a:ext cx="3520440" cy="3657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Two</a:t>
            </a:r>
          </a:p>
        </p:txBody>
      </p:sp>
      <p:sp>
        <p:nvSpPr>
          <p:cNvPr id="40" name="Rectangle 39"/>
          <p:cNvSpPr/>
          <p:nvPr/>
        </p:nvSpPr>
        <p:spPr bwMode="ltGray">
          <a:xfrm>
            <a:off x="8053985" y="3842680"/>
            <a:ext cx="3520440" cy="36576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Theme Three</a:t>
            </a:r>
          </a:p>
        </p:txBody>
      </p:sp>
    </p:spTree>
    <p:extLst>
      <p:ext uri="{BB962C8B-B14F-4D97-AF65-F5344CB8AC3E}">
        <p14:creationId xmlns:p14="http://schemas.microsoft.com/office/powerpoint/2010/main" val="18957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89075"/>
              </p:ext>
            </p:extLst>
          </p:nvPr>
        </p:nvGraphicFramePr>
        <p:xfrm>
          <a:off x="609441" y="1011758"/>
          <a:ext cx="10969944" cy="4951959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3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New</a:t>
                      </a:r>
                      <a:r>
                        <a:rPr lang="en-US" sz="1300" b="1" baseline="0" dirty="0"/>
                        <a:t> York</a:t>
                      </a:r>
                      <a:endParaRPr lang="en-US" sz="13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957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London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702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Singapore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center </a:t>
            </a:r>
            <a:r>
              <a:rPr lang="en-US" dirty="0" smtClean="0"/>
              <a:t>(XXX – XXX)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149094"/>
            <a:ext cx="109728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645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306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01916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350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369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3645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306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01916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50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2369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H-interest-4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3645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NY1-interest-0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0306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NY1-interest-1</a:t>
            </a:r>
            <a:endParaRPr lang="en-GB" sz="11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3101916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NY1-interest-2</a:t>
            </a:r>
            <a:endParaRPr lang="en-GB" sz="11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420350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NY1-interest-3</a:t>
            </a:r>
            <a:endParaRPr lang="en-GB" sz="11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52369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NY1-interest-4</a:t>
            </a:r>
            <a:endParaRPr lang="en-GB" sz="11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913645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LON1-interest-0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0306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LON1-interest-1</a:t>
            </a:r>
            <a:endParaRPr lang="en-GB" sz="11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3101916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LON1-interest-2</a:t>
            </a:r>
            <a:endParaRPr lang="en-GB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420350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LON1-interest-3</a:t>
            </a:r>
            <a:endParaRPr lang="en-GB" sz="11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52369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LON1-interest-4</a:t>
            </a:r>
            <a:endParaRPr lang="en-GB" sz="11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913645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SNG-interest-0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0306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SNG-interest-1</a:t>
            </a:r>
            <a:endParaRPr lang="en-GB" sz="11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3101916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SNG-interest-2</a:t>
            </a:r>
            <a:endParaRPr lang="en-GB" sz="11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420350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SNG-interest-3</a:t>
            </a:r>
            <a:endParaRPr lang="en-GB" sz="11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369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SNG-interest-4</a:t>
            </a:r>
            <a:endParaRPr lang="en-GB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66856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112409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9857801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366856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12409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857801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366856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112409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857801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66856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112409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857801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366856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112409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857801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04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68739"/>
              </p:ext>
            </p:extLst>
          </p:nvPr>
        </p:nvGraphicFramePr>
        <p:xfrm>
          <a:off x="5802378" y="1409750"/>
          <a:ext cx="5683203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EBC six month view (XXX – XXX)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6582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  <a:endParaRPr lang="en-US" sz="1100" dirty="0" smtClean="0"/>
          </a:p>
          <a:p>
            <a:pPr algn="ctr">
              <a:lnSpc>
                <a:spcPct val="90000"/>
              </a:lnSpc>
            </a:pPr>
            <a:endParaRPr lang="en-US" sz="11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2236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294853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9644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299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4340"/>
              </p:ext>
            </p:extLst>
          </p:nvPr>
        </p:nvGraphicFramePr>
        <p:xfrm>
          <a:off x="5802378" y="3255337"/>
          <a:ext cx="5649465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60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226192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1745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7137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6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Palo Alto volume </a:t>
            </a:r>
            <a:r>
              <a:rPr lang="en-US" sz="1600" b="1" dirty="0">
                <a:solidFill>
                  <a:schemeClr val="tx1"/>
                </a:solidFill>
              </a:rPr>
              <a:t>by Industry</a:t>
            </a:r>
          </a:p>
        </p:txBody>
      </p:sp>
    </p:spTree>
    <p:extLst>
      <p:ext uri="{BB962C8B-B14F-4D97-AF65-F5344CB8AC3E}">
        <p14:creationId xmlns:p14="http://schemas.microsoft.com/office/powerpoint/2010/main" val="1015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Account </a:t>
            </a:r>
            <a:r>
              <a:rPr lang="en-US" smtClean="0"/>
              <a:t>team Objectives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8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wanted to learn more about…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71331" y="1589711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topword_1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65747" y="1594579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46015" y="1596173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</a:t>
            </a:r>
            <a:r>
              <a:rPr lang="en-US" smtClean="0"/>
              <a:t>interest in…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Observation3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Observation2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lang="en-US" dirty="0"/>
              <a:t>Top 3 Customer Interests: </a:t>
            </a:r>
            <a:r>
              <a:rPr lang="en-US" dirty="0" smtClean="0"/>
              <a:t>XXX </a:t>
            </a:r>
            <a:r>
              <a:rPr lang="en-US" dirty="0"/>
              <a:t>- </a:t>
            </a: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/>
              <a:t>Topic3</a:t>
            </a:r>
            <a:endParaRPr lang="en-US" b="1" dirty="0"/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1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Customers3</a:t>
            </a:r>
            <a:endParaRPr lang="de-DE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Partners3</a:t>
            </a: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Topic1</a:t>
            </a:r>
            <a:endParaRPr lang="en-US" b="1" dirty="0"/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Customers for this month</a:t>
            </a:r>
            <a:endParaRPr lang="en-US" sz="8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Customers1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smtClean="0">
                <a:solidFill>
                  <a:schemeClr val="tx1"/>
                </a:solidFill>
              </a:rPr>
              <a:t>Another customer in 1</a:t>
            </a:r>
          </a:p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Partners/Multi </a:t>
            </a:r>
            <a:r>
              <a:rPr lang="en-US" sz="8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Partners1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Topic2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Customers2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 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Partners2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>
                <a:solidFill>
                  <a:srgbClr val="FF33CC"/>
                </a:solidFill>
              </a:rPr>
              <a:t>Month</a:t>
            </a:r>
            <a:r>
              <a:rPr lang="en-US" dirty="0" smtClean="0"/>
              <a:t>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 smtClean="0"/>
              <a:t>IT Top of mind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620" y="1429754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Name</a:t>
            </a:r>
            <a:r>
              <a:rPr lang="en-US" sz="900" dirty="0" smtClean="0">
                <a:solidFill>
                  <a:schemeClr val="tx1"/>
                </a:solidFill>
              </a:rPr>
              <a:t>, Company Role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2841" y="133865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8515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Briefings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" y="1143945"/>
            <a:ext cx="538420" cy="538420"/>
          </a:xfrm>
          <a:prstGeom prst="rect">
            <a:avLst/>
          </a:prstGeom>
        </p:spPr>
      </p:pic>
      <p:sp>
        <p:nvSpPr>
          <p:cNvPr id="60" name="Content Placeholder 1"/>
          <p:cNvSpPr txBox="1">
            <a:spLocks/>
          </p:cNvSpPr>
          <p:nvPr/>
        </p:nvSpPr>
        <p:spPr>
          <a:xfrm rot="16200000">
            <a:off x="103683" y="2068774"/>
            <a:ext cx="1190179" cy="463459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vert="horz" lIns="0" tIns="91440" rIns="0" bIns="0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 smtClean="0"/>
              <a:t>Top of mind</a:t>
            </a:r>
            <a:endParaRPr lang="en-US" sz="1400" b="1" dirty="0"/>
          </a:p>
        </p:txBody>
      </p:sp>
      <p:sp>
        <p:nvSpPr>
          <p:cNvPr id="64" name="Rectangle 55"/>
          <p:cNvSpPr/>
          <p:nvPr/>
        </p:nvSpPr>
        <p:spPr bwMode="ltGray">
          <a:xfrm>
            <a:off x="1195279" y="3065153"/>
            <a:ext cx="3871776" cy="14119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>
                <a:solidFill>
                  <a:schemeClr val="tx1"/>
                </a:solidFill>
              </a:rPr>
              <a:t>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algn="r">
              <a:buClr>
                <a:prstClr val="black"/>
              </a:buClr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55"/>
          <p:cNvSpPr/>
          <p:nvPr/>
        </p:nvSpPr>
        <p:spPr bwMode="ltGray">
          <a:xfrm>
            <a:off x="1226026" y="4659596"/>
            <a:ext cx="3871776" cy="13618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xxx</a:t>
            </a:r>
            <a:r>
              <a:rPr lang="en-US" sz="900" dirty="0" smtClean="0">
                <a:solidFill>
                  <a:schemeClr val="tx1"/>
                </a:solidFill>
              </a:rPr>
              <a:t>, xxx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3791" y="1342719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904741" y="134238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51464" y="318548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62414" y="31895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3364" y="318921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30215" y="473262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41165" y="4736690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952115" y="47363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246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2030755"/>
            <a:ext cx="3566160" cy="35488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 smtClean="0">
                <a:solidFill>
                  <a:schemeClr val="tx1"/>
                </a:solidFill>
              </a:rPr>
              <a:t>“xxx”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86465"/>
            <a:ext cx="3566160" cy="3593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86464"/>
            <a:ext cx="3566160" cy="3593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 smtClean="0">
                <a:solidFill>
                  <a:schemeClr val="tx1"/>
                </a:solidFill>
              </a:rPr>
              <a:t>More Top of Mind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37" y="1308234"/>
            <a:ext cx="646370" cy="6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55" y="503383"/>
            <a:ext cx="7184006" cy="406820"/>
          </a:xfrm>
        </p:spPr>
        <p:txBody>
          <a:bodyPr/>
          <a:lstStyle/>
          <a:p>
            <a:r>
              <a:rPr sz="2800" dirty="0">
                <a:latin typeface="Arial"/>
              </a:rPr>
              <a:t>Industry Insights </a:t>
            </a:r>
            <a:r>
              <a:rPr lang="en-US" sz="2800" dirty="0" smtClean="0">
                <a:latin typeface="Arial"/>
              </a:rPr>
              <a:t>(XXX-XXX)</a:t>
            </a:r>
            <a:endParaRPr sz="2800"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6707" y="6409013"/>
            <a:ext cx="7592160" cy="2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0" indent="-52388">
              <a:lnSpc>
                <a:spcPct val="90000"/>
              </a:lnSpc>
            </a:pPr>
            <a:r>
              <a:rPr lang="en-US" sz="900" i="1" dirty="0">
                <a:solidFill>
                  <a:prstClr val="black"/>
                </a:solidFill>
              </a:rPr>
              <a:t>*Briefings categorized into ’Other’ category include multi-customer engagements and accounts not aligned into a category in Salesforce.</a:t>
            </a:r>
          </a:p>
        </p:txBody>
      </p:sp>
      <p:sp>
        <p:nvSpPr>
          <p:cNvPr id="179" name="Rectangle 55"/>
          <p:cNvSpPr/>
          <p:nvPr/>
        </p:nvSpPr>
        <p:spPr bwMode="ltGray">
          <a:xfrm>
            <a:off x="6074155" y="4083601"/>
            <a:ext cx="1838626" cy="22094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824385" y="4111136"/>
            <a:ext cx="1080557" cy="2287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4" name="Rectangle 55"/>
          <p:cNvSpPr/>
          <p:nvPr/>
        </p:nvSpPr>
        <p:spPr bwMode="ltGray">
          <a:xfrm>
            <a:off x="711992" y="1958547"/>
            <a:ext cx="2963400" cy="26745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 55"/>
          <p:cNvSpPr/>
          <p:nvPr/>
        </p:nvSpPr>
        <p:spPr bwMode="ltGray">
          <a:xfrm>
            <a:off x="6051786" y="1464086"/>
            <a:ext cx="1856046" cy="22094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13447" y="1484644"/>
            <a:ext cx="1080557" cy="2287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70" name="Rectangle 55"/>
          <p:cNvSpPr/>
          <p:nvPr/>
        </p:nvSpPr>
        <p:spPr bwMode="ltGray">
          <a:xfrm>
            <a:off x="4117781" y="1463239"/>
            <a:ext cx="1830127" cy="22094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ltGray">
          <a:xfrm>
            <a:off x="6068704" y="3761572"/>
            <a:ext cx="1843494" cy="3175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 bwMode="ltGray">
          <a:xfrm>
            <a:off x="706656" y="1569926"/>
            <a:ext cx="2968736" cy="3975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26150" y="1186200"/>
            <a:ext cx="1676484" cy="30755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dirty="0" smtClean="0"/>
              <a:t>Industry-1</a:t>
            </a:r>
            <a:endParaRPr lang="en-GB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77361" y="3802053"/>
            <a:ext cx="1802117" cy="2902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Industry-5</a:t>
            </a:r>
            <a:endParaRPr lang="en-GB" sz="1600" dirty="0"/>
          </a:p>
        </p:txBody>
      </p:sp>
      <p:sp>
        <p:nvSpPr>
          <p:cNvPr id="115" name="Rectangle 114"/>
          <p:cNvSpPr/>
          <p:nvPr/>
        </p:nvSpPr>
        <p:spPr bwMode="ltGray">
          <a:xfrm>
            <a:off x="6049306" y="1158997"/>
            <a:ext cx="1858526" cy="319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4958" y="1190904"/>
            <a:ext cx="1669969" cy="27871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Industry-0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 bwMode="ltGray">
          <a:xfrm>
            <a:off x="4117781" y="1159284"/>
            <a:ext cx="1838353" cy="3053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55"/>
          <p:cNvSpPr/>
          <p:nvPr/>
        </p:nvSpPr>
        <p:spPr bwMode="ltGray">
          <a:xfrm>
            <a:off x="4111109" y="4083312"/>
            <a:ext cx="1838626" cy="22094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83402" y="4143892"/>
            <a:ext cx="1080557" cy="2287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sz="1100" dirty="0"/>
              <a:t>Top </a:t>
            </a:r>
            <a:r>
              <a:rPr lang="en-US" sz="1100" dirty="0" smtClean="0"/>
              <a:t>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97" name="Rectangle 96"/>
          <p:cNvSpPr/>
          <p:nvPr/>
        </p:nvSpPr>
        <p:spPr bwMode="ltGray">
          <a:xfrm>
            <a:off x="4119731" y="3761283"/>
            <a:ext cx="1841367" cy="3160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99700" y="3828031"/>
            <a:ext cx="1657364" cy="2642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Industry-4</a:t>
            </a:r>
            <a:endParaRPr lang="en-GB" sz="1600" dirty="0"/>
          </a:p>
        </p:txBody>
      </p:sp>
      <p:sp>
        <p:nvSpPr>
          <p:cNvPr id="107" name="Rectangle 55"/>
          <p:cNvSpPr/>
          <p:nvPr/>
        </p:nvSpPr>
        <p:spPr bwMode="ltGray">
          <a:xfrm>
            <a:off x="8006193" y="1463359"/>
            <a:ext cx="1830127" cy="22094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802551" y="1483917"/>
            <a:ext cx="1080557" cy="2287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sz="1100" dirty="0"/>
              <a:t>Top </a:t>
            </a:r>
            <a:r>
              <a:rPr lang="en-US" sz="1100" dirty="0" smtClean="0"/>
              <a:t>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127" name="Rectangle 126"/>
          <p:cNvSpPr/>
          <p:nvPr/>
        </p:nvSpPr>
        <p:spPr bwMode="ltGray">
          <a:xfrm>
            <a:off x="8006192" y="1167303"/>
            <a:ext cx="1830129" cy="2984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116442" y="1197498"/>
            <a:ext cx="1591944" cy="27212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Industry-2</a:t>
            </a:r>
            <a:endParaRPr lang="en-GB" sz="1600" dirty="0"/>
          </a:p>
        </p:txBody>
      </p:sp>
      <p:sp>
        <p:nvSpPr>
          <p:cNvPr id="134" name="Rectangle 55"/>
          <p:cNvSpPr/>
          <p:nvPr/>
        </p:nvSpPr>
        <p:spPr bwMode="ltGray">
          <a:xfrm>
            <a:off x="8012265" y="4074107"/>
            <a:ext cx="1838626" cy="22094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808622" y="4115088"/>
            <a:ext cx="1080557" cy="2287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136" name="Rectangle 135"/>
          <p:cNvSpPr/>
          <p:nvPr/>
        </p:nvSpPr>
        <p:spPr bwMode="ltGray">
          <a:xfrm>
            <a:off x="8024298" y="3763508"/>
            <a:ext cx="1826594" cy="3100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217280" y="3814354"/>
            <a:ext cx="1424547" cy="2779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Industry-6</a:t>
            </a:r>
            <a:endParaRPr lang="en-GB" sz="1600" dirty="0"/>
          </a:p>
        </p:txBody>
      </p:sp>
      <p:sp>
        <p:nvSpPr>
          <p:cNvPr id="72" name="Rectangle 71"/>
          <p:cNvSpPr/>
          <p:nvPr/>
        </p:nvSpPr>
        <p:spPr>
          <a:xfrm>
            <a:off x="4890075" y="1483798"/>
            <a:ext cx="1080557" cy="252316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sz="1100" dirty="0" smtClean="0"/>
              <a:t>Top</a:t>
            </a:r>
            <a:r>
              <a:rPr lang="en-US" sz="1100" dirty="0" smtClean="0"/>
              <a:t> interests</a:t>
            </a:r>
            <a:endParaRPr lang="en-US" sz="1100" b="1" dirty="0"/>
          </a:p>
        </p:txBody>
      </p:sp>
      <p:sp>
        <p:nvSpPr>
          <p:cNvPr id="74" name="Rectangle 55"/>
          <p:cNvSpPr/>
          <p:nvPr/>
        </p:nvSpPr>
        <p:spPr bwMode="ltGray">
          <a:xfrm>
            <a:off x="9937763" y="1463239"/>
            <a:ext cx="1826608" cy="218915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708851" y="1472681"/>
            <a:ext cx="1080557" cy="2287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86" name="TextBox 85"/>
          <p:cNvSpPr txBox="1"/>
          <p:nvPr/>
        </p:nvSpPr>
        <p:spPr>
          <a:xfrm>
            <a:off x="10081092" y="1162065"/>
            <a:ext cx="1537351" cy="30755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dirty="0" smtClean="0"/>
              <a:t>Industry-3</a:t>
            </a:r>
            <a:endParaRPr lang="en-GB" sz="1600" dirty="0"/>
          </a:p>
        </p:txBody>
      </p:sp>
      <p:sp>
        <p:nvSpPr>
          <p:cNvPr id="95" name="Rectangle 94"/>
          <p:cNvSpPr/>
          <p:nvPr/>
        </p:nvSpPr>
        <p:spPr bwMode="ltGray">
          <a:xfrm>
            <a:off x="9934681" y="1168300"/>
            <a:ext cx="1830172" cy="2955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2" name="Rectangle 55"/>
          <p:cNvSpPr/>
          <p:nvPr/>
        </p:nvSpPr>
        <p:spPr bwMode="ltGray">
          <a:xfrm>
            <a:off x="9931363" y="4080589"/>
            <a:ext cx="1833008" cy="22094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45720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45720" lvl="0" indent="-60325">
              <a:spcBef>
                <a:spcPts val="1200"/>
              </a:spcBef>
              <a:buClr>
                <a:prstClr val="black"/>
              </a:buClr>
            </a:pPr>
            <a:endParaRPr lang="en-US" sz="1100" i="1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693024" y="4110574"/>
            <a:ext cx="1080557" cy="2287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 algn="ctr">
              <a:lnSpc>
                <a:spcPct val="90000"/>
              </a:lnSpc>
              <a:defRPr sz="1000" b="1">
                <a:solidFill>
                  <a:schemeClr val="dk1"/>
                </a:solidFill>
              </a:defRPr>
            </a:pPr>
            <a:r>
              <a:rPr lang="en-US" sz="1100" dirty="0" smtClean="0"/>
              <a:t>Top interests</a:t>
            </a:r>
            <a:endParaRPr lang="en-US" sz="1100" b="1" dirty="0"/>
          </a:p>
          <a:p>
            <a:pPr>
              <a:defRPr sz="800">
                <a:solidFill>
                  <a:schemeClr val="dk2"/>
                </a:solidFill>
              </a:defRPr>
            </a:pPr>
            <a:r>
              <a:rPr dirty="0" smtClean="0"/>
              <a:t> </a:t>
            </a:r>
            <a:endParaRPr dirty="0"/>
          </a:p>
        </p:txBody>
      </p:sp>
      <p:sp>
        <p:nvSpPr>
          <p:cNvPr id="113" name="TextBox 112"/>
          <p:cNvSpPr txBox="1"/>
          <p:nvPr/>
        </p:nvSpPr>
        <p:spPr>
          <a:xfrm>
            <a:off x="10029508" y="3784733"/>
            <a:ext cx="1633636" cy="30755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dirty="0" smtClean="0"/>
              <a:t>Industry-7</a:t>
            </a:r>
            <a:endParaRPr lang="en-GB" sz="1600" dirty="0"/>
          </a:p>
        </p:txBody>
      </p:sp>
      <p:sp>
        <p:nvSpPr>
          <p:cNvPr id="124" name="Rectangle 123"/>
          <p:cNvSpPr/>
          <p:nvPr/>
        </p:nvSpPr>
        <p:spPr>
          <a:xfrm>
            <a:off x="4915367" y="3367900"/>
            <a:ext cx="990041" cy="220421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/>
            <a:r>
              <a:rPr lang="en-US" sz="1000" dirty="0" smtClean="0"/>
              <a:t>0-interest-2</a:t>
            </a:r>
            <a:endParaRPr lang="en-GB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915367" y="2129614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0-interest-0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915367" y="2759628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0-interest-1</a:t>
            </a:r>
            <a:endParaRPr lang="en-US" sz="1000" dirty="0"/>
          </a:p>
        </p:txBody>
      </p:sp>
      <p:sp>
        <p:nvSpPr>
          <p:cNvPr id="144" name="Rectangle 143"/>
          <p:cNvSpPr/>
          <p:nvPr/>
        </p:nvSpPr>
        <p:spPr>
          <a:xfrm>
            <a:off x="6866644" y="3373355"/>
            <a:ext cx="990042" cy="229371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sz="1000" dirty="0"/>
              <a:t>1</a:t>
            </a:r>
            <a:r>
              <a:rPr lang="en-US" sz="1000" dirty="0" smtClean="0"/>
              <a:t>-interest-2</a:t>
            </a:r>
            <a:endParaRPr lang="en-GB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866644" y="2129614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1-interest-0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866644" y="2766831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1-interest-1</a:t>
            </a:r>
            <a:endParaRPr lang="en-US" sz="1000" dirty="0"/>
          </a:p>
        </p:txBody>
      </p:sp>
      <p:sp>
        <p:nvSpPr>
          <p:cNvPr id="147" name="Rectangle 146"/>
          <p:cNvSpPr/>
          <p:nvPr/>
        </p:nvSpPr>
        <p:spPr>
          <a:xfrm>
            <a:off x="8803551" y="3373355"/>
            <a:ext cx="990042" cy="229371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sz="1000" dirty="0"/>
              <a:t>2</a:t>
            </a:r>
            <a:r>
              <a:rPr lang="en-US" sz="1000" dirty="0" smtClean="0"/>
              <a:t>-interest-2</a:t>
            </a:r>
            <a:endParaRPr lang="en-GB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803551" y="2129614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2-interest-0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803551" y="2766831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/>
              <a:t>2</a:t>
            </a:r>
            <a:r>
              <a:rPr lang="en-US" sz="1000" dirty="0" smtClean="0"/>
              <a:t>-interest-1</a:t>
            </a:r>
            <a:endParaRPr lang="en-US" sz="1000" dirty="0"/>
          </a:p>
        </p:txBody>
      </p:sp>
      <p:sp>
        <p:nvSpPr>
          <p:cNvPr id="150" name="Rectangle 149"/>
          <p:cNvSpPr/>
          <p:nvPr/>
        </p:nvSpPr>
        <p:spPr>
          <a:xfrm>
            <a:off x="10721405" y="3373355"/>
            <a:ext cx="990042" cy="229371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sz="1000" dirty="0" smtClean="0"/>
              <a:t>3-interest-2</a:t>
            </a:r>
            <a:endParaRPr lang="en-GB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721405" y="2129614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3-interest-0</a:t>
            </a:r>
            <a:endParaRPr 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21405" y="2766831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3-interest-1</a:t>
            </a:r>
            <a:endParaRPr lang="en-US" sz="1000" dirty="0"/>
          </a:p>
        </p:txBody>
      </p:sp>
      <p:sp>
        <p:nvSpPr>
          <p:cNvPr id="153" name="Rectangle 152"/>
          <p:cNvSpPr/>
          <p:nvPr/>
        </p:nvSpPr>
        <p:spPr>
          <a:xfrm>
            <a:off x="4915367" y="6003171"/>
            <a:ext cx="990041" cy="220421"/>
          </a:xfrm>
          <a:prstGeom prst="rect">
            <a:avLst/>
          </a:prstGeom>
        </p:spPr>
        <p:txBody>
          <a:bodyPr wrap="none" anchor="ctr" anchorCtr="0">
            <a:normAutofit fontScale="92500" lnSpcReduction="10000"/>
          </a:bodyPr>
          <a:lstStyle/>
          <a:p>
            <a:pPr algn="ctr"/>
            <a:r>
              <a:rPr lang="en-US" sz="1000" dirty="0" smtClean="0"/>
              <a:t>4-interest-2</a:t>
            </a:r>
            <a:endParaRPr lang="en-GB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915367" y="4764885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4-interest-0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915367" y="5394899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4-interest-1</a:t>
            </a:r>
            <a:endParaRPr lang="en-US" sz="1000" dirty="0"/>
          </a:p>
        </p:txBody>
      </p:sp>
      <p:sp>
        <p:nvSpPr>
          <p:cNvPr id="156" name="Rectangle 155"/>
          <p:cNvSpPr/>
          <p:nvPr/>
        </p:nvSpPr>
        <p:spPr>
          <a:xfrm>
            <a:off x="6866644" y="6008626"/>
            <a:ext cx="990042" cy="229371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sz="1000" dirty="0" smtClean="0"/>
              <a:t>5-interest-2</a:t>
            </a:r>
            <a:endParaRPr lang="en-GB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866644" y="4764885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5-interest-0</a:t>
            </a:r>
            <a:endParaRPr 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866644" y="5402102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5-interest-1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8803551" y="6008626"/>
            <a:ext cx="990042" cy="229371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sz="1000" dirty="0" smtClean="0"/>
              <a:t>6-interest-2</a:t>
            </a:r>
            <a:endParaRPr lang="en-GB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803551" y="4764885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6-interest-0</a:t>
            </a:r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803551" y="5402102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6-interest-1</a:t>
            </a:r>
            <a:endParaRPr lang="en-US" sz="1000" dirty="0"/>
          </a:p>
        </p:txBody>
      </p:sp>
      <p:sp>
        <p:nvSpPr>
          <p:cNvPr id="162" name="Rectangle 161"/>
          <p:cNvSpPr/>
          <p:nvPr/>
        </p:nvSpPr>
        <p:spPr>
          <a:xfrm>
            <a:off x="10721405" y="6008626"/>
            <a:ext cx="990042" cy="229371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sz="1000" dirty="0" smtClean="0"/>
              <a:t>7-interest-2</a:t>
            </a:r>
            <a:endParaRPr lang="en-GB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721405" y="4764885"/>
            <a:ext cx="990041" cy="2365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7-interest-0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721405" y="5402102"/>
            <a:ext cx="990041" cy="21477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 smtClean="0"/>
              <a:t>7-interest-1</a:t>
            </a:r>
            <a:endParaRPr lang="en-US" sz="1000" dirty="0"/>
          </a:p>
        </p:txBody>
      </p:sp>
      <p:sp>
        <p:nvSpPr>
          <p:cNvPr id="165" name="Rectangle 164"/>
          <p:cNvSpPr/>
          <p:nvPr/>
        </p:nvSpPr>
        <p:spPr bwMode="ltGray">
          <a:xfrm>
            <a:off x="9930780" y="3763508"/>
            <a:ext cx="1826594" cy="3100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6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20740</TotalTime>
  <Words>827</Words>
  <Application>Microsoft Office PowerPoint</Application>
  <PresentationFormat>Widescreen</PresentationFormat>
  <Paragraphs>362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MetricHPE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in…</vt:lpstr>
      <vt:lpstr>Top 3 Customer Interests: XXX - XXX</vt:lpstr>
      <vt:lpstr>In Month, Customers were telling us…</vt:lpstr>
      <vt:lpstr>Most frequent customer requests &amp; recommendations</vt:lpstr>
      <vt:lpstr>Additional quotes</vt:lpstr>
      <vt:lpstr>Industry Insights (XXX-XXX)</vt:lpstr>
      <vt:lpstr>Partner Insights</vt:lpstr>
      <vt:lpstr>Breakdown by center (XXX – XXX)</vt:lpstr>
      <vt:lpstr>Thank you</vt:lpstr>
      <vt:lpstr>EBC six month view (XXX – XXX)</vt:lpstr>
      <vt:lpstr>3 month trend: Account team Objectives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(Strategic Customer Engagement)</cp:lastModifiedBy>
  <cp:revision>772</cp:revision>
  <cp:lastPrinted>2017-07-13T20:51:12Z</cp:lastPrinted>
  <dcterms:created xsi:type="dcterms:W3CDTF">2016-07-12T14:49:56Z</dcterms:created>
  <dcterms:modified xsi:type="dcterms:W3CDTF">2018-09-26T12:21:19Z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