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86" r:id="rId10"/>
    <p:sldId id="297" r:id="rId11"/>
    <p:sldId id="288" r:id="rId12"/>
    <p:sldId id="264" r:id="rId13"/>
    <p:sldId id="289" r:id="rId14"/>
    <p:sldId id="295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21,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21,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21,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21,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21,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</a:t>
            </a:r>
            <a:r>
              <a:rPr sz="2800" dirty="0" smtClean="0">
                <a:latin typeface="Arial"/>
              </a:rPr>
              <a:t>Insights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Themes and Feedback from Partner Visits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013589" y="1739722"/>
            <a:ext cx="6592570" cy="162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04213" y="1737887"/>
            <a:ext cx="4164875" cy="16313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10258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89252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246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9847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30853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51859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Score-2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09847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37039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Interest-1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531355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54" name="Rectangle 55"/>
          <p:cNvSpPr/>
          <p:nvPr/>
        </p:nvSpPr>
        <p:spPr bwMode="ltGray">
          <a:xfrm>
            <a:off x="612948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“Lorem ipsum dolor sit </a:t>
            </a:r>
            <a:r>
              <a:rPr lang="en-US" sz="1100" i="1" dirty="0" err="1">
                <a:solidFill>
                  <a:schemeClr val="tx1"/>
                </a:solidFill>
              </a:rPr>
              <a:t>amet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consectetur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adipiscing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elit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sed</a:t>
            </a:r>
            <a:r>
              <a:rPr lang="en-US" sz="1100" i="1" dirty="0">
                <a:solidFill>
                  <a:schemeClr val="tx1"/>
                </a:solidFill>
              </a:rPr>
              <a:t> do </a:t>
            </a:r>
            <a:r>
              <a:rPr lang="en-US" sz="1100" i="1" dirty="0" err="1">
                <a:solidFill>
                  <a:schemeClr val="tx1"/>
                </a:solidFill>
              </a:rPr>
              <a:t>eiusmod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tempor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incididunt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labore</a:t>
            </a:r>
            <a:r>
              <a:rPr lang="en-US" sz="1100" i="1" dirty="0">
                <a:solidFill>
                  <a:schemeClr val="tx1"/>
                </a:solidFill>
              </a:rPr>
              <a:t> et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magna </a:t>
            </a:r>
            <a:r>
              <a:rPr lang="en-US" sz="1100" i="1" dirty="0" err="1">
                <a:solidFill>
                  <a:schemeClr val="tx1"/>
                </a:solidFill>
              </a:rPr>
              <a:t>aliqua</a:t>
            </a:r>
            <a:r>
              <a:rPr lang="en-US" sz="1100" i="1" dirty="0" smtClean="0">
                <a:solidFill>
                  <a:schemeClr val="tx1"/>
                </a:solidFill>
              </a:rPr>
              <a:t>..”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Eternal Grumbler</a:t>
            </a:r>
            <a:r>
              <a:rPr lang="en-US" sz="1000" b="1" dirty="0">
                <a:solidFill>
                  <a:schemeClr val="tx1"/>
                </a:solidFill>
              </a:rPr>
              <a:t>,</a:t>
            </a:r>
          </a:p>
          <a:p>
            <a:pPr lvl="0" algn="r"/>
            <a:r>
              <a:rPr lang="en-US" sz="1000" dirty="0" err="1" smtClean="0">
                <a:solidFill>
                  <a:schemeClr val="tx1"/>
                </a:solidFill>
              </a:rPr>
              <a:t>GrumpyPartner</a:t>
            </a:r>
            <a:r>
              <a:rPr lang="en-US" sz="1000" dirty="0" smtClean="0">
                <a:solidFill>
                  <a:schemeClr val="tx1"/>
                </a:solidFill>
              </a:rPr>
              <a:t> Co</a:t>
            </a: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5"/>
          <p:cNvSpPr/>
          <p:nvPr/>
        </p:nvSpPr>
        <p:spPr bwMode="ltGray">
          <a:xfrm>
            <a:off x="4342349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enim</a:t>
            </a:r>
            <a:r>
              <a:rPr lang="en-US" sz="1100" i="1" dirty="0">
                <a:solidFill>
                  <a:schemeClr val="tx1"/>
                </a:solidFill>
              </a:rPr>
              <a:t> ad minim </a:t>
            </a:r>
            <a:r>
              <a:rPr lang="en-US" sz="1100" i="1" dirty="0" err="1">
                <a:solidFill>
                  <a:schemeClr val="tx1"/>
                </a:solidFill>
              </a:rPr>
              <a:t>veniam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quis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nostrud</a:t>
            </a:r>
            <a:r>
              <a:rPr lang="en-US" sz="1100" i="1" dirty="0">
                <a:solidFill>
                  <a:schemeClr val="tx1"/>
                </a:solidFill>
              </a:rPr>
              <a:t> exercitation </a:t>
            </a:r>
            <a:r>
              <a:rPr lang="en-US" sz="1100" i="1" dirty="0" err="1">
                <a:solidFill>
                  <a:schemeClr val="tx1"/>
                </a:solidFill>
              </a:rPr>
              <a:t>ullamco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laboris</a:t>
            </a:r>
            <a:r>
              <a:rPr lang="en-US" sz="1100" i="1" dirty="0">
                <a:solidFill>
                  <a:schemeClr val="tx1"/>
                </a:solidFill>
              </a:rPr>
              <a:t> nisi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aliquip</a:t>
            </a:r>
            <a:r>
              <a:rPr lang="en-US" sz="1100" i="1" dirty="0">
                <a:solidFill>
                  <a:schemeClr val="tx1"/>
                </a:solidFill>
              </a:rPr>
              <a:t> ex </a:t>
            </a:r>
            <a:r>
              <a:rPr lang="en-US" sz="1100" i="1" dirty="0" err="1">
                <a:solidFill>
                  <a:schemeClr val="tx1"/>
                </a:solidFill>
              </a:rPr>
              <a:t>ea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commodo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consequat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  <a:endParaRPr lang="en-US" sz="1100" i="1" dirty="0">
              <a:solidFill>
                <a:schemeClr val="tx1"/>
              </a:solidFill>
            </a:endParaRPr>
          </a:p>
          <a:p>
            <a:pPr marL="111125" indent="-171450" algn="r">
              <a:buClr>
                <a:prstClr val="black"/>
              </a:buClr>
              <a:buFontTx/>
              <a:buChar char="-"/>
            </a:pPr>
            <a:r>
              <a:rPr lang="en-US" sz="1000" b="1" dirty="0" smtClean="0">
                <a:solidFill>
                  <a:schemeClr val="tx1"/>
                </a:solidFill>
              </a:rPr>
              <a:t>Happy Chap, </a:t>
            </a:r>
            <a:endParaRPr lang="en-US" sz="1000" b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dirty="0" smtClean="0">
                <a:solidFill>
                  <a:schemeClr val="tx1"/>
                </a:solidFill>
              </a:rPr>
              <a:t>Cheerful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>
                <a:solidFill>
                  <a:schemeClr val="tx1"/>
                </a:solidFill>
              </a:rPr>
              <a:t>Manager</a:t>
            </a:r>
            <a:endParaRPr lang="en-US" sz="11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ltGray">
          <a:xfrm>
            <a:off x="8071751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Duis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aute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irure</a:t>
            </a:r>
            <a:r>
              <a:rPr lang="en-US" sz="1100" i="1" dirty="0">
                <a:solidFill>
                  <a:schemeClr val="tx1"/>
                </a:solidFill>
              </a:rPr>
              <a:t> dolor in </a:t>
            </a:r>
            <a:r>
              <a:rPr lang="en-US" sz="1100" i="1" dirty="0" err="1">
                <a:solidFill>
                  <a:schemeClr val="tx1"/>
                </a:solidFill>
              </a:rPr>
              <a:t>reprehenderit</a:t>
            </a:r>
            <a:r>
              <a:rPr lang="en-US" sz="1100" i="1" dirty="0">
                <a:solidFill>
                  <a:schemeClr val="tx1"/>
                </a:solidFill>
              </a:rPr>
              <a:t> in </a:t>
            </a:r>
            <a:r>
              <a:rPr lang="en-US" sz="1100" i="1" dirty="0" err="1">
                <a:solidFill>
                  <a:schemeClr val="tx1"/>
                </a:solidFill>
              </a:rPr>
              <a:t>voluptate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velit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esse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cillum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eu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fugiat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nulla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pariatur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Eric Undecided,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Acme Distributers</a:t>
            </a:r>
            <a:r>
              <a:rPr lang="en-US" sz="1000" smtClean="0">
                <a:solidFill>
                  <a:schemeClr val="tx1"/>
                </a:solidFill>
              </a:rPr>
              <a:t>, Project </a:t>
            </a:r>
            <a:r>
              <a:rPr lang="en-US" sz="1000" dirty="0" smtClean="0">
                <a:solidFill>
                  <a:schemeClr val="tx1"/>
                </a:solidFill>
              </a:rPr>
              <a:t>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13" y="3566815"/>
            <a:ext cx="3014270" cy="2758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Requests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7574930" y="3373392"/>
            <a:ext cx="4035888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indent="-52388">
              <a:lnSpc>
                <a:spcPct val="90000"/>
              </a:lnSpc>
            </a:pPr>
            <a:r>
              <a:rPr lang="en-US" sz="900" i="1" dirty="0" smtClean="0">
                <a:solidFill>
                  <a:prstClr val="black"/>
                </a:solidFill>
              </a:rPr>
              <a:t>*Number of partner engagements represented by the size of partner name.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213" y="1422769"/>
            <a:ext cx="1626640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Top Interests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13589" y="1426041"/>
            <a:ext cx="3324015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Attendees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604213" y="3842680"/>
            <a:ext cx="3520440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One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4329099" y="3842680"/>
            <a:ext cx="3520440" cy="3657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Two</a:t>
            </a:r>
          </a:p>
        </p:txBody>
      </p:sp>
      <p:sp>
        <p:nvSpPr>
          <p:cNvPr id="40" name="Rectangle 39"/>
          <p:cNvSpPr/>
          <p:nvPr/>
        </p:nvSpPr>
        <p:spPr bwMode="ltGray">
          <a:xfrm>
            <a:off x="8053985" y="3842680"/>
            <a:ext cx="3520440" cy="3657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Three</a:t>
            </a:r>
          </a:p>
        </p:txBody>
      </p:sp>
    </p:spTree>
    <p:extLst>
      <p:ext uri="{BB962C8B-B14F-4D97-AF65-F5344CB8AC3E}">
        <p14:creationId xmlns:p14="http://schemas.microsoft.com/office/powerpoint/2010/main" val="18957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Account </a:t>
            </a:r>
            <a:r>
              <a:rPr lang="en-US" smtClean="0"/>
              <a:t>team Objectives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insights </a:t>
            </a:r>
            <a:r>
              <a:rPr lang="en-US" dirty="0" smtClean="0"/>
              <a:t>(XXX - XXX)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5298" y="1170459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- 0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9815298" y="2169006"/>
            <a:ext cx="1459486" cy="644084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- 1</a:t>
            </a:r>
            <a:endParaRPr lang="en-US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9815298" y="3167552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- 2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9815298" y="4175526"/>
            <a:ext cx="1459486" cy="6735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- 3</a:t>
            </a:r>
            <a:endParaRPr lang="en-US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9815298" y="5174348"/>
            <a:ext cx="1459486" cy="67474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- 4</a:t>
            </a:r>
            <a:endParaRPr lang="en-US" sz="9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387" y="1277687"/>
            <a:ext cx="1459132" cy="5586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Industry-0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3419" y="2301720"/>
            <a:ext cx="1459131" cy="530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Industry-1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42387" y="3230686"/>
            <a:ext cx="1459132" cy="592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Industry-2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2387" y="4289387"/>
            <a:ext cx="1459132" cy="559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Industry-3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2387" y="5317466"/>
            <a:ext cx="1459132" cy="554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16731</TotalTime>
  <Words>786</Words>
  <Application>Microsoft Office PowerPoint</Application>
  <PresentationFormat>Widescreen</PresentationFormat>
  <Paragraphs>330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 - XXX)</vt:lpstr>
      <vt:lpstr>Partner Insights</vt:lpstr>
      <vt:lpstr>Breakdown by center (XXX – XXX)</vt:lpstr>
      <vt:lpstr>Thank you</vt:lpstr>
      <vt:lpstr>EBC six month view (XXX – XXX)</vt:lpstr>
      <vt:lpstr>3 month trend: Account team Objectives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758</cp:revision>
  <cp:lastPrinted>2017-07-13T20:51:12Z</cp:lastPrinted>
  <dcterms:created xsi:type="dcterms:W3CDTF">2016-07-12T14:49:56Z</dcterms:created>
  <dcterms:modified xsi:type="dcterms:W3CDTF">2018-09-21T13:49:44Z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