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76" r:id="rId2"/>
    <p:sldId id="259" r:id="rId3"/>
    <p:sldId id="282" r:id="rId4"/>
    <p:sldId id="280" r:id="rId5"/>
    <p:sldId id="261" r:id="rId6"/>
    <p:sldId id="262" r:id="rId7"/>
    <p:sldId id="275" r:id="rId8"/>
    <p:sldId id="265" r:id="rId9"/>
    <p:sldId id="286" r:id="rId10"/>
    <p:sldId id="264" r:id="rId11"/>
  </p:sldIdLst>
  <p:sldSz cx="12192000" cy="6858000"/>
  <p:notesSz cx="7010400" cy="92964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4" orient="horz" pos="3840">
          <p15:clr>
            <a:srgbClr val="A4A3A4"/>
          </p15:clr>
        </p15:guide>
        <p15:guide id="5" pos="3840">
          <p15:clr>
            <a:srgbClr val="A4A3A4"/>
          </p15:clr>
        </p15:guide>
        <p15:guide id="6" pos="384">
          <p15:clr>
            <a:srgbClr val="A4A3A4"/>
          </p15:clr>
        </p15:guide>
        <p15:guide id="7" pos="7296">
          <p15:clr>
            <a:srgbClr val="A4A3A4"/>
          </p15:clr>
        </p15:guide>
        <p15:guide id="8" orient="horz" pos="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atherford, Tina" initials="WT" lastIdx="2" clrIdx="0">
    <p:extLst>
      <p:ext uri="{19B8F6BF-5375-455C-9EA6-DF929625EA0E}">
        <p15:presenceInfo xmlns:p15="http://schemas.microsoft.com/office/powerpoint/2012/main" userId="S-1-5-21-839522115-1383384898-515967899-38922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12C8C85-51F0-491E-9774-3900AFEF0F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66" autoAdjust="0"/>
    <p:restoredTop sz="96433" autoAdjust="0"/>
  </p:normalViewPr>
  <p:slideViewPr>
    <p:cSldViewPr snapToGrid="0">
      <p:cViewPr varScale="1">
        <p:scale>
          <a:sx n="81" d="100"/>
          <a:sy n="81" d="100"/>
        </p:scale>
        <p:origin x="922" y="67"/>
      </p:cViewPr>
      <p:guideLst>
        <p:guide orient="horz" pos="2160"/>
        <p:guide orient="horz" pos="3840"/>
        <p:guide pos="3840"/>
        <p:guide pos="384"/>
        <p:guide pos="7296"/>
        <p:guide orient="horz" pos="960"/>
      </p:guideLst>
    </p:cSldViewPr>
  </p:slideViewPr>
  <p:outlineViewPr>
    <p:cViewPr>
      <p:scale>
        <a:sx n="33" d="100"/>
        <a:sy n="33" d="100"/>
      </p:scale>
      <p:origin x="0" y="-1485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852" y="9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" Type="http://schemas.openxmlformats.org/officeDocument/2006/relationships/slideMaster" Target="slideMasters/slideMaster1.xml"/><Relationship Id="rId8" Type="http://schemas.openxmlformats.org/officeDocument/2006/relationships/slide" Target="slides/slide7.xml"/><Relationship Id="rId4" Type="http://schemas.openxmlformats.org/officeDocument/2006/relationships/slide" Target="slides/slide3.xml"/><Relationship Id="rId18" Type="http://schemas.openxmlformats.org/officeDocument/2006/relationships/theme" Target="theme/theme1.xml"/><Relationship Id="rId17" Type="http://schemas.openxmlformats.org/officeDocument/2006/relationships/viewProps" Target="viewProps.xml"/><Relationship Id="rId1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6" Type="http://schemas.openxmlformats.org/officeDocument/2006/relationships/slide" Target="slides/slide5.xml"/><Relationship Id="rId19" Type="http://schemas.openxmlformats.org/officeDocument/2006/relationships/tableStyles" Target="tableStyles.xml"/><Relationship Id="rId13" Type="http://schemas.openxmlformats.org/officeDocument/2006/relationships/handoutMaster" Target="handoutMasters/handoutMaster1.xml"/><Relationship Id="rId11" Type="http://schemas.openxmlformats.org/officeDocument/2006/relationships/slide" Target="slides/slide10.xml"/><Relationship Id="rId3" Type="http://schemas.openxmlformats.org/officeDocument/2006/relationships/slide" Target="slides/slide2.xml"/><Relationship Id="rId15" Type="http://schemas.openxmlformats.org/officeDocument/2006/relationships/commentAuthors" Target="commentAuthors.xml"/><Relationship Id="rId14" Type="http://schemas.openxmlformats.org/officeDocument/2006/relationships/tags" Target="tags/tag1.xml"/><Relationship Id="rId7" Type="http://schemas.openxmlformats.org/officeDocument/2006/relationships/slide" Target="slides/slide6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CA61830-C416-483F-955E-54203C65B711}" type="datetimeFigureOut">
              <a:rPr lang="en-US"/>
              <a:t>1/19/2018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EF31B20-3646-4475-8BC4-560CAF715D0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9244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0050" y="387350"/>
            <a:ext cx="4651375" cy="2616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9467" y="3176270"/>
            <a:ext cx="6231467" cy="54229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9467" y="8831580"/>
            <a:ext cx="4985173" cy="2307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997787" y="8831580"/>
            <a:ext cx="623147" cy="2307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/>
            </a:lvl1pPr>
          </a:lstStyle>
          <a:p>
            <a:fld id="{5BFEAE42-E3FE-4405-B7FC-4425D05B92A0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636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45720" indent="-36576" algn="l" defTabSz="914400" rtl="0" eaLnBrk="1" latinLnBrk="0" hangingPunct="1">
      <a:spcBef>
        <a:spcPts val="600"/>
      </a:spcBef>
      <a:buSzPct val="25000"/>
      <a:buFont typeface="Arial" panose="020B0604020202020204" pitchFamily="34" charset="0"/>
      <a:buChar char=" "/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28600" indent="-137160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576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54864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73152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0050" y="387350"/>
            <a:ext cx="4651375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48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0050" y="387350"/>
            <a:ext cx="4651375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9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0050" y="387350"/>
            <a:ext cx="4651375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 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514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0050" y="387350"/>
            <a:ext cx="4651375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318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60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64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0050" y="387350"/>
            <a:ext cx="4651375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9318" indent="0">
              <a:buFont typeface="Arial" panose="020B0604020202020204" pitchFamily="34" charset="0"/>
              <a:buNone/>
            </a:pPr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45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0050" y="387350"/>
            <a:ext cx="4651375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26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0050" y="387350"/>
            <a:ext cx="4651375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9318" indent="0"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77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0050" y="387350"/>
            <a:ext cx="4651375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" indent="-36576">
              <a:buFont typeface="Wingdings" panose="05000000000000000000" pitchFamily="2" charset="2"/>
              <a:buChar char="§"/>
            </a:pPr>
            <a:endParaRPr lang="en-US" dirty="0"/>
          </a:p>
          <a:p>
            <a:pPr marL="45720" marR="0" lvl="0" indent="-365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25000"/>
              <a:buFont typeface="Wingdings" panose="05000000000000000000" pitchFamily="2" charset="2"/>
              <a:buChar char="§"/>
              <a:tabLst/>
              <a:defRPr/>
            </a:pPr>
            <a:endParaRPr lang="en-US" dirty="0"/>
          </a:p>
          <a:p>
            <a:pPr marL="45720" indent="-36576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29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88085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Dark Picture">
    <p:bg bwMode="ltGray"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ltGray">
          <a:xfrm>
            <a:off x="0" y="0"/>
            <a:ext cx="846734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60000"/>
                </a:schemeClr>
              </a:gs>
              <a:gs pos="54000">
                <a:schemeClr val="bg1">
                  <a:alpha val="31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dirty="0" err="1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996184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5053584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grpSp>
        <p:nvGrpSpPr>
          <p:cNvPr id="7" name="Group 6"/>
          <p:cNvGrpSpPr/>
          <p:nvPr/>
        </p:nvGrpSpPr>
        <p:grpSpPr bwMode="black">
          <a:xfrm>
            <a:off x="606423" y="456997"/>
            <a:ext cx="3027151" cy="1219403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black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black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76868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ltGray">
          <a:xfrm>
            <a:off x="0" y="0"/>
            <a:ext cx="846734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6000"/>
                </a:schemeClr>
              </a:gs>
              <a:gs pos="54000">
                <a:schemeClr val="bg1">
                  <a:alpha val="67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dirty="0" err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4939693"/>
            <a:ext cx="9141619" cy="699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44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3" y="5791200"/>
            <a:ext cx="9141619" cy="4572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8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3955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5E14-300D-4720-B5FE-54C7D96D4160}" type="datetime4">
              <a:rPr lang="en-US" smtClean="0"/>
              <a:t>January 19, 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5641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5FFC-9EEF-4E69-85F5-C8F54747804D}" type="datetime4">
              <a:rPr lang="en-US" smtClean="0"/>
              <a:t>January 19, 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979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E3265-88A3-4C30-AE11-BFDF645909E9}" type="datetime4">
              <a:rPr lang="en-US" smtClean="0"/>
              <a:t>January 19, 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938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63D2-AF56-4C60-80C7-7D8FC051005C}" type="datetime4">
              <a:rPr lang="en-US" smtClean="0"/>
              <a:t>January 19, 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592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6" Type="http://schemas.openxmlformats.org/officeDocument/2006/relationships/slideLayout" Target="../slideLayouts/slideLayout6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5" Type="http://schemas.openxmlformats.org/officeDocument/2006/relationships/slideLayout" Target="../slideLayouts/slideLayout5.xml"/><Relationship Id="rId2" Type="http://schemas.openxmlformats.org/officeDocument/2006/relationships/slideLayout" Target="../slideLayouts/slideLayout2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6978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8012" y="437706"/>
            <a:ext cx="10972800" cy="18288"/>
          </a:xfrm>
          <a:prstGeom prst="rect">
            <a:avLst/>
          </a:prstGeom>
          <a:solidFill>
            <a:srgbClr val="01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fld id="{65FD8143-BFA3-46F8-9B90-B0E5CFAF7F7C}" type="datetime4">
              <a:rPr lang="en-US" smtClean="0"/>
              <a:t>January 19, 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9000" y="6430868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600">
                <a:solidFill>
                  <a:schemeClr val="accent4"/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8365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60" r:id="rId2"/>
    <p:sldLayoutId id="2147483664" r:id="rId3"/>
    <p:sldLayoutId id="2147483654" r:id="rId4"/>
    <p:sldLayoutId id="2147483679" r:id="rId5"/>
    <p:sldLayoutId id="2147483655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tx1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 userDrawn="1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6" Type="http://schemas.openxmlformats.org/officeDocument/2006/relationships/image" Target="../media/image13.png"/><Relationship Id="rId3" Type="http://schemas.openxmlformats.org/officeDocument/2006/relationships/image" Target="../media/image10.png"/><Relationship Id="rId8" Type="http://schemas.openxmlformats.org/officeDocument/2006/relationships/image" Target="../media/image15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7" Type="http://schemas.openxmlformats.org/officeDocument/2006/relationships/image" Target="../media/image14.png"/></Relationships>
</file>

<file path=ppt/slides/_rels/slide6.xml.rels><?xml version='1.0' encoding='UTF-8' standalone='yes'?>
<Relationships xmlns="http://schemas.openxmlformats.org/package/2006/relationships"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jpg"/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'1.0' encoding='UTF-8' standalone='yes'?>
<Relationships xmlns="http://schemas.openxmlformats.org/package/2006/relationships"><Relationship Id="rId6" Type="http://schemas.openxmlformats.org/officeDocument/2006/relationships/image" Target="../media/image19.png"/><Relationship Id="rId3" Type="http://schemas.openxmlformats.org/officeDocument/2006/relationships/image" Target="../media/image16.png"/><Relationship Id="rId8" Type="http://schemas.openxmlformats.org/officeDocument/2006/relationships/image" Target="../media/image21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7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393" y="3361944"/>
            <a:ext cx="8229600" cy="190500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sz="6000">
                <a:latin typeface="Arial"/>
              </a:rPr>
              <a:t>Customer Insights</a:t>
            </a:r>
          </a:p>
          <a:p>
            <a:r>
              <a:rPr sz="3200">
                <a:latin typeface="Arial"/>
              </a:rPr>
              <a:t>Learnings from August EBC/CEC visits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>
          <a:xfrm>
            <a:off x="608013" y="5419344"/>
            <a:ext cx="8229600" cy="914400"/>
          </a:xfrm>
        </p:spPr>
        <p:txBody>
          <a:bodyPr/>
          <a:lstStyle/>
          <a:p>
            <a:r>
              <a:rPr lang="en-US" sz="2000" b="1" dirty="0"/>
              <a:t>James Woloszyn</a:t>
            </a:r>
            <a:r>
              <a:rPr lang="en-US" sz="2000" dirty="0"/>
              <a:t>, Global Customer Advocacy</a:t>
            </a:r>
          </a:p>
        </p:txBody>
      </p:sp>
    </p:spTree>
    <p:extLst>
      <p:ext uri="{BB962C8B-B14F-4D97-AF65-F5344CB8AC3E}">
        <p14:creationId xmlns:p14="http://schemas.microsoft.com/office/powerpoint/2010/main" val="109086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5486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5"/>
          <p:cNvSpPr/>
          <p:nvPr/>
        </p:nvSpPr>
        <p:spPr bwMode="gray">
          <a:xfrm>
            <a:off x="609439" y="3726535"/>
            <a:ext cx="2868145" cy="1984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37160" rIns="182880" bIns="1828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880" indent="-182880">
              <a:spcBef>
                <a:spcPts val="600"/>
              </a:spcBef>
              <a:buFont typeface="Arial" panose="020B0604020202020204" pitchFamily="34" charset="0"/>
              <a:buChar char="−"/>
            </a:pPr>
            <a:r>
              <a:rPr lang="en-US" sz="1350" dirty="0">
                <a:solidFill>
                  <a:schemeClr val="tx1"/>
                </a:solidFill>
              </a:rPr>
              <a:t>Palo Alto</a:t>
            </a:r>
          </a:p>
          <a:p>
            <a:pPr marL="182880" indent="-182880">
              <a:spcBef>
                <a:spcPts val="600"/>
              </a:spcBef>
              <a:buFont typeface="Arial" panose="020B0604020202020204" pitchFamily="34" charset="0"/>
              <a:buChar char="−"/>
            </a:pPr>
            <a:r>
              <a:rPr lang="en-US" sz="1350" dirty="0">
                <a:solidFill>
                  <a:schemeClr val="tx1"/>
                </a:solidFill>
              </a:rPr>
              <a:t>Houston</a:t>
            </a:r>
          </a:p>
          <a:p>
            <a:pPr marL="182880" indent="-182880">
              <a:spcBef>
                <a:spcPts val="600"/>
              </a:spcBef>
              <a:buFont typeface="Arial" panose="020B0604020202020204" pitchFamily="34" charset="0"/>
              <a:buChar char="−"/>
            </a:pPr>
            <a:r>
              <a:rPr lang="en-US" sz="1350" dirty="0">
                <a:solidFill>
                  <a:schemeClr val="tx1"/>
                </a:solidFill>
              </a:rPr>
              <a:t>New York</a:t>
            </a:r>
          </a:p>
          <a:p>
            <a:pPr marL="182880" indent="-182880">
              <a:spcBef>
                <a:spcPts val="600"/>
              </a:spcBef>
              <a:buFont typeface="Arial" panose="020B0604020202020204" pitchFamily="34" charset="0"/>
              <a:buChar char="−"/>
            </a:pPr>
            <a:r>
              <a:rPr lang="en-US" sz="1350" dirty="0">
                <a:solidFill>
                  <a:schemeClr val="tx1"/>
                </a:solidFill>
              </a:rPr>
              <a:t>London</a:t>
            </a:r>
          </a:p>
          <a:p>
            <a:pPr marL="182880" indent="-182880">
              <a:spcBef>
                <a:spcPts val="600"/>
              </a:spcBef>
              <a:buFont typeface="Arial" panose="020B0604020202020204" pitchFamily="34" charset="0"/>
              <a:buChar char="−"/>
            </a:pPr>
            <a:r>
              <a:rPr lang="en-US" sz="1350" dirty="0">
                <a:solidFill>
                  <a:schemeClr val="tx1"/>
                </a:solidFill>
              </a:rPr>
              <a:t>Singapore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7"/>
          <p:cNvSpPr/>
          <p:nvPr/>
        </p:nvSpPr>
        <p:spPr bwMode="gray">
          <a:xfrm>
            <a:off x="3615466" y="3726535"/>
            <a:ext cx="2990749" cy="1984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37160" rIns="182880" bIns="1828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880" indent="-182880">
              <a:spcBef>
                <a:spcPts val="600"/>
              </a:spcBef>
              <a:buFont typeface="Arial" panose="020B0604020202020204" pitchFamily="34" charset="0"/>
              <a:buChar char="−"/>
            </a:pPr>
            <a:r>
              <a:rPr lang="en-US" sz="1350" dirty="0">
                <a:solidFill>
                  <a:schemeClr val="tx1"/>
                </a:solidFill>
              </a:rPr>
              <a:t>Monthly data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9"/>
          <p:cNvSpPr/>
          <p:nvPr/>
        </p:nvSpPr>
        <p:spPr bwMode="gray">
          <a:xfrm>
            <a:off x="6746887" y="3453915"/>
            <a:ext cx="4831544" cy="2257163"/>
          </a:xfrm>
          <a:custGeom>
            <a:avLst/>
            <a:gdLst>
              <a:gd name="connsiteX0" fmla="*/ 0 w 4831544"/>
              <a:gd name="connsiteY0" fmla="*/ 0 h 2257163"/>
              <a:gd name="connsiteX1" fmla="*/ 4831544 w 4831544"/>
              <a:gd name="connsiteY1" fmla="*/ 0 h 2257163"/>
              <a:gd name="connsiteX2" fmla="*/ 4831544 w 4831544"/>
              <a:gd name="connsiteY2" fmla="*/ 2257163 h 2257163"/>
              <a:gd name="connsiteX3" fmla="*/ 0 w 4831544"/>
              <a:gd name="connsiteY3" fmla="*/ 2257163 h 2257163"/>
              <a:gd name="connsiteX4" fmla="*/ 0 w 4831544"/>
              <a:gd name="connsiteY4" fmla="*/ 0 h 2257163"/>
              <a:gd name="connsiteX0" fmla="*/ 0 w 4831544"/>
              <a:gd name="connsiteY0" fmla="*/ 270456 h 2257163"/>
              <a:gd name="connsiteX1" fmla="*/ 4831544 w 4831544"/>
              <a:gd name="connsiteY1" fmla="*/ 0 h 2257163"/>
              <a:gd name="connsiteX2" fmla="*/ 4831544 w 4831544"/>
              <a:gd name="connsiteY2" fmla="*/ 2257163 h 2257163"/>
              <a:gd name="connsiteX3" fmla="*/ 0 w 4831544"/>
              <a:gd name="connsiteY3" fmla="*/ 2257163 h 2257163"/>
              <a:gd name="connsiteX4" fmla="*/ 0 w 4831544"/>
              <a:gd name="connsiteY4" fmla="*/ 270456 h 2257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31544" h="2257163">
                <a:moveTo>
                  <a:pt x="0" y="270456"/>
                </a:moveTo>
                <a:lnTo>
                  <a:pt x="4831544" y="0"/>
                </a:lnTo>
                <a:lnTo>
                  <a:pt x="4831544" y="2257163"/>
                </a:lnTo>
                <a:lnTo>
                  <a:pt x="0" y="2257163"/>
                </a:lnTo>
                <a:lnTo>
                  <a:pt x="0" y="270456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365760" rIns="182880" bIns="1828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880" indent="-182880">
              <a:spcBef>
                <a:spcPts val="600"/>
              </a:spcBef>
              <a:buFont typeface="Arial" panose="020B0604020202020204" pitchFamily="34" charset="0"/>
              <a:buChar char="−"/>
            </a:pPr>
            <a:r>
              <a:rPr lang="en-US" sz="1350" dirty="0">
                <a:solidFill>
                  <a:schemeClr val="tx1"/>
                </a:solidFill>
              </a:rPr>
              <a:t>Action items</a:t>
            </a:r>
          </a:p>
          <a:p>
            <a:pPr marL="182880" indent="-182880">
              <a:spcBef>
                <a:spcPts val="600"/>
              </a:spcBef>
              <a:buFont typeface="Arial" panose="020B0604020202020204" pitchFamily="34" charset="0"/>
              <a:buChar char="−"/>
            </a:pPr>
            <a:r>
              <a:rPr lang="en-US" sz="1350" dirty="0">
                <a:solidFill>
                  <a:schemeClr val="tx1"/>
                </a:solidFill>
              </a:rPr>
              <a:t>Customer survey responses:</a:t>
            </a:r>
          </a:p>
          <a:p>
            <a:pPr marL="346075" lvl="1" indent="-1714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Which solutions would you like to learn more about?</a:t>
            </a:r>
          </a:p>
          <a:p>
            <a:pPr marL="346075" lvl="1" indent="-1714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What would you suggest to our CEO</a:t>
            </a:r>
          </a:p>
          <a:p>
            <a:pPr marL="346075" lvl="1" indent="-1714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Additional comments</a:t>
            </a:r>
          </a:p>
          <a:p>
            <a:pPr marL="182880" indent="-182880">
              <a:spcBef>
                <a:spcPts val="1200"/>
              </a:spcBef>
              <a:buFont typeface="Arial" panose="020B0604020202020204" pitchFamily="34" charset="0"/>
              <a:buChar char="−"/>
            </a:pPr>
            <a:r>
              <a:rPr lang="en-US" sz="1350" dirty="0">
                <a:solidFill>
                  <a:schemeClr val="tx1"/>
                </a:solidFill>
              </a:rPr>
              <a:t>Post engagement summaries</a:t>
            </a:r>
          </a:p>
          <a:p>
            <a:pPr marL="182880" indent="-182880">
              <a:spcBef>
                <a:spcPts val="600"/>
              </a:spcBef>
              <a:buFont typeface="Arial" panose="020B0604020202020204" pitchFamily="34" charset="0"/>
              <a:buChar char="−"/>
            </a:pPr>
            <a:r>
              <a:rPr lang="en-US" sz="1350" dirty="0">
                <a:solidFill>
                  <a:schemeClr val="tx1"/>
                </a:solidFill>
              </a:rPr>
              <a:t>Briefing Program Manager interviews</a:t>
            </a:r>
          </a:p>
        </p:txBody>
      </p:sp>
      <p:sp>
        <p:nvSpPr>
          <p:cNvPr id="7" name="Rectangle 6"/>
          <p:cNvSpPr/>
          <p:nvPr/>
        </p:nvSpPr>
        <p:spPr bwMode="ltGray">
          <a:xfrm>
            <a:off x="487680" y="3060579"/>
            <a:ext cx="10922000" cy="69704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dirty="0" err="1"/>
          </a:p>
        </p:txBody>
      </p:sp>
      <p:sp>
        <p:nvSpPr>
          <p:cNvPr id="15" name="Content Placeholder 1"/>
          <p:cNvSpPr txBox="1">
            <a:spLocks/>
          </p:cNvSpPr>
          <p:nvPr/>
        </p:nvSpPr>
        <p:spPr>
          <a:xfrm>
            <a:off x="610393" y="1316038"/>
            <a:ext cx="10968038" cy="1708150"/>
          </a:xfrm>
          <a:prstGeom prst="rect">
            <a:avLst/>
          </a:prstGeom>
          <a:solidFill>
            <a:schemeClr val="bg1"/>
          </a:solidFill>
          <a:ln w="38100">
            <a:solidFill>
              <a:srgbClr val="01A982"/>
            </a:solidFill>
          </a:ln>
        </p:spPr>
        <p:txBody>
          <a:bodyPr vert="horz" lIns="274320" tIns="274320" rIns="1645920" bIns="2743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200" b="1" dirty="0"/>
              <a:t>Objective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This report provides a monthly view of valuable customer and partner insights                       from the Executive Briefing Center and Customer Engagement Centers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Customer Advocacy Insights</a:t>
            </a:r>
            <a:endParaRPr lang="en-US" dirty="0"/>
          </a:p>
        </p:txBody>
      </p:sp>
      <p:sp>
        <p:nvSpPr>
          <p:cNvPr id="18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gray">
          <a:xfrm>
            <a:off x="609440" y="3169373"/>
            <a:ext cx="3148953" cy="564382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00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700" b="1" dirty="0">
                <a:solidFill>
                  <a:schemeClr val="tx1"/>
                </a:solidFill>
              </a:rPr>
              <a:t>Centers in scope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 bwMode="gray">
          <a:xfrm>
            <a:off x="3618254" y="3169373"/>
            <a:ext cx="3268772" cy="564382"/>
          </a:xfrm>
          <a:prstGeom prst="chevron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00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700" b="1" dirty="0">
                <a:solidFill>
                  <a:schemeClr val="tx1"/>
                </a:solidFill>
              </a:rPr>
              <a:t>Time period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 bwMode="gray">
          <a:xfrm>
            <a:off x="6746886" y="3169373"/>
            <a:ext cx="4831545" cy="564382"/>
          </a:xfrm>
          <a:prstGeom prst="chevron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00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700" b="1" dirty="0">
                <a:solidFill>
                  <a:schemeClr val="tx1"/>
                </a:solidFill>
              </a:rPr>
              <a:t>Data sources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47440" y="6202267"/>
            <a:ext cx="6441520" cy="46074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b="1" dirty="0" smtClean="0"/>
              <a:t>Notes:</a:t>
            </a:r>
          </a:p>
          <a:p>
            <a:pPr>
              <a:lnSpc>
                <a:spcPct val="90000"/>
              </a:lnSpc>
            </a:pPr>
            <a:r>
              <a:rPr lang="en-US" sz="1000" dirty="0" smtClean="0"/>
              <a:t>Critical </a:t>
            </a:r>
            <a:r>
              <a:rPr lang="en-US" sz="1000" dirty="0"/>
              <a:t>issues that are raised in any briefing are handled through our standard 24 hour escalation mechanisms</a:t>
            </a:r>
          </a:p>
          <a:p>
            <a:pPr>
              <a:lnSpc>
                <a:spcPct val="90000"/>
              </a:lnSpc>
            </a:pPr>
            <a:r>
              <a:rPr lang="en-US" sz="1000" dirty="0" smtClean="0"/>
              <a:t>Meetings </a:t>
            </a:r>
            <a:r>
              <a:rPr lang="en-US" sz="1000" dirty="0"/>
              <a:t>that do not require surveys and post engagement summaries are out of scope.</a:t>
            </a:r>
          </a:p>
        </p:txBody>
      </p:sp>
      <p:grpSp>
        <p:nvGrpSpPr>
          <p:cNvPr id="21" name="Group 68"/>
          <p:cNvGrpSpPr>
            <a:grpSpLocks noChangeAspect="1"/>
          </p:cNvGrpSpPr>
          <p:nvPr/>
        </p:nvGrpSpPr>
        <p:grpSpPr bwMode="auto">
          <a:xfrm>
            <a:off x="9960647" y="1585406"/>
            <a:ext cx="1199637" cy="1169102"/>
            <a:chOff x="2386" y="447"/>
            <a:chExt cx="275" cy="268"/>
          </a:xfrm>
        </p:grpSpPr>
        <p:sp>
          <p:nvSpPr>
            <p:cNvPr id="22" name="Freeform 69"/>
            <p:cNvSpPr>
              <a:spLocks noEditPoints="1"/>
            </p:cNvSpPr>
            <p:nvPr/>
          </p:nvSpPr>
          <p:spPr bwMode="auto">
            <a:xfrm>
              <a:off x="2390" y="586"/>
              <a:ext cx="271" cy="129"/>
            </a:xfrm>
            <a:custGeom>
              <a:avLst/>
              <a:gdLst>
                <a:gd name="T0" fmla="*/ 443 w 453"/>
                <a:gd name="T1" fmla="*/ 15 h 214"/>
                <a:gd name="T2" fmla="*/ 390 w 453"/>
                <a:gd name="T3" fmla="*/ 15 h 214"/>
                <a:gd name="T4" fmla="*/ 337 w 453"/>
                <a:gd name="T5" fmla="*/ 68 h 214"/>
                <a:gd name="T6" fmla="*/ 285 w 453"/>
                <a:gd name="T7" fmla="*/ 68 h 214"/>
                <a:gd name="T8" fmla="*/ 287 w 453"/>
                <a:gd name="T9" fmla="*/ 55 h 214"/>
                <a:gd name="T10" fmla="*/ 249 w 453"/>
                <a:gd name="T11" fmla="*/ 17 h 214"/>
                <a:gd name="T12" fmla="*/ 102 w 453"/>
                <a:gd name="T13" fmla="*/ 17 h 214"/>
                <a:gd name="T14" fmla="*/ 63 w 453"/>
                <a:gd name="T15" fmla="*/ 56 h 214"/>
                <a:gd name="T16" fmla="*/ 0 w 453"/>
                <a:gd name="T17" fmla="*/ 119 h 214"/>
                <a:gd name="T18" fmla="*/ 95 w 453"/>
                <a:gd name="T19" fmla="*/ 214 h 214"/>
                <a:gd name="T20" fmla="*/ 151 w 453"/>
                <a:gd name="T21" fmla="*/ 157 h 214"/>
                <a:gd name="T22" fmla="*/ 356 w 453"/>
                <a:gd name="T23" fmla="*/ 157 h 214"/>
                <a:gd name="T24" fmla="*/ 443 w 453"/>
                <a:gd name="T25" fmla="*/ 67 h 214"/>
                <a:gd name="T26" fmla="*/ 453 w 453"/>
                <a:gd name="T27" fmla="*/ 41 h 214"/>
                <a:gd name="T28" fmla="*/ 443 w 453"/>
                <a:gd name="T29" fmla="*/ 15 h 214"/>
                <a:gd name="T30" fmla="*/ 36 w 453"/>
                <a:gd name="T31" fmla="*/ 119 h 214"/>
                <a:gd name="T32" fmla="*/ 65 w 453"/>
                <a:gd name="T33" fmla="*/ 90 h 214"/>
                <a:gd name="T34" fmla="*/ 123 w 453"/>
                <a:gd name="T35" fmla="*/ 149 h 214"/>
                <a:gd name="T36" fmla="*/ 95 w 453"/>
                <a:gd name="T37" fmla="*/ 178 h 214"/>
                <a:gd name="T38" fmla="*/ 36 w 453"/>
                <a:gd name="T39" fmla="*/ 119 h 214"/>
                <a:gd name="T40" fmla="*/ 424 w 453"/>
                <a:gd name="T41" fmla="*/ 49 h 214"/>
                <a:gd name="T42" fmla="*/ 346 w 453"/>
                <a:gd name="T43" fmla="*/ 132 h 214"/>
                <a:gd name="T44" fmla="*/ 142 w 453"/>
                <a:gd name="T45" fmla="*/ 132 h 214"/>
                <a:gd name="T46" fmla="*/ 83 w 453"/>
                <a:gd name="T47" fmla="*/ 72 h 214"/>
                <a:gd name="T48" fmla="*/ 113 w 453"/>
                <a:gd name="T49" fmla="*/ 42 h 214"/>
                <a:gd name="T50" fmla="*/ 249 w 453"/>
                <a:gd name="T51" fmla="*/ 42 h 214"/>
                <a:gd name="T52" fmla="*/ 261 w 453"/>
                <a:gd name="T53" fmla="*/ 55 h 214"/>
                <a:gd name="T54" fmla="*/ 249 w 453"/>
                <a:gd name="T55" fmla="*/ 68 h 214"/>
                <a:gd name="T56" fmla="*/ 210 w 453"/>
                <a:gd name="T57" fmla="*/ 68 h 214"/>
                <a:gd name="T58" fmla="*/ 210 w 453"/>
                <a:gd name="T59" fmla="*/ 93 h 214"/>
                <a:gd name="T60" fmla="*/ 217 w 453"/>
                <a:gd name="T61" fmla="*/ 93 h 214"/>
                <a:gd name="T62" fmla="*/ 217 w 453"/>
                <a:gd name="T63" fmla="*/ 93 h 214"/>
                <a:gd name="T64" fmla="*/ 249 w 453"/>
                <a:gd name="T65" fmla="*/ 93 h 214"/>
                <a:gd name="T66" fmla="*/ 250 w 453"/>
                <a:gd name="T67" fmla="*/ 93 h 214"/>
                <a:gd name="T68" fmla="*/ 348 w 453"/>
                <a:gd name="T69" fmla="*/ 93 h 214"/>
                <a:gd name="T70" fmla="*/ 408 w 453"/>
                <a:gd name="T71" fmla="*/ 33 h 214"/>
                <a:gd name="T72" fmla="*/ 424 w 453"/>
                <a:gd name="T73" fmla="*/ 33 h 214"/>
                <a:gd name="T74" fmla="*/ 428 w 453"/>
                <a:gd name="T75" fmla="*/ 41 h 214"/>
                <a:gd name="T76" fmla="*/ 424 w 453"/>
                <a:gd name="T77" fmla="*/ 49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53" h="214">
                  <a:moveTo>
                    <a:pt x="443" y="15"/>
                  </a:moveTo>
                  <a:cubicBezTo>
                    <a:pt x="428" y="0"/>
                    <a:pt x="405" y="0"/>
                    <a:pt x="390" y="15"/>
                  </a:cubicBezTo>
                  <a:cubicBezTo>
                    <a:pt x="337" y="68"/>
                    <a:pt x="337" y="68"/>
                    <a:pt x="337" y="68"/>
                  </a:cubicBezTo>
                  <a:cubicBezTo>
                    <a:pt x="285" y="68"/>
                    <a:pt x="285" y="68"/>
                    <a:pt x="285" y="68"/>
                  </a:cubicBezTo>
                  <a:cubicBezTo>
                    <a:pt x="286" y="64"/>
                    <a:pt x="287" y="59"/>
                    <a:pt x="287" y="55"/>
                  </a:cubicBezTo>
                  <a:cubicBezTo>
                    <a:pt x="287" y="34"/>
                    <a:pt x="270" y="17"/>
                    <a:pt x="249" y="17"/>
                  </a:cubicBezTo>
                  <a:cubicBezTo>
                    <a:pt x="102" y="17"/>
                    <a:pt x="102" y="17"/>
                    <a:pt x="102" y="17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95" y="214"/>
                    <a:pt x="95" y="214"/>
                    <a:pt x="95" y="214"/>
                  </a:cubicBezTo>
                  <a:cubicBezTo>
                    <a:pt x="151" y="157"/>
                    <a:pt x="151" y="157"/>
                    <a:pt x="151" y="157"/>
                  </a:cubicBezTo>
                  <a:cubicBezTo>
                    <a:pt x="356" y="157"/>
                    <a:pt x="356" y="157"/>
                    <a:pt x="356" y="157"/>
                  </a:cubicBezTo>
                  <a:cubicBezTo>
                    <a:pt x="443" y="67"/>
                    <a:pt x="443" y="67"/>
                    <a:pt x="443" y="67"/>
                  </a:cubicBezTo>
                  <a:cubicBezTo>
                    <a:pt x="450" y="60"/>
                    <a:pt x="453" y="51"/>
                    <a:pt x="453" y="41"/>
                  </a:cubicBezTo>
                  <a:cubicBezTo>
                    <a:pt x="453" y="31"/>
                    <a:pt x="450" y="22"/>
                    <a:pt x="443" y="15"/>
                  </a:cubicBezTo>
                  <a:close/>
                  <a:moveTo>
                    <a:pt x="36" y="119"/>
                  </a:moveTo>
                  <a:cubicBezTo>
                    <a:pt x="65" y="90"/>
                    <a:pt x="65" y="90"/>
                    <a:pt x="65" y="90"/>
                  </a:cubicBezTo>
                  <a:cubicBezTo>
                    <a:pt x="123" y="149"/>
                    <a:pt x="123" y="149"/>
                    <a:pt x="123" y="149"/>
                  </a:cubicBezTo>
                  <a:cubicBezTo>
                    <a:pt x="95" y="178"/>
                    <a:pt x="95" y="178"/>
                    <a:pt x="95" y="178"/>
                  </a:cubicBezTo>
                  <a:lnTo>
                    <a:pt x="36" y="119"/>
                  </a:lnTo>
                  <a:close/>
                  <a:moveTo>
                    <a:pt x="424" y="49"/>
                  </a:moveTo>
                  <a:cubicBezTo>
                    <a:pt x="346" y="132"/>
                    <a:pt x="346" y="132"/>
                    <a:pt x="346" y="132"/>
                  </a:cubicBezTo>
                  <a:cubicBezTo>
                    <a:pt x="142" y="132"/>
                    <a:pt x="142" y="132"/>
                    <a:pt x="142" y="132"/>
                  </a:cubicBezTo>
                  <a:cubicBezTo>
                    <a:pt x="83" y="72"/>
                    <a:pt x="83" y="72"/>
                    <a:pt x="83" y="72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249" y="42"/>
                    <a:pt x="249" y="42"/>
                    <a:pt x="249" y="42"/>
                  </a:cubicBezTo>
                  <a:cubicBezTo>
                    <a:pt x="256" y="42"/>
                    <a:pt x="261" y="48"/>
                    <a:pt x="261" y="55"/>
                  </a:cubicBezTo>
                  <a:cubicBezTo>
                    <a:pt x="261" y="62"/>
                    <a:pt x="256" y="67"/>
                    <a:pt x="249" y="68"/>
                  </a:cubicBezTo>
                  <a:cubicBezTo>
                    <a:pt x="210" y="68"/>
                    <a:pt x="210" y="68"/>
                    <a:pt x="210" y="68"/>
                  </a:cubicBezTo>
                  <a:cubicBezTo>
                    <a:pt x="210" y="93"/>
                    <a:pt x="210" y="93"/>
                    <a:pt x="210" y="93"/>
                  </a:cubicBezTo>
                  <a:cubicBezTo>
                    <a:pt x="217" y="93"/>
                    <a:pt x="217" y="93"/>
                    <a:pt x="217" y="93"/>
                  </a:cubicBezTo>
                  <a:cubicBezTo>
                    <a:pt x="217" y="93"/>
                    <a:pt x="217" y="93"/>
                    <a:pt x="217" y="93"/>
                  </a:cubicBezTo>
                  <a:cubicBezTo>
                    <a:pt x="249" y="93"/>
                    <a:pt x="249" y="93"/>
                    <a:pt x="249" y="93"/>
                  </a:cubicBezTo>
                  <a:cubicBezTo>
                    <a:pt x="249" y="93"/>
                    <a:pt x="250" y="93"/>
                    <a:pt x="250" y="93"/>
                  </a:cubicBezTo>
                  <a:cubicBezTo>
                    <a:pt x="348" y="93"/>
                    <a:pt x="348" y="93"/>
                    <a:pt x="348" y="93"/>
                  </a:cubicBezTo>
                  <a:cubicBezTo>
                    <a:pt x="408" y="33"/>
                    <a:pt x="408" y="33"/>
                    <a:pt x="408" y="33"/>
                  </a:cubicBezTo>
                  <a:cubicBezTo>
                    <a:pt x="413" y="28"/>
                    <a:pt x="420" y="28"/>
                    <a:pt x="424" y="33"/>
                  </a:cubicBezTo>
                  <a:cubicBezTo>
                    <a:pt x="427" y="35"/>
                    <a:pt x="428" y="38"/>
                    <a:pt x="428" y="41"/>
                  </a:cubicBezTo>
                  <a:cubicBezTo>
                    <a:pt x="428" y="44"/>
                    <a:pt x="427" y="47"/>
                    <a:pt x="424" y="4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0"/>
            <p:cNvSpPr>
              <a:spLocks noEditPoints="1"/>
            </p:cNvSpPr>
            <p:nvPr/>
          </p:nvSpPr>
          <p:spPr bwMode="auto">
            <a:xfrm>
              <a:off x="2386" y="447"/>
              <a:ext cx="271" cy="126"/>
            </a:xfrm>
            <a:custGeom>
              <a:avLst/>
              <a:gdLst>
                <a:gd name="T0" fmla="*/ 37 w 453"/>
                <a:gd name="T1" fmla="*/ 210 h 210"/>
                <a:gd name="T2" fmla="*/ 63 w 453"/>
                <a:gd name="T3" fmla="*/ 199 h 210"/>
                <a:gd name="T4" fmla="*/ 116 w 453"/>
                <a:gd name="T5" fmla="*/ 146 h 210"/>
                <a:gd name="T6" fmla="*/ 168 w 453"/>
                <a:gd name="T7" fmla="*/ 146 h 210"/>
                <a:gd name="T8" fmla="*/ 166 w 453"/>
                <a:gd name="T9" fmla="*/ 159 h 210"/>
                <a:gd name="T10" fmla="*/ 204 w 453"/>
                <a:gd name="T11" fmla="*/ 197 h 210"/>
                <a:gd name="T12" fmla="*/ 351 w 453"/>
                <a:gd name="T13" fmla="*/ 197 h 210"/>
                <a:gd name="T14" fmla="*/ 391 w 453"/>
                <a:gd name="T15" fmla="*/ 157 h 210"/>
                <a:gd name="T16" fmla="*/ 453 w 453"/>
                <a:gd name="T17" fmla="*/ 95 h 210"/>
                <a:gd name="T18" fmla="*/ 358 w 453"/>
                <a:gd name="T19" fmla="*/ 0 h 210"/>
                <a:gd name="T20" fmla="*/ 302 w 453"/>
                <a:gd name="T21" fmla="*/ 57 h 210"/>
                <a:gd name="T22" fmla="*/ 97 w 453"/>
                <a:gd name="T23" fmla="*/ 57 h 210"/>
                <a:gd name="T24" fmla="*/ 10 w 453"/>
                <a:gd name="T25" fmla="*/ 147 h 210"/>
                <a:gd name="T26" fmla="*/ 0 w 453"/>
                <a:gd name="T27" fmla="*/ 173 h 210"/>
                <a:gd name="T28" fmla="*/ 10 w 453"/>
                <a:gd name="T29" fmla="*/ 199 h 210"/>
                <a:gd name="T30" fmla="*/ 37 w 453"/>
                <a:gd name="T31" fmla="*/ 210 h 210"/>
                <a:gd name="T32" fmla="*/ 417 w 453"/>
                <a:gd name="T33" fmla="*/ 95 h 210"/>
                <a:gd name="T34" fmla="*/ 388 w 453"/>
                <a:gd name="T35" fmla="*/ 124 h 210"/>
                <a:gd name="T36" fmla="*/ 330 w 453"/>
                <a:gd name="T37" fmla="*/ 65 h 210"/>
                <a:gd name="T38" fmla="*/ 358 w 453"/>
                <a:gd name="T39" fmla="*/ 36 h 210"/>
                <a:gd name="T40" fmla="*/ 417 w 453"/>
                <a:gd name="T41" fmla="*/ 95 h 210"/>
                <a:gd name="T42" fmla="*/ 29 w 453"/>
                <a:gd name="T43" fmla="*/ 165 h 210"/>
                <a:gd name="T44" fmla="*/ 107 w 453"/>
                <a:gd name="T45" fmla="*/ 82 h 210"/>
                <a:gd name="T46" fmla="*/ 311 w 453"/>
                <a:gd name="T47" fmla="*/ 82 h 210"/>
                <a:gd name="T48" fmla="*/ 370 w 453"/>
                <a:gd name="T49" fmla="*/ 142 h 210"/>
                <a:gd name="T50" fmla="*/ 340 w 453"/>
                <a:gd name="T51" fmla="*/ 172 h 210"/>
                <a:gd name="T52" fmla="*/ 204 w 453"/>
                <a:gd name="T53" fmla="*/ 172 h 210"/>
                <a:gd name="T54" fmla="*/ 192 w 453"/>
                <a:gd name="T55" fmla="*/ 159 h 210"/>
                <a:gd name="T56" fmla="*/ 204 w 453"/>
                <a:gd name="T57" fmla="*/ 146 h 210"/>
                <a:gd name="T58" fmla="*/ 243 w 453"/>
                <a:gd name="T59" fmla="*/ 146 h 210"/>
                <a:gd name="T60" fmla="*/ 243 w 453"/>
                <a:gd name="T61" fmla="*/ 121 h 210"/>
                <a:gd name="T62" fmla="*/ 236 w 453"/>
                <a:gd name="T63" fmla="*/ 121 h 210"/>
                <a:gd name="T64" fmla="*/ 236 w 453"/>
                <a:gd name="T65" fmla="*/ 121 h 210"/>
                <a:gd name="T66" fmla="*/ 204 w 453"/>
                <a:gd name="T67" fmla="*/ 121 h 210"/>
                <a:gd name="T68" fmla="*/ 203 w 453"/>
                <a:gd name="T69" fmla="*/ 121 h 210"/>
                <a:gd name="T70" fmla="*/ 105 w 453"/>
                <a:gd name="T71" fmla="*/ 121 h 210"/>
                <a:gd name="T72" fmla="*/ 45 w 453"/>
                <a:gd name="T73" fmla="*/ 181 h 210"/>
                <a:gd name="T74" fmla="*/ 29 w 453"/>
                <a:gd name="T75" fmla="*/ 181 h 210"/>
                <a:gd name="T76" fmla="*/ 25 w 453"/>
                <a:gd name="T77" fmla="*/ 173 h 210"/>
                <a:gd name="T78" fmla="*/ 29 w 453"/>
                <a:gd name="T79" fmla="*/ 16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53" h="210">
                  <a:moveTo>
                    <a:pt x="37" y="210"/>
                  </a:moveTo>
                  <a:cubicBezTo>
                    <a:pt x="46" y="210"/>
                    <a:pt x="56" y="207"/>
                    <a:pt x="63" y="199"/>
                  </a:cubicBezTo>
                  <a:cubicBezTo>
                    <a:pt x="116" y="146"/>
                    <a:pt x="116" y="146"/>
                    <a:pt x="116" y="146"/>
                  </a:cubicBezTo>
                  <a:cubicBezTo>
                    <a:pt x="168" y="146"/>
                    <a:pt x="168" y="146"/>
                    <a:pt x="168" y="146"/>
                  </a:cubicBezTo>
                  <a:cubicBezTo>
                    <a:pt x="167" y="150"/>
                    <a:pt x="166" y="155"/>
                    <a:pt x="166" y="159"/>
                  </a:cubicBezTo>
                  <a:cubicBezTo>
                    <a:pt x="166" y="180"/>
                    <a:pt x="183" y="197"/>
                    <a:pt x="204" y="197"/>
                  </a:cubicBezTo>
                  <a:cubicBezTo>
                    <a:pt x="351" y="197"/>
                    <a:pt x="351" y="197"/>
                    <a:pt x="351" y="197"/>
                  </a:cubicBezTo>
                  <a:cubicBezTo>
                    <a:pt x="391" y="157"/>
                    <a:pt x="391" y="157"/>
                    <a:pt x="391" y="157"/>
                  </a:cubicBezTo>
                  <a:cubicBezTo>
                    <a:pt x="453" y="95"/>
                    <a:pt x="453" y="95"/>
                    <a:pt x="453" y="95"/>
                  </a:cubicBezTo>
                  <a:cubicBezTo>
                    <a:pt x="358" y="0"/>
                    <a:pt x="358" y="0"/>
                    <a:pt x="358" y="0"/>
                  </a:cubicBezTo>
                  <a:cubicBezTo>
                    <a:pt x="302" y="57"/>
                    <a:pt x="302" y="57"/>
                    <a:pt x="302" y="57"/>
                  </a:cubicBezTo>
                  <a:cubicBezTo>
                    <a:pt x="97" y="57"/>
                    <a:pt x="97" y="57"/>
                    <a:pt x="97" y="57"/>
                  </a:cubicBezTo>
                  <a:cubicBezTo>
                    <a:pt x="10" y="147"/>
                    <a:pt x="10" y="147"/>
                    <a:pt x="10" y="147"/>
                  </a:cubicBezTo>
                  <a:cubicBezTo>
                    <a:pt x="3" y="154"/>
                    <a:pt x="0" y="163"/>
                    <a:pt x="0" y="173"/>
                  </a:cubicBezTo>
                  <a:cubicBezTo>
                    <a:pt x="0" y="183"/>
                    <a:pt x="3" y="192"/>
                    <a:pt x="10" y="199"/>
                  </a:cubicBezTo>
                  <a:cubicBezTo>
                    <a:pt x="18" y="207"/>
                    <a:pt x="27" y="210"/>
                    <a:pt x="37" y="210"/>
                  </a:cubicBezTo>
                  <a:close/>
                  <a:moveTo>
                    <a:pt x="417" y="95"/>
                  </a:moveTo>
                  <a:cubicBezTo>
                    <a:pt x="388" y="124"/>
                    <a:pt x="388" y="124"/>
                    <a:pt x="388" y="124"/>
                  </a:cubicBezTo>
                  <a:cubicBezTo>
                    <a:pt x="330" y="65"/>
                    <a:pt x="330" y="65"/>
                    <a:pt x="330" y="65"/>
                  </a:cubicBezTo>
                  <a:cubicBezTo>
                    <a:pt x="358" y="36"/>
                    <a:pt x="358" y="36"/>
                    <a:pt x="358" y="36"/>
                  </a:cubicBezTo>
                  <a:lnTo>
                    <a:pt x="417" y="95"/>
                  </a:lnTo>
                  <a:close/>
                  <a:moveTo>
                    <a:pt x="29" y="165"/>
                  </a:moveTo>
                  <a:cubicBezTo>
                    <a:pt x="107" y="82"/>
                    <a:pt x="107" y="82"/>
                    <a:pt x="107" y="82"/>
                  </a:cubicBezTo>
                  <a:cubicBezTo>
                    <a:pt x="311" y="82"/>
                    <a:pt x="311" y="82"/>
                    <a:pt x="311" y="82"/>
                  </a:cubicBezTo>
                  <a:cubicBezTo>
                    <a:pt x="370" y="142"/>
                    <a:pt x="370" y="142"/>
                    <a:pt x="370" y="142"/>
                  </a:cubicBezTo>
                  <a:cubicBezTo>
                    <a:pt x="340" y="172"/>
                    <a:pt x="340" y="172"/>
                    <a:pt x="340" y="172"/>
                  </a:cubicBezTo>
                  <a:cubicBezTo>
                    <a:pt x="204" y="172"/>
                    <a:pt x="204" y="172"/>
                    <a:pt x="204" y="172"/>
                  </a:cubicBezTo>
                  <a:cubicBezTo>
                    <a:pt x="197" y="172"/>
                    <a:pt x="192" y="166"/>
                    <a:pt x="192" y="159"/>
                  </a:cubicBezTo>
                  <a:cubicBezTo>
                    <a:pt x="192" y="152"/>
                    <a:pt x="197" y="147"/>
                    <a:pt x="204" y="146"/>
                  </a:cubicBezTo>
                  <a:cubicBezTo>
                    <a:pt x="243" y="146"/>
                    <a:pt x="243" y="146"/>
                    <a:pt x="243" y="146"/>
                  </a:cubicBezTo>
                  <a:cubicBezTo>
                    <a:pt x="243" y="121"/>
                    <a:pt x="243" y="121"/>
                    <a:pt x="243" y="121"/>
                  </a:cubicBezTo>
                  <a:cubicBezTo>
                    <a:pt x="236" y="121"/>
                    <a:pt x="236" y="121"/>
                    <a:pt x="236" y="121"/>
                  </a:cubicBezTo>
                  <a:cubicBezTo>
                    <a:pt x="236" y="121"/>
                    <a:pt x="236" y="121"/>
                    <a:pt x="236" y="121"/>
                  </a:cubicBezTo>
                  <a:cubicBezTo>
                    <a:pt x="204" y="121"/>
                    <a:pt x="204" y="121"/>
                    <a:pt x="204" y="121"/>
                  </a:cubicBezTo>
                  <a:cubicBezTo>
                    <a:pt x="204" y="121"/>
                    <a:pt x="203" y="121"/>
                    <a:pt x="203" y="121"/>
                  </a:cubicBezTo>
                  <a:cubicBezTo>
                    <a:pt x="105" y="121"/>
                    <a:pt x="105" y="121"/>
                    <a:pt x="105" y="121"/>
                  </a:cubicBezTo>
                  <a:cubicBezTo>
                    <a:pt x="45" y="181"/>
                    <a:pt x="45" y="181"/>
                    <a:pt x="45" y="181"/>
                  </a:cubicBezTo>
                  <a:cubicBezTo>
                    <a:pt x="40" y="186"/>
                    <a:pt x="33" y="186"/>
                    <a:pt x="29" y="181"/>
                  </a:cubicBezTo>
                  <a:cubicBezTo>
                    <a:pt x="26" y="179"/>
                    <a:pt x="25" y="176"/>
                    <a:pt x="25" y="173"/>
                  </a:cubicBezTo>
                  <a:cubicBezTo>
                    <a:pt x="25" y="170"/>
                    <a:pt x="26" y="167"/>
                    <a:pt x="29" y="165"/>
                  </a:cubicBez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" name="Group 144"/>
          <p:cNvGrpSpPr>
            <a:grpSpLocks noChangeAspect="1"/>
          </p:cNvGrpSpPr>
          <p:nvPr/>
        </p:nvGrpSpPr>
        <p:grpSpPr bwMode="auto">
          <a:xfrm>
            <a:off x="4066859" y="3284277"/>
            <a:ext cx="342582" cy="334574"/>
            <a:chOff x="6741" y="1918"/>
            <a:chExt cx="385" cy="376"/>
          </a:xfrm>
          <a:solidFill>
            <a:schemeClr val="tx1"/>
          </a:solidFill>
        </p:grpSpPr>
        <p:sp>
          <p:nvSpPr>
            <p:cNvPr id="26" name="Freeform 145"/>
            <p:cNvSpPr>
              <a:spLocks noEditPoints="1"/>
            </p:cNvSpPr>
            <p:nvPr/>
          </p:nvSpPr>
          <p:spPr bwMode="auto">
            <a:xfrm>
              <a:off x="6741" y="1918"/>
              <a:ext cx="385" cy="376"/>
            </a:xfrm>
            <a:custGeom>
              <a:avLst/>
              <a:gdLst>
                <a:gd name="T0" fmla="*/ 327 w 385"/>
                <a:gd name="T1" fmla="*/ 28 h 376"/>
                <a:gd name="T2" fmla="*/ 327 w 385"/>
                <a:gd name="T3" fmla="*/ 0 h 376"/>
                <a:gd name="T4" fmla="*/ 308 w 385"/>
                <a:gd name="T5" fmla="*/ 0 h 376"/>
                <a:gd name="T6" fmla="*/ 308 w 385"/>
                <a:gd name="T7" fmla="*/ 28 h 376"/>
                <a:gd name="T8" fmla="*/ 77 w 385"/>
                <a:gd name="T9" fmla="*/ 28 h 376"/>
                <a:gd name="T10" fmla="*/ 77 w 385"/>
                <a:gd name="T11" fmla="*/ 0 h 376"/>
                <a:gd name="T12" fmla="*/ 57 w 385"/>
                <a:gd name="T13" fmla="*/ 0 h 376"/>
                <a:gd name="T14" fmla="*/ 57 w 385"/>
                <a:gd name="T15" fmla="*/ 28 h 376"/>
                <a:gd name="T16" fmla="*/ 0 w 385"/>
                <a:gd name="T17" fmla="*/ 28 h 376"/>
                <a:gd name="T18" fmla="*/ 0 w 385"/>
                <a:gd name="T19" fmla="*/ 376 h 376"/>
                <a:gd name="T20" fmla="*/ 385 w 385"/>
                <a:gd name="T21" fmla="*/ 376 h 376"/>
                <a:gd name="T22" fmla="*/ 385 w 385"/>
                <a:gd name="T23" fmla="*/ 28 h 376"/>
                <a:gd name="T24" fmla="*/ 327 w 385"/>
                <a:gd name="T25" fmla="*/ 28 h 376"/>
                <a:gd name="T26" fmla="*/ 366 w 385"/>
                <a:gd name="T27" fmla="*/ 356 h 376"/>
                <a:gd name="T28" fmla="*/ 19 w 385"/>
                <a:gd name="T29" fmla="*/ 356 h 376"/>
                <a:gd name="T30" fmla="*/ 19 w 385"/>
                <a:gd name="T31" fmla="*/ 115 h 376"/>
                <a:gd name="T32" fmla="*/ 366 w 385"/>
                <a:gd name="T33" fmla="*/ 115 h 376"/>
                <a:gd name="T34" fmla="*/ 366 w 385"/>
                <a:gd name="T35" fmla="*/ 356 h 376"/>
                <a:gd name="T36" fmla="*/ 366 w 385"/>
                <a:gd name="T37" fmla="*/ 96 h 376"/>
                <a:gd name="T38" fmla="*/ 19 w 385"/>
                <a:gd name="T39" fmla="*/ 96 h 376"/>
                <a:gd name="T40" fmla="*/ 19 w 385"/>
                <a:gd name="T41" fmla="*/ 48 h 376"/>
                <a:gd name="T42" fmla="*/ 57 w 385"/>
                <a:gd name="T43" fmla="*/ 48 h 376"/>
                <a:gd name="T44" fmla="*/ 57 w 385"/>
                <a:gd name="T45" fmla="*/ 77 h 376"/>
                <a:gd name="T46" fmla="*/ 77 w 385"/>
                <a:gd name="T47" fmla="*/ 77 h 376"/>
                <a:gd name="T48" fmla="*/ 77 w 385"/>
                <a:gd name="T49" fmla="*/ 48 h 376"/>
                <a:gd name="T50" fmla="*/ 308 w 385"/>
                <a:gd name="T51" fmla="*/ 48 h 376"/>
                <a:gd name="T52" fmla="*/ 308 w 385"/>
                <a:gd name="T53" fmla="*/ 77 h 376"/>
                <a:gd name="T54" fmla="*/ 327 w 385"/>
                <a:gd name="T55" fmla="*/ 77 h 376"/>
                <a:gd name="T56" fmla="*/ 327 w 385"/>
                <a:gd name="T57" fmla="*/ 48 h 376"/>
                <a:gd name="T58" fmla="*/ 366 w 385"/>
                <a:gd name="T59" fmla="*/ 48 h 376"/>
                <a:gd name="T60" fmla="*/ 366 w 385"/>
                <a:gd name="T61" fmla="*/ 96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85" h="376">
                  <a:moveTo>
                    <a:pt x="327" y="28"/>
                  </a:moveTo>
                  <a:lnTo>
                    <a:pt x="327" y="0"/>
                  </a:lnTo>
                  <a:lnTo>
                    <a:pt x="308" y="0"/>
                  </a:lnTo>
                  <a:lnTo>
                    <a:pt x="308" y="28"/>
                  </a:lnTo>
                  <a:lnTo>
                    <a:pt x="77" y="28"/>
                  </a:lnTo>
                  <a:lnTo>
                    <a:pt x="77" y="0"/>
                  </a:lnTo>
                  <a:lnTo>
                    <a:pt x="57" y="0"/>
                  </a:lnTo>
                  <a:lnTo>
                    <a:pt x="57" y="28"/>
                  </a:lnTo>
                  <a:lnTo>
                    <a:pt x="0" y="28"/>
                  </a:lnTo>
                  <a:lnTo>
                    <a:pt x="0" y="376"/>
                  </a:lnTo>
                  <a:lnTo>
                    <a:pt x="385" y="376"/>
                  </a:lnTo>
                  <a:lnTo>
                    <a:pt x="385" y="28"/>
                  </a:lnTo>
                  <a:lnTo>
                    <a:pt x="327" y="28"/>
                  </a:lnTo>
                  <a:close/>
                  <a:moveTo>
                    <a:pt x="366" y="356"/>
                  </a:moveTo>
                  <a:lnTo>
                    <a:pt x="19" y="356"/>
                  </a:lnTo>
                  <a:lnTo>
                    <a:pt x="19" y="115"/>
                  </a:lnTo>
                  <a:lnTo>
                    <a:pt x="366" y="115"/>
                  </a:lnTo>
                  <a:lnTo>
                    <a:pt x="366" y="356"/>
                  </a:lnTo>
                  <a:close/>
                  <a:moveTo>
                    <a:pt x="366" y="96"/>
                  </a:moveTo>
                  <a:lnTo>
                    <a:pt x="19" y="96"/>
                  </a:lnTo>
                  <a:lnTo>
                    <a:pt x="19" y="48"/>
                  </a:lnTo>
                  <a:lnTo>
                    <a:pt x="57" y="48"/>
                  </a:lnTo>
                  <a:lnTo>
                    <a:pt x="57" y="77"/>
                  </a:lnTo>
                  <a:lnTo>
                    <a:pt x="77" y="77"/>
                  </a:lnTo>
                  <a:lnTo>
                    <a:pt x="77" y="48"/>
                  </a:lnTo>
                  <a:lnTo>
                    <a:pt x="308" y="48"/>
                  </a:lnTo>
                  <a:lnTo>
                    <a:pt x="308" y="77"/>
                  </a:lnTo>
                  <a:lnTo>
                    <a:pt x="327" y="77"/>
                  </a:lnTo>
                  <a:lnTo>
                    <a:pt x="327" y="48"/>
                  </a:lnTo>
                  <a:lnTo>
                    <a:pt x="366" y="48"/>
                  </a:lnTo>
                  <a:lnTo>
                    <a:pt x="366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Freeform 146"/>
            <p:cNvSpPr>
              <a:spLocks noEditPoints="1"/>
            </p:cNvSpPr>
            <p:nvPr/>
          </p:nvSpPr>
          <p:spPr bwMode="auto">
            <a:xfrm>
              <a:off x="6818" y="2081"/>
              <a:ext cx="57" cy="58"/>
            </a:xfrm>
            <a:custGeom>
              <a:avLst/>
              <a:gdLst>
                <a:gd name="T0" fmla="*/ 57 w 57"/>
                <a:gd name="T1" fmla="*/ 0 h 58"/>
                <a:gd name="T2" fmla="*/ 0 w 57"/>
                <a:gd name="T3" fmla="*/ 0 h 58"/>
                <a:gd name="T4" fmla="*/ 0 w 57"/>
                <a:gd name="T5" fmla="*/ 58 h 58"/>
                <a:gd name="T6" fmla="*/ 57 w 57"/>
                <a:gd name="T7" fmla="*/ 58 h 58"/>
                <a:gd name="T8" fmla="*/ 57 w 57"/>
                <a:gd name="T9" fmla="*/ 0 h 58"/>
                <a:gd name="T10" fmla="*/ 38 w 57"/>
                <a:gd name="T11" fmla="*/ 39 h 58"/>
                <a:gd name="T12" fmla="*/ 19 w 57"/>
                <a:gd name="T13" fmla="*/ 39 h 58"/>
                <a:gd name="T14" fmla="*/ 19 w 57"/>
                <a:gd name="T15" fmla="*/ 20 h 58"/>
                <a:gd name="T16" fmla="*/ 38 w 57"/>
                <a:gd name="T17" fmla="*/ 20 h 58"/>
                <a:gd name="T18" fmla="*/ 38 w 57"/>
                <a:gd name="T19" fmla="*/ 3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58">
                  <a:moveTo>
                    <a:pt x="57" y="0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57" y="58"/>
                  </a:lnTo>
                  <a:lnTo>
                    <a:pt x="57" y="0"/>
                  </a:lnTo>
                  <a:close/>
                  <a:moveTo>
                    <a:pt x="38" y="39"/>
                  </a:moveTo>
                  <a:lnTo>
                    <a:pt x="19" y="39"/>
                  </a:lnTo>
                  <a:lnTo>
                    <a:pt x="19" y="20"/>
                  </a:lnTo>
                  <a:lnTo>
                    <a:pt x="38" y="20"/>
                  </a:lnTo>
                  <a:lnTo>
                    <a:pt x="38" y="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Freeform 147"/>
            <p:cNvSpPr>
              <a:spLocks noEditPoints="1"/>
            </p:cNvSpPr>
            <p:nvPr/>
          </p:nvSpPr>
          <p:spPr bwMode="auto">
            <a:xfrm>
              <a:off x="6904" y="2081"/>
              <a:ext cx="58" cy="58"/>
            </a:xfrm>
            <a:custGeom>
              <a:avLst/>
              <a:gdLst>
                <a:gd name="T0" fmla="*/ 58 w 58"/>
                <a:gd name="T1" fmla="*/ 0 h 58"/>
                <a:gd name="T2" fmla="*/ 0 w 58"/>
                <a:gd name="T3" fmla="*/ 0 h 58"/>
                <a:gd name="T4" fmla="*/ 0 w 58"/>
                <a:gd name="T5" fmla="*/ 58 h 58"/>
                <a:gd name="T6" fmla="*/ 58 w 58"/>
                <a:gd name="T7" fmla="*/ 58 h 58"/>
                <a:gd name="T8" fmla="*/ 58 w 58"/>
                <a:gd name="T9" fmla="*/ 0 h 58"/>
                <a:gd name="T10" fmla="*/ 39 w 58"/>
                <a:gd name="T11" fmla="*/ 39 h 58"/>
                <a:gd name="T12" fmla="*/ 20 w 58"/>
                <a:gd name="T13" fmla="*/ 39 h 58"/>
                <a:gd name="T14" fmla="*/ 20 w 58"/>
                <a:gd name="T15" fmla="*/ 20 h 58"/>
                <a:gd name="T16" fmla="*/ 39 w 58"/>
                <a:gd name="T17" fmla="*/ 20 h 58"/>
                <a:gd name="T18" fmla="*/ 39 w 58"/>
                <a:gd name="T19" fmla="*/ 3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58">
                  <a:moveTo>
                    <a:pt x="58" y="0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58" y="58"/>
                  </a:lnTo>
                  <a:lnTo>
                    <a:pt x="58" y="0"/>
                  </a:lnTo>
                  <a:close/>
                  <a:moveTo>
                    <a:pt x="39" y="39"/>
                  </a:moveTo>
                  <a:lnTo>
                    <a:pt x="20" y="39"/>
                  </a:lnTo>
                  <a:lnTo>
                    <a:pt x="20" y="20"/>
                  </a:lnTo>
                  <a:lnTo>
                    <a:pt x="39" y="20"/>
                  </a:lnTo>
                  <a:lnTo>
                    <a:pt x="39" y="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" name="Freeform 148"/>
            <p:cNvSpPr>
              <a:spLocks noEditPoints="1"/>
            </p:cNvSpPr>
            <p:nvPr/>
          </p:nvSpPr>
          <p:spPr bwMode="auto">
            <a:xfrm>
              <a:off x="6991" y="2081"/>
              <a:ext cx="58" cy="58"/>
            </a:xfrm>
            <a:custGeom>
              <a:avLst/>
              <a:gdLst>
                <a:gd name="T0" fmla="*/ 58 w 58"/>
                <a:gd name="T1" fmla="*/ 0 h 58"/>
                <a:gd name="T2" fmla="*/ 0 w 58"/>
                <a:gd name="T3" fmla="*/ 0 h 58"/>
                <a:gd name="T4" fmla="*/ 0 w 58"/>
                <a:gd name="T5" fmla="*/ 58 h 58"/>
                <a:gd name="T6" fmla="*/ 58 w 58"/>
                <a:gd name="T7" fmla="*/ 58 h 58"/>
                <a:gd name="T8" fmla="*/ 58 w 58"/>
                <a:gd name="T9" fmla="*/ 0 h 58"/>
                <a:gd name="T10" fmla="*/ 39 w 58"/>
                <a:gd name="T11" fmla="*/ 39 h 58"/>
                <a:gd name="T12" fmla="*/ 19 w 58"/>
                <a:gd name="T13" fmla="*/ 39 h 58"/>
                <a:gd name="T14" fmla="*/ 19 w 58"/>
                <a:gd name="T15" fmla="*/ 20 h 58"/>
                <a:gd name="T16" fmla="*/ 39 w 58"/>
                <a:gd name="T17" fmla="*/ 20 h 58"/>
                <a:gd name="T18" fmla="*/ 39 w 58"/>
                <a:gd name="T19" fmla="*/ 3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58">
                  <a:moveTo>
                    <a:pt x="58" y="0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58" y="58"/>
                  </a:lnTo>
                  <a:lnTo>
                    <a:pt x="58" y="0"/>
                  </a:lnTo>
                  <a:close/>
                  <a:moveTo>
                    <a:pt x="39" y="39"/>
                  </a:moveTo>
                  <a:lnTo>
                    <a:pt x="19" y="39"/>
                  </a:lnTo>
                  <a:lnTo>
                    <a:pt x="19" y="20"/>
                  </a:lnTo>
                  <a:lnTo>
                    <a:pt x="39" y="20"/>
                  </a:lnTo>
                  <a:lnTo>
                    <a:pt x="39" y="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Freeform 149"/>
            <p:cNvSpPr>
              <a:spLocks noEditPoints="1"/>
            </p:cNvSpPr>
            <p:nvPr/>
          </p:nvSpPr>
          <p:spPr bwMode="auto">
            <a:xfrm>
              <a:off x="6818" y="2168"/>
              <a:ext cx="57" cy="58"/>
            </a:xfrm>
            <a:custGeom>
              <a:avLst/>
              <a:gdLst>
                <a:gd name="T0" fmla="*/ 57 w 57"/>
                <a:gd name="T1" fmla="*/ 0 h 58"/>
                <a:gd name="T2" fmla="*/ 0 w 57"/>
                <a:gd name="T3" fmla="*/ 0 h 58"/>
                <a:gd name="T4" fmla="*/ 0 w 57"/>
                <a:gd name="T5" fmla="*/ 58 h 58"/>
                <a:gd name="T6" fmla="*/ 57 w 57"/>
                <a:gd name="T7" fmla="*/ 58 h 58"/>
                <a:gd name="T8" fmla="*/ 57 w 57"/>
                <a:gd name="T9" fmla="*/ 0 h 58"/>
                <a:gd name="T10" fmla="*/ 38 w 57"/>
                <a:gd name="T11" fmla="*/ 39 h 58"/>
                <a:gd name="T12" fmla="*/ 19 w 57"/>
                <a:gd name="T13" fmla="*/ 39 h 58"/>
                <a:gd name="T14" fmla="*/ 19 w 57"/>
                <a:gd name="T15" fmla="*/ 19 h 58"/>
                <a:gd name="T16" fmla="*/ 38 w 57"/>
                <a:gd name="T17" fmla="*/ 19 h 58"/>
                <a:gd name="T18" fmla="*/ 38 w 57"/>
                <a:gd name="T19" fmla="*/ 3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58">
                  <a:moveTo>
                    <a:pt x="57" y="0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57" y="58"/>
                  </a:lnTo>
                  <a:lnTo>
                    <a:pt x="57" y="0"/>
                  </a:lnTo>
                  <a:close/>
                  <a:moveTo>
                    <a:pt x="38" y="39"/>
                  </a:moveTo>
                  <a:lnTo>
                    <a:pt x="19" y="39"/>
                  </a:lnTo>
                  <a:lnTo>
                    <a:pt x="19" y="19"/>
                  </a:lnTo>
                  <a:lnTo>
                    <a:pt x="38" y="19"/>
                  </a:lnTo>
                  <a:lnTo>
                    <a:pt x="38" y="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Freeform 150"/>
            <p:cNvSpPr>
              <a:spLocks noEditPoints="1"/>
            </p:cNvSpPr>
            <p:nvPr/>
          </p:nvSpPr>
          <p:spPr bwMode="auto">
            <a:xfrm>
              <a:off x="6904" y="2168"/>
              <a:ext cx="58" cy="58"/>
            </a:xfrm>
            <a:custGeom>
              <a:avLst/>
              <a:gdLst>
                <a:gd name="T0" fmla="*/ 58 w 58"/>
                <a:gd name="T1" fmla="*/ 0 h 58"/>
                <a:gd name="T2" fmla="*/ 0 w 58"/>
                <a:gd name="T3" fmla="*/ 0 h 58"/>
                <a:gd name="T4" fmla="*/ 0 w 58"/>
                <a:gd name="T5" fmla="*/ 58 h 58"/>
                <a:gd name="T6" fmla="*/ 58 w 58"/>
                <a:gd name="T7" fmla="*/ 58 h 58"/>
                <a:gd name="T8" fmla="*/ 58 w 58"/>
                <a:gd name="T9" fmla="*/ 0 h 58"/>
                <a:gd name="T10" fmla="*/ 39 w 58"/>
                <a:gd name="T11" fmla="*/ 39 h 58"/>
                <a:gd name="T12" fmla="*/ 20 w 58"/>
                <a:gd name="T13" fmla="*/ 39 h 58"/>
                <a:gd name="T14" fmla="*/ 20 w 58"/>
                <a:gd name="T15" fmla="*/ 19 h 58"/>
                <a:gd name="T16" fmla="*/ 39 w 58"/>
                <a:gd name="T17" fmla="*/ 19 h 58"/>
                <a:gd name="T18" fmla="*/ 39 w 58"/>
                <a:gd name="T19" fmla="*/ 3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58">
                  <a:moveTo>
                    <a:pt x="58" y="0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58" y="58"/>
                  </a:lnTo>
                  <a:lnTo>
                    <a:pt x="58" y="0"/>
                  </a:lnTo>
                  <a:close/>
                  <a:moveTo>
                    <a:pt x="39" y="39"/>
                  </a:moveTo>
                  <a:lnTo>
                    <a:pt x="20" y="39"/>
                  </a:lnTo>
                  <a:lnTo>
                    <a:pt x="20" y="19"/>
                  </a:lnTo>
                  <a:lnTo>
                    <a:pt x="39" y="19"/>
                  </a:lnTo>
                  <a:lnTo>
                    <a:pt x="39" y="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Freeform 151"/>
            <p:cNvSpPr>
              <a:spLocks noEditPoints="1"/>
            </p:cNvSpPr>
            <p:nvPr/>
          </p:nvSpPr>
          <p:spPr bwMode="auto">
            <a:xfrm>
              <a:off x="6991" y="2168"/>
              <a:ext cx="58" cy="58"/>
            </a:xfrm>
            <a:custGeom>
              <a:avLst/>
              <a:gdLst>
                <a:gd name="T0" fmla="*/ 58 w 58"/>
                <a:gd name="T1" fmla="*/ 0 h 58"/>
                <a:gd name="T2" fmla="*/ 0 w 58"/>
                <a:gd name="T3" fmla="*/ 0 h 58"/>
                <a:gd name="T4" fmla="*/ 0 w 58"/>
                <a:gd name="T5" fmla="*/ 58 h 58"/>
                <a:gd name="T6" fmla="*/ 58 w 58"/>
                <a:gd name="T7" fmla="*/ 58 h 58"/>
                <a:gd name="T8" fmla="*/ 58 w 58"/>
                <a:gd name="T9" fmla="*/ 0 h 58"/>
                <a:gd name="T10" fmla="*/ 39 w 58"/>
                <a:gd name="T11" fmla="*/ 39 h 58"/>
                <a:gd name="T12" fmla="*/ 19 w 58"/>
                <a:gd name="T13" fmla="*/ 39 h 58"/>
                <a:gd name="T14" fmla="*/ 19 w 58"/>
                <a:gd name="T15" fmla="*/ 19 h 58"/>
                <a:gd name="T16" fmla="*/ 39 w 58"/>
                <a:gd name="T17" fmla="*/ 19 h 58"/>
                <a:gd name="T18" fmla="*/ 39 w 58"/>
                <a:gd name="T19" fmla="*/ 3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58">
                  <a:moveTo>
                    <a:pt x="58" y="0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58" y="58"/>
                  </a:lnTo>
                  <a:lnTo>
                    <a:pt x="58" y="0"/>
                  </a:lnTo>
                  <a:close/>
                  <a:moveTo>
                    <a:pt x="39" y="39"/>
                  </a:moveTo>
                  <a:lnTo>
                    <a:pt x="19" y="39"/>
                  </a:lnTo>
                  <a:lnTo>
                    <a:pt x="19" y="19"/>
                  </a:lnTo>
                  <a:lnTo>
                    <a:pt x="39" y="19"/>
                  </a:lnTo>
                  <a:lnTo>
                    <a:pt x="39" y="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33" name="Group 145"/>
          <p:cNvGrpSpPr>
            <a:grpSpLocks noChangeAspect="1"/>
          </p:cNvGrpSpPr>
          <p:nvPr/>
        </p:nvGrpSpPr>
        <p:grpSpPr bwMode="auto">
          <a:xfrm>
            <a:off x="7172751" y="3284277"/>
            <a:ext cx="335490" cy="334574"/>
            <a:chOff x="548" y="2704"/>
            <a:chExt cx="366" cy="365"/>
          </a:xfrm>
          <a:solidFill>
            <a:schemeClr val="tx1"/>
          </a:solidFill>
        </p:grpSpPr>
        <p:sp>
          <p:nvSpPr>
            <p:cNvPr id="34" name="Freeform 146"/>
            <p:cNvSpPr>
              <a:spLocks noEditPoints="1"/>
            </p:cNvSpPr>
            <p:nvPr/>
          </p:nvSpPr>
          <p:spPr bwMode="auto">
            <a:xfrm>
              <a:off x="548" y="2704"/>
              <a:ext cx="366" cy="365"/>
            </a:xfrm>
            <a:custGeom>
              <a:avLst/>
              <a:gdLst>
                <a:gd name="T0" fmla="*/ 0 w 366"/>
                <a:gd name="T1" fmla="*/ 0 h 365"/>
                <a:gd name="T2" fmla="*/ 0 w 366"/>
                <a:gd name="T3" fmla="*/ 365 h 365"/>
                <a:gd name="T4" fmla="*/ 366 w 366"/>
                <a:gd name="T5" fmla="*/ 365 h 365"/>
                <a:gd name="T6" fmla="*/ 366 w 366"/>
                <a:gd name="T7" fmla="*/ 0 h 365"/>
                <a:gd name="T8" fmla="*/ 0 w 366"/>
                <a:gd name="T9" fmla="*/ 0 h 365"/>
                <a:gd name="T10" fmla="*/ 347 w 366"/>
                <a:gd name="T11" fmla="*/ 346 h 365"/>
                <a:gd name="T12" fmla="*/ 20 w 366"/>
                <a:gd name="T13" fmla="*/ 346 h 365"/>
                <a:gd name="T14" fmla="*/ 20 w 366"/>
                <a:gd name="T15" fmla="*/ 19 h 365"/>
                <a:gd name="T16" fmla="*/ 347 w 366"/>
                <a:gd name="T17" fmla="*/ 19 h 365"/>
                <a:gd name="T18" fmla="*/ 347 w 366"/>
                <a:gd name="T19" fmla="*/ 346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6" h="365">
                  <a:moveTo>
                    <a:pt x="0" y="0"/>
                  </a:moveTo>
                  <a:lnTo>
                    <a:pt x="0" y="365"/>
                  </a:lnTo>
                  <a:lnTo>
                    <a:pt x="366" y="365"/>
                  </a:lnTo>
                  <a:lnTo>
                    <a:pt x="366" y="0"/>
                  </a:lnTo>
                  <a:lnTo>
                    <a:pt x="0" y="0"/>
                  </a:lnTo>
                  <a:close/>
                  <a:moveTo>
                    <a:pt x="347" y="346"/>
                  </a:moveTo>
                  <a:lnTo>
                    <a:pt x="20" y="346"/>
                  </a:lnTo>
                  <a:lnTo>
                    <a:pt x="20" y="19"/>
                  </a:lnTo>
                  <a:lnTo>
                    <a:pt x="347" y="19"/>
                  </a:lnTo>
                  <a:lnTo>
                    <a:pt x="347" y="3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Freeform 147"/>
            <p:cNvSpPr>
              <a:spLocks/>
            </p:cNvSpPr>
            <p:nvPr/>
          </p:nvSpPr>
          <p:spPr bwMode="auto">
            <a:xfrm>
              <a:off x="625" y="2761"/>
              <a:ext cx="39" cy="106"/>
            </a:xfrm>
            <a:custGeom>
              <a:avLst/>
              <a:gdLst>
                <a:gd name="T0" fmla="*/ 8 w 16"/>
                <a:gd name="T1" fmla="*/ 44 h 44"/>
                <a:gd name="T2" fmla="*/ 16 w 16"/>
                <a:gd name="T3" fmla="*/ 44 h 44"/>
                <a:gd name="T4" fmla="*/ 16 w 16"/>
                <a:gd name="T5" fmla="*/ 4 h 44"/>
                <a:gd name="T6" fmla="*/ 12 w 16"/>
                <a:gd name="T7" fmla="*/ 0 h 44"/>
                <a:gd name="T8" fmla="*/ 0 w 16"/>
                <a:gd name="T9" fmla="*/ 0 h 44"/>
                <a:gd name="T10" fmla="*/ 0 w 16"/>
                <a:gd name="T11" fmla="*/ 8 h 44"/>
                <a:gd name="T12" fmla="*/ 8 w 16"/>
                <a:gd name="T13" fmla="*/ 8 h 44"/>
                <a:gd name="T14" fmla="*/ 8 w 16"/>
                <a:gd name="T1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44">
                  <a:moveTo>
                    <a:pt x="8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2"/>
                    <a:pt x="14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4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" name="Freeform 148"/>
            <p:cNvSpPr>
              <a:spLocks noEditPoints="1"/>
            </p:cNvSpPr>
            <p:nvPr/>
          </p:nvSpPr>
          <p:spPr bwMode="auto">
            <a:xfrm>
              <a:off x="693" y="2761"/>
              <a:ext cx="77" cy="106"/>
            </a:xfrm>
            <a:custGeom>
              <a:avLst/>
              <a:gdLst>
                <a:gd name="T0" fmla="*/ 10 w 32"/>
                <a:gd name="T1" fmla="*/ 44 h 44"/>
                <a:gd name="T2" fmla="*/ 22 w 32"/>
                <a:gd name="T3" fmla="*/ 44 h 44"/>
                <a:gd name="T4" fmla="*/ 32 w 32"/>
                <a:gd name="T5" fmla="*/ 34 h 44"/>
                <a:gd name="T6" fmla="*/ 32 w 32"/>
                <a:gd name="T7" fmla="*/ 10 h 44"/>
                <a:gd name="T8" fmla="*/ 22 w 32"/>
                <a:gd name="T9" fmla="*/ 0 h 44"/>
                <a:gd name="T10" fmla="*/ 10 w 32"/>
                <a:gd name="T11" fmla="*/ 0 h 44"/>
                <a:gd name="T12" fmla="*/ 0 w 32"/>
                <a:gd name="T13" fmla="*/ 10 h 44"/>
                <a:gd name="T14" fmla="*/ 0 w 32"/>
                <a:gd name="T15" fmla="*/ 34 h 44"/>
                <a:gd name="T16" fmla="*/ 10 w 32"/>
                <a:gd name="T17" fmla="*/ 44 h 44"/>
                <a:gd name="T18" fmla="*/ 8 w 32"/>
                <a:gd name="T19" fmla="*/ 10 h 44"/>
                <a:gd name="T20" fmla="*/ 10 w 32"/>
                <a:gd name="T21" fmla="*/ 8 h 44"/>
                <a:gd name="T22" fmla="*/ 22 w 32"/>
                <a:gd name="T23" fmla="*/ 8 h 44"/>
                <a:gd name="T24" fmla="*/ 24 w 32"/>
                <a:gd name="T25" fmla="*/ 10 h 44"/>
                <a:gd name="T26" fmla="*/ 24 w 32"/>
                <a:gd name="T27" fmla="*/ 34 h 44"/>
                <a:gd name="T28" fmla="*/ 22 w 32"/>
                <a:gd name="T29" fmla="*/ 36 h 44"/>
                <a:gd name="T30" fmla="*/ 10 w 32"/>
                <a:gd name="T31" fmla="*/ 36 h 44"/>
                <a:gd name="T32" fmla="*/ 8 w 32"/>
                <a:gd name="T33" fmla="*/ 34 h 44"/>
                <a:gd name="T34" fmla="*/ 8 w 32"/>
                <a:gd name="T35" fmla="*/ 1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" h="44">
                  <a:moveTo>
                    <a:pt x="10" y="44"/>
                  </a:moveTo>
                  <a:cubicBezTo>
                    <a:pt x="22" y="44"/>
                    <a:pt x="22" y="44"/>
                    <a:pt x="22" y="44"/>
                  </a:cubicBezTo>
                  <a:cubicBezTo>
                    <a:pt x="28" y="44"/>
                    <a:pt x="32" y="40"/>
                    <a:pt x="32" y="34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4"/>
                    <a:pt x="28" y="0"/>
                    <a:pt x="2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0"/>
                    <a:pt x="4" y="44"/>
                    <a:pt x="10" y="44"/>
                  </a:cubicBezTo>
                  <a:close/>
                  <a:moveTo>
                    <a:pt x="8" y="10"/>
                  </a:moveTo>
                  <a:cubicBezTo>
                    <a:pt x="8" y="9"/>
                    <a:pt x="9" y="8"/>
                    <a:pt x="10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3" y="8"/>
                    <a:pt x="24" y="9"/>
                    <a:pt x="24" y="10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4" y="35"/>
                    <a:pt x="23" y="36"/>
                    <a:pt x="22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6"/>
                    <a:pt x="8" y="35"/>
                    <a:pt x="8" y="34"/>
                  </a:cubicBezTo>
                  <a:lnTo>
                    <a:pt x="8" y="1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" name="Freeform 149"/>
            <p:cNvSpPr>
              <a:spLocks/>
            </p:cNvSpPr>
            <p:nvPr/>
          </p:nvSpPr>
          <p:spPr bwMode="auto">
            <a:xfrm>
              <a:off x="789" y="2761"/>
              <a:ext cx="38" cy="106"/>
            </a:xfrm>
            <a:custGeom>
              <a:avLst/>
              <a:gdLst>
                <a:gd name="T0" fmla="*/ 8 w 16"/>
                <a:gd name="T1" fmla="*/ 44 h 44"/>
                <a:gd name="T2" fmla="*/ 16 w 16"/>
                <a:gd name="T3" fmla="*/ 44 h 44"/>
                <a:gd name="T4" fmla="*/ 16 w 16"/>
                <a:gd name="T5" fmla="*/ 4 h 44"/>
                <a:gd name="T6" fmla="*/ 12 w 16"/>
                <a:gd name="T7" fmla="*/ 0 h 44"/>
                <a:gd name="T8" fmla="*/ 0 w 16"/>
                <a:gd name="T9" fmla="*/ 0 h 44"/>
                <a:gd name="T10" fmla="*/ 0 w 16"/>
                <a:gd name="T11" fmla="*/ 8 h 44"/>
                <a:gd name="T12" fmla="*/ 8 w 16"/>
                <a:gd name="T13" fmla="*/ 8 h 44"/>
                <a:gd name="T14" fmla="*/ 8 w 16"/>
                <a:gd name="T1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44">
                  <a:moveTo>
                    <a:pt x="8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2"/>
                    <a:pt x="14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4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Freeform 150"/>
            <p:cNvSpPr>
              <a:spLocks noEditPoints="1"/>
            </p:cNvSpPr>
            <p:nvPr/>
          </p:nvSpPr>
          <p:spPr bwMode="auto">
            <a:xfrm>
              <a:off x="616" y="2906"/>
              <a:ext cx="77" cy="106"/>
            </a:xfrm>
            <a:custGeom>
              <a:avLst/>
              <a:gdLst>
                <a:gd name="T0" fmla="*/ 10 w 32"/>
                <a:gd name="T1" fmla="*/ 44 h 44"/>
                <a:gd name="T2" fmla="*/ 22 w 32"/>
                <a:gd name="T3" fmla="*/ 44 h 44"/>
                <a:gd name="T4" fmla="*/ 32 w 32"/>
                <a:gd name="T5" fmla="*/ 34 h 44"/>
                <a:gd name="T6" fmla="*/ 32 w 32"/>
                <a:gd name="T7" fmla="*/ 10 h 44"/>
                <a:gd name="T8" fmla="*/ 22 w 32"/>
                <a:gd name="T9" fmla="*/ 0 h 44"/>
                <a:gd name="T10" fmla="*/ 10 w 32"/>
                <a:gd name="T11" fmla="*/ 0 h 44"/>
                <a:gd name="T12" fmla="*/ 0 w 32"/>
                <a:gd name="T13" fmla="*/ 10 h 44"/>
                <a:gd name="T14" fmla="*/ 0 w 32"/>
                <a:gd name="T15" fmla="*/ 34 h 44"/>
                <a:gd name="T16" fmla="*/ 10 w 32"/>
                <a:gd name="T17" fmla="*/ 44 h 44"/>
                <a:gd name="T18" fmla="*/ 8 w 32"/>
                <a:gd name="T19" fmla="*/ 10 h 44"/>
                <a:gd name="T20" fmla="*/ 10 w 32"/>
                <a:gd name="T21" fmla="*/ 8 h 44"/>
                <a:gd name="T22" fmla="*/ 22 w 32"/>
                <a:gd name="T23" fmla="*/ 8 h 44"/>
                <a:gd name="T24" fmla="*/ 24 w 32"/>
                <a:gd name="T25" fmla="*/ 10 h 44"/>
                <a:gd name="T26" fmla="*/ 24 w 32"/>
                <a:gd name="T27" fmla="*/ 34 h 44"/>
                <a:gd name="T28" fmla="*/ 22 w 32"/>
                <a:gd name="T29" fmla="*/ 36 h 44"/>
                <a:gd name="T30" fmla="*/ 10 w 32"/>
                <a:gd name="T31" fmla="*/ 36 h 44"/>
                <a:gd name="T32" fmla="*/ 8 w 32"/>
                <a:gd name="T33" fmla="*/ 34 h 44"/>
                <a:gd name="T34" fmla="*/ 8 w 32"/>
                <a:gd name="T35" fmla="*/ 1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" h="44">
                  <a:moveTo>
                    <a:pt x="10" y="44"/>
                  </a:moveTo>
                  <a:cubicBezTo>
                    <a:pt x="22" y="44"/>
                    <a:pt x="22" y="44"/>
                    <a:pt x="22" y="44"/>
                  </a:cubicBezTo>
                  <a:cubicBezTo>
                    <a:pt x="28" y="44"/>
                    <a:pt x="32" y="40"/>
                    <a:pt x="32" y="34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4"/>
                    <a:pt x="28" y="0"/>
                    <a:pt x="2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0"/>
                    <a:pt x="4" y="44"/>
                    <a:pt x="10" y="44"/>
                  </a:cubicBezTo>
                  <a:close/>
                  <a:moveTo>
                    <a:pt x="8" y="10"/>
                  </a:moveTo>
                  <a:cubicBezTo>
                    <a:pt x="8" y="9"/>
                    <a:pt x="9" y="8"/>
                    <a:pt x="10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3" y="8"/>
                    <a:pt x="24" y="9"/>
                    <a:pt x="24" y="10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4" y="35"/>
                    <a:pt x="23" y="36"/>
                    <a:pt x="22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6"/>
                    <a:pt x="8" y="35"/>
                    <a:pt x="8" y="34"/>
                  </a:cubicBezTo>
                  <a:lnTo>
                    <a:pt x="8" y="1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Freeform 151"/>
            <p:cNvSpPr>
              <a:spLocks noEditPoints="1"/>
            </p:cNvSpPr>
            <p:nvPr/>
          </p:nvSpPr>
          <p:spPr bwMode="auto">
            <a:xfrm>
              <a:off x="779" y="2906"/>
              <a:ext cx="77" cy="106"/>
            </a:xfrm>
            <a:custGeom>
              <a:avLst/>
              <a:gdLst>
                <a:gd name="T0" fmla="*/ 32 w 32"/>
                <a:gd name="T1" fmla="*/ 10 h 44"/>
                <a:gd name="T2" fmla="*/ 22 w 32"/>
                <a:gd name="T3" fmla="*/ 0 h 44"/>
                <a:gd name="T4" fmla="*/ 10 w 32"/>
                <a:gd name="T5" fmla="*/ 0 h 44"/>
                <a:gd name="T6" fmla="*/ 0 w 32"/>
                <a:gd name="T7" fmla="*/ 10 h 44"/>
                <a:gd name="T8" fmla="*/ 0 w 32"/>
                <a:gd name="T9" fmla="*/ 34 h 44"/>
                <a:gd name="T10" fmla="*/ 10 w 32"/>
                <a:gd name="T11" fmla="*/ 44 h 44"/>
                <a:gd name="T12" fmla="*/ 22 w 32"/>
                <a:gd name="T13" fmla="*/ 44 h 44"/>
                <a:gd name="T14" fmla="*/ 32 w 32"/>
                <a:gd name="T15" fmla="*/ 34 h 44"/>
                <a:gd name="T16" fmla="*/ 32 w 32"/>
                <a:gd name="T17" fmla="*/ 10 h 44"/>
                <a:gd name="T18" fmla="*/ 24 w 32"/>
                <a:gd name="T19" fmla="*/ 34 h 44"/>
                <a:gd name="T20" fmla="*/ 22 w 32"/>
                <a:gd name="T21" fmla="*/ 36 h 44"/>
                <a:gd name="T22" fmla="*/ 10 w 32"/>
                <a:gd name="T23" fmla="*/ 36 h 44"/>
                <a:gd name="T24" fmla="*/ 8 w 32"/>
                <a:gd name="T25" fmla="*/ 34 h 44"/>
                <a:gd name="T26" fmla="*/ 8 w 32"/>
                <a:gd name="T27" fmla="*/ 10 h 44"/>
                <a:gd name="T28" fmla="*/ 10 w 32"/>
                <a:gd name="T29" fmla="*/ 8 h 44"/>
                <a:gd name="T30" fmla="*/ 22 w 32"/>
                <a:gd name="T31" fmla="*/ 8 h 44"/>
                <a:gd name="T32" fmla="*/ 24 w 32"/>
                <a:gd name="T33" fmla="*/ 10 h 44"/>
                <a:gd name="T34" fmla="*/ 24 w 32"/>
                <a:gd name="T35" fmla="*/ 3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" h="44">
                  <a:moveTo>
                    <a:pt x="32" y="10"/>
                  </a:moveTo>
                  <a:cubicBezTo>
                    <a:pt x="32" y="4"/>
                    <a:pt x="28" y="0"/>
                    <a:pt x="2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0"/>
                    <a:pt x="4" y="44"/>
                    <a:pt x="10" y="44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8" y="44"/>
                    <a:pt x="32" y="40"/>
                    <a:pt x="32" y="34"/>
                  </a:cubicBezTo>
                  <a:lnTo>
                    <a:pt x="32" y="10"/>
                  </a:lnTo>
                  <a:close/>
                  <a:moveTo>
                    <a:pt x="24" y="34"/>
                  </a:moveTo>
                  <a:cubicBezTo>
                    <a:pt x="24" y="35"/>
                    <a:pt x="23" y="36"/>
                    <a:pt x="22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6"/>
                    <a:pt x="8" y="35"/>
                    <a:pt x="8" y="3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9"/>
                    <a:pt x="9" y="8"/>
                    <a:pt x="10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3" y="8"/>
                    <a:pt x="24" y="9"/>
                    <a:pt x="24" y="10"/>
                  </a:cubicBezTo>
                  <a:lnTo>
                    <a:pt x="24" y="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" name="Freeform 152"/>
            <p:cNvSpPr>
              <a:spLocks/>
            </p:cNvSpPr>
            <p:nvPr/>
          </p:nvSpPr>
          <p:spPr bwMode="auto">
            <a:xfrm>
              <a:off x="712" y="2906"/>
              <a:ext cx="38" cy="106"/>
            </a:xfrm>
            <a:custGeom>
              <a:avLst/>
              <a:gdLst>
                <a:gd name="T0" fmla="*/ 12 w 16"/>
                <a:gd name="T1" fmla="*/ 0 h 44"/>
                <a:gd name="T2" fmla="*/ 0 w 16"/>
                <a:gd name="T3" fmla="*/ 0 h 44"/>
                <a:gd name="T4" fmla="*/ 0 w 16"/>
                <a:gd name="T5" fmla="*/ 8 h 44"/>
                <a:gd name="T6" fmla="*/ 8 w 16"/>
                <a:gd name="T7" fmla="*/ 8 h 44"/>
                <a:gd name="T8" fmla="*/ 8 w 16"/>
                <a:gd name="T9" fmla="*/ 44 h 44"/>
                <a:gd name="T10" fmla="*/ 16 w 16"/>
                <a:gd name="T11" fmla="*/ 44 h 44"/>
                <a:gd name="T12" fmla="*/ 16 w 16"/>
                <a:gd name="T13" fmla="*/ 4 h 44"/>
                <a:gd name="T14" fmla="*/ 12 w 16"/>
                <a:gd name="T15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44">
                  <a:moveTo>
                    <a:pt x="1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2"/>
                    <a:pt x="14" y="0"/>
                    <a:pt x="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41" name="Group 16"/>
          <p:cNvGrpSpPr>
            <a:grpSpLocks noChangeAspect="1"/>
          </p:cNvGrpSpPr>
          <p:nvPr/>
        </p:nvGrpSpPr>
        <p:grpSpPr bwMode="auto">
          <a:xfrm>
            <a:off x="770433" y="3274825"/>
            <a:ext cx="347168" cy="353479"/>
            <a:chOff x="485" y="1027"/>
            <a:chExt cx="275" cy="280"/>
          </a:xfrm>
        </p:grpSpPr>
        <p:sp>
          <p:nvSpPr>
            <p:cNvPr id="42" name="Freeform 17"/>
            <p:cNvSpPr>
              <a:spLocks/>
            </p:cNvSpPr>
            <p:nvPr/>
          </p:nvSpPr>
          <p:spPr bwMode="auto">
            <a:xfrm>
              <a:off x="485" y="1107"/>
              <a:ext cx="28" cy="124"/>
            </a:xfrm>
            <a:custGeom>
              <a:avLst/>
              <a:gdLst>
                <a:gd name="T0" fmla="*/ 32 w 47"/>
                <a:gd name="T1" fmla="*/ 208 h 208"/>
                <a:gd name="T2" fmla="*/ 20 w 47"/>
                <a:gd name="T3" fmla="*/ 201 h 208"/>
                <a:gd name="T4" fmla="*/ 0 w 47"/>
                <a:gd name="T5" fmla="*/ 105 h 208"/>
                <a:gd name="T6" fmla="*/ 20 w 47"/>
                <a:gd name="T7" fmla="*/ 9 h 208"/>
                <a:gd name="T8" fmla="*/ 37 w 47"/>
                <a:gd name="T9" fmla="*/ 3 h 208"/>
                <a:gd name="T10" fmla="*/ 44 w 47"/>
                <a:gd name="T11" fmla="*/ 20 h 208"/>
                <a:gd name="T12" fmla="*/ 25 w 47"/>
                <a:gd name="T13" fmla="*/ 105 h 208"/>
                <a:gd name="T14" fmla="*/ 44 w 47"/>
                <a:gd name="T15" fmla="*/ 190 h 208"/>
                <a:gd name="T16" fmla="*/ 37 w 47"/>
                <a:gd name="T17" fmla="*/ 207 h 208"/>
                <a:gd name="T18" fmla="*/ 32 w 47"/>
                <a:gd name="T19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208">
                  <a:moveTo>
                    <a:pt x="32" y="208"/>
                  </a:moveTo>
                  <a:cubicBezTo>
                    <a:pt x="27" y="208"/>
                    <a:pt x="22" y="205"/>
                    <a:pt x="20" y="201"/>
                  </a:cubicBezTo>
                  <a:cubicBezTo>
                    <a:pt x="7" y="171"/>
                    <a:pt x="0" y="138"/>
                    <a:pt x="0" y="105"/>
                  </a:cubicBezTo>
                  <a:cubicBezTo>
                    <a:pt x="0" y="72"/>
                    <a:pt x="7" y="39"/>
                    <a:pt x="20" y="9"/>
                  </a:cubicBezTo>
                  <a:cubicBezTo>
                    <a:pt x="23" y="3"/>
                    <a:pt x="31" y="0"/>
                    <a:pt x="37" y="3"/>
                  </a:cubicBezTo>
                  <a:cubicBezTo>
                    <a:pt x="44" y="6"/>
                    <a:pt x="47" y="13"/>
                    <a:pt x="44" y="20"/>
                  </a:cubicBezTo>
                  <a:cubicBezTo>
                    <a:pt x="31" y="47"/>
                    <a:pt x="25" y="75"/>
                    <a:pt x="25" y="105"/>
                  </a:cubicBezTo>
                  <a:cubicBezTo>
                    <a:pt x="25" y="135"/>
                    <a:pt x="31" y="163"/>
                    <a:pt x="44" y="190"/>
                  </a:cubicBezTo>
                  <a:cubicBezTo>
                    <a:pt x="47" y="197"/>
                    <a:pt x="44" y="204"/>
                    <a:pt x="37" y="207"/>
                  </a:cubicBezTo>
                  <a:cubicBezTo>
                    <a:pt x="36" y="208"/>
                    <a:pt x="34" y="208"/>
                    <a:pt x="32" y="20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8"/>
            <p:cNvSpPr>
              <a:spLocks/>
            </p:cNvSpPr>
            <p:nvPr/>
          </p:nvSpPr>
          <p:spPr bwMode="auto">
            <a:xfrm>
              <a:off x="560" y="1279"/>
              <a:ext cx="125" cy="28"/>
            </a:xfrm>
            <a:custGeom>
              <a:avLst/>
              <a:gdLst>
                <a:gd name="T0" fmla="*/ 105 w 210"/>
                <a:gd name="T1" fmla="*/ 47 h 47"/>
                <a:gd name="T2" fmla="*/ 9 w 210"/>
                <a:gd name="T3" fmla="*/ 27 h 47"/>
                <a:gd name="T4" fmla="*/ 3 w 210"/>
                <a:gd name="T5" fmla="*/ 10 h 47"/>
                <a:gd name="T6" fmla="*/ 20 w 210"/>
                <a:gd name="T7" fmla="*/ 3 h 47"/>
                <a:gd name="T8" fmla="*/ 190 w 210"/>
                <a:gd name="T9" fmla="*/ 3 h 47"/>
                <a:gd name="T10" fmla="*/ 207 w 210"/>
                <a:gd name="T11" fmla="*/ 10 h 47"/>
                <a:gd name="T12" fmla="*/ 201 w 210"/>
                <a:gd name="T13" fmla="*/ 27 h 47"/>
                <a:gd name="T14" fmla="*/ 105 w 210"/>
                <a:gd name="T1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0" h="47">
                  <a:moveTo>
                    <a:pt x="105" y="47"/>
                  </a:moveTo>
                  <a:cubicBezTo>
                    <a:pt x="72" y="47"/>
                    <a:pt x="39" y="40"/>
                    <a:pt x="9" y="27"/>
                  </a:cubicBezTo>
                  <a:cubicBezTo>
                    <a:pt x="3" y="24"/>
                    <a:pt x="0" y="16"/>
                    <a:pt x="3" y="10"/>
                  </a:cubicBezTo>
                  <a:cubicBezTo>
                    <a:pt x="6" y="3"/>
                    <a:pt x="13" y="0"/>
                    <a:pt x="20" y="3"/>
                  </a:cubicBezTo>
                  <a:cubicBezTo>
                    <a:pt x="73" y="28"/>
                    <a:pt x="136" y="28"/>
                    <a:pt x="190" y="3"/>
                  </a:cubicBezTo>
                  <a:cubicBezTo>
                    <a:pt x="197" y="0"/>
                    <a:pt x="204" y="3"/>
                    <a:pt x="207" y="10"/>
                  </a:cubicBezTo>
                  <a:cubicBezTo>
                    <a:pt x="210" y="16"/>
                    <a:pt x="207" y="24"/>
                    <a:pt x="201" y="27"/>
                  </a:cubicBezTo>
                  <a:cubicBezTo>
                    <a:pt x="171" y="40"/>
                    <a:pt x="138" y="47"/>
                    <a:pt x="105" y="4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9"/>
            <p:cNvSpPr>
              <a:spLocks/>
            </p:cNvSpPr>
            <p:nvPr/>
          </p:nvSpPr>
          <p:spPr bwMode="auto">
            <a:xfrm>
              <a:off x="732" y="1107"/>
              <a:ext cx="28" cy="124"/>
            </a:xfrm>
            <a:custGeom>
              <a:avLst/>
              <a:gdLst>
                <a:gd name="T0" fmla="*/ 15 w 47"/>
                <a:gd name="T1" fmla="*/ 208 h 208"/>
                <a:gd name="T2" fmla="*/ 10 w 47"/>
                <a:gd name="T3" fmla="*/ 207 h 208"/>
                <a:gd name="T4" fmla="*/ 3 w 47"/>
                <a:gd name="T5" fmla="*/ 190 h 208"/>
                <a:gd name="T6" fmla="*/ 22 w 47"/>
                <a:gd name="T7" fmla="*/ 105 h 208"/>
                <a:gd name="T8" fmla="*/ 20 w 47"/>
                <a:gd name="T9" fmla="*/ 76 h 208"/>
                <a:gd name="T10" fmla="*/ 3 w 47"/>
                <a:gd name="T11" fmla="*/ 20 h 208"/>
                <a:gd name="T12" fmla="*/ 10 w 47"/>
                <a:gd name="T13" fmla="*/ 3 h 208"/>
                <a:gd name="T14" fmla="*/ 27 w 47"/>
                <a:gd name="T15" fmla="*/ 9 h 208"/>
                <a:gd name="T16" fmla="*/ 45 w 47"/>
                <a:gd name="T17" fmla="*/ 72 h 208"/>
                <a:gd name="T18" fmla="*/ 47 w 47"/>
                <a:gd name="T19" fmla="*/ 105 h 208"/>
                <a:gd name="T20" fmla="*/ 27 w 47"/>
                <a:gd name="T21" fmla="*/ 201 h 208"/>
                <a:gd name="T22" fmla="*/ 15 w 47"/>
                <a:gd name="T23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208">
                  <a:moveTo>
                    <a:pt x="15" y="208"/>
                  </a:moveTo>
                  <a:cubicBezTo>
                    <a:pt x="13" y="208"/>
                    <a:pt x="11" y="208"/>
                    <a:pt x="10" y="207"/>
                  </a:cubicBezTo>
                  <a:cubicBezTo>
                    <a:pt x="3" y="204"/>
                    <a:pt x="0" y="197"/>
                    <a:pt x="3" y="190"/>
                  </a:cubicBezTo>
                  <a:cubicBezTo>
                    <a:pt x="16" y="163"/>
                    <a:pt x="22" y="135"/>
                    <a:pt x="22" y="105"/>
                  </a:cubicBezTo>
                  <a:cubicBezTo>
                    <a:pt x="22" y="95"/>
                    <a:pt x="21" y="85"/>
                    <a:pt x="20" y="76"/>
                  </a:cubicBezTo>
                  <a:cubicBezTo>
                    <a:pt x="17" y="56"/>
                    <a:pt x="11" y="38"/>
                    <a:pt x="3" y="20"/>
                  </a:cubicBezTo>
                  <a:cubicBezTo>
                    <a:pt x="0" y="13"/>
                    <a:pt x="3" y="6"/>
                    <a:pt x="10" y="3"/>
                  </a:cubicBezTo>
                  <a:cubicBezTo>
                    <a:pt x="16" y="0"/>
                    <a:pt x="24" y="3"/>
                    <a:pt x="27" y="9"/>
                  </a:cubicBezTo>
                  <a:cubicBezTo>
                    <a:pt x="36" y="29"/>
                    <a:pt x="42" y="50"/>
                    <a:pt x="45" y="72"/>
                  </a:cubicBezTo>
                  <a:cubicBezTo>
                    <a:pt x="47" y="83"/>
                    <a:pt x="47" y="94"/>
                    <a:pt x="47" y="105"/>
                  </a:cubicBezTo>
                  <a:cubicBezTo>
                    <a:pt x="47" y="138"/>
                    <a:pt x="40" y="171"/>
                    <a:pt x="27" y="201"/>
                  </a:cubicBezTo>
                  <a:cubicBezTo>
                    <a:pt x="25" y="205"/>
                    <a:pt x="20" y="208"/>
                    <a:pt x="15" y="20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0"/>
            <p:cNvSpPr>
              <a:spLocks/>
            </p:cNvSpPr>
            <p:nvPr/>
          </p:nvSpPr>
          <p:spPr bwMode="auto">
            <a:xfrm>
              <a:off x="560" y="1027"/>
              <a:ext cx="125" cy="33"/>
            </a:xfrm>
            <a:custGeom>
              <a:avLst/>
              <a:gdLst>
                <a:gd name="T0" fmla="*/ 15 w 210"/>
                <a:gd name="T1" fmla="*/ 52 h 54"/>
                <a:gd name="T2" fmla="*/ 3 w 210"/>
                <a:gd name="T3" fmla="*/ 44 h 54"/>
                <a:gd name="T4" fmla="*/ 9 w 210"/>
                <a:gd name="T5" fmla="*/ 27 h 54"/>
                <a:gd name="T6" fmla="*/ 201 w 210"/>
                <a:gd name="T7" fmla="*/ 27 h 54"/>
                <a:gd name="T8" fmla="*/ 207 w 210"/>
                <a:gd name="T9" fmla="*/ 44 h 54"/>
                <a:gd name="T10" fmla="*/ 190 w 210"/>
                <a:gd name="T11" fmla="*/ 51 h 54"/>
                <a:gd name="T12" fmla="*/ 20 w 210"/>
                <a:gd name="T13" fmla="*/ 51 h 54"/>
                <a:gd name="T14" fmla="*/ 15 w 210"/>
                <a:gd name="T15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0" h="54">
                  <a:moveTo>
                    <a:pt x="15" y="52"/>
                  </a:moveTo>
                  <a:cubicBezTo>
                    <a:pt x="10" y="52"/>
                    <a:pt x="5" y="49"/>
                    <a:pt x="3" y="44"/>
                  </a:cubicBezTo>
                  <a:cubicBezTo>
                    <a:pt x="0" y="38"/>
                    <a:pt x="3" y="30"/>
                    <a:pt x="9" y="27"/>
                  </a:cubicBezTo>
                  <a:cubicBezTo>
                    <a:pt x="70" y="0"/>
                    <a:pt x="140" y="0"/>
                    <a:pt x="201" y="27"/>
                  </a:cubicBezTo>
                  <a:cubicBezTo>
                    <a:pt x="207" y="30"/>
                    <a:pt x="210" y="38"/>
                    <a:pt x="207" y="44"/>
                  </a:cubicBezTo>
                  <a:cubicBezTo>
                    <a:pt x="204" y="51"/>
                    <a:pt x="197" y="54"/>
                    <a:pt x="190" y="51"/>
                  </a:cubicBezTo>
                  <a:cubicBezTo>
                    <a:pt x="137" y="26"/>
                    <a:pt x="74" y="26"/>
                    <a:pt x="20" y="51"/>
                  </a:cubicBezTo>
                  <a:cubicBezTo>
                    <a:pt x="18" y="51"/>
                    <a:pt x="16" y="52"/>
                    <a:pt x="15" y="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Oval 21"/>
            <p:cNvSpPr>
              <a:spLocks noChangeArrowheads="1"/>
            </p:cNvSpPr>
            <p:nvPr/>
          </p:nvSpPr>
          <p:spPr bwMode="auto">
            <a:xfrm>
              <a:off x="538" y="1154"/>
              <a:ext cx="31" cy="3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Oval 22"/>
            <p:cNvSpPr>
              <a:spLocks noChangeArrowheads="1"/>
            </p:cNvSpPr>
            <p:nvPr/>
          </p:nvSpPr>
          <p:spPr bwMode="auto">
            <a:xfrm>
              <a:off x="607" y="1085"/>
              <a:ext cx="31" cy="3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Oval 23"/>
            <p:cNvSpPr>
              <a:spLocks noChangeArrowheads="1"/>
            </p:cNvSpPr>
            <p:nvPr/>
          </p:nvSpPr>
          <p:spPr bwMode="auto">
            <a:xfrm>
              <a:off x="607" y="1223"/>
              <a:ext cx="31" cy="3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4"/>
            <p:cNvSpPr>
              <a:spLocks/>
            </p:cNvSpPr>
            <p:nvPr/>
          </p:nvSpPr>
          <p:spPr bwMode="auto">
            <a:xfrm>
              <a:off x="637" y="1184"/>
              <a:ext cx="42" cy="42"/>
            </a:xfrm>
            <a:custGeom>
              <a:avLst/>
              <a:gdLst>
                <a:gd name="T0" fmla="*/ 0 w 70"/>
                <a:gd name="T1" fmla="*/ 51 h 70"/>
                <a:gd name="T2" fmla="*/ 18 w 70"/>
                <a:gd name="T3" fmla="*/ 70 h 70"/>
                <a:gd name="T4" fmla="*/ 70 w 70"/>
                <a:gd name="T5" fmla="*/ 18 h 70"/>
                <a:gd name="T6" fmla="*/ 51 w 70"/>
                <a:gd name="T7" fmla="*/ 0 h 70"/>
                <a:gd name="T8" fmla="*/ 0 w 70"/>
                <a:gd name="T9" fmla="*/ 5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0" y="51"/>
                  </a:moveTo>
                  <a:cubicBezTo>
                    <a:pt x="18" y="70"/>
                    <a:pt x="18" y="70"/>
                    <a:pt x="18" y="70"/>
                  </a:cubicBezTo>
                  <a:cubicBezTo>
                    <a:pt x="38" y="52"/>
                    <a:pt x="53" y="37"/>
                    <a:pt x="70" y="1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35" y="19"/>
                    <a:pt x="20" y="35"/>
                    <a:pt x="0" y="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5"/>
            <p:cNvSpPr>
              <a:spLocks/>
            </p:cNvSpPr>
            <p:nvPr/>
          </p:nvSpPr>
          <p:spPr bwMode="auto">
            <a:xfrm>
              <a:off x="642" y="1062"/>
              <a:ext cx="96" cy="88"/>
            </a:xfrm>
            <a:custGeom>
              <a:avLst/>
              <a:gdLst>
                <a:gd name="T0" fmla="*/ 92 w 160"/>
                <a:gd name="T1" fmla="*/ 25 h 147"/>
                <a:gd name="T2" fmla="*/ 114 w 160"/>
                <a:gd name="T3" fmla="*/ 33 h 147"/>
                <a:gd name="T4" fmla="*/ 97 w 160"/>
                <a:gd name="T5" fmla="*/ 129 h 147"/>
                <a:gd name="T6" fmla="*/ 116 w 160"/>
                <a:gd name="T7" fmla="*/ 147 h 147"/>
                <a:gd name="T8" fmla="*/ 132 w 160"/>
                <a:gd name="T9" fmla="*/ 14 h 147"/>
                <a:gd name="T10" fmla="*/ 92 w 160"/>
                <a:gd name="T11" fmla="*/ 0 h 147"/>
                <a:gd name="T12" fmla="*/ 0 w 160"/>
                <a:gd name="T13" fmla="*/ 31 h 147"/>
                <a:gd name="T14" fmla="*/ 18 w 160"/>
                <a:gd name="T15" fmla="*/ 50 h 147"/>
                <a:gd name="T16" fmla="*/ 92 w 160"/>
                <a:gd name="T17" fmla="*/ 2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147">
                  <a:moveTo>
                    <a:pt x="92" y="25"/>
                  </a:moveTo>
                  <a:cubicBezTo>
                    <a:pt x="102" y="25"/>
                    <a:pt x="109" y="28"/>
                    <a:pt x="114" y="33"/>
                  </a:cubicBezTo>
                  <a:cubicBezTo>
                    <a:pt x="129" y="47"/>
                    <a:pt x="122" y="83"/>
                    <a:pt x="97" y="129"/>
                  </a:cubicBezTo>
                  <a:cubicBezTo>
                    <a:pt x="116" y="147"/>
                    <a:pt x="116" y="147"/>
                    <a:pt x="116" y="147"/>
                  </a:cubicBezTo>
                  <a:cubicBezTo>
                    <a:pt x="148" y="93"/>
                    <a:pt x="160" y="42"/>
                    <a:pt x="132" y="14"/>
                  </a:cubicBezTo>
                  <a:cubicBezTo>
                    <a:pt x="123" y="5"/>
                    <a:pt x="109" y="0"/>
                    <a:pt x="92" y="0"/>
                  </a:cubicBezTo>
                  <a:cubicBezTo>
                    <a:pt x="66" y="0"/>
                    <a:pt x="34" y="11"/>
                    <a:pt x="0" y="31"/>
                  </a:cubicBezTo>
                  <a:cubicBezTo>
                    <a:pt x="18" y="50"/>
                    <a:pt x="18" y="50"/>
                    <a:pt x="18" y="50"/>
                  </a:cubicBezTo>
                  <a:cubicBezTo>
                    <a:pt x="46" y="34"/>
                    <a:pt x="72" y="25"/>
                    <a:pt x="92" y="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6"/>
            <p:cNvSpPr>
              <a:spLocks/>
            </p:cNvSpPr>
            <p:nvPr/>
          </p:nvSpPr>
          <p:spPr bwMode="auto">
            <a:xfrm>
              <a:off x="566" y="1113"/>
              <a:ext cx="42" cy="42"/>
            </a:xfrm>
            <a:custGeom>
              <a:avLst/>
              <a:gdLst>
                <a:gd name="T0" fmla="*/ 70 w 70"/>
                <a:gd name="T1" fmla="*/ 19 h 70"/>
                <a:gd name="T2" fmla="*/ 52 w 70"/>
                <a:gd name="T3" fmla="*/ 0 h 70"/>
                <a:gd name="T4" fmla="*/ 0 w 70"/>
                <a:gd name="T5" fmla="*/ 52 h 70"/>
                <a:gd name="T6" fmla="*/ 19 w 70"/>
                <a:gd name="T7" fmla="*/ 70 h 70"/>
                <a:gd name="T8" fmla="*/ 70 w 70"/>
                <a:gd name="T9" fmla="*/ 1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70" y="19"/>
                  </a:moveTo>
                  <a:cubicBezTo>
                    <a:pt x="52" y="0"/>
                    <a:pt x="52" y="0"/>
                    <a:pt x="52" y="0"/>
                  </a:cubicBezTo>
                  <a:cubicBezTo>
                    <a:pt x="32" y="18"/>
                    <a:pt x="17" y="33"/>
                    <a:pt x="0" y="52"/>
                  </a:cubicBezTo>
                  <a:cubicBezTo>
                    <a:pt x="19" y="70"/>
                    <a:pt x="19" y="70"/>
                    <a:pt x="19" y="70"/>
                  </a:cubicBezTo>
                  <a:cubicBezTo>
                    <a:pt x="35" y="51"/>
                    <a:pt x="50" y="36"/>
                    <a:pt x="70" y="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7"/>
            <p:cNvSpPr>
              <a:spLocks/>
            </p:cNvSpPr>
            <p:nvPr/>
          </p:nvSpPr>
          <p:spPr bwMode="auto">
            <a:xfrm>
              <a:off x="509" y="1188"/>
              <a:ext cx="94" cy="89"/>
            </a:xfrm>
            <a:custGeom>
              <a:avLst/>
              <a:gdLst>
                <a:gd name="T0" fmla="*/ 65 w 157"/>
                <a:gd name="T1" fmla="*/ 123 h 148"/>
                <a:gd name="T2" fmla="*/ 43 w 157"/>
                <a:gd name="T3" fmla="*/ 115 h 148"/>
                <a:gd name="T4" fmla="*/ 60 w 157"/>
                <a:gd name="T5" fmla="*/ 19 h 148"/>
                <a:gd name="T6" fmla="*/ 41 w 157"/>
                <a:gd name="T7" fmla="*/ 0 h 148"/>
                <a:gd name="T8" fmla="*/ 25 w 157"/>
                <a:gd name="T9" fmla="*/ 133 h 148"/>
                <a:gd name="T10" fmla="*/ 65 w 157"/>
                <a:gd name="T11" fmla="*/ 148 h 148"/>
                <a:gd name="T12" fmla="*/ 157 w 157"/>
                <a:gd name="T13" fmla="*/ 117 h 148"/>
                <a:gd name="T14" fmla="*/ 139 w 157"/>
                <a:gd name="T15" fmla="*/ 98 h 148"/>
                <a:gd name="T16" fmla="*/ 65 w 157"/>
                <a:gd name="T17" fmla="*/ 123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7" h="148">
                  <a:moveTo>
                    <a:pt x="65" y="123"/>
                  </a:moveTo>
                  <a:cubicBezTo>
                    <a:pt x="55" y="123"/>
                    <a:pt x="48" y="120"/>
                    <a:pt x="43" y="115"/>
                  </a:cubicBezTo>
                  <a:cubicBezTo>
                    <a:pt x="29" y="101"/>
                    <a:pt x="35" y="64"/>
                    <a:pt x="60" y="19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8" y="58"/>
                    <a:pt x="0" y="108"/>
                    <a:pt x="25" y="133"/>
                  </a:cubicBezTo>
                  <a:cubicBezTo>
                    <a:pt x="35" y="143"/>
                    <a:pt x="48" y="148"/>
                    <a:pt x="65" y="148"/>
                  </a:cubicBezTo>
                  <a:cubicBezTo>
                    <a:pt x="91" y="148"/>
                    <a:pt x="123" y="137"/>
                    <a:pt x="157" y="117"/>
                  </a:cubicBezTo>
                  <a:cubicBezTo>
                    <a:pt x="139" y="98"/>
                    <a:pt x="139" y="98"/>
                    <a:pt x="139" y="98"/>
                  </a:cubicBezTo>
                  <a:cubicBezTo>
                    <a:pt x="111" y="114"/>
                    <a:pt x="85" y="123"/>
                    <a:pt x="65" y="1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8"/>
            <p:cNvSpPr>
              <a:spLocks/>
            </p:cNvSpPr>
            <p:nvPr/>
          </p:nvSpPr>
          <p:spPr bwMode="auto">
            <a:xfrm>
              <a:off x="637" y="1113"/>
              <a:ext cx="42" cy="42"/>
            </a:xfrm>
            <a:custGeom>
              <a:avLst/>
              <a:gdLst>
                <a:gd name="T0" fmla="*/ 51 w 70"/>
                <a:gd name="T1" fmla="*/ 70 h 70"/>
                <a:gd name="T2" fmla="*/ 70 w 70"/>
                <a:gd name="T3" fmla="*/ 52 h 70"/>
                <a:gd name="T4" fmla="*/ 18 w 70"/>
                <a:gd name="T5" fmla="*/ 0 h 70"/>
                <a:gd name="T6" fmla="*/ 0 w 70"/>
                <a:gd name="T7" fmla="*/ 19 h 70"/>
                <a:gd name="T8" fmla="*/ 51 w 70"/>
                <a:gd name="T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51" y="70"/>
                  </a:moveTo>
                  <a:cubicBezTo>
                    <a:pt x="70" y="52"/>
                    <a:pt x="70" y="52"/>
                    <a:pt x="70" y="52"/>
                  </a:cubicBezTo>
                  <a:cubicBezTo>
                    <a:pt x="53" y="33"/>
                    <a:pt x="38" y="18"/>
                    <a:pt x="18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20" y="36"/>
                    <a:pt x="35" y="51"/>
                    <a:pt x="51" y="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9"/>
            <p:cNvSpPr>
              <a:spLocks/>
            </p:cNvSpPr>
            <p:nvPr/>
          </p:nvSpPr>
          <p:spPr bwMode="auto">
            <a:xfrm>
              <a:off x="642" y="1188"/>
              <a:ext cx="94" cy="89"/>
            </a:xfrm>
            <a:custGeom>
              <a:avLst/>
              <a:gdLst>
                <a:gd name="T0" fmla="*/ 114 w 157"/>
                <a:gd name="T1" fmla="*/ 115 h 148"/>
                <a:gd name="T2" fmla="*/ 92 w 157"/>
                <a:gd name="T3" fmla="*/ 123 h 148"/>
                <a:gd name="T4" fmla="*/ 92 w 157"/>
                <a:gd name="T5" fmla="*/ 123 h 148"/>
                <a:gd name="T6" fmla="*/ 18 w 157"/>
                <a:gd name="T7" fmla="*/ 98 h 148"/>
                <a:gd name="T8" fmla="*/ 0 w 157"/>
                <a:gd name="T9" fmla="*/ 117 h 148"/>
                <a:gd name="T10" fmla="*/ 92 w 157"/>
                <a:gd name="T11" fmla="*/ 148 h 148"/>
                <a:gd name="T12" fmla="*/ 92 w 157"/>
                <a:gd name="T13" fmla="*/ 148 h 148"/>
                <a:gd name="T14" fmla="*/ 132 w 157"/>
                <a:gd name="T15" fmla="*/ 133 h 148"/>
                <a:gd name="T16" fmla="*/ 116 w 157"/>
                <a:gd name="T17" fmla="*/ 0 h 148"/>
                <a:gd name="T18" fmla="*/ 97 w 157"/>
                <a:gd name="T19" fmla="*/ 19 h 148"/>
                <a:gd name="T20" fmla="*/ 114 w 157"/>
                <a:gd name="T21" fmla="*/ 11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7" h="148">
                  <a:moveTo>
                    <a:pt x="114" y="115"/>
                  </a:moveTo>
                  <a:cubicBezTo>
                    <a:pt x="109" y="120"/>
                    <a:pt x="102" y="123"/>
                    <a:pt x="92" y="123"/>
                  </a:cubicBezTo>
                  <a:cubicBezTo>
                    <a:pt x="92" y="123"/>
                    <a:pt x="92" y="123"/>
                    <a:pt x="92" y="123"/>
                  </a:cubicBezTo>
                  <a:cubicBezTo>
                    <a:pt x="72" y="123"/>
                    <a:pt x="46" y="114"/>
                    <a:pt x="18" y="98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34" y="137"/>
                    <a:pt x="66" y="148"/>
                    <a:pt x="92" y="148"/>
                  </a:cubicBezTo>
                  <a:cubicBezTo>
                    <a:pt x="92" y="148"/>
                    <a:pt x="92" y="148"/>
                    <a:pt x="92" y="148"/>
                  </a:cubicBezTo>
                  <a:cubicBezTo>
                    <a:pt x="109" y="148"/>
                    <a:pt x="123" y="143"/>
                    <a:pt x="132" y="133"/>
                  </a:cubicBezTo>
                  <a:cubicBezTo>
                    <a:pt x="157" y="108"/>
                    <a:pt x="149" y="58"/>
                    <a:pt x="116" y="0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122" y="64"/>
                    <a:pt x="128" y="101"/>
                    <a:pt x="114" y="1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30"/>
            <p:cNvSpPr>
              <a:spLocks/>
            </p:cNvSpPr>
            <p:nvPr/>
          </p:nvSpPr>
          <p:spPr bwMode="auto">
            <a:xfrm>
              <a:off x="509" y="1062"/>
              <a:ext cx="94" cy="89"/>
            </a:xfrm>
            <a:custGeom>
              <a:avLst/>
              <a:gdLst>
                <a:gd name="T0" fmla="*/ 43 w 157"/>
                <a:gd name="T1" fmla="*/ 33 h 148"/>
                <a:gd name="T2" fmla="*/ 65 w 157"/>
                <a:gd name="T3" fmla="*/ 25 h 148"/>
                <a:gd name="T4" fmla="*/ 139 w 157"/>
                <a:gd name="T5" fmla="*/ 50 h 148"/>
                <a:gd name="T6" fmla="*/ 157 w 157"/>
                <a:gd name="T7" fmla="*/ 31 h 148"/>
                <a:gd name="T8" fmla="*/ 65 w 157"/>
                <a:gd name="T9" fmla="*/ 0 h 148"/>
                <a:gd name="T10" fmla="*/ 25 w 157"/>
                <a:gd name="T11" fmla="*/ 15 h 148"/>
                <a:gd name="T12" fmla="*/ 41 w 157"/>
                <a:gd name="T13" fmla="*/ 148 h 148"/>
                <a:gd name="T14" fmla="*/ 60 w 157"/>
                <a:gd name="T15" fmla="*/ 129 h 148"/>
                <a:gd name="T16" fmla="*/ 43 w 157"/>
                <a:gd name="T17" fmla="*/ 33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7" h="148">
                  <a:moveTo>
                    <a:pt x="43" y="33"/>
                  </a:moveTo>
                  <a:cubicBezTo>
                    <a:pt x="48" y="28"/>
                    <a:pt x="55" y="25"/>
                    <a:pt x="65" y="25"/>
                  </a:cubicBezTo>
                  <a:cubicBezTo>
                    <a:pt x="85" y="25"/>
                    <a:pt x="111" y="34"/>
                    <a:pt x="139" y="50"/>
                  </a:cubicBezTo>
                  <a:cubicBezTo>
                    <a:pt x="157" y="31"/>
                    <a:pt x="157" y="31"/>
                    <a:pt x="157" y="31"/>
                  </a:cubicBezTo>
                  <a:cubicBezTo>
                    <a:pt x="123" y="11"/>
                    <a:pt x="91" y="0"/>
                    <a:pt x="65" y="0"/>
                  </a:cubicBezTo>
                  <a:cubicBezTo>
                    <a:pt x="48" y="0"/>
                    <a:pt x="35" y="5"/>
                    <a:pt x="25" y="15"/>
                  </a:cubicBezTo>
                  <a:cubicBezTo>
                    <a:pt x="0" y="40"/>
                    <a:pt x="8" y="90"/>
                    <a:pt x="41" y="148"/>
                  </a:cubicBezTo>
                  <a:cubicBezTo>
                    <a:pt x="60" y="129"/>
                    <a:pt x="60" y="129"/>
                    <a:pt x="60" y="129"/>
                  </a:cubicBezTo>
                  <a:cubicBezTo>
                    <a:pt x="35" y="83"/>
                    <a:pt x="29" y="47"/>
                    <a:pt x="43" y="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31"/>
            <p:cNvSpPr>
              <a:spLocks/>
            </p:cNvSpPr>
            <p:nvPr/>
          </p:nvSpPr>
          <p:spPr bwMode="auto">
            <a:xfrm>
              <a:off x="566" y="1184"/>
              <a:ext cx="42" cy="42"/>
            </a:xfrm>
            <a:custGeom>
              <a:avLst/>
              <a:gdLst>
                <a:gd name="T0" fmla="*/ 19 w 70"/>
                <a:gd name="T1" fmla="*/ 0 h 70"/>
                <a:gd name="T2" fmla="*/ 0 w 70"/>
                <a:gd name="T3" fmla="*/ 18 h 70"/>
                <a:gd name="T4" fmla="*/ 52 w 70"/>
                <a:gd name="T5" fmla="*/ 70 h 70"/>
                <a:gd name="T6" fmla="*/ 70 w 70"/>
                <a:gd name="T7" fmla="*/ 51 h 70"/>
                <a:gd name="T8" fmla="*/ 19 w 70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19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17" y="36"/>
                    <a:pt x="32" y="52"/>
                    <a:pt x="52" y="70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50" y="34"/>
                    <a:pt x="35" y="19"/>
                    <a:pt x="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Oval 32"/>
            <p:cNvSpPr>
              <a:spLocks noChangeArrowheads="1"/>
            </p:cNvSpPr>
            <p:nvPr/>
          </p:nvSpPr>
          <p:spPr bwMode="auto">
            <a:xfrm>
              <a:off x="676" y="1154"/>
              <a:ext cx="31" cy="3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5588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>
                <a:latin typeface="Arial"/>
              </a:rPr>
              <a:t>In August customers wanted to learn more about...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Top three customer </a:t>
            </a:r>
            <a:r>
              <a:rPr lang="en-US" dirty="0" smtClean="0"/>
              <a:t>interests</a:t>
            </a:r>
          </a:p>
          <a:p>
            <a:endParaRPr lang="en-US" dirty="0"/>
          </a:p>
        </p:txBody>
      </p:sp>
      <p:pic>
        <p:nvPicPr>
          <p:cNvPr id="18" name="Picture Placeholder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293" y="2059734"/>
            <a:ext cx="1463747" cy="1207590"/>
          </a:xfrm>
          <a:prstGeom prst="rect">
            <a:avLst/>
          </a:prstGeom>
        </p:spPr>
      </p:pic>
      <p:sp>
        <p:nvSpPr>
          <p:cNvPr id="14" name="Content Placeholder 1"/>
          <p:cNvSpPr txBox="1">
            <a:spLocks/>
          </p:cNvSpPr>
          <p:nvPr/>
        </p:nvSpPr>
        <p:spPr>
          <a:xfrm>
            <a:off x="611188" y="1439006"/>
            <a:ext cx="3520440" cy="1841345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vert="horz" lIns="0" tIns="182880" rIns="0" bIns="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Synergy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4308153" y="1439006"/>
            <a:ext cx="3574266" cy="1841345"/>
          </a:xfrm>
          <a:prstGeom prst="rect">
            <a:avLst/>
          </a:prstGeom>
          <a:ln w="38100">
            <a:solidFill>
              <a:schemeClr val="accent2"/>
            </a:solidFill>
          </a:ln>
        </p:spPr>
        <p:txBody>
          <a:bodyPr vert="horz" lIns="0" tIns="182880" rIns="0" bIns="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smtClean="0"/>
              <a:t>IoT</a:t>
            </a:r>
            <a:endParaRPr lang="en-US" b="1" dirty="0"/>
          </a:p>
        </p:txBody>
      </p:sp>
      <p:sp>
        <p:nvSpPr>
          <p:cNvPr id="19" name="Content Placeholder 1"/>
          <p:cNvSpPr txBox="1">
            <a:spLocks/>
          </p:cNvSpPr>
          <p:nvPr/>
        </p:nvSpPr>
        <p:spPr>
          <a:xfrm>
            <a:off x="8058944" y="1439006"/>
            <a:ext cx="3520440" cy="1841345"/>
          </a:xfrm>
          <a:prstGeom prst="rect">
            <a:avLst/>
          </a:prstGeom>
          <a:ln w="38100">
            <a:solidFill>
              <a:schemeClr val="accent3"/>
            </a:solidFill>
          </a:ln>
        </p:spPr>
        <p:txBody>
          <a:bodyPr vert="horz" lIns="0" tIns="182880" rIns="0" bIns="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SimpliVity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0360" y="2253975"/>
            <a:ext cx="2539826" cy="649838"/>
          </a:xfrm>
          <a:prstGeom prst="rect">
            <a:avLst/>
          </a:prstGeom>
        </p:spPr>
      </p:pic>
      <p:sp>
        <p:nvSpPr>
          <p:cNvPr id="58" name="Espaço Reservado para Número de Slide 2"/>
          <p:cNvSpPr>
            <a:spLocks noGrp="1"/>
          </p:cNvSpPr>
          <p:nvPr>
            <p:ph type="sldNum" sz="quarter" idx="12"/>
          </p:nvPr>
        </p:nvSpPr>
        <p:spPr>
          <a:xfrm>
            <a:off x="11049000" y="6430868"/>
            <a:ext cx="533399" cy="232147"/>
          </a:xfrm>
        </p:spPr>
        <p:txBody>
          <a:bodyPr/>
          <a:lstStyle/>
          <a:p>
            <a:fld id="{B016F8AB-BCEA-4347-8BA6-BE776009BC89}" type="slidenum">
              <a:rPr lang="en-US" sz="1800" smtClean="0"/>
              <a:t>3</a:t>
            </a:fld>
            <a:endParaRPr lang="en-US" sz="1800" dirty="0"/>
          </a:p>
        </p:txBody>
      </p:sp>
      <p:cxnSp>
        <p:nvCxnSpPr>
          <p:cNvPr id="13" name="Conector reto 12"/>
          <p:cNvCxnSpPr/>
          <p:nvPr/>
        </p:nvCxnSpPr>
        <p:spPr>
          <a:xfrm>
            <a:off x="0" y="3447407"/>
            <a:ext cx="1219200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12"/>
          <p:cNvCxnSpPr/>
          <p:nvPr/>
        </p:nvCxnSpPr>
        <p:spPr>
          <a:xfrm>
            <a:off x="0" y="6072050"/>
            <a:ext cx="1219200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5591368" y="2075689"/>
            <a:ext cx="1007838" cy="1006410"/>
            <a:chOff x="3519" y="1272"/>
            <a:chExt cx="706" cy="705"/>
          </a:xfrm>
          <a:solidFill>
            <a:schemeClr val="tx1"/>
          </a:solidFill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3519" y="1272"/>
              <a:ext cx="706" cy="705"/>
            </a:xfrm>
            <a:custGeom>
              <a:avLst/>
              <a:gdLst>
                <a:gd name="T0" fmla="*/ 84 w 168"/>
                <a:gd name="T1" fmla="*/ 0 h 168"/>
                <a:gd name="T2" fmla="*/ 0 w 168"/>
                <a:gd name="T3" fmla="*/ 84 h 168"/>
                <a:gd name="T4" fmla="*/ 84 w 168"/>
                <a:gd name="T5" fmla="*/ 168 h 168"/>
                <a:gd name="T6" fmla="*/ 140 w 168"/>
                <a:gd name="T7" fmla="*/ 146 h 168"/>
                <a:gd name="T8" fmla="*/ 135 w 168"/>
                <a:gd name="T9" fmla="*/ 140 h 168"/>
                <a:gd name="T10" fmla="*/ 101 w 168"/>
                <a:gd name="T11" fmla="*/ 158 h 168"/>
                <a:gd name="T12" fmla="*/ 120 w 168"/>
                <a:gd name="T13" fmla="*/ 84 h 168"/>
                <a:gd name="T14" fmla="*/ 119 w 168"/>
                <a:gd name="T15" fmla="*/ 65 h 168"/>
                <a:gd name="T16" fmla="*/ 111 w 168"/>
                <a:gd name="T17" fmla="*/ 66 h 168"/>
                <a:gd name="T18" fmla="*/ 112 w 168"/>
                <a:gd name="T19" fmla="*/ 84 h 168"/>
                <a:gd name="T20" fmla="*/ 84 w 168"/>
                <a:gd name="T21" fmla="*/ 160 h 168"/>
                <a:gd name="T22" fmla="*/ 57 w 168"/>
                <a:gd name="T23" fmla="*/ 107 h 168"/>
                <a:gd name="T24" fmla="*/ 49 w 168"/>
                <a:gd name="T25" fmla="*/ 108 h 168"/>
                <a:gd name="T26" fmla="*/ 66 w 168"/>
                <a:gd name="T27" fmla="*/ 158 h 168"/>
                <a:gd name="T28" fmla="*/ 8 w 168"/>
                <a:gd name="T29" fmla="*/ 84 h 168"/>
                <a:gd name="T30" fmla="*/ 66 w 168"/>
                <a:gd name="T31" fmla="*/ 10 h 168"/>
                <a:gd name="T32" fmla="*/ 52 w 168"/>
                <a:gd name="T33" fmla="*/ 43 h 168"/>
                <a:gd name="T34" fmla="*/ 49 w 168"/>
                <a:gd name="T35" fmla="*/ 60 h 168"/>
                <a:gd name="T36" fmla="*/ 57 w 168"/>
                <a:gd name="T37" fmla="*/ 61 h 168"/>
                <a:gd name="T38" fmla="*/ 60 w 168"/>
                <a:gd name="T39" fmla="*/ 45 h 168"/>
                <a:gd name="T40" fmla="*/ 84 w 168"/>
                <a:gd name="T41" fmla="*/ 8 h 168"/>
                <a:gd name="T42" fmla="*/ 100 w 168"/>
                <a:gd name="T43" fmla="*/ 22 h 168"/>
                <a:gd name="T44" fmla="*/ 107 w 168"/>
                <a:gd name="T45" fmla="*/ 18 h 168"/>
                <a:gd name="T46" fmla="*/ 102 w 168"/>
                <a:gd name="T47" fmla="*/ 10 h 168"/>
                <a:gd name="T48" fmla="*/ 160 w 168"/>
                <a:gd name="T49" fmla="*/ 84 h 168"/>
                <a:gd name="T50" fmla="*/ 158 w 168"/>
                <a:gd name="T51" fmla="*/ 101 h 168"/>
                <a:gd name="T52" fmla="*/ 166 w 168"/>
                <a:gd name="T53" fmla="*/ 103 h 168"/>
                <a:gd name="T54" fmla="*/ 168 w 168"/>
                <a:gd name="T55" fmla="*/ 84 h 168"/>
                <a:gd name="T56" fmla="*/ 84 w 168"/>
                <a:gd name="T57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8" h="168">
                  <a:moveTo>
                    <a:pt x="84" y="0"/>
                  </a:moveTo>
                  <a:cubicBezTo>
                    <a:pt x="38" y="0"/>
                    <a:pt x="0" y="38"/>
                    <a:pt x="0" y="84"/>
                  </a:cubicBezTo>
                  <a:cubicBezTo>
                    <a:pt x="0" y="130"/>
                    <a:pt x="38" y="168"/>
                    <a:pt x="84" y="168"/>
                  </a:cubicBezTo>
                  <a:cubicBezTo>
                    <a:pt x="105" y="168"/>
                    <a:pt x="125" y="160"/>
                    <a:pt x="140" y="146"/>
                  </a:cubicBezTo>
                  <a:cubicBezTo>
                    <a:pt x="135" y="140"/>
                    <a:pt x="135" y="140"/>
                    <a:pt x="135" y="140"/>
                  </a:cubicBezTo>
                  <a:cubicBezTo>
                    <a:pt x="125" y="149"/>
                    <a:pt x="114" y="155"/>
                    <a:pt x="101" y="158"/>
                  </a:cubicBezTo>
                  <a:cubicBezTo>
                    <a:pt x="113" y="144"/>
                    <a:pt x="120" y="116"/>
                    <a:pt x="120" y="84"/>
                  </a:cubicBezTo>
                  <a:cubicBezTo>
                    <a:pt x="120" y="78"/>
                    <a:pt x="120" y="71"/>
                    <a:pt x="119" y="65"/>
                  </a:cubicBezTo>
                  <a:cubicBezTo>
                    <a:pt x="111" y="66"/>
                    <a:pt x="111" y="66"/>
                    <a:pt x="111" y="66"/>
                  </a:cubicBezTo>
                  <a:cubicBezTo>
                    <a:pt x="112" y="72"/>
                    <a:pt x="112" y="78"/>
                    <a:pt x="112" y="84"/>
                  </a:cubicBezTo>
                  <a:cubicBezTo>
                    <a:pt x="112" y="129"/>
                    <a:pt x="97" y="160"/>
                    <a:pt x="84" y="160"/>
                  </a:cubicBezTo>
                  <a:cubicBezTo>
                    <a:pt x="72" y="160"/>
                    <a:pt x="61" y="138"/>
                    <a:pt x="57" y="107"/>
                  </a:cubicBezTo>
                  <a:cubicBezTo>
                    <a:pt x="49" y="108"/>
                    <a:pt x="49" y="108"/>
                    <a:pt x="49" y="108"/>
                  </a:cubicBezTo>
                  <a:cubicBezTo>
                    <a:pt x="52" y="130"/>
                    <a:pt x="58" y="148"/>
                    <a:pt x="66" y="158"/>
                  </a:cubicBezTo>
                  <a:cubicBezTo>
                    <a:pt x="33" y="150"/>
                    <a:pt x="8" y="120"/>
                    <a:pt x="8" y="84"/>
                  </a:cubicBezTo>
                  <a:cubicBezTo>
                    <a:pt x="8" y="48"/>
                    <a:pt x="33" y="18"/>
                    <a:pt x="66" y="10"/>
                  </a:cubicBezTo>
                  <a:cubicBezTo>
                    <a:pt x="61" y="18"/>
                    <a:pt x="56" y="29"/>
                    <a:pt x="52" y="43"/>
                  </a:cubicBezTo>
                  <a:cubicBezTo>
                    <a:pt x="51" y="48"/>
                    <a:pt x="50" y="54"/>
                    <a:pt x="49" y="60"/>
                  </a:cubicBezTo>
                  <a:cubicBezTo>
                    <a:pt x="57" y="61"/>
                    <a:pt x="57" y="61"/>
                    <a:pt x="57" y="61"/>
                  </a:cubicBezTo>
                  <a:cubicBezTo>
                    <a:pt x="58" y="55"/>
                    <a:pt x="59" y="50"/>
                    <a:pt x="60" y="45"/>
                  </a:cubicBezTo>
                  <a:cubicBezTo>
                    <a:pt x="65" y="22"/>
                    <a:pt x="75" y="8"/>
                    <a:pt x="84" y="8"/>
                  </a:cubicBezTo>
                  <a:cubicBezTo>
                    <a:pt x="89" y="8"/>
                    <a:pt x="95" y="13"/>
                    <a:pt x="100" y="22"/>
                  </a:cubicBezTo>
                  <a:cubicBezTo>
                    <a:pt x="107" y="18"/>
                    <a:pt x="107" y="18"/>
                    <a:pt x="107" y="18"/>
                  </a:cubicBezTo>
                  <a:cubicBezTo>
                    <a:pt x="105" y="15"/>
                    <a:pt x="103" y="12"/>
                    <a:pt x="102" y="10"/>
                  </a:cubicBezTo>
                  <a:cubicBezTo>
                    <a:pt x="135" y="18"/>
                    <a:pt x="160" y="48"/>
                    <a:pt x="160" y="84"/>
                  </a:cubicBezTo>
                  <a:cubicBezTo>
                    <a:pt x="160" y="90"/>
                    <a:pt x="159" y="96"/>
                    <a:pt x="158" y="101"/>
                  </a:cubicBezTo>
                  <a:cubicBezTo>
                    <a:pt x="166" y="103"/>
                    <a:pt x="166" y="103"/>
                    <a:pt x="166" y="103"/>
                  </a:cubicBezTo>
                  <a:cubicBezTo>
                    <a:pt x="167" y="97"/>
                    <a:pt x="168" y="90"/>
                    <a:pt x="168" y="84"/>
                  </a:cubicBezTo>
                  <a:cubicBezTo>
                    <a:pt x="168" y="38"/>
                    <a:pt x="130" y="0"/>
                    <a:pt x="8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3838" y="1608"/>
              <a:ext cx="370" cy="3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3536" y="1608"/>
              <a:ext cx="101" cy="3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3586" y="1776"/>
              <a:ext cx="471" cy="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Rectangle 9"/>
            <p:cNvSpPr>
              <a:spLocks noChangeArrowheads="1"/>
            </p:cNvSpPr>
            <p:nvPr/>
          </p:nvSpPr>
          <p:spPr bwMode="auto">
            <a:xfrm>
              <a:off x="4057" y="1440"/>
              <a:ext cx="101" cy="3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3586" y="1440"/>
              <a:ext cx="269" cy="3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11"/>
            <p:cNvSpPr>
              <a:spLocks noEditPoints="1"/>
            </p:cNvSpPr>
            <p:nvPr/>
          </p:nvSpPr>
          <p:spPr bwMode="auto">
            <a:xfrm>
              <a:off x="3670" y="1558"/>
              <a:ext cx="135" cy="134"/>
            </a:xfrm>
            <a:custGeom>
              <a:avLst/>
              <a:gdLst>
                <a:gd name="T0" fmla="*/ 0 w 32"/>
                <a:gd name="T1" fmla="*/ 16 h 32"/>
                <a:gd name="T2" fmla="*/ 16 w 32"/>
                <a:gd name="T3" fmla="*/ 32 h 32"/>
                <a:gd name="T4" fmla="*/ 32 w 32"/>
                <a:gd name="T5" fmla="*/ 16 h 32"/>
                <a:gd name="T6" fmla="*/ 16 w 32"/>
                <a:gd name="T7" fmla="*/ 0 h 32"/>
                <a:gd name="T8" fmla="*/ 0 w 32"/>
                <a:gd name="T9" fmla="*/ 16 h 32"/>
                <a:gd name="T10" fmla="*/ 24 w 32"/>
                <a:gd name="T11" fmla="*/ 16 h 32"/>
                <a:gd name="T12" fmla="*/ 16 w 32"/>
                <a:gd name="T13" fmla="*/ 24 h 32"/>
                <a:gd name="T14" fmla="*/ 8 w 32"/>
                <a:gd name="T15" fmla="*/ 16 h 32"/>
                <a:gd name="T16" fmla="*/ 16 w 32"/>
                <a:gd name="T17" fmla="*/ 8 h 32"/>
                <a:gd name="T18" fmla="*/ 24 w 32"/>
                <a:gd name="T1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0" y="16"/>
                  </a:moveTo>
                  <a:cubicBezTo>
                    <a:pt x="0" y="25"/>
                    <a:pt x="7" y="32"/>
                    <a:pt x="16" y="32"/>
                  </a:cubicBezTo>
                  <a:cubicBezTo>
                    <a:pt x="25" y="32"/>
                    <a:pt x="32" y="25"/>
                    <a:pt x="32" y="16"/>
                  </a:cubicBezTo>
                  <a:cubicBezTo>
                    <a:pt x="32" y="7"/>
                    <a:pt x="25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lose/>
                  <a:moveTo>
                    <a:pt x="24" y="16"/>
                  </a:moveTo>
                  <a:cubicBezTo>
                    <a:pt x="24" y="20"/>
                    <a:pt x="20" y="24"/>
                    <a:pt x="16" y="24"/>
                  </a:cubicBezTo>
                  <a:cubicBezTo>
                    <a:pt x="12" y="24"/>
                    <a:pt x="8" y="20"/>
                    <a:pt x="8" y="16"/>
                  </a:cubicBezTo>
                  <a:cubicBezTo>
                    <a:pt x="8" y="12"/>
                    <a:pt x="12" y="8"/>
                    <a:pt x="16" y="8"/>
                  </a:cubicBezTo>
                  <a:cubicBezTo>
                    <a:pt x="20" y="8"/>
                    <a:pt x="24" y="12"/>
                    <a:pt x="24" y="1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Freeform 12"/>
            <p:cNvSpPr>
              <a:spLocks noEditPoints="1"/>
            </p:cNvSpPr>
            <p:nvPr/>
          </p:nvSpPr>
          <p:spPr bwMode="auto">
            <a:xfrm>
              <a:off x="3889" y="1390"/>
              <a:ext cx="134" cy="134"/>
            </a:xfrm>
            <a:custGeom>
              <a:avLst/>
              <a:gdLst>
                <a:gd name="T0" fmla="*/ 16 w 32"/>
                <a:gd name="T1" fmla="*/ 32 h 32"/>
                <a:gd name="T2" fmla="*/ 32 w 32"/>
                <a:gd name="T3" fmla="*/ 16 h 32"/>
                <a:gd name="T4" fmla="*/ 16 w 32"/>
                <a:gd name="T5" fmla="*/ 0 h 32"/>
                <a:gd name="T6" fmla="*/ 0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24 w 32"/>
                <a:gd name="T13" fmla="*/ 16 h 32"/>
                <a:gd name="T14" fmla="*/ 16 w 32"/>
                <a:gd name="T15" fmla="*/ 24 h 32"/>
                <a:gd name="T16" fmla="*/ 8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25" y="32"/>
                    <a:pt x="32" y="25"/>
                    <a:pt x="32" y="16"/>
                  </a:cubicBezTo>
                  <a:cubicBezTo>
                    <a:pt x="32" y="7"/>
                    <a:pt x="25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lose/>
                  <a:moveTo>
                    <a:pt x="16" y="8"/>
                  </a:moveTo>
                  <a:cubicBezTo>
                    <a:pt x="20" y="8"/>
                    <a:pt x="24" y="12"/>
                    <a:pt x="24" y="16"/>
                  </a:cubicBezTo>
                  <a:cubicBezTo>
                    <a:pt x="24" y="20"/>
                    <a:pt x="20" y="24"/>
                    <a:pt x="16" y="24"/>
                  </a:cubicBezTo>
                  <a:cubicBezTo>
                    <a:pt x="12" y="24"/>
                    <a:pt x="8" y="20"/>
                    <a:pt x="8" y="16"/>
                  </a:cubicBezTo>
                  <a:cubicBezTo>
                    <a:pt x="8" y="12"/>
                    <a:pt x="12" y="8"/>
                    <a:pt x="16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Freeform 13"/>
            <p:cNvSpPr>
              <a:spLocks noEditPoints="1"/>
            </p:cNvSpPr>
            <p:nvPr/>
          </p:nvSpPr>
          <p:spPr bwMode="auto">
            <a:xfrm>
              <a:off x="4091" y="1726"/>
              <a:ext cx="134" cy="134"/>
            </a:xfrm>
            <a:custGeom>
              <a:avLst/>
              <a:gdLst>
                <a:gd name="T0" fmla="*/ 16 w 32"/>
                <a:gd name="T1" fmla="*/ 0 h 32"/>
                <a:gd name="T2" fmla="*/ 0 w 32"/>
                <a:gd name="T3" fmla="*/ 16 h 32"/>
                <a:gd name="T4" fmla="*/ 16 w 32"/>
                <a:gd name="T5" fmla="*/ 32 h 32"/>
                <a:gd name="T6" fmla="*/ 32 w 32"/>
                <a:gd name="T7" fmla="*/ 16 h 32"/>
                <a:gd name="T8" fmla="*/ 16 w 32"/>
                <a:gd name="T9" fmla="*/ 0 h 32"/>
                <a:gd name="T10" fmla="*/ 16 w 32"/>
                <a:gd name="T11" fmla="*/ 24 h 32"/>
                <a:gd name="T12" fmla="*/ 8 w 32"/>
                <a:gd name="T13" fmla="*/ 16 h 32"/>
                <a:gd name="T14" fmla="*/ 16 w 32"/>
                <a:gd name="T15" fmla="*/ 8 h 32"/>
                <a:gd name="T16" fmla="*/ 24 w 32"/>
                <a:gd name="T17" fmla="*/ 16 h 32"/>
                <a:gd name="T18" fmla="*/ 16 w 32"/>
                <a:gd name="T19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ubicBezTo>
                    <a:pt x="25" y="32"/>
                    <a:pt x="32" y="25"/>
                    <a:pt x="32" y="16"/>
                  </a:cubicBezTo>
                  <a:cubicBezTo>
                    <a:pt x="32" y="7"/>
                    <a:pt x="25" y="0"/>
                    <a:pt x="16" y="0"/>
                  </a:cubicBezTo>
                  <a:close/>
                  <a:moveTo>
                    <a:pt x="16" y="24"/>
                  </a:moveTo>
                  <a:cubicBezTo>
                    <a:pt x="12" y="24"/>
                    <a:pt x="8" y="20"/>
                    <a:pt x="8" y="16"/>
                  </a:cubicBezTo>
                  <a:cubicBezTo>
                    <a:pt x="8" y="12"/>
                    <a:pt x="12" y="8"/>
                    <a:pt x="16" y="8"/>
                  </a:cubicBezTo>
                  <a:cubicBezTo>
                    <a:pt x="20" y="8"/>
                    <a:pt x="24" y="12"/>
                    <a:pt x="24" y="16"/>
                  </a:cubicBezTo>
                  <a:cubicBezTo>
                    <a:pt x="24" y="20"/>
                    <a:pt x="20" y="24"/>
                    <a:pt x="16" y="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2" name="Picture 1" descr="wordcloud-August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3657600"/>
            <a:ext cx="11430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56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828800" y="4531800"/>
            <a:ext cx="8495561" cy="1545336"/>
            <a:chOff x="2110420" y="2819992"/>
            <a:chExt cx="7847802" cy="1545336"/>
          </a:xfrm>
          <a:noFill/>
        </p:grpSpPr>
        <p:sp>
          <p:nvSpPr>
            <p:cNvPr id="15" name="Content Placeholder 1"/>
            <p:cNvSpPr txBox="1">
              <a:spLocks/>
            </p:cNvSpPr>
            <p:nvPr/>
          </p:nvSpPr>
          <p:spPr>
            <a:xfrm>
              <a:off x="2110420" y="2819992"/>
              <a:ext cx="7847802" cy="1545336"/>
            </a:xfrm>
            <a:prstGeom prst="rect">
              <a:avLst/>
            </a:prstGeom>
            <a:grpFill/>
            <a:ln w="38100">
              <a:solidFill>
                <a:schemeClr val="accent2"/>
              </a:solidFill>
            </a:ln>
          </p:spPr>
          <p:txBody>
            <a:bodyPr vert="horz" lIns="274320" tIns="274320" rIns="1645920" bIns="274320" rtlCol="0" anchor="ctr">
              <a:noAutofit/>
            </a:bodyPr>
            <a:lstStyle>
              <a:lvl1pPr marL="182880" indent="-18288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1480" indent="-18288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4864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73152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868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5156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18872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37160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55448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r>
                <a:rPr lang="en-US" b="1" dirty="0" smtClean="0"/>
                <a:t>August</a:t>
              </a:r>
              <a:endParaRPr lang="en-US" b="1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3328827" y="3031282"/>
              <a:ext cx="0" cy="1122755"/>
            </a:xfrm>
            <a:prstGeom prst="line">
              <a:avLst/>
            </a:prstGeom>
            <a:grpFill/>
            <a:ln w="38100">
              <a:solidFill>
                <a:schemeClr val="bg2"/>
              </a:solidFill>
            </a:ln>
          </p:spPr>
        </p:cxnSp>
      </p:grpSp>
      <p:grpSp>
        <p:nvGrpSpPr>
          <p:cNvPr id="22" name="Group 21"/>
          <p:cNvGrpSpPr/>
          <p:nvPr/>
        </p:nvGrpSpPr>
        <p:grpSpPr>
          <a:xfrm>
            <a:off x="1828800" y="1198880"/>
            <a:ext cx="8495561" cy="1545336"/>
            <a:chOff x="2110420" y="4468336"/>
            <a:chExt cx="7847802" cy="1545336"/>
          </a:xfrm>
        </p:grpSpPr>
        <p:sp>
          <p:nvSpPr>
            <p:cNvPr id="16" name="Content Placeholder 1"/>
            <p:cNvSpPr txBox="1">
              <a:spLocks/>
            </p:cNvSpPr>
            <p:nvPr/>
          </p:nvSpPr>
          <p:spPr>
            <a:xfrm>
              <a:off x="2110420" y="4468336"/>
              <a:ext cx="7847802" cy="1545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txBody>
            <a:bodyPr vert="horz" lIns="274320" tIns="274320" rIns="1645920" bIns="274320" rtlCol="0" anchor="ctr">
              <a:noAutofit/>
            </a:bodyPr>
            <a:lstStyle>
              <a:lvl1pPr marL="182880" indent="-18288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1480" indent="-18288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4864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73152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868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5156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18872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37160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55448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r>
                <a:rPr lang="en-US" b="1" dirty="0"/>
                <a:t>June</a:t>
              </a: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3328827" y="4679626"/>
              <a:ext cx="0" cy="1122755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bg2"/>
              </a:solidFill>
            </a:ln>
          </p:spPr>
        </p:cxn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441" y="519236"/>
            <a:ext cx="11508495" cy="852364"/>
          </a:xfrm>
        </p:spPr>
        <p:txBody>
          <a:bodyPr/>
          <a:lstStyle/>
          <a:p>
            <a:r>
              <a:rPr lang="en-US" dirty="0"/>
              <a:t>3 month trend: </a:t>
            </a:r>
            <a:r>
              <a:rPr lang="en-US" dirty="0" smtClean="0"/>
              <a:t>Increasing </a:t>
            </a:r>
            <a:r>
              <a:rPr lang="en-US" smtClean="0"/>
              <a:t>interest in…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828800" y="2857114"/>
            <a:ext cx="8495561" cy="1545336"/>
            <a:chOff x="2110420" y="1171648"/>
            <a:chExt cx="7847802" cy="1545336"/>
          </a:xfrm>
        </p:grpSpPr>
        <p:sp>
          <p:nvSpPr>
            <p:cNvPr id="21" name="Content Placeholder 1"/>
            <p:cNvSpPr txBox="1">
              <a:spLocks/>
            </p:cNvSpPr>
            <p:nvPr/>
          </p:nvSpPr>
          <p:spPr>
            <a:xfrm>
              <a:off x="2110420" y="1171648"/>
              <a:ext cx="7847802" cy="1545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txBody>
            <a:bodyPr vert="horz" lIns="274320" tIns="274320" rIns="1645920" bIns="274320" rtlCol="0" anchor="ctr">
              <a:noAutofit/>
            </a:bodyPr>
            <a:lstStyle>
              <a:lvl1pPr marL="182880" indent="-18288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1480" indent="-18288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4864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73152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868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5156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18872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37160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55448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r>
                <a:rPr lang="en-US" b="1" dirty="0"/>
                <a:t>July</a:t>
              </a:r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3328827" y="1382938"/>
              <a:ext cx="0" cy="1122755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bg2"/>
              </a:solidFill>
            </a:ln>
          </p:spPr>
        </p:cxnSp>
      </p:grpSp>
      <p:pic>
        <p:nvPicPr>
          <p:cNvPr id="2" name="Picture 1" descr="wordcloud-Jun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560" y="1280160"/>
            <a:ext cx="6858000" cy="1371600"/>
          </a:xfrm>
          <a:prstGeom prst="rect">
            <a:avLst/>
          </a:prstGeom>
        </p:spPr>
      </p:pic>
      <p:pic>
        <p:nvPicPr>
          <p:cNvPr id="3" name="Picture 2" descr="wordcloud-July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7560" y="2971800"/>
            <a:ext cx="6858000" cy="1371600"/>
          </a:xfrm>
          <a:prstGeom prst="rect">
            <a:avLst/>
          </a:prstGeom>
        </p:spPr>
      </p:pic>
      <p:pic>
        <p:nvPicPr>
          <p:cNvPr id="5" name="Picture 4" descr="wordcloud-August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7560" y="4617720"/>
            <a:ext cx="68580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48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54"/>
          <p:cNvSpPr/>
          <p:nvPr/>
        </p:nvSpPr>
        <p:spPr bwMode="ltGray">
          <a:xfrm>
            <a:off x="8010729" y="3068635"/>
            <a:ext cx="3517122" cy="124609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91440" rIns="118872" rtlCol="0" anchor="t"/>
          <a:lstStyle/>
          <a:p>
            <a:r>
              <a:rPr lang="en-US" sz="1050" b="1" dirty="0">
                <a:solidFill>
                  <a:schemeClr val="tx1"/>
                </a:solidFill>
              </a:rPr>
              <a:t>Observations </a:t>
            </a:r>
            <a:r>
              <a:rPr lang="en-US" sz="900" dirty="0" smtClean="0">
                <a:solidFill>
                  <a:schemeClr val="tx1"/>
                </a:solidFill>
              </a:rPr>
              <a:t> </a:t>
            </a:r>
          </a:p>
          <a:p>
            <a:pPr marL="137160" indent="-137160">
              <a:spcBef>
                <a:spcPts val="100"/>
              </a:spcBef>
              <a:buFont typeface="Arial" panose="020B0604020202020204" pitchFamily="34" charset="0"/>
              <a:buChar char="−"/>
            </a:pPr>
            <a:r>
              <a:rPr lang="en-US" sz="900" dirty="0" smtClean="0">
                <a:solidFill>
                  <a:schemeClr val="tx1"/>
                </a:solidFill>
              </a:rPr>
              <a:t>Observation3</a:t>
            </a:r>
            <a:endParaRPr lang="en-US" sz="900" dirty="0">
              <a:solidFill>
                <a:schemeClr val="tx1"/>
              </a:solidFill>
            </a:endParaRPr>
          </a:p>
          <a:p>
            <a:pPr marL="137160" indent="-137160">
              <a:spcBef>
                <a:spcPts val="100"/>
              </a:spcBef>
              <a:buFont typeface="Arial" panose="020B0604020202020204" pitchFamily="34" charset="0"/>
              <a:buChar char="−"/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1" name="Rectangle 55"/>
          <p:cNvSpPr/>
          <p:nvPr/>
        </p:nvSpPr>
        <p:spPr bwMode="ltGray">
          <a:xfrm>
            <a:off x="629269" y="3071362"/>
            <a:ext cx="3523620" cy="123871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91440" rIns="118872" rtlCol="0" anchor="t"/>
          <a:lstStyle/>
          <a:p>
            <a:r>
              <a:rPr lang="en-US" sz="1050" b="1" dirty="0">
                <a:solidFill>
                  <a:schemeClr val="tx1"/>
                </a:solidFill>
              </a:rPr>
              <a:t>Observations </a:t>
            </a:r>
          </a:p>
          <a:p>
            <a:pPr marL="137160" indent="-137160">
              <a:spcBef>
                <a:spcPts val="100"/>
              </a:spcBef>
              <a:buFont typeface="Arial" panose="020B0604020202020204" pitchFamily="34" charset="0"/>
              <a:buChar char="−"/>
            </a:pPr>
            <a:r>
              <a:rPr lang="en-US" sz="900" dirty="0" smtClean="0">
                <a:solidFill>
                  <a:schemeClr val="tx1"/>
                </a:solidFill>
              </a:rPr>
              <a:t>Observation1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99" name="Rectangle 61"/>
          <p:cNvSpPr/>
          <p:nvPr/>
        </p:nvSpPr>
        <p:spPr bwMode="ltGray">
          <a:xfrm>
            <a:off x="4260141" y="3071362"/>
            <a:ext cx="3613224" cy="124337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91440" rIns="91440" rtlCol="0" anchor="t"/>
          <a:lstStyle/>
          <a:p>
            <a:r>
              <a:rPr lang="en-US" sz="1050" b="1" dirty="0">
                <a:solidFill>
                  <a:schemeClr val="tx1"/>
                </a:solidFill>
              </a:rPr>
              <a:t>Observations </a:t>
            </a:r>
          </a:p>
          <a:p>
            <a:pPr marL="137160" indent="-137160">
              <a:spcBef>
                <a:spcPts val="100"/>
              </a:spcBef>
              <a:buFont typeface="Arial" panose="020B0604020202020204" pitchFamily="34" charset="0"/>
              <a:buChar char="−"/>
            </a:pPr>
            <a:r>
              <a:rPr lang="en-US" sz="900" dirty="0" smtClean="0">
                <a:solidFill>
                  <a:schemeClr val="tx1"/>
                </a:solidFill>
              </a:rPr>
              <a:t>Observation2</a:t>
            </a:r>
            <a:endParaRPr lang="en-US" sz="900" dirty="0">
              <a:solidFill>
                <a:schemeClr val="tx1"/>
              </a:solidFill>
            </a:endParaRPr>
          </a:p>
          <a:p>
            <a:pPr marL="137160" indent="-137160">
              <a:spcBef>
                <a:spcPts val="100"/>
              </a:spcBef>
              <a:buFont typeface="Arial" panose="020B0604020202020204" pitchFamily="34" charset="0"/>
              <a:buChar char="−"/>
            </a:pPr>
            <a:endParaRPr lang="en-US" sz="1000" dirty="0" smtClean="0">
              <a:solidFill>
                <a:schemeClr val="tx1"/>
              </a:solidFill>
            </a:endParaRPr>
          </a:p>
          <a:p>
            <a:pPr marL="137160" indent="-137160">
              <a:spcBef>
                <a:spcPts val="100"/>
              </a:spcBef>
              <a:buFont typeface="Arial" panose="020B0604020202020204" pitchFamily="34" charset="0"/>
              <a:buChar char="−"/>
            </a:pPr>
            <a:endParaRPr lang="en-US" sz="1000" dirty="0">
              <a:solidFill>
                <a:schemeClr val="tx1"/>
              </a:solidFill>
            </a:endParaRPr>
          </a:p>
          <a:p>
            <a:pPr marL="137160" indent="-137160">
              <a:spcBef>
                <a:spcPts val="100"/>
              </a:spcBef>
              <a:buFont typeface="Arial" panose="020B0604020202020204" pitchFamily="34" charset="0"/>
              <a:buChar char="−"/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" name="Title 2"/>
          <p:cNvSpPr>
            <a:spLocks noGrp="1"/>
          </p:cNvSpPr>
          <p:nvPr>
            <p:ph type="title"/>
          </p:nvPr>
        </p:nvSpPr>
        <p:spPr>
          <a:xfrm>
            <a:off x="629269" y="541148"/>
            <a:ext cx="10969943" cy="852364"/>
          </a:xfrm>
        </p:spPr>
        <p:txBody>
          <a:bodyPr/>
          <a:lstStyle/>
          <a:p>
            <a:r>
              <a:rPr sz="2800">
                <a:latin typeface="Arial"/>
              </a:rPr>
              <a:t>Top 3 Customer Interests: June-August</a:t>
            </a:r>
            <a:endParaRPr lang="en-US" dirty="0"/>
          </a:p>
        </p:txBody>
      </p:sp>
      <p:sp>
        <p:nvSpPr>
          <p:cNvPr id="72" name="TextBox 78"/>
          <p:cNvSpPr txBox="1"/>
          <p:nvPr/>
        </p:nvSpPr>
        <p:spPr>
          <a:xfrm>
            <a:off x="8157035" y="2633203"/>
            <a:ext cx="1360376" cy="30338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900" dirty="0"/>
              <a:t>WW% of visits expressing interest post briefings</a:t>
            </a:r>
          </a:p>
        </p:txBody>
      </p:sp>
      <p:sp>
        <p:nvSpPr>
          <p:cNvPr id="76" name="TextBox 90"/>
          <p:cNvSpPr txBox="1"/>
          <p:nvPr/>
        </p:nvSpPr>
        <p:spPr>
          <a:xfrm>
            <a:off x="9780166" y="2634401"/>
            <a:ext cx="1555361" cy="30098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900" dirty="0"/>
              <a:t>distribution of visits expressing interest post briefing</a:t>
            </a:r>
          </a:p>
        </p:txBody>
      </p:sp>
      <p:sp>
        <p:nvSpPr>
          <p:cNvPr id="129" name="Content Placeholder 1"/>
          <p:cNvSpPr txBox="1">
            <a:spLocks/>
          </p:cNvSpPr>
          <p:nvPr/>
        </p:nvSpPr>
        <p:spPr>
          <a:xfrm>
            <a:off x="8007410" y="1117600"/>
            <a:ext cx="3520440" cy="4907686"/>
          </a:xfrm>
          <a:prstGeom prst="rect">
            <a:avLst/>
          </a:prstGeom>
          <a:ln w="38100">
            <a:solidFill>
              <a:schemeClr val="accent3"/>
            </a:solidFill>
          </a:ln>
        </p:spPr>
        <p:txBody>
          <a:bodyPr vert="horz" lIns="0" tIns="118872" rIns="0" bIns="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t>iot</a:t>
            </a:r>
            <a:endParaRPr lang="en-US" b="1" dirty="0"/>
          </a:p>
        </p:txBody>
      </p:sp>
      <p:sp>
        <p:nvSpPr>
          <p:cNvPr id="132" name="Rectangle 61"/>
          <p:cNvSpPr/>
          <p:nvPr/>
        </p:nvSpPr>
        <p:spPr bwMode="ltGray">
          <a:xfrm>
            <a:off x="8004229" y="4350895"/>
            <a:ext cx="3523621" cy="163895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45720" rIns="91440" bIns="731520" numCol="2" rtlCol="0" anchor="t"/>
          <a:lstStyle/>
          <a:p>
            <a:pPr>
              <a:spcBef>
                <a:spcPts val="600"/>
              </a:spcBef>
              <a:defRPr sz="1200" b="1">
                <a:solidFill>
                  <a:schemeClr val="dk1"/>
                </a:solidFill>
              </a:defRPr>
            </a:pPr>
            <a:r>
              <a:t>Customers</a:t>
            </a:r>
            <a:endParaRPr lang="en-US" sz="900" b="1" dirty="0">
              <a:solidFill>
                <a:schemeClr val="tx1"/>
              </a:solidFill>
            </a:endParaRPr>
          </a:p>
          <a:p>
            <a:pPr>
              <a:defRPr sz="800">
                <a:solidFill>
                  <a:schemeClr val="dk2"/>
                </a:solidFill>
              </a:defRPr>
            </a:pPr>
            <a:r>
              <a:t>American Chamber Of Commerce Peru</a:t>
            </a:r>
          </a:p>
          <a:p>
            <a:pPr>
              <a:defRPr sz="800">
                <a:solidFill>
                  <a:schemeClr val="dk2"/>
                </a:solidFill>
              </a:defRPr>
            </a:pPr>
            <a:r>
              <a:t>Ingram Micro</a:t>
            </a:r>
          </a:p>
          <a:p>
            <a:pPr>
              <a:defRPr sz="800">
                <a:solidFill>
                  <a:schemeClr val="dk2"/>
                </a:solidFill>
              </a:defRPr>
            </a:pPr>
            <a:r>
              <a:t>Canon Inc.</a:t>
            </a:r>
          </a:p>
          <a:p>
            <a:pPr>
              <a:defRPr sz="800">
                <a:solidFill>
                  <a:schemeClr val="dk2"/>
                </a:solidFill>
              </a:defRPr>
            </a:pPr>
            <a:r>
              <a:t>Rmm Solutions Multi Client Briefing</a:t>
            </a:r>
          </a:p>
          <a:p>
            <a:pPr>
              <a:defRPr sz="800">
                <a:solidFill>
                  <a:schemeClr val="dk2"/>
                </a:solidFill>
              </a:defRPr>
            </a:pPr>
            <a:r>
              <a:t>Capgemini America, Inc.</a:t>
            </a:r>
          </a:p>
          <a:p>
            <a:pPr>
              <a:defRPr sz="800">
                <a:solidFill>
                  <a:schemeClr val="dk2"/>
                </a:solidFill>
              </a:defRPr>
            </a:pPr>
            <a:r>
              <a:t>Latam Multiple Customers</a:t>
            </a:r>
          </a:p>
          <a:p>
            <a:pPr>
              <a:defRPr sz="800">
                <a:solidFill>
                  <a:schemeClr val="dk2"/>
                </a:solidFill>
              </a:defRPr>
            </a:pPr>
            <a:r>
              <a:t>Mark Iii Systems, Inc.</a:t>
            </a:r>
          </a:p>
          <a:p>
            <a:pPr>
              <a:defRPr sz="800">
                <a:solidFill>
                  <a:schemeClr val="dk2"/>
                </a:solidFill>
              </a:defRPr>
            </a:pPr>
            <a:r>
              <a:t>Tokyo Gas Co., Ltd.</a:t>
            </a:r>
          </a:p>
          <a:p>
            <a:pPr>
              <a:defRPr sz="800">
                <a:solidFill>
                  <a:schemeClr val="dk2"/>
                </a:solidFill>
              </a:defRPr>
            </a:pPr>
            <a:r>
              <a:t>Mz</a:t>
            </a:r>
          </a:p>
          <a:p>
            <a:pPr>
              <a:defRPr sz="800">
                <a:solidFill>
                  <a:schemeClr val="dk2"/>
                </a:solidFill>
              </a:defRPr>
            </a:pPr>
            <a:r>
              <a:t>Reimagine Yes - Sub Event</a:t>
            </a:r>
          </a:p>
        </p:txBody>
      </p:sp>
      <p:sp>
        <p:nvSpPr>
          <p:cNvPr id="71" name="Espaço Reservado para Número de Slide 2"/>
          <p:cNvSpPr>
            <a:spLocks noGrp="1"/>
          </p:cNvSpPr>
          <p:nvPr>
            <p:ph type="sldNum" sz="quarter" idx="12"/>
          </p:nvPr>
        </p:nvSpPr>
        <p:spPr>
          <a:xfrm>
            <a:off x="11049000" y="6430868"/>
            <a:ext cx="533399" cy="232147"/>
          </a:xfrm>
        </p:spPr>
        <p:txBody>
          <a:bodyPr/>
          <a:lstStyle/>
          <a:p>
            <a:fld id="{B016F8AB-BCEA-4347-8BA6-BE776009BC89}" type="slidenum">
              <a:rPr lang="en-US" smtClean="0"/>
              <a:t>5</a:t>
            </a:fld>
            <a:endParaRPr lang="en-US"/>
          </a:p>
        </p:txBody>
      </p:sp>
      <p:sp>
        <p:nvSpPr>
          <p:cNvPr id="115" name="TextBox 57"/>
          <p:cNvSpPr txBox="1"/>
          <p:nvPr/>
        </p:nvSpPr>
        <p:spPr>
          <a:xfrm>
            <a:off x="769529" y="2633203"/>
            <a:ext cx="1360376" cy="30338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900" dirty="0"/>
              <a:t>WW% of visits expressing interest post briefings</a:t>
            </a:r>
          </a:p>
        </p:txBody>
      </p:sp>
      <p:sp>
        <p:nvSpPr>
          <p:cNvPr id="116" name="TextBox 73"/>
          <p:cNvSpPr txBox="1"/>
          <p:nvPr/>
        </p:nvSpPr>
        <p:spPr>
          <a:xfrm>
            <a:off x="2384874" y="2647341"/>
            <a:ext cx="1649250" cy="27510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900" dirty="0"/>
              <a:t>distribution of visits expressing interest post </a:t>
            </a:r>
            <a:r>
              <a:rPr lang="en-US" sz="900" dirty="0" smtClean="0"/>
              <a:t>briefing</a:t>
            </a:r>
            <a:endParaRPr lang="en-US" sz="900" dirty="0"/>
          </a:p>
        </p:txBody>
      </p:sp>
      <p:sp>
        <p:nvSpPr>
          <p:cNvPr id="128" name="Content Placeholder 1"/>
          <p:cNvSpPr txBox="1">
            <a:spLocks/>
          </p:cNvSpPr>
          <p:nvPr/>
        </p:nvSpPr>
        <p:spPr>
          <a:xfrm>
            <a:off x="632449" y="1117600"/>
            <a:ext cx="3520440" cy="4907686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vert="horz" lIns="0" tIns="118872" rIns="0" bIns="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t>synergy</a:t>
            </a:r>
            <a:endParaRPr lang="en-US" b="1" dirty="0"/>
          </a:p>
        </p:txBody>
      </p:sp>
      <p:sp>
        <p:nvSpPr>
          <p:cNvPr id="133" name="Rectangle 55"/>
          <p:cNvSpPr/>
          <p:nvPr/>
        </p:nvSpPr>
        <p:spPr bwMode="ltGray">
          <a:xfrm>
            <a:off x="609441" y="4339441"/>
            <a:ext cx="3523620" cy="16704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45720" rIns="91440" bIns="73152" numCol="2" spcCol="0" rtlCol="0" anchor="t"/>
          <a:lstStyle/>
          <a:p>
            <a:pPr>
              <a:spcBef>
                <a:spcPts val="600"/>
              </a:spcBef>
              <a:defRPr sz="1200" b="1">
                <a:solidFill>
                  <a:schemeClr val="dk1"/>
                </a:solidFill>
              </a:defRPr>
            </a:pPr>
            <a:r>
              <a:t>Customers</a:t>
            </a:r>
            <a:endParaRPr lang="en-US" sz="800" b="1" dirty="0">
              <a:solidFill>
                <a:schemeClr val="tx1"/>
              </a:solidFill>
            </a:endParaRPr>
          </a:p>
          <a:p>
            <a:pPr>
              <a:defRPr sz="800">
                <a:solidFill>
                  <a:schemeClr val="dk2"/>
                </a:solidFill>
              </a:defRPr>
            </a:pPr>
            <a:r>
              <a:t>Health Management Systems, Inc.</a:t>
            </a:r>
          </a:p>
          <a:p>
            <a:pPr>
              <a:defRPr sz="800">
                <a:solidFill>
                  <a:schemeClr val="dk2"/>
                </a:solidFill>
              </a:defRPr>
            </a:pPr>
            <a:r>
              <a:t>Saudi Telecom Company</a:t>
            </a:r>
          </a:p>
          <a:p>
            <a:pPr>
              <a:defRPr sz="800">
                <a:solidFill>
                  <a:schemeClr val="dk2"/>
                </a:solidFill>
              </a:defRPr>
            </a:pPr>
            <a:r>
              <a:t>Deloitte</a:t>
            </a:r>
          </a:p>
          <a:p>
            <a:pPr>
              <a:defRPr sz="800">
                <a:solidFill>
                  <a:schemeClr val="dk2"/>
                </a:solidFill>
              </a:defRPr>
            </a:pPr>
            <a:r>
              <a:t>Tech Data</a:t>
            </a:r>
          </a:p>
          <a:p>
            <a:pPr>
              <a:defRPr sz="800">
                <a:solidFill>
                  <a:schemeClr val="dk2"/>
                </a:solidFill>
              </a:defRPr>
            </a:pPr>
            <a:r>
              <a:t>Maldives Government - 2 Days</a:t>
            </a:r>
          </a:p>
          <a:p>
            <a:pPr>
              <a:defRPr sz="800">
                <a:solidFill>
                  <a:schemeClr val="dk2"/>
                </a:solidFill>
              </a:defRPr>
            </a:pPr>
            <a:r>
              <a:t>Ingram Micro</a:t>
            </a:r>
          </a:p>
          <a:p>
            <a:pPr>
              <a:defRPr sz="800">
                <a:solidFill>
                  <a:schemeClr val="dk2"/>
                </a:solidFill>
              </a:defRPr>
            </a:pPr>
            <a:r>
              <a:t>Softcat</a:t>
            </a:r>
          </a:p>
          <a:p>
            <a:pPr>
              <a:defRPr sz="800">
                <a:solidFill>
                  <a:schemeClr val="dk2"/>
                </a:solidFill>
              </a:defRPr>
            </a:pPr>
            <a:r>
              <a:t>Gap Inc.</a:t>
            </a:r>
          </a:p>
          <a:p>
            <a:pPr>
              <a:defRPr sz="800">
                <a:solidFill>
                  <a:schemeClr val="dk2"/>
                </a:solidFill>
              </a:defRPr>
            </a:pPr>
            <a:r>
              <a:t>Austin Radiological Association</a:t>
            </a:r>
          </a:p>
          <a:p>
            <a:pPr>
              <a:defRPr sz="800">
                <a:solidFill>
                  <a:schemeClr val="dk2"/>
                </a:solidFill>
              </a:defRPr>
            </a:pPr>
            <a:r>
              <a:t>Citibank Singapore</a:t>
            </a:r>
          </a:p>
          <a:p>
            <a:pPr>
              <a:defRPr sz="800">
                <a:solidFill>
                  <a:schemeClr val="dk2"/>
                </a:solidFill>
              </a:defRPr>
            </a:pPr>
            <a:r>
              <a:t>Nimbus Hosting - Synergy Technical Deepdive</a:t>
            </a:r>
          </a:p>
          <a:p>
            <a:pPr>
              <a:defRPr sz="800">
                <a:solidFill>
                  <a:schemeClr val="dk2"/>
                </a:solidFill>
              </a:defRPr>
            </a:pPr>
            <a:r>
              <a:t>Latam Multiple Customers</a:t>
            </a:r>
          </a:p>
          <a:p>
            <a:pPr>
              <a:defRPr sz="800">
                <a:solidFill>
                  <a:schemeClr val="dk2"/>
                </a:solidFill>
              </a:defRPr>
            </a:pPr>
            <a:r>
              <a:t>Tenaris Global Services (Usa) Corporation</a:t>
            </a:r>
          </a:p>
          <a:p>
            <a:pPr>
              <a:defRPr sz="800">
                <a:solidFill>
                  <a:schemeClr val="dk2"/>
                </a:solidFill>
              </a:defRPr>
            </a:pPr>
            <a:r>
              <a:t>Mark Iii Systems, Inc.</a:t>
            </a:r>
          </a:p>
          <a:p>
            <a:pPr>
              <a:defRPr sz="800">
                <a:solidFill>
                  <a:schemeClr val="dk2"/>
                </a:solidFill>
              </a:defRPr>
            </a:pPr>
            <a:r>
              <a:t>Laguna Development Corporation</a:t>
            </a:r>
          </a:p>
          <a:p>
            <a:pPr>
              <a:defRPr sz="800">
                <a:solidFill>
                  <a:schemeClr val="dk2"/>
                </a:solidFill>
              </a:defRPr>
            </a:pPr>
            <a:r>
              <a:t>Starhub / (Ebg/Essd)</a:t>
            </a:r>
          </a:p>
          <a:p>
            <a:pPr>
              <a:defRPr sz="800">
                <a:solidFill>
                  <a:schemeClr val="dk2"/>
                </a:solidFill>
              </a:defRPr>
            </a:pPr>
            <a:r>
              <a:t>Directorate Jendral Pajak  (Tax Authority Of Indonesia)</a:t>
            </a:r>
          </a:p>
          <a:p>
            <a:pPr>
              <a:defRPr sz="800">
                <a:solidFill>
                  <a:schemeClr val="dk2"/>
                </a:solidFill>
              </a:defRPr>
            </a:pPr>
            <a:r>
              <a:t>Government Institution Pension Fund</a:t>
            </a:r>
          </a:p>
        </p:txBody>
      </p:sp>
      <p:sp>
        <p:nvSpPr>
          <p:cNvPr id="78" name="TextBox 79"/>
          <p:cNvSpPr txBox="1"/>
          <p:nvPr/>
        </p:nvSpPr>
        <p:spPr>
          <a:xfrm>
            <a:off x="4519191" y="2643666"/>
            <a:ext cx="1360376" cy="28245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900" dirty="0"/>
              <a:t>WW% of visits expressing interest post briefings</a:t>
            </a:r>
          </a:p>
        </p:txBody>
      </p:sp>
      <p:sp>
        <p:nvSpPr>
          <p:cNvPr id="94" name="TextBox 91"/>
          <p:cNvSpPr txBox="1"/>
          <p:nvPr/>
        </p:nvSpPr>
        <p:spPr>
          <a:xfrm>
            <a:off x="6113811" y="2614338"/>
            <a:ext cx="1555361" cy="34111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900" dirty="0"/>
              <a:t>distribution of visits expressing interest post </a:t>
            </a:r>
            <a:r>
              <a:rPr lang="en-US" sz="900" dirty="0" smtClean="0"/>
              <a:t>briefing</a:t>
            </a:r>
            <a:endParaRPr lang="en-US" sz="900" dirty="0"/>
          </a:p>
        </p:txBody>
      </p:sp>
      <p:sp>
        <p:nvSpPr>
          <p:cNvPr id="130" name="Content Placeholder 1"/>
          <p:cNvSpPr txBox="1">
            <a:spLocks/>
          </p:cNvSpPr>
          <p:nvPr/>
        </p:nvSpPr>
        <p:spPr>
          <a:xfrm>
            <a:off x="4273493" y="1121227"/>
            <a:ext cx="3616632" cy="4907686"/>
          </a:xfrm>
          <a:prstGeom prst="rect">
            <a:avLst/>
          </a:prstGeom>
          <a:ln w="38100">
            <a:solidFill>
              <a:schemeClr val="accent2"/>
            </a:solidFill>
          </a:ln>
        </p:spPr>
        <p:txBody>
          <a:bodyPr vert="horz" lIns="0" tIns="118872" rIns="0" bIns="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t>simplivity</a:t>
            </a:r>
            <a:endParaRPr lang="en-US" b="1" dirty="0"/>
          </a:p>
        </p:txBody>
      </p:sp>
      <p:sp>
        <p:nvSpPr>
          <p:cNvPr id="131" name="Rectangle 54"/>
          <p:cNvSpPr/>
          <p:nvPr/>
        </p:nvSpPr>
        <p:spPr bwMode="ltGray">
          <a:xfrm>
            <a:off x="4319998" y="4339441"/>
            <a:ext cx="3523622" cy="14848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45720" rIns="91440" bIns="73152" numCol="2" spcCol="91440" rtlCol="0" anchor="t"/>
          <a:lstStyle/>
          <a:p>
            <a:pPr>
              <a:spcBef>
                <a:spcPts val="600"/>
              </a:spcBef>
              <a:defRPr sz="1200" b="1">
                <a:solidFill>
                  <a:schemeClr val="dk1"/>
                </a:solidFill>
              </a:defRPr>
            </a:pPr>
            <a:r>
              <a:t>Customers</a:t>
            </a:r>
            <a:endParaRPr lang="en-US" sz="900" b="1" dirty="0">
              <a:solidFill>
                <a:schemeClr val="tx1"/>
              </a:solidFill>
            </a:endParaRPr>
          </a:p>
          <a:p>
            <a:pPr>
              <a:defRPr sz="800">
                <a:solidFill>
                  <a:schemeClr val="dk2"/>
                </a:solidFill>
              </a:defRPr>
            </a:pPr>
            <a:r>
              <a:t>Health Management Systems, Inc.</a:t>
            </a:r>
          </a:p>
          <a:p>
            <a:pPr>
              <a:defRPr sz="800">
                <a:solidFill>
                  <a:schemeClr val="dk2"/>
                </a:solidFill>
              </a:defRPr>
            </a:pPr>
            <a:r>
              <a:t>Tech Data</a:t>
            </a:r>
          </a:p>
          <a:p>
            <a:pPr>
              <a:defRPr sz="800">
                <a:solidFill>
                  <a:schemeClr val="dk2"/>
                </a:solidFill>
              </a:defRPr>
            </a:pPr>
            <a:r>
              <a:t>Aramark</a:t>
            </a:r>
          </a:p>
          <a:p>
            <a:pPr>
              <a:defRPr sz="800">
                <a:solidFill>
                  <a:schemeClr val="dk2"/>
                </a:solidFill>
              </a:defRPr>
            </a:pPr>
            <a:r>
              <a:t>Ingram Micro</a:t>
            </a:r>
          </a:p>
          <a:p>
            <a:pPr>
              <a:defRPr sz="800">
                <a:solidFill>
                  <a:schemeClr val="dk2"/>
                </a:solidFill>
              </a:defRPr>
            </a:pPr>
            <a:r>
              <a:t>Softcat</a:t>
            </a:r>
          </a:p>
          <a:p>
            <a:pPr>
              <a:defRPr sz="800">
                <a:solidFill>
                  <a:schemeClr val="dk2"/>
                </a:solidFill>
              </a:defRPr>
            </a:pPr>
            <a:r>
              <a:t>Canon Inc.</a:t>
            </a:r>
          </a:p>
          <a:p>
            <a:pPr>
              <a:defRPr sz="800">
                <a:solidFill>
                  <a:schemeClr val="dk2"/>
                </a:solidFill>
              </a:defRPr>
            </a:pPr>
            <a:r>
              <a:t>Pepsico Inc.</a:t>
            </a:r>
          </a:p>
          <a:p>
            <a:pPr>
              <a:defRPr sz="800">
                <a:solidFill>
                  <a:schemeClr val="dk2"/>
                </a:solidFill>
              </a:defRPr>
            </a:pPr>
            <a:r>
              <a:t>Rmm Solutions Multi Client Briefing</a:t>
            </a:r>
          </a:p>
          <a:p>
            <a:pPr>
              <a:defRPr sz="800">
                <a:solidFill>
                  <a:schemeClr val="dk2"/>
                </a:solidFill>
              </a:defRPr>
            </a:pPr>
            <a:r>
              <a:t>Latam Multiple Customers</a:t>
            </a:r>
          </a:p>
          <a:p>
            <a:pPr>
              <a:defRPr sz="800">
                <a:solidFill>
                  <a:schemeClr val="dk2"/>
                </a:solidFill>
              </a:defRPr>
            </a:pPr>
            <a:r>
              <a:t>Mark Iii Systems, Inc.</a:t>
            </a:r>
          </a:p>
          <a:p>
            <a:pPr>
              <a:defRPr sz="800">
                <a:solidFill>
                  <a:schemeClr val="dk2"/>
                </a:solidFill>
              </a:defRPr>
            </a:pPr>
            <a:r>
              <a:t>Starhub / (Ebg/Essd)</a:t>
            </a:r>
          </a:p>
          <a:p>
            <a:pPr>
              <a:defRPr sz="800">
                <a:solidFill>
                  <a:schemeClr val="dk2"/>
                </a:solidFill>
              </a:defRPr>
            </a:pPr>
            <a:r>
              <a:t>Korea Development Bank</a:t>
            </a:r>
          </a:p>
        </p:txBody>
      </p:sp>
      <p:cxnSp>
        <p:nvCxnSpPr>
          <p:cNvPr id="161" name="Conector reto 160"/>
          <p:cNvCxnSpPr/>
          <p:nvPr/>
        </p:nvCxnSpPr>
        <p:spPr>
          <a:xfrm>
            <a:off x="9662881" y="1732088"/>
            <a:ext cx="0" cy="1248069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2293537" y="1732088"/>
            <a:ext cx="0" cy="1248069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reto 161"/>
          <p:cNvCxnSpPr/>
          <p:nvPr/>
        </p:nvCxnSpPr>
        <p:spPr>
          <a:xfrm>
            <a:off x="5972555" y="1732088"/>
            <a:ext cx="0" cy="1248069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graph-1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1645920"/>
            <a:ext cx="1554480" cy="914400"/>
          </a:xfrm>
          <a:prstGeom prst="rect">
            <a:avLst/>
          </a:prstGeom>
        </p:spPr>
      </p:pic>
      <p:pic>
        <p:nvPicPr>
          <p:cNvPr id="3" name="Picture 2" descr="graph-2n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7680" y="1645920"/>
            <a:ext cx="1554480" cy="914400"/>
          </a:xfrm>
          <a:prstGeom prst="rect">
            <a:avLst/>
          </a:prstGeom>
        </p:spPr>
      </p:pic>
      <p:pic>
        <p:nvPicPr>
          <p:cNvPr id="4" name="Picture 3" descr="graph-3r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6720" y="1645920"/>
            <a:ext cx="1554480" cy="914400"/>
          </a:xfrm>
          <a:prstGeom prst="rect">
            <a:avLst/>
          </a:prstGeom>
        </p:spPr>
      </p:pic>
      <p:pic>
        <p:nvPicPr>
          <p:cNvPr id="5" name="Picture 4" descr="donut-1st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000" y="1645920"/>
            <a:ext cx="1828800" cy="914400"/>
          </a:xfrm>
          <a:prstGeom prst="rect">
            <a:avLst/>
          </a:prstGeom>
        </p:spPr>
      </p:pic>
      <p:pic>
        <p:nvPicPr>
          <p:cNvPr id="6" name="Picture 5" descr="donut-2n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9320" y="1645920"/>
            <a:ext cx="1828800" cy="914400"/>
          </a:xfrm>
          <a:prstGeom prst="rect">
            <a:avLst/>
          </a:prstGeom>
        </p:spPr>
      </p:pic>
      <p:pic>
        <p:nvPicPr>
          <p:cNvPr id="7" name="Picture 6" descr="donut-3r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92640" y="1645920"/>
            <a:ext cx="18288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36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smtClean="0"/>
              <a:t>August, </a:t>
            </a:r>
            <a:r>
              <a:rPr lang="en-US" dirty="0"/>
              <a:t>Customers were telling us…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6" b="12596"/>
          <a:stretch/>
        </p:blipFill>
        <p:spPr>
          <a:xfrm>
            <a:off x="609439" y="1231900"/>
            <a:ext cx="2493349" cy="14119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90"/>
          <a:stretch/>
        </p:blipFill>
        <p:spPr>
          <a:xfrm>
            <a:off x="609439" y="4303127"/>
            <a:ext cx="2493349" cy="14119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331"/>
          <a:stretch/>
        </p:blipFill>
        <p:spPr>
          <a:xfrm>
            <a:off x="609440" y="2750658"/>
            <a:ext cx="2493356" cy="141194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9439" y="2750660"/>
            <a:ext cx="10969944" cy="1411946"/>
          </a:xfrm>
          <a:prstGeom prst="rect">
            <a:avLst/>
          </a:prstGeom>
          <a:ln w="38100">
            <a:solidFill>
              <a:schemeClr val="accent2"/>
            </a:solidFill>
          </a:ln>
        </p:spPr>
        <p:txBody>
          <a:bodyPr wrap="square" lIns="2651760" rIns="182880" anchor="ctr">
            <a:noAutofit/>
          </a:bodyPr>
          <a:lstStyle/>
          <a:p>
            <a:r>
              <a:rPr lang="en-US" b="1" dirty="0"/>
              <a:t>What we</a:t>
            </a:r>
            <a:br>
              <a:rPr lang="en-US" b="1" dirty="0"/>
            </a:br>
            <a:r>
              <a:rPr lang="en-US" b="1" dirty="0"/>
              <a:t>can improve 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439" y="4303131"/>
            <a:ext cx="10969944" cy="1411946"/>
          </a:xfrm>
          <a:prstGeom prst="rect">
            <a:avLst/>
          </a:prstGeom>
          <a:ln w="38100">
            <a:solidFill>
              <a:schemeClr val="accent3"/>
            </a:solidFill>
          </a:ln>
        </p:spPr>
        <p:txBody>
          <a:bodyPr wrap="square" lIns="2651760" rIns="182880" anchor="ctr">
            <a:noAutofit/>
          </a:bodyPr>
          <a:lstStyle/>
          <a:p>
            <a:r>
              <a:rPr lang="en-US" b="1" dirty="0"/>
              <a:t>Feedback about </a:t>
            </a:r>
            <a:br>
              <a:rPr lang="en-US" b="1" dirty="0"/>
            </a:br>
            <a:r>
              <a:rPr lang="en-US" b="1" dirty="0"/>
              <a:t>strategy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439" y="1231900"/>
            <a:ext cx="10969944" cy="1411946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 lIns="2651760" rIns="0" anchor="ctr">
            <a:noAutofit/>
          </a:bodyPr>
          <a:lstStyle/>
          <a:p>
            <a:r>
              <a:rPr lang="en-US" b="1" dirty="0"/>
              <a:t>They want to</a:t>
            </a:r>
            <a:br>
              <a:rPr lang="en-US" b="1" dirty="0"/>
            </a:br>
            <a:r>
              <a:rPr lang="en-US" b="1" dirty="0"/>
              <a:t>collaborate with HPE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 bwMode="ltGray">
          <a:xfrm>
            <a:off x="5931593" y="1361203"/>
            <a:ext cx="5508568" cy="316656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r>
              <a:rPr lang="en-US" sz="1500" dirty="0" smtClean="0">
                <a:solidFill>
                  <a:schemeClr val="tx1"/>
                </a:solidFill>
              </a:rPr>
              <a:t>Want to be more than an user, want to be a partner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ltGray">
          <a:xfrm>
            <a:off x="5931593" y="5279375"/>
            <a:ext cx="5508568" cy="316656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r>
              <a:rPr lang="en-US" sz="1500" dirty="0" smtClean="0">
                <a:solidFill>
                  <a:schemeClr val="tx1"/>
                </a:solidFill>
              </a:rPr>
              <a:t>Continue to seek clarity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 bwMode="ltGray">
          <a:xfrm>
            <a:off x="5931593" y="1784673"/>
            <a:ext cx="5508568" cy="316656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r>
              <a:rPr lang="en-US" sz="1500" dirty="0" smtClean="0">
                <a:solidFill>
                  <a:schemeClr val="tx1"/>
                </a:solidFill>
              </a:rPr>
              <a:t>Interested in HPE on HPE best practices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 bwMode="ltGray">
          <a:xfrm>
            <a:off x="5931593" y="2208144"/>
            <a:ext cx="5508568" cy="316656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r>
              <a:rPr lang="en-US" sz="1500" dirty="0" smtClean="0">
                <a:solidFill>
                  <a:schemeClr val="tx1"/>
                </a:solidFill>
              </a:rPr>
              <a:t>Request more HPE engagement in specific countries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 bwMode="ltGray">
          <a:xfrm>
            <a:off x="5931593" y="2895409"/>
            <a:ext cx="5508568" cy="316656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Continue to address demands for demos and use cases</a:t>
            </a:r>
          </a:p>
        </p:txBody>
      </p:sp>
      <p:sp>
        <p:nvSpPr>
          <p:cNvPr id="29" name="Rectangle 28"/>
          <p:cNvSpPr/>
          <p:nvPr/>
        </p:nvSpPr>
        <p:spPr bwMode="ltGray">
          <a:xfrm>
            <a:off x="5931593" y="4432434"/>
            <a:ext cx="5508568" cy="316656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r>
              <a:rPr lang="en-US" sz="1500" dirty="0" smtClean="0">
                <a:solidFill>
                  <a:schemeClr val="tx1"/>
                </a:solidFill>
              </a:rPr>
              <a:t>Interested in our innovation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 bwMode="ltGray">
          <a:xfrm>
            <a:off x="5931593" y="4855904"/>
            <a:ext cx="5508568" cy="316656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Like where the company is headed</a:t>
            </a:r>
          </a:p>
        </p:txBody>
      </p:sp>
      <p:sp>
        <p:nvSpPr>
          <p:cNvPr id="32" name="Rectangle 31"/>
          <p:cNvSpPr/>
          <p:nvPr/>
        </p:nvSpPr>
        <p:spPr bwMode="ltGray">
          <a:xfrm>
            <a:off x="5931593" y="3309178"/>
            <a:ext cx="5508568" cy="316656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Get the word out on HPE </a:t>
            </a:r>
            <a:r>
              <a:rPr lang="en-US" sz="1500" dirty="0" smtClean="0">
                <a:solidFill>
                  <a:schemeClr val="tx1"/>
                </a:solidFill>
              </a:rPr>
              <a:t>products</a:t>
            </a:r>
            <a:endParaRPr lang="en-US" sz="1500" dirty="0">
              <a:solidFill>
                <a:schemeClr val="bg2"/>
              </a:solidFill>
            </a:endParaRPr>
          </a:p>
        </p:txBody>
      </p:sp>
      <p:sp>
        <p:nvSpPr>
          <p:cNvPr id="25" name="Rectangle 24"/>
          <p:cNvSpPr/>
          <p:nvPr/>
        </p:nvSpPr>
        <p:spPr bwMode="ltGray">
          <a:xfrm>
            <a:off x="5931593" y="3722947"/>
            <a:ext cx="5508568" cy="316656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r>
              <a:rPr lang="en-US" sz="1500" dirty="0" smtClean="0">
                <a:solidFill>
                  <a:schemeClr val="tx1"/>
                </a:solidFill>
              </a:rPr>
              <a:t>Root cause and corrective action for product issues</a:t>
            </a:r>
            <a:endParaRPr lang="en-US" sz="1500" dirty="0">
              <a:solidFill>
                <a:schemeClr val="bg2"/>
              </a:solidFill>
            </a:endParaRPr>
          </a:p>
        </p:txBody>
      </p:sp>
      <p:cxnSp>
        <p:nvCxnSpPr>
          <p:cNvPr id="26" name="Conector reto 25"/>
          <p:cNvCxnSpPr>
            <a:cxnSpLocks/>
          </p:cNvCxnSpPr>
          <p:nvPr/>
        </p:nvCxnSpPr>
        <p:spPr>
          <a:xfrm>
            <a:off x="5785442" y="1361203"/>
            <a:ext cx="0" cy="1163597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>
            <a:cxnSpLocks/>
          </p:cNvCxnSpPr>
          <p:nvPr/>
        </p:nvCxnSpPr>
        <p:spPr>
          <a:xfrm>
            <a:off x="5789055" y="2895409"/>
            <a:ext cx="0" cy="1144194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>
            <a:cxnSpLocks/>
          </p:cNvCxnSpPr>
          <p:nvPr/>
        </p:nvCxnSpPr>
        <p:spPr>
          <a:xfrm>
            <a:off x="5791435" y="4425666"/>
            <a:ext cx="0" cy="1170365"/>
          </a:xfrm>
          <a:prstGeom prst="line">
            <a:avLst/>
          </a:prstGeom>
          <a:ln w="444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spaço Reservado para Número de Slide 2"/>
          <p:cNvSpPr>
            <a:spLocks noGrp="1"/>
          </p:cNvSpPr>
          <p:nvPr>
            <p:ph type="sldNum" sz="quarter" idx="12"/>
          </p:nvPr>
        </p:nvSpPr>
        <p:spPr>
          <a:xfrm>
            <a:off x="11049000" y="6430868"/>
            <a:ext cx="533399" cy="232147"/>
          </a:xfrm>
        </p:spPr>
        <p:txBody>
          <a:bodyPr/>
          <a:lstStyle/>
          <a:p>
            <a:fld id="{B016F8AB-BCEA-4347-8BA6-BE776009BC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1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55"/>
          <p:cNvSpPr/>
          <p:nvPr/>
        </p:nvSpPr>
        <p:spPr bwMode="ltGray">
          <a:xfrm>
            <a:off x="5128549" y="4599841"/>
            <a:ext cx="1452941" cy="1421570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marL="112713" indent="-112713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−"/>
            </a:pPr>
            <a:r>
              <a:rPr lang="en-US" sz="900" dirty="0" smtClean="0">
                <a:solidFill>
                  <a:schemeClr val="tx1"/>
                </a:solidFill>
              </a:rPr>
              <a:t>Our strategy is resonating with customers</a:t>
            </a:r>
          </a:p>
          <a:p>
            <a:pPr marL="112713" indent="-112713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−"/>
            </a:pPr>
            <a:r>
              <a:rPr lang="en-US" sz="900" dirty="0" smtClean="0">
                <a:solidFill>
                  <a:schemeClr val="tx1"/>
                </a:solidFill>
              </a:rPr>
              <a:t>There are still customers who are learning about the HPE/HPI separation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4" name="Rectangle 55"/>
          <p:cNvSpPr/>
          <p:nvPr/>
        </p:nvSpPr>
        <p:spPr bwMode="ltGray">
          <a:xfrm>
            <a:off x="5128549" y="3065156"/>
            <a:ext cx="1452943" cy="1411937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marL="112713" indent="-112713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−"/>
            </a:pPr>
            <a:r>
              <a:rPr lang="en-US" sz="900" dirty="0" smtClean="0">
                <a:solidFill>
                  <a:schemeClr val="tx1"/>
                </a:solidFill>
              </a:rPr>
              <a:t>Customers appreciate real-life examples of how others are using products </a:t>
            </a:r>
          </a:p>
          <a:p>
            <a:pPr marL="112713" indent="-112713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−"/>
            </a:pPr>
            <a:r>
              <a:rPr lang="en-US" sz="900" dirty="0" smtClean="0">
                <a:solidFill>
                  <a:schemeClr val="tx1"/>
                </a:solidFill>
              </a:rPr>
              <a:t>SimpliVity is the top  demo requested</a:t>
            </a:r>
          </a:p>
          <a:p>
            <a:pPr marL="112713" indent="-112713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−"/>
            </a:pPr>
            <a:r>
              <a:rPr lang="en-US" sz="900" dirty="0" smtClean="0">
                <a:solidFill>
                  <a:schemeClr val="tx1"/>
                </a:solidFill>
              </a:rPr>
              <a:t> Requesting delivery of 3PAR OS patch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6" name="Content Placeholder 1"/>
          <p:cNvSpPr txBox="1">
            <a:spLocks/>
          </p:cNvSpPr>
          <p:nvPr/>
        </p:nvSpPr>
        <p:spPr>
          <a:xfrm rot="16200000">
            <a:off x="5635704" y="-1486677"/>
            <a:ext cx="1411939" cy="105156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</a:ln>
        </p:spPr>
        <p:txBody>
          <a:bodyPr vert="horz" lIns="0" tIns="91440" rIns="0" bIns="0" rtlCol="0" anchor="t" anchorCtr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0000"/>
              </a:lnSpc>
              <a:buNone/>
            </a:pPr>
            <a:endParaRPr lang="en-US" sz="1400" b="1" dirty="0"/>
          </a:p>
        </p:txBody>
      </p:sp>
      <p:sp>
        <p:nvSpPr>
          <p:cNvPr id="37" name="Content Placeholder 1"/>
          <p:cNvSpPr txBox="1">
            <a:spLocks/>
          </p:cNvSpPr>
          <p:nvPr/>
        </p:nvSpPr>
        <p:spPr>
          <a:xfrm rot="16200000">
            <a:off x="5630890" y="57374"/>
            <a:ext cx="1421568" cy="10515600"/>
          </a:xfrm>
          <a:prstGeom prst="rect">
            <a:avLst/>
          </a:prstGeom>
          <a:noFill/>
          <a:ln w="38100">
            <a:solidFill>
              <a:schemeClr val="accent3"/>
            </a:solidFill>
            <a:miter lim="800000"/>
          </a:ln>
        </p:spPr>
        <p:txBody>
          <a:bodyPr vert="horz" lIns="0" tIns="91440" rIns="0" bIns="0" rtlCol="0" anchor="t" anchorCtr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0000"/>
              </a:lnSpc>
              <a:buNone/>
            </a:pPr>
            <a:endParaRPr lang="en-US" sz="1200" b="1" dirty="0"/>
          </a:p>
        </p:txBody>
      </p:sp>
      <p:sp>
        <p:nvSpPr>
          <p:cNvPr id="62" name="Rectangle 55"/>
          <p:cNvSpPr/>
          <p:nvPr/>
        </p:nvSpPr>
        <p:spPr bwMode="ltGray">
          <a:xfrm>
            <a:off x="5128549" y="1253858"/>
            <a:ext cx="1452943" cy="1658707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marL="112713" indent="-112713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−"/>
            </a:pPr>
            <a:r>
              <a:rPr lang="en-US" sz="900" dirty="0" smtClean="0">
                <a:solidFill>
                  <a:schemeClr val="tx1"/>
                </a:solidFill>
              </a:rPr>
              <a:t>Customers requesting to have earlier access to technology</a:t>
            </a:r>
          </a:p>
          <a:p>
            <a:pPr marL="112713" indent="-112713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−"/>
            </a:pPr>
            <a:r>
              <a:rPr lang="en-US" sz="900" dirty="0" smtClean="0">
                <a:solidFill>
                  <a:schemeClr val="tx1"/>
                </a:solidFill>
              </a:rPr>
              <a:t>Customers want to showcase solutions</a:t>
            </a:r>
          </a:p>
          <a:p>
            <a:pPr marL="112713" indent="-112713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−"/>
            </a:pPr>
            <a:r>
              <a:rPr lang="en-US" sz="900" dirty="0" smtClean="0">
                <a:solidFill>
                  <a:schemeClr val="tx1"/>
                </a:solidFill>
              </a:rPr>
              <a:t>Customers want to learn from HPE on HPE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5" name="Content Placeholder 1"/>
          <p:cNvSpPr txBox="1">
            <a:spLocks/>
          </p:cNvSpPr>
          <p:nvPr/>
        </p:nvSpPr>
        <p:spPr>
          <a:xfrm rot="16200000">
            <a:off x="5510937" y="-3182499"/>
            <a:ext cx="1661474" cy="10515600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</a:ln>
        </p:spPr>
        <p:txBody>
          <a:bodyPr vert="horz" lIns="0" tIns="91440" rIns="0" bIns="0" rtlCol="0" anchor="t" anchorCtr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0000"/>
              </a:lnSpc>
              <a:buNone/>
            </a:pPr>
            <a:endParaRPr lang="en-US" sz="1400" b="1" dirty="0"/>
          </a:p>
        </p:txBody>
      </p:sp>
      <p:sp>
        <p:nvSpPr>
          <p:cNvPr id="17" name="Title 2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dirty="0"/>
              <a:t>Most frequent customer requests &amp; recommendations</a:t>
            </a:r>
          </a:p>
        </p:txBody>
      </p:sp>
      <p:sp>
        <p:nvSpPr>
          <p:cNvPr id="42" name="Rectangle 55"/>
          <p:cNvSpPr/>
          <p:nvPr/>
        </p:nvSpPr>
        <p:spPr bwMode="ltGray">
          <a:xfrm>
            <a:off x="1188812" y="1342381"/>
            <a:ext cx="3871776" cy="146583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45720" rIns="45720" bIns="45720" rtlCol="0" anchor="ctr">
            <a:noAutofit/>
          </a:bodyPr>
          <a:lstStyle/>
          <a:p>
            <a:pPr marL="61913" indent="-61913">
              <a:spcBef>
                <a:spcPts val="600"/>
              </a:spcBef>
              <a:buClr>
                <a:prstClr val="black"/>
              </a:buClr>
            </a:pPr>
            <a:r>
              <a:rPr lang="en-US" sz="1000" i="1" dirty="0">
                <a:solidFill>
                  <a:schemeClr val="tx1"/>
                </a:solidFill>
              </a:rPr>
              <a:t>“Bring us more upfront in your developments“</a:t>
            </a:r>
          </a:p>
          <a:p>
            <a:pPr marL="61913" indent="-61913" algn="r">
              <a:buClr>
                <a:prstClr val="black"/>
              </a:buClr>
            </a:pPr>
            <a:r>
              <a:rPr lang="en-US" sz="900" b="1" dirty="0" smtClean="0">
                <a:solidFill>
                  <a:schemeClr val="tx1"/>
                </a:solidFill>
              </a:rPr>
              <a:t>- Gayle Chan</a:t>
            </a:r>
            <a:r>
              <a:rPr lang="en-US" sz="900" dirty="0" smtClean="0">
                <a:solidFill>
                  <a:schemeClr val="tx1"/>
                </a:solidFill>
              </a:rPr>
              <a:t>, DSTA Deputy Director Digital Hub</a:t>
            </a:r>
          </a:p>
          <a:p>
            <a:pPr marL="61913" indent="-61913">
              <a:spcBef>
                <a:spcPts val="600"/>
              </a:spcBef>
              <a:buClr>
                <a:prstClr val="black"/>
              </a:buClr>
            </a:pPr>
            <a:r>
              <a:rPr lang="en-US" sz="1000" i="1" dirty="0">
                <a:solidFill>
                  <a:schemeClr val="tx1"/>
                </a:solidFill>
              </a:rPr>
              <a:t>“Suggest creating Smart Building showcase in Surbana Jurong’s new facility</a:t>
            </a:r>
            <a:r>
              <a:rPr lang="en-US" sz="1000" i="1" dirty="0" smtClean="0">
                <a:solidFill>
                  <a:schemeClr val="tx1"/>
                </a:solidFill>
              </a:rPr>
              <a:t>” </a:t>
            </a:r>
            <a:r>
              <a:rPr lang="en-US" sz="900" dirty="0" smtClean="0">
                <a:solidFill>
                  <a:schemeClr val="tx1"/>
                </a:solidFill>
              </a:rPr>
              <a:t>– </a:t>
            </a:r>
            <a:r>
              <a:rPr lang="en-US" sz="900" dirty="0">
                <a:solidFill>
                  <a:schemeClr val="tx1"/>
                </a:solidFill>
              </a:rPr>
              <a:t>Surbana Technologies briefing </a:t>
            </a:r>
          </a:p>
          <a:p>
            <a:pPr marL="61913" indent="-61913">
              <a:spcBef>
                <a:spcPts val="600"/>
              </a:spcBef>
              <a:buClr>
                <a:prstClr val="black"/>
              </a:buClr>
            </a:pPr>
            <a:r>
              <a:rPr lang="en-US" sz="1000" i="1" dirty="0">
                <a:solidFill>
                  <a:schemeClr val="tx1"/>
                </a:solidFill>
              </a:rPr>
              <a:t>“Request HPE on HPE transformation information - consolidation, automation, and cloud first</a:t>
            </a:r>
            <a:r>
              <a:rPr lang="en-US" sz="1000" i="1" dirty="0" smtClean="0">
                <a:solidFill>
                  <a:schemeClr val="tx1"/>
                </a:solidFill>
              </a:rPr>
              <a:t>” </a:t>
            </a:r>
            <a:r>
              <a:rPr lang="en-US" sz="900" dirty="0" smtClean="0">
                <a:solidFill>
                  <a:schemeClr val="tx1"/>
                </a:solidFill>
              </a:rPr>
              <a:t>- </a:t>
            </a:r>
            <a:r>
              <a:rPr lang="en-US" sz="900" dirty="0">
                <a:solidFill>
                  <a:schemeClr val="tx1"/>
                </a:solidFill>
              </a:rPr>
              <a:t>Telefonica O2 briefing </a:t>
            </a:r>
          </a:p>
          <a:p>
            <a:pPr marL="61913" indent="-61913">
              <a:spcBef>
                <a:spcPts val="600"/>
              </a:spcBef>
              <a:buClr>
                <a:prstClr val="black"/>
              </a:buClr>
            </a:pPr>
            <a:r>
              <a:rPr lang="en-US" sz="1000" i="1" dirty="0">
                <a:solidFill>
                  <a:schemeClr val="tx1"/>
                </a:solidFill>
              </a:rPr>
              <a:t>“More investment in China market</a:t>
            </a:r>
            <a:r>
              <a:rPr lang="en-US" sz="1000" i="1" dirty="0" smtClean="0">
                <a:solidFill>
                  <a:schemeClr val="tx1"/>
                </a:solidFill>
              </a:rPr>
              <a:t>.“ </a:t>
            </a:r>
          </a:p>
          <a:p>
            <a:pPr marL="61913" indent="-61913" algn="r">
              <a:buClr>
                <a:prstClr val="black"/>
              </a:buClr>
            </a:pPr>
            <a:r>
              <a:rPr lang="en-US" sz="900" b="1" dirty="0" smtClean="0">
                <a:solidFill>
                  <a:schemeClr val="tx1"/>
                </a:solidFill>
              </a:rPr>
              <a:t>- Eduardo </a:t>
            </a:r>
            <a:r>
              <a:rPr lang="en-US" sz="900" b="1" dirty="0" err="1" smtClean="0">
                <a:solidFill>
                  <a:schemeClr val="tx1"/>
                </a:solidFill>
              </a:rPr>
              <a:t>Chiuciuchian</a:t>
            </a:r>
            <a:r>
              <a:rPr lang="en-US" sz="900" dirty="0" smtClean="0">
                <a:solidFill>
                  <a:schemeClr val="tx1"/>
                </a:solidFill>
              </a:rPr>
              <a:t>, Nestle RGO North America Director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8" name="Rectangle 55"/>
          <p:cNvSpPr/>
          <p:nvPr/>
        </p:nvSpPr>
        <p:spPr bwMode="ltGray">
          <a:xfrm>
            <a:off x="10192011" y="1294764"/>
            <a:ext cx="1339502" cy="13716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45720" rIns="45720" bIns="45720" numCol="1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b="1" dirty="0" smtClean="0">
                <a:solidFill>
                  <a:schemeClr val="tx1"/>
                </a:solidFill>
              </a:rPr>
              <a:t>Country requests</a:t>
            </a:r>
            <a:endParaRPr lang="en-US" sz="900" b="1" dirty="0">
              <a:solidFill>
                <a:schemeClr val="tx1"/>
              </a:solidFill>
            </a:endParaRPr>
          </a:p>
          <a:p>
            <a:pPr marL="109728" indent="-109728">
              <a:lnSpc>
                <a:spcPct val="90000"/>
              </a:lnSpc>
              <a:buSzPct val="90000"/>
              <a:buFont typeface="Arial" panose="020B0604020202020204" pitchFamily="34" charset="0"/>
              <a:buChar char="−"/>
            </a:pPr>
            <a:r>
              <a:rPr lang="en-US" sz="800" dirty="0" smtClean="0">
                <a:solidFill>
                  <a:schemeClr val="tx1"/>
                </a:solidFill>
              </a:rPr>
              <a:t>Saudi Telecom Company</a:t>
            </a:r>
          </a:p>
          <a:p>
            <a:pPr marL="109728" indent="-109728">
              <a:lnSpc>
                <a:spcPct val="90000"/>
              </a:lnSpc>
              <a:buSzPct val="90000"/>
              <a:buFont typeface="Arial" panose="020B0604020202020204" pitchFamily="34" charset="0"/>
              <a:buChar char="−"/>
            </a:pPr>
            <a:r>
              <a:rPr lang="en-US" sz="800" dirty="0">
                <a:solidFill>
                  <a:schemeClr val="tx1"/>
                </a:solidFill>
              </a:rPr>
              <a:t>Nestle RGO North </a:t>
            </a:r>
            <a:r>
              <a:rPr lang="en-US" sz="800" dirty="0" smtClean="0">
                <a:solidFill>
                  <a:schemeClr val="tx1"/>
                </a:solidFill>
              </a:rPr>
              <a:t>America</a:t>
            </a:r>
          </a:p>
          <a:p>
            <a:pPr marL="109728" indent="-109728">
              <a:lnSpc>
                <a:spcPct val="90000"/>
              </a:lnSpc>
              <a:buSzPct val="90000"/>
              <a:buFont typeface="Arial" panose="020B0604020202020204" pitchFamily="34" charset="0"/>
              <a:buChar char="−"/>
            </a:pPr>
            <a:r>
              <a:rPr lang="en-US" sz="800" dirty="0" smtClean="0">
                <a:solidFill>
                  <a:schemeClr val="tx1"/>
                </a:solidFill>
              </a:rPr>
              <a:t>DSTA</a:t>
            </a:r>
            <a:endParaRPr lang="en-US" sz="800" dirty="0">
              <a:solidFill>
                <a:schemeClr val="tx1"/>
              </a:solidFill>
            </a:endParaRPr>
          </a:p>
          <a:p>
            <a:pPr marL="109728" indent="-109728">
              <a:lnSpc>
                <a:spcPct val="90000"/>
              </a:lnSpc>
              <a:buSzPct val="90000"/>
              <a:buFont typeface="Arial" panose="020B0604020202020204" pitchFamily="34" charset="0"/>
              <a:buChar char="−"/>
            </a:pPr>
            <a:r>
              <a:rPr lang="en-US" sz="800" dirty="0" smtClean="0">
                <a:solidFill>
                  <a:schemeClr val="tx1"/>
                </a:solidFill>
              </a:rPr>
              <a:t>American </a:t>
            </a:r>
            <a:r>
              <a:rPr lang="en-US" sz="800" dirty="0">
                <a:solidFill>
                  <a:schemeClr val="tx1"/>
                </a:solidFill>
              </a:rPr>
              <a:t>Chamber of Commerce Peru</a:t>
            </a:r>
          </a:p>
          <a:p>
            <a:pPr marL="109728" indent="-109728">
              <a:lnSpc>
                <a:spcPct val="90000"/>
              </a:lnSpc>
              <a:buSzPct val="90000"/>
              <a:buFont typeface="Arial" panose="020B0604020202020204" pitchFamily="34" charset="0"/>
              <a:buChar char="−"/>
            </a:pPr>
            <a:endParaRPr lang="en-US" sz="800" dirty="0">
              <a:solidFill>
                <a:schemeClr val="tx1"/>
              </a:solidFill>
            </a:endParaRPr>
          </a:p>
          <a:p>
            <a:pPr marL="109728" indent="-109728">
              <a:lnSpc>
                <a:spcPct val="90000"/>
              </a:lnSpc>
              <a:buSzPct val="90000"/>
              <a:buFont typeface="Arial" panose="020B0604020202020204" pitchFamily="34" charset="0"/>
              <a:buChar char="−"/>
            </a:pP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" name="Content Placeholder 1"/>
          <p:cNvSpPr txBox="1">
            <a:spLocks/>
          </p:cNvSpPr>
          <p:nvPr/>
        </p:nvSpPr>
        <p:spPr>
          <a:xfrm rot="16200000">
            <a:off x="362919" y="1947758"/>
            <a:ext cx="950799" cy="463459"/>
          </a:xfrm>
          <a:prstGeom prst="rect">
            <a:avLst/>
          </a:prstGeom>
          <a:ln w="38100">
            <a:noFill/>
            <a:miter lim="800000"/>
          </a:ln>
        </p:spPr>
        <p:txBody>
          <a:bodyPr vert="horz" lIns="0" tIns="91440" rIns="0" bIns="0" rtlCol="0" anchor="t" anchorCtr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80000"/>
              </a:lnSpc>
              <a:buNone/>
            </a:pPr>
            <a:r>
              <a:rPr lang="en-US" sz="1400" b="1" dirty="0"/>
              <a:t>Want to </a:t>
            </a:r>
            <a:br>
              <a:rPr lang="en-US" sz="1400" b="1" dirty="0"/>
            </a:br>
            <a:r>
              <a:rPr lang="en-US" sz="1400" b="1" dirty="0"/>
              <a:t>collaborate</a:t>
            </a:r>
          </a:p>
        </p:txBody>
      </p:sp>
      <p:sp>
        <p:nvSpPr>
          <p:cNvPr id="23" name="Rectangle 55"/>
          <p:cNvSpPr/>
          <p:nvPr/>
        </p:nvSpPr>
        <p:spPr bwMode="ltGray">
          <a:xfrm>
            <a:off x="1188812" y="3248780"/>
            <a:ext cx="3871776" cy="108859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45720" rIns="45720" bIns="45720" rtlCol="0" anchor="ctr">
            <a:noAutofit/>
          </a:bodyPr>
          <a:lstStyle/>
          <a:p>
            <a:pPr marL="61913" indent="-61913">
              <a:spcBef>
                <a:spcPts val="600"/>
              </a:spcBef>
              <a:buClr>
                <a:prstClr val="black"/>
              </a:buClr>
            </a:pPr>
            <a:r>
              <a:rPr lang="en-US" sz="1000" i="1" dirty="0">
                <a:solidFill>
                  <a:schemeClr val="tx1"/>
                </a:solidFill>
              </a:rPr>
              <a:t>“Real life cases site visit to hear from real customer“</a:t>
            </a:r>
          </a:p>
          <a:p>
            <a:pPr marL="61913" indent="-61913" algn="r">
              <a:buClr>
                <a:prstClr val="black"/>
              </a:buClr>
            </a:pPr>
            <a:r>
              <a:rPr lang="en-US" sz="900" b="1" dirty="0" smtClean="0">
                <a:solidFill>
                  <a:schemeClr val="tx1"/>
                </a:solidFill>
              </a:rPr>
              <a:t>- </a:t>
            </a:r>
            <a:r>
              <a:rPr lang="en-US" sz="900" b="1" dirty="0" err="1">
                <a:solidFill>
                  <a:schemeClr val="tx1"/>
                </a:solidFill>
              </a:rPr>
              <a:t>Kah</a:t>
            </a:r>
            <a:r>
              <a:rPr lang="en-US" sz="900" b="1" dirty="0">
                <a:solidFill>
                  <a:schemeClr val="tx1"/>
                </a:solidFill>
              </a:rPr>
              <a:t> Yi Chin</a:t>
            </a:r>
            <a:r>
              <a:rPr lang="en-US" sz="900" dirty="0">
                <a:solidFill>
                  <a:schemeClr val="tx1"/>
                </a:solidFill>
              </a:rPr>
              <a:t>, Sabah </a:t>
            </a:r>
            <a:r>
              <a:rPr lang="en-US" sz="900" dirty="0" smtClean="0">
                <a:solidFill>
                  <a:schemeClr val="tx1"/>
                </a:solidFill>
              </a:rPr>
              <a:t>Net Technical Advisor </a:t>
            </a:r>
            <a:endParaRPr lang="en-US" sz="900" dirty="0">
              <a:solidFill>
                <a:schemeClr val="tx1"/>
              </a:solidFill>
            </a:endParaRPr>
          </a:p>
          <a:p>
            <a:pPr marL="61913" indent="-61913">
              <a:spcBef>
                <a:spcPts val="600"/>
              </a:spcBef>
              <a:buClr>
                <a:prstClr val="black"/>
              </a:buClr>
            </a:pPr>
            <a:r>
              <a:rPr lang="en-US" sz="1000" i="1" dirty="0">
                <a:solidFill>
                  <a:schemeClr val="tx1"/>
                </a:solidFill>
              </a:rPr>
              <a:t>“More communication regarding new products.“</a:t>
            </a:r>
          </a:p>
          <a:p>
            <a:pPr marL="61913" indent="-61913" algn="r">
              <a:buClr>
                <a:prstClr val="black"/>
              </a:buClr>
            </a:pPr>
            <a:r>
              <a:rPr lang="en-US" sz="900" b="1" dirty="0" smtClean="0">
                <a:solidFill>
                  <a:schemeClr val="tx1"/>
                </a:solidFill>
              </a:rPr>
              <a:t>- </a:t>
            </a:r>
            <a:r>
              <a:rPr lang="en-US" sz="900" b="1" dirty="0">
                <a:solidFill>
                  <a:schemeClr val="tx1"/>
                </a:solidFill>
              </a:rPr>
              <a:t>Jack Yudell</a:t>
            </a:r>
            <a:r>
              <a:rPr lang="en-US" sz="900" dirty="0" smtClean="0">
                <a:solidFill>
                  <a:schemeClr val="tx1"/>
                </a:solidFill>
              </a:rPr>
              <a:t>, </a:t>
            </a:r>
            <a:r>
              <a:rPr lang="en-US" sz="900" dirty="0">
                <a:solidFill>
                  <a:schemeClr val="tx1"/>
                </a:solidFill>
              </a:rPr>
              <a:t>Austin Radiological </a:t>
            </a:r>
            <a:r>
              <a:rPr lang="en-US" sz="900" dirty="0" smtClean="0">
                <a:solidFill>
                  <a:schemeClr val="tx1"/>
                </a:solidFill>
              </a:rPr>
              <a:t>Assoc., Enterprise Architect</a:t>
            </a:r>
            <a:endParaRPr lang="en-US" sz="900" dirty="0">
              <a:solidFill>
                <a:schemeClr val="tx1"/>
              </a:solidFill>
            </a:endParaRPr>
          </a:p>
          <a:p>
            <a:pPr marL="61913" indent="-61913">
              <a:spcBef>
                <a:spcPts val="300"/>
              </a:spcBef>
              <a:buClr>
                <a:prstClr val="black"/>
              </a:buClr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" name="Rectangle 55"/>
          <p:cNvSpPr/>
          <p:nvPr/>
        </p:nvSpPr>
        <p:spPr bwMode="ltGray">
          <a:xfrm>
            <a:off x="6682840" y="3104456"/>
            <a:ext cx="2008283" cy="13716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45720" rIns="45720" bIns="45720" numCol="1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b="1" dirty="0">
                <a:solidFill>
                  <a:schemeClr val="tx1"/>
                </a:solidFill>
              </a:rPr>
              <a:t>Demos/use cases</a:t>
            </a:r>
          </a:p>
          <a:p>
            <a:pPr marL="109728" indent="-109728">
              <a:lnSpc>
                <a:spcPct val="90000"/>
              </a:lnSpc>
              <a:buSzPct val="90000"/>
              <a:buFont typeface="Arial" panose="020B0604020202020204" pitchFamily="34" charset="0"/>
              <a:buChar char="−"/>
            </a:pPr>
            <a:r>
              <a:rPr lang="en-US" sz="800" dirty="0">
                <a:solidFill>
                  <a:schemeClr val="tx1"/>
                </a:solidFill>
              </a:rPr>
              <a:t>Health Management Systems, Inc</a:t>
            </a:r>
            <a:r>
              <a:rPr lang="en-US" sz="800" dirty="0" smtClean="0">
                <a:solidFill>
                  <a:schemeClr val="tx1"/>
                </a:solidFill>
              </a:rPr>
              <a:t>.</a:t>
            </a:r>
          </a:p>
          <a:p>
            <a:pPr marL="109728" indent="-109728">
              <a:lnSpc>
                <a:spcPct val="90000"/>
              </a:lnSpc>
              <a:buSzPct val="90000"/>
              <a:buFont typeface="Arial" panose="020B0604020202020204" pitchFamily="34" charset="0"/>
              <a:buChar char="−"/>
            </a:pPr>
            <a:r>
              <a:rPr lang="en-US" sz="800" dirty="0">
                <a:solidFill>
                  <a:schemeClr val="tx1"/>
                </a:solidFill>
              </a:rPr>
              <a:t>Global Affairs </a:t>
            </a:r>
            <a:r>
              <a:rPr lang="en-US" sz="800" dirty="0" smtClean="0">
                <a:solidFill>
                  <a:schemeClr val="tx1"/>
                </a:solidFill>
              </a:rPr>
              <a:t>Canada</a:t>
            </a:r>
          </a:p>
          <a:p>
            <a:pPr marL="109728" indent="-109728">
              <a:lnSpc>
                <a:spcPct val="90000"/>
              </a:lnSpc>
              <a:buSzPct val="90000"/>
              <a:buFont typeface="Arial" panose="020B0604020202020204" pitchFamily="34" charset="0"/>
              <a:buChar char="−"/>
            </a:pPr>
            <a:r>
              <a:rPr lang="en-US" sz="800" dirty="0" smtClean="0">
                <a:solidFill>
                  <a:schemeClr val="tx1"/>
                </a:solidFill>
              </a:rPr>
              <a:t>Deloitte</a:t>
            </a:r>
          </a:p>
          <a:p>
            <a:pPr marL="109728" indent="-109728">
              <a:lnSpc>
                <a:spcPct val="90000"/>
              </a:lnSpc>
              <a:buSzPct val="90000"/>
              <a:buFont typeface="Arial" panose="020B0604020202020204" pitchFamily="34" charset="0"/>
              <a:buChar char="−"/>
            </a:pPr>
            <a:r>
              <a:rPr lang="en-US" sz="800" dirty="0" smtClean="0">
                <a:solidFill>
                  <a:schemeClr val="tx1"/>
                </a:solidFill>
              </a:rPr>
              <a:t>Aramark</a:t>
            </a:r>
          </a:p>
          <a:p>
            <a:pPr marL="109728" indent="-109728">
              <a:lnSpc>
                <a:spcPct val="90000"/>
              </a:lnSpc>
              <a:buSzPct val="90000"/>
              <a:buFont typeface="Arial" panose="020B0604020202020204" pitchFamily="34" charset="0"/>
              <a:buChar char="−"/>
            </a:pPr>
            <a:r>
              <a:rPr lang="en-US" sz="800" dirty="0">
                <a:solidFill>
                  <a:schemeClr val="tx1"/>
                </a:solidFill>
              </a:rPr>
              <a:t>RMM Solutions Multi Client </a:t>
            </a:r>
            <a:r>
              <a:rPr lang="en-US" sz="800" dirty="0" smtClean="0">
                <a:solidFill>
                  <a:schemeClr val="tx1"/>
                </a:solidFill>
              </a:rPr>
              <a:t>Briefing</a:t>
            </a:r>
          </a:p>
          <a:p>
            <a:pPr marL="109728" indent="-109728">
              <a:lnSpc>
                <a:spcPct val="90000"/>
              </a:lnSpc>
              <a:buSzPct val="90000"/>
              <a:buFont typeface="Arial" panose="020B0604020202020204" pitchFamily="34" charset="0"/>
              <a:buChar char="−"/>
            </a:pPr>
            <a:r>
              <a:rPr lang="en-US" sz="800" dirty="0">
                <a:solidFill>
                  <a:schemeClr val="tx1"/>
                </a:solidFill>
              </a:rPr>
              <a:t>Tokyo Gas Co., Ltd</a:t>
            </a:r>
            <a:r>
              <a:rPr lang="en-US" sz="800" dirty="0" smtClean="0">
                <a:solidFill>
                  <a:schemeClr val="tx1"/>
                </a:solidFill>
              </a:rPr>
              <a:t>.</a:t>
            </a:r>
          </a:p>
          <a:p>
            <a:pPr marL="109728" indent="-109728">
              <a:lnSpc>
                <a:spcPct val="90000"/>
              </a:lnSpc>
              <a:buSzPct val="90000"/>
              <a:buFont typeface="Arial" panose="020B0604020202020204" pitchFamily="34" charset="0"/>
              <a:buChar char="−"/>
            </a:pPr>
            <a:r>
              <a:rPr lang="en-US" sz="800" dirty="0">
                <a:solidFill>
                  <a:schemeClr val="tx1"/>
                </a:solidFill>
              </a:rPr>
              <a:t>SEATH Customers</a:t>
            </a:r>
          </a:p>
          <a:p>
            <a:pPr marL="109728" indent="-109728">
              <a:lnSpc>
                <a:spcPct val="90000"/>
              </a:lnSpc>
              <a:buSzPct val="90000"/>
              <a:buFont typeface="Arial" panose="020B0604020202020204" pitchFamily="34" charset="0"/>
              <a:buChar char="−"/>
            </a:pPr>
            <a:r>
              <a:rPr lang="en-US" sz="800" dirty="0">
                <a:solidFill>
                  <a:schemeClr val="tx1"/>
                </a:solidFill>
              </a:rPr>
              <a:t>American Chamber of Commerce </a:t>
            </a:r>
            <a:r>
              <a:rPr lang="en-US" sz="800" dirty="0" smtClean="0">
                <a:solidFill>
                  <a:schemeClr val="tx1"/>
                </a:solidFill>
              </a:rPr>
              <a:t>Peru</a:t>
            </a:r>
          </a:p>
          <a:p>
            <a:pPr marL="109728" indent="-109728">
              <a:lnSpc>
                <a:spcPct val="90000"/>
              </a:lnSpc>
              <a:buSzPct val="90000"/>
              <a:buFont typeface="Arial" panose="020B0604020202020204" pitchFamily="34" charset="0"/>
              <a:buChar char="−"/>
            </a:pPr>
            <a:r>
              <a:rPr lang="en-US" sz="800" dirty="0">
                <a:solidFill>
                  <a:schemeClr val="tx1"/>
                </a:solidFill>
              </a:rPr>
              <a:t>Canon Inc</a:t>
            </a:r>
            <a:r>
              <a:rPr lang="en-US" sz="800" dirty="0" smtClean="0">
                <a:solidFill>
                  <a:schemeClr val="tx1"/>
                </a:solidFill>
              </a:rPr>
              <a:t>.</a:t>
            </a:r>
          </a:p>
          <a:p>
            <a:pPr marL="109728" indent="-109728">
              <a:lnSpc>
                <a:spcPct val="90000"/>
              </a:lnSpc>
              <a:buSzPct val="90000"/>
              <a:buFont typeface="Arial" panose="020B0604020202020204" pitchFamily="34" charset="0"/>
              <a:buChar char="−"/>
            </a:pPr>
            <a:r>
              <a:rPr lang="en-US" sz="800" dirty="0">
                <a:solidFill>
                  <a:schemeClr val="tx1"/>
                </a:solidFill>
              </a:rPr>
              <a:t>Laguna Development </a:t>
            </a:r>
            <a:r>
              <a:rPr lang="en-US" sz="800" dirty="0" smtClean="0">
                <a:solidFill>
                  <a:schemeClr val="tx1"/>
                </a:solidFill>
              </a:rPr>
              <a:t>Corporation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7" name="Rectangle 55"/>
          <p:cNvSpPr/>
          <p:nvPr/>
        </p:nvSpPr>
        <p:spPr bwMode="ltGray">
          <a:xfrm>
            <a:off x="1188812" y="4679021"/>
            <a:ext cx="3871776" cy="126321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45720" rIns="45720" bIns="45720" rtlCol="0" anchor="ctr">
            <a:noAutofit/>
          </a:bodyPr>
          <a:lstStyle/>
          <a:p>
            <a:pPr marL="61913" indent="-61913">
              <a:spcBef>
                <a:spcPts val="600"/>
              </a:spcBef>
              <a:buClr>
                <a:prstClr val="black"/>
              </a:buClr>
            </a:pPr>
            <a:r>
              <a:rPr lang="en-US" sz="1000" i="1" dirty="0">
                <a:solidFill>
                  <a:schemeClr val="tx1"/>
                </a:solidFill>
              </a:rPr>
              <a:t>“Help us in 3 areas: Adoption of Synergy, (b) faster provisioning of VMs and flex capacity, (c) intelligent edge“</a:t>
            </a:r>
          </a:p>
          <a:p>
            <a:pPr marL="58738" indent="-58738" algn="r">
              <a:buClr>
                <a:prstClr val="black"/>
              </a:buClr>
            </a:pPr>
            <a:r>
              <a:rPr lang="en-US" sz="900" b="1" dirty="0" smtClean="0">
                <a:solidFill>
                  <a:schemeClr val="tx1"/>
                </a:solidFill>
              </a:rPr>
              <a:t>- </a:t>
            </a:r>
            <a:r>
              <a:rPr lang="en-US" sz="900" b="1" dirty="0" err="1">
                <a:solidFill>
                  <a:schemeClr val="tx1"/>
                </a:solidFill>
              </a:rPr>
              <a:t>Shyam</a:t>
            </a:r>
            <a:r>
              <a:rPr lang="en-US" sz="900" b="1" dirty="0">
                <a:solidFill>
                  <a:schemeClr val="tx1"/>
                </a:solidFill>
              </a:rPr>
              <a:t> </a:t>
            </a:r>
            <a:r>
              <a:rPr lang="en-US" sz="900" b="1" dirty="0" err="1">
                <a:solidFill>
                  <a:schemeClr val="tx1"/>
                </a:solidFill>
              </a:rPr>
              <a:t>Venkat</a:t>
            </a:r>
            <a:r>
              <a:rPr lang="en-US" sz="900" dirty="0" smtClean="0">
                <a:solidFill>
                  <a:schemeClr val="tx1"/>
                </a:solidFill>
              </a:rPr>
              <a:t>, Pepsi Co. CTO</a:t>
            </a:r>
            <a:endParaRPr lang="en-US" sz="900" dirty="0">
              <a:solidFill>
                <a:schemeClr val="tx1"/>
              </a:solidFill>
            </a:endParaRPr>
          </a:p>
          <a:p>
            <a:pPr marL="61913" indent="-61913">
              <a:spcBef>
                <a:spcPts val="600"/>
              </a:spcBef>
              <a:buClr>
                <a:prstClr val="black"/>
              </a:buClr>
            </a:pPr>
            <a:r>
              <a:rPr lang="en-US" sz="1000" i="1" dirty="0">
                <a:solidFill>
                  <a:schemeClr val="tx1"/>
                </a:solidFill>
              </a:rPr>
              <a:t> “Extremely innovative - forward thinking partner.”</a:t>
            </a:r>
          </a:p>
          <a:p>
            <a:pPr marL="58738" indent="-58738" algn="r">
              <a:buClr>
                <a:prstClr val="black"/>
              </a:buClr>
            </a:pPr>
            <a:r>
              <a:rPr lang="en-US" sz="900" b="1" dirty="0" smtClean="0">
                <a:solidFill>
                  <a:schemeClr val="tx1"/>
                </a:solidFill>
              </a:rPr>
              <a:t>- </a:t>
            </a:r>
            <a:r>
              <a:rPr lang="en-US" sz="900" b="1" dirty="0">
                <a:solidFill>
                  <a:schemeClr val="tx1"/>
                </a:solidFill>
              </a:rPr>
              <a:t>Ned </a:t>
            </a:r>
            <a:r>
              <a:rPr lang="en-US" sz="900" b="1" dirty="0" err="1">
                <a:solidFill>
                  <a:schemeClr val="tx1"/>
                </a:solidFill>
              </a:rPr>
              <a:t>Dupont</a:t>
            </a:r>
            <a:r>
              <a:rPr lang="en-US" sz="900" dirty="0">
                <a:solidFill>
                  <a:schemeClr val="tx1"/>
                </a:solidFill>
              </a:rPr>
              <a:t>, W/S Packaging Group, </a:t>
            </a:r>
            <a:r>
              <a:rPr lang="en-US" sz="900" dirty="0" smtClean="0">
                <a:solidFill>
                  <a:schemeClr val="tx1"/>
                </a:solidFill>
              </a:rPr>
              <a:t>Inc. Director</a:t>
            </a:r>
          </a:p>
          <a:p>
            <a:pPr marL="61913" indent="-61913">
              <a:spcBef>
                <a:spcPts val="600"/>
              </a:spcBef>
              <a:buClr>
                <a:prstClr val="black"/>
              </a:buClr>
            </a:pPr>
            <a:r>
              <a:rPr lang="en-US" sz="1000" i="1" dirty="0">
                <a:solidFill>
                  <a:schemeClr val="tx1"/>
                </a:solidFill>
              </a:rPr>
              <a:t>“Communicate more about HPE. We did not know about this split.”</a:t>
            </a:r>
          </a:p>
          <a:p>
            <a:pPr marL="58738" indent="-58738" algn="r">
              <a:buClr>
                <a:prstClr val="black"/>
              </a:buClr>
            </a:pPr>
            <a:r>
              <a:rPr lang="en-US" sz="900" b="1" dirty="0" smtClean="0">
                <a:solidFill>
                  <a:schemeClr val="tx1"/>
                </a:solidFill>
              </a:rPr>
              <a:t>- Denisse </a:t>
            </a:r>
            <a:r>
              <a:rPr lang="en-US" sz="900" b="1" dirty="0">
                <a:solidFill>
                  <a:schemeClr val="tx1"/>
                </a:solidFill>
              </a:rPr>
              <a:t>Cuellar</a:t>
            </a:r>
            <a:r>
              <a:rPr lang="en-US" sz="900" dirty="0" smtClean="0">
                <a:solidFill>
                  <a:schemeClr val="tx1"/>
                </a:solidFill>
              </a:rPr>
              <a:t>, </a:t>
            </a:r>
            <a:r>
              <a:rPr lang="es-ES" sz="900" dirty="0">
                <a:solidFill>
                  <a:schemeClr val="tx1"/>
                </a:solidFill>
              </a:rPr>
              <a:t>Banco de Crédito del Perú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9" name="Rectangle 55"/>
          <p:cNvSpPr/>
          <p:nvPr/>
        </p:nvSpPr>
        <p:spPr bwMode="ltGray">
          <a:xfrm>
            <a:off x="6682840" y="4660711"/>
            <a:ext cx="2008283" cy="13716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45720" rIns="45720" bIns="45720" numCol="1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b="1" dirty="0">
                <a:solidFill>
                  <a:schemeClr val="tx1"/>
                </a:solidFill>
              </a:rPr>
              <a:t>Innovation</a:t>
            </a:r>
          </a:p>
          <a:p>
            <a:pPr marL="109728" indent="-109728">
              <a:lnSpc>
                <a:spcPct val="90000"/>
              </a:lnSpc>
              <a:buSzPct val="90000"/>
              <a:buFont typeface="Arial" panose="020B0604020202020204" pitchFamily="34" charset="0"/>
              <a:buChar char="−"/>
            </a:pPr>
            <a:r>
              <a:rPr lang="en-US" sz="800" dirty="0">
                <a:solidFill>
                  <a:schemeClr val="tx1"/>
                </a:solidFill>
              </a:rPr>
              <a:t>RMM Solutions Multi Client </a:t>
            </a:r>
            <a:r>
              <a:rPr lang="en-US" sz="800" dirty="0" smtClean="0">
                <a:solidFill>
                  <a:schemeClr val="tx1"/>
                </a:solidFill>
              </a:rPr>
              <a:t>Briefing</a:t>
            </a:r>
          </a:p>
          <a:p>
            <a:pPr marL="109728" indent="-109728">
              <a:lnSpc>
                <a:spcPct val="90000"/>
              </a:lnSpc>
              <a:buSzPct val="90000"/>
              <a:buFont typeface="Arial" panose="020B0604020202020204" pitchFamily="34" charset="0"/>
              <a:buChar char="−"/>
            </a:pPr>
            <a:r>
              <a:rPr lang="en-US" sz="800" dirty="0">
                <a:solidFill>
                  <a:schemeClr val="tx1"/>
                </a:solidFill>
              </a:rPr>
              <a:t>Westlake Chemical Corporation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6682840" y="1294764"/>
            <a:ext cx="2008283" cy="1371600"/>
          </a:xfrm>
          <a:prstGeom prst="rect">
            <a:avLst/>
          </a:prstGeom>
        </p:spPr>
        <p:txBody>
          <a:bodyPr wrap="square" lIns="45720" tIns="45720" rIns="45720" bIns="4572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b="1" dirty="0" smtClean="0"/>
              <a:t>More than a user</a:t>
            </a:r>
            <a:endParaRPr lang="en-US" sz="800" dirty="0"/>
          </a:p>
          <a:p>
            <a:pPr marL="109728" indent="-109728">
              <a:lnSpc>
                <a:spcPct val="90000"/>
              </a:lnSpc>
              <a:buSzPct val="90000"/>
              <a:buFont typeface="Arial" panose="020B0604020202020204" pitchFamily="34" charset="0"/>
              <a:buChar char="−"/>
            </a:pPr>
            <a:r>
              <a:rPr lang="en-US" sz="800" dirty="0" smtClean="0"/>
              <a:t>Pepsi Co.</a:t>
            </a:r>
          </a:p>
          <a:p>
            <a:pPr marL="109728" indent="-109728">
              <a:lnSpc>
                <a:spcPct val="90000"/>
              </a:lnSpc>
              <a:buSzPct val="90000"/>
              <a:buFont typeface="Arial" panose="020B0604020202020204" pitchFamily="34" charset="0"/>
              <a:buChar char="−"/>
            </a:pPr>
            <a:r>
              <a:rPr lang="en-US" sz="800" dirty="0" smtClean="0"/>
              <a:t>Surbana Technologies</a:t>
            </a:r>
          </a:p>
          <a:p>
            <a:pPr marL="109728" indent="-109728">
              <a:lnSpc>
                <a:spcPct val="90000"/>
              </a:lnSpc>
              <a:buSzPct val="90000"/>
              <a:buFont typeface="Arial" panose="020B0604020202020204" pitchFamily="34" charset="0"/>
              <a:buChar char="−"/>
            </a:pPr>
            <a:r>
              <a:rPr lang="en-US" sz="800" dirty="0" smtClean="0"/>
              <a:t>DSTA</a:t>
            </a:r>
          </a:p>
          <a:p>
            <a:pPr marL="109728" indent="-109728">
              <a:lnSpc>
                <a:spcPct val="90000"/>
              </a:lnSpc>
              <a:buSzPct val="90000"/>
              <a:buFont typeface="Arial" panose="020B0604020202020204" pitchFamily="34" charset="0"/>
              <a:buChar char="−"/>
            </a:pPr>
            <a:r>
              <a:rPr lang="en-US" sz="800" dirty="0"/>
              <a:t>University of Texas at </a:t>
            </a:r>
            <a:r>
              <a:rPr lang="en-US" sz="800" dirty="0" smtClean="0"/>
              <a:t>Arlington</a:t>
            </a:r>
          </a:p>
          <a:p>
            <a:pPr marL="109728" indent="-109728">
              <a:lnSpc>
                <a:spcPct val="90000"/>
              </a:lnSpc>
              <a:buSzPct val="90000"/>
              <a:buFont typeface="Arial" panose="020B0604020202020204" pitchFamily="34" charset="0"/>
              <a:buChar char="−"/>
            </a:pPr>
            <a:r>
              <a:rPr lang="en-US" sz="800" dirty="0"/>
              <a:t>SEATH Customers</a:t>
            </a:r>
          </a:p>
        </p:txBody>
      </p:sp>
      <p:sp>
        <p:nvSpPr>
          <p:cNvPr id="3" name="Rectangle 2"/>
          <p:cNvSpPr/>
          <p:nvPr/>
        </p:nvSpPr>
        <p:spPr>
          <a:xfrm>
            <a:off x="1139733" y="975334"/>
            <a:ext cx="1401346" cy="2585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ts val="400"/>
              </a:spcAft>
            </a:pPr>
            <a:r>
              <a:rPr lang="en-US" sz="1200" b="1" dirty="0"/>
              <a:t>Briefing Insights</a:t>
            </a:r>
          </a:p>
        </p:txBody>
      </p:sp>
      <p:sp>
        <p:nvSpPr>
          <p:cNvPr id="4" name="Rectangle 3"/>
          <p:cNvSpPr/>
          <p:nvPr/>
        </p:nvSpPr>
        <p:spPr>
          <a:xfrm>
            <a:off x="5118452" y="975334"/>
            <a:ext cx="1463040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400"/>
              </a:spcAft>
            </a:pPr>
            <a:r>
              <a:rPr lang="en-US" sz="1200" b="1" dirty="0" smtClean="0"/>
              <a:t>Observations</a:t>
            </a:r>
            <a:endParaRPr lang="en-US" sz="1200" b="1" dirty="0"/>
          </a:p>
        </p:txBody>
      </p:sp>
      <p:sp>
        <p:nvSpPr>
          <p:cNvPr id="5" name="Rectangle 4"/>
          <p:cNvSpPr/>
          <p:nvPr/>
        </p:nvSpPr>
        <p:spPr>
          <a:xfrm>
            <a:off x="6621141" y="966101"/>
            <a:ext cx="16033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August  </a:t>
            </a:r>
            <a:r>
              <a:rPr lang="en-US" sz="1200" b="1" dirty="0"/>
              <a:t>Customers</a:t>
            </a:r>
            <a:endParaRPr lang="en-US" sz="1200" dirty="0"/>
          </a:p>
        </p:txBody>
      </p:sp>
      <p:sp>
        <p:nvSpPr>
          <p:cNvPr id="20" name="Content Placeholder 1"/>
          <p:cNvSpPr txBox="1">
            <a:spLocks/>
          </p:cNvSpPr>
          <p:nvPr/>
        </p:nvSpPr>
        <p:spPr>
          <a:xfrm rot="16200000">
            <a:off x="431425" y="3697224"/>
            <a:ext cx="813788" cy="463459"/>
          </a:xfrm>
          <a:prstGeom prst="rect">
            <a:avLst/>
          </a:prstGeom>
          <a:ln w="38100">
            <a:noFill/>
            <a:miter lim="800000"/>
          </a:ln>
        </p:spPr>
        <p:txBody>
          <a:bodyPr vert="horz" lIns="0" tIns="91440" rIns="0" bIns="0" rtlCol="0" anchor="t" anchorCtr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80000"/>
              </a:lnSpc>
              <a:buNone/>
            </a:pPr>
            <a:r>
              <a:rPr lang="en-US" sz="1400" b="1" dirty="0"/>
              <a:t>Areas to improve</a:t>
            </a:r>
          </a:p>
        </p:txBody>
      </p:sp>
      <p:sp>
        <p:nvSpPr>
          <p:cNvPr id="26" name="Rectangle 55"/>
          <p:cNvSpPr/>
          <p:nvPr/>
        </p:nvSpPr>
        <p:spPr bwMode="ltGray">
          <a:xfrm>
            <a:off x="10192011" y="4660712"/>
            <a:ext cx="1339502" cy="13716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45720" rIns="45720" bIns="45720" numCol="1" rtlCol="0" anchor="t">
            <a:noAutofit/>
          </a:bodyPr>
          <a:lstStyle/>
          <a:p>
            <a:pPr marL="155448" indent="-155448">
              <a:lnSpc>
                <a:spcPct val="90000"/>
              </a:lnSpc>
            </a:pPr>
            <a:r>
              <a:rPr lang="en-US" sz="900" b="1" dirty="0" smtClean="0">
                <a:solidFill>
                  <a:schemeClr val="tx1"/>
                </a:solidFill>
              </a:rPr>
              <a:t>Learned strategy</a:t>
            </a:r>
            <a:endParaRPr lang="en-US" sz="900" b="1" dirty="0">
              <a:solidFill>
                <a:schemeClr val="tx1"/>
              </a:solidFill>
            </a:endParaRPr>
          </a:p>
          <a:p>
            <a:pPr marL="109728" indent="-109728">
              <a:lnSpc>
                <a:spcPct val="90000"/>
              </a:lnSpc>
              <a:buSzPct val="90000"/>
              <a:buFont typeface="Arial" panose="020B0604020202020204" pitchFamily="34" charset="0"/>
              <a:buChar char="−"/>
            </a:pPr>
            <a:r>
              <a:rPr lang="en-US" sz="800" dirty="0">
                <a:solidFill>
                  <a:schemeClr val="tx1"/>
                </a:solidFill>
              </a:rPr>
              <a:t>American Chamber of Commerce Peru</a:t>
            </a:r>
          </a:p>
          <a:p>
            <a:pPr marL="109728" indent="-109728">
              <a:lnSpc>
                <a:spcPct val="90000"/>
              </a:lnSpc>
              <a:buSzPct val="90000"/>
              <a:buFont typeface="Arial" panose="020B0604020202020204" pitchFamily="34" charset="0"/>
              <a:buChar char="−"/>
            </a:pPr>
            <a:endParaRPr lang="en-US" sz="800" dirty="0">
              <a:solidFill>
                <a:schemeClr val="tx1"/>
              </a:solidFill>
            </a:endParaRPr>
          </a:p>
          <a:p>
            <a:pPr marL="109728" indent="-109728">
              <a:lnSpc>
                <a:spcPct val="90000"/>
              </a:lnSpc>
              <a:buSzPct val="90000"/>
              <a:buFont typeface="Arial" panose="020B0604020202020204" pitchFamily="34" charset="0"/>
              <a:buChar char="−"/>
            </a:pP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" name="Content Placeholder 1"/>
          <p:cNvSpPr txBox="1">
            <a:spLocks/>
          </p:cNvSpPr>
          <p:nvPr/>
        </p:nvSpPr>
        <p:spPr>
          <a:xfrm rot="16200000">
            <a:off x="421050" y="5268918"/>
            <a:ext cx="834535" cy="463459"/>
          </a:xfrm>
          <a:prstGeom prst="rect">
            <a:avLst/>
          </a:prstGeom>
          <a:ln w="38100">
            <a:noFill/>
            <a:miter lim="800000"/>
          </a:ln>
        </p:spPr>
        <p:txBody>
          <a:bodyPr vert="horz" lIns="0" tIns="91440" rIns="0" bIns="0" rtlCol="0" anchor="t" anchorCtr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80000"/>
              </a:lnSpc>
              <a:buNone/>
            </a:pPr>
            <a:r>
              <a:rPr lang="en-US" sz="1200" b="1" dirty="0"/>
              <a:t>Feedback </a:t>
            </a:r>
            <a:br>
              <a:rPr lang="en-US" sz="1200" b="1" dirty="0"/>
            </a:br>
            <a:r>
              <a:rPr lang="en-US" sz="1200" b="1" dirty="0"/>
              <a:t>on strategy</a:t>
            </a:r>
          </a:p>
        </p:txBody>
      </p:sp>
      <p:sp>
        <p:nvSpPr>
          <p:cNvPr id="33" name="Rectangle 55"/>
          <p:cNvSpPr/>
          <p:nvPr/>
        </p:nvSpPr>
        <p:spPr bwMode="ltGray">
          <a:xfrm>
            <a:off x="8772268" y="4660712"/>
            <a:ext cx="1332074" cy="13716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45720" rIns="45720" bIns="45720" numCol="1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b="1" dirty="0">
                <a:solidFill>
                  <a:schemeClr val="tx1"/>
                </a:solidFill>
              </a:rPr>
              <a:t>Like Strategy</a:t>
            </a:r>
          </a:p>
          <a:p>
            <a:pPr marL="109728" indent="-109728">
              <a:lnSpc>
                <a:spcPct val="90000"/>
              </a:lnSpc>
              <a:buSzPct val="90000"/>
              <a:buFont typeface="Arial" panose="020B0604020202020204" pitchFamily="34" charset="0"/>
              <a:buChar char="−"/>
            </a:pPr>
            <a:r>
              <a:rPr lang="en-US" sz="800" dirty="0">
                <a:solidFill>
                  <a:schemeClr val="tx1"/>
                </a:solidFill>
              </a:rPr>
              <a:t>PepsiCo </a:t>
            </a:r>
            <a:r>
              <a:rPr lang="en-US" sz="800" dirty="0" err="1">
                <a:solidFill>
                  <a:schemeClr val="tx1"/>
                </a:solidFill>
              </a:rPr>
              <a:t>Inc</a:t>
            </a:r>
            <a:endParaRPr lang="en-US" sz="800" dirty="0">
              <a:solidFill>
                <a:schemeClr val="tx1"/>
              </a:solidFill>
            </a:endParaRPr>
          </a:p>
          <a:p>
            <a:pPr marL="109728" indent="-109728">
              <a:lnSpc>
                <a:spcPct val="90000"/>
              </a:lnSpc>
              <a:buSzPct val="90000"/>
              <a:buFont typeface="Arial" panose="020B0604020202020204" pitchFamily="34" charset="0"/>
              <a:buChar char="−"/>
            </a:pPr>
            <a:r>
              <a:rPr lang="en-US" sz="800" dirty="0" smtClean="0">
                <a:solidFill>
                  <a:schemeClr val="tx1"/>
                </a:solidFill>
              </a:rPr>
              <a:t>RMM </a:t>
            </a:r>
            <a:r>
              <a:rPr lang="en-US" sz="800" dirty="0">
                <a:solidFill>
                  <a:schemeClr val="tx1"/>
                </a:solidFill>
              </a:rPr>
              <a:t>Solutions Multi Client Briefing</a:t>
            </a:r>
          </a:p>
          <a:p>
            <a:pPr marL="109728" indent="-109728">
              <a:lnSpc>
                <a:spcPct val="90000"/>
              </a:lnSpc>
              <a:buSzPct val="90000"/>
              <a:buFont typeface="Arial" panose="020B0604020202020204" pitchFamily="34" charset="0"/>
              <a:buChar char="−"/>
            </a:pPr>
            <a:endParaRPr lang="en-US" sz="800" dirty="0">
              <a:solidFill>
                <a:schemeClr val="tx1"/>
              </a:solidFill>
            </a:endParaRPr>
          </a:p>
          <a:p>
            <a:pPr marL="109728" indent="-109728">
              <a:lnSpc>
                <a:spcPct val="90000"/>
              </a:lnSpc>
              <a:buSzPct val="90000"/>
              <a:buFont typeface="Arial" panose="020B0604020202020204" pitchFamily="34" charset="0"/>
              <a:buChar char="−"/>
            </a:pP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1" name="Rectangle 55"/>
          <p:cNvSpPr/>
          <p:nvPr/>
        </p:nvSpPr>
        <p:spPr bwMode="ltGray">
          <a:xfrm>
            <a:off x="10192011" y="3104456"/>
            <a:ext cx="1339502" cy="13716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45720" rIns="45720" bIns="45720" numCol="1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b="1" dirty="0" smtClean="0">
                <a:solidFill>
                  <a:schemeClr val="tx1"/>
                </a:solidFill>
              </a:rPr>
              <a:t>Product issues</a:t>
            </a:r>
          </a:p>
          <a:p>
            <a:pPr marL="171450" indent="-171450">
              <a:lnSpc>
                <a:spcPct val="90000"/>
              </a:lnSpc>
              <a:buFontTx/>
              <a:buChar char="-"/>
            </a:pPr>
            <a:r>
              <a:rPr lang="en-US" sz="900" dirty="0" smtClean="0">
                <a:solidFill>
                  <a:schemeClr val="tx1"/>
                </a:solidFill>
              </a:rPr>
              <a:t>Mitsubishi </a:t>
            </a:r>
            <a:r>
              <a:rPr lang="en-US" sz="900" dirty="0">
                <a:solidFill>
                  <a:schemeClr val="tx1"/>
                </a:solidFill>
              </a:rPr>
              <a:t>Electric Information Network </a:t>
            </a:r>
            <a:r>
              <a:rPr lang="en-US" sz="900" dirty="0" smtClean="0">
                <a:solidFill>
                  <a:schemeClr val="tx1"/>
                </a:solidFill>
              </a:rPr>
              <a:t>Corporation</a:t>
            </a:r>
          </a:p>
          <a:p>
            <a:pPr marL="171450" indent="-171450">
              <a:lnSpc>
                <a:spcPct val="90000"/>
              </a:lnSpc>
              <a:buFontTx/>
              <a:buChar char="-"/>
            </a:pPr>
            <a:r>
              <a:rPr lang="en-US" sz="900" dirty="0" smtClean="0">
                <a:solidFill>
                  <a:schemeClr val="tx1"/>
                </a:solidFill>
              </a:rPr>
              <a:t>Nestle </a:t>
            </a:r>
            <a:r>
              <a:rPr lang="en-US" sz="900" dirty="0">
                <a:solidFill>
                  <a:schemeClr val="tx1"/>
                </a:solidFill>
              </a:rPr>
              <a:t>RGO </a:t>
            </a:r>
            <a:r>
              <a:rPr lang="en-US" sz="900" dirty="0" smtClean="0">
                <a:solidFill>
                  <a:schemeClr val="tx1"/>
                </a:solidFill>
              </a:rPr>
              <a:t>North America</a:t>
            </a:r>
            <a:endParaRPr lang="en-US" sz="9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772268" y="1294763"/>
            <a:ext cx="1332074" cy="1371600"/>
          </a:xfrm>
          <a:prstGeom prst="rect">
            <a:avLst/>
          </a:prstGeom>
        </p:spPr>
        <p:txBody>
          <a:bodyPr wrap="square" lIns="45720" tIns="45720" rIns="45720" bIns="4572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b="1" dirty="0" smtClean="0"/>
              <a:t>Best Practices</a:t>
            </a:r>
            <a:endParaRPr lang="en-US" sz="900" b="1" dirty="0"/>
          </a:p>
          <a:p>
            <a:pPr marL="109728" indent="-109728">
              <a:lnSpc>
                <a:spcPct val="90000"/>
              </a:lnSpc>
              <a:buSzPct val="90000"/>
              <a:buFont typeface="Arial" panose="020B0604020202020204" pitchFamily="34" charset="0"/>
              <a:buChar char="−"/>
            </a:pPr>
            <a:r>
              <a:rPr lang="en-US" sz="800" dirty="0" smtClean="0"/>
              <a:t>Global Affairs Canada</a:t>
            </a:r>
          </a:p>
          <a:p>
            <a:pPr marL="109728" indent="-109728">
              <a:lnSpc>
                <a:spcPct val="90000"/>
              </a:lnSpc>
              <a:buSzPct val="90000"/>
              <a:buFont typeface="Arial" panose="020B0604020202020204" pitchFamily="34" charset="0"/>
              <a:buChar char="−"/>
            </a:pPr>
            <a:r>
              <a:rPr lang="en-US" sz="800" dirty="0"/>
              <a:t>Telefonica </a:t>
            </a:r>
            <a:r>
              <a:rPr lang="en-US" sz="800" dirty="0" smtClean="0"/>
              <a:t>O2</a:t>
            </a:r>
          </a:p>
          <a:p>
            <a:pPr marL="109728" indent="-109728">
              <a:lnSpc>
                <a:spcPct val="90000"/>
              </a:lnSpc>
              <a:buSzPct val="90000"/>
              <a:buFont typeface="Arial" panose="020B0604020202020204" pitchFamily="34" charset="0"/>
              <a:buChar char="−"/>
            </a:pPr>
            <a:r>
              <a:rPr lang="en-US" sz="800" dirty="0"/>
              <a:t>Canon Inc</a:t>
            </a:r>
            <a:r>
              <a:rPr lang="en-US" sz="800" dirty="0" smtClean="0"/>
              <a:t>.</a:t>
            </a:r>
          </a:p>
          <a:p>
            <a:pPr marL="109728" indent="-109728">
              <a:lnSpc>
                <a:spcPct val="90000"/>
              </a:lnSpc>
              <a:buSzPct val="90000"/>
              <a:buFont typeface="Arial" panose="020B0604020202020204" pitchFamily="34" charset="0"/>
              <a:buChar char="−"/>
            </a:pPr>
            <a:r>
              <a:rPr lang="en-US" sz="800" dirty="0"/>
              <a:t>Health Management Systems, Inc.</a:t>
            </a:r>
          </a:p>
          <a:p>
            <a:pPr marL="109728" indent="-109728">
              <a:lnSpc>
                <a:spcPct val="90000"/>
              </a:lnSpc>
              <a:buSzPct val="90000"/>
              <a:buFont typeface="Arial" panose="020B0604020202020204" pitchFamily="34" charset="0"/>
              <a:buChar char="−"/>
            </a:pPr>
            <a:endParaRPr lang="en-US" sz="800" dirty="0"/>
          </a:p>
        </p:txBody>
      </p:sp>
      <p:grpSp>
        <p:nvGrpSpPr>
          <p:cNvPr id="38" name="Group 382"/>
          <p:cNvGrpSpPr>
            <a:grpSpLocks noChangeAspect="1"/>
          </p:cNvGrpSpPr>
          <p:nvPr/>
        </p:nvGrpSpPr>
        <p:grpSpPr bwMode="auto">
          <a:xfrm>
            <a:off x="711488" y="4737439"/>
            <a:ext cx="249396" cy="251210"/>
            <a:chOff x="3020" y="3326"/>
            <a:chExt cx="275" cy="277"/>
          </a:xfrm>
        </p:grpSpPr>
        <p:sp>
          <p:nvSpPr>
            <p:cNvPr id="39" name="Freeform 383"/>
            <p:cNvSpPr>
              <a:spLocks noEditPoints="1"/>
            </p:cNvSpPr>
            <p:nvPr/>
          </p:nvSpPr>
          <p:spPr bwMode="auto">
            <a:xfrm>
              <a:off x="3020" y="3473"/>
              <a:ext cx="275" cy="130"/>
            </a:xfrm>
            <a:custGeom>
              <a:avLst/>
              <a:gdLst>
                <a:gd name="T0" fmla="*/ 449 w 460"/>
                <a:gd name="T1" fmla="*/ 15 h 217"/>
                <a:gd name="T2" fmla="*/ 396 w 460"/>
                <a:gd name="T3" fmla="*/ 15 h 217"/>
                <a:gd name="T4" fmla="*/ 342 w 460"/>
                <a:gd name="T5" fmla="*/ 68 h 217"/>
                <a:gd name="T6" fmla="*/ 289 w 460"/>
                <a:gd name="T7" fmla="*/ 68 h 217"/>
                <a:gd name="T8" fmla="*/ 291 w 460"/>
                <a:gd name="T9" fmla="*/ 56 h 217"/>
                <a:gd name="T10" fmla="*/ 252 w 460"/>
                <a:gd name="T11" fmla="*/ 17 h 217"/>
                <a:gd name="T12" fmla="*/ 104 w 460"/>
                <a:gd name="T13" fmla="*/ 17 h 217"/>
                <a:gd name="T14" fmla="*/ 64 w 460"/>
                <a:gd name="T15" fmla="*/ 56 h 217"/>
                <a:gd name="T16" fmla="*/ 0 w 460"/>
                <a:gd name="T17" fmla="*/ 120 h 217"/>
                <a:gd name="T18" fmla="*/ 96 w 460"/>
                <a:gd name="T19" fmla="*/ 217 h 217"/>
                <a:gd name="T20" fmla="*/ 154 w 460"/>
                <a:gd name="T21" fmla="*/ 160 h 217"/>
                <a:gd name="T22" fmla="*/ 362 w 460"/>
                <a:gd name="T23" fmla="*/ 160 h 217"/>
                <a:gd name="T24" fmla="*/ 449 w 460"/>
                <a:gd name="T25" fmla="*/ 68 h 217"/>
                <a:gd name="T26" fmla="*/ 460 w 460"/>
                <a:gd name="T27" fmla="*/ 41 h 217"/>
                <a:gd name="T28" fmla="*/ 449 w 460"/>
                <a:gd name="T29" fmla="*/ 15 h 217"/>
                <a:gd name="T30" fmla="*/ 36 w 460"/>
                <a:gd name="T31" fmla="*/ 120 h 217"/>
                <a:gd name="T32" fmla="*/ 65 w 460"/>
                <a:gd name="T33" fmla="*/ 92 h 217"/>
                <a:gd name="T34" fmla="*/ 125 w 460"/>
                <a:gd name="T35" fmla="*/ 152 h 217"/>
                <a:gd name="T36" fmla="*/ 96 w 460"/>
                <a:gd name="T37" fmla="*/ 180 h 217"/>
                <a:gd name="T38" fmla="*/ 36 w 460"/>
                <a:gd name="T39" fmla="*/ 120 h 217"/>
                <a:gd name="T40" fmla="*/ 431 w 460"/>
                <a:gd name="T41" fmla="*/ 50 h 217"/>
                <a:gd name="T42" fmla="*/ 351 w 460"/>
                <a:gd name="T43" fmla="*/ 134 h 217"/>
                <a:gd name="T44" fmla="*/ 144 w 460"/>
                <a:gd name="T45" fmla="*/ 134 h 217"/>
                <a:gd name="T46" fmla="*/ 84 w 460"/>
                <a:gd name="T47" fmla="*/ 73 h 217"/>
                <a:gd name="T48" fmla="*/ 114 w 460"/>
                <a:gd name="T49" fmla="*/ 43 h 217"/>
                <a:gd name="T50" fmla="*/ 252 w 460"/>
                <a:gd name="T51" fmla="*/ 43 h 217"/>
                <a:gd name="T52" fmla="*/ 265 w 460"/>
                <a:gd name="T53" fmla="*/ 56 h 217"/>
                <a:gd name="T54" fmla="*/ 253 w 460"/>
                <a:gd name="T55" fmla="*/ 68 h 217"/>
                <a:gd name="T56" fmla="*/ 213 w 460"/>
                <a:gd name="T57" fmla="*/ 68 h 217"/>
                <a:gd name="T58" fmla="*/ 213 w 460"/>
                <a:gd name="T59" fmla="*/ 95 h 217"/>
                <a:gd name="T60" fmla="*/ 220 w 460"/>
                <a:gd name="T61" fmla="*/ 95 h 217"/>
                <a:gd name="T62" fmla="*/ 220 w 460"/>
                <a:gd name="T63" fmla="*/ 95 h 217"/>
                <a:gd name="T64" fmla="*/ 252 w 460"/>
                <a:gd name="T65" fmla="*/ 95 h 217"/>
                <a:gd name="T66" fmla="*/ 254 w 460"/>
                <a:gd name="T67" fmla="*/ 95 h 217"/>
                <a:gd name="T68" fmla="*/ 353 w 460"/>
                <a:gd name="T69" fmla="*/ 95 h 217"/>
                <a:gd name="T70" fmla="*/ 415 w 460"/>
                <a:gd name="T71" fmla="*/ 33 h 217"/>
                <a:gd name="T72" fmla="*/ 431 w 460"/>
                <a:gd name="T73" fmla="*/ 33 h 217"/>
                <a:gd name="T74" fmla="*/ 434 w 460"/>
                <a:gd name="T75" fmla="*/ 41 h 217"/>
                <a:gd name="T76" fmla="*/ 431 w 460"/>
                <a:gd name="T77" fmla="*/ 5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60" h="217">
                  <a:moveTo>
                    <a:pt x="449" y="15"/>
                  </a:moveTo>
                  <a:cubicBezTo>
                    <a:pt x="435" y="0"/>
                    <a:pt x="411" y="0"/>
                    <a:pt x="396" y="15"/>
                  </a:cubicBezTo>
                  <a:cubicBezTo>
                    <a:pt x="342" y="68"/>
                    <a:pt x="342" y="68"/>
                    <a:pt x="342" y="68"/>
                  </a:cubicBezTo>
                  <a:cubicBezTo>
                    <a:pt x="289" y="68"/>
                    <a:pt x="289" y="68"/>
                    <a:pt x="289" y="68"/>
                  </a:cubicBezTo>
                  <a:cubicBezTo>
                    <a:pt x="290" y="64"/>
                    <a:pt x="291" y="60"/>
                    <a:pt x="291" y="56"/>
                  </a:cubicBezTo>
                  <a:cubicBezTo>
                    <a:pt x="291" y="34"/>
                    <a:pt x="274" y="17"/>
                    <a:pt x="252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96" y="217"/>
                    <a:pt x="96" y="217"/>
                    <a:pt x="96" y="217"/>
                  </a:cubicBezTo>
                  <a:cubicBezTo>
                    <a:pt x="154" y="160"/>
                    <a:pt x="154" y="160"/>
                    <a:pt x="154" y="160"/>
                  </a:cubicBezTo>
                  <a:cubicBezTo>
                    <a:pt x="362" y="160"/>
                    <a:pt x="362" y="160"/>
                    <a:pt x="362" y="160"/>
                  </a:cubicBezTo>
                  <a:cubicBezTo>
                    <a:pt x="449" y="68"/>
                    <a:pt x="449" y="68"/>
                    <a:pt x="449" y="68"/>
                  </a:cubicBezTo>
                  <a:cubicBezTo>
                    <a:pt x="456" y="61"/>
                    <a:pt x="460" y="51"/>
                    <a:pt x="460" y="41"/>
                  </a:cubicBezTo>
                  <a:cubicBezTo>
                    <a:pt x="460" y="31"/>
                    <a:pt x="456" y="22"/>
                    <a:pt x="449" y="15"/>
                  </a:cubicBezTo>
                  <a:close/>
                  <a:moveTo>
                    <a:pt x="36" y="120"/>
                  </a:moveTo>
                  <a:cubicBezTo>
                    <a:pt x="65" y="92"/>
                    <a:pt x="65" y="92"/>
                    <a:pt x="65" y="92"/>
                  </a:cubicBezTo>
                  <a:cubicBezTo>
                    <a:pt x="125" y="152"/>
                    <a:pt x="125" y="152"/>
                    <a:pt x="125" y="152"/>
                  </a:cubicBezTo>
                  <a:cubicBezTo>
                    <a:pt x="96" y="180"/>
                    <a:pt x="96" y="180"/>
                    <a:pt x="96" y="180"/>
                  </a:cubicBezTo>
                  <a:lnTo>
                    <a:pt x="36" y="120"/>
                  </a:lnTo>
                  <a:close/>
                  <a:moveTo>
                    <a:pt x="431" y="50"/>
                  </a:moveTo>
                  <a:cubicBezTo>
                    <a:pt x="351" y="134"/>
                    <a:pt x="351" y="134"/>
                    <a:pt x="351" y="134"/>
                  </a:cubicBezTo>
                  <a:cubicBezTo>
                    <a:pt x="144" y="134"/>
                    <a:pt x="144" y="134"/>
                    <a:pt x="144" y="134"/>
                  </a:cubicBezTo>
                  <a:cubicBezTo>
                    <a:pt x="84" y="73"/>
                    <a:pt x="84" y="73"/>
                    <a:pt x="84" y="73"/>
                  </a:cubicBezTo>
                  <a:cubicBezTo>
                    <a:pt x="114" y="43"/>
                    <a:pt x="114" y="43"/>
                    <a:pt x="114" y="43"/>
                  </a:cubicBezTo>
                  <a:cubicBezTo>
                    <a:pt x="252" y="43"/>
                    <a:pt x="252" y="43"/>
                    <a:pt x="252" y="43"/>
                  </a:cubicBezTo>
                  <a:cubicBezTo>
                    <a:pt x="259" y="43"/>
                    <a:pt x="265" y="48"/>
                    <a:pt x="265" y="56"/>
                  </a:cubicBezTo>
                  <a:cubicBezTo>
                    <a:pt x="265" y="63"/>
                    <a:pt x="260" y="68"/>
                    <a:pt x="253" y="68"/>
                  </a:cubicBezTo>
                  <a:cubicBezTo>
                    <a:pt x="213" y="68"/>
                    <a:pt x="213" y="68"/>
                    <a:pt x="213" y="68"/>
                  </a:cubicBezTo>
                  <a:cubicBezTo>
                    <a:pt x="213" y="95"/>
                    <a:pt x="213" y="95"/>
                    <a:pt x="213" y="95"/>
                  </a:cubicBezTo>
                  <a:cubicBezTo>
                    <a:pt x="220" y="95"/>
                    <a:pt x="220" y="95"/>
                    <a:pt x="220" y="95"/>
                  </a:cubicBezTo>
                  <a:cubicBezTo>
                    <a:pt x="220" y="95"/>
                    <a:pt x="220" y="95"/>
                    <a:pt x="220" y="95"/>
                  </a:cubicBezTo>
                  <a:cubicBezTo>
                    <a:pt x="252" y="95"/>
                    <a:pt x="252" y="95"/>
                    <a:pt x="252" y="95"/>
                  </a:cubicBezTo>
                  <a:cubicBezTo>
                    <a:pt x="253" y="95"/>
                    <a:pt x="253" y="95"/>
                    <a:pt x="254" y="95"/>
                  </a:cubicBezTo>
                  <a:cubicBezTo>
                    <a:pt x="353" y="95"/>
                    <a:pt x="353" y="95"/>
                    <a:pt x="353" y="95"/>
                  </a:cubicBezTo>
                  <a:cubicBezTo>
                    <a:pt x="415" y="33"/>
                    <a:pt x="415" y="33"/>
                    <a:pt x="415" y="33"/>
                  </a:cubicBezTo>
                  <a:cubicBezTo>
                    <a:pt x="419" y="29"/>
                    <a:pt x="426" y="29"/>
                    <a:pt x="431" y="33"/>
                  </a:cubicBezTo>
                  <a:cubicBezTo>
                    <a:pt x="433" y="35"/>
                    <a:pt x="434" y="38"/>
                    <a:pt x="434" y="41"/>
                  </a:cubicBezTo>
                  <a:cubicBezTo>
                    <a:pt x="434" y="44"/>
                    <a:pt x="433" y="47"/>
                    <a:pt x="431" y="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40" name="Freeform 384"/>
            <p:cNvSpPr>
              <a:spLocks/>
            </p:cNvSpPr>
            <p:nvPr/>
          </p:nvSpPr>
          <p:spPr bwMode="auto">
            <a:xfrm>
              <a:off x="3161" y="3326"/>
              <a:ext cx="59" cy="63"/>
            </a:xfrm>
            <a:custGeom>
              <a:avLst/>
              <a:gdLst>
                <a:gd name="T0" fmla="*/ 0 w 59"/>
                <a:gd name="T1" fmla="*/ 30 h 63"/>
                <a:gd name="T2" fmla="*/ 11 w 59"/>
                <a:gd name="T3" fmla="*/ 41 h 63"/>
                <a:gd name="T4" fmla="*/ 22 w 59"/>
                <a:gd name="T5" fmla="*/ 30 h 63"/>
                <a:gd name="T6" fmla="*/ 22 w 59"/>
                <a:gd name="T7" fmla="*/ 63 h 63"/>
                <a:gd name="T8" fmla="*/ 37 w 59"/>
                <a:gd name="T9" fmla="*/ 63 h 63"/>
                <a:gd name="T10" fmla="*/ 37 w 59"/>
                <a:gd name="T11" fmla="*/ 30 h 63"/>
                <a:gd name="T12" fmla="*/ 47 w 59"/>
                <a:gd name="T13" fmla="*/ 41 h 63"/>
                <a:gd name="T14" fmla="*/ 59 w 59"/>
                <a:gd name="T15" fmla="*/ 30 h 63"/>
                <a:gd name="T16" fmla="*/ 29 w 59"/>
                <a:gd name="T17" fmla="*/ 0 h 63"/>
                <a:gd name="T18" fmla="*/ 0 w 59"/>
                <a:gd name="T19" fmla="*/ 3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63">
                  <a:moveTo>
                    <a:pt x="0" y="30"/>
                  </a:moveTo>
                  <a:lnTo>
                    <a:pt x="11" y="41"/>
                  </a:lnTo>
                  <a:lnTo>
                    <a:pt x="22" y="30"/>
                  </a:lnTo>
                  <a:lnTo>
                    <a:pt x="22" y="63"/>
                  </a:lnTo>
                  <a:lnTo>
                    <a:pt x="37" y="63"/>
                  </a:lnTo>
                  <a:lnTo>
                    <a:pt x="37" y="30"/>
                  </a:lnTo>
                  <a:lnTo>
                    <a:pt x="47" y="41"/>
                  </a:lnTo>
                  <a:lnTo>
                    <a:pt x="59" y="30"/>
                  </a:lnTo>
                  <a:lnTo>
                    <a:pt x="29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41" name="Freeform 385"/>
            <p:cNvSpPr>
              <a:spLocks/>
            </p:cNvSpPr>
            <p:nvPr/>
          </p:nvSpPr>
          <p:spPr bwMode="auto">
            <a:xfrm>
              <a:off x="3235" y="3350"/>
              <a:ext cx="53" cy="53"/>
            </a:xfrm>
            <a:custGeom>
              <a:avLst/>
              <a:gdLst>
                <a:gd name="T0" fmla="*/ 11 w 53"/>
                <a:gd name="T1" fmla="*/ 0 h 53"/>
                <a:gd name="T2" fmla="*/ 11 w 53"/>
                <a:gd name="T3" fmla="*/ 16 h 53"/>
                <a:gd name="T4" fmla="*/ 26 w 53"/>
                <a:gd name="T5" fmla="*/ 16 h 53"/>
                <a:gd name="T6" fmla="*/ 0 w 53"/>
                <a:gd name="T7" fmla="*/ 42 h 53"/>
                <a:gd name="T8" fmla="*/ 12 w 53"/>
                <a:gd name="T9" fmla="*/ 53 h 53"/>
                <a:gd name="T10" fmla="*/ 37 w 53"/>
                <a:gd name="T11" fmla="*/ 27 h 53"/>
                <a:gd name="T12" fmla="*/ 37 w 53"/>
                <a:gd name="T13" fmla="*/ 42 h 53"/>
                <a:gd name="T14" fmla="*/ 53 w 53"/>
                <a:gd name="T15" fmla="*/ 42 h 53"/>
                <a:gd name="T16" fmla="*/ 53 w 53"/>
                <a:gd name="T17" fmla="*/ 0 h 53"/>
                <a:gd name="T18" fmla="*/ 11 w 53"/>
                <a:gd name="T1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53">
                  <a:moveTo>
                    <a:pt x="11" y="0"/>
                  </a:moveTo>
                  <a:lnTo>
                    <a:pt x="11" y="16"/>
                  </a:lnTo>
                  <a:lnTo>
                    <a:pt x="26" y="16"/>
                  </a:lnTo>
                  <a:lnTo>
                    <a:pt x="0" y="42"/>
                  </a:lnTo>
                  <a:lnTo>
                    <a:pt x="12" y="53"/>
                  </a:lnTo>
                  <a:lnTo>
                    <a:pt x="37" y="27"/>
                  </a:lnTo>
                  <a:lnTo>
                    <a:pt x="37" y="42"/>
                  </a:lnTo>
                  <a:lnTo>
                    <a:pt x="53" y="42"/>
                  </a:lnTo>
                  <a:lnTo>
                    <a:pt x="53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43" name="Freeform 386"/>
            <p:cNvSpPr>
              <a:spLocks/>
            </p:cNvSpPr>
            <p:nvPr/>
          </p:nvSpPr>
          <p:spPr bwMode="auto">
            <a:xfrm>
              <a:off x="3095" y="3350"/>
              <a:ext cx="52" cy="53"/>
            </a:xfrm>
            <a:custGeom>
              <a:avLst/>
              <a:gdLst>
                <a:gd name="T0" fmla="*/ 41 w 52"/>
                <a:gd name="T1" fmla="*/ 16 h 53"/>
                <a:gd name="T2" fmla="*/ 41 w 52"/>
                <a:gd name="T3" fmla="*/ 0 h 53"/>
                <a:gd name="T4" fmla="*/ 0 w 52"/>
                <a:gd name="T5" fmla="*/ 0 h 53"/>
                <a:gd name="T6" fmla="*/ 0 w 52"/>
                <a:gd name="T7" fmla="*/ 42 h 53"/>
                <a:gd name="T8" fmla="*/ 15 w 52"/>
                <a:gd name="T9" fmla="*/ 42 h 53"/>
                <a:gd name="T10" fmla="*/ 15 w 52"/>
                <a:gd name="T11" fmla="*/ 27 h 53"/>
                <a:gd name="T12" fmla="*/ 41 w 52"/>
                <a:gd name="T13" fmla="*/ 53 h 53"/>
                <a:gd name="T14" fmla="*/ 52 w 52"/>
                <a:gd name="T15" fmla="*/ 42 h 53"/>
                <a:gd name="T16" fmla="*/ 27 w 52"/>
                <a:gd name="T17" fmla="*/ 16 h 53"/>
                <a:gd name="T18" fmla="*/ 41 w 52"/>
                <a:gd name="T19" fmla="*/ 1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53">
                  <a:moveTo>
                    <a:pt x="41" y="16"/>
                  </a:moveTo>
                  <a:lnTo>
                    <a:pt x="41" y="0"/>
                  </a:lnTo>
                  <a:lnTo>
                    <a:pt x="0" y="0"/>
                  </a:lnTo>
                  <a:lnTo>
                    <a:pt x="0" y="42"/>
                  </a:lnTo>
                  <a:lnTo>
                    <a:pt x="15" y="42"/>
                  </a:lnTo>
                  <a:lnTo>
                    <a:pt x="15" y="27"/>
                  </a:lnTo>
                  <a:lnTo>
                    <a:pt x="41" y="53"/>
                  </a:lnTo>
                  <a:lnTo>
                    <a:pt x="52" y="42"/>
                  </a:lnTo>
                  <a:lnTo>
                    <a:pt x="27" y="16"/>
                  </a:lnTo>
                  <a:lnTo>
                    <a:pt x="41" y="1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44" name="Freeform 387"/>
            <p:cNvSpPr>
              <a:spLocks noEditPoints="1"/>
            </p:cNvSpPr>
            <p:nvPr/>
          </p:nvSpPr>
          <p:spPr bwMode="auto">
            <a:xfrm>
              <a:off x="3155" y="3397"/>
              <a:ext cx="70" cy="70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70 w 70"/>
                <a:gd name="T9" fmla="*/ 70 h 70"/>
                <a:gd name="T10" fmla="*/ 16 w 70"/>
                <a:gd name="T11" fmla="*/ 55 h 70"/>
                <a:gd name="T12" fmla="*/ 55 w 70"/>
                <a:gd name="T13" fmla="*/ 55 h 70"/>
                <a:gd name="T14" fmla="*/ 55 w 70"/>
                <a:gd name="T15" fmla="*/ 16 h 70"/>
                <a:gd name="T16" fmla="*/ 16 w 70"/>
                <a:gd name="T17" fmla="*/ 16 h 70"/>
                <a:gd name="T18" fmla="*/ 16 w 70"/>
                <a:gd name="T19" fmla="*/ 5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70">
                  <a:moveTo>
                    <a:pt x="70" y="70"/>
                  </a:moveTo>
                  <a:lnTo>
                    <a:pt x="0" y="70"/>
                  </a:lnTo>
                  <a:lnTo>
                    <a:pt x="0" y="0"/>
                  </a:lnTo>
                  <a:lnTo>
                    <a:pt x="70" y="0"/>
                  </a:lnTo>
                  <a:lnTo>
                    <a:pt x="70" y="70"/>
                  </a:lnTo>
                  <a:close/>
                  <a:moveTo>
                    <a:pt x="16" y="55"/>
                  </a:moveTo>
                  <a:lnTo>
                    <a:pt x="55" y="55"/>
                  </a:lnTo>
                  <a:lnTo>
                    <a:pt x="55" y="16"/>
                  </a:lnTo>
                  <a:lnTo>
                    <a:pt x="16" y="16"/>
                  </a:lnTo>
                  <a:lnTo>
                    <a:pt x="16" y="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45" name="Rectangle 388"/>
            <p:cNvSpPr>
              <a:spLocks noChangeArrowheads="1"/>
            </p:cNvSpPr>
            <p:nvPr/>
          </p:nvSpPr>
          <p:spPr bwMode="auto">
            <a:xfrm>
              <a:off x="3183" y="3424"/>
              <a:ext cx="15" cy="1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46" name="Group 330"/>
          <p:cNvGrpSpPr>
            <a:grpSpLocks noChangeAspect="1"/>
          </p:cNvGrpSpPr>
          <p:nvPr/>
        </p:nvGrpSpPr>
        <p:grpSpPr bwMode="auto">
          <a:xfrm>
            <a:off x="711488" y="1367064"/>
            <a:ext cx="249397" cy="249397"/>
            <a:chOff x="4921" y="2143"/>
            <a:chExt cx="275" cy="275"/>
          </a:xfrm>
        </p:grpSpPr>
        <p:sp>
          <p:nvSpPr>
            <p:cNvPr id="47" name="Freeform 331"/>
            <p:cNvSpPr>
              <a:spLocks/>
            </p:cNvSpPr>
            <p:nvPr/>
          </p:nvSpPr>
          <p:spPr bwMode="auto">
            <a:xfrm>
              <a:off x="4976" y="2356"/>
              <a:ext cx="174" cy="62"/>
            </a:xfrm>
            <a:custGeom>
              <a:avLst/>
              <a:gdLst>
                <a:gd name="T0" fmla="*/ 67 w 290"/>
                <a:gd name="T1" fmla="*/ 0 h 104"/>
                <a:gd name="T2" fmla="*/ 80 w 290"/>
                <a:gd name="T3" fmla="*/ 22 h 104"/>
                <a:gd name="T4" fmla="*/ 53 w 290"/>
                <a:gd name="T5" fmla="*/ 37 h 104"/>
                <a:gd name="T6" fmla="*/ 143 w 290"/>
                <a:gd name="T7" fmla="*/ 60 h 104"/>
                <a:gd name="T8" fmla="*/ 249 w 290"/>
                <a:gd name="T9" fmla="*/ 28 h 104"/>
                <a:gd name="T10" fmla="*/ 290 w 290"/>
                <a:gd name="T11" fmla="*/ 28 h 104"/>
                <a:gd name="T12" fmla="*/ 143 w 290"/>
                <a:gd name="T13" fmla="*/ 86 h 104"/>
                <a:gd name="T14" fmla="*/ 42 w 290"/>
                <a:gd name="T15" fmla="*/ 60 h 104"/>
                <a:gd name="T16" fmla="*/ 60 w 290"/>
                <a:gd name="T17" fmla="*/ 92 h 104"/>
                <a:gd name="T18" fmla="*/ 37 w 290"/>
                <a:gd name="T19" fmla="*/ 104 h 104"/>
                <a:gd name="T20" fmla="*/ 0 w 290"/>
                <a:gd name="T21" fmla="*/ 37 h 104"/>
                <a:gd name="T22" fmla="*/ 67 w 290"/>
                <a:gd name="T23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0" h="104">
                  <a:moveTo>
                    <a:pt x="67" y="0"/>
                  </a:moveTo>
                  <a:cubicBezTo>
                    <a:pt x="80" y="22"/>
                    <a:pt x="80" y="22"/>
                    <a:pt x="80" y="22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80" y="52"/>
                    <a:pt x="111" y="60"/>
                    <a:pt x="143" y="60"/>
                  </a:cubicBezTo>
                  <a:cubicBezTo>
                    <a:pt x="182" y="60"/>
                    <a:pt x="219" y="48"/>
                    <a:pt x="249" y="28"/>
                  </a:cubicBezTo>
                  <a:cubicBezTo>
                    <a:pt x="290" y="28"/>
                    <a:pt x="290" y="28"/>
                    <a:pt x="290" y="28"/>
                  </a:cubicBezTo>
                  <a:cubicBezTo>
                    <a:pt x="252" y="64"/>
                    <a:pt x="200" y="86"/>
                    <a:pt x="143" y="86"/>
                  </a:cubicBezTo>
                  <a:cubicBezTo>
                    <a:pt x="107" y="86"/>
                    <a:pt x="72" y="76"/>
                    <a:pt x="42" y="60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37" y="104"/>
                    <a:pt x="37" y="104"/>
                    <a:pt x="37" y="104"/>
                  </a:cubicBezTo>
                  <a:cubicBezTo>
                    <a:pt x="0" y="37"/>
                    <a:pt x="0" y="37"/>
                    <a:pt x="0" y="37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48" name="Freeform 332"/>
            <p:cNvSpPr>
              <a:spLocks/>
            </p:cNvSpPr>
            <p:nvPr/>
          </p:nvSpPr>
          <p:spPr bwMode="auto">
            <a:xfrm>
              <a:off x="4976" y="2143"/>
              <a:ext cx="174" cy="62"/>
            </a:xfrm>
            <a:custGeom>
              <a:avLst/>
              <a:gdLst>
                <a:gd name="T0" fmla="*/ 223 w 290"/>
                <a:gd name="T1" fmla="*/ 104 h 104"/>
                <a:gd name="T2" fmla="*/ 211 w 290"/>
                <a:gd name="T3" fmla="*/ 82 h 104"/>
                <a:gd name="T4" fmla="*/ 238 w 290"/>
                <a:gd name="T5" fmla="*/ 67 h 104"/>
                <a:gd name="T6" fmla="*/ 147 w 290"/>
                <a:gd name="T7" fmla="*/ 44 h 104"/>
                <a:gd name="T8" fmla="*/ 41 w 290"/>
                <a:gd name="T9" fmla="*/ 76 h 104"/>
                <a:gd name="T10" fmla="*/ 0 w 290"/>
                <a:gd name="T11" fmla="*/ 76 h 104"/>
                <a:gd name="T12" fmla="*/ 147 w 290"/>
                <a:gd name="T13" fmla="*/ 18 h 104"/>
                <a:gd name="T14" fmla="*/ 248 w 290"/>
                <a:gd name="T15" fmla="*/ 44 h 104"/>
                <a:gd name="T16" fmla="*/ 231 w 290"/>
                <a:gd name="T17" fmla="*/ 12 h 104"/>
                <a:gd name="T18" fmla="*/ 253 w 290"/>
                <a:gd name="T19" fmla="*/ 0 h 104"/>
                <a:gd name="T20" fmla="*/ 290 w 290"/>
                <a:gd name="T21" fmla="*/ 67 h 104"/>
                <a:gd name="T22" fmla="*/ 223 w 290"/>
                <a:gd name="T23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0" h="104">
                  <a:moveTo>
                    <a:pt x="223" y="104"/>
                  </a:moveTo>
                  <a:cubicBezTo>
                    <a:pt x="211" y="82"/>
                    <a:pt x="211" y="82"/>
                    <a:pt x="211" y="82"/>
                  </a:cubicBezTo>
                  <a:cubicBezTo>
                    <a:pt x="238" y="67"/>
                    <a:pt x="238" y="67"/>
                    <a:pt x="238" y="67"/>
                  </a:cubicBezTo>
                  <a:cubicBezTo>
                    <a:pt x="211" y="52"/>
                    <a:pt x="180" y="44"/>
                    <a:pt x="147" y="44"/>
                  </a:cubicBezTo>
                  <a:cubicBezTo>
                    <a:pt x="108" y="44"/>
                    <a:pt x="72" y="56"/>
                    <a:pt x="41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39" y="40"/>
                    <a:pt x="90" y="18"/>
                    <a:pt x="147" y="18"/>
                  </a:cubicBezTo>
                  <a:cubicBezTo>
                    <a:pt x="184" y="18"/>
                    <a:pt x="218" y="28"/>
                    <a:pt x="248" y="44"/>
                  </a:cubicBezTo>
                  <a:cubicBezTo>
                    <a:pt x="231" y="12"/>
                    <a:pt x="231" y="12"/>
                    <a:pt x="231" y="12"/>
                  </a:cubicBezTo>
                  <a:cubicBezTo>
                    <a:pt x="253" y="0"/>
                    <a:pt x="253" y="0"/>
                    <a:pt x="253" y="0"/>
                  </a:cubicBezTo>
                  <a:cubicBezTo>
                    <a:pt x="290" y="67"/>
                    <a:pt x="290" y="67"/>
                    <a:pt x="290" y="67"/>
                  </a:cubicBezTo>
                  <a:lnTo>
                    <a:pt x="223" y="1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49" name="Freeform 333"/>
            <p:cNvSpPr>
              <a:spLocks noEditPoints="1"/>
            </p:cNvSpPr>
            <p:nvPr/>
          </p:nvSpPr>
          <p:spPr bwMode="auto">
            <a:xfrm>
              <a:off x="4945" y="2212"/>
              <a:ext cx="61" cy="61"/>
            </a:xfrm>
            <a:custGeom>
              <a:avLst/>
              <a:gdLst>
                <a:gd name="T0" fmla="*/ 51 w 102"/>
                <a:gd name="T1" fmla="*/ 102 h 102"/>
                <a:gd name="T2" fmla="*/ 0 w 102"/>
                <a:gd name="T3" fmla="*/ 51 h 102"/>
                <a:gd name="T4" fmla="*/ 51 w 102"/>
                <a:gd name="T5" fmla="*/ 0 h 102"/>
                <a:gd name="T6" fmla="*/ 102 w 102"/>
                <a:gd name="T7" fmla="*/ 51 h 102"/>
                <a:gd name="T8" fmla="*/ 51 w 102"/>
                <a:gd name="T9" fmla="*/ 102 h 102"/>
                <a:gd name="T10" fmla="*/ 51 w 102"/>
                <a:gd name="T11" fmla="*/ 25 h 102"/>
                <a:gd name="T12" fmla="*/ 26 w 102"/>
                <a:gd name="T13" fmla="*/ 51 h 102"/>
                <a:gd name="T14" fmla="*/ 51 w 102"/>
                <a:gd name="T15" fmla="*/ 77 h 102"/>
                <a:gd name="T16" fmla="*/ 77 w 102"/>
                <a:gd name="T17" fmla="*/ 51 h 102"/>
                <a:gd name="T18" fmla="*/ 51 w 102"/>
                <a:gd name="T19" fmla="*/ 2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102">
                  <a:moveTo>
                    <a:pt x="51" y="102"/>
                  </a:moveTo>
                  <a:cubicBezTo>
                    <a:pt x="23" y="102"/>
                    <a:pt x="0" y="79"/>
                    <a:pt x="0" y="51"/>
                  </a:cubicBezTo>
                  <a:cubicBezTo>
                    <a:pt x="0" y="23"/>
                    <a:pt x="23" y="0"/>
                    <a:pt x="51" y="0"/>
                  </a:cubicBezTo>
                  <a:cubicBezTo>
                    <a:pt x="79" y="0"/>
                    <a:pt x="102" y="23"/>
                    <a:pt x="102" y="51"/>
                  </a:cubicBezTo>
                  <a:cubicBezTo>
                    <a:pt x="102" y="79"/>
                    <a:pt x="79" y="102"/>
                    <a:pt x="51" y="102"/>
                  </a:cubicBezTo>
                  <a:close/>
                  <a:moveTo>
                    <a:pt x="51" y="25"/>
                  </a:moveTo>
                  <a:cubicBezTo>
                    <a:pt x="37" y="25"/>
                    <a:pt x="26" y="37"/>
                    <a:pt x="26" y="51"/>
                  </a:cubicBezTo>
                  <a:cubicBezTo>
                    <a:pt x="26" y="65"/>
                    <a:pt x="37" y="77"/>
                    <a:pt x="51" y="77"/>
                  </a:cubicBezTo>
                  <a:cubicBezTo>
                    <a:pt x="65" y="77"/>
                    <a:pt x="77" y="65"/>
                    <a:pt x="77" y="51"/>
                  </a:cubicBezTo>
                  <a:cubicBezTo>
                    <a:pt x="77" y="37"/>
                    <a:pt x="65" y="25"/>
                    <a:pt x="51" y="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50" name="Freeform 334"/>
            <p:cNvSpPr>
              <a:spLocks/>
            </p:cNvSpPr>
            <p:nvPr/>
          </p:nvSpPr>
          <p:spPr bwMode="auto">
            <a:xfrm>
              <a:off x="4921" y="2280"/>
              <a:ext cx="107" cy="62"/>
            </a:xfrm>
            <a:custGeom>
              <a:avLst/>
              <a:gdLst>
                <a:gd name="T0" fmla="*/ 107 w 107"/>
                <a:gd name="T1" fmla="*/ 62 h 62"/>
                <a:gd name="T2" fmla="*/ 91 w 107"/>
                <a:gd name="T3" fmla="*/ 62 h 62"/>
                <a:gd name="T4" fmla="*/ 91 w 107"/>
                <a:gd name="T5" fmla="*/ 16 h 62"/>
                <a:gd name="T6" fmla="*/ 15 w 107"/>
                <a:gd name="T7" fmla="*/ 16 h 62"/>
                <a:gd name="T8" fmla="*/ 15 w 107"/>
                <a:gd name="T9" fmla="*/ 62 h 62"/>
                <a:gd name="T10" fmla="*/ 0 w 107"/>
                <a:gd name="T11" fmla="*/ 62 h 62"/>
                <a:gd name="T12" fmla="*/ 0 w 107"/>
                <a:gd name="T13" fmla="*/ 0 h 62"/>
                <a:gd name="T14" fmla="*/ 107 w 107"/>
                <a:gd name="T15" fmla="*/ 0 h 62"/>
                <a:gd name="T16" fmla="*/ 107 w 107"/>
                <a:gd name="T1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7" h="62">
                  <a:moveTo>
                    <a:pt x="107" y="62"/>
                  </a:moveTo>
                  <a:lnTo>
                    <a:pt x="91" y="62"/>
                  </a:lnTo>
                  <a:lnTo>
                    <a:pt x="91" y="16"/>
                  </a:lnTo>
                  <a:lnTo>
                    <a:pt x="15" y="16"/>
                  </a:lnTo>
                  <a:lnTo>
                    <a:pt x="15" y="62"/>
                  </a:lnTo>
                  <a:lnTo>
                    <a:pt x="0" y="62"/>
                  </a:lnTo>
                  <a:lnTo>
                    <a:pt x="0" y="0"/>
                  </a:lnTo>
                  <a:lnTo>
                    <a:pt x="107" y="0"/>
                  </a:lnTo>
                  <a:lnTo>
                    <a:pt x="107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51" name="Rectangle 335"/>
            <p:cNvSpPr>
              <a:spLocks noChangeArrowheads="1"/>
            </p:cNvSpPr>
            <p:nvPr/>
          </p:nvSpPr>
          <p:spPr bwMode="auto">
            <a:xfrm>
              <a:off x="4966" y="2303"/>
              <a:ext cx="16" cy="3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52" name="Freeform 336"/>
            <p:cNvSpPr>
              <a:spLocks noEditPoints="1"/>
            </p:cNvSpPr>
            <p:nvPr/>
          </p:nvSpPr>
          <p:spPr bwMode="auto">
            <a:xfrm>
              <a:off x="5114" y="2212"/>
              <a:ext cx="61" cy="61"/>
            </a:xfrm>
            <a:custGeom>
              <a:avLst/>
              <a:gdLst>
                <a:gd name="T0" fmla="*/ 51 w 102"/>
                <a:gd name="T1" fmla="*/ 102 h 102"/>
                <a:gd name="T2" fmla="*/ 0 w 102"/>
                <a:gd name="T3" fmla="*/ 51 h 102"/>
                <a:gd name="T4" fmla="*/ 51 w 102"/>
                <a:gd name="T5" fmla="*/ 0 h 102"/>
                <a:gd name="T6" fmla="*/ 102 w 102"/>
                <a:gd name="T7" fmla="*/ 51 h 102"/>
                <a:gd name="T8" fmla="*/ 51 w 102"/>
                <a:gd name="T9" fmla="*/ 102 h 102"/>
                <a:gd name="T10" fmla="*/ 51 w 102"/>
                <a:gd name="T11" fmla="*/ 25 h 102"/>
                <a:gd name="T12" fmla="*/ 25 w 102"/>
                <a:gd name="T13" fmla="*/ 51 h 102"/>
                <a:gd name="T14" fmla="*/ 51 w 102"/>
                <a:gd name="T15" fmla="*/ 77 h 102"/>
                <a:gd name="T16" fmla="*/ 76 w 102"/>
                <a:gd name="T17" fmla="*/ 51 h 102"/>
                <a:gd name="T18" fmla="*/ 51 w 102"/>
                <a:gd name="T19" fmla="*/ 2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102">
                  <a:moveTo>
                    <a:pt x="51" y="102"/>
                  </a:moveTo>
                  <a:cubicBezTo>
                    <a:pt x="22" y="102"/>
                    <a:pt x="0" y="79"/>
                    <a:pt x="0" y="51"/>
                  </a:cubicBezTo>
                  <a:cubicBezTo>
                    <a:pt x="0" y="23"/>
                    <a:pt x="22" y="0"/>
                    <a:pt x="51" y="0"/>
                  </a:cubicBezTo>
                  <a:cubicBezTo>
                    <a:pt x="79" y="0"/>
                    <a:pt x="102" y="23"/>
                    <a:pt x="102" y="51"/>
                  </a:cubicBezTo>
                  <a:cubicBezTo>
                    <a:pt x="102" y="79"/>
                    <a:pt x="79" y="102"/>
                    <a:pt x="51" y="102"/>
                  </a:cubicBezTo>
                  <a:close/>
                  <a:moveTo>
                    <a:pt x="51" y="25"/>
                  </a:moveTo>
                  <a:cubicBezTo>
                    <a:pt x="37" y="25"/>
                    <a:pt x="25" y="37"/>
                    <a:pt x="25" y="51"/>
                  </a:cubicBezTo>
                  <a:cubicBezTo>
                    <a:pt x="25" y="65"/>
                    <a:pt x="37" y="77"/>
                    <a:pt x="51" y="77"/>
                  </a:cubicBezTo>
                  <a:cubicBezTo>
                    <a:pt x="65" y="77"/>
                    <a:pt x="76" y="65"/>
                    <a:pt x="76" y="51"/>
                  </a:cubicBezTo>
                  <a:cubicBezTo>
                    <a:pt x="76" y="37"/>
                    <a:pt x="65" y="25"/>
                    <a:pt x="51" y="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53" name="Freeform 337"/>
            <p:cNvSpPr>
              <a:spLocks/>
            </p:cNvSpPr>
            <p:nvPr/>
          </p:nvSpPr>
          <p:spPr bwMode="auto">
            <a:xfrm>
              <a:off x="5089" y="2280"/>
              <a:ext cx="107" cy="62"/>
            </a:xfrm>
            <a:custGeom>
              <a:avLst/>
              <a:gdLst>
                <a:gd name="T0" fmla="*/ 107 w 107"/>
                <a:gd name="T1" fmla="*/ 62 h 62"/>
                <a:gd name="T2" fmla="*/ 92 w 107"/>
                <a:gd name="T3" fmla="*/ 62 h 62"/>
                <a:gd name="T4" fmla="*/ 92 w 107"/>
                <a:gd name="T5" fmla="*/ 16 h 62"/>
                <a:gd name="T6" fmla="*/ 16 w 107"/>
                <a:gd name="T7" fmla="*/ 16 h 62"/>
                <a:gd name="T8" fmla="*/ 16 w 107"/>
                <a:gd name="T9" fmla="*/ 62 h 62"/>
                <a:gd name="T10" fmla="*/ 0 w 107"/>
                <a:gd name="T11" fmla="*/ 62 h 62"/>
                <a:gd name="T12" fmla="*/ 0 w 107"/>
                <a:gd name="T13" fmla="*/ 0 h 62"/>
                <a:gd name="T14" fmla="*/ 107 w 107"/>
                <a:gd name="T15" fmla="*/ 0 h 62"/>
                <a:gd name="T16" fmla="*/ 107 w 107"/>
                <a:gd name="T1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7" h="62">
                  <a:moveTo>
                    <a:pt x="107" y="62"/>
                  </a:moveTo>
                  <a:lnTo>
                    <a:pt x="92" y="62"/>
                  </a:lnTo>
                  <a:lnTo>
                    <a:pt x="92" y="16"/>
                  </a:lnTo>
                  <a:lnTo>
                    <a:pt x="16" y="16"/>
                  </a:lnTo>
                  <a:lnTo>
                    <a:pt x="16" y="62"/>
                  </a:lnTo>
                  <a:lnTo>
                    <a:pt x="0" y="62"/>
                  </a:lnTo>
                  <a:lnTo>
                    <a:pt x="0" y="0"/>
                  </a:lnTo>
                  <a:lnTo>
                    <a:pt x="107" y="0"/>
                  </a:lnTo>
                  <a:lnTo>
                    <a:pt x="107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54" name="Rectangle 338"/>
            <p:cNvSpPr>
              <a:spLocks noChangeArrowheads="1"/>
            </p:cNvSpPr>
            <p:nvPr/>
          </p:nvSpPr>
          <p:spPr bwMode="auto">
            <a:xfrm>
              <a:off x="5135" y="2303"/>
              <a:ext cx="16" cy="3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09676" y="3189552"/>
            <a:ext cx="253025" cy="249397"/>
            <a:chOff x="709675" y="3121488"/>
            <a:chExt cx="253025" cy="249397"/>
          </a:xfrm>
        </p:grpSpPr>
        <p:sp>
          <p:nvSpPr>
            <p:cNvPr id="56" name="Freeform 427"/>
            <p:cNvSpPr>
              <a:spLocks noEditPoints="1"/>
            </p:cNvSpPr>
            <p:nvPr/>
          </p:nvSpPr>
          <p:spPr bwMode="auto">
            <a:xfrm>
              <a:off x="709675" y="3190412"/>
              <a:ext cx="186821" cy="180473"/>
            </a:xfrm>
            <a:custGeom>
              <a:avLst/>
              <a:gdLst>
                <a:gd name="T0" fmla="*/ 289 w 345"/>
                <a:gd name="T1" fmla="*/ 332 h 332"/>
                <a:gd name="T2" fmla="*/ 253 w 345"/>
                <a:gd name="T3" fmla="*/ 317 h 332"/>
                <a:gd name="T4" fmla="*/ 136 w 345"/>
                <a:gd name="T5" fmla="*/ 201 h 332"/>
                <a:gd name="T6" fmla="*/ 110 w 345"/>
                <a:gd name="T7" fmla="*/ 204 h 332"/>
                <a:gd name="T8" fmla="*/ 37 w 345"/>
                <a:gd name="T9" fmla="*/ 174 h 332"/>
                <a:gd name="T10" fmla="*/ 14 w 345"/>
                <a:gd name="T11" fmla="*/ 68 h 332"/>
                <a:gd name="T12" fmla="*/ 20 w 345"/>
                <a:gd name="T13" fmla="*/ 49 h 332"/>
                <a:gd name="T14" fmla="*/ 87 w 345"/>
                <a:gd name="T15" fmla="*/ 115 h 332"/>
                <a:gd name="T16" fmla="*/ 117 w 345"/>
                <a:gd name="T17" fmla="*/ 109 h 332"/>
                <a:gd name="T18" fmla="*/ 123 w 345"/>
                <a:gd name="T19" fmla="*/ 79 h 332"/>
                <a:gd name="T20" fmla="*/ 56 w 345"/>
                <a:gd name="T21" fmla="*/ 12 h 332"/>
                <a:gd name="T22" fmla="*/ 76 w 345"/>
                <a:gd name="T23" fmla="*/ 6 h 332"/>
                <a:gd name="T24" fmla="*/ 110 w 345"/>
                <a:gd name="T25" fmla="*/ 0 h 332"/>
                <a:gd name="T26" fmla="*/ 182 w 345"/>
                <a:gd name="T27" fmla="*/ 30 h 332"/>
                <a:gd name="T28" fmla="*/ 209 w 345"/>
                <a:gd name="T29" fmla="*/ 128 h 332"/>
                <a:gd name="T30" fmla="*/ 325 w 345"/>
                <a:gd name="T31" fmla="*/ 245 h 332"/>
                <a:gd name="T32" fmla="*/ 325 w 345"/>
                <a:gd name="T33" fmla="*/ 317 h 332"/>
                <a:gd name="T34" fmla="*/ 289 w 345"/>
                <a:gd name="T35" fmla="*/ 332 h 332"/>
                <a:gd name="T36" fmla="*/ 143 w 345"/>
                <a:gd name="T37" fmla="*/ 172 h 332"/>
                <a:gd name="T38" fmla="*/ 271 w 345"/>
                <a:gd name="T39" fmla="*/ 299 h 332"/>
                <a:gd name="T40" fmla="*/ 307 w 345"/>
                <a:gd name="T41" fmla="*/ 299 h 332"/>
                <a:gd name="T42" fmla="*/ 307 w 345"/>
                <a:gd name="T43" fmla="*/ 263 h 332"/>
                <a:gd name="T44" fmla="*/ 179 w 345"/>
                <a:gd name="T45" fmla="*/ 135 h 332"/>
                <a:gd name="T46" fmla="*/ 182 w 345"/>
                <a:gd name="T47" fmla="*/ 128 h 332"/>
                <a:gd name="T48" fmla="*/ 164 w 345"/>
                <a:gd name="T49" fmla="*/ 48 h 332"/>
                <a:gd name="T50" fmla="*/ 106 w 345"/>
                <a:gd name="T51" fmla="*/ 25 h 332"/>
                <a:gd name="T52" fmla="*/ 151 w 345"/>
                <a:gd name="T53" fmla="*/ 71 h 332"/>
                <a:gd name="T54" fmla="*/ 139 w 345"/>
                <a:gd name="T55" fmla="*/ 131 h 332"/>
                <a:gd name="T56" fmla="*/ 79 w 345"/>
                <a:gd name="T57" fmla="*/ 143 h 332"/>
                <a:gd name="T58" fmla="*/ 33 w 345"/>
                <a:gd name="T59" fmla="*/ 98 h 332"/>
                <a:gd name="T60" fmla="*/ 56 w 345"/>
                <a:gd name="T61" fmla="*/ 156 h 332"/>
                <a:gd name="T62" fmla="*/ 136 w 345"/>
                <a:gd name="T63" fmla="*/ 174 h 332"/>
                <a:gd name="T64" fmla="*/ 143 w 345"/>
                <a:gd name="T65" fmla="*/ 17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45" h="332">
                  <a:moveTo>
                    <a:pt x="289" y="332"/>
                  </a:moveTo>
                  <a:cubicBezTo>
                    <a:pt x="275" y="332"/>
                    <a:pt x="263" y="327"/>
                    <a:pt x="253" y="317"/>
                  </a:cubicBezTo>
                  <a:cubicBezTo>
                    <a:pt x="136" y="201"/>
                    <a:pt x="136" y="201"/>
                    <a:pt x="136" y="201"/>
                  </a:cubicBezTo>
                  <a:cubicBezTo>
                    <a:pt x="128" y="203"/>
                    <a:pt x="119" y="204"/>
                    <a:pt x="110" y="204"/>
                  </a:cubicBezTo>
                  <a:cubicBezTo>
                    <a:pt x="82" y="204"/>
                    <a:pt x="57" y="194"/>
                    <a:pt x="37" y="174"/>
                  </a:cubicBezTo>
                  <a:cubicBezTo>
                    <a:pt x="10" y="147"/>
                    <a:pt x="0" y="105"/>
                    <a:pt x="14" y="68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117" y="109"/>
                    <a:pt x="117" y="109"/>
                    <a:pt x="117" y="109"/>
                  </a:cubicBezTo>
                  <a:cubicBezTo>
                    <a:pt x="123" y="79"/>
                    <a:pt x="123" y="79"/>
                    <a:pt x="123" y="79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76" y="6"/>
                    <a:pt x="76" y="6"/>
                    <a:pt x="76" y="6"/>
                  </a:cubicBezTo>
                  <a:cubicBezTo>
                    <a:pt x="87" y="2"/>
                    <a:pt x="98" y="0"/>
                    <a:pt x="110" y="0"/>
                  </a:cubicBezTo>
                  <a:cubicBezTo>
                    <a:pt x="137" y="0"/>
                    <a:pt x="163" y="10"/>
                    <a:pt x="182" y="30"/>
                  </a:cubicBezTo>
                  <a:cubicBezTo>
                    <a:pt x="208" y="55"/>
                    <a:pt x="218" y="93"/>
                    <a:pt x="209" y="128"/>
                  </a:cubicBezTo>
                  <a:cubicBezTo>
                    <a:pt x="325" y="245"/>
                    <a:pt x="325" y="245"/>
                    <a:pt x="325" y="245"/>
                  </a:cubicBezTo>
                  <a:cubicBezTo>
                    <a:pt x="345" y="265"/>
                    <a:pt x="345" y="297"/>
                    <a:pt x="325" y="317"/>
                  </a:cubicBezTo>
                  <a:cubicBezTo>
                    <a:pt x="316" y="327"/>
                    <a:pt x="303" y="332"/>
                    <a:pt x="289" y="332"/>
                  </a:cubicBezTo>
                  <a:close/>
                  <a:moveTo>
                    <a:pt x="143" y="172"/>
                  </a:moveTo>
                  <a:cubicBezTo>
                    <a:pt x="271" y="299"/>
                    <a:pt x="271" y="299"/>
                    <a:pt x="271" y="299"/>
                  </a:cubicBezTo>
                  <a:cubicBezTo>
                    <a:pt x="281" y="309"/>
                    <a:pt x="298" y="309"/>
                    <a:pt x="307" y="299"/>
                  </a:cubicBezTo>
                  <a:cubicBezTo>
                    <a:pt x="317" y="289"/>
                    <a:pt x="317" y="273"/>
                    <a:pt x="307" y="263"/>
                  </a:cubicBezTo>
                  <a:cubicBezTo>
                    <a:pt x="179" y="135"/>
                    <a:pt x="179" y="135"/>
                    <a:pt x="179" y="135"/>
                  </a:cubicBezTo>
                  <a:cubicBezTo>
                    <a:pt x="182" y="128"/>
                    <a:pt x="182" y="128"/>
                    <a:pt x="182" y="128"/>
                  </a:cubicBezTo>
                  <a:cubicBezTo>
                    <a:pt x="192" y="100"/>
                    <a:pt x="185" y="68"/>
                    <a:pt x="164" y="48"/>
                  </a:cubicBezTo>
                  <a:cubicBezTo>
                    <a:pt x="149" y="32"/>
                    <a:pt x="128" y="24"/>
                    <a:pt x="106" y="25"/>
                  </a:cubicBezTo>
                  <a:cubicBezTo>
                    <a:pt x="151" y="71"/>
                    <a:pt x="151" y="71"/>
                    <a:pt x="151" y="71"/>
                  </a:cubicBezTo>
                  <a:cubicBezTo>
                    <a:pt x="139" y="131"/>
                    <a:pt x="139" y="131"/>
                    <a:pt x="139" y="131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2" y="119"/>
                    <a:pt x="40" y="141"/>
                    <a:pt x="56" y="156"/>
                  </a:cubicBezTo>
                  <a:cubicBezTo>
                    <a:pt x="76" y="177"/>
                    <a:pt x="108" y="184"/>
                    <a:pt x="136" y="174"/>
                  </a:cubicBezTo>
                  <a:lnTo>
                    <a:pt x="143" y="1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57" name="Freeform 428"/>
            <p:cNvSpPr>
              <a:spLocks/>
            </p:cNvSpPr>
            <p:nvPr/>
          </p:nvSpPr>
          <p:spPr bwMode="auto">
            <a:xfrm>
              <a:off x="846617" y="3323726"/>
              <a:ext cx="19045" cy="19952"/>
            </a:xfrm>
            <a:custGeom>
              <a:avLst/>
              <a:gdLst>
                <a:gd name="T0" fmla="*/ 11 w 21"/>
                <a:gd name="T1" fmla="*/ 22 h 22"/>
                <a:gd name="T2" fmla="*/ 0 w 21"/>
                <a:gd name="T3" fmla="*/ 11 h 22"/>
                <a:gd name="T4" fmla="*/ 11 w 21"/>
                <a:gd name="T5" fmla="*/ 0 h 22"/>
                <a:gd name="T6" fmla="*/ 21 w 21"/>
                <a:gd name="T7" fmla="*/ 11 h 22"/>
                <a:gd name="T8" fmla="*/ 11 w 21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2">
                  <a:moveTo>
                    <a:pt x="11" y="22"/>
                  </a:moveTo>
                  <a:lnTo>
                    <a:pt x="0" y="11"/>
                  </a:lnTo>
                  <a:lnTo>
                    <a:pt x="11" y="0"/>
                  </a:lnTo>
                  <a:lnTo>
                    <a:pt x="21" y="11"/>
                  </a:lnTo>
                  <a:lnTo>
                    <a:pt x="11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58" name="Freeform 429"/>
            <p:cNvSpPr>
              <a:spLocks/>
            </p:cNvSpPr>
            <p:nvPr/>
          </p:nvSpPr>
          <p:spPr bwMode="auto">
            <a:xfrm>
              <a:off x="872917" y="3201295"/>
              <a:ext cx="38997" cy="58948"/>
            </a:xfrm>
            <a:custGeom>
              <a:avLst/>
              <a:gdLst>
                <a:gd name="T0" fmla="*/ 0 w 43"/>
                <a:gd name="T1" fmla="*/ 0 h 65"/>
                <a:gd name="T2" fmla="*/ 0 w 43"/>
                <a:gd name="T3" fmla="*/ 33 h 65"/>
                <a:gd name="T4" fmla="*/ 32 w 43"/>
                <a:gd name="T5" fmla="*/ 65 h 65"/>
                <a:gd name="T6" fmla="*/ 43 w 43"/>
                <a:gd name="T7" fmla="*/ 54 h 65"/>
                <a:gd name="T8" fmla="*/ 16 w 43"/>
                <a:gd name="T9" fmla="*/ 27 h 65"/>
                <a:gd name="T10" fmla="*/ 16 w 43"/>
                <a:gd name="T11" fmla="*/ 0 h 65"/>
                <a:gd name="T12" fmla="*/ 0 w 43"/>
                <a:gd name="T13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65">
                  <a:moveTo>
                    <a:pt x="0" y="0"/>
                  </a:moveTo>
                  <a:lnTo>
                    <a:pt x="0" y="33"/>
                  </a:lnTo>
                  <a:lnTo>
                    <a:pt x="32" y="65"/>
                  </a:lnTo>
                  <a:lnTo>
                    <a:pt x="43" y="54"/>
                  </a:lnTo>
                  <a:lnTo>
                    <a:pt x="16" y="27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59" name="Freeform 430"/>
            <p:cNvSpPr>
              <a:spLocks/>
            </p:cNvSpPr>
            <p:nvPr/>
          </p:nvSpPr>
          <p:spPr bwMode="auto">
            <a:xfrm>
              <a:off x="803086" y="3121488"/>
              <a:ext cx="159614" cy="207680"/>
            </a:xfrm>
            <a:custGeom>
              <a:avLst/>
              <a:gdLst>
                <a:gd name="T0" fmla="*/ 295 w 295"/>
                <a:gd name="T1" fmla="*/ 204 h 382"/>
                <a:gd name="T2" fmla="*/ 262 w 295"/>
                <a:gd name="T3" fmla="*/ 107 h 382"/>
                <a:gd name="T4" fmla="*/ 291 w 295"/>
                <a:gd name="T5" fmla="*/ 84 h 382"/>
                <a:gd name="T6" fmla="*/ 275 w 295"/>
                <a:gd name="T7" fmla="*/ 64 h 382"/>
                <a:gd name="T8" fmla="*/ 245 w 295"/>
                <a:gd name="T9" fmla="*/ 88 h 382"/>
                <a:gd name="T10" fmla="*/ 148 w 295"/>
                <a:gd name="T11" fmla="*/ 45 h 382"/>
                <a:gd name="T12" fmla="*/ 148 w 295"/>
                <a:gd name="T13" fmla="*/ 25 h 382"/>
                <a:gd name="T14" fmla="*/ 187 w 295"/>
                <a:gd name="T15" fmla="*/ 25 h 382"/>
                <a:gd name="T16" fmla="*/ 187 w 295"/>
                <a:gd name="T17" fmla="*/ 0 h 382"/>
                <a:gd name="T18" fmla="*/ 84 w 295"/>
                <a:gd name="T19" fmla="*/ 0 h 382"/>
                <a:gd name="T20" fmla="*/ 84 w 295"/>
                <a:gd name="T21" fmla="*/ 25 h 382"/>
                <a:gd name="T22" fmla="*/ 123 w 295"/>
                <a:gd name="T23" fmla="*/ 25 h 382"/>
                <a:gd name="T24" fmla="*/ 123 w 295"/>
                <a:gd name="T25" fmla="*/ 45 h 382"/>
                <a:gd name="T26" fmla="*/ 0 w 295"/>
                <a:gd name="T27" fmla="*/ 119 h 382"/>
                <a:gd name="T28" fmla="*/ 22 w 295"/>
                <a:gd name="T29" fmla="*/ 133 h 382"/>
                <a:gd name="T30" fmla="*/ 135 w 295"/>
                <a:gd name="T31" fmla="*/ 70 h 382"/>
                <a:gd name="T32" fmla="*/ 270 w 295"/>
                <a:gd name="T33" fmla="*/ 204 h 382"/>
                <a:gd name="T34" fmla="*/ 206 w 295"/>
                <a:gd name="T35" fmla="*/ 319 h 382"/>
                <a:gd name="T36" fmla="*/ 215 w 295"/>
                <a:gd name="T37" fmla="*/ 284 h 382"/>
                <a:gd name="T38" fmla="*/ 191 w 295"/>
                <a:gd name="T39" fmla="*/ 277 h 382"/>
                <a:gd name="T40" fmla="*/ 170 w 295"/>
                <a:gd name="T41" fmla="*/ 350 h 382"/>
                <a:gd name="T42" fmla="*/ 240 w 295"/>
                <a:gd name="T43" fmla="*/ 382 h 382"/>
                <a:gd name="T44" fmla="*/ 251 w 295"/>
                <a:gd name="T45" fmla="*/ 359 h 382"/>
                <a:gd name="T46" fmla="*/ 216 w 295"/>
                <a:gd name="T47" fmla="*/ 343 h 382"/>
                <a:gd name="T48" fmla="*/ 295 w 295"/>
                <a:gd name="T49" fmla="*/ 204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95" h="382">
                  <a:moveTo>
                    <a:pt x="295" y="204"/>
                  </a:moveTo>
                  <a:cubicBezTo>
                    <a:pt x="295" y="168"/>
                    <a:pt x="283" y="134"/>
                    <a:pt x="262" y="107"/>
                  </a:cubicBezTo>
                  <a:cubicBezTo>
                    <a:pt x="291" y="84"/>
                    <a:pt x="291" y="84"/>
                    <a:pt x="291" y="84"/>
                  </a:cubicBezTo>
                  <a:cubicBezTo>
                    <a:pt x="275" y="64"/>
                    <a:pt x="275" y="64"/>
                    <a:pt x="275" y="64"/>
                  </a:cubicBezTo>
                  <a:cubicBezTo>
                    <a:pt x="245" y="88"/>
                    <a:pt x="245" y="88"/>
                    <a:pt x="245" y="88"/>
                  </a:cubicBezTo>
                  <a:cubicBezTo>
                    <a:pt x="219" y="64"/>
                    <a:pt x="185" y="48"/>
                    <a:pt x="148" y="45"/>
                  </a:cubicBezTo>
                  <a:cubicBezTo>
                    <a:pt x="148" y="25"/>
                    <a:pt x="148" y="25"/>
                    <a:pt x="148" y="25"/>
                  </a:cubicBezTo>
                  <a:cubicBezTo>
                    <a:pt x="187" y="25"/>
                    <a:pt x="187" y="25"/>
                    <a:pt x="187" y="25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4" y="25"/>
                    <a:pt x="84" y="25"/>
                    <a:pt x="84" y="25"/>
                  </a:cubicBezTo>
                  <a:cubicBezTo>
                    <a:pt x="123" y="25"/>
                    <a:pt x="123" y="25"/>
                    <a:pt x="123" y="25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71" y="49"/>
                    <a:pt x="27" y="78"/>
                    <a:pt x="0" y="119"/>
                  </a:cubicBezTo>
                  <a:cubicBezTo>
                    <a:pt x="22" y="133"/>
                    <a:pt x="22" y="133"/>
                    <a:pt x="22" y="133"/>
                  </a:cubicBezTo>
                  <a:cubicBezTo>
                    <a:pt x="46" y="95"/>
                    <a:pt x="88" y="70"/>
                    <a:pt x="135" y="70"/>
                  </a:cubicBezTo>
                  <a:cubicBezTo>
                    <a:pt x="209" y="70"/>
                    <a:pt x="270" y="130"/>
                    <a:pt x="270" y="204"/>
                  </a:cubicBezTo>
                  <a:cubicBezTo>
                    <a:pt x="270" y="253"/>
                    <a:pt x="244" y="295"/>
                    <a:pt x="206" y="319"/>
                  </a:cubicBezTo>
                  <a:cubicBezTo>
                    <a:pt x="215" y="284"/>
                    <a:pt x="215" y="284"/>
                    <a:pt x="215" y="284"/>
                  </a:cubicBezTo>
                  <a:cubicBezTo>
                    <a:pt x="191" y="277"/>
                    <a:pt x="191" y="277"/>
                    <a:pt x="191" y="277"/>
                  </a:cubicBezTo>
                  <a:cubicBezTo>
                    <a:pt x="170" y="350"/>
                    <a:pt x="170" y="350"/>
                    <a:pt x="170" y="350"/>
                  </a:cubicBezTo>
                  <a:cubicBezTo>
                    <a:pt x="240" y="382"/>
                    <a:pt x="240" y="382"/>
                    <a:pt x="240" y="382"/>
                  </a:cubicBezTo>
                  <a:cubicBezTo>
                    <a:pt x="251" y="359"/>
                    <a:pt x="251" y="359"/>
                    <a:pt x="251" y="359"/>
                  </a:cubicBezTo>
                  <a:cubicBezTo>
                    <a:pt x="216" y="343"/>
                    <a:pt x="216" y="343"/>
                    <a:pt x="216" y="343"/>
                  </a:cubicBezTo>
                  <a:cubicBezTo>
                    <a:pt x="263" y="315"/>
                    <a:pt x="295" y="263"/>
                    <a:pt x="295" y="20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sp>
        <p:nvSpPr>
          <p:cNvPr id="61" name="Espaço Reservado para Número de Slide 2"/>
          <p:cNvSpPr>
            <a:spLocks noGrp="1"/>
          </p:cNvSpPr>
          <p:nvPr>
            <p:ph type="sldNum" sz="quarter" idx="12"/>
          </p:nvPr>
        </p:nvSpPr>
        <p:spPr>
          <a:xfrm>
            <a:off x="11049000" y="6430868"/>
            <a:ext cx="533399" cy="232147"/>
          </a:xfrm>
        </p:spPr>
        <p:txBody>
          <a:bodyPr/>
          <a:lstStyle/>
          <a:p>
            <a:fld id="{B016F8AB-BCEA-4347-8BA6-BE776009BC89}" type="slidenum">
              <a:rPr lang="en-US" smtClean="0"/>
              <a:t>7</a:t>
            </a:fld>
            <a:endParaRPr lang="en-US"/>
          </a:p>
        </p:txBody>
      </p:sp>
      <p:sp>
        <p:nvSpPr>
          <p:cNvPr id="63" name="Rectangle 55"/>
          <p:cNvSpPr/>
          <p:nvPr/>
        </p:nvSpPr>
        <p:spPr bwMode="ltGray">
          <a:xfrm>
            <a:off x="8772268" y="3104456"/>
            <a:ext cx="1332074" cy="13716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45720" rIns="45720" bIns="45720" numCol="1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b="1" dirty="0" smtClean="0">
                <a:solidFill>
                  <a:schemeClr val="tx1"/>
                </a:solidFill>
              </a:rPr>
              <a:t>Marketing campaign</a:t>
            </a:r>
            <a:endParaRPr lang="en-US" sz="900" b="1" dirty="0">
              <a:solidFill>
                <a:schemeClr val="tx1"/>
              </a:solidFill>
            </a:endParaRPr>
          </a:p>
          <a:p>
            <a:pPr marL="109728" indent="-109728">
              <a:lnSpc>
                <a:spcPct val="90000"/>
              </a:lnSpc>
              <a:buSzPct val="90000"/>
              <a:buFont typeface="Arial" panose="020B0604020202020204" pitchFamily="34" charset="0"/>
              <a:buChar char="−"/>
            </a:pPr>
            <a:r>
              <a:rPr lang="en-US" sz="800" dirty="0">
                <a:solidFill>
                  <a:schemeClr val="tx1"/>
                </a:solidFill>
              </a:rPr>
              <a:t>Telefonica O2</a:t>
            </a:r>
          </a:p>
          <a:p>
            <a:pPr marL="109728" indent="-109728">
              <a:lnSpc>
                <a:spcPct val="90000"/>
              </a:lnSpc>
              <a:buSzPct val="90000"/>
              <a:buFont typeface="Arial" panose="020B0604020202020204" pitchFamily="34" charset="0"/>
              <a:buChar char="−"/>
            </a:pPr>
            <a:r>
              <a:rPr lang="en-US" sz="800" dirty="0">
                <a:solidFill>
                  <a:schemeClr val="tx1"/>
                </a:solidFill>
              </a:rPr>
              <a:t>Gap Inc.</a:t>
            </a:r>
          </a:p>
          <a:p>
            <a:pPr marL="109728" indent="-109728">
              <a:lnSpc>
                <a:spcPct val="90000"/>
              </a:lnSpc>
              <a:buSzPct val="90000"/>
              <a:buFont typeface="Arial" panose="020B0604020202020204" pitchFamily="34" charset="0"/>
              <a:buChar char="−"/>
            </a:pPr>
            <a:r>
              <a:rPr lang="en-US" sz="800" dirty="0">
                <a:solidFill>
                  <a:schemeClr val="tx1"/>
                </a:solidFill>
              </a:rPr>
              <a:t>Austin Radiological Association</a:t>
            </a:r>
          </a:p>
          <a:p>
            <a:pPr marL="109728" indent="-109728">
              <a:lnSpc>
                <a:spcPct val="90000"/>
              </a:lnSpc>
              <a:buSzPct val="90000"/>
              <a:buFont typeface="Arial" panose="020B0604020202020204" pitchFamily="34" charset="0"/>
              <a:buChar char="−"/>
            </a:pPr>
            <a:r>
              <a:rPr lang="en-US" sz="800" dirty="0">
                <a:solidFill>
                  <a:schemeClr val="tx1"/>
                </a:solidFill>
              </a:rPr>
              <a:t>Nestle RGO North </a:t>
            </a:r>
            <a:r>
              <a:rPr lang="en-US" sz="800" dirty="0" smtClean="0">
                <a:solidFill>
                  <a:schemeClr val="tx1"/>
                </a:solidFill>
              </a:rPr>
              <a:t>America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7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55"/>
          <p:cNvSpPr/>
          <p:nvPr/>
        </p:nvSpPr>
        <p:spPr bwMode="ltGray">
          <a:xfrm>
            <a:off x="611029" y="1921981"/>
            <a:ext cx="3566160" cy="3657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marL="60325" indent="-60325">
              <a:spcBef>
                <a:spcPts val="1200"/>
              </a:spcBef>
              <a:buClr>
                <a:prstClr val="black"/>
              </a:buClr>
            </a:pPr>
            <a:r>
              <a:rPr lang="en-US" sz="1100" i="1" dirty="0">
                <a:solidFill>
                  <a:schemeClr val="tx1"/>
                </a:solidFill>
              </a:rPr>
              <a:t>“Find couple of critical opportunities and jointly invest to co-solve critical opportunity in Hybrid IT / Edge computing.” </a:t>
            </a:r>
          </a:p>
          <a:p>
            <a:pPr algn="r">
              <a:buClr>
                <a:prstClr val="black"/>
              </a:buClr>
            </a:pPr>
            <a:r>
              <a:rPr lang="en-US" sz="1000" i="1" dirty="0" smtClean="0">
                <a:solidFill>
                  <a:schemeClr val="tx1"/>
                </a:solidFill>
              </a:rPr>
              <a:t>- </a:t>
            </a:r>
            <a:r>
              <a:rPr lang="en-US" sz="1000" b="1" dirty="0" smtClean="0">
                <a:solidFill>
                  <a:schemeClr val="tx1"/>
                </a:solidFill>
              </a:rPr>
              <a:t>Eric Jackson,</a:t>
            </a:r>
          </a:p>
          <a:p>
            <a:pPr lvl="0" algn="r"/>
            <a:r>
              <a:rPr lang="en-US" sz="1000" dirty="0" smtClean="0">
                <a:solidFill>
                  <a:schemeClr val="tx1"/>
                </a:solidFill>
              </a:rPr>
              <a:t>Pepsi Co., Director</a:t>
            </a:r>
          </a:p>
          <a:p>
            <a:pPr marL="60325" indent="-60325">
              <a:spcBef>
                <a:spcPts val="1200"/>
              </a:spcBef>
              <a:buClr>
                <a:prstClr val="black"/>
              </a:buClr>
            </a:pPr>
            <a:r>
              <a:rPr lang="en-US" sz="1100" i="1" dirty="0">
                <a:solidFill>
                  <a:schemeClr val="tx1"/>
                </a:solidFill>
              </a:rPr>
              <a:t>“Very appreciative of the attention of Senior staff to help inform our transformation journey.</a:t>
            </a:r>
          </a:p>
          <a:p>
            <a:pPr algn="r"/>
            <a:r>
              <a:rPr lang="en-US" sz="1000" b="1" dirty="0" smtClean="0">
                <a:solidFill>
                  <a:schemeClr val="tx1"/>
                </a:solidFill>
              </a:rPr>
              <a:t>- </a:t>
            </a:r>
            <a:r>
              <a:rPr lang="en-US" sz="1000" b="1" dirty="0" err="1" smtClean="0">
                <a:solidFill>
                  <a:schemeClr val="tx1"/>
                </a:solidFill>
              </a:rPr>
              <a:t>Arun</a:t>
            </a:r>
            <a:r>
              <a:rPr lang="en-US" sz="1000" b="1" dirty="0" smtClean="0">
                <a:solidFill>
                  <a:schemeClr val="tx1"/>
                </a:solidFill>
              </a:rPr>
              <a:t> </a:t>
            </a:r>
            <a:r>
              <a:rPr lang="en-US" sz="1000" b="1" dirty="0" err="1" smtClean="0">
                <a:solidFill>
                  <a:schemeClr val="tx1"/>
                </a:solidFill>
              </a:rPr>
              <a:t>Thangaraj</a:t>
            </a:r>
            <a:r>
              <a:rPr lang="en-US" sz="1000" b="1" dirty="0" smtClean="0">
                <a:solidFill>
                  <a:schemeClr val="tx1"/>
                </a:solidFill>
              </a:rPr>
              <a:t>,</a:t>
            </a:r>
          </a:p>
          <a:p>
            <a:pPr lvl="0" algn="r"/>
            <a:r>
              <a:rPr lang="en-US" sz="1000" dirty="0">
                <a:solidFill>
                  <a:schemeClr val="tx1"/>
                </a:solidFill>
              </a:rPr>
              <a:t>Global Affairs Canada, </a:t>
            </a:r>
            <a:r>
              <a:rPr lang="en-US" sz="1000" dirty="0" smtClean="0">
                <a:solidFill>
                  <a:schemeClr val="tx1"/>
                </a:solidFill>
              </a:rPr>
              <a:t>CFO</a:t>
            </a:r>
            <a:endParaRPr lang="en-US" sz="1000" dirty="0">
              <a:solidFill>
                <a:schemeClr val="tx1"/>
              </a:solidFill>
            </a:endParaRPr>
          </a:p>
          <a:p>
            <a:pPr marL="60325" indent="-60325">
              <a:spcBef>
                <a:spcPts val="1200"/>
              </a:spcBef>
              <a:buClr>
                <a:prstClr val="black"/>
              </a:buClr>
            </a:pPr>
            <a:r>
              <a:rPr lang="en-US" sz="1100" i="1" dirty="0">
                <a:solidFill>
                  <a:schemeClr val="tx1"/>
                </a:solidFill>
              </a:rPr>
              <a:t>“Let's discuss co-innovation..”</a:t>
            </a:r>
          </a:p>
          <a:p>
            <a:pPr lvl="0" algn="r"/>
            <a:r>
              <a:rPr lang="en-US" sz="1000" b="1" dirty="0" smtClean="0">
                <a:solidFill>
                  <a:schemeClr val="tx1"/>
                </a:solidFill>
              </a:rPr>
              <a:t>- Carlos </a:t>
            </a:r>
            <a:r>
              <a:rPr lang="en-US" sz="1000" b="1" dirty="0" err="1">
                <a:solidFill>
                  <a:schemeClr val="tx1"/>
                </a:solidFill>
              </a:rPr>
              <a:t>Gian</a:t>
            </a:r>
            <a:r>
              <a:rPr lang="en-US" sz="1000" b="1" dirty="0">
                <a:solidFill>
                  <a:schemeClr val="tx1"/>
                </a:solidFill>
              </a:rPr>
              <a:t> G. Santos </a:t>
            </a:r>
            <a:r>
              <a:rPr lang="en-US" sz="1000" b="1" dirty="0" smtClean="0">
                <a:solidFill>
                  <a:schemeClr val="tx1"/>
                </a:solidFill>
              </a:rPr>
              <a:t>III,</a:t>
            </a:r>
          </a:p>
          <a:p>
            <a:pPr lvl="0" algn="r"/>
            <a:r>
              <a:rPr lang="en-US" sz="1000" dirty="0" smtClean="0">
                <a:solidFill>
                  <a:schemeClr val="tx1"/>
                </a:solidFill>
              </a:rPr>
              <a:t>MERALCO, Corporate Solutions Manager</a:t>
            </a:r>
          </a:p>
          <a:p>
            <a:pPr marL="60325" indent="-60325">
              <a:spcBef>
                <a:spcPts val="1200"/>
              </a:spcBef>
              <a:buClr>
                <a:prstClr val="black"/>
              </a:buClr>
            </a:pPr>
            <a:r>
              <a:rPr lang="en-US" sz="1100" i="1" dirty="0">
                <a:solidFill>
                  <a:schemeClr val="tx1"/>
                </a:solidFill>
              </a:rPr>
              <a:t>“Requested to learn how HPE has addressed Engineering IT challenges -  to decide which vendor Canon trusts. Also interested in HPE’s internal use/adoption of HPC</a:t>
            </a:r>
            <a:r>
              <a:rPr lang="en-US" sz="1100" i="1" dirty="0" smtClean="0">
                <a:solidFill>
                  <a:schemeClr val="tx1"/>
                </a:solidFill>
              </a:rPr>
              <a:t>.”</a:t>
            </a:r>
          </a:p>
          <a:p>
            <a:pPr indent="-60325" algn="r">
              <a:buClr>
                <a:prstClr val="black"/>
              </a:buClr>
            </a:pPr>
            <a:r>
              <a:rPr lang="en-US" sz="1000" b="1" dirty="0">
                <a:solidFill>
                  <a:schemeClr val="tx1"/>
                </a:solidFill>
              </a:rPr>
              <a:t>- </a:t>
            </a:r>
            <a:r>
              <a:rPr lang="en-US" sz="1000" b="1" dirty="0" err="1">
                <a:solidFill>
                  <a:schemeClr val="tx1"/>
                </a:solidFill>
              </a:rPr>
              <a:t>Kastumi</a:t>
            </a:r>
            <a:r>
              <a:rPr lang="en-US" sz="1000" b="1" dirty="0">
                <a:solidFill>
                  <a:schemeClr val="tx1"/>
                </a:solidFill>
              </a:rPr>
              <a:t> </a:t>
            </a:r>
            <a:r>
              <a:rPr lang="en-US" sz="1000" b="1" dirty="0" err="1" smtClean="0">
                <a:solidFill>
                  <a:schemeClr val="tx1"/>
                </a:solidFill>
              </a:rPr>
              <a:t>Iijima</a:t>
            </a:r>
            <a:r>
              <a:rPr lang="en-US" sz="1000" b="1" dirty="0" smtClean="0">
                <a:solidFill>
                  <a:schemeClr val="tx1"/>
                </a:solidFill>
              </a:rPr>
              <a:t>,</a:t>
            </a:r>
            <a:endParaRPr lang="en-US" sz="1000" b="1" dirty="0">
              <a:solidFill>
                <a:schemeClr val="tx1"/>
              </a:solidFill>
            </a:endParaRPr>
          </a:p>
          <a:p>
            <a:pPr lvl="0" algn="r"/>
            <a:r>
              <a:rPr lang="en-US" sz="1000" dirty="0" smtClean="0">
                <a:solidFill>
                  <a:schemeClr val="tx1"/>
                </a:solidFill>
              </a:rPr>
              <a:t>Canon </a:t>
            </a:r>
            <a:r>
              <a:rPr lang="en-US" sz="1000" dirty="0" err="1" smtClean="0">
                <a:solidFill>
                  <a:schemeClr val="tx1"/>
                </a:solidFill>
              </a:rPr>
              <a:t>Inc</a:t>
            </a:r>
            <a:r>
              <a:rPr lang="en-US" sz="1000" dirty="0" smtClean="0">
                <a:solidFill>
                  <a:schemeClr val="tx1"/>
                </a:solidFill>
              </a:rPr>
              <a:t>, CIO</a:t>
            </a:r>
          </a:p>
          <a:p>
            <a:pPr lvl="0" algn="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" name="Rectangle 55"/>
          <p:cNvSpPr/>
          <p:nvPr/>
        </p:nvSpPr>
        <p:spPr bwMode="ltGray">
          <a:xfrm>
            <a:off x="4312126" y="1921981"/>
            <a:ext cx="3566160" cy="3657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marL="60325" indent="-60325">
              <a:spcBef>
                <a:spcPts val="1200"/>
              </a:spcBef>
              <a:buClr>
                <a:prstClr val="black"/>
              </a:buClr>
            </a:pPr>
            <a:r>
              <a:rPr lang="en-US" sz="1100" i="1" dirty="0">
                <a:solidFill>
                  <a:schemeClr val="tx1"/>
                </a:solidFill>
              </a:rPr>
              <a:t>“Need to move faster to distinguish yourself on innovations &amp; "wow" factor..”</a:t>
            </a:r>
          </a:p>
          <a:p>
            <a:pPr lvl="0" algn="r"/>
            <a:r>
              <a:rPr lang="en-US" sz="1000" b="1" dirty="0">
                <a:solidFill>
                  <a:schemeClr val="tx1"/>
                </a:solidFill>
              </a:rPr>
              <a:t>- Jimm</a:t>
            </a:r>
            <a:r>
              <a:rPr lang="en-US" sz="1000" b="1" dirty="0" smtClean="0">
                <a:solidFill>
                  <a:schemeClr val="tx1"/>
                </a:solidFill>
              </a:rPr>
              <a:t>y Lee,</a:t>
            </a:r>
            <a:endParaRPr lang="en-US" sz="1000" b="1" dirty="0">
              <a:solidFill>
                <a:schemeClr val="tx1"/>
              </a:solidFill>
            </a:endParaRPr>
          </a:p>
          <a:p>
            <a:pPr lvl="0" algn="r"/>
            <a:r>
              <a:rPr lang="en-US" sz="1000" dirty="0">
                <a:solidFill>
                  <a:schemeClr val="tx1"/>
                </a:solidFill>
              </a:rPr>
              <a:t>Surbana </a:t>
            </a:r>
            <a:r>
              <a:rPr lang="en-US" sz="1000" dirty="0" smtClean="0">
                <a:solidFill>
                  <a:schemeClr val="tx1"/>
                </a:solidFill>
              </a:rPr>
              <a:t>Technologies Principal Consultant</a:t>
            </a:r>
            <a:endParaRPr lang="en-US" sz="1000" dirty="0">
              <a:solidFill>
                <a:schemeClr val="tx1"/>
              </a:solidFill>
            </a:endParaRPr>
          </a:p>
          <a:p>
            <a:pPr marL="60325" indent="-60325">
              <a:spcBef>
                <a:spcPts val="1200"/>
              </a:spcBef>
              <a:buClr>
                <a:prstClr val="black"/>
              </a:buClr>
            </a:pPr>
            <a:r>
              <a:rPr lang="en-US" sz="1100" i="1" dirty="0">
                <a:solidFill>
                  <a:schemeClr val="tx1"/>
                </a:solidFill>
              </a:rPr>
              <a:t>“Need to be more international, pegging the pitch at a global level, future challenges, counter terrorism.”  </a:t>
            </a:r>
          </a:p>
          <a:p>
            <a:pPr lvl="0" algn="r"/>
            <a:r>
              <a:rPr lang="en-US" sz="1100" b="1" dirty="0" smtClean="0">
                <a:solidFill>
                  <a:schemeClr val="tx1"/>
                </a:solidFill>
              </a:rPr>
              <a:t>- </a:t>
            </a:r>
            <a:r>
              <a:rPr lang="en-US" sz="1000" b="1" dirty="0" err="1">
                <a:solidFill>
                  <a:schemeClr val="tx1"/>
                </a:solidFill>
              </a:rPr>
              <a:t>Hwee</a:t>
            </a:r>
            <a:r>
              <a:rPr lang="en-US" sz="1000" b="1" dirty="0">
                <a:solidFill>
                  <a:schemeClr val="tx1"/>
                </a:solidFill>
              </a:rPr>
              <a:t> Kwang </a:t>
            </a:r>
            <a:r>
              <a:rPr lang="en-US" sz="1000" b="1" dirty="0" smtClean="0">
                <a:solidFill>
                  <a:schemeClr val="tx1"/>
                </a:solidFill>
              </a:rPr>
              <a:t>Lim,</a:t>
            </a:r>
            <a:endParaRPr lang="en-US" sz="1000" b="1" dirty="0">
              <a:solidFill>
                <a:schemeClr val="tx1"/>
              </a:solidFill>
            </a:endParaRPr>
          </a:p>
          <a:p>
            <a:pPr lvl="0" algn="r"/>
            <a:r>
              <a:rPr lang="en-US" sz="1000" dirty="0">
                <a:solidFill>
                  <a:schemeClr val="tx1"/>
                </a:solidFill>
              </a:rPr>
              <a:t>DSTA, </a:t>
            </a:r>
            <a:r>
              <a:rPr lang="en-US" sz="1000" dirty="0" smtClean="0">
                <a:solidFill>
                  <a:schemeClr val="tx1"/>
                </a:solidFill>
              </a:rPr>
              <a:t>Deputy Director Enterprise IT</a:t>
            </a:r>
            <a:endParaRPr lang="en-US" sz="1000" dirty="0">
              <a:solidFill>
                <a:schemeClr val="tx1"/>
              </a:solidFill>
            </a:endParaRPr>
          </a:p>
          <a:p>
            <a:pPr marL="60325" indent="-60325">
              <a:spcBef>
                <a:spcPts val="1200"/>
              </a:spcBef>
              <a:buClr>
                <a:prstClr val="black"/>
              </a:buClr>
            </a:pPr>
            <a:r>
              <a:rPr lang="en-US" sz="1100" i="1" dirty="0">
                <a:solidFill>
                  <a:schemeClr val="tx1"/>
                </a:solidFill>
              </a:rPr>
              <a:t>“Engaging more with smaller, under $20 million business.”</a:t>
            </a:r>
          </a:p>
          <a:p>
            <a:pPr lvl="0" algn="r"/>
            <a:r>
              <a:rPr lang="en-US" sz="1000" b="1" dirty="0" smtClean="0">
                <a:solidFill>
                  <a:schemeClr val="tx1"/>
                </a:solidFill>
              </a:rPr>
              <a:t>- Christian </a:t>
            </a:r>
            <a:r>
              <a:rPr lang="en-US" sz="1000" b="1" dirty="0" err="1" smtClean="0">
                <a:solidFill>
                  <a:schemeClr val="tx1"/>
                </a:solidFill>
              </a:rPr>
              <a:t>Damstra</a:t>
            </a:r>
            <a:r>
              <a:rPr lang="en-US" sz="1000" b="1" dirty="0" smtClean="0">
                <a:solidFill>
                  <a:schemeClr val="tx1"/>
                </a:solidFill>
              </a:rPr>
              <a:t>,</a:t>
            </a:r>
            <a:endParaRPr lang="en-US" sz="1000" b="1" dirty="0">
              <a:solidFill>
                <a:schemeClr val="tx1"/>
              </a:solidFill>
            </a:endParaRPr>
          </a:p>
          <a:p>
            <a:pPr lvl="0" algn="r"/>
            <a:r>
              <a:rPr lang="en-US" sz="1000" dirty="0" err="1">
                <a:solidFill>
                  <a:schemeClr val="tx1"/>
                </a:solidFill>
              </a:rPr>
              <a:t>Damstra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Technology CEO </a:t>
            </a:r>
            <a:r>
              <a:rPr lang="en-US" sz="1000" dirty="0" smtClean="0">
                <a:solidFill>
                  <a:schemeClr val="accent5"/>
                </a:solidFill>
              </a:rPr>
              <a:t>“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" name="Rectangle 55"/>
          <p:cNvSpPr/>
          <p:nvPr/>
        </p:nvSpPr>
        <p:spPr bwMode="ltGray">
          <a:xfrm>
            <a:off x="8013224" y="1921982"/>
            <a:ext cx="3566160" cy="3657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numCol="1" rtlCol="0" anchor="t"/>
          <a:lstStyle/>
          <a:p>
            <a:pPr marL="60325" indent="-60325">
              <a:spcBef>
                <a:spcPts val="1200"/>
              </a:spcBef>
              <a:buClr>
                <a:prstClr val="black"/>
              </a:buClr>
            </a:pPr>
            <a:r>
              <a:rPr lang="en-US" sz="1100" i="1" dirty="0">
                <a:solidFill>
                  <a:schemeClr val="tx1"/>
                </a:solidFill>
              </a:rPr>
              <a:t> “Keep heading in the same direction. It's exciting to see future plans..”</a:t>
            </a:r>
          </a:p>
          <a:p>
            <a:pPr lvl="0" algn="r"/>
            <a:r>
              <a:rPr lang="en-US" sz="1000" b="1" dirty="0" smtClean="0">
                <a:solidFill>
                  <a:schemeClr val="tx1"/>
                </a:solidFill>
              </a:rPr>
              <a:t>- Steve </a:t>
            </a:r>
            <a:r>
              <a:rPr lang="en-US" sz="1000" b="1" dirty="0" err="1" smtClean="0">
                <a:solidFill>
                  <a:schemeClr val="tx1"/>
                </a:solidFill>
              </a:rPr>
              <a:t>Weinheimer</a:t>
            </a:r>
            <a:r>
              <a:rPr lang="en-US" sz="1000" b="1" dirty="0" smtClean="0">
                <a:solidFill>
                  <a:schemeClr val="tx1"/>
                </a:solidFill>
              </a:rPr>
              <a:t>,</a:t>
            </a:r>
            <a:endParaRPr lang="en-US" sz="1000" b="1" dirty="0">
              <a:solidFill>
                <a:schemeClr val="tx1"/>
              </a:solidFill>
            </a:endParaRPr>
          </a:p>
          <a:p>
            <a:pPr lvl="0" algn="r"/>
            <a:r>
              <a:rPr lang="en-US" sz="1000" dirty="0" smtClean="0">
                <a:solidFill>
                  <a:schemeClr val="tx1"/>
                </a:solidFill>
              </a:rPr>
              <a:t>MEC Inc., Senior Systems Administrator</a:t>
            </a:r>
            <a:endParaRPr lang="en-US" sz="1000" dirty="0">
              <a:solidFill>
                <a:schemeClr val="tx1"/>
              </a:solidFill>
            </a:endParaRPr>
          </a:p>
          <a:p>
            <a:pPr marL="60325" indent="-60325">
              <a:spcBef>
                <a:spcPts val="1200"/>
              </a:spcBef>
              <a:buClr>
                <a:prstClr val="black"/>
              </a:buClr>
            </a:pPr>
            <a:r>
              <a:rPr lang="en-US" sz="1100" i="1" dirty="0">
                <a:solidFill>
                  <a:schemeClr val="tx1"/>
                </a:solidFill>
              </a:rPr>
              <a:t>“Continue to be innovative. I was very pleased to hear about several products or new features being offered or will be offered in the near future..”</a:t>
            </a:r>
          </a:p>
          <a:p>
            <a:pPr lvl="0" algn="r"/>
            <a:r>
              <a:rPr lang="en-US" sz="1000" b="1" dirty="0" smtClean="0">
                <a:solidFill>
                  <a:schemeClr val="tx1"/>
                </a:solidFill>
              </a:rPr>
              <a:t>- Larry Turner,</a:t>
            </a:r>
          </a:p>
          <a:p>
            <a:pPr lvl="0" algn="r"/>
            <a:r>
              <a:rPr lang="en-US" sz="1000" dirty="0" smtClean="0">
                <a:solidFill>
                  <a:schemeClr val="tx1"/>
                </a:solidFill>
              </a:rPr>
              <a:t>Westlake Chemical Corporation Manager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quotes</a:t>
            </a:r>
          </a:p>
        </p:txBody>
      </p:sp>
      <p:sp>
        <p:nvSpPr>
          <p:cNvPr id="18" name="Rectangle 55"/>
          <p:cNvSpPr/>
          <p:nvPr/>
        </p:nvSpPr>
        <p:spPr bwMode="ltGray">
          <a:xfrm>
            <a:off x="611029" y="1262723"/>
            <a:ext cx="3566160" cy="73152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0" tIns="182880" rIns="182880" bIns="182880" rtlCol="0" anchor="ctr"/>
          <a:lstStyle/>
          <a:p>
            <a:pPr>
              <a:spcAft>
                <a:spcPts val="1500"/>
              </a:spcAft>
            </a:pPr>
            <a:r>
              <a:rPr lang="en-US" sz="1700" b="1" dirty="0">
                <a:solidFill>
                  <a:schemeClr val="tx1"/>
                </a:solidFill>
              </a:rPr>
              <a:t>Collaborate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19" name="Rectangle 55"/>
          <p:cNvSpPr/>
          <p:nvPr/>
        </p:nvSpPr>
        <p:spPr bwMode="ltGray">
          <a:xfrm>
            <a:off x="4312126" y="1262723"/>
            <a:ext cx="3566160" cy="73152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0" tIns="182880" rIns="182880" bIns="182880" rtlCol="0" anchor="ctr"/>
          <a:lstStyle/>
          <a:p>
            <a:pPr>
              <a:spcAft>
                <a:spcPts val="1500"/>
              </a:spcAft>
            </a:pPr>
            <a:r>
              <a:rPr lang="en-US" sz="1700" b="1" dirty="0">
                <a:solidFill>
                  <a:schemeClr val="tx1"/>
                </a:solidFill>
              </a:rPr>
              <a:t>Recommendations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" name="Rectangle 55"/>
          <p:cNvSpPr/>
          <p:nvPr/>
        </p:nvSpPr>
        <p:spPr bwMode="ltGray">
          <a:xfrm>
            <a:off x="8013224" y="1262723"/>
            <a:ext cx="3566160" cy="73152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0" tIns="182880" rIns="182880" bIns="182880" numCol="1" rtlCol="0" anchor="ctr"/>
          <a:lstStyle/>
          <a:p>
            <a:pPr>
              <a:spcAft>
                <a:spcPts val="1500"/>
              </a:spcAft>
            </a:pPr>
            <a:r>
              <a:rPr lang="en-US" sz="1700" b="1" dirty="0">
                <a:solidFill>
                  <a:schemeClr val="tx1"/>
                </a:solidFill>
              </a:rPr>
              <a:t>Strategy</a:t>
            </a:r>
            <a:endParaRPr lang="en-US" sz="1000" dirty="0">
              <a:solidFill>
                <a:prstClr val="black"/>
              </a:solidFill>
            </a:endParaRPr>
          </a:p>
        </p:txBody>
      </p:sp>
      <p:grpSp>
        <p:nvGrpSpPr>
          <p:cNvPr id="23" name="Group 382"/>
          <p:cNvGrpSpPr>
            <a:grpSpLocks noChangeAspect="1"/>
          </p:cNvGrpSpPr>
          <p:nvPr/>
        </p:nvGrpSpPr>
        <p:grpSpPr bwMode="auto">
          <a:xfrm>
            <a:off x="8184027" y="1408615"/>
            <a:ext cx="436562" cy="439737"/>
            <a:chOff x="3020" y="3326"/>
            <a:chExt cx="275" cy="277"/>
          </a:xfrm>
        </p:grpSpPr>
        <p:sp>
          <p:nvSpPr>
            <p:cNvPr id="24" name="Freeform 383"/>
            <p:cNvSpPr>
              <a:spLocks noEditPoints="1"/>
            </p:cNvSpPr>
            <p:nvPr/>
          </p:nvSpPr>
          <p:spPr bwMode="auto">
            <a:xfrm>
              <a:off x="3020" y="3473"/>
              <a:ext cx="275" cy="130"/>
            </a:xfrm>
            <a:custGeom>
              <a:avLst/>
              <a:gdLst>
                <a:gd name="T0" fmla="*/ 449 w 460"/>
                <a:gd name="T1" fmla="*/ 15 h 217"/>
                <a:gd name="T2" fmla="*/ 396 w 460"/>
                <a:gd name="T3" fmla="*/ 15 h 217"/>
                <a:gd name="T4" fmla="*/ 342 w 460"/>
                <a:gd name="T5" fmla="*/ 68 h 217"/>
                <a:gd name="T6" fmla="*/ 289 w 460"/>
                <a:gd name="T7" fmla="*/ 68 h 217"/>
                <a:gd name="T8" fmla="*/ 291 w 460"/>
                <a:gd name="T9" fmla="*/ 56 h 217"/>
                <a:gd name="T10" fmla="*/ 252 w 460"/>
                <a:gd name="T11" fmla="*/ 17 h 217"/>
                <a:gd name="T12" fmla="*/ 104 w 460"/>
                <a:gd name="T13" fmla="*/ 17 h 217"/>
                <a:gd name="T14" fmla="*/ 64 w 460"/>
                <a:gd name="T15" fmla="*/ 56 h 217"/>
                <a:gd name="T16" fmla="*/ 0 w 460"/>
                <a:gd name="T17" fmla="*/ 120 h 217"/>
                <a:gd name="T18" fmla="*/ 96 w 460"/>
                <a:gd name="T19" fmla="*/ 217 h 217"/>
                <a:gd name="T20" fmla="*/ 154 w 460"/>
                <a:gd name="T21" fmla="*/ 160 h 217"/>
                <a:gd name="T22" fmla="*/ 362 w 460"/>
                <a:gd name="T23" fmla="*/ 160 h 217"/>
                <a:gd name="T24" fmla="*/ 449 w 460"/>
                <a:gd name="T25" fmla="*/ 68 h 217"/>
                <a:gd name="T26" fmla="*/ 460 w 460"/>
                <a:gd name="T27" fmla="*/ 41 h 217"/>
                <a:gd name="T28" fmla="*/ 449 w 460"/>
                <a:gd name="T29" fmla="*/ 15 h 217"/>
                <a:gd name="T30" fmla="*/ 36 w 460"/>
                <a:gd name="T31" fmla="*/ 120 h 217"/>
                <a:gd name="T32" fmla="*/ 65 w 460"/>
                <a:gd name="T33" fmla="*/ 92 h 217"/>
                <a:gd name="T34" fmla="*/ 125 w 460"/>
                <a:gd name="T35" fmla="*/ 152 h 217"/>
                <a:gd name="T36" fmla="*/ 96 w 460"/>
                <a:gd name="T37" fmla="*/ 180 h 217"/>
                <a:gd name="T38" fmla="*/ 36 w 460"/>
                <a:gd name="T39" fmla="*/ 120 h 217"/>
                <a:gd name="T40" fmla="*/ 431 w 460"/>
                <a:gd name="T41" fmla="*/ 50 h 217"/>
                <a:gd name="T42" fmla="*/ 351 w 460"/>
                <a:gd name="T43" fmla="*/ 134 h 217"/>
                <a:gd name="T44" fmla="*/ 144 w 460"/>
                <a:gd name="T45" fmla="*/ 134 h 217"/>
                <a:gd name="T46" fmla="*/ 84 w 460"/>
                <a:gd name="T47" fmla="*/ 73 h 217"/>
                <a:gd name="T48" fmla="*/ 114 w 460"/>
                <a:gd name="T49" fmla="*/ 43 h 217"/>
                <a:gd name="T50" fmla="*/ 252 w 460"/>
                <a:gd name="T51" fmla="*/ 43 h 217"/>
                <a:gd name="T52" fmla="*/ 265 w 460"/>
                <a:gd name="T53" fmla="*/ 56 h 217"/>
                <a:gd name="T54" fmla="*/ 253 w 460"/>
                <a:gd name="T55" fmla="*/ 68 h 217"/>
                <a:gd name="T56" fmla="*/ 213 w 460"/>
                <a:gd name="T57" fmla="*/ 68 h 217"/>
                <a:gd name="T58" fmla="*/ 213 w 460"/>
                <a:gd name="T59" fmla="*/ 95 h 217"/>
                <a:gd name="T60" fmla="*/ 220 w 460"/>
                <a:gd name="T61" fmla="*/ 95 h 217"/>
                <a:gd name="T62" fmla="*/ 220 w 460"/>
                <a:gd name="T63" fmla="*/ 95 h 217"/>
                <a:gd name="T64" fmla="*/ 252 w 460"/>
                <a:gd name="T65" fmla="*/ 95 h 217"/>
                <a:gd name="T66" fmla="*/ 254 w 460"/>
                <a:gd name="T67" fmla="*/ 95 h 217"/>
                <a:gd name="T68" fmla="*/ 353 w 460"/>
                <a:gd name="T69" fmla="*/ 95 h 217"/>
                <a:gd name="T70" fmla="*/ 415 w 460"/>
                <a:gd name="T71" fmla="*/ 33 h 217"/>
                <a:gd name="T72" fmla="*/ 431 w 460"/>
                <a:gd name="T73" fmla="*/ 33 h 217"/>
                <a:gd name="T74" fmla="*/ 434 w 460"/>
                <a:gd name="T75" fmla="*/ 41 h 217"/>
                <a:gd name="T76" fmla="*/ 431 w 460"/>
                <a:gd name="T77" fmla="*/ 5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60" h="217">
                  <a:moveTo>
                    <a:pt x="449" y="15"/>
                  </a:moveTo>
                  <a:cubicBezTo>
                    <a:pt x="435" y="0"/>
                    <a:pt x="411" y="0"/>
                    <a:pt x="396" y="15"/>
                  </a:cubicBezTo>
                  <a:cubicBezTo>
                    <a:pt x="342" y="68"/>
                    <a:pt x="342" y="68"/>
                    <a:pt x="342" y="68"/>
                  </a:cubicBezTo>
                  <a:cubicBezTo>
                    <a:pt x="289" y="68"/>
                    <a:pt x="289" y="68"/>
                    <a:pt x="289" y="68"/>
                  </a:cubicBezTo>
                  <a:cubicBezTo>
                    <a:pt x="290" y="64"/>
                    <a:pt x="291" y="60"/>
                    <a:pt x="291" y="56"/>
                  </a:cubicBezTo>
                  <a:cubicBezTo>
                    <a:pt x="291" y="34"/>
                    <a:pt x="274" y="17"/>
                    <a:pt x="252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96" y="217"/>
                    <a:pt x="96" y="217"/>
                    <a:pt x="96" y="217"/>
                  </a:cubicBezTo>
                  <a:cubicBezTo>
                    <a:pt x="154" y="160"/>
                    <a:pt x="154" y="160"/>
                    <a:pt x="154" y="160"/>
                  </a:cubicBezTo>
                  <a:cubicBezTo>
                    <a:pt x="362" y="160"/>
                    <a:pt x="362" y="160"/>
                    <a:pt x="362" y="160"/>
                  </a:cubicBezTo>
                  <a:cubicBezTo>
                    <a:pt x="449" y="68"/>
                    <a:pt x="449" y="68"/>
                    <a:pt x="449" y="68"/>
                  </a:cubicBezTo>
                  <a:cubicBezTo>
                    <a:pt x="456" y="61"/>
                    <a:pt x="460" y="51"/>
                    <a:pt x="460" y="41"/>
                  </a:cubicBezTo>
                  <a:cubicBezTo>
                    <a:pt x="460" y="31"/>
                    <a:pt x="456" y="22"/>
                    <a:pt x="449" y="15"/>
                  </a:cubicBezTo>
                  <a:close/>
                  <a:moveTo>
                    <a:pt x="36" y="120"/>
                  </a:moveTo>
                  <a:cubicBezTo>
                    <a:pt x="65" y="92"/>
                    <a:pt x="65" y="92"/>
                    <a:pt x="65" y="92"/>
                  </a:cubicBezTo>
                  <a:cubicBezTo>
                    <a:pt x="125" y="152"/>
                    <a:pt x="125" y="152"/>
                    <a:pt x="125" y="152"/>
                  </a:cubicBezTo>
                  <a:cubicBezTo>
                    <a:pt x="96" y="180"/>
                    <a:pt x="96" y="180"/>
                    <a:pt x="96" y="180"/>
                  </a:cubicBezTo>
                  <a:lnTo>
                    <a:pt x="36" y="120"/>
                  </a:lnTo>
                  <a:close/>
                  <a:moveTo>
                    <a:pt x="431" y="50"/>
                  </a:moveTo>
                  <a:cubicBezTo>
                    <a:pt x="351" y="134"/>
                    <a:pt x="351" y="134"/>
                    <a:pt x="351" y="134"/>
                  </a:cubicBezTo>
                  <a:cubicBezTo>
                    <a:pt x="144" y="134"/>
                    <a:pt x="144" y="134"/>
                    <a:pt x="144" y="134"/>
                  </a:cubicBezTo>
                  <a:cubicBezTo>
                    <a:pt x="84" y="73"/>
                    <a:pt x="84" y="73"/>
                    <a:pt x="84" y="73"/>
                  </a:cubicBezTo>
                  <a:cubicBezTo>
                    <a:pt x="114" y="43"/>
                    <a:pt x="114" y="43"/>
                    <a:pt x="114" y="43"/>
                  </a:cubicBezTo>
                  <a:cubicBezTo>
                    <a:pt x="252" y="43"/>
                    <a:pt x="252" y="43"/>
                    <a:pt x="252" y="43"/>
                  </a:cubicBezTo>
                  <a:cubicBezTo>
                    <a:pt x="259" y="43"/>
                    <a:pt x="265" y="48"/>
                    <a:pt x="265" y="56"/>
                  </a:cubicBezTo>
                  <a:cubicBezTo>
                    <a:pt x="265" y="63"/>
                    <a:pt x="260" y="68"/>
                    <a:pt x="253" y="68"/>
                  </a:cubicBezTo>
                  <a:cubicBezTo>
                    <a:pt x="213" y="68"/>
                    <a:pt x="213" y="68"/>
                    <a:pt x="213" y="68"/>
                  </a:cubicBezTo>
                  <a:cubicBezTo>
                    <a:pt x="213" y="95"/>
                    <a:pt x="213" y="95"/>
                    <a:pt x="213" y="95"/>
                  </a:cubicBezTo>
                  <a:cubicBezTo>
                    <a:pt x="220" y="95"/>
                    <a:pt x="220" y="95"/>
                    <a:pt x="220" y="95"/>
                  </a:cubicBezTo>
                  <a:cubicBezTo>
                    <a:pt x="220" y="95"/>
                    <a:pt x="220" y="95"/>
                    <a:pt x="220" y="95"/>
                  </a:cubicBezTo>
                  <a:cubicBezTo>
                    <a:pt x="252" y="95"/>
                    <a:pt x="252" y="95"/>
                    <a:pt x="252" y="95"/>
                  </a:cubicBezTo>
                  <a:cubicBezTo>
                    <a:pt x="253" y="95"/>
                    <a:pt x="253" y="95"/>
                    <a:pt x="254" y="95"/>
                  </a:cubicBezTo>
                  <a:cubicBezTo>
                    <a:pt x="353" y="95"/>
                    <a:pt x="353" y="95"/>
                    <a:pt x="353" y="95"/>
                  </a:cubicBezTo>
                  <a:cubicBezTo>
                    <a:pt x="415" y="33"/>
                    <a:pt x="415" y="33"/>
                    <a:pt x="415" y="33"/>
                  </a:cubicBezTo>
                  <a:cubicBezTo>
                    <a:pt x="419" y="29"/>
                    <a:pt x="426" y="29"/>
                    <a:pt x="431" y="33"/>
                  </a:cubicBezTo>
                  <a:cubicBezTo>
                    <a:pt x="433" y="35"/>
                    <a:pt x="434" y="38"/>
                    <a:pt x="434" y="41"/>
                  </a:cubicBezTo>
                  <a:cubicBezTo>
                    <a:pt x="434" y="44"/>
                    <a:pt x="433" y="47"/>
                    <a:pt x="431" y="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384"/>
            <p:cNvSpPr>
              <a:spLocks/>
            </p:cNvSpPr>
            <p:nvPr/>
          </p:nvSpPr>
          <p:spPr bwMode="auto">
            <a:xfrm>
              <a:off x="3161" y="3326"/>
              <a:ext cx="59" cy="63"/>
            </a:xfrm>
            <a:custGeom>
              <a:avLst/>
              <a:gdLst>
                <a:gd name="T0" fmla="*/ 0 w 59"/>
                <a:gd name="T1" fmla="*/ 30 h 63"/>
                <a:gd name="T2" fmla="*/ 11 w 59"/>
                <a:gd name="T3" fmla="*/ 41 h 63"/>
                <a:gd name="T4" fmla="*/ 22 w 59"/>
                <a:gd name="T5" fmla="*/ 30 h 63"/>
                <a:gd name="T6" fmla="*/ 22 w 59"/>
                <a:gd name="T7" fmla="*/ 63 h 63"/>
                <a:gd name="T8" fmla="*/ 37 w 59"/>
                <a:gd name="T9" fmla="*/ 63 h 63"/>
                <a:gd name="T10" fmla="*/ 37 w 59"/>
                <a:gd name="T11" fmla="*/ 30 h 63"/>
                <a:gd name="T12" fmla="*/ 47 w 59"/>
                <a:gd name="T13" fmla="*/ 41 h 63"/>
                <a:gd name="T14" fmla="*/ 59 w 59"/>
                <a:gd name="T15" fmla="*/ 30 h 63"/>
                <a:gd name="T16" fmla="*/ 29 w 59"/>
                <a:gd name="T17" fmla="*/ 0 h 63"/>
                <a:gd name="T18" fmla="*/ 0 w 59"/>
                <a:gd name="T19" fmla="*/ 3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63">
                  <a:moveTo>
                    <a:pt x="0" y="30"/>
                  </a:moveTo>
                  <a:lnTo>
                    <a:pt x="11" y="41"/>
                  </a:lnTo>
                  <a:lnTo>
                    <a:pt x="22" y="30"/>
                  </a:lnTo>
                  <a:lnTo>
                    <a:pt x="22" y="63"/>
                  </a:lnTo>
                  <a:lnTo>
                    <a:pt x="37" y="63"/>
                  </a:lnTo>
                  <a:lnTo>
                    <a:pt x="37" y="30"/>
                  </a:lnTo>
                  <a:lnTo>
                    <a:pt x="47" y="41"/>
                  </a:lnTo>
                  <a:lnTo>
                    <a:pt x="59" y="30"/>
                  </a:lnTo>
                  <a:lnTo>
                    <a:pt x="29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385"/>
            <p:cNvSpPr>
              <a:spLocks/>
            </p:cNvSpPr>
            <p:nvPr/>
          </p:nvSpPr>
          <p:spPr bwMode="auto">
            <a:xfrm>
              <a:off x="3235" y="3350"/>
              <a:ext cx="53" cy="53"/>
            </a:xfrm>
            <a:custGeom>
              <a:avLst/>
              <a:gdLst>
                <a:gd name="T0" fmla="*/ 11 w 53"/>
                <a:gd name="T1" fmla="*/ 0 h 53"/>
                <a:gd name="T2" fmla="*/ 11 w 53"/>
                <a:gd name="T3" fmla="*/ 16 h 53"/>
                <a:gd name="T4" fmla="*/ 26 w 53"/>
                <a:gd name="T5" fmla="*/ 16 h 53"/>
                <a:gd name="T6" fmla="*/ 0 w 53"/>
                <a:gd name="T7" fmla="*/ 42 h 53"/>
                <a:gd name="T8" fmla="*/ 12 w 53"/>
                <a:gd name="T9" fmla="*/ 53 h 53"/>
                <a:gd name="T10" fmla="*/ 37 w 53"/>
                <a:gd name="T11" fmla="*/ 27 h 53"/>
                <a:gd name="T12" fmla="*/ 37 w 53"/>
                <a:gd name="T13" fmla="*/ 42 h 53"/>
                <a:gd name="T14" fmla="*/ 53 w 53"/>
                <a:gd name="T15" fmla="*/ 42 h 53"/>
                <a:gd name="T16" fmla="*/ 53 w 53"/>
                <a:gd name="T17" fmla="*/ 0 h 53"/>
                <a:gd name="T18" fmla="*/ 11 w 53"/>
                <a:gd name="T1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53">
                  <a:moveTo>
                    <a:pt x="11" y="0"/>
                  </a:moveTo>
                  <a:lnTo>
                    <a:pt x="11" y="16"/>
                  </a:lnTo>
                  <a:lnTo>
                    <a:pt x="26" y="16"/>
                  </a:lnTo>
                  <a:lnTo>
                    <a:pt x="0" y="42"/>
                  </a:lnTo>
                  <a:lnTo>
                    <a:pt x="12" y="53"/>
                  </a:lnTo>
                  <a:lnTo>
                    <a:pt x="37" y="27"/>
                  </a:lnTo>
                  <a:lnTo>
                    <a:pt x="37" y="42"/>
                  </a:lnTo>
                  <a:lnTo>
                    <a:pt x="53" y="42"/>
                  </a:lnTo>
                  <a:lnTo>
                    <a:pt x="53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386"/>
            <p:cNvSpPr>
              <a:spLocks/>
            </p:cNvSpPr>
            <p:nvPr/>
          </p:nvSpPr>
          <p:spPr bwMode="auto">
            <a:xfrm>
              <a:off x="3095" y="3350"/>
              <a:ext cx="52" cy="53"/>
            </a:xfrm>
            <a:custGeom>
              <a:avLst/>
              <a:gdLst>
                <a:gd name="T0" fmla="*/ 41 w 52"/>
                <a:gd name="T1" fmla="*/ 16 h 53"/>
                <a:gd name="T2" fmla="*/ 41 w 52"/>
                <a:gd name="T3" fmla="*/ 0 h 53"/>
                <a:gd name="T4" fmla="*/ 0 w 52"/>
                <a:gd name="T5" fmla="*/ 0 h 53"/>
                <a:gd name="T6" fmla="*/ 0 w 52"/>
                <a:gd name="T7" fmla="*/ 42 h 53"/>
                <a:gd name="T8" fmla="*/ 15 w 52"/>
                <a:gd name="T9" fmla="*/ 42 h 53"/>
                <a:gd name="T10" fmla="*/ 15 w 52"/>
                <a:gd name="T11" fmla="*/ 27 h 53"/>
                <a:gd name="T12" fmla="*/ 41 w 52"/>
                <a:gd name="T13" fmla="*/ 53 h 53"/>
                <a:gd name="T14" fmla="*/ 52 w 52"/>
                <a:gd name="T15" fmla="*/ 42 h 53"/>
                <a:gd name="T16" fmla="*/ 27 w 52"/>
                <a:gd name="T17" fmla="*/ 16 h 53"/>
                <a:gd name="T18" fmla="*/ 41 w 52"/>
                <a:gd name="T19" fmla="*/ 1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53">
                  <a:moveTo>
                    <a:pt x="41" y="16"/>
                  </a:moveTo>
                  <a:lnTo>
                    <a:pt x="41" y="0"/>
                  </a:lnTo>
                  <a:lnTo>
                    <a:pt x="0" y="0"/>
                  </a:lnTo>
                  <a:lnTo>
                    <a:pt x="0" y="42"/>
                  </a:lnTo>
                  <a:lnTo>
                    <a:pt x="15" y="42"/>
                  </a:lnTo>
                  <a:lnTo>
                    <a:pt x="15" y="27"/>
                  </a:lnTo>
                  <a:lnTo>
                    <a:pt x="41" y="53"/>
                  </a:lnTo>
                  <a:lnTo>
                    <a:pt x="52" y="42"/>
                  </a:lnTo>
                  <a:lnTo>
                    <a:pt x="27" y="16"/>
                  </a:lnTo>
                  <a:lnTo>
                    <a:pt x="41" y="1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387"/>
            <p:cNvSpPr>
              <a:spLocks noEditPoints="1"/>
            </p:cNvSpPr>
            <p:nvPr/>
          </p:nvSpPr>
          <p:spPr bwMode="auto">
            <a:xfrm>
              <a:off x="3155" y="3397"/>
              <a:ext cx="70" cy="70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70 w 70"/>
                <a:gd name="T9" fmla="*/ 70 h 70"/>
                <a:gd name="T10" fmla="*/ 16 w 70"/>
                <a:gd name="T11" fmla="*/ 55 h 70"/>
                <a:gd name="T12" fmla="*/ 55 w 70"/>
                <a:gd name="T13" fmla="*/ 55 h 70"/>
                <a:gd name="T14" fmla="*/ 55 w 70"/>
                <a:gd name="T15" fmla="*/ 16 h 70"/>
                <a:gd name="T16" fmla="*/ 16 w 70"/>
                <a:gd name="T17" fmla="*/ 16 h 70"/>
                <a:gd name="T18" fmla="*/ 16 w 70"/>
                <a:gd name="T19" fmla="*/ 5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70">
                  <a:moveTo>
                    <a:pt x="70" y="70"/>
                  </a:moveTo>
                  <a:lnTo>
                    <a:pt x="0" y="70"/>
                  </a:lnTo>
                  <a:lnTo>
                    <a:pt x="0" y="0"/>
                  </a:lnTo>
                  <a:lnTo>
                    <a:pt x="70" y="0"/>
                  </a:lnTo>
                  <a:lnTo>
                    <a:pt x="70" y="70"/>
                  </a:lnTo>
                  <a:close/>
                  <a:moveTo>
                    <a:pt x="16" y="55"/>
                  </a:moveTo>
                  <a:lnTo>
                    <a:pt x="55" y="55"/>
                  </a:lnTo>
                  <a:lnTo>
                    <a:pt x="55" y="16"/>
                  </a:lnTo>
                  <a:lnTo>
                    <a:pt x="16" y="16"/>
                  </a:lnTo>
                  <a:lnTo>
                    <a:pt x="16" y="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388"/>
            <p:cNvSpPr>
              <a:spLocks noChangeArrowheads="1"/>
            </p:cNvSpPr>
            <p:nvPr/>
          </p:nvSpPr>
          <p:spPr bwMode="auto">
            <a:xfrm>
              <a:off x="3183" y="3424"/>
              <a:ext cx="15" cy="1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" name="Group 330"/>
          <p:cNvGrpSpPr>
            <a:grpSpLocks noChangeAspect="1"/>
          </p:cNvGrpSpPr>
          <p:nvPr/>
        </p:nvGrpSpPr>
        <p:grpSpPr bwMode="auto">
          <a:xfrm>
            <a:off x="775559" y="1410202"/>
            <a:ext cx="436563" cy="436563"/>
            <a:chOff x="4921" y="2143"/>
            <a:chExt cx="275" cy="275"/>
          </a:xfrm>
        </p:grpSpPr>
        <p:sp>
          <p:nvSpPr>
            <p:cNvPr id="31" name="Freeform 331"/>
            <p:cNvSpPr>
              <a:spLocks/>
            </p:cNvSpPr>
            <p:nvPr/>
          </p:nvSpPr>
          <p:spPr bwMode="auto">
            <a:xfrm>
              <a:off x="4976" y="2356"/>
              <a:ext cx="174" cy="62"/>
            </a:xfrm>
            <a:custGeom>
              <a:avLst/>
              <a:gdLst>
                <a:gd name="T0" fmla="*/ 67 w 290"/>
                <a:gd name="T1" fmla="*/ 0 h 104"/>
                <a:gd name="T2" fmla="*/ 80 w 290"/>
                <a:gd name="T3" fmla="*/ 22 h 104"/>
                <a:gd name="T4" fmla="*/ 53 w 290"/>
                <a:gd name="T5" fmla="*/ 37 h 104"/>
                <a:gd name="T6" fmla="*/ 143 w 290"/>
                <a:gd name="T7" fmla="*/ 60 h 104"/>
                <a:gd name="T8" fmla="*/ 249 w 290"/>
                <a:gd name="T9" fmla="*/ 28 h 104"/>
                <a:gd name="T10" fmla="*/ 290 w 290"/>
                <a:gd name="T11" fmla="*/ 28 h 104"/>
                <a:gd name="T12" fmla="*/ 143 w 290"/>
                <a:gd name="T13" fmla="*/ 86 h 104"/>
                <a:gd name="T14" fmla="*/ 42 w 290"/>
                <a:gd name="T15" fmla="*/ 60 h 104"/>
                <a:gd name="T16" fmla="*/ 60 w 290"/>
                <a:gd name="T17" fmla="*/ 92 h 104"/>
                <a:gd name="T18" fmla="*/ 37 w 290"/>
                <a:gd name="T19" fmla="*/ 104 h 104"/>
                <a:gd name="T20" fmla="*/ 0 w 290"/>
                <a:gd name="T21" fmla="*/ 37 h 104"/>
                <a:gd name="T22" fmla="*/ 67 w 290"/>
                <a:gd name="T23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0" h="104">
                  <a:moveTo>
                    <a:pt x="67" y="0"/>
                  </a:moveTo>
                  <a:cubicBezTo>
                    <a:pt x="80" y="22"/>
                    <a:pt x="80" y="22"/>
                    <a:pt x="80" y="22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80" y="52"/>
                    <a:pt x="111" y="60"/>
                    <a:pt x="143" y="60"/>
                  </a:cubicBezTo>
                  <a:cubicBezTo>
                    <a:pt x="182" y="60"/>
                    <a:pt x="219" y="48"/>
                    <a:pt x="249" y="28"/>
                  </a:cubicBezTo>
                  <a:cubicBezTo>
                    <a:pt x="290" y="28"/>
                    <a:pt x="290" y="28"/>
                    <a:pt x="290" y="28"/>
                  </a:cubicBezTo>
                  <a:cubicBezTo>
                    <a:pt x="252" y="64"/>
                    <a:pt x="200" y="86"/>
                    <a:pt x="143" y="86"/>
                  </a:cubicBezTo>
                  <a:cubicBezTo>
                    <a:pt x="107" y="86"/>
                    <a:pt x="72" y="76"/>
                    <a:pt x="42" y="60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37" y="104"/>
                    <a:pt x="37" y="104"/>
                    <a:pt x="37" y="104"/>
                  </a:cubicBezTo>
                  <a:cubicBezTo>
                    <a:pt x="0" y="37"/>
                    <a:pt x="0" y="37"/>
                    <a:pt x="0" y="37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32"/>
            <p:cNvSpPr>
              <a:spLocks/>
            </p:cNvSpPr>
            <p:nvPr/>
          </p:nvSpPr>
          <p:spPr bwMode="auto">
            <a:xfrm>
              <a:off x="4976" y="2143"/>
              <a:ext cx="174" cy="62"/>
            </a:xfrm>
            <a:custGeom>
              <a:avLst/>
              <a:gdLst>
                <a:gd name="T0" fmla="*/ 223 w 290"/>
                <a:gd name="T1" fmla="*/ 104 h 104"/>
                <a:gd name="T2" fmla="*/ 211 w 290"/>
                <a:gd name="T3" fmla="*/ 82 h 104"/>
                <a:gd name="T4" fmla="*/ 238 w 290"/>
                <a:gd name="T5" fmla="*/ 67 h 104"/>
                <a:gd name="T6" fmla="*/ 147 w 290"/>
                <a:gd name="T7" fmla="*/ 44 h 104"/>
                <a:gd name="T8" fmla="*/ 41 w 290"/>
                <a:gd name="T9" fmla="*/ 76 h 104"/>
                <a:gd name="T10" fmla="*/ 0 w 290"/>
                <a:gd name="T11" fmla="*/ 76 h 104"/>
                <a:gd name="T12" fmla="*/ 147 w 290"/>
                <a:gd name="T13" fmla="*/ 18 h 104"/>
                <a:gd name="T14" fmla="*/ 248 w 290"/>
                <a:gd name="T15" fmla="*/ 44 h 104"/>
                <a:gd name="T16" fmla="*/ 231 w 290"/>
                <a:gd name="T17" fmla="*/ 12 h 104"/>
                <a:gd name="T18" fmla="*/ 253 w 290"/>
                <a:gd name="T19" fmla="*/ 0 h 104"/>
                <a:gd name="T20" fmla="*/ 290 w 290"/>
                <a:gd name="T21" fmla="*/ 67 h 104"/>
                <a:gd name="T22" fmla="*/ 223 w 290"/>
                <a:gd name="T23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0" h="104">
                  <a:moveTo>
                    <a:pt x="223" y="104"/>
                  </a:moveTo>
                  <a:cubicBezTo>
                    <a:pt x="211" y="82"/>
                    <a:pt x="211" y="82"/>
                    <a:pt x="211" y="82"/>
                  </a:cubicBezTo>
                  <a:cubicBezTo>
                    <a:pt x="238" y="67"/>
                    <a:pt x="238" y="67"/>
                    <a:pt x="238" y="67"/>
                  </a:cubicBezTo>
                  <a:cubicBezTo>
                    <a:pt x="211" y="52"/>
                    <a:pt x="180" y="44"/>
                    <a:pt x="147" y="44"/>
                  </a:cubicBezTo>
                  <a:cubicBezTo>
                    <a:pt x="108" y="44"/>
                    <a:pt x="72" y="56"/>
                    <a:pt x="41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39" y="40"/>
                    <a:pt x="90" y="18"/>
                    <a:pt x="147" y="18"/>
                  </a:cubicBezTo>
                  <a:cubicBezTo>
                    <a:pt x="184" y="18"/>
                    <a:pt x="218" y="28"/>
                    <a:pt x="248" y="44"/>
                  </a:cubicBezTo>
                  <a:cubicBezTo>
                    <a:pt x="231" y="12"/>
                    <a:pt x="231" y="12"/>
                    <a:pt x="231" y="12"/>
                  </a:cubicBezTo>
                  <a:cubicBezTo>
                    <a:pt x="253" y="0"/>
                    <a:pt x="253" y="0"/>
                    <a:pt x="253" y="0"/>
                  </a:cubicBezTo>
                  <a:cubicBezTo>
                    <a:pt x="290" y="67"/>
                    <a:pt x="290" y="67"/>
                    <a:pt x="290" y="67"/>
                  </a:cubicBezTo>
                  <a:lnTo>
                    <a:pt x="223" y="1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33"/>
            <p:cNvSpPr>
              <a:spLocks noEditPoints="1"/>
            </p:cNvSpPr>
            <p:nvPr/>
          </p:nvSpPr>
          <p:spPr bwMode="auto">
            <a:xfrm>
              <a:off x="4945" y="2212"/>
              <a:ext cx="61" cy="61"/>
            </a:xfrm>
            <a:custGeom>
              <a:avLst/>
              <a:gdLst>
                <a:gd name="T0" fmla="*/ 51 w 102"/>
                <a:gd name="T1" fmla="*/ 102 h 102"/>
                <a:gd name="T2" fmla="*/ 0 w 102"/>
                <a:gd name="T3" fmla="*/ 51 h 102"/>
                <a:gd name="T4" fmla="*/ 51 w 102"/>
                <a:gd name="T5" fmla="*/ 0 h 102"/>
                <a:gd name="T6" fmla="*/ 102 w 102"/>
                <a:gd name="T7" fmla="*/ 51 h 102"/>
                <a:gd name="T8" fmla="*/ 51 w 102"/>
                <a:gd name="T9" fmla="*/ 102 h 102"/>
                <a:gd name="T10" fmla="*/ 51 w 102"/>
                <a:gd name="T11" fmla="*/ 25 h 102"/>
                <a:gd name="T12" fmla="*/ 26 w 102"/>
                <a:gd name="T13" fmla="*/ 51 h 102"/>
                <a:gd name="T14" fmla="*/ 51 w 102"/>
                <a:gd name="T15" fmla="*/ 77 h 102"/>
                <a:gd name="T16" fmla="*/ 77 w 102"/>
                <a:gd name="T17" fmla="*/ 51 h 102"/>
                <a:gd name="T18" fmla="*/ 51 w 102"/>
                <a:gd name="T19" fmla="*/ 2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102">
                  <a:moveTo>
                    <a:pt x="51" y="102"/>
                  </a:moveTo>
                  <a:cubicBezTo>
                    <a:pt x="23" y="102"/>
                    <a:pt x="0" y="79"/>
                    <a:pt x="0" y="51"/>
                  </a:cubicBezTo>
                  <a:cubicBezTo>
                    <a:pt x="0" y="23"/>
                    <a:pt x="23" y="0"/>
                    <a:pt x="51" y="0"/>
                  </a:cubicBezTo>
                  <a:cubicBezTo>
                    <a:pt x="79" y="0"/>
                    <a:pt x="102" y="23"/>
                    <a:pt x="102" y="51"/>
                  </a:cubicBezTo>
                  <a:cubicBezTo>
                    <a:pt x="102" y="79"/>
                    <a:pt x="79" y="102"/>
                    <a:pt x="51" y="102"/>
                  </a:cubicBezTo>
                  <a:close/>
                  <a:moveTo>
                    <a:pt x="51" y="25"/>
                  </a:moveTo>
                  <a:cubicBezTo>
                    <a:pt x="37" y="25"/>
                    <a:pt x="26" y="37"/>
                    <a:pt x="26" y="51"/>
                  </a:cubicBezTo>
                  <a:cubicBezTo>
                    <a:pt x="26" y="65"/>
                    <a:pt x="37" y="77"/>
                    <a:pt x="51" y="77"/>
                  </a:cubicBezTo>
                  <a:cubicBezTo>
                    <a:pt x="65" y="77"/>
                    <a:pt x="77" y="65"/>
                    <a:pt x="77" y="51"/>
                  </a:cubicBezTo>
                  <a:cubicBezTo>
                    <a:pt x="77" y="37"/>
                    <a:pt x="65" y="25"/>
                    <a:pt x="51" y="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4"/>
            <p:cNvSpPr>
              <a:spLocks/>
            </p:cNvSpPr>
            <p:nvPr/>
          </p:nvSpPr>
          <p:spPr bwMode="auto">
            <a:xfrm>
              <a:off x="4921" y="2280"/>
              <a:ext cx="107" cy="62"/>
            </a:xfrm>
            <a:custGeom>
              <a:avLst/>
              <a:gdLst>
                <a:gd name="T0" fmla="*/ 107 w 107"/>
                <a:gd name="T1" fmla="*/ 62 h 62"/>
                <a:gd name="T2" fmla="*/ 91 w 107"/>
                <a:gd name="T3" fmla="*/ 62 h 62"/>
                <a:gd name="T4" fmla="*/ 91 w 107"/>
                <a:gd name="T5" fmla="*/ 16 h 62"/>
                <a:gd name="T6" fmla="*/ 15 w 107"/>
                <a:gd name="T7" fmla="*/ 16 h 62"/>
                <a:gd name="T8" fmla="*/ 15 w 107"/>
                <a:gd name="T9" fmla="*/ 62 h 62"/>
                <a:gd name="T10" fmla="*/ 0 w 107"/>
                <a:gd name="T11" fmla="*/ 62 h 62"/>
                <a:gd name="T12" fmla="*/ 0 w 107"/>
                <a:gd name="T13" fmla="*/ 0 h 62"/>
                <a:gd name="T14" fmla="*/ 107 w 107"/>
                <a:gd name="T15" fmla="*/ 0 h 62"/>
                <a:gd name="T16" fmla="*/ 107 w 107"/>
                <a:gd name="T1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7" h="62">
                  <a:moveTo>
                    <a:pt x="107" y="62"/>
                  </a:moveTo>
                  <a:lnTo>
                    <a:pt x="91" y="62"/>
                  </a:lnTo>
                  <a:lnTo>
                    <a:pt x="91" y="16"/>
                  </a:lnTo>
                  <a:lnTo>
                    <a:pt x="15" y="16"/>
                  </a:lnTo>
                  <a:lnTo>
                    <a:pt x="15" y="62"/>
                  </a:lnTo>
                  <a:lnTo>
                    <a:pt x="0" y="62"/>
                  </a:lnTo>
                  <a:lnTo>
                    <a:pt x="0" y="0"/>
                  </a:lnTo>
                  <a:lnTo>
                    <a:pt x="107" y="0"/>
                  </a:lnTo>
                  <a:lnTo>
                    <a:pt x="107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335"/>
            <p:cNvSpPr>
              <a:spLocks noChangeArrowheads="1"/>
            </p:cNvSpPr>
            <p:nvPr/>
          </p:nvSpPr>
          <p:spPr bwMode="auto">
            <a:xfrm>
              <a:off x="4966" y="2303"/>
              <a:ext cx="16" cy="3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36"/>
            <p:cNvSpPr>
              <a:spLocks noEditPoints="1"/>
            </p:cNvSpPr>
            <p:nvPr/>
          </p:nvSpPr>
          <p:spPr bwMode="auto">
            <a:xfrm>
              <a:off x="5114" y="2212"/>
              <a:ext cx="61" cy="61"/>
            </a:xfrm>
            <a:custGeom>
              <a:avLst/>
              <a:gdLst>
                <a:gd name="T0" fmla="*/ 51 w 102"/>
                <a:gd name="T1" fmla="*/ 102 h 102"/>
                <a:gd name="T2" fmla="*/ 0 w 102"/>
                <a:gd name="T3" fmla="*/ 51 h 102"/>
                <a:gd name="T4" fmla="*/ 51 w 102"/>
                <a:gd name="T5" fmla="*/ 0 h 102"/>
                <a:gd name="T6" fmla="*/ 102 w 102"/>
                <a:gd name="T7" fmla="*/ 51 h 102"/>
                <a:gd name="T8" fmla="*/ 51 w 102"/>
                <a:gd name="T9" fmla="*/ 102 h 102"/>
                <a:gd name="T10" fmla="*/ 51 w 102"/>
                <a:gd name="T11" fmla="*/ 25 h 102"/>
                <a:gd name="T12" fmla="*/ 25 w 102"/>
                <a:gd name="T13" fmla="*/ 51 h 102"/>
                <a:gd name="T14" fmla="*/ 51 w 102"/>
                <a:gd name="T15" fmla="*/ 77 h 102"/>
                <a:gd name="T16" fmla="*/ 76 w 102"/>
                <a:gd name="T17" fmla="*/ 51 h 102"/>
                <a:gd name="T18" fmla="*/ 51 w 102"/>
                <a:gd name="T19" fmla="*/ 2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102">
                  <a:moveTo>
                    <a:pt x="51" y="102"/>
                  </a:moveTo>
                  <a:cubicBezTo>
                    <a:pt x="22" y="102"/>
                    <a:pt x="0" y="79"/>
                    <a:pt x="0" y="51"/>
                  </a:cubicBezTo>
                  <a:cubicBezTo>
                    <a:pt x="0" y="23"/>
                    <a:pt x="22" y="0"/>
                    <a:pt x="51" y="0"/>
                  </a:cubicBezTo>
                  <a:cubicBezTo>
                    <a:pt x="79" y="0"/>
                    <a:pt x="102" y="23"/>
                    <a:pt x="102" y="51"/>
                  </a:cubicBezTo>
                  <a:cubicBezTo>
                    <a:pt x="102" y="79"/>
                    <a:pt x="79" y="102"/>
                    <a:pt x="51" y="102"/>
                  </a:cubicBezTo>
                  <a:close/>
                  <a:moveTo>
                    <a:pt x="51" y="25"/>
                  </a:moveTo>
                  <a:cubicBezTo>
                    <a:pt x="37" y="25"/>
                    <a:pt x="25" y="37"/>
                    <a:pt x="25" y="51"/>
                  </a:cubicBezTo>
                  <a:cubicBezTo>
                    <a:pt x="25" y="65"/>
                    <a:pt x="37" y="77"/>
                    <a:pt x="51" y="77"/>
                  </a:cubicBezTo>
                  <a:cubicBezTo>
                    <a:pt x="65" y="77"/>
                    <a:pt x="76" y="65"/>
                    <a:pt x="76" y="51"/>
                  </a:cubicBezTo>
                  <a:cubicBezTo>
                    <a:pt x="76" y="37"/>
                    <a:pt x="65" y="25"/>
                    <a:pt x="51" y="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37"/>
            <p:cNvSpPr>
              <a:spLocks/>
            </p:cNvSpPr>
            <p:nvPr/>
          </p:nvSpPr>
          <p:spPr bwMode="auto">
            <a:xfrm>
              <a:off x="5089" y="2280"/>
              <a:ext cx="107" cy="62"/>
            </a:xfrm>
            <a:custGeom>
              <a:avLst/>
              <a:gdLst>
                <a:gd name="T0" fmla="*/ 107 w 107"/>
                <a:gd name="T1" fmla="*/ 62 h 62"/>
                <a:gd name="T2" fmla="*/ 92 w 107"/>
                <a:gd name="T3" fmla="*/ 62 h 62"/>
                <a:gd name="T4" fmla="*/ 92 w 107"/>
                <a:gd name="T5" fmla="*/ 16 h 62"/>
                <a:gd name="T6" fmla="*/ 16 w 107"/>
                <a:gd name="T7" fmla="*/ 16 h 62"/>
                <a:gd name="T8" fmla="*/ 16 w 107"/>
                <a:gd name="T9" fmla="*/ 62 h 62"/>
                <a:gd name="T10" fmla="*/ 0 w 107"/>
                <a:gd name="T11" fmla="*/ 62 h 62"/>
                <a:gd name="T12" fmla="*/ 0 w 107"/>
                <a:gd name="T13" fmla="*/ 0 h 62"/>
                <a:gd name="T14" fmla="*/ 107 w 107"/>
                <a:gd name="T15" fmla="*/ 0 h 62"/>
                <a:gd name="T16" fmla="*/ 107 w 107"/>
                <a:gd name="T1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7" h="62">
                  <a:moveTo>
                    <a:pt x="107" y="62"/>
                  </a:moveTo>
                  <a:lnTo>
                    <a:pt x="92" y="62"/>
                  </a:lnTo>
                  <a:lnTo>
                    <a:pt x="92" y="16"/>
                  </a:lnTo>
                  <a:lnTo>
                    <a:pt x="16" y="16"/>
                  </a:lnTo>
                  <a:lnTo>
                    <a:pt x="16" y="62"/>
                  </a:lnTo>
                  <a:lnTo>
                    <a:pt x="0" y="62"/>
                  </a:lnTo>
                  <a:lnTo>
                    <a:pt x="0" y="0"/>
                  </a:lnTo>
                  <a:lnTo>
                    <a:pt x="107" y="0"/>
                  </a:lnTo>
                  <a:lnTo>
                    <a:pt x="107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338"/>
            <p:cNvSpPr>
              <a:spLocks noChangeArrowheads="1"/>
            </p:cNvSpPr>
            <p:nvPr/>
          </p:nvSpPr>
          <p:spPr bwMode="auto">
            <a:xfrm>
              <a:off x="5135" y="2303"/>
              <a:ext cx="16" cy="3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9" name="Group 426"/>
          <p:cNvGrpSpPr>
            <a:grpSpLocks noChangeAspect="1"/>
          </p:cNvGrpSpPr>
          <p:nvPr/>
        </p:nvGrpSpPr>
        <p:grpSpPr bwMode="auto">
          <a:xfrm>
            <a:off x="4483582" y="1410202"/>
            <a:ext cx="442913" cy="436563"/>
            <a:chOff x="6817" y="443"/>
            <a:chExt cx="279" cy="275"/>
          </a:xfrm>
        </p:grpSpPr>
        <p:sp>
          <p:nvSpPr>
            <p:cNvPr id="40" name="Freeform 427"/>
            <p:cNvSpPr>
              <a:spLocks noEditPoints="1"/>
            </p:cNvSpPr>
            <p:nvPr/>
          </p:nvSpPr>
          <p:spPr bwMode="auto">
            <a:xfrm>
              <a:off x="6817" y="519"/>
              <a:ext cx="206" cy="199"/>
            </a:xfrm>
            <a:custGeom>
              <a:avLst/>
              <a:gdLst>
                <a:gd name="T0" fmla="*/ 289 w 345"/>
                <a:gd name="T1" fmla="*/ 332 h 332"/>
                <a:gd name="T2" fmla="*/ 253 w 345"/>
                <a:gd name="T3" fmla="*/ 317 h 332"/>
                <a:gd name="T4" fmla="*/ 136 w 345"/>
                <a:gd name="T5" fmla="*/ 201 h 332"/>
                <a:gd name="T6" fmla="*/ 110 w 345"/>
                <a:gd name="T7" fmla="*/ 204 h 332"/>
                <a:gd name="T8" fmla="*/ 37 w 345"/>
                <a:gd name="T9" fmla="*/ 174 h 332"/>
                <a:gd name="T10" fmla="*/ 14 w 345"/>
                <a:gd name="T11" fmla="*/ 68 h 332"/>
                <a:gd name="T12" fmla="*/ 20 w 345"/>
                <a:gd name="T13" fmla="*/ 49 h 332"/>
                <a:gd name="T14" fmla="*/ 87 w 345"/>
                <a:gd name="T15" fmla="*/ 115 h 332"/>
                <a:gd name="T16" fmla="*/ 117 w 345"/>
                <a:gd name="T17" fmla="*/ 109 h 332"/>
                <a:gd name="T18" fmla="*/ 123 w 345"/>
                <a:gd name="T19" fmla="*/ 79 h 332"/>
                <a:gd name="T20" fmla="*/ 56 w 345"/>
                <a:gd name="T21" fmla="*/ 12 h 332"/>
                <a:gd name="T22" fmla="*/ 76 w 345"/>
                <a:gd name="T23" fmla="*/ 6 h 332"/>
                <a:gd name="T24" fmla="*/ 110 w 345"/>
                <a:gd name="T25" fmla="*/ 0 h 332"/>
                <a:gd name="T26" fmla="*/ 182 w 345"/>
                <a:gd name="T27" fmla="*/ 30 h 332"/>
                <a:gd name="T28" fmla="*/ 209 w 345"/>
                <a:gd name="T29" fmla="*/ 128 h 332"/>
                <a:gd name="T30" fmla="*/ 325 w 345"/>
                <a:gd name="T31" fmla="*/ 245 h 332"/>
                <a:gd name="T32" fmla="*/ 325 w 345"/>
                <a:gd name="T33" fmla="*/ 317 h 332"/>
                <a:gd name="T34" fmla="*/ 289 w 345"/>
                <a:gd name="T35" fmla="*/ 332 h 332"/>
                <a:gd name="T36" fmla="*/ 143 w 345"/>
                <a:gd name="T37" fmla="*/ 172 h 332"/>
                <a:gd name="T38" fmla="*/ 271 w 345"/>
                <a:gd name="T39" fmla="*/ 299 h 332"/>
                <a:gd name="T40" fmla="*/ 307 w 345"/>
                <a:gd name="T41" fmla="*/ 299 h 332"/>
                <a:gd name="T42" fmla="*/ 307 w 345"/>
                <a:gd name="T43" fmla="*/ 263 h 332"/>
                <a:gd name="T44" fmla="*/ 179 w 345"/>
                <a:gd name="T45" fmla="*/ 135 h 332"/>
                <a:gd name="T46" fmla="*/ 182 w 345"/>
                <a:gd name="T47" fmla="*/ 128 h 332"/>
                <a:gd name="T48" fmla="*/ 164 w 345"/>
                <a:gd name="T49" fmla="*/ 48 h 332"/>
                <a:gd name="T50" fmla="*/ 106 w 345"/>
                <a:gd name="T51" fmla="*/ 25 h 332"/>
                <a:gd name="T52" fmla="*/ 151 w 345"/>
                <a:gd name="T53" fmla="*/ 71 h 332"/>
                <a:gd name="T54" fmla="*/ 139 w 345"/>
                <a:gd name="T55" fmla="*/ 131 h 332"/>
                <a:gd name="T56" fmla="*/ 79 w 345"/>
                <a:gd name="T57" fmla="*/ 143 h 332"/>
                <a:gd name="T58" fmla="*/ 33 w 345"/>
                <a:gd name="T59" fmla="*/ 98 h 332"/>
                <a:gd name="T60" fmla="*/ 56 w 345"/>
                <a:gd name="T61" fmla="*/ 156 h 332"/>
                <a:gd name="T62" fmla="*/ 136 w 345"/>
                <a:gd name="T63" fmla="*/ 174 h 332"/>
                <a:gd name="T64" fmla="*/ 143 w 345"/>
                <a:gd name="T65" fmla="*/ 17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45" h="332">
                  <a:moveTo>
                    <a:pt x="289" y="332"/>
                  </a:moveTo>
                  <a:cubicBezTo>
                    <a:pt x="275" y="332"/>
                    <a:pt x="263" y="327"/>
                    <a:pt x="253" y="317"/>
                  </a:cubicBezTo>
                  <a:cubicBezTo>
                    <a:pt x="136" y="201"/>
                    <a:pt x="136" y="201"/>
                    <a:pt x="136" y="201"/>
                  </a:cubicBezTo>
                  <a:cubicBezTo>
                    <a:pt x="128" y="203"/>
                    <a:pt x="119" y="204"/>
                    <a:pt x="110" y="204"/>
                  </a:cubicBezTo>
                  <a:cubicBezTo>
                    <a:pt x="82" y="204"/>
                    <a:pt x="57" y="194"/>
                    <a:pt x="37" y="174"/>
                  </a:cubicBezTo>
                  <a:cubicBezTo>
                    <a:pt x="10" y="147"/>
                    <a:pt x="0" y="105"/>
                    <a:pt x="14" y="68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117" y="109"/>
                    <a:pt x="117" y="109"/>
                    <a:pt x="117" y="109"/>
                  </a:cubicBezTo>
                  <a:cubicBezTo>
                    <a:pt x="123" y="79"/>
                    <a:pt x="123" y="79"/>
                    <a:pt x="123" y="79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76" y="6"/>
                    <a:pt x="76" y="6"/>
                    <a:pt x="76" y="6"/>
                  </a:cubicBezTo>
                  <a:cubicBezTo>
                    <a:pt x="87" y="2"/>
                    <a:pt x="98" y="0"/>
                    <a:pt x="110" y="0"/>
                  </a:cubicBezTo>
                  <a:cubicBezTo>
                    <a:pt x="137" y="0"/>
                    <a:pt x="163" y="10"/>
                    <a:pt x="182" y="30"/>
                  </a:cubicBezTo>
                  <a:cubicBezTo>
                    <a:pt x="208" y="55"/>
                    <a:pt x="218" y="93"/>
                    <a:pt x="209" y="128"/>
                  </a:cubicBezTo>
                  <a:cubicBezTo>
                    <a:pt x="325" y="245"/>
                    <a:pt x="325" y="245"/>
                    <a:pt x="325" y="245"/>
                  </a:cubicBezTo>
                  <a:cubicBezTo>
                    <a:pt x="345" y="265"/>
                    <a:pt x="345" y="297"/>
                    <a:pt x="325" y="317"/>
                  </a:cubicBezTo>
                  <a:cubicBezTo>
                    <a:pt x="316" y="327"/>
                    <a:pt x="303" y="332"/>
                    <a:pt x="289" y="332"/>
                  </a:cubicBezTo>
                  <a:close/>
                  <a:moveTo>
                    <a:pt x="143" y="172"/>
                  </a:moveTo>
                  <a:cubicBezTo>
                    <a:pt x="271" y="299"/>
                    <a:pt x="271" y="299"/>
                    <a:pt x="271" y="299"/>
                  </a:cubicBezTo>
                  <a:cubicBezTo>
                    <a:pt x="281" y="309"/>
                    <a:pt x="298" y="309"/>
                    <a:pt x="307" y="299"/>
                  </a:cubicBezTo>
                  <a:cubicBezTo>
                    <a:pt x="317" y="289"/>
                    <a:pt x="317" y="273"/>
                    <a:pt x="307" y="263"/>
                  </a:cubicBezTo>
                  <a:cubicBezTo>
                    <a:pt x="179" y="135"/>
                    <a:pt x="179" y="135"/>
                    <a:pt x="179" y="135"/>
                  </a:cubicBezTo>
                  <a:cubicBezTo>
                    <a:pt x="182" y="128"/>
                    <a:pt x="182" y="128"/>
                    <a:pt x="182" y="128"/>
                  </a:cubicBezTo>
                  <a:cubicBezTo>
                    <a:pt x="192" y="100"/>
                    <a:pt x="185" y="68"/>
                    <a:pt x="164" y="48"/>
                  </a:cubicBezTo>
                  <a:cubicBezTo>
                    <a:pt x="149" y="32"/>
                    <a:pt x="128" y="24"/>
                    <a:pt x="106" y="25"/>
                  </a:cubicBezTo>
                  <a:cubicBezTo>
                    <a:pt x="151" y="71"/>
                    <a:pt x="151" y="71"/>
                    <a:pt x="151" y="71"/>
                  </a:cubicBezTo>
                  <a:cubicBezTo>
                    <a:pt x="139" y="131"/>
                    <a:pt x="139" y="131"/>
                    <a:pt x="139" y="131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2" y="119"/>
                    <a:pt x="40" y="141"/>
                    <a:pt x="56" y="156"/>
                  </a:cubicBezTo>
                  <a:cubicBezTo>
                    <a:pt x="76" y="177"/>
                    <a:pt x="108" y="184"/>
                    <a:pt x="136" y="174"/>
                  </a:cubicBezTo>
                  <a:lnTo>
                    <a:pt x="143" y="1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28"/>
            <p:cNvSpPr>
              <a:spLocks/>
            </p:cNvSpPr>
            <p:nvPr/>
          </p:nvSpPr>
          <p:spPr bwMode="auto">
            <a:xfrm>
              <a:off x="6968" y="666"/>
              <a:ext cx="21" cy="22"/>
            </a:xfrm>
            <a:custGeom>
              <a:avLst/>
              <a:gdLst>
                <a:gd name="T0" fmla="*/ 11 w 21"/>
                <a:gd name="T1" fmla="*/ 22 h 22"/>
                <a:gd name="T2" fmla="*/ 0 w 21"/>
                <a:gd name="T3" fmla="*/ 11 h 22"/>
                <a:gd name="T4" fmla="*/ 11 w 21"/>
                <a:gd name="T5" fmla="*/ 0 h 22"/>
                <a:gd name="T6" fmla="*/ 21 w 21"/>
                <a:gd name="T7" fmla="*/ 11 h 22"/>
                <a:gd name="T8" fmla="*/ 11 w 21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2">
                  <a:moveTo>
                    <a:pt x="11" y="22"/>
                  </a:moveTo>
                  <a:lnTo>
                    <a:pt x="0" y="11"/>
                  </a:lnTo>
                  <a:lnTo>
                    <a:pt x="11" y="0"/>
                  </a:lnTo>
                  <a:lnTo>
                    <a:pt x="21" y="11"/>
                  </a:lnTo>
                  <a:lnTo>
                    <a:pt x="11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29"/>
            <p:cNvSpPr>
              <a:spLocks/>
            </p:cNvSpPr>
            <p:nvPr/>
          </p:nvSpPr>
          <p:spPr bwMode="auto">
            <a:xfrm>
              <a:off x="6997" y="531"/>
              <a:ext cx="43" cy="65"/>
            </a:xfrm>
            <a:custGeom>
              <a:avLst/>
              <a:gdLst>
                <a:gd name="T0" fmla="*/ 0 w 43"/>
                <a:gd name="T1" fmla="*/ 0 h 65"/>
                <a:gd name="T2" fmla="*/ 0 w 43"/>
                <a:gd name="T3" fmla="*/ 33 h 65"/>
                <a:gd name="T4" fmla="*/ 32 w 43"/>
                <a:gd name="T5" fmla="*/ 65 h 65"/>
                <a:gd name="T6" fmla="*/ 43 w 43"/>
                <a:gd name="T7" fmla="*/ 54 h 65"/>
                <a:gd name="T8" fmla="*/ 16 w 43"/>
                <a:gd name="T9" fmla="*/ 27 h 65"/>
                <a:gd name="T10" fmla="*/ 16 w 43"/>
                <a:gd name="T11" fmla="*/ 0 h 65"/>
                <a:gd name="T12" fmla="*/ 0 w 43"/>
                <a:gd name="T13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65">
                  <a:moveTo>
                    <a:pt x="0" y="0"/>
                  </a:moveTo>
                  <a:lnTo>
                    <a:pt x="0" y="33"/>
                  </a:lnTo>
                  <a:lnTo>
                    <a:pt x="32" y="65"/>
                  </a:lnTo>
                  <a:lnTo>
                    <a:pt x="43" y="54"/>
                  </a:lnTo>
                  <a:lnTo>
                    <a:pt x="16" y="27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30"/>
            <p:cNvSpPr>
              <a:spLocks/>
            </p:cNvSpPr>
            <p:nvPr/>
          </p:nvSpPr>
          <p:spPr bwMode="auto">
            <a:xfrm>
              <a:off x="6920" y="443"/>
              <a:ext cx="176" cy="229"/>
            </a:xfrm>
            <a:custGeom>
              <a:avLst/>
              <a:gdLst>
                <a:gd name="T0" fmla="*/ 295 w 295"/>
                <a:gd name="T1" fmla="*/ 204 h 382"/>
                <a:gd name="T2" fmla="*/ 262 w 295"/>
                <a:gd name="T3" fmla="*/ 107 h 382"/>
                <a:gd name="T4" fmla="*/ 291 w 295"/>
                <a:gd name="T5" fmla="*/ 84 h 382"/>
                <a:gd name="T6" fmla="*/ 275 w 295"/>
                <a:gd name="T7" fmla="*/ 64 h 382"/>
                <a:gd name="T8" fmla="*/ 245 w 295"/>
                <a:gd name="T9" fmla="*/ 88 h 382"/>
                <a:gd name="T10" fmla="*/ 148 w 295"/>
                <a:gd name="T11" fmla="*/ 45 h 382"/>
                <a:gd name="T12" fmla="*/ 148 w 295"/>
                <a:gd name="T13" fmla="*/ 25 h 382"/>
                <a:gd name="T14" fmla="*/ 187 w 295"/>
                <a:gd name="T15" fmla="*/ 25 h 382"/>
                <a:gd name="T16" fmla="*/ 187 w 295"/>
                <a:gd name="T17" fmla="*/ 0 h 382"/>
                <a:gd name="T18" fmla="*/ 84 w 295"/>
                <a:gd name="T19" fmla="*/ 0 h 382"/>
                <a:gd name="T20" fmla="*/ 84 w 295"/>
                <a:gd name="T21" fmla="*/ 25 h 382"/>
                <a:gd name="T22" fmla="*/ 123 w 295"/>
                <a:gd name="T23" fmla="*/ 25 h 382"/>
                <a:gd name="T24" fmla="*/ 123 w 295"/>
                <a:gd name="T25" fmla="*/ 45 h 382"/>
                <a:gd name="T26" fmla="*/ 0 w 295"/>
                <a:gd name="T27" fmla="*/ 119 h 382"/>
                <a:gd name="T28" fmla="*/ 22 w 295"/>
                <a:gd name="T29" fmla="*/ 133 h 382"/>
                <a:gd name="T30" fmla="*/ 135 w 295"/>
                <a:gd name="T31" fmla="*/ 70 h 382"/>
                <a:gd name="T32" fmla="*/ 270 w 295"/>
                <a:gd name="T33" fmla="*/ 204 h 382"/>
                <a:gd name="T34" fmla="*/ 206 w 295"/>
                <a:gd name="T35" fmla="*/ 319 h 382"/>
                <a:gd name="T36" fmla="*/ 215 w 295"/>
                <a:gd name="T37" fmla="*/ 284 h 382"/>
                <a:gd name="T38" fmla="*/ 191 w 295"/>
                <a:gd name="T39" fmla="*/ 277 h 382"/>
                <a:gd name="T40" fmla="*/ 170 w 295"/>
                <a:gd name="T41" fmla="*/ 350 h 382"/>
                <a:gd name="T42" fmla="*/ 240 w 295"/>
                <a:gd name="T43" fmla="*/ 382 h 382"/>
                <a:gd name="T44" fmla="*/ 251 w 295"/>
                <a:gd name="T45" fmla="*/ 359 h 382"/>
                <a:gd name="T46" fmla="*/ 216 w 295"/>
                <a:gd name="T47" fmla="*/ 343 h 382"/>
                <a:gd name="T48" fmla="*/ 295 w 295"/>
                <a:gd name="T49" fmla="*/ 204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95" h="382">
                  <a:moveTo>
                    <a:pt x="295" y="204"/>
                  </a:moveTo>
                  <a:cubicBezTo>
                    <a:pt x="295" y="168"/>
                    <a:pt x="283" y="134"/>
                    <a:pt x="262" y="107"/>
                  </a:cubicBezTo>
                  <a:cubicBezTo>
                    <a:pt x="291" y="84"/>
                    <a:pt x="291" y="84"/>
                    <a:pt x="291" y="84"/>
                  </a:cubicBezTo>
                  <a:cubicBezTo>
                    <a:pt x="275" y="64"/>
                    <a:pt x="275" y="64"/>
                    <a:pt x="275" y="64"/>
                  </a:cubicBezTo>
                  <a:cubicBezTo>
                    <a:pt x="245" y="88"/>
                    <a:pt x="245" y="88"/>
                    <a:pt x="245" y="88"/>
                  </a:cubicBezTo>
                  <a:cubicBezTo>
                    <a:pt x="219" y="64"/>
                    <a:pt x="185" y="48"/>
                    <a:pt x="148" y="45"/>
                  </a:cubicBezTo>
                  <a:cubicBezTo>
                    <a:pt x="148" y="25"/>
                    <a:pt x="148" y="25"/>
                    <a:pt x="148" y="25"/>
                  </a:cubicBezTo>
                  <a:cubicBezTo>
                    <a:pt x="187" y="25"/>
                    <a:pt x="187" y="25"/>
                    <a:pt x="187" y="25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4" y="25"/>
                    <a:pt x="84" y="25"/>
                    <a:pt x="84" y="25"/>
                  </a:cubicBezTo>
                  <a:cubicBezTo>
                    <a:pt x="123" y="25"/>
                    <a:pt x="123" y="25"/>
                    <a:pt x="123" y="25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71" y="49"/>
                    <a:pt x="27" y="78"/>
                    <a:pt x="0" y="119"/>
                  </a:cubicBezTo>
                  <a:cubicBezTo>
                    <a:pt x="22" y="133"/>
                    <a:pt x="22" y="133"/>
                    <a:pt x="22" y="133"/>
                  </a:cubicBezTo>
                  <a:cubicBezTo>
                    <a:pt x="46" y="95"/>
                    <a:pt x="88" y="70"/>
                    <a:pt x="135" y="70"/>
                  </a:cubicBezTo>
                  <a:cubicBezTo>
                    <a:pt x="209" y="70"/>
                    <a:pt x="270" y="130"/>
                    <a:pt x="270" y="204"/>
                  </a:cubicBezTo>
                  <a:cubicBezTo>
                    <a:pt x="270" y="253"/>
                    <a:pt x="244" y="295"/>
                    <a:pt x="206" y="319"/>
                  </a:cubicBezTo>
                  <a:cubicBezTo>
                    <a:pt x="215" y="284"/>
                    <a:pt x="215" y="284"/>
                    <a:pt x="215" y="284"/>
                  </a:cubicBezTo>
                  <a:cubicBezTo>
                    <a:pt x="191" y="277"/>
                    <a:pt x="191" y="277"/>
                    <a:pt x="191" y="277"/>
                  </a:cubicBezTo>
                  <a:cubicBezTo>
                    <a:pt x="170" y="350"/>
                    <a:pt x="170" y="350"/>
                    <a:pt x="170" y="350"/>
                  </a:cubicBezTo>
                  <a:cubicBezTo>
                    <a:pt x="240" y="382"/>
                    <a:pt x="240" y="382"/>
                    <a:pt x="240" y="382"/>
                  </a:cubicBezTo>
                  <a:cubicBezTo>
                    <a:pt x="251" y="359"/>
                    <a:pt x="251" y="359"/>
                    <a:pt x="251" y="359"/>
                  </a:cubicBezTo>
                  <a:cubicBezTo>
                    <a:pt x="216" y="343"/>
                    <a:pt x="216" y="343"/>
                    <a:pt x="216" y="343"/>
                  </a:cubicBezTo>
                  <a:cubicBezTo>
                    <a:pt x="263" y="315"/>
                    <a:pt x="295" y="263"/>
                    <a:pt x="295" y="20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7" name="Espaço Reservado para Número de Slide 2"/>
          <p:cNvSpPr>
            <a:spLocks noGrp="1"/>
          </p:cNvSpPr>
          <p:nvPr>
            <p:ph type="sldNum" sz="quarter" idx="12"/>
          </p:nvPr>
        </p:nvSpPr>
        <p:spPr>
          <a:xfrm>
            <a:off x="11049000" y="6430868"/>
            <a:ext cx="533399" cy="232147"/>
          </a:xfrm>
        </p:spPr>
        <p:txBody>
          <a:bodyPr/>
          <a:lstStyle/>
          <a:p>
            <a:fld id="{B016F8AB-BCEA-4347-8BA6-BE776009BC8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687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55"/>
          <p:cNvSpPr/>
          <p:nvPr/>
        </p:nvSpPr>
        <p:spPr bwMode="ltGray">
          <a:xfrm>
            <a:off x="5152698" y="1071736"/>
            <a:ext cx="6159794" cy="92896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Financial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29" name="Rectangle 55"/>
          <p:cNvSpPr/>
          <p:nvPr/>
        </p:nvSpPr>
        <p:spPr bwMode="ltGray">
          <a:xfrm>
            <a:off x="5152698" y="2079710"/>
            <a:ext cx="6159794" cy="92896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Public Sector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0" name="Rectangle 55"/>
          <p:cNvSpPr/>
          <p:nvPr/>
        </p:nvSpPr>
        <p:spPr bwMode="ltGray">
          <a:xfrm>
            <a:off x="5152698" y="3087683"/>
            <a:ext cx="6159794" cy="92896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Manufacturing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1" name="Rectangle 55"/>
          <p:cNvSpPr/>
          <p:nvPr/>
        </p:nvSpPr>
        <p:spPr bwMode="ltGray">
          <a:xfrm>
            <a:off x="5152698" y="4095657"/>
            <a:ext cx="6159794" cy="92896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Communications,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Media &amp;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Entertainment</a:t>
            </a:r>
          </a:p>
        </p:txBody>
      </p:sp>
      <p:sp>
        <p:nvSpPr>
          <p:cNvPr id="32" name="Rectangle 55"/>
          <p:cNvSpPr/>
          <p:nvPr/>
        </p:nvSpPr>
        <p:spPr bwMode="ltGray">
          <a:xfrm>
            <a:off x="5152698" y="5103632"/>
            <a:ext cx="6159794" cy="92896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Retail &amp;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Consumer goods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4" name="Rectangle 55"/>
          <p:cNvSpPr/>
          <p:nvPr/>
        </p:nvSpPr>
        <p:spPr bwMode="ltGray">
          <a:xfrm>
            <a:off x="1412081" y="1071736"/>
            <a:ext cx="3656570" cy="496086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ctr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>
                <a:solidFill>
                  <a:schemeClr val="tx1"/>
                </a:solidFill>
              </a:rPr>
              <a:t>Briefing volume by Industry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>
                <a:latin typeface="Arial"/>
              </a:rPr>
              <a:t>Industry Insights June-August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9853006" y="1170459"/>
            <a:ext cx="1459486" cy="665842"/>
          </a:xfrm>
          <a:prstGeom prst="rect">
            <a:avLst/>
          </a:prstGeom>
        </p:spPr>
        <p:txBody>
          <a:bodyPr wrap="square" numCol="1" anchor="t">
            <a:noAutofit/>
          </a:bodyPr>
          <a:lstStyle/>
          <a:p>
            <a:pPr>
              <a:lnSpc>
                <a:spcPct val="90000"/>
              </a:lnSpc>
              <a:defRPr sz="1000" b="1">
                <a:solidFill>
                  <a:schemeClr val="dk1"/>
                </a:solidFill>
              </a:defRPr>
            </a:pPr>
            <a:r>
              <a:t>Top Interests - FS</a:t>
            </a:r>
            <a:endParaRPr lang="en-US" sz="900" b="1" dirty="0"/>
          </a:p>
          <a:p>
            <a:pPr>
              <a:defRPr sz="800">
                <a:solidFill>
                  <a:schemeClr val="dk2"/>
                </a:solidFill>
              </a:defRPr>
            </a:pPr>
            <a:r>
              <a:t>synergy - 57%</a:t>
            </a:r>
          </a:p>
          <a:p>
            <a:pPr>
              <a:defRPr sz="800">
                <a:solidFill>
                  <a:schemeClr val="dk2"/>
                </a:solidFill>
              </a:defRPr>
            </a:pPr>
            <a:r>
              <a:t>simplivity - 43%</a:t>
            </a:r>
          </a:p>
          <a:p>
            <a:pPr>
              <a:defRPr sz="800">
                <a:solidFill>
                  <a:schemeClr val="dk2"/>
                </a:solidFill>
              </a:defRPr>
            </a:pPr>
            <a:r>
              <a:t>sgi - 43%</a:t>
            </a:r>
          </a:p>
          <a:p>
            <a:pPr>
              <a:defRPr sz="800">
                <a:solidFill>
                  <a:schemeClr val="dk2"/>
                </a:solidFill>
              </a:defRPr>
            </a:pPr>
            <a:r>
              <a:t>oneview - 29%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853006" y="2178433"/>
            <a:ext cx="1459486" cy="644084"/>
          </a:xfrm>
          <a:prstGeom prst="rect">
            <a:avLst/>
          </a:prstGeom>
        </p:spPr>
        <p:txBody>
          <a:bodyPr wrap="square" numCol="1" anchor="t">
            <a:noAutofit/>
          </a:bodyPr>
          <a:lstStyle/>
          <a:p>
            <a:pPr>
              <a:lnSpc>
                <a:spcPct val="90000"/>
              </a:lnSpc>
              <a:defRPr sz="1000" b="1">
                <a:solidFill>
                  <a:schemeClr val="dk1"/>
                </a:solidFill>
              </a:defRPr>
            </a:pPr>
            <a:r>
              <a:t>Top Interests - PS</a:t>
            </a:r>
            <a:endParaRPr lang="en-US" sz="900" b="1" dirty="0"/>
          </a:p>
          <a:p>
            <a:pPr>
              <a:defRPr sz="800">
                <a:solidFill>
                  <a:schemeClr val="dk2"/>
                </a:solidFill>
              </a:defRPr>
            </a:pPr>
            <a:r>
              <a:t>synergy - 33%</a:t>
            </a:r>
          </a:p>
          <a:p>
            <a:pPr>
              <a:defRPr sz="800">
                <a:solidFill>
                  <a:schemeClr val="dk2"/>
                </a:solidFill>
              </a:defRPr>
            </a:pPr>
            <a:r>
              <a:t>analytics - 25%</a:t>
            </a:r>
          </a:p>
          <a:p>
            <a:pPr>
              <a:defRPr sz="800">
                <a:solidFill>
                  <a:schemeClr val="dk2"/>
                </a:solidFill>
              </a:defRPr>
            </a:pPr>
            <a:r>
              <a:t>aruba - 17%</a:t>
            </a:r>
          </a:p>
          <a:p>
            <a:pPr>
              <a:defRPr sz="800">
                <a:solidFill>
                  <a:schemeClr val="dk2"/>
                </a:solidFill>
              </a:defRPr>
            </a:pPr>
            <a:r>
              <a:t>3par - 17%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853006" y="3186406"/>
            <a:ext cx="1459486" cy="665842"/>
          </a:xfrm>
          <a:prstGeom prst="rect">
            <a:avLst/>
          </a:prstGeom>
        </p:spPr>
        <p:txBody>
          <a:bodyPr wrap="square" numCol="1" anchor="t">
            <a:noAutofit/>
          </a:bodyPr>
          <a:lstStyle/>
          <a:p>
            <a:pPr>
              <a:lnSpc>
                <a:spcPct val="90000"/>
              </a:lnSpc>
              <a:defRPr sz="1000" b="1">
                <a:solidFill>
                  <a:schemeClr val="dk1"/>
                </a:solidFill>
              </a:defRPr>
            </a:pPr>
            <a:r>
              <a:t>Top Interests - Mfg</a:t>
            </a:r>
            <a:endParaRPr lang="en-US" sz="900" b="1" dirty="0"/>
          </a:p>
          <a:p>
            <a:pPr>
              <a:defRPr sz="800">
                <a:solidFill>
                  <a:schemeClr val="dk2"/>
                </a:solidFill>
              </a:defRPr>
            </a:pPr>
            <a:r>
              <a:t>simplivity - 40%</a:t>
            </a:r>
          </a:p>
          <a:p>
            <a:pPr>
              <a:defRPr sz="800">
                <a:solidFill>
                  <a:schemeClr val="dk2"/>
                </a:solidFill>
              </a:defRPr>
            </a:pPr>
            <a:r>
              <a:t>iot - 30%</a:t>
            </a:r>
          </a:p>
          <a:p>
            <a:pPr>
              <a:defRPr sz="800">
                <a:solidFill>
                  <a:schemeClr val="dk2"/>
                </a:solidFill>
              </a:defRPr>
            </a:pPr>
            <a:r>
              <a:t>nimble - 20%</a:t>
            </a:r>
          </a:p>
          <a:p>
            <a:pPr>
              <a:defRPr sz="800">
                <a:solidFill>
                  <a:schemeClr val="dk2"/>
                </a:solidFill>
              </a:defRPr>
            </a:pPr>
            <a:r>
              <a:t>oneview - 20%</a:t>
            </a:r>
          </a:p>
        </p:txBody>
      </p:sp>
      <p:sp>
        <p:nvSpPr>
          <p:cNvPr id="36" name="Rectangle 35"/>
          <p:cNvSpPr/>
          <p:nvPr/>
        </p:nvSpPr>
        <p:spPr>
          <a:xfrm>
            <a:off x="9853006" y="4194380"/>
            <a:ext cx="1459486" cy="673537"/>
          </a:xfrm>
          <a:prstGeom prst="rect">
            <a:avLst/>
          </a:prstGeom>
        </p:spPr>
        <p:txBody>
          <a:bodyPr wrap="square" numCol="1" anchor="t">
            <a:noAutofit/>
          </a:bodyPr>
          <a:lstStyle/>
          <a:p>
            <a:pPr>
              <a:lnSpc>
                <a:spcPct val="90000"/>
              </a:lnSpc>
              <a:defRPr sz="1000" b="1">
                <a:solidFill>
                  <a:schemeClr val="dk1"/>
                </a:solidFill>
              </a:defRPr>
            </a:pPr>
            <a:r>
              <a:t>Top Interests - CME</a:t>
            </a:r>
            <a:endParaRPr lang="en-US" sz="900" b="1" dirty="0"/>
          </a:p>
          <a:p>
            <a:pPr>
              <a:defRPr sz="800">
                <a:solidFill>
                  <a:schemeClr val="dk2"/>
                </a:solidFill>
              </a:defRPr>
            </a:pPr>
            <a:r>
              <a:t>simplivity - 29%</a:t>
            </a:r>
          </a:p>
          <a:p>
            <a:pPr>
              <a:defRPr sz="800">
                <a:solidFill>
                  <a:schemeClr val="dk2"/>
                </a:solidFill>
              </a:defRPr>
            </a:pPr>
            <a:r>
              <a:t>synergy - 29%</a:t>
            </a:r>
          </a:p>
          <a:p>
            <a:pPr>
              <a:defRPr sz="800">
                <a:solidFill>
                  <a:schemeClr val="dk2"/>
                </a:solidFill>
              </a:defRPr>
            </a:pPr>
            <a:r>
              <a:t>hybrid - 29%</a:t>
            </a:r>
          </a:p>
          <a:p>
            <a:pPr>
              <a:defRPr sz="800">
                <a:solidFill>
                  <a:schemeClr val="dk2"/>
                </a:solidFill>
              </a:defRPr>
            </a:pPr>
            <a:r>
              <a:t>superdome - 14%</a:t>
            </a:r>
          </a:p>
        </p:txBody>
      </p:sp>
      <p:sp>
        <p:nvSpPr>
          <p:cNvPr id="37" name="Rectangle 36"/>
          <p:cNvSpPr/>
          <p:nvPr/>
        </p:nvSpPr>
        <p:spPr>
          <a:xfrm>
            <a:off x="9853006" y="5193202"/>
            <a:ext cx="1459486" cy="674746"/>
          </a:xfrm>
          <a:prstGeom prst="rect">
            <a:avLst/>
          </a:prstGeom>
        </p:spPr>
        <p:txBody>
          <a:bodyPr wrap="square" numCol="1" anchor="t">
            <a:noAutofit/>
          </a:bodyPr>
          <a:lstStyle/>
          <a:p>
            <a:pPr>
              <a:lnSpc>
                <a:spcPct val="90000"/>
              </a:lnSpc>
              <a:defRPr sz="1000" b="1">
                <a:solidFill>
                  <a:schemeClr val="dk1"/>
                </a:solidFill>
              </a:defRPr>
            </a:pPr>
            <a:r>
              <a:t>Top Interests - RCG</a:t>
            </a:r>
            <a:endParaRPr lang="en-US" sz="900" b="1" dirty="0"/>
          </a:p>
          <a:p>
            <a:pPr>
              <a:defRPr sz="800">
                <a:solidFill>
                  <a:schemeClr val="dk2"/>
                </a:solidFill>
              </a:defRPr>
            </a:pPr>
            <a:r>
              <a:t>converged - 67%</a:t>
            </a:r>
          </a:p>
          <a:p>
            <a:pPr>
              <a:defRPr sz="800">
                <a:solidFill>
                  <a:schemeClr val="dk2"/>
                </a:solidFill>
              </a:defRPr>
            </a:pPr>
            <a:r>
              <a:t>sap - 67%</a:t>
            </a:r>
          </a:p>
          <a:p>
            <a:pPr>
              <a:defRPr sz="800">
                <a:solidFill>
                  <a:schemeClr val="dk2"/>
                </a:solidFill>
              </a:defRPr>
            </a:pPr>
            <a:r>
              <a:t>clearpass - 33%</a:t>
            </a:r>
          </a:p>
          <a:p>
            <a:pPr>
              <a:defRPr sz="800">
                <a:solidFill>
                  <a:schemeClr val="dk2"/>
                </a:solidFill>
              </a:defRPr>
            </a:pPr>
            <a:r>
              <a:t>simplivity - 33%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6785566" y="1170459"/>
            <a:ext cx="0" cy="731520"/>
          </a:xfrm>
          <a:prstGeom prst="line">
            <a:avLst/>
          </a:prstGeom>
          <a:ln w="12700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785566" y="2178433"/>
            <a:ext cx="0" cy="731520"/>
          </a:xfrm>
          <a:prstGeom prst="line">
            <a:avLst/>
          </a:prstGeom>
          <a:ln w="12700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785566" y="3186406"/>
            <a:ext cx="0" cy="731520"/>
          </a:xfrm>
          <a:prstGeom prst="line">
            <a:avLst/>
          </a:prstGeom>
          <a:ln w="12700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785566" y="4194380"/>
            <a:ext cx="0" cy="731520"/>
          </a:xfrm>
          <a:prstGeom prst="line">
            <a:avLst/>
          </a:prstGeom>
          <a:ln w="12700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785566" y="5202355"/>
            <a:ext cx="0" cy="731520"/>
          </a:xfrm>
          <a:prstGeom prst="line">
            <a:avLst/>
          </a:prstGeom>
          <a:ln w="12700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813271" y="1130156"/>
            <a:ext cx="759054" cy="322262"/>
          </a:xfrm>
          <a:prstGeom prst="rect">
            <a:avLst/>
          </a:prstGeom>
        </p:spPr>
        <p:txBody>
          <a:bodyPr wrap="square" numCol="1" anchor="ctr">
            <a:noAutofit/>
          </a:bodyPr>
          <a:lstStyle/>
          <a:p>
            <a:r>
              <a:rPr lang="en-US" sz="900" dirty="0"/>
              <a:t>Briefings by center</a:t>
            </a:r>
            <a:endParaRPr lang="en-US" sz="800" dirty="0"/>
          </a:p>
        </p:txBody>
      </p:sp>
      <p:sp>
        <p:nvSpPr>
          <p:cNvPr id="44" name="Rectangle 43"/>
          <p:cNvSpPr/>
          <p:nvPr/>
        </p:nvSpPr>
        <p:spPr>
          <a:xfrm>
            <a:off x="6813271" y="2147775"/>
            <a:ext cx="759054" cy="322262"/>
          </a:xfrm>
          <a:prstGeom prst="rect">
            <a:avLst/>
          </a:prstGeom>
        </p:spPr>
        <p:txBody>
          <a:bodyPr wrap="square" numCol="1" anchor="ctr">
            <a:noAutofit/>
          </a:bodyPr>
          <a:lstStyle/>
          <a:p>
            <a:r>
              <a:rPr lang="en-US" sz="900" dirty="0"/>
              <a:t>Briefings by center</a:t>
            </a:r>
            <a:endParaRPr lang="en-US" sz="800" dirty="0"/>
          </a:p>
        </p:txBody>
      </p:sp>
      <p:sp>
        <p:nvSpPr>
          <p:cNvPr id="45" name="Rectangle 44"/>
          <p:cNvSpPr/>
          <p:nvPr/>
        </p:nvSpPr>
        <p:spPr>
          <a:xfrm>
            <a:off x="6813271" y="3168888"/>
            <a:ext cx="759054" cy="322262"/>
          </a:xfrm>
          <a:prstGeom prst="rect">
            <a:avLst/>
          </a:prstGeom>
        </p:spPr>
        <p:txBody>
          <a:bodyPr wrap="square" numCol="1" anchor="ctr">
            <a:noAutofit/>
          </a:bodyPr>
          <a:lstStyle/>
          <a:p>
            <a:r>
              <a:rPr lang="en-US" sz="900" dirty="0"/>
              <a:t>Briefings by center</a:t>
            </a:r>
            <a:endParaRPr lang="en-US" sz="800" dirty="0"/>
          </a:p>
        </p:txBody>
      </p:sp>
      <p:sp>
        <p:nvSpPr>
          <p:cNvPr id="46" name="Rectangle 45"/>
          <p:cNvSpPr/>
          <p:nvPr/>
        </p:nvSpPr>
        <p:spPr>
          <a:xfrm>
            <a:off x="6813271" y="4186507"/>
            <a:ext cx="759054" cy="322262"/>
          </a:xfrm>
          <a:prstGeom prst="rect">
            <a:avLst/>
          </a:prstGeom>
        </p:spPr>
        <p:txBody>
          <a:bodyPr wrap="square" numCol="1" anchor="ctr">
            <a:noAutofit/>
          </a:bodyPr>
          <a:lstStyle/>
          <a:p>
            <a:r>
              <a:rPr lang="en-US" sz="900" dirty="0"/>
              <a:t>Briefings by center</a:t>
            </a:r>
            <a:endParaRPr lang="en-US" sz="800" dirty="0"/>
          </a:p>
        </p:txBody>
      </p:sp>
      <p:sp>
        <p:nvSpPr>
          <p:cNvPr id="47" name="Rectangle 46"/>
          <p:cNvSpPr/>
          <p:nvPr/>
        </p:nvSpPr>
        <p:spPr>
          <a:xfrm>
            <a:off x="6813271" y="5193202"/>
            <a:ext cx="759054" cy="322262"/>
          </a:xfrm>
          <a:prstGeom prst="rect">
            <a:avLst/>
          </a:prstGeom>
        </p:spPr>
        <p:txBody>
          <a:bodyPr wrap="square" numCol="1" anchor="ctr">
            <a:noAutofit/>
          </a:bodyPr>
          <a:lstStyle/>
          <a:p>
            <a:r>
              <a:rPr lang="en-US" sz="900" dirty="0"/>
              <a:t>Briefings by center</a:t>
            </a:r>
            <a:endParaRPr lang="en-US" sz="800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9769312" y="1170459"/>
            <a:ext cx="0" cy="731520"/>
          </a:xfrm>
          <a:prstGeom prst="line">
            <a:avLst/>
          </a:prstGeom>
          <a:ln w="12700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9769312" y="2178433"/>
            <a:ext cx="0" cy="731520"/>
          </a:xfrm>
          <a:prstGeom prst="line">
            <a:avLst/>
          </a:prstGeom>
          <a:ln w="12700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9769312" y="3186406"/>
            <a:ext cx="0" cy="731520"/>
          </a:xfrm>
          <a:prstGeom prst="line">
            <a:avLst/>
          </a:prstGeom>
          <a:ln w="12700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9769312" y="4194380"/>
            <a:ext cx="0" cy="731520"/>
          </a:xfrm>
          <a:prstGeom prst="line">
            <a:avLst/>
          </a:prstGeom>
          <a:ln w="12700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9769312" y="5202355"/>
            <a:ext cx="0" cy="731520"/>
          </a:xfrm>
          <a:prstGeom prst="line">
            <a:avLst/>
          </a:prstGeom>
          <a:ln w="12700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donut-industri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480" y="1737360"/>
            <a:ext cx="3383280" cy="4114800"/>
          </a:xfrm>
          <a:prstGeom prst="rect">
            <a:avLst/>
          </a:prstGeom>
        </p:spPr>
      </p:pic>
      <p:pic>
        <p:nvPicPr>
          <p:cNvPr id="5" name="Picture 4" descr="donut-FinSvc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9520" y="1143000"/>
            <a:ext cx="1691640" cy="822960"/>
          </a:xfrm>
          <a:prstGeom prst="rect">
            <a:avLst/>
          </a:prstGeom>
        </p:spPr>
      </p:pic>
      <p:pic>
        <p:nvPicPr>
          <p:cNvPr id="6" name="Picture 5" descr="donut-PublicSector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9520" y="2148840"/>
            <a:ext cx="1691640" cy="822960"/>
          </a:xfrm>
          <a:prstGeom prst="rect">
            <a:avLst/>
          </a:prstGeom>
        </p:spPr>
      </p:pic>
      <p:pic>
        <p:nvPicPr>
          <p:cNvPr id="7" name="Picture 6" descr="donut-Mfg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9520" y="3108960"/>
            <a:ext cx="1691640" cy="822960"/>
          </a:xfrm>
          <a:prstGeom prst="rect">
            <a:avLst/>
          </a:prstGeom>
        </p:spPr>
      </p:pic>
      <p:pic>
        <p:nvPicPr>
          <p:cNvPr id="8" name="Picture 7" descr="donut-C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9520" y="4114800"/>
            <a:ext cx="1691640" cy="822960"/>
          </a:xfrm>
          <a:prstGeom prst="rect">
            <a:avLst/>
          </a:prstGeom>
        </p:spPr>
      </p:pic>
      <p:pic>
        <p:nvPicPr>
          <p:cNvPr id="9" name="Picture 8" descr="donut-RCG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89520" y="5120640"/>
            <a:ext cx="169164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38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HPE_Standard_Arial_16x9_v5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1A982"/>
      </a:hlink>
      <a:folHlink>
        <a:srgbClr val="01A98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6"/>
        </a:solidFill>
        <a:ln w="19050">
          <a:solidFill>
            <a:schemeClr val="accent6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1|169|130">
      <a:srgbClr val="01A982"/>
    </a:custClr>
    <a:custClr name="128|116|110">
      <a:srgbClr val="80746E"/>
    </a:custClr>
    <a:custClr name="66|85|99">
      <a:srgbClr val="425563"/>
    </a:custClr>
  </a:custClrLst>
  <a:extLst>
    <a:ext uri="{05A4C25C-085E-4340-85A3-A5531E510DB2}">
      <thm15:themeFamily xmlns:thm15="http://schemas.microsoft.com/office/thememl/2012/main" name="HPE_Standard_Arial_16x9_v5.potx" id="{6E765CE8-72DF-47CC-8CE6-E2F106A29740}" vid="{F1B02632-9815-49C8-944D-886AB684271D}"/>
    </a:ext>
  </a:extLst>
</a:theme>
</file>

<file path=ppt/theme/theme2.xml><?xml version="1.0" encoding="utf-8"?>
<a:theme xmlns:a="http://schemas.openxmlformats.org/drawingml/2006/main" name="Office Theme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1A982"/>
      </a:hlink>
      <a:folHlink>
        <a:srgbClr val="01A98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1|169|130">
      <a:srgbClr val="01A982"/>
    </a:custClr>
    <a:custClr name="128|116|110">
      <a:srgbClr val="80746E"/>
    </a:custClr>
    <a:custClr name="66|85|99">
      <a:srgbClr val="425563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1A982"/>
      </a:hlink>
      <a:folHlink>
        <a:srgbClr val="01A98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1|169|130">
      <a:srgbClr val="01A982"/>
    </a:custClr>
    <a:custClr name="128|116|110">
      <a:srgbClr val="80746E"/>
    </a:custClr>
    <a:custClr name="66|85|99">
      <a:srgbClr val="425563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HPE_Standard_Arial_16x9_v6</Template>
  <TotalTime>16237</TotalTime>
  <Words>1041</Words>
  <Application>Microsoft Office PowerPoint</Application>
  <PresentationFormat>Widescreen</PresentationFormat>
  <Paragraphs>220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Wingdings</vt:lpstr>
      <vt:lpstr>HPE_Standard_Arial_16x9_v5</vt:lpstr>
      <vt:lpstr>Customer Insights Learnings from August EBC/CEC visits</vt:lpstr>
      <vt:lpstr>Customer Advocacy Insights</vt:lpstr>
      <vt:lpstr>In August, customers wanted to learn more about…</vt:lpstr>
      <vt:lpstr>3 month trend: Increasing interest in…</vt:lpstr>
      <vt:lpstr>Top 3 Customer Interests: XXX - XXX</vt:lpstr>
      <vt:lpstr>In August, Customers were telling us…</vt:lpstr>
      <vt:lpstr>Most frequent customer requests &amp; recommendations</vt:lpstr>
      <vt:lpstr>Additional quotes</vt:lpstr>
      <vt:lpstr>Industry insights (XXX - XXX)</vt:lpstr>
      <vt:lpstr>Thank you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</dc:title>
  <dc:creator>Yeh, Daniel</dc:creator>
  <cp:lastModifiedBy>Freeman, Clive (Based in EMEA CEC)</cp:lastModifiedBy>
  <cp:revision>721</cp:revision>
  <cp:lastPrinted>2017-07-13T20:51:12Z</cp:lastPrinted>
  <dcterms:created xsi:type="dcterms:W3CDTF">2016-07-12T14:49:56Z</dcterms:created>
  <dcterms:modified xsi:type="dcterms:W3CDTF">2018-01-19T17:31:22Z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2289701</vt:lpwstr>
  </property>
  <property fmtid="{D5CDD505-2E9C-101B-9397-08002B2CF9AE}" pid="3" name="NXPowerLiteSettings">
    <vt:lpwstr>B74006B004C800</vt:lpwstr>
  </property>
  <property fmtid="{D5CDD505-2E9C-101B-9397-08002B2CF9AE}" pid="4" name="NXPowerLiteVersion">
    <vt:lpwstr>D6.0.7</vt:lpwstr>
  </property>
</Properties>
</file>