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commentAuthors+xml" PartName="/ppt/commentAuthors.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5" Type="http://schemas.openxmlformats.org/officeDocument/2006/relationships/custom-properties" Target="docProps/custom.xml"/><Relationship Id="rId3" Type="http://schemas.openxmlformats.org/package/2006/relationships/metadata/core-properties" Target="docProps/core.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76" r:id="rId2"/>
    <p:sldId id="259" r:id="rId3"/>
    <p:sldId id="282" r:id="rId4"/>
    <p:sldId id="280" r:id="rId5"/>
    <p:sldId id="261" r:id="rId6"/>
    <p:sldId id="262" r:id="rId7"/>
    <p:sldId id="275" r:id="rId8"/>
    <p:sldId id="265" r:id="rId9"/>
    <p:sldId id="286" r:id="rId10"/>
    <p:sldId id="287" r:id="rId11"/>
    <p:sldId id="288" r:id="rId12"/>
    <p:sldId id="264" r:id="rId13"/>
  </p:sldIdLst>
  <p:sldSz cx="12192000" cy="6858000"/>
  <p:notesSz cx="7010400" cy="92964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atherford, Tina" initials="WT" lastIdx="2" clrIdx="0">
    <p:extLst>
      <p:ext uri="{19B8F6BF-5375-455C-9EA6-DF929625EA0E}">
        <p15:presenceInfo xmlns:p15="http://schemas.microsoft.com/office/powerpoint/2012/main" userId="S-1-5-21-839522115-1383384898-515967899-389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6433" autoAdjust="0"/>
  </p:normalViewPr>
  <p:slideViewPr>
    <p:cSldViewPr snapToGrid="0">
      <p:cViewPr varScale="1">
        <p:scale>
          <a:sx n="72" d="100"/>
          <a:sy n="72" d="100"/>
        </p:scale>
        <p:origin x="1008" y="62"/>
      </p:cViewPr>
      <p:guideLst>
        <p:guide orient="horz" pos="2160"/>
        <p:guide orient="horz" pos="3840"/>
        <p:guide pos="3840"/>
        <p:guide pos="384"/>
        <p:guide pos="7296"/>
        <p:guide orient="horz" pos="960"/>
      </p:guideLst>
    </p:cSldViewPr>
  </p:slideViewPr>
  <p:outlineViewPr>
    <p:cViewPr>
      <p:scale>
        <a:sx n="33" d="100"/>
        <a:sy n="33" d="100"/>
      </p:scale>
      <p:origin x="0" y="-1485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85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7" Type="http://schemas.openxmlformats.org/officeDocument/2006/relationships/commentAuthors" Target="commentAuthors.xml"/><Relationship Id="rId10" Type="http://schemas.openxmlformats.org/officeDocument/2006/relationships/slide" Target="slides/slide9.xml"/><Relationship Id="rId13" Type="http://schemas.openxmlformats.org/officeDocument/2006/relationships/slide" Target="slides/slide12.xml"/><Relationship Id="rId1" Type="http://schemas.openxmlformats.org/officeDocument/2006/relationships/slideMaster" Target="slideMasters/slideMaster1.xml"/><Relationship Id="rId9" Type="http://schemas.openxmlformats.org/officeDocument/2006/relationships/slide" Target="slides/slide8.xml"/><Relationship Id="rId19" Type="http://schemas.openxmlformats.org/officeDocument/2006/relationships/viewProps" Target="viewProps.xml"/><Relationship Id="rId6" Type="http://schemas.openxmlformats.org/officeDocument/2006/relationships/slide" Target="slides/slide5.xml"/><Relationship Id="rId12" Type="http://schemas.openxmlformats.org/officeDocument/2006/relationships/slide" Target="slides/slide11.xml"/><Relationship Id="rId21" Type="http://schemas.openxmlformats.org/officeDocument/2006/relationships/tableStyles" Target="tableStyles.xml"/><Relationship Id="rId5" Type="http://schemas.openxmlformats.org/officeDocument/2006/relationships/slide" Target="slides/slide4.xml"/><Relationship Id="rId20" Type="http://schemas.openxmlformats.org/officeDocument/2006/relationships/theme" Target="theme/theme1.xml"/><Relationship Id="rId4" Type="http://schemas.openxmlformats.org/officeDocument/2006/relationships/slide" Target="slides/slide3.xml"/><Relationship Id="rId11" Type="http://schemas.openxmlformats.org/officeDocument/2006/relationships/slide" Target="slides/slide10.xml"/><Relationship Id="rId7" Type="http://schemas.openxmlformats.org/officeDocument/2006/relationships/slide" Target="slides/slide6.xml"/><Relationship Id="rId15" Type="http://schemas.openxmlformats.org/officeDocument/2006/relationships/handoutMaster" Target="handoutMasters/handoutMaster1.xml"/><Relationship Id="rId18" Type="http://schemas.openxmlformats.org/officeDocument/2006/relationships/presProps" Target="presProps.xml"/><Relationship Id="rId14"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slide" Target="slides/slide2.xml"/><Relationship Id="rId16"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CA61830-C416-483F-955E-54203C65B711}" type="datetimeFigureOut">
              <a:rPr lang="en-US"/>
              <a:t>1/26/2018</a:t>
            </a:fld>
            <a:endParaRPr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0050" y="387350"/>
            <a:ext cx="4651375" cy="261620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389467" y="3176270"/>
            <a:ext cx="6231467" cy="54229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9467" y="8831580"/>
            <a:ext cx="4985173" cy="230797"/>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997787" y="8831580"/>
            <a:ext cx="623147" cy="230797"/>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34834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60325" indent="-60325">
              <a:spcBef>
                <a:spcPts val="1000"/>
              </a:spcBef>
              <a:spcAft>
                <a:spcPts val="300"/>
              </a:spcAft>
              <a:buClr>
                <a:prstClr val="black"/>
              </a:buClr>
            </a:pPr>
            <a:endParaRPr lang="en-US" sz="1100" i="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“Improved support options - contract support for C7000. We are really struggling in this area.”</a:t>
            </a:r>
          </a:p>
          <a:p>
            <a:pPr marL="274320" indent="-171450">
              <a:buClr>
                <a:prstClr val="black"/>
              </a:buClr>
              <a:buFont typeface="MetricHPE" panose="020B0503030202060203" pitchFamily="34" charset="0"/>
              <a:buChar char="−"/>
            </a:pPr>
            <a:r>
              <a:rPr lang="en-US" sz="1050" b="1" dirty="0" smtClean="0">
                <a:solidFill>
                  <a:schemeClr val="tx1"/>
                </a:solidFill>
              </a:rPr>
              <a:t>Steve Tippet, Nationwide Mutual Insurance Company Technology Consultant</a:t>
            </a:r>
          </a:p>
          <a:p>
            <a:pPr marL="274320" indent="-171450">
              <a:buClr>
                <a:prstClr val="black"/>
              </a:buClr>
              <a:buFont typeface="MetricHPE" panose="020B0503030202060203" pitchFamily="34" charset="0"/>
              <a:buChar char="−"/>
            </a:pPr>
            <a:endParaRPr lang="en-US" sz="1100" b="0" i="1"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“Any future training on HPE Synergy </a:t>
            </a:r>
            <a:r>
              <a:rPr lang="en-US" sz="1100" b="0" i="1" dirty="0" err="1" smtClean="0">
                <a:solidFill>
                  <a:schemeClr val="tx1"/>
                </a:solidFill>
              </a:rPr>
              <a:t>wouuld</a:t>
            </a:r>
            <a:r>
              <a:rPr lang="en-US" sz="1100" b="0" i="1" dirty="0" smtClean="0">
                <a:solidFill>
                  <a:schemeClr val="tx1"/>
                </a:solidFill>
              </a:rPr>
              <a:t> be great“ </a:t>
            </a:r>
            <a:r>
              <a:rPr lang="en-US" sz="1050" b="1" dirty="0" smtClean="0">
                <a:solidFill>
                  <a:schemeClr val="tx1"/>
                </a:solidFill>
              </a:rPr>
              <a:t>–</a:t>
            </a:r>
            <a:r>
              <a:rPr lang="en-US" sz="1050" b="1" baseline="0" dirty="0" smtClean="0">
                <a:solidFill>
                  <a:schemeClr val="tx1"/>
                </a:solidFill>
              </a:rPr>
              <a:t> Wipro Limited</a:t>
            </a:r>
          </a:p>
          <a:p>
            <a:pPr marL="102870" indent="0">
              <a:buClr>
                <a:prstClr val="black"/>
              </a:buClr>
              <a:buFont typeface="MetricHPE" panose="020B0503030202060203" pitchFamily="34" charset="0"/>
              <a:buNone/>
            </a:pPr>
            <a:endParaRPr lang="en-US" sz="1100" b="0" i="1" baseline="0"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"Consider better alignment with the reseller who hosted the visit. Some topics recommended actions inconsistent with our resellers offerings. For example, it appeared that HPE was suggesting reduction to one data center and backing up to the cloud, whereas our reseller would lose business if we did that.“ </a:t>
            </a:r>
            <a:r>
              <a:rPr lang="en-US" sz="1050" b="1" dirty="0" smtClean="0">
                <a:solidFill>
                  <a:schemeClr val="tx1"/>
                </a:solidFill>
              </a:rPr>
              <a:t>–</a:t>
            </a:r>
            <a:r>
              <a:rPr lang="en-US" sz="1050" b="1" baseline="0" dirty="0" smtClean="0">
                <a:solidFill>
                  <a:schemeClr val="tx1"/>
                </a:solidFill>
              </a:rPr>
              <a:t> </a:t>
            </a:r>
            <a:r>
              <a:rPr lang="en-US" sz="1050" b="1" baseline="0" dirty="0" err="1" smtClean="0">
                <a:solidFill>
                  <a:schemeClr val="tx1"/>
                </a:solidFill>
              </a:rPr>
              <a:t>TreeHouse</a:t>
            </a:r>
            <a:r>
              <a:rPr lang="en-US" sz="1050" b="1" baseline="0" dirty="0" smtClean="0">
                <a:solidFill>
                  <a:schemeClr val="tx1"/>
                </a:solidFill>
              </a:rPr>
              <a:t> Foods, </a:t>
            </a:r>
            <a:r>
              <a:rPr lang="en-US" sz="1050" b="1" baseline="0" dirty="0" err="1" smtClean="0">
                <a:solidFill>
                  <a:schemeClr val="tx1"/>
                </a:solidFill>
              </a:rPr>
              <a:t>Inc</a:t>
            </a:r>
            <a:endParaRPr lang="en-US" sz="1050" b="1" dirty="0" smtClean="0">
              <a:solidFill>
                <a:schemeClr val="tx1"/>
              </a:solidFill>
            </a:endParaRPr>
          </a:p>
          <a:p>
            <a:endParaRPr lang="en-US" dirty="0" smtClean="0"/>
          </a:p>
          <a:p>
            <a:pPr marL="60325" indent="-60325">
              <a:spcBef>
                <a:spcPts val="1000"/>
              </a:spcBef>
              <a:spcAft>
                <a:spcPts val="300"/>
              </a:spcAft>
              <a:buClr>
                <a:prstClr val="black"/>
              </a:buClr>
            </a:pPr>
            <a:r>
              <a:rPr lang="en-US" sz="1100" i="1" dirty="0" smtClean="0">
                <a:solidFill>
                  <a:schemeClr val="tx1"/>
                </a:solidFill>
              </a:rPr>
              <a:t>“This is our second time here and next month we are bringing our customers here. It shows you our commitment to HPE.”</a:t>
            </a:r>
          </a:p>
          <a:p>
            <a:pPr marL="274320" indent="-171450">
              <a:buClr>
                <a:prstClr val="black"/>
              </a:buClr>
              <a:buFont typeface="MetricHPE" panose="020B0503030202060203" pitchFamily="34" charset="0"/>
              <a:buChar char="−"/>
            </a:pPr>
            <a:r>
              <a:rPr lang="en-US" sz="1050" b="1" dirty="0" err="1" smtClean="0">
                <a:solidFill>
                  <a:schemeClr val="tx1"/>
                </a:solidFill>
              </a:rPr>
              <a:t>Sudianto</a:t>
            </a:r>
            <a:r>
              <a:rPr lang="en-US" sz="1050" b="1" dirty="0" smtClean="0">
                <a:solidFill>
                  <a:schemeClr val="tx1"/>
                </a:solidFill>
              </a:rPr>
              <a:t> </a:t>
            </a:r>
            <a:r>
              <a:rPr lang="en-US" sz="1050" b="1" dirty="0" err="1" smtClean="0">
                <a:solidFill>
                  <a:schemeClr val="tx1"/>
                </a:solidFill>
              </a:rPr>
              <a:t>Oei</a:t>
            </a:r>
            <a:r>
              <a:rPr lang="en-US" sz="1050" b="1" dirty="0" smtClean="0">
                <a:solidFill>
                  <a:schemeClr val="tx1"/>
                </a:solidFill>
              </a:rPr>
              <a:t>, CEO, </a:t>
            </a:r>
            <a:r>
              <a:rPr lang="en-US" sz="1050" b="1" dirty="0" err="1" smtClean="0">
                <a:solidFill>
                  <a:schemeClr val="tx1"/>
                </a:solidFill>
              </a:rPr>
              <a:t>Hypernet</a:t>
            </a:r>
            <a:endParaRPr lang="en-US" sz="1050" b="1" dirty="0" smtClean="0">
              <a:solidFill>
                <a:schemeClr val="tx1"/>
              </a:solidFill>
            </a:endParaRPr>
          </a:p>
          <a:p>
            <a:pPr marL="274320" indent="-171450">
              <a:buClr>
                <a:prstClr val="black"/>
              </a:buClr>
              <a:buFont typeface="MetricHPE" panose="020B0503030202060203" pitchFamily="34" charset="0"/>
              <a:buChar char="−"/>
            </a:pPr>
            <a:endParaRPr lang="en-US" sz="1050" b="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“What is our channel GTM? Joint selling vs. delivery only. How do we not directly compete?”</a:t>
            </a:r>
          </a:p>
          <a:p>
            <a:pPr marL="274320" indent="-171450">
              <a:buClr>
                <a:prstClr val="black"/>
              </a:buClr>
              <a:buFont typeface="MetricHPE" panose="020B0503030202060203" pitchFamily="34" charset="0"/>
              <a:buChar char="−"/>
            </a:pPr>
            <a:r>
              <a:rPr lang="en-US" sz="1050" b="1" dirty="0" smtClean="0">
                <a:solidFill>
                  <a:schemeClr val="tx1"/>
                </a:solidFill>
              </a:rPr>
              <a:t>Presidio </a:t>
            </a:r>
            <a:r>
              <a:rPr lang="en-US" sz="1050" b="1" dirty="0" err="1" smtClean="0">
                <a:solidFill>
                  <a:schemeClr val="tx1"/>
                </a:solidFill>
              </a:rPr>
              <a:t>Inc</a:t>
            </a:r>
            <a:r>
              <a:rPr lang="en-US" sz="1050" b="1" dirty="0" smtClean="0">
                <a:solidFill>
                  <a:schemeClr val="tx1"/>
                </a:solidFill>
              </a:rPr>
              <a:t> </a:t>
            </a:r>
            <a:endParaRPr lang="en-US" sz="1100" dirty="0" smtClean="0">
              <a:solidFill>
                <a:schemeClr val="tx1"/>
              </a:solidFill>
            </a:endParaRPr>
          </a:p>
          <a:p>
            <a:pPr marL="274320" indent="-171450">
              <a:buClr>
                <a:prstClr val="black"/>
              </a:buClr>
              <a:buFont typeface="MetricHPE" panose="020B0503030202060203" pitchFamily="34" charset="0"/>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35710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pPr marL="192024" lvl="1"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3580334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2844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2263514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marL="9318"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201596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300056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9318" indent="0">
              <a:buFont typeface="Arial" panose="020B0604020202020204" pitchFamily="34" charset="0"/>
              <a:buNone/>
            </a:pPr>
            <a:endParaRPr lang="en-US" b="0" baseline="0" dirty="0" smtClean="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602045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54642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9318" indent="0">
              <a:buNone/>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83037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45720" indent="-36576">
              <a:buFont typeface="Wingdings" panose="05000000000000000000" pitchFamily="2" charset="2"/>
              <a:buChar char="§"/>
            </a:pPr>
            <a:endParaRPr lang="en-US" dirty="0"/>
          </a:p>
          <a:p>
            <a:pPr marL="45720" marR="0" lvl="0" indent="-36576" algn="l" defTabSz="914400" rtl="0" eaLnBrk="1" fontAlgn="auto" latinLnBrk="0" hangingPunct="1">
              <a:lnSpc>
                <a:spcPct val="100000"/>
              </a:lnSpc>
              <a:spcBef>
                <a:spcPts val="600"/>
              </a:spcBef>
              <a:spcAft>
                <a:spcPts val="0"/>
              </a:spcAft>
              <a:buClrTx/>
              <a:buSzPct val="25000"/>
              <a:buFont typeface="Wingdings" panose="05000000000000000000" pitchFamily="2" charset="2"/>
              <a:buChar char="§"/>
              <a:tabLst/>
              <a:defRPr/>
            </a:pPr>
            <a:endParaRPr lang="en-US" dirty="0"/>
          </a:p>
          <a:p>
            <a:pPr marL="45720" indent="-36576">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23022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247428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rk Picture">
    <p:bg bwMode="ltGray">
      <p:bgPr>
        <a:solidFill>
          <a:srgbClr val="425563"/>
        </a:solidFill>
        <a:effectLst/>
      </p:bgPr>
    </p:bg>
    <p:spTree>
      <p:nvGrpSpPr>
        <p:cNvPr id="1" name=""/>
        <p:cNvGrpSpPr/>
        <p:nvPr/>
      </p:nvGrpSpPr>
      <p:grpSpPr>
        <a:xfrm>
          <a:off x="0" y="0"/>
          <a:ext cx="0" cy="0"/>
          <a:chOff x="0" y="0"/>
          <a:chExt cx="0" cy="0"/>
        </a:xfrm>
      </p:grpSpPr>
      <p:sp>
        <p:nvSpPr>
          <p:cNvPr id="2" name="Rectangle 1"/>
          <p:cNvSpPr/>
          <p:nvPr userDrawn="1"/>
        </p:nvSpPr>
        <p:spPr bwMode="ltGray">
          <a:xfrm>
            <a:off x="0" y="0"/>
            <a:ext cx="8467344" cy="6858000"/>
          </a:xfrm>
          <a:prstGeom prst="rect">
            <a:avLst/>
          </a:prstGeom>
          <a:gradFill flip="none" rotWithShape="1">
            <a:gsLst>
              <a:gs pos="0">
                <a:schemeClr val="bg1">
                  <a:alpha val="60000"/>
                </a:schemeClr>
              </a:gs>
              <a:gs pos="54000">
                <a:schemeClr val="bg1">
                  <a:alpha val="31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5" name="Title 4"/>
          <p:cNvSpPr>
            <a:spLocks noGrp="1"/>
          </p:cNvSpPr>
          <p:nvPr>
            <p:ph type="title"/>
          </p:nvPr>
        </p:nvSpPr>
        <p:spPr>
          <a:xfrm>
            <a:off x="610393" y="2996184"/>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5053584"/>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dirty="0"/>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Name">
    <p:spTree>
      <p:nvGrpSpPr>
        <p:cNvPr id="1" name=""/>
        <p:cNvGrpSpPr/>
        <p:nvPr/>
      </p:nvGrpSpPr>
      <p:grpSpPr>
        <a:xfrm>
          <a:off x="0" y="0"/>
          <a:ext cx="0" cy="0"/>
          <a:chOff x="0" y="0"/>
          <a:chExt cx="0" cy="0"/>
        </a:xfrm>
      </p:grpSpPr>
      <p:sp>
        <p:nvSpPr>
          <p:cNvPr id="9" name="Rectangle 8"/>
          <p:cNvSpPr/>
          <p:nvPr userDrawn="1"/>
        </p:nvSpPr>
        <p:spPr bwMode="ltGray">
          <a:xfrm>
            <a:off x="0" y="0"/>
            <a:ext cx="8467344" cy="6858000"/>
          </a:xfrm>
          <a:prstGeom prst="rect">
            <a:avLst/>
          </a:prstGeom>
          <a:gradFill flip="none" rotWithShape="1">
            <a:gsLst>
              <a:gs pos="0">
                <a:schemeClr val="bg1">
                  <a:alpha val="86000"/>
                </a:schemeClr>
              </a:gs>
              <a:gs pos="54000">
                <a:schemeClr val="bg1">
                  <a:alpha val="67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26,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January 26,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26,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26, 2018</a:t>
            </a:fld>
            <a:endParaRPr/>
          </a:p>
        </p:txBody>
      </p:sp>
      <p:sp>
        <p:nvSpPr>
          <p:cNvPr id="3" name="Footer Placeholder 2"/>
          <p:cNvSpPr>
            <a:spLocks noGrp="1"/>
          </p:cNvSpPr>
          <p:nvPr>
            <p:ph type="ftr" sz="quarter" idx="11"/>
          </p:nvPr>
        </p:nvSpPr>
        <p:spPr/>
        <p:txBody>
          <a:bodyPr/>
          <a:lstStyle/>
          <a:p>
            <a:r>
              <a:rPr lang="en-US"/>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slideLayout" Target="../slideLayouts/slideLayout6.xml"/><Relationship Id="rId4" Type="http://schemas.openxmlformats.org/officeDocument/2006/relationships/slideLayout" Target="../slideLayouts/slideLayout4.xml"/><Relationship Id="rId1" Type="http://schemas.openxmlformats.org/officeDocument/2006/relationships/slideLayout" Target="../slideLayouts/slideLayout1.xml"/><Relationship Id="rId7" Type="http://schemas.openxmlformats.org/officeDocument/2006/relationships/theme" Target="../theme/theme1.xml"/><Relationship Id="rId5" Type="http://schemas.openxmlformats.org/officeDocument/2006/relationships/slideLayout" Target="../slideLayouts/slideLayout5.xml"/><Relationship Id="rId3" Type="http://schemas.openxmlformats.org/officeDocument/2006/relationships/slideLayout" Target="../slideLayouts/slideLayout3.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26, 2018</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1" r:id="rId1"/>
    <p:sldLayoutId id="2147483660" r:id="rId2"/>
    <p:sldLayoutId id="2147483664" r:id="rId3"/>
    <p:sldLayoutId id="2147483654" r:id="rId4"/>
    <p:sldLayoutId id="2147483679"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3" Type="http://schemas.openxmlformats.org/officeDocument/2006/relationships/image" Target="../media/image1.jpg"/><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6" Type="http://schemas.openxmlformats.org/officeDocument/2006/relationships/image" Target="../media/image24.png"/><Relationship Id="rId4" Type="http://schemas.openxmlformats.org/officeDocument/2006/relationships/image" Target="../media/image7.jpeg"/><Relationship Id="rId1" Type="http://schemas.openxmlformats.org/officeDocument/2006/relationships/slideLayout" Target="../slideLayouts/slideLayout5.xml"/><Relationship Id="rId5"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9.png"/><Relationship Id="rId3" Type="http://schemas.openxmlformats.org/officeDocument/2006/relationships/image" Target="../media/image2.jpeg"/><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9.png"/><Relationship Id="rId3" Type="http://schemas.openxmlformats.org/officeDocument/2006/relationships/image" Target="../media/image10.png"/><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6" Type="http://schemas.openxmlformats.org/officeDocument/2006/relationships/image" Target="../media/image15.png"/><Relationship Id="rId4" Type="http://schemas.openxmlformats.org/officeDocument/2006/relationships/image" Target="../media/image13.png"/><Relationship Id="rId1" Type="http://schemas.openxmlformats.org/officeDocument/2006/relationships/slideLayout" Target="../slideLayouts/slideLayout4.xml"/><Relationship Id="rId7" Type="http://schemas.openxmlformats.org/officeDocument/2006/relationships/image" Target="../media/image16.png"/><Relationship Id="rId5" Type="http://schemas.openxmlformats.org/officeDocument/2006/relationships/image" Target="../media/image14.png"/><Relationship Id="rId3" Type="http://schemas.openxmlformats.org/officeDocument/2006/relationships/image" Target="../media/image12.png"/><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4" Type="http://schemas.openxmlformats.org/officeDocument/2006/relationships/image" Target="../media/image5.jpg"/><Relationship Id="rId1" Type="http://schemas.openxmlformats.org/officeDocument/2006/relationships/slideLayout" Target="../slideLayouts/slideLayout5.xml"/><Relationship Id="rId5" Type="http://schemas.openxmlformats.org/officeDocument/2006/relationships/image" Target="../media/image6.jpg"/><Relationship Id="rId3" Type="http://schemas.openxmlformats.org/officeDocument/2006/relationships/image" Target="../media/image4.jpg"/><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6" Type="http://schemas.openxmlformats.org/officeDocument/2006/relationships/image" Target="../media/image21.png"/><Relationship Id="rId4" Type="http://schemas.openxmlformats.org/officeDocument/2006/relationships/image" Target="../media/image19.png"/><Relationship Id="rId1" Type="http://schemas.openxmlformats.org/officeDocument/2006/relationships/slideLayout" Target="../slideLayouts/slideLayout4.xml"/><Relationship Id="rId7" Type="http://schemas.openxmlformats.org/officeDocument/2006/relationships/image" Target="../media/image22.png"/><Relationship Id="rId5" Type="http://schemas.openxmlformats.org/officeDocument/2006/relationships/image" Target="../media/image20.png"/><Relationship Id="rId3" Type="http://schemas.openxmlformats.org/officeDocument/2006/relationships/image" Target="../media/image18.png"/><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0393" y="3361944"/>
            <a:ext cx="8229600" cy="1905000"/>
          </a:xfrm>
        </p:spPr>
        <p:txBody>
          <a:bodyPr/>
          <a:lstStyle/>
          <a:p>
            <a:pPr>
              <a:lnSpc>
                <a:spcPct val="100000"/>
              </a:lnSpc>
              <a:spcAft>
                <a:spcPts val="600"/>
              </a:spcAft>
            </a:pPr>
            <a:r>
              <a:rPr sz="6000">
                <a:latin typeface="Arial"/>
              </a:rPr>
              <a:t>Customer Insights</a:t>
            </a:r>
          </a:p>
          <a:p>
            <a:r>
              <a:rPr sz="3200">
                <a:latin typeface="Arial"/>
              </a:rPr>
              <a:t>Learnings from December EBC/CEC visits</a:t>
            </a:r>
          </a:p>
        </p:txBody>
      </p:sp>
      <p:sp>
        <p:nvSpPr>
          <p:cNvPr id="5" name="Text Placeholder 4"/>
          <p:cNvSpPr>
            <a:spLocks noGrp="1"/>
          </p:cNvSpPr>
          <p:nvPr>
            <p:ph type="subTitle" idx="1"/>
          </p:nvPr>
        </p:nvSpPr>
        <p:spPr>
          <a:xfrm>
            <a:off x="608013" y="5419344"/>
            <a:ext cx="8229600" cy="914400"/>
          </a:xfrm>
        </p:spPr>
        <p:txBody>
          <a:bodyPr/>
          <a:lstStyle/>
          <a:p>
            <a:r>
              <a:rPr lang="en-US" sz="2000" b="1" dirty="0"/>
              <a:t>James Woloszyn</a:t>
            </a:r>
            <a:r>
              <a:rPr lang="en-US" sz="2000" dirty="0"/>
              <a:t>, Global Customer Advocacy</a:t>
            </a:r>
          </a:p>
        </p:txBody>
      </p:sp>
    </p:spTree>
    <p:extLst>
      <p:ext uri="{BB962C8B-B14F-4D97-AF65-F5344CB8AC3E}">
        <p14:creationId xmlns:p14="http://schemas.microsoft.com/office/powerpoint/2010/main" val="109086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612608" y="1520915"/>
            <a:ext cx="5483392" cy="1881045"/>
          </a:xfrm>
          <a:prstGeom prst="rect">
            <a:avLst/>
          </a:prstGeom>
          <a:solidFill>
            <a:schemeClr val="bg1"/>
          </a:solidFill>
          <a:ln w="38100">
            <a:solidFill>
              <a:schemeClr val="accent1"/>
            </a:solidFill>
          </a:ln>
        </p:spPr>
        <p:txBody>
          <a:bodyPr vert="horz" lIns="155448" tIns="137160" rIns="1645920" bIns="274320" rtlCol="0" anchor="t">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1600" b="1" dirty="0"/>
              <a:t>Top Partner Interests</a:t>
            </a:r>
          </a:p>
        </p:txBody>
      </p:sp>
      <p:sp>
        <p:nvSpPr>
          <p:cNvPr id="29" name="TextBox 28"/>
          <p:cNvSpPr txBox="1"/>
          <p:nvPr/>
        </p:nvSpPr>
        <p:spPr>
          <a:xfrm>
            <a:off x="4737012"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26" name="TextBox 25"/>
          <p:cNvSpPr txBox="1"/>
          <p:nvPr/>
        </p:nvSpPr>
        <p:spPr>
          <a:xfrm>
            <a:off x="3416006"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14" name="TextBox 13"/>
          <p:cNvSpPr txBox="1"/>
          <p:nvPr/>
        </p:nvSpPr>
        <p:spPr>
          <a:xfrm>
            <a:off x="2095000"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11" name="TextBox 10"/>
          <p:cNvSpPr txBox="1"/>
          <p:nvPr/>
        </p:nvSpPr>
        <p:spPr>
          <a:xfrm>
            <a:off x="773994"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2" name="Title 1"/>
          <p:cNvSpPr>
            <a:spLocks noGrp="1"/>
          </p:cNvSpPr>
          <p:nvPr>
            <p:ph type="title"/>
          </p:nvPr>
        </p:nvSpPr>
        <p:spPr/>
        <p:txBody>
          <a:bodyPr/>
          <a:lstStyle/>
          <a:p>
            <a:r>
              <a:rPr sz="2800">
                <a:latin typeface="Arial"/>
              </a:rPr>
              <a:t>Partner Insights (October-December)</a:t>
            </a:r>
            <a:endParaRPr lang="en-US" dirty="0"/>
          </a:p>
        </p:txBody>
      </p:sp>
      <p:sp>
        <p:nvSpPr>
          <p:cNvPr id="43" name="Text Placeholder 42"/>
          <p:cNvSpPr>
            <a:spLocks noGrp="1"/>
          </p:cNvSpPr>
          <p:nvPr>
            <p:ph type="body" sz="quarter" idx="13"/>
          </p:nvPr>
        </p:nvSpPr>
        <p:spPr/>
        <p:txBody>
          <a:bodyPr/>
          <a:lstStyle/>
          <a:p>
            <a:r>
              <a:rPr lang="en-US" dirty="0"/>
              <a:t>Insights from Channel/Reseller and System Integrator engagements</a:t>
            </a:r>
          </a:p>
        </p:txBody>
      </p:sp>
      <p:sp>
        <p:nvSpPr>
          <p:cNvPr id="3" name="Slide Number Placeholder 2"/>
          <p:cNvSpPr>
            <a:spLocks noGrp="1"/>
          </p:cNvSpPr>
          <p:nvPr>
            <p:ph type="sldNum" sz="quarter" idx="12"/>
          </p:nvPr>
        </p:nvSpPr>
        <p:spPr/>
        <p:txBody>
          <a:bodyPr/>
          <a:lstStyle/>
          <a:p>
            <a:fld id="{B016F8AB-BCEA-4347-8BA6-BE776009BC89}" type="slidenum">
              <a:rPr lang="en-US" smtClean="0"/>
              <a:t>10</a:t>
            </a:fld>
            <a:endParaRPr lang="en-US"/>
          </a:p>
        </p:txBody>
      </p:sp>
      <p:sp>
        <p:nvSpPr>
          <p:cNvPr id="9" name="Rectangle 8"/>
          <p:cNvSpPr/>
          <p:nvPr/>
        </p:nvSpPr>
        <p:spPr bwMode="ltGray">
          <a:xfrm>
            <a:off x="612608" y="3601529"/>
            <a:ext cx="5483392" cy="24467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55448" tIns="137160" rtlCol="0" anchor="t">
            <a:noAutofit/>
          </a:bodyPr>
          <a:lstStyle/>
          <a:p>
            <a:pPr>
              <a:lnSpc>
                <a:spcPct val="90000"/>
              </a:lnSpc>
            </a:pPr>
            <a:r>
              <a:rPr lang="en-US" sz="1600" b="1" dirty="0">
                <a:solidFill>
                  <a:schemeClr val="tx1"/>
                </a:solidFill>
              </a:rPr>
              <a:t>Partner engagement volume by Center</a:t>
            </a:r>
          </a:p>
          <a:p>
            <a:pPr>
              <a:lnSpc>
                <a:spcPct val="90000"/>
              </a:lnSpc>
            </a:pPr>
            <a:endParaRPr lang="en-US" dirty="0">
              <a:solidFill>
                <a:schemeClr val="tx1"/>
              </a:solidFill>
            </a:endParaRPr>
          </a:p>
        </p:txBody>
      </p:sp>
      <p:pic>
        <p:nvPicPr>
          <p:cNvPr id="10" name="Picture 9"/>
          <p:cNvPicPr>
            <a:picLocks noChangeAspect="1"/>
          </p:cNvPicPr>
          <p:nvPr/>
        </p:nvPicPr>
        <p:blipFill>
          <a:blip r:embed="rId3"/>
          <a:stretch>
            <a:fillRect/>
          </a:stretch>
        </p:blipFill>
        <p:spPr>
          <a:xfrm>
            <a:off x="2275333" y="2529699"/>
            <a:ext cx="951516" cy="243454"/>
          </a:xfrm>
          <a:prstGeom prst="rect">
            <a:avLst/>
          </a:prstGeom>
        </p:spPr>
      </p:pic>
      <p:sp>
        <p:nvSpPr>
          <p:cNvPr id="12" name="TextBox 11"/>
          <p:cNvSpPr txBox="1"/>
          <p:nvPr/>
        </p:nvSpPr>
        <p:spPr>
          <a:xfrm>
            <a:off x="915595" y="2967478"/>
            <a:ext cx="914400" cy="272032"/>
          </a:xfrm>
          <a:prstGeom prst="rect">
            <a:avLst/>
          </a:prstGeom>
          <a:noFill/>
        </p:spPr>
        <p:txBody>
          <a:bodyPr wrap="none" lIns="0" tIns="0" rIns="0" bIns="0" rtlCol="0" anchor="ctr">
            <a:noAutofit/>
          </a:bodyPr>
          <a:lstStyle/>
          <a:p>
            <a:pPr algn="ctr">
              <a:lnSpc>
                <a:spcPct val="90000"/>
              </a:lnSpc>
            </a:pPr>
            <a:r>
              <a:t>42%</a:t>
            </a:r>
            <a:endParaRPr lang="en-US" sz="1200" dirty="0"/>
          </a:p>
        </p:txBody>
      </p:sp>
      <p:pic>
        <p:nvPicPr>
          <p:cNvPr id="13" name="Picture Placeholder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6218" y="2299702"/>
            <a:ext cx="742104" cy="612236"/>
          </a:xfrm>
          <a:prstGeom prst="rect">
            <a:avLst/>
          </a:prstGeom>
        </p:spPr>
      </p:pic>
      <p:sp>
        <p:nvSpPr>
          <p:cNvPr id="15" name="TextBox 14"/>
          <p:cNvSpPr txBox="1"/>
          <p:nvPr/>
        </p:nvSpPr>
        <p:spPr>
          <a:xfrm>
            <a:off x="2236601" y="2967478"/>
            <a:ext cx="914400" cy="272032"/>
          </a:xfrm>
          <a:prstGeom prst="rect">
            <a:avLst/>
          </a:prstGeom>
          <a:noFill/>
        </p:spPr>
        <p:txBody>
          <a:bodyPr wrap="none" lIns="0" tIns="0" rIns="0" bIns="0" rtlCol="0" anchor="ctr">
            <a:noAutofit/>
          </a:bodyPr>
          <a:lstStyle/>
          <a:p>
            <a:pPr algn="ctr">
              <a:lnSpc>
                <a:spcPct val="90000"/>
              </a:lnSpc>
            </a:pPr>
            <a:r>
              <a:t>38%</a:t>
            </a:r>
            <a:endParaRPr lang="en-US" sz="1200" dirty="0"/>
          </a:p>
        </p:txBody>
      </p:sp>
      <p:grpSp>
        <p:nvGrpSpPr>
          <p:cNvPr id="16" name="Group 4"/>
          <p:cNvGrpSpPr>
            <a:grpSpLocks noChangeAspect="1"/>
          </p:cNvGrpSpPr>
          <p:nvPr/>
        </p:nvGrpSpPr>
        <p:grpSpPr bwMode="auto">
          <a:xfrm>
            <a:off x="3784943" y="2452861"/>
            <a:ext cx="459728" cy="459077"/>
            <a:chOff x="3519" y="1272"/>
            <a:chExt cx="706" cy="705"/>
          </a:xfrm>
          <a:solidFill>
            <a:schemeClr val="tx1"/>
          </a:solidFill>
        </p:grpSpPr>
        <p:sp>
          <p:nvSpPr>
            <p:cNvPr id="17" name="Freeform 5"/>
            <p:cNvSpPr>
              <a:spLocks/>
            </p:cNvSpPr>
            <p:nvPr/>
          </p:nvSpPr>
          <p:spPr bwMode="auto">
            <a:xfrm>
              <a:off x="3519" y="1272"/>
              <a:ext cx="706" cy="705"/>
            </a:xfrm>
            <a:custGeom>
              <a:avLst/>
              <a:gdLst>
                <a:gd name="T0" fmla="*/ 84 w 168"/>
                <a:gd name="T1" fmla="*/ 0 h 168"/>
                <a:gd name="T2" fmla="*/ 0 w 168"/>
                <a:gd name="T3" fmla="*/ 84 h 168"/>
                <a:gd name="T4" fmla="*/ 84 w 168"/>
                <a:gd name="T5" fmla="*/ 168 h 168"/>
                <a:gd name="T6" fmla="*/ 140 w 168"/>
                <a:gd name="T7" fmla="*/ 146 h 168"/>
                <a:gd name="T8" fmla="*/ 135 w 168"/>
                <a:gd name="T9" fmla="*/ 140 h 168"/>
                <a:gd name="T10" fmla="*/ 101 w 168"/>
                <a:gd name="T11" fmla="*/ 158 h 168"/>
                <a:gd name="T12" fmla="*/ 120 w 168"/>
                <a:gd name="T13" fmla="*/ 84 h 168"/>
                <a:gd name="T14" fmla="*/ 119 w 168"/>
                <a:gd name="T15" fmla="*/ 65 h 168"/>
                <a:gd name="T16" fmla="*/ 111 w 168"/>
                <a:gd name="T17" fmla="*/ 66 h 168"/>
                <a:gd name="T18" fmla="*/ 112 w 168"/>
                <a:gd name="T19" fmla="*/ 84 h 168"/>
                <a:gd name="T20" fmla="*/ 84 w 168"/>
                <a:gd name="T21" fmla="*/ 160 h 168"/>
                <a:gd name="T22" fmla="*/ 57 w 168"/>
                <a:gd name="T23" fmla="*/ 107 h 168"/>
                <a:gd name="T24" fmla="*/ 49 w 168"/>
                <a:gd name="T25" fmla="*/ 108 h 168"/>
                <a:gd name="T26" fmla="*/ 66 w 168"/>
                <a:gd name="T27" fmla="*/ 158 h 168"/>
                <a:gd name="T28" fmla="*/ 8 w 168"/>
                <a:gd name="T29" fmla="*/ 84 h 168"/>
                <a:gd name="T30" fmla="*/ 66 w 168"/>
                <a:gd name="T31" fmla="*/ 10 h 168"/>
                <a:gd name="T32" fmla="*/ 52 w 168"/>
                <a:gd name="T33" fmla="*/ 43 h 168"/>
                <a:gd name="T34" fmla="*/ 49 w 168"/>
                <a:gd name="T35" fmla="*/ 60 h 168"/>
                <a:gd name="T36" fmla="*/ 57 w 168"/>
                <a:gd name="T37" fmla="*/ 61 h 168"/>
                <a:gd name="T38" fmla="*/ 60 w 168"/>
                <a:gd name="T39" fmla="*/ 45 h 168"/>
                <a:gd name="T40" fmla="*/ 84 w 168"/>
                <a:gd name="T41" fmla="*/ 8 h 168"/>
                <a:gd name="T42" fmla="*/ 100 w 168"/>
                <a:gd name="T43" fmla="*/ 22 h 168"/>
                <a:gd name="T44" fmla="*/ 107 w 168"/>
                <a:gd name="T45" fmla="*/ 18 h 168"/>
                <a:gd name="T46" fmla="*/ 102 w 168"/>
                <a:gd name="T47" fmla="*/ 10 h 168"/>
                <a:gd name="T48" fmla="*/ 160 w 168"/>
                <a:gd name="T49" fmla="*/ 84 h 168"/>
                <a:gd name="T50" fmla="*/ 158 w 168"/>
                <a:gd name="T51" fmla="*/ 101 h 168"/>
                <a:gd name="T52" fmla="*/ 166 w 168"/>
                <a:gd name="T53" fmla="*/ 103 h 168"/>
                <a:gd name="T54" fmla="*/ 168 w 168"/>
                <a:gd name="T55" fmla="*/ 84 h 168"/>
                <a:gd name="T56" fmla="*/ 84 w 168"/>
                <a:gd name="T5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68">
                  <a:moveTo>
                    <a:pt x="84" y="0"/>
                  </a:moveTo>
                  <a:cubicBezTo>
                    <a:pt x="38" y="0"/>
                    <a:pt x="0" y="38"/>
                    <a:pt x="0" y="84"/>
                  </a:cubicBezTo>
                  <a:cubicBezTo>
                    <a:pt x="0" y="130"/>
                    <a:pt x="38" y="168"/>
                    <a:pt x="84" y="168"/>
                  </a:cubicBezTo>
                  <a:cubicBezTo>
                    <a:pt x="105" y="168"/>
                    <a:pt x="125" y="160"/>
                    <a:pt x="140" y="146"/>
                  </a:cubicBezTo>
                  <a:cubicBezTo>
                    <a:pt x="135" y="140"/>
                    <a:pt x="135" y="140"/>
                    <a:pt x="135" y="140"/>
                  </a:cubicBezTo>
                  <a:cubicBezTo>
                    <a:pt x="125" y="149"/>
                    <a:pt x="114" y="155"/>
                    <a:pt x="101" y="158"/>
                  </a:cubicBezTo>
                  <a:cubicBezTo>
                    <a:pt x="113" y="144"/>
                    <a:pt x="120" y="116"/>
                    <a:pt x="120" y="84"/>
                  </a:cubicBezTo>
                  <a:cubicBezTo>
                    <a:pt x="120" y="78"/>
                    <a:pt x="120" y="71"/>
                    <a:pt x="119" y="65"/>
                  </a:cubicBezTo>
                  <a:cubicBezTo>
                    <a:pt x="111" y="66"/>
                    <a:pt x="111" y="66"/>
                    <a:pt x="111" y="66"/>
                  </a:cubicBezTo>
                  <a:cubicBezTo>
                    <a:pt x="112" y="72"/>
                    <a:pt x="112" y="78"/>
                    <a:pt x="112" y="84"/>
                  </a:cubicBezTo>
                  <a:cubicBezTo>
                    <a:pt x="112" y="129"/>
                    <a:pt x="97" y="160"/>
                    <a:pt x="84" y="160"/>
                  </a:cubicBezTo>
                  <a:cubicBezTo>
                    <a:pt x="72" y="160"/>
                    <a:pt x="61" y="138"/>
                    <a:pt x="57" y="107"/>
                  </a:cubicBezTo>
                  <a:cubicBezTo>
                    <a:pt x="49" y="108"/>
                    <a:pt x="49" y="108"/>
                    <a:pt x="49" y="108"/>
                  </a:cubicBezTo>
                  <a:cubicBezTo>
                    <a:pt x="52" y="130"/>
                    <a:pt x="58" y="148"/>
                    <a:pt x="66" y="158"/>
                  </a:cubicBezTo>
                  <a:cubicBezTo>
                    <a:pt x="33" y="150"/>
                    <a:pt x="8" y="120"/>
                    <a:pt x="8" y="84"/>
                  </a:cubicBezTo>
                  <a:cubicBezTo>
                    <a:pt x="8" y="48"/>
                    <a:pt x="33" y="18"/>
                    <a:pt x="66" y="10"/>
                  </a:cubicBezTo>
                  <a:cubicBezTo>
                    <a:pt x="61" y="18"/>
                    <a:pt x="56" y="29"/>
                    <a:pt x="52" y="43"/>
                  </a:cubicBezTo>
                  <a:cubicBezTo>
                    <a:pt x="51" y="48"/>
                    <a:pt x="50" y="54"/>
                    <a:pt x="49" y="60"/>
                  </a:cubicBezTo>
                  <a:cubicBezTo>
                    <a:pt x="57" y="61"/>
                    <a:pt x="57" y="61"/>
                    <a:pt x="57" y="61"/>
                  </a:cubicBezTo>
                  <a:cubicBezTo>
                    <a:pt x="58" y="55"/>
                    <a:pt x="59" y="50"/>
                    <a:pt x="60" y="45"/>
                  </a:cubicBezTo>
                  <a:cubicBezTo>
                    <a:pt x="65" y="22"/>
                    <a:pt x="75" y="8"/>
                    <a:pt x="84" y="8"/>
                  </a:cubicBezTo>
                  <a:cubicBezTo>
                    <a:pt x="89" y="8"/>
                    <a:pt x="95" y="13"/>
                    <a:pt x="100" y="22"/>
                  </a:cubicBezTo>
                  <a:cubicBezTo>
                    <a:pt x="107" y="18"/>
                    <a:pt x="107" y="18"/>
                    <a:pt x="107" y="18"/>
                  </a:cubicBezTo>
                  <a:cubicBezTo>
                    <a:pt x="105" y="15"/>
                    <a:pt x="103" y="12"/>
                    <a:pt x="102" y="10"/>
                  </a:cubicBezTo>
                  <a:cubicBezTo>
                    <a:pt x="135" y="18"/>
                    <a:pt x="160" y="48"/>
                    <a:pt x="160" y="84"/>
                  </a:cubicBezTo>
                  <a:cubicBezTo>
                    <a:pt x="160" y="90"/>
                    <a:pt x="159" y="96"/>
                    <a:pt x="158" y="101"/>
                  </a:cubicBezTo>
                  <a:cubicBezTo>
                    <a:pt x="166" y="103"/>
                    <a:pt x="166" y="103"/>
                    <a:pt x="166" y="103"/>
                  </a:cubicBezTo>
                  <a:cubicBezTo>
                    <a:pt x="167" y="97"/>
                    <a:pt x="168" y="90"/>
                    <a:pt x="168" y="84"/>
                  </a:cubicBezTo>
                  <a:cubicBezTo>
                    <a:pt x="168" y="38"/>
                    <a:pt x="130"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6"/>
            <p:cNvSpPr>
              <a:spLocks noChangeArrowheads="1"/>
            </p:cNvSpPr>
            <p:nvPr/>
          </p:nvSpPr>
          <p:spPr bwMode="auto">
            <a:xfrm>
              <a:off x="3838" y="1608"/>
              <a:ext cx="370"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7"/>
            <p:cNvSpPr>
              <a:spLocks noChangeArrowheads="1"/>
            </p:cNvSpPr>
            <p:nvPr/>
          </p:nvSpPr>
          <p:spPr bwMode="auto">
            <a:xfrm>
              <a:off x="3536" y="1608"/>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p:nvSpPr>
          <p:spPr bwMode="auto">
            <a:xfrm>
              <a:off x="3586" y="1776"/>
              <a:ext cx="47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9"/>
            <p:cNvSpPr>
              <a:spLocks noChangeArrowheads="1"/>
            </p:cNvSpPr>
            <p:nvPr/>
          </p:nvSpPr>
          <p:spPr bwMode="auto">
            <a:xfrm>
              <a:off x="4057" y="1440"/>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10"/>
            <p:cNvSpPr>
              <a:spLocks noChangeArrowheads="1"/>
            </p:cNvSpPr>
            <p:nvPr/>
          </p:nvSpPr>
          <p:spPr bwMode="auto">
            <a:xfrm>
              <a:off x="3586" y="1440"/>
              <a:ext cx="269"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1"/>
            <p:cNvSpPr>
              <a:spLocks noEditPoints="1"/>
            </p:cNvSpPr>
            <p:nvPr/>
          </p:nvSpPr>
          <p:spPr bwMode="auto">
            <a:xfrm>
              <a:off x="3670" y="1558"/>
              <a:ext cx="135" cy="134"/>
            </a:xfrm>
            <a:custGeom>
              <a:avLst/>
              <a:gdLst>
                <a:gd name="T0" fmla="*/ 0 w 32"/>
                <a:gd name="T1" fmla="*/ 16 h 32"/>
                <a:gd name="T2" fmla="*/ 16 w 32"/>
                <a:gd name="T3" fmla="*/ 32 h 32"/>
                <a:gd name="T4" fmla="*/ 32 w 32"/>
                <a:gd name="T5" fmla="*/ 16 h 32"/>
                <a:gd name="T6" fmla="*/ 16 w 32"/>
                <a:gd name="T7" fmla="*/ 0 h 32"/>
                <a:gd name="T8" fmla="*/ 0 w 32"/>
                <a:gd name="T9" fmla="*/ 16 h 32"/>
                <a:gd name="T10" fmla="*/ 24 w 32"/>
                <a:gd name="T11" fmla="*/ 16 h 32"/>
                <a:gd name="T12" fmla="*/ 16 w 32"/>
                <a:gd name="T13" fmla="*/ 24 h 32"/>
                <a:gd name="T14" fmla="*/ 8 w 32"/>
                <a:gd name="T15" fmla="*/ 16 h 32"/>
                <a:gd name="T16" fmla="*/ 16 w 32"/>
                <a:gd name="T17" fmla="*/ 8 h 32"/>
                <a:gd name="T18" fmla="*/ 24 w 3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0" y="16"/>
                  </a:moveTo>
                  <a:cubicBezTo>
                    <a:pt x="0" y="25"/>
                    <a:pt x="7" y="32"/>
                    <a:pt x="16" y="32"/>
                  </a:cubicBezTo>
                  <a:cubicBezTo>
                    <a:pt x="25" y="32"/>
                    <a:pt x="32" y="25"/>
                    <a:pt x="32" y="16"/>
                  </a:cubicBezTo>
                  <a:cubicBezTo>
                    <a:pt x="32" y="7"/>
                    <a:pt x="25" y="0"/>
                    <a:pt x="16" y="0"/>
                  </a:cubicBezTo>
                  <a:cubicBezTo>
                    <a:pt x="7" y="0"/>
                    <a:pt x="0" y="7"/>
                    <a:pt x="0" y="16"/>
                  </a:cubicBezTo>
                  <a:close/>
                  <a:moveTo>
                    <a:pt x="24" y="16"/>
                  </a:moveTo>
                  <a:cubicBezTo>
                    <a:pt x="24" y="20"/>
                    <a:pt x="20" y="24"/>
                    <a:pt x="16" y="24"/>
                  </a:cubicBezTo>
                  <a:cubicBezTo>
                    <a:pt x="12" y="24"/>
                    <a:pt x="8" y="20"/>
                    <a:pt x="8" y="16"/>
                  </a:cubicBezTo>
                  <a:cubicBezTo>
                    <a:pt x="8" y="12"/>
                    <a:pt x="12" y="8"/>
                    <a:pt x="16" y="8"/>
                  </a:cubicBezTo>
                  <a:cubicBezTo>
                    <a:pt x="20" y="8"/>
                    <a:pt x="24" y="12"/>
                    <a:pt x="24" y="1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p:nvSpPr>
          <p:spPr bwMode="auto">
            <a:xfrm>
              <a:off x="3889" y="1390"/>
              <a:ext cx="134" cy="134"/>
            </a:xfrm>
            <a:custGeom>
              <a:avLst/>
              <a:gdLst>
                <a:gd name="T0" fmla="*/ 16 w 32"/>
                <a:gd name="T1" fmla="*/ 32 h 32"/>
                <a:gd name="T2" fmla="*/ 32 w 32"/>
                <a:gd name="T3" fmla="*/ 16 h 32"/>
                <a:gd name="T4" fmla="*/ 16 w 32"/>
                <a:gd name="T5" fmla="*/ 0 h 32"/>
                <a:gd name="T6" fmla="*/ 0 w 32"/>
                <a:gd name="T7" fmla="*/ 16 h 32"/>
                <a:gd name="T8" fmla="*/ 16 w 32"/>
                <a:gd name="T9" fmla="*/ 32 h 32"/>
                <a:gd name="T10" fmla="*/ 16 w 32"/>
                <a:gd name="T11" fmla="*/ 8 h 32"/>
                <a:gd name="T12" fmla="*/ 24 w 32"/>
                <a:gd name="T13" fmla="*/ 16 h 32"/>
                <a:gd name="T14" fmla="*/ 16 w 32"/>
                <a:gd name="T15" fmla="*/ 24 h 32"/>
                <a:gd name="T16" fmla="*/ 8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25" y="32"/>
                    <a:pt x="32" y="25"/>
                    <a:pt x="32" y="16"/>
                  </a:cubicBezTo>
                  <a:cubicBezTo>
                    <a:pt x="32" y="7"/>
                    <a:pt x="25" y="0"/>
                    <a:pt x="16" y="0"/>
                  </a:cubicBezTo>
                  <a:cubicBezTo>
                    <a:pt x="7" y="0"/>
                    <a:pt x="0" y="7"/>
                    <a:pt x="0" y="16"/>
                  </a:cubicBezTo>
                  <a:cubicBezTo>
                    <a:pt x="0" y="25"/>
                    <a:pt x="7" y="32"/>
                    <a:pt x="16" y="32"/>
                  </a:cubicBezTo>
                  <a:close/>
                  <a:moveTo>
                    <a:pt x="16" y="8"/>
                  </a:moveTo>
                  <a:cubicBezTo>
                    <a:pt x="20" y="8"/>
                    <a:pt x="24" y="12"/>
                    <a:pt x="24" y="16"/>
                  </a:cubicBezTo>
                  <a:cubicBezTo>
                    <a:pt x="24" y="20"/>
                    <a:pt x="20" y="24"/>
                    <a:pt x="16" y="24"/>
                  </a:cubicBezTo>
                  <a:cubicBezTo>
                    <a:pt x="12" y="24"/>
                    <a:pt x="8" y="20"/>
                    <a:pt x="8" y="16"/>
                  </a:cubicBezTo>
                  <a:cubicBezTo>
                    <a:pt x="8" y="12"/>
                    <a:pt x="12" y="8"/>
                    <a:pt x="16" y="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noEditPoints="1"/>
            </p:cNvSpPr>
            <p:nvPr/>
          </p:nvSpPr>
          <p:spPr bwMode="auto">
            <a:xfrm>
              <a:off x="4091" y="1726"/>
              <a:ext cx="134" cy="134"/>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4 h 32"/>
                <a:gd name="T12" fmla="*/ 8 w 32"/>
                <a:gd name="T13" fmla="*/ 16 h 32"/>
                <a:gd name="T14" fmla="*/ 16 w 32"/>
                <a:gd name="T15" fmla="*/ 8 h 32"/>
                <a:gd name="T16" fmla="*/ 24 w 32"/>
                <a:gd name="T17" fmla="*/ 16 h 32"/>
                <a:gd name="T18" fmla="*/ 16 w 32"/>
                <a:gd name="T1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4"/>
                  </a:moveTo>
                  <a:cubicBezTo>
                    <a:pt x="12" y="24"/>
                    <a:pt x="8" y="20"/>
                    <a:pt x="8" y="16"/>
                  </a:cubicBezTo>
                  <a:cubicBezTo>
                    <a:pt x="8" y="12"/>
                    <a:pt x="12" y="8"/>
                    <a:pt x="16" y="8"/>
                  </a:cubicBezTo>
                  <a:cubicBezTo>
                    <a:pt x="20" y="8"/>
                    <a:pt x="24" y="12"/>
                    <a:pt x="24" y="16"/>
                  </a:cubicBezTo>
                  <a:cubicBezTo>
                    <a:pt x="24" y="20"/>
                    <a:pt x="20" y="24"/>
                    <a:pt x="16"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7" name="TextBox 26"/>
          <p:cNvSpPr txBox="1"/>
          <p:nvPr/>
        </p:nvSpPr>
        <p:spPr>
          <a:xfrm>
            <a:off x="3557607" y="2967478"/>
            <a:ext cx="914400" cy="272032"/>
          </a:xfrm>
          <a:prstGeom prst="rect">
            <a:avLst/>
          </a:prstGeom>
          <a:noFill/>
        </p:spPr>
        <p:txBody>
          <a:bodyPr wrap="none" lIns="0" tIns="0" rIns="0" bIns="0" rtlCol="0" anchor="ctr">
            <a:noAutofit/>
          </a:bodyPr>
          <a:lstStyle/>
          <a:p>
            <a:pPr algn="ctr">
              <a:lnSpc>
                <a:spcPct val="90000"/>
              </a:lnSpc>
            </a:pPr>
            <a:r>
              <a:t>29%</a:t>
            </a:r>
            <a:endParaRPr lang="en-US" sz="1200" dirty="0"/>
          </a:p>
        </p:txBody>
      </p:sp>
      <p:pic>
        <p:nvPicPr>
          <p:cNvPr id="28" name="Picture 27"/>
          <p:cNvPicPr>
            <a:picLocks noChangeAspect="1"/>
          </p:cNvPicPr>
          <p:nvPr/>
        </p:nvPicPr>
        <p:blipFill>
          <a:blip r:embed="rId5"/>
          <a:stretch>
            <a:fillRect/>
          </a:stretch>
        </p:blipFill>
        <p:spPr>
          <a:xfrm>
            <a:off x="4813576" y="2581681"/>
            <a:ext cx="1044475" cy="209807"/>
          </a:xfrm>
          <a:prstGeom prst="rect">
            <a:avLst/>
          </a:prstGeom>
        </p:spPr>
      </p:pic>
      <p:sp>
        <p:nvSpPr>
          <p:cNvPr id="30" name="TextBox 29"/>
          <p:cNvSpPr txBox="1"/>
          <p:nvPr/>
        </p:nvSpPr>
        <p:spPr>
          <a:xfrm>
            <a:off x="4878613" y="2967478"/>
            <a:ext cx="914400" cy="272032"/>
          </a:xfrm>
          <a:prstGeom prst="rect">
            <a:avLst/>
          </a:prstGeom>
          <a:noFill/>
        </p:spPr>
        <p:txBody>
          <a:bodyPr wrap="none" lIns="0" tIns="0" rIns="0" bIns="0" rtlCol="0" anchor="ctr">
            <a:noAutofit/>
          </a:bodyPr>
          <a:lstStyle/>
          <a:p>
            <a:pPr algn="ctr">
              <a:lnSpc>
                <a:spcPct val="90000"/>
              </a:lnSpc>
            </a:pPr>
            <a:r>
              <a:t>27%</a:t>
            </a:r>
            <a:endParaRPr lang="en-US" sz="1200" dirty="0"/>
          </a:p>
        </p:txBody>
      </p:sp>
      <p:sp>
        <p:nvSpPr>
          <p:cNvPr id="31" name="Rectangle 30"/>
          <p:cNvSpPr/>
          <p:nvPr/>
        </p:nvSpPr>
        <p:spPr bwMode="ltGray">
          <a:xfrm>
            <a:off x="6282813" y="1520917"/>
            <a:ext cx="5296571" cy="45274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155448" tIns="137160" rIns="274320" rtlCol="0" anchor="t">
            <a:noAutofit/>
          </a:bodyPr>
          <a:lstStyle/>
          <a:p>
            <a:pPr>
              <a:lnSpc>
                <a:spcPct val="90000"/>
              </a:lnSpc>
            </a:pPr>
            <a:r>
              <a:rPr lang="en-US" sz="1600" b="1" dirty="0" smtClean="0">
                <a:solidFill>
                  <a:schemeClr val="tx1"/>
                </a:solidFill>
              </a:rPr>
              <a:t>Partner </a:t>
            </a:r>
            <a:r>
              <a:rPr lang="en-US" sz="1600" b="1" dirty="0">
                <a:solidFill>
                  <a:schemeClr val="tx1"/>
                </a:solidFill>
              </a:rPr>
              <a:t>recommendations</a:t>
            </a:r>
          </a:p>
          <a:p>
            <a:pPr marL="60325" lvl="0" indent="-60325">
              <a:spcBef>
                <a:spcPts val="1000"/>
              </a:spcBef>
              <a:spcAft>
                <a:spcPts val="300"/>
              </a:spcAft>
              <a:buClr>
                <a:prstClr val="black"/>
              </a:buClr>
            </a:pPr>
            <a:r>
              <a:rPr lang="en-US" sz="1200" i="1" dirty="0">
                <a:solidFill>
                  <a:prstClr val="black"/>
                </a:solidFill>
              </a:rPr>
              <a:t>“Pointnext could work better with and through partners rather than direct to customer.”</a:t>
            </a:r>
          </a:p>
          <a:p>
            <a:pPr marL="274320" lvl="0" indent="-171450">
              <a:buClr>
                <a:prstClr val="black"/>
              </a:buClr>
              <a:buFont typeface="MetricHPE" panose="020B0503030202060203" pitchFamily="34" charset="0"/>
              <a:buChar char="−"/>
            </a:pPr>
            <a:r>
              <a:rPr lang="en-US" sz="1100" b="1" dirty="0">
                <a:solidFill>
                  <a:prstClr val="black"/>
                </a:solidFill>
              </a:rPr>
              <a:t>Jonathan Melia, Computacenter </a:t>
            </a:r>
            <a:r>
              <a:rPr lang="en-US" sz="1100" b="1" dirty="0" smtClean="0">
                <a:solidFill>
                  <a:prstClr val="black"/>
                </a:solidFill>
              </a:rPr>
              <a:t>manager</a:t>
            </a:r>
            <a:r>
              <a:rPr lang="en-US" i="1" dirty="0" smtClean="0">
                <a:solidFill>
                  <a:schemeClr val="tx1"/>
                </a:solidFill>
              </a:rPr>
              <a:t> </a:t>
            </a: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Supply Chain and Support issues need to get resolved.”</a:t>
            </a:r>
          </a:p>
          <a:p>
            <a:pPr marL="274320" indent="-171450">
              <a:buClr>
                <a:prstClr val="black"/>
              </a:buClr>
              <a:buFont typeface="MetricHPE" panose="020B0503030202060203" pitchFamily="34" charset="0"/>
              <a:buChar char="−"/>
            </a:pPr>
            <a:r>
              <a:rPr lang="en-US" sz="1100" b="1" dirty="0">
                <a:solidFill>
                  <a:schemeClr val="tx1"/>
                </a:solidFill>
              </a:rPr>
              <a:t>John </a:t>
            </a:r>
            <a:r>
              <a:rPr lang="en-US" sz="1100" b="1" dirty="0" err="1">
                <a:solidFill>
                  <a:schemeClr val="tx1"/>
                </a:solidFill>
              </a:rPr>
              <a:t>Czapko</a:t>
            </a:r>
            <a:r>
              <a:rPr lang="en-US" sz="1100" b="1" dirty="0">
                <a:solidFill>
                  <a:schemeClr val="tx1"/>
                </a:solidFill>
              </a:rPr>
              <a:t>, Logicalis Director</a:t>
            </a:r>
            <a:endParaRPr lang="en-US" sz="1100" b="1" dirty="0" smtClean="0">
              <a:solidFill>
                <a:schemeClr val="tx1"/>
              </a:solidFill>
            </a:endParaRPr>
          </a:p>
          <a:p>
            <a:pPr marL="60325" indent="-60325">
              <a:spcBef>
                <a:spcPts val="1000"/>
              </a:spcBef>
              <a:spcAft>
                <a:spcPts val="300"/>
              </a:spcAft>
              <a:buClr>
                <a:prstClr val="black"/>
              </a:buClr>
            </a:pPr>
            <a:r>
              <a:rPr lang="en-US" sz="1200" i="1" dirty="0" smtClean="0">
                <a:solidFill>
                  <a:schemeClr val="tx1"/>
                </a:solidFill>
              </a:rPr>
              <a:t>“Believe </a:t>
            </a:r>
            <a:r>
              <a:rPr lang="en-US" sz="1200" i="1" dirty="0">
                <a:solidFill>
                  <a:schemeClr val="tx1"/>
                </a:solidFill>
              </a:rPr>
              <a:t>that by continuing to offer customers access to the EBC will continue to enable HPE a stronger and strategic partner.”</a:t>
            </a:r>
          </a:p>
          <a:p>
            <a:pPr marL="274320" indent="-171450">
              <a:buClr>
                <a:prstClr val="black"/>
              </a:buClr>
              <a:buFont typeface="MetricHPE" panose="020B0503030202060203" pitchFamily="34" charset="0"/>
              <a:buChar char="−"/>
            </a:pPr>
            <a:r>
              <a:rPr lang="en-US" sz="1100" b="1" dirty="0" smtClean="0">
                <a:solidFill>
                  <a:schemeClr val="tx1"/>
                </a:solidFill>
              </a:rPr>
              <a:t>Mike Owens, Brookfield Zoo VP from American Digital/Brookfield Zoo briefing</a:t>
            </a:r>
          </a:p>
          <a:p>
            <a:pPr marL="60325" indent="-60325">
              <a:spcBef>
                <a:spcPts val="1000"/>
              </a:spcBef>
              <a:spcAft>
                <a:spcPts val="300"/>
              </a:spcAft>
              <a:buClr>
                <a:prstClr val="black"/>
              </a:buClr>
            </a:pPr>
            <a:r>
              <a:rPr lang="en-US" sz="1200" i="1" dirty="0">
                <a:solidFill>
                  <a:schemeClr val="tx1"/>
                </a:solidFill>
              </a:rPr>
              <a:t>“</a:t>
            </a:r>
            <a:r>
              <a:rPr lang="en-US" sz="1200" i="1" dirty="0" smtClean="0">
                <a:solidFill>
                  <a:schemeClr val="tx1"/>
                </a:solidFill>
              </a:rPr>
              <a:t>Provide </a:t>
            </a:r>
            <a:r>
              <a:rPr lang="en-US" sz="1200" i="1" dirty="0">
                <a:solidFill>
                  <a:schemeClr val="tx1"/>
                </a:solidFill>
              </a:rPr>
              <a:t>more sales enablement tools...thought leading content in specific verticals and marketing materials for sales to engage customers.”</a:t>
            </a:r>
          </a:p>
          <a:p>
            <a:pPr marL="274320" indent="-171450">
              <a:buClr>
                <a:prstClr val="black"/>
              </a:buClr>
              <a:buFont typeface="MetricHPE" panose="020B0503030202060203" pitchFamily="34" charset="0"/>
              <a:buChar char="−"/>
            </a:pPr>
            <a:r>
              <a:rPr lang="en-US" sz="1100" b="1" dirty="0">
                <a:solidFill>
                  <a:schemeClr val="tx1"/>
                </a:solidFill>
              </a:rPr>
              <a:t>Ed Little , Momentum Sales </a:t>
            </a:r>
            <a:r>
              <a:rPr lang="en-US" sz="1100" b="1" dirty="0" smtClean="0">
                <a:solidFill>
                  <a:schemeClr val="tx1"/>
                </a:solidFill>
              </a:rPr>
              <a:t>manager</a:t>
            </a:r>
            <a:endParaRPr lang="en-US" sz="1200" dirty="0">
              <a:solidFill>
                <a:schemeClr val="tx1"/>
              </a:solidFill>
            </a:endParaRP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Consider better alignment with the reseller who hosted the visit. </a:t>
            </a:r>
            <a:r>
              <a:rPr lang="en-US" sz="1200" i="1" dirty="0" smtClean="0">
                <a:solidFill>
                  <a:schemeClr val="tx1"/>
                </a:solidFill>
              </a:rPr>
              <a:t>For </a:t>
            </a:r>
            <a:r>
              <a:rPr lang="en-US" sz="1200" i="1" dirty="0">
                <a:solidFill>
                  <a:schemeClr val="tx1"/>
                </a:solidFill>
              </a:rPr>
              <a:t>example, it appeared that HPE was suggesting reduction to one data center and backing up to the cloud, whereas our reseller would lose business if we did </a:t>
            </a:r>
            <a:r>
              <a:rPr lang="en-US" sz="1200" i="1" dirty="0" smtClean="0">
                <a:solidFill>
                  <a:schemeClr val="tx1"/>
                </a:solidFill>
              </a:rPr>
              <a:t>that”</a:t>
            </a:r>
          </a:p>
          <a:p>
            <a:pPr marL="274320" indent="-171450">
              <a:buClr>
                <a:prstClr val="black"/>
              </a:buClr>
              <a:buFont typeface="MetricHPE" panose="020B0503030202060203" pitchFamily="34" charset="0"/>
              <a:buChar char="−"/>
            </a:pPr>
            <a:r>
              <a:rPr lang="en-US" sz="1100" b="1" dirty="0" smtClean="0">
                <a:solidFill>
                  <a:schemeClr val="tx1"/>
                </a:solidFill>
              </a:rPr>
              <a:t>Mark </a:t>
            </a:r>
            <a:r>
              <a:rPr lang="en-US" sz="1100" b="1" dirty="0" err="1" smtClean="0">
                <a:solidFill>
                  <a:schemeClr val="tx1"/>
                </a:solidFill>
              </a:rPr>
              <a:t>Lisinski</a:t>
            </a:r>
            <a:r>
              <a:rPr lang="en-US" sz="1100" b="1" dirty="0" smtClean="0">
                <a:solidFill>
                  <a:schemeClr val="tx1"/>
                </a:solidFill>
              </a:rPr>
              <a:t>, </a:t>
            </a:r>
            <a:r>
              <a:rPr lang="en-US" sz="1100" b="1" dirty="0" err="1" smtClean="0">
                <a:solidFill>
                  <a:schemeClr val="tx1"/>
                </a:solidFill>
              </a:rPr>
              <a:t>TreeHouse</a:t>
            </a:r>
            <a:r>
              <a:rPr lang="en-US" sz="1100" b="1" dirty="0" smtClean="0">
                <a:solidFill>
                  <a:schemeClr val="tx1"/>
                </a:solidFill>
              </a:rPr>
              <a:t> </a:t>
            </a:r>
            <a:r>
              <a:rPr lang="en-US" sz="1100" b="1" dirty="0">
                <a:solidFill>
                  <a:schemeClr val="tx1"/>
                </a:solidFill>
              </a:rPr>
              <a:t>Foods, </a:t>
            </a:r>
            <a:r>
              <a:rPr lang="en-US" sz="1100" b="1" dirty="0" err="1" smtClean="0">
                <a:solidFill>
                  <a:schemeClr val="tx1"/>
                </a:solidFill>
              </a:rPr>
              <a:t>Inc</a:t>
            </a:r>
            <a:r>
              <a:rPr lang="en-US" sz="1100" b="1" dirty="0" smtClean="0">
                <a:solidFill>
                  <a:schemeClr val="tx1"/>
                </a:solidFill>
              </a:rPr>
              <a:t> Director</a:t>
            </a:r>
            <a:endParaRPr lang="en-US" sz="1200" dirty="0">
              <a:solidFill>
                <a:schemeClr val="tx1"/>
              </a:solidFill>
            </a:endParaRPr>
          </a:p>
          <a:p>
            <a:pPr>
              <a:buClr>
                <a:prstClr val="black"/>
              </a:buClr>
            </a:pPr>
            <a:endParaRPr lang="en-US" sz="1400" dirty="0">
              <a:solidFill>
                <a:schemeClr val="tx1"/>
              </a:solidFill>
            </a:endParaRPr>
          </a:p>
          <a:p>
            <a:pPr marL="171450" indent="-171450">
              <a:buClr>
                <a:prstClr val="black"/>
              </a:buClr>
              <a:buFontTx/>
              <a:buChar char="-"/>
            </a:pPr>
            <a:endParaRPr lang="en-US" sz="1600" dirty="0">
              <a:solidFill>
                <a:schemeClr val="tx1"/>
              </a:solidFill>
            </a:endParaRPr>
          </a:p>
          <a:p>
            <a:pPr>
              <a:buClr>
                <a:prstClr val="black"/>
              </a:buClr>
            </a:pPr>
            <a:endParaRPr lang="en-US" sz="1600" dirty="0">
              <a:solidFill>
                <a:schemeClr val="tx1"/>
              </a:solidFill>
            </a:endParaRPr>
          </a:p>
          <a:p>
            <a:pPr>
              <a:lnSpc>
                <a:spcPct val="90000"/>
              </a:lnSpc>
            </a:pPr>
            <a:endParaRPr lang="en-US" sz="1600" b="1" dirty="0">
              <a:solidFill>
                <a:schemeClr val="tx1"/>
              </a:solidFill>
            </a:endParaRPr>
          </a:p>
        </p:txBody>
      </p:sp>
      <p:sp>
        <p:nvSpPr>
          <p:cNvPr id="32" name="TextBox 31"/>
          <p:cNvSpPr txBox="1"/>
          <p:nvPr/>
        </p:nvSpPr>
        <p:spPr>
          <a:xfrm>
            <a:off x="915595" y="2060849"/>
            <a:ext cx="914400" cy="272032"/>
          </a:xfrm>
          <a:prstGeom prst="rect">
            <a:avLst/>
          </a:prstGeom>
          <a:noFill/>
        </p:spPr>
        <p:txBody>
          <a:bodyPr wrap="none" lIns="0" tIns="0" rIns="0" bIns="0" rtlCol="0" anchor="ctr">
            <a:noAutofit/>
          </a:bodyPr>
          <a:lstStyle/>
          <a:p>
            <a:pPr algn="ctr">
              <a:lnSpc>
                <a:spcPct val="90000"/>
              </a:lnSpc>
            </a:pPr>
            <a:r>
              <a:t>synergy</a:t>
            </a:r>
            <a:endParaRPr lang="en-US" sz="1200" b="1" dirty="0"/>
          </a:p>
        </p:txBody>
      </p:sp>
      <p:sp>
        <p:nvSpPr>
          <p:cNvPr id="33" name="TextBox 32"/>
          <p:cNvSpPr txBox="1"/>
          <p:nvPr/>
        </p:nvSpPr>
        <p:spPr>
          <a:xfrm>
            <a:off x="2236601" y="2060849"/>
            <a:ext cx="914400" cy="272032"/>
          </a:xfrm>
          <a:prstGeom prst="rect">
            <a:avLst/>
          </a:prstGeom>
          <a:noFill/>
        </p:spPr>
        <p:txBody>
          <a:bodyPr wrap="none" lIns="0" tIns="0" rIns="0" bIns="0" rtlCol="0" anchor="ctr">
            <a:noAutofit/>
          </a:bodyPr>
          <a:lstStyle/>
          <a:p>
            <a:pPr algn="ctr">
              <a:lnSpc>
                <a:spcPct val="90000"/>
              </a:lnSpc>
            </a:pPr>
            <a:r>
              <a:t>simplivity</a:t>
            </a:r>
            <a:endParaRPr lang="en-US" sz="1200" b="1" dirty="0"/>
          </a:p>
        </p:txBody>
      </p:sp>
      <p:sp>
        <p:nvSpPr>
          <p:cNvPr id="34" name="TextBox 33"/>
          <p:cNvSpPr txBox="1"/>
          <p:nvPr/>
        </p:nvSpPr>
        <p:spPr>
          <a:xfrm>
            <a:off x="3557607" y="2060849"/>
            <a:ext cx="914400" cy="272032"/>
          </a:xfrm>
          <a:prstGeom prst="rect">
            <a:avLst/>
          </a:prstGeom>
          <a:noFill/>
        </p:spPr>
        <p:txBody>
          <a:bodyPr wrap="none" lIns="0" tIns="0" rIns="0" bIns="0" rtlCol="0" anchor="ctr">
            <a:noAutofit/>
          </a:bodyPr>
          <a:lstStyle/>
          <a:p>
            <a:pPr algn="ctr">
              <a:lnSpc>
                <a:spcPct val="90000"/>
              </a:lnSpc>
            </a:pPr>
            <a:r>
              <a:t>aruba</a:t>
            </a:r>
            <a:endParaRPr lang="en-US" sz="1200" b="1" dirty="0"/>
          </a:p>
        </p:txBody>
      </p:sp>
      <p:sp>
        <p:nvSpPr>
          <p:cNvPr id="35" name="TextBox 34"/>
          <p:cNvSpPr txBox="1"/>
          <p:nvPr/>
        </p:nvSpPr>
        <p:spPr>
          <a:xfrm>
            <a:off x="4878613" y="2060849"/>
            <a:ext cx="914400" cy="272032"/>
          </a:xfrm>
          <a:prstGeom prst="rect">
            <a:avLst/>
          </a:prstGeom>
          <a:noFill/>
        </p:spPr>
        <p:txBody>
          <a:bodyPr wrap="none" lIns="0" tIns="0" rIns="0" bIns="0" rtlCol="0" anchor="ctr">
            <a:noAutofit/>
          </a:bodyPr>
          <a:lstStyle/>
          <a:p>
            <a:pPr algn="ctr">
              <a:lnSpc>
                <a:spcPct val="90000"/>
              </a:lnSpc>
            </a:pPr>
            <a:r>
              <a:t>iot</a:t>
            </a:r>
            <a:endParaRPr lang="en-US" sz="1200" b="1" dirty="0"/>
          </a:p>
        </p:txBody>
      </p:sp>
      <p:pic>
        <p:nvPicPr>
          <p:cNvPr id="4" name="Picture 3" descr="barh-PartnerVolumes.png"/>
          <p:cNvPicPr>
            <a:picLocks noChangeAspect="1"/>
          </p:cNvPicPr>
          <p:nvPr/>
        </p:nvPicPr>
        <p:blipFill>
          <a:blip r:embed="rId6"/>
          <a:stretch>
            <a:fillRect/>
          </a:stretch>
        </p:blipFill>
        <p:spPr>
          <a:xfrm>
            <a:off x="822960" y="4023360"/>
            <a:ext cx="5029200" cy="2011680"/>
          </a:xfrm>
          <a:prstGeom prst="rect">
            <a:avLst/>
          </a:prstGeom>
        </p:spPr>
      </p:pic>
    </p:spTree>
    <p:extLst>
      <p:ext uri="{BB962C8B-B14F-4D97-AF65-F5344CB8AC3E}">
        <p14:creationId xmlns:p14="http://schemas.microsoft.com/office/powerpoint/2010/main" val="371207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48189075"/>
              </p:ext>
            </p:extLst>
          </p:nvPr>
        </p:nvGraphicFramePr>
        <p:xfrm>
          <a:off x="609441" y="1011758"/>
          <a:ext cx="10969944" cy="4951959"/>
        </p:xfrm>
        <a:graphic>
          <a:graphicData uri="http://schemas.openxmlformats.org/drawingml/2006/table">
            <a:tbl>
              <a:tblPr bandRow="1">
                <a:tableStyleId>{5A111915-BE36-4E01-A7E5-04B1672EAD32}</a:tableStyleId>
              </a:tblPr>
              <a:tblGrid>
                <a:gridCol w="255798">
                  <a:extLst>
                    <a:ext uri="{9D8B030D-6E8A-4147-A177-3AD203B41FA5}">
                      <a16:colId xmlns="" xmlns:a16="http://schemas.microsoft.com/office/drawing/2014/main" val="20000"/>
                    </a:ext>
                  </a:extLst>
                </a:gridCol>
                <a:gridCol w="1137177">
                  <a:extLst>
                    <a:ext uri="{9D8B030D-6E8A-4147-A177-3AD203B41FA5}">
                      <a16:colId xmlns="" xmlns:a16="http://schemas.microsoft.com/office/drawing/2014/main" val="20001"/>
                    </a:ext>
                  </a:extLst>
                </a:gridCol>
                <a:gridCol w="1072557">
                  <a:extLst>
                    <a:ext uri="{9D8B030D-6E8A-4147-A177-3AD203B41FA5}">
                      <a16:colId xmlns="" xmlns:a16="http://schemas.microsoft.com/office/drawing/2014/main" val="20002"/>
                    </a:ext>
                  </a:extLst>
                </a:gridCol>
                <a:gridCol w="1072557">
                  <a:extLst>
                    <a:ext uri="{9D8B030D-6E8A-4147-A177-3AD203B41FA5}">
                      <a16:colId xmlns="" xmlns:a16="http://schemas.microsoft.com/office/drawing/2014/main" val="20003"/>
                    </a:ext>
                  </a:extLst>
                </a:gridCol>
                <a:gridCol w="1072557">
                  <a:extLst>
                    <a:ext uri="{9D8B030D-6E8A-4147-A177-3AD203B41FA5}">
                      <a16:colId xmlns="" xmlns:a16="http://schemas.microsoft.com/office/drawing/2014/main" val="20004"/>
                    </a:ext>
                  </a:extLst>
                </a:gridCol>
                <a:gridCol w="1072557">
                  <a:extLst>
                    <a:ext uri="{9D8B030D-6E8A-4147-A177-3AD203B41FA5}">
                      <a16:colId xmlns="" xmlns:a16="http://schemas.microsoft.com/office/drawing/2014/main" val="20005"/>
                    </a:ext>
                  </a:extLst>
                </a:gridCol>
                <a:gridCol w="1762247">
                  <a:extLst>
                    <a:ext uri="{9D8B030D-6E8A-4147-A177-3AD203B41FA5}">
                      <a16:colId xmlns="" xmlns:a16="http://schemas.microsoft.com/office/drawing/2014/main" val="20006"/>
                    </a:ext>
                  </a:extLst>
                </a:gridCol>
                <a:gridCol w="1762247">
                  <a:extLst>
                    <a:ext uri="{9D8B030D-6E8A-4147-A177-3AD203B41FA5}">
                      <a16:colId xmlns="" xmlns:a16="http://schemas.microsoft.com/office/drawing/2014/main" val="20007"/>
                    </a:ext>
                  </a:extLst>
                </a:gridCol>
                <a:gridCol w="1762247">
                  <a:extLst>
                    <a:ext uri="{9D8B030D-6E8A-4147-A177-3AD203B41FA5}">
                      <a16:colId xmlns="" xmlns:a16="http://schemas.microsoft.com/office/drawing/2014/main" val="20008"/>
                    </a:ext>
                  </a:extLst>
                </a:gridCol>
              </a:tblGrid>
              <a:tr h="340132">
                <a:tc>
                  <a:txBody>
                    <a:bodyPr/>
                    <a:lstStyle/>
                    <a:p>
                      <a:pPr algn="ctr"/>
                      <a:endParaRPr lang="en-US" sz="1400" b="1" dirty="0"/>
                    </a:p>
                  </a:txBody>
                  <a:tcPr marL="0" marR="0" marT="0" marB="0" vert="vert270">
                    <a:lnL w="6350" cap="flat" cmpd="sng" algn="ctr">
                      <a:noFill/>
                      <a:prstDash val="solid"/>
                      <a:miter lim="800000"/>
                    </a:lnL>
                    <a:lnR w="9525" cap="flat" cmpd="sng" algn="ctr">
                      <a:noFill/>
                      <a:prstDash val="solid"/>
                      <a:round/>
                      <a:headEnd type="none" w="med" len="med"/>
                      <a:tailEnd type="none" w="med" len="med"/>
                    </a:lnR>
                    <a:lnT w="6350" cap="flat" cmpd="sng" algn="ctr">
                      <a:noFill/>
                      <a:prstDash val="solid"/>
                      <a:miter lim="800000"/>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Top 5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b="1" dirty="0"/>
                    </a:p>
                  </a:txBody>
                  <a:tcPr marL="0" marR="0" marT="0" marB="0" vert="vert270">
                    <a:solidFill>
                      <a:schemeClr val="bg1"/>
                    </a:solidFill>
                  </a:tcPr>
                </a:tc>
                <a:tc hMerge="1">
                  <a:txBody>
                    <a:bodyPr/>
                    <a:lstStyle/>
                    <a:p>
                      <a:pPr algn="ctr"/>
                      <a:endParaRPr lang="en-US" sz="1400" b="1" dirty="0"/>
                    </a:p>
                  </a:txBody>
                  <a:tcPr marL="0" marR="0" marT="0" marB="0" vert="vert27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mn-lt"/>
                          <a:ea typeface="+mn-ea"/>
                          <a:cs typeface="+mn-cs"/>
                        </a:rPr>
                        <a:t>Top 3 Industries &amp; Associated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899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rPr>
                        <a:t>Palo</a:t>
                      </a:r>
                      <a:r>
                        <a:rPr lang="en-US" sz="1300" b="1" baseline="0" dirty="0">
                          <a:solidFill>
                            <a:schemeClr val="tx1"/>
                          </a:solidFill>
                        </a:rPr>
                        <a:t> Alto</a:t>
                      </a:r>
                      <a:endParaRPr lang="en-US" sz="1300" b="1" dirty="0">
                        <a:solidFill>
                          <a:schemeClr val="tx1"/>
                        </a:solidFill>
                      </a:endParaRP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dirty="0" smtClean="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100" b="1" dirty="0" smtClean="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051347">
                <a:tc>
                  <a:txBody>
                    <a:bodyPr/>
                    <a:lstStyle/>
                    <a:p>
                      <a:pPr algn="ctr"/>
                      <a:r>
                        <a:rPr lang="en-US" sz="1300" b="1" dirty="0">
                          <a:solidFill>
                            <a:schemeClr val="tx1"/>
                          </a:solidFill>
                        </a:rPr>
                        <a:t>Houston</a:t>
                      </a: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050"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881025">
                <a:tc>
                  <a:txBody>
                    <a:bodyPr/>
                    <a:lstStyle/>
                    <a:p>
                      <a:pPr algn="ctr"/>
                      <a:r>
                        <a:rPr lang="en-US" sz="1300" b="1" dirty="0"/>
                        <a:t>New</a:t>
                      </a:r>
                      <a:r>
                        <a:rPr lang="en-US" sz="1300" b="1" baseline="0" dirty="0"/>
                        <a:t> York</a:t>
                      </a:r>
                      <a:endParaRPr lang="en-US" sz="1300" b="1" dirty="0"/>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100" b="1"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400"/>
                        </a:spcBef>
                        <a:spcAft>
                          <a:spcPts val="0"/>
                        </a:spcAft>
                      </a:pPr>
                      <a:endParaRPr lang="en-US" sz="1100" b="1" dirty="0">
                        <a:solidFill>
                          <a:schemeClr val="bg2"/>
                        </a:solidFill>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100" b="1"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909577">
                <a:tc>
                  <a:txBody>
                    <a:bodyPr/>
                    <a:lstStyle/>
                    <a:p>
                      <a:pPr algn="ctr"/>
                      <a:r>
                        <a:rPr lang="en-US" sz="1300" b="1" dirty="0"/>
                        <a:t>London</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spcAft>
                          <a:spcPts val="0"/>
                        </a:spcAft>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870289">
                <a:tc>
                  <a:txBody>
                    <a:bodyPr/>
                    <a:lstStyle/>
                    <a:p>
                      <a:pPr algn="ctr"/>
                      <a:r>
                        <a:rPr lang="en-US" sz="1300" b="1" dirty="0"/>
                        <a:t>Singapore</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spcAft>
                          <a:spcPts val="0"/>
                        </a:spcAft>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sp>
        <p:nvSpPr>
          <p:cNvPr id="2" name="Title 1"/>
          <p:cNvSpPr>
            <a:spLocks noGrp="1"/>
          </p:cNvSpPr>
          <p:nvPr>
            <p:ph type="title"/>
          </p:nvPr>
        </p:nvSpPr>
        <p:spPr/>
        <p:txBody>
          <a:bodyPr/>
          <a:lstStyle/>
          <a:p>
            <a:r>
              <a:rPr sz="2800">
                <a:latin typeface="Arial"/>
              </a:rPr>
              <a:t>Breakdown by centre (June-December)</a:t>
            </a:r>
            <a:endParaRPr lang="en-US" dirty="0"/>
          </a:p>
        </p:txBody>
      </p:sp>
      <p:grpSp>
        <p:nvGrpSpPr>
          <p:cNvPr id="266" name="Group 16"/>
          <p:cNvGrpSpPr>
            <a:grpSpLocks noChangeAspect="1"/>
          </p:cNvGrpSpPr>
          <p:nvPr/>
        </p:nvGrpSpPr>
        <p:grpSpPr bwMode="auto">
          <a:xfrm>
            <a:off x="5541004" y="2614841"/>
            <a:ext cx="436563" cy="444499"/>
            <a:chOff x="485" y="1027"/>
            <a:chExt cx="275" cy="280"/>
          </a:xfrm>
        </p:grpSpPr>
        <p:sp>
          <p:nvSpPr>
            <p:cNvPr id="267"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8" name="Group 16"/>
          <p:cNvGrpSpPr>
            <a:grpSpLocks noChangeAspect="1"/>
          </p:cNvGrpSpPr>
          <p:nvPr/>
        </p:nvGrpSpPr>
        <p:grpSpPr bwMode="auto">
          <a:xfrm>
            <a:off x="5551472" y="1646363"/>
            <a:ext cx="436563" cy="444499"/>
            <a:chOff x="485" y="1027"/>
            <a:chExt cx="275" cy="280"/>
          </a:xfrm>
        </p:grpSpPr>
        <p:sp>
          <p:nvSpPr>
            <p:cNvPr id="319"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 name="Straight Connector 5"/>
          <p:cNvCxnSpPr/>
          <p:nvPr/>
        </p:nvCxnSpPr>
        <p:spPr>
          <a:xfrm>
            <a:off x="609600" y="6149094"/>
            <a:ext cx="109728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13645" y="1424696"/>
            <a:ext cx="1021937" cy="249197"/>
          </a:xfrm>
          <a:prstGeom prst="rect">
            <a:avLst/>
          </a:prstGeom>
          <a:noFill/>
        </p:spPr>
        <p:txBody>
          <a:bodyPr wrap="none" lIns="0" tIns="0" rIns="0" bIns="0" rtlCol="0">
            <a:noAutofit/>
          </a:bodyPr>
          <a:lstStyle/>
          <a:p>
            <a:pPr algn="ctr">
              <a:lnSpc>
                <a:spcPct val="90000"/>
              </a:lnSpc>
            </a:pPr>
            <a:r>
              <a:t>synergy</a:t>
            </a:r>
          </a:p>
        </p:txBody>
      </p:sp>
      <p:sp>
        <p:nvSpPr>
          <p:cNvPr id="142" name="TextBox 141"/>
          <p:cNvSpPr txBox="1"/>
          <p:nvPr/>
        </p:nvSpPr>
        <p:spPr>
          <a:xfrm>
            <a:off x="2030668" y="1424696"/>
            <a:ext cx="1021937" cy="249197"/>
          </a:xfrm>
          <a:prstGeom prst="rect">
            <a:avLst/>
          </a:prstGeom>
          <a:noFill/>
        </p:spPr>
        <p:txBody>
          <a:bodyPr wrap="none" lIns="0" tIns="0" rIns="0" bIns="0" rtlCol="0">
            <a:noAutofit/>
          </a:bodyPr>
          <a:lstStyle/>
          <a:p>
            <a:pPr algn="ctr">
              <a:lnSpc>
                <a:spcPct val="90000"/>
              </a:lnSpc>
            </a:pPr>
            <a:r>
              <a:t>aruba</a:t>
            </a:r>
          </a:p>
        </p:txBody>
      </p:sp>
      <p:sp>
        <p:nvSpPr>
          <p:cNvPr id="149" name="TextBox 148"/>
          <p:cNvSpPr txBox="1"/>
          <p:nvPr/>
        </p:nvSpPr>
        <p:spPr>
          <a:xfrm>
            <a:off x="3101916" y="1424696"/>
            <a:ext cx="1021937" cy="249197"/>
          </a:xfrm>
          <a:prstGeom prst="rect">
            <a:avLst/>
          </a:prstGeom>
          <a:noFill/>
        </p:spPr>
        <p:txBody>
          <a:bodyPr wrap="none" lIns="0" tIns="0" rIns="0" bIns="0" rtlCol="0">
            <a:noAutofit/>
          </a:bodyPr>
          <a:lstStyle/>
          <a:p>
            <a:pPr algn="ctr">
              <a:lnSpc>
                <a:spcPct val="90000"/>
              </a:lnSpc>
            </a:pPr>
            <a:r>
              <a:t>iot</a:t>
            </a:r>
          </a:p>
        </p:txBody>
      </p:sp>
      <p:sp>
        <p:nvSpPr>
          <p:cNvPr id="150" name="TextBox 149"/>
          <p:cNvSpPr txBox="1"/>
          <p:nvPr/>
        </p:nvSpPr>
        <p:spPr>
          <a:xfrm>
            <a:off x="4203508" y="1424696"/>
            <a:ext cx="1021937" cy="249197"/>
          </a:xfrm>
          <a:prstGeom prst="rect">
            <a:avLst/>
          </a:prstGeom>
          <a:noFill/>
        </p:spPr>
        <p:txBody>
          <a:bodyPr wrap="none" lIns="0" tIns="0" rIns="0" bIns="0" rtlCol="0">
            <a:noAutofit/>
          </a:bodyPr>
          <a:lstStyle/>
          <a:p>
            <a:pPr algn="ctr">
              <a:lnSpc>
                <a:spcPct val="90000"/>
              </a:lnSpc>
            </a:pPr>
            <a:r>
              <a:t>simplivity</a:t>
            </a:r>
          </a:p>
        </p:txBody>
      </p:sp>
      <p:sp>
        <p:nvSpPr>
          <p:cNvPr id="152" name="TextBox 151"/>
          <p:cNvSpPr txBox="1"/>
          <p:nvPr/>
        </p:nvSpPr>
        <p:spPr>
          <a:xfrm>
            <a:off x="5236968" y="1424696"/>
            <a:ext cx="1021937" cy="249197"/>
          </a:xfrm>
          <a:prstGeom prst="rect">
            <a:avLst/>
          </a:prstGeom>
          <a:noFill/>
        </p:spPr>
        <p:txBody>
          <a:bodyPr wrap="none" lIns="0" tIns="0" rIns="0" bIns="0" rtlCol="0">
            <a:noAutofit/>
          </a:bodyPr>
          <a:lstStyle/>
          <a:p>
            <a:pPr algn="ctr">
              <a:lnSpc>
                <a:spcPct val="90000"/>
              </a:lnSpc>
            </a:pPr>
            <a:r>
              <a:t>pointnext</a:t>
            </a:r>
          </a:p>
        </p:txBody>
      </p:sp>
      <p:sp>
        <p:nvSpPr>
          <p:cNvPr id="153" name="TextBox 152"/>
          <p:cNvSpPr txBox="1"/>
          <p:nvPr/>
        </p:nvSpPr>
        <p:spPr>
          <a:xfrm>
            <a:off x="913645" y="2308704"/>
            <a:ext cx="1021937" cy="249197"/>
          </a:xfrm>
          <a:prstGeom prst="rect">
            <a:avLst/>
          </a:prstGeom>
          <a:noFill/>
        </p:spPr>
        <p:txBody>
          <a:bodyPr wrap="none" lIns="0" tIns="0" rIns="0" bIns="0" rtlCol="0">
            <a:noAutofit/>
          </a:bodyPr>
          <a:lstStyle/>
          <a:p>
            <a:pPr algn="ctr">
              <a:lnSpc>
                <a:spcPct val="90000"/>
              </a:lnSpc>
            </a:pPr>
            <a:r>
              <a:t>simplivity</a:t>
            </a:r>
          </a:p>
        </p:txBody>
      </p:sp>
      <p:sp>
        <p:nvSpPr>
          <p:cNvPr id="154" name="TextBox 153"/>
          <p:cNvSpPr txBox="1"/>
          <p:nvPr/>
        </p:nvSpPr>
        <p:spPr>
          <a:xfrm>
            <a:off x="2030668" y="2308704"/>
            <a:ext cx="1021937" cy="249197"/>
          </a:xfrm>
          <a:prstGeom prst="rect">
            <a:avLst/>
          </a:prstGeom>
          <a:noFill/>
        </p:spPr>
        <p:txBody>
          <a:bodyPr wrap="none" lIns="0" tIns="0" rIns="0" bIns="0" rtlCol="0">
            <a:noAutofit/>
          </a:bodyPr>
          <a:lstStyle/>
          <a:p>
            <a:pPr algn="ctr">
              <a:lnSpc>
                <a:spcPct val="90000"/>
              </a:lnSpc>
            </a:pPr>
            <a:r>
              <a:t>synergy</a:t>
            </a:r>
          </a:p>
        </p:txBody>
      </p:sp>
      <p:sp>
        <p:nvSpPr>
          <p:cNvPr id="155" name="TextBox 154"/>
          <p:cNvSpPr txBox="1"/>
          <p:nvPr/>
        </p:nvSpPr>
        <p:spPr>
          <a:xfrm>
            <a:off x="3101916" y="2308704"/>
            <a:ext cx="1021937" cy="249197"/>
          </a:xfrm>
          <a:prstGeom prst="rect">
            <a:avLst/>
          </a:prstGeom>
          <a:noFill/>
        </p:spPr>
        <p:txBody>
          <a:bodyPr wrap="none" lIns="0" tIns="0" rIns="0" bIns="0" rtlCol="0">
            <a:noAutofit/>
          </a:bodyPr>
          <a:lstStyle/>
          <a:p>
            <a:pPr algn="ctr">
              <a:lnSpc>
                <a:spcPct val="90000"/>
              </a:lnSpc>
            </a:pPr>
            <a:r>
              <a:t>oneview</a:t>
            </a:r>
          </a:p>
        </p:txBody>
      </p:sp>
      <p:sp>
        <p:nvSpPr>
          <p:cNvPr id="156" name="TextBox 155"/>
          <p:cNvSpPr txBox="1"/>
          <p:nvPr/>
        </p:nvSpPr>
        <p:spPr>
          <a:xfrm>
            <a:off x="4203508" y="2308704"/>
            <a:ext cx="1021937" cy="249197"/>
          </a:xfrm>
          <a:prstGeom prst="rect">
            <a:avLst/>
          </a:prstGeom>
          <a:noFill/>
        </p:spPr>
        <p:txBody>
          <a:bodyPr wrap="none" lIns="0" tIns="0" rIns="0" bIns="0" rtlCol="0">
            <a:noAutofit/>
          </a:bodyPr>
          <a:lstStyle/>
          <a:p>
            <a:pPr algn="ctr">
              <a:lnSpc>
                <a:spcPct val="90000"/>
              </a:lnSpc>
            </a:pPr>
            <a:r>
              <a:t>iot</a:t>
            </a:r>
          </a:p>
        </p:txBody>
      </p:sp>
      <p:sp>
        <p:nvSpPr>
          <p:cNvPr id="157" name="TextBox 156"/>
          <p:cNvSpPr txBox="1"/>
          <p:nvPr/>
        </p:nvSpPr>
        <p:spPr>
          <a:xfrm>
            <a:off x="5236968" y="2308704"/>
            <a:ext cx="1021937" cy="249197"/>
          </a:xfrm>
          <a:prstGeom prst="rect">
            <a:avLst/>
          </a:prstGeom>
          <a:noFill/>
        </p:spPr>
        <p:txBody>
          <a:bodyPr wrap="none" lIns="0" tIns="0" rIns="0" bIns="0" rtlCol="0">
            <a:noAutofit/>
          </a:bodyPr>
          <a:lstStyle/>
          <a:p>
            <a:pPr algn="ctr">
              <a:lnSpc>
                <a:spcPct val="90000"/>
              </a:lnSpc>
            </a:pPr>
            <a:r>
              <a:t>aruba</a:t>
            </a:r>
          </a:p>
        </p:txBody>
      </p:sp>
      <p:sp>
        <p:nvSpPr>
          <p:cNvPr id="163" name="TextBox 162"/>
          <p:cNvSpPr txBox="1"/>
          <p:nvPr/>
        </p:nvSpPr>
        <p:spPr>
          <a:xfrm>
            <a:off x="913645" y="3370564"/>
            <a:ext cx="1021937" cy="249197"/>
          </a:xfrm>
          <a:prstGeom prst="rect">
            <a:avLst/>
          </a:prstGeom>
          <a:noFill/>
        </p:spPr>
        <p:txBody>
          <a:bodyPr wrap="none" lIns="0" tIns="0" rIns="0" bIns="0" rtlCol="0">
            <a:noAutofit/>
          </a:bodyPr>
          <a:lstStyle/>
          <a:p>
            <a:pPr algn="ctr">
              <a:lnSpc>
                <a:spcPct val="90000"/>
              </a:lnSpc>
            </a:pPr>
            <a:r>
              <a:t>simplivity</a:t>
            </a:r>
          </a:p>
        </p:txBody>
      </p:sp>
      <p:sp>
        <p:nvSpPr>
          <p:cNvPr id="164" name="TextBox 163"/>
          <p:cNvSpPr txBox="1"/>
          <p:nvPr/>
        </p:nvSpPr>
        <p:spPr>
          <a:xfrm>
            <a:off x="2030668" y="3370564"/>
            <a:ext cx="1021937" cy="249197"/>
          </a:xfrm>
          <a:prstGeom prst="rect">
            <a:avLst/>
          </a:prstGeom>
          <a:noFill/>
        </p:spPr>
        <p:txBody>
          <a:bodyPr wrap="none" lIns="0" tIns="0" rIns="0" bIns="0" rtlCol="0">
            <a:noAutofit/>
          </a:bodyPr>
          <a:lstStyle/>
          <a:p>
            <a:pPr algn="ctr">
              <a:lnSpc>
                <a:spcPct val="90000"/>
              </a:lnSpc>
            </a:pPr>
            <a:r>
              <a:t>synergy</a:t>
            </a:r>
            <a:endParaRPr lang="en-GB" sz="1100" dirty="0" smtClean="0"/>
          </a:p>
        </p:txBody>
      </p:sp>
      <p:sp>
        <p:nvSpPr>
          <p:cNvPr id="165" name="TextBox 164"/>
          <p:cNvSpPr txBox="1"/>
          <p:nvPr/>
        </p:nvSpPr>
        <p:spPr>
          <a:xfrm>
            <a:off x="3101916" y="3370564"/>
            <a:ext cx="1021937" cy="249197"/>
          </a:xfrm>
          <a:prstGeom prst="rect">
            <a:avLst/>
          </a:prstGeom>
          <a:noFill/>
        </p:spPr>
        <p:txBody>
          <a:bodyPr wrap="none" lIns="0" tIns="0" rIns="0" bIns="0" rtlCol="0">
            <a:noAutofit/>
          </a:bodyPr>
          <a:lstStyle/>
          <a:p>
            <a:pPr algn="ctr">
              <a:lnSpc>
                <a:spcPct val="90000"/>
              </a:lnSpc>
            </a:pPr>
            <a:r>
              <a:t>nimble</a:t>
            </a:r>
            <a:endParaRPr lang="en-GB" sz="1100" dirty="0" smtClean="0"/>
          </a:p>
        </p:txBody>
      </p:sp>
      <p:sp>
        <p:nvSpPr>
          <p:cNvPr id="166" name="TextBox 165"/>
          <p:cNvSpPr txBox="1"/>
          <p:nvPr/>
        </p:nvSpPr>
        <p:spPr>
          <a:xfrm>
            <a:off x="4203508" y="3370564"/>
            <a:ext cx="1021937" cy="249197"/>
          </a:xfrm>
          <a:prstGeom prst="rect">
            <a:avLst/>
          </a:prstGeom>
          <a:noFill/>
        </p:spPr>
        <p:txBody>
          <a:bodyPr wrap="none" lIns="0" tIns="0" rIns="0" bIns="0" rtlCol="0">
            <a:noAutofit/>
          </a:bodyPr>
          <a:lstStyle/>
          <a:p>
            <a:pPr algn="ctr">
              <a:lnSpc>
                <a:spcPct val="90000"/>
              </a:lnSpc>
            </a:pPr>
            <a:r>
              <a:t>3par</a:t>
            </a:r>
            <a:endParaRPr lang="en-GB" sz="1100" dirty="0" smtClean="0"/>
          </a:p>
        </p:txBody>
      </p:sp>
      <p:sp>
        <p:nvSpPr>
          <p:cNvPr id="167" name="TextBox 166"/>
          <p:cNvSpPr txBox="1"/>
          <p:nvPr/>
        </p:nvSpPr>
        <p:spPr>
          <a:xfrm>
            <a:off x="5236968" y="3370564"/>
            <a:ext cx="1021937" cy="249197"/>
          </a:xfrm>
          <a:prstGeom prst="rect">
            <a:avLst/>
          </a:prstGeom>
          <a:noFill/>
        </p:spPr>
        <p:txBody>
          <a:bodyPr wrap="none" lIns="0" tIns="0" rIns="0" bIns="0" rtlCol="0">
            <a:noAutofit/>
          </a:bodyPr>
          <a:lstStyle/>
          <a:p>
            <a:pPr algn="ctr">
              <a:lnSpc>
                <a:spcPct val="90000"/>
              </a:lnSpc>
            </a:pPr>
            <a:r>
              <a:t>flexcapacity</a:t>
            </a:r>
            <a:endParaRPr lang="en-GB" sz="1100" dirty="0" smtClean="0"/>
          </a:p>
        </p:txBody>
      </p:sp>
      <p:sp>
        <p:nvSpPr>
          <p:cNvPr id="168" name="TextBox 167"/>
          <p:cNvSpPr txBox="1"/>
          <p:nvPr/>
        </p:nvSpPr>
        <p:spPr>
          <a:xfrm>
            <a:off x="913645" y="4253857"/>
            <a:ext cx="1021937" cy="249197"/>
          </a:xfrm>
          <a:prstGeom prst="rect">
            <a:avLst/>
          </a:prstGeom>
          <a:noFill/>
        </p:spPr>
        <p:txBody>
          <a:bodyPr wrap="none" lIns="0" tIns="0" rIns="0" bIns="0" rtlCol="0">
            <a:noAutofit/>
          </a:bodyPr>
          <a:lstStyle/>
          <a:p>
            <a:pPr algn="ctr">
              <a:lnSpc>
                <a:spcPct val="90000"/>
              </a:lnSpc>
            </a:pPr>
            <a:r>
              <a:t>synergy</a:t>
            </a:r>
          </a:p>
        </p:txBody>
      </p:sp>
      <p:sp>
        <p:nvSpPr>
          <p:cNvPr id="169" name="TextBox 168"/>
          <p:cNvSpPr txBox="1"/>
          <p:nvPr/>
        </p:nvSpPr>
        <p:spPr>
          <a:xfrm>
            <a:off x="2030668" y="4253857"/>
            <a:ext cx="1021937" cy="249197"/>
          </a:xfrm>
          <a:prstGeom prst="rect">
            <a:avLst/>
          </a:prstGeom>
          <a:noFill/>
        </p:spPr>
        <p:txBody>
          <a:bodyPr wrap="none" lIns="0" tIns="0" rIns="0" bIns="0" rtlCol="0">
            <a:noAutofit/>
          </a:bodyPr>
          <a:lstStyle/>
          <a:p>
            <a:pPr algn="ctr">
              <a:lnSpc>
                <a:spcPct val="90000"/>
              </a:lnSpc>
            </a:pPr>
            <a:r>
              <a:t>nimble</a:t>
            </a:r>
            <a:endParaRPr lang="en-GB" sz="1100" dirty="0" smtClean="0"/>
          </a:p>
        </p:txBody>
      </p:sp>
      <p:sp>
        <p:nvSpPr>
          <p:cNvPr id="170" name="TextBox 169"/>
          <p:cNvSpPr txBox="1"/>
          <p:nvPr/>
        </p:nvSpPr>
        <p:spPr>
          <a:xfrm>
            <a:off x="3101916" y="4253857"/>
            <a:ext cx="1021937" cy="249197"/>
          </a:xfrm>
          <a:prstGeom prst="rect">
            <a:avLst/>
          </a:prstGeom>
          <a:noFill/>
        </p:spPr>
        <p:txBody>
          <a:bodyPr wrap="none" lIns="0" tIns="0" rIns="0" bIns="0" rtlCol="0">
            <a:noAutofit/>
          </a:bodyPr>
          <a:lstStyle/>
          <a:p>
            <a:pPr algn="ctr">
              <a:lnSpc>
                <a:spcPct val="90000"/>
              </a:lnSpc>
            </a:pPr>
            <a:r>
              <a:t>aruba</a:t>
            </a:r>
            <a:endParaRPr lang="en-GB" sz="1100" dirty="0" smtClean="0"/>
          </a:p>
        </p:txBody>
      </p:sp>
      <p:sp>
        <p:nvSpPr>
          <p:cNvPr id="171" name="TextBox 170"/>
          <p:cNvSpPr txBox="1"/>
          <p:nvPr/>
        </p:nvSpPr>
        <p:spPr>
          <a:xfrm>
            <a:off x="4203508" y="4253857"/>
            <a:ext cx="1021937" cy="249197"/>
          </a:xfrm>
          <a:prstGeom prst="rect">
            <a:avLst/>
          </a:prstGeom>
          <a:noFill/>
        </p:spPr>
        <p:txBody>
          <a:bodyPr wrap="none" lIns="0" tIns="0" rIns="0" bIns="0" rtlCol="0">
            <a:noAutofit/>
          </a:bodyPr>
          <a:lstStyle/>
          <a:p>
            <a:pPr algn="ctr">
              <a:lnSpc>
                <a:spcPct val="90000"/>
              </a:lnSpc>
            </a:pPr>
            <a:r>
              <a:t>simplivity</a:t>
            </a:r>
            <a:endParaRPr lang="en-GB" sz="1100" dirty="0" smtClean="0"/>
          </a:p>
        </p:txBody>
      </p:sp>
      <p:sp>
        <p:nvSpPr>
          <p:cNvPr id="172" name="TextBox 171"/>
          <p:cNvSpPr txBox="1"/>
          <p:nvPr/>
        </p:nvSpPr>
        <p:spPr>
          <a:xfrm>
            <a:off x="5236968" y="4253857"/>
            <a:ext cx="1021937" cy="249197"/>
          </a:xfrm>
          <a:prstGeom prst="rect">
            <a:avLst/>
          </a:prstGeom>
          <a:noFill/>
        </p:spPr>
        <p:txBody>
          <a:bodyPr wrap="none" lIns="0" tIns="0" rIns="0" bIns="0" rtlCol="0">
            <a:noAutofit/>
          </a:bodyPr>
          <a:lstStyle/>
          <a:p>
            <a:pPr algn="ctr">
              <a:lnSpc>
                <a:spcPct val="90000"/>
              </a:lnSpc>
            </a:pPr>
            <a:r>
              <a:t>iot</a:t>
            </a:r>
            <a:endParaRPr lang="en-GB" sz="1100" dirty="0" smtClean="0"/>
          </a:p>
        </p:txBody>
      </p:sp>
      <p:sp>
        <p:nvSpPr>
          <p:cNvPr id="173" name="TextBox 172"/>
          <p:cNvSpPr txBox="1"/>
          <p:nvPr/>
        </p:nvSpPr>
        <p:spPr>
          <a:xfrm>
            <a:off x="913645" y="5158524"/>
            <a:ext cx="1021937" cy="249197"/>
          </a:xfrm>
          <a:prstGeom prst="rect">
            <a:avLst/>
          </a:prstGeom>
          <a:noFill/>
        </p:spPr>
        <p:txBody>
          <a:bodyPr wrap="none" lIns="0" tIns="0" rIns="0" bIns="0" rtlCol="0">
            <a:noAutofit/>
          </a:bodyPr>
          <a:lstStyle/>
          <a:p>
            <a:pPr algn="ctr">
              <a:lnSpc>
                <a:spcPct val="90000"/>
              </a:lnSpc>
            </a:pPr>
            <a:r>
              <a:t>simplivity</a:t>
            </a:r>
          </a:p>
        </p:txBody>
      </p:sp>
      <p:sp>
        <p:nvSpPr>
          <p:cNvPr id="174" name="TextBox 173"/>
          <p:cNvSpPr txBox="1"/>
          <p:nvPr/>
        </p:nvSpPr>
        <p:spPr>
          <a:xfrm>
            <a:off x="2030668" y="5158524"/>
            <a:ext cx="1021937" cy="249197"/>
          </a:xfrm>
          <a:prstGeom prst="rect">
            <a:avLst/>
          </a:prstGeom>
          <a:noFill/>
        </p:spPr>
        <p:txBody>
          <a:bodyPr wrap="none" lIns="0" tIns="0" rIns="0" bIns="0" rtlCol="0">
            <a:noAutofit/>
          </a:bodyPr>
          <a:lstStyle/>
          <a:p>
            <a:pPr algn="ctr">
              <a:lnSpc>
                <a:spcPct val="90000"/>
              </a:lnSpc>
            </a:pPr>
            <a:r>
              <a:t>synergy</a:t>
            </a:r>
            <a:endParaRPr lang="en-GB" sz="1100" dirty="0" smtClean="0"/>
          </a:p>
        </p:txBody>
      </p:sp>
      <p:sp>
        <p:nvSpPr>
          <p:cNvPr id="175" name="TextBox 174"/>
          <p:cNvSpPr txBox="1"/>
          <p:nvPr/>
        </p:nvSpPr>
        <p:spPr>
          <a:xfrm>
            <a:off x="3101916" y="5158524"/>
            <a:ext cx="1021937" cy="249197"/>
          </a:xfrm>
          <a:prstGeom prst="rect">
            <a:avLst/>
          </a:prstGeom>
          <a:noFill/>
        </p:spPr>
        <p:txBody>
          <a:bodyPr wrap="none" lIns="0" tIns="0" rIns="0" bIns="0" rtlCol="0">
            <a:noAutofit/>
          </a:bodyPr>
          <a:lstStyle/>
          <a:p>
            <a:pPr algn="ctr">
              <a:lnSpc>
                <a:spcPct val="90000"/>
              </a:lnSpc>
            </a:pPr>
            <a:r>
              <a:t>aruba</a:t>
            </a:r>
            <a:endParaRPr lang="en-GB" sz="1100" dirty="0" smtClean="0"/>
          </a:p>
        </p:txBody>
      </p:sp>
      <p:sp>
        <p:nvSpPr>
          <p:cNvPr id="176" name="TextBox 175"/>
          <p:cNvSpPr txBox="1"/>
          <p:nvPr/>
        </p:nvSpPr>
        <p:spPr>
          <a:xfrm>
            <a:off x="4203508" y="5158524"/>
            <a:ext cx="1021937" cy="249197"/>
          </a:xfrm>
          <a:prstGeom prst="rect">
            <a:avLst/>
          </a:prstGeom>
          <a:noFill/>
        </p:spPr>
        <p:txBody>
          <a:bodyPr wrap="none" lIns="0" tIns="0" rIns="0" bIns="0" rtlCol="0">
            <a:noAutofit/>
          </a:bodyPr>
          <a:lstStyle/>
          <a:p>
            <a:pPr algn="ctr">
              <a:lnSpc>
                <a:spcPct val="90000"/>
              </a:lnSpc>
            </a:pPr>
            <a:r>
              <a:t>hybrid</a:t>
            </a:r>
            <a:endParaRPr lang="en-GB" sz="1100" dirty="0" smtClean="0"/>
          </a:p>
        </p:txBody>
      </p:sp>
      <p:sp>
        <p:nvSpPr>
          <p:cNvPr id="177" name="TextBox 176"/>
          <p:cNvSpPr txBox="1"/>
          <p:nvPr/>
        </p:nvSpPr>
        <p:spPr>
          <a:xfrm>
            <a:off x="5236968" y="5158524"/>
            <a:ext cx="1021937" cy="249197"/>
          </a:xfrm>
          <a:prstGeom prst="rect">
            <a:avLst/>
          </a:prstGeom>
          <a:noFill/>
        </p:spPr>
        <p:txBody>
          <a:bodyPr wrap="none" lIns="0" tIns="0" rIns="0" bIns="0" rtlCol="0">
            <a:noAutofit/>
          </a:bodyPr>
          <a:lstStyle/>
          <a:p>
            <a:pPr algn="ctr">
              <a:lnSpc>
                <a:spcPct val="90000"/>
              </a:lnSpc>
            </a:pPr>
            <a:r>
              <a:t>iot</a:t>
            </a:r>
            <a:endParaRPr lang="en-GB" sz="1100" dirty="0" smtClean="0"/>
          </a:p>
        </p:txBody>
      </p:sp>
      <p:sp>
        <p:nvSpPr>
          <p:cNvPr id="8" name="TextBox 7"/>
          <p:cNvSpPr txBox="1"/>
          <p:nvPr/>
        </p:nvSpPr>
        <p:spPr>
          <a:xfrm>
            <a:off x="6366856" y="141257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Mfg</a:t>
            </a:r>
          </a:p>
          <a:p>
            <a:pPr>
              <a:defRPr sz="800">
                <a:solidFill>
                  <a:schemeClr val="dk2"/>
                </a:solidFill>
              </a:defRPr>
            </a:pPr>
            <a:r>
              <a:t> - synergy - 58%</a:t>
            </a:r>
          </a:p>
          <a:p>
            <a:pPr>
              <a:defRPr sz="800">
                <a:solidFill>
                  <a:schemeClr val="dk2"/>
                </a:solidFill>
              </a:defRPr>
            </a:pPr>
            <a:r>
              <a:t> - simplivity - 46%</a:t>
            </a:r>
          </a:p>
          <a:p>
            <a:pPr>
              <a:defRPr sz="800">
                <a:solidFill>
                  <a:schemeClr val="dk2"/>
                </a:solidFill>
              </a:defRPr>
            </a:pPr>
            <a:r>
              <a:t> - iot - 38%</a:t>
            </a:r>
          </a:p>
          <a:p>
            <a:pPr>
              <a:defRPr sz="800">
                <a:solidFill>
                  <a:schemeClr val="dk2"/>
                </a:solidFill>
              </a:defRPr>
            </a:pPr>
            <a:r>
              <a:t> - aruba - 33%</a:t>
            </a:r>
          </a:p>
        </p:txBody>
      </p:sp>
      <p:sp>
        <p:nvSpPr>
          <p:cNvPr id="178" name="TextBox 177"/>
          <p:cNvSpPr txBox="1"/>
          <p:nvPr/>
        </p:nvSpPr>
        <p:spPr>
          <a:xfrm>
            <a:off x="8112409" y="141257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Fin Svcs</a:t>
            </a:r>
            <a:endParaRPr lang="en-US" sz="1100" b="1" dirty="0"/>
          </a:p>
          <a:p>
            <a:pPr>
              <a:defRPr sz="800">
                <a:solidFill>
                  <a:schemeClr val="dk2"/>
                </a:solidFill>
              </a:defRPr>
            </a:pPr>
            <a:r>
              <a:t> - synergy - 36%</a:t>
            </a:r>
          </a:p>
          <a:p>
            <a:pPr>
              <a:defRPr sz="800">
                <a:solidFill>
                  <a:schemeClr val="dk2"/>
                </a:solidFill>
              </a:defRPr>
            </a:pPr>
            <a:r>
              <a:t> - aruba - 32%</a:t>
            </a:r>
          </a:p>
          <a:p>
            <a:pPr>
              <a:defRPr sz="800">
                <a:solidFill>
                  <a:schemeClr val="dk2"/>
                </a:solidFill>
              </a:defRPr>
            </a:pPr>
            <a:r>
              <a:t> - simplivity - 20%</a:t>
            </a:r>
          </a:p>
          <a:p>
            <a:pPr>
              <a:defRPr sz="800">
                <a:solidFill>
                  <a:schemeClr val="dk2"/>
                </a:solidFill>
              </a:defRPr>
            </a:pPr>
            <a:r>
              <a:t> - pointnext - 16%</a:t>
            </a:r>
          </a:p>
        </p:txBody>
      </p:sp>
      <p:sp>
        <p:nvSpPr>
          <p:cNvPr id="179" name="TextBox 178"/>
          <p:cNvSpPr txBox="1"/>
          <p:nvPr/>
        </p:nvSpPr>
        <p:spPr>
          <a:xfrm>
            <a:off x="9857801" y="141257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Public Sector</a:t>
            </a:r>
            <a:endParaRPr lang="en-US" sz="1100" b="1" dirty="0"/>
          </a:p>
          <a:p>
            <a:pPr>
              <a:defRPr sz="800">
                <a:solidFill>
                  <a:schemeClr val="dk2"/>
                </a:solidFill>
              </a:defRPr>
            </a:pPr>
            <a:r>
              <a:t> - pointnext - 22%</a:t>
            </a:r>
          </a:p>
          <a:p>
            <a:pPr>
              <a:defRPr sz="800">
                <a:solidFill>
                  <a:schemeClr val="dk2"/>
                </a:solidFill>
              </a:defRPr>
            </a:pPr>
            <a:r>
              <a:t> - iot - 17%</a:t>
            </a:r>
          </a:p>
          <a:p>
            <a:pPr>
              <a:defRPr sz="800">
                <a:solidFill>
                  <a:schemeClr val="dk2"/>
                </a:solidFill>
              </a:defRPr>
            </a:pPr>
            <a:r>
              <a:t> - analytics - 17%</a:t>
            </a:r>
          </a:p>
          <a:p>
            <a:pPr>
              <a:defRPr sz="800">
                <a:solidFill>
                  <a:schemeClr val="dk2"/>
                </a:solidFill>
              </a:defRPr>
            </a:pPr>
            <a:r>
              <a:t> - aruba - 11%</a:t>
            </a:r>
          </a:p>
        </p:txBody>
      </p:sp>
      <p:sp>
        <p:nvSpPr>
          <p:cNvPr id="180" name="TextBox 179"/>
          <p:cNvSpPr txBox="1"/>
          <p:nvPr/>
        </p:nvSpPr>
        <p:spPr>
          <a:xfrm>
            <a:off x="6366856" y="2308704"/>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Energy</a:t>
            </a:r>
            <a:endParaRPr lang="en-US" sz="1100" b="1" dirty="0"/>
          </a:p>
          <a:p>
            <a:pPr>
              <a:defRPr sz="800">
                <a:solidFill>
                  <a:schemeClr val="dk2"/>
                </a:solidFill>
              </a:defRPr>
            </a:pPr>
            <a:r>
              <a:t> - iot - 56%</a:t>
            </a:r>
          </a:p>
          <a:p>
            <a:pPr>
              <a:defRPr sz="800">
                <a:solidFill>
                  <a:schemeClr val="dk2"/>
                </a:solidFill>
              </a:defRPr>
            </a:pPr>
            <a:r>
              <a:t> - simplivity - 56%</a:t>
            </a:r>
          </a:p>
          <a:p>
            <a:pPr>
              <a:defRPr sz="800">
                <a:solidFill>
                  <a:schemeClr val="dk2"/>
                </a:solidFill>
              </a:defRPr>
            </a:pPr>
            <a:r>
              <a:t> - niara - 33%</a:t>
            </a:r>
          </a:p>
          <a:p>
            <a:pPr>
              <a:defRPr sz="800">
                <a:solidFill>
                  <a:schemeClr val="dk2"/>
                </a:solidFill>
              </a:defRPr>
            </a:pPr>
            <a:r>
              <a:t> - synergy - 33%</a:t>
            </a:r>
          </a:p>
        </p:txBody>
      </p:sp>
      <p:sp>
        <p:nvSpPr>
          <p:cNvPr id="181" name="TextBox 180"/>
          <p:cNvSpPr txBox="1"/>
          <p:nvPr/>
        </p:nvSpPr>
        <p:spPr>
          <a:xfrm>
            <a:off x="8112409" y="2308704"/>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Mfg</a:t>
            </a:r>
            <a:endParaRPr lang="en-US" sz="1100" b="1" dirty="0"/>
          </a:p>
          <a:p>
            <a:pPr>
              <a:defRPr sz="800">
                <a:solidFill>
                  <a:schemeClr val="dk2"/>
                </a:solidFill>
              </a:defRPr>
            </a:pPr>
            <a:r>
              <a:t> - simplivity - 82%</a:t>
            </a:r>
          </a:p>
          <a:p>
            <a:pPr>
              <a:defRPr sz="800">
                <a:solidFill>
                  <a:schemeClr val="dk2"/>
                </a:solidFill>
              </a:defRPr>
            </a:pPr>
            <a:r>
              <a:t> - oneview - 36%</a:t>
            </a:r>
          </a:p>
          <a:p>
            <a:pPr>
              <a:defRPr sz="800">
                <a:solidFill>
                  <a:schemeClr val="dk2"/>
                </a:solidFill>
              </a:defRPr>
            </a:pPr>
            <a:r>
              <a:t> - synergy - 36%</a:t>
            </a:r>
          </a:p>
          <a:p>
            <a:pPr>
              <a:defRPr sz="800">
                <a:solidFill>
                  <a:schemeClr val="dk2"/>
                </a:solidFill>
              </a:defRPr>
            </a:pPr>
            <a:r>
              <a:t> - nimble - 36%</a:t>
            </a:r>
          </a:p>
        </p:txBody>
      </p:sp>
      <p:sp>
        <p:nvSpPr>
          <p:cNvPr id="182" name="TextBox 181"/>
          <p:cNvSpPr txBox="1"/>
          <p:nvPr/>
        </p:nvSpPr>
        <p:spPr>
          <a:xfrm>
            <a:off x="9857801" y="2308704"/>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Public Sector</a:t>
            </a:r>
            <a:endParaRPr lang="en-US" sz="1100" b="1" dirty="0"/>
          </a:p>
          <a:p>
            <a:pPr>
              <a:defRPr sz="800">
                <a:solidFill>
                  <a:schemeClr val="dk2"/>
                </a:solidFill>
              </a:defRPr>
            </a:pPr>
            <a:r>
              <a:t> - synergy - 57%</a:t>
            </a:r>
          </a:p>
          <a:p>
            <a:pPr>
              <a:defRPr sz="800">
                <a:solidFill>
                  <a:schemeClr val="dk2"/>
                </a:solidFill>
              </a:defRPr>
            </a:pPr>
            <a:r>
              <a:t> - airwave - 43%</a:t>
            </a:r>
          </a:p>
          <a:p>
            <a:pPr>
              <a:defRPr sz="800">
                <a:solidFill>
                  <a:schemeClr val="dk2"/>
                </a:solidFill>
              </a:defRPr>
            </a:pPr>
            <a:r>
              <a:t> - oneview - 29%</a:t>
            </a:r>
          </a:p>
          <a:p>
            <a:pPr>
              <a:defRPr sz="800">
                <a:solidFill>
                  <a:schemeClr val="dk2"/>
                </a:solidFill>
              </a:defRPr>
            </a:pPr>
            <a:r>
              <a:t> - iot - 29%</a:t>
            </a:r>
          </a:p>
        </p:txBody>
      </p:sp>
      <p:sp>
        <p:nvSpPr>
          <p:cNvPr id="183" name="TextBox 182"/>
          <p:cNvSpPr txBox="1"/>
          <p:nvPr/>
        </p:nvSpPr>
        <p:spPr>
          <a:xfrm>
            <a:off x="6366856" y="3346929"/>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Fin Svcs</a:t>
            </a:r>
            <a:endParaRPr lang="en-US" sz="1100" b="1" dirty="0"/>
          </a:p>
          <a:p>
            <a:pPr>
              <a:defRPr sz="800">
                <a:solidFill>
                  <a:schemeClr val="dk2"/>
                </a:solidFill>
              </a:defRPr>
            </a:pPr>
            <a:r>
              <a:t> - flexcapacity - 75%</a:t>
            </a:r>
          </a:p>
          <a:p>
            <a:pPr>
              <a:defRPr sz="800">
                <a:solidFill>
                  <a:schemeClr val="dk2"/>
                </a:solidFill>
              </a:defRPr>
            </a:pPr>
            <a:r>
              <a:t> - onesphere - 75%</a:t>
            </a:r>
          </a:p>
          <a:p>
            <a:pPr>
              <a:defRPr sz="800">
                <a:solidFill>
                  <a:schemeClr val="dk2"/>
                </a:solidFill>
              </a:defRPr>
            </a:pPr>
            <a:r>
              <a:t> - synergy - 50%</a:t>
            </a:r>
          </a:p>
          <a:p>
            <a:pPr>
              <a:defRPr sz="800">
                <a:solidFill>
                  <a:schemeClr val="dk2"/>
                </a:solidFill>
              </a:defRPr>
            </a:pPr>
            <a:r>
              <a:t> - pointnext - 50%</a:t>
            </a:r>
          </a:p>
        </p:txBody>
      </p:sp>
      <p:sp>
        <p:nvSpPr>
          <p:cNvPr id="184" name="TextBox 183"/>
          <p:cNvSpPr txBox="1"/>
          <p:nvPr/>
        </p:nvSpPr>
        <p:spPr>
          <a:xfrm>
            <a:off x="8112409" y="3346929"/>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Health &amp; LS</a:t>
            </a:r>
            <a:endParaRPr lang="en-US" sz="1100" b="1" dirty="0"/>
          </a:p>
          <a:p>
            <a:pPr>
              <a:defRPr sz="800">
                <a:solidFill>
                  <a:schemeClr val="dk2"/>
                </a:solidFill>
              </a:defRPr>
            </a:pPr>
            <a:r>
              <a:t> - nimble - 100%</a:t>
            </a:r>
          </a:p>
          <a:p>
            <a:pPr>
              <a:defRPr sz="800">
                <a:solidFill>
                  <a:schemeClr val="dk2"/>
                </a:solidFill>
              </a:defRPr>
            </a:pPr>
            <a:r>
              <a:t> - oneview - 50%</a:t>
            </a:r>
          </a:p>
          <a:p>
            <a:pPr>
              <a:defRPr sz="800">
                <a:solidFill>
                  <a:schemeClr val="dk2"/>
                </a:solidFill>
              </a:defRPr>
            </a:pPr>
            <a:r>
              <a:t> - niara - 50%</a:t>
            </a:r>
          </a:p>
        </p:txBody>
      </p:sp>
      <p:sp>
        <p:nvSpPr>
          <p:cNvPr id="185" name="TextBox 184"/>
          <p:cNvSpPr txBox="1"/>
          <p:nvPr/>
        </p:nvSpPr>
        <p:spPr>
          <a:xfrm>
            <a:off x="9857801" y="3346929"/>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CME</a:t>
            </a:r>
            <a:endParaRPr lang="en-US" sz="1100" b="1" dirty="0"/>
          </a:p>
          <a:p>
            <a:pPr>
              <a:defRPr sz="800">
                <a:solidFill>
                  <a:schemeClr val="dk2"/>
                </a:solidFill>
              </a:defRPr>
            </a:pPr>
            <a:r>
              <a:t> - pointnext - 75%</a:t>
            </a:r>
          </a:p>
          <a:p>
            <a:pPr>
              <a:defRPr sz="800">
                <a:solidFill>
                  <a:schemeClr val="dk2"/>
                </a:solidFill>
              </a:defRPr>
            </a:pPr>
            <a:r>
              <a:t> - oneview - 50%</a:t>
            </a:r>
          </a:p>
          <a:p>
            <a:pPr>
              <a:defRPr sz="800">
                <a:solidFill>
                  <a:schemeClr val="dk2"/>
                </a:solidFill>
              </a:defRPr>
            </a:pPr>
            <a:r>
              <a:t> - 3par - 50%</a:t>
            </a:r>
          </a:p>
          <a:p>
            <a:pPr>
              <a:defRPr sz="800">
                <a:solidFill>
                  <a:schemeClr val="dk2"/>
                </a:solidFill>
              </a:defRPr>
            </a:pPr>
            <a:r>
              <a:t> - simplivity - 50%</a:t>
            </a:r>
          </a:p>
        </p:txBody>
      </p:sp>
      <p:sp>
        <p:nvSpPr>
          <p:cNvPr id="186" name="TextBox 185"/>
          <p:cNvSpPr txBox="1"/>
          <p:nvPr/>
        </p:nvSpPr>
        <p:spPr>
          <a:xfrm>
            <a:off x="6366856" y="4234602"/>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Fin Svcs</a:t>
            </a:r>
            <a:endParaRPr lang="en-US" sz="1100" b="1" dirty="0"/>
          </a:p>
          <a:p>
            <a:pPr>
              <a:defRPr sz="800">
                <a:solidFill>
                  <a:schemeClr val="dk2"/>
                </a:solidFill>
              </a:defRPr>
            </a:pPr>
            <a:r>
              <a:t> - synergy - 62%</a:t>
            </a:r>
          </a:p>
          <a:p>
            <a:pPr>
              <a:defRPr sz="800">
                <a:solidFill>
                  <a:schemeClr val="dk2"/>
                </a:solidFill>
              </a:defRPr>
            </a:pPr>
            <a:r>
              <a:t> - aruba - 38%</a:t>
            </a:r>
          </a:p>
          <a:p>
            <a:pPr>
              <a:defRPr sz="800">
                <a:solidFill>
                  <a:schemeClr val="dk2"/>
                </a:solidFill>
              </a:defRPr>
            </a:pPr>
            <a:r>
              <a:t> - iot - 25%</a:t>
            </a:r>
          </a:p>
          <a:p>
            <a:pPr>
              <a:defRPr sz="800">
                <a:solidFill>
                  <a:schemeClr val="dk2"/>
                </a:solidFill>
              </a:defRPr>
            </a:pPr>
            <a:r>
              <a:t> - hybrid - 25%</a:t>
            </a:r>
          </a:p>
        </p:txBody>
      </p:sp>
      <p:sp>
        <p:nvSpPr>
          <p:cNvPr id="187" name="TextBox 186"/>
          <p:cNvSpPr txBox="1"/>
          <p:nvPr/>
        </p:nvSpPr>
        <p:spPr>
          <a:xfrm>
            <a:off x="8112409" y="4234602"/>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Public Sector</a:t>
            </a:r>
            <a:endParaRPr lang="en-US" sz="1100" b="1" dirty="0"/>
          </a:p>
          <a:p>
            <a:pPr>
              <a:defRPr sz="800">
                <a:solidFill>
                  <a:schemeClr val="dk2"/>
                </a:solidFill>
              </a:defRPr>
            </a:pPr>
            <a:r>
              <a:t> - synergy - 50%</a:t>
            </a:r>
          </a:p>
          <a:p>
            <a:pPr>
              <a:defRPr sz="800">
                <a:solidFill>
                  <a:schemeClr val="dk2"/>
                </a:solidFill>
              </a:defRPr>
            </a:pPr>
            <a:r>
              <a:t> - aruba - 43%</a:t>
            </a:r>
          </a:p>
          <a:p>
            <a:pPr>
              <a:defRPr sz="800">
                <a:solidFill>
                  <a:schemeClr val="dk2"/>
                </a:solidFill>
              </a:defRPr>
            </a:pPr>
            <a:r>
              <a:t> - clearpass - 36%</a:t>
            </a:r>
          </a:p>
          <a:p>
            <a:pPr>
              <a:defRPr sz="800">
                <a:solidFill>
                  <a:schemeClr val="dk2"/>
                </a:solidFill>
              </a:defRPr>
            </a:pPr>
            <a:r>
              <a:t> - nimble - 36%</a:t>
            </a:r>
          </a:p>
        </p:txBody>
      </p:sp>
      <p:sp>
        <p:nvSpPr>
          <p:cNvPr id="188" name="TextBox 187"/>
          <p:cNvSpPr txBox="1"/>
          <p:nvPr/>
        </p:nvSpPr>
        <p:spPr>
          <a:xfrm>
            <a:off x="9857801" y="4234602"/>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RCG</a:t>
            </a:r>
            <a:endParaRPr lang="en-US" sz="1100" b="1" dirty="0"/>
          </a:p>
          <a:p>
            <a:pPr>
              <a:defRPr sz="800">
                <a:solidFill>
                  <a:schemeClr val="dk2"/>
                </a:solidFill>
              </a:defRPr>
            </a:pPr>
            <a:r>
              <a:t> - synergy - 67%</a:t>
            </a:r>
          </a:p>
          <a:p>
            <a:pPr>
              <a:defRPr sz="800">
                <a:solidFill>
                  <a:schemeClr val="dk2"/>
                </a:solidFill>
              </a:defRPr>
            </a:pPr>
            <a:r>
              <a:t> - hybrid - 67%</a:t>
            </a:r>
          </a:p>
          <a:p>
            <a:pPr>
              <a:defRPr sz="800">
                <a:solidFill>
                  <a:schemeClr val="dk2"/>
                </a:solidFill>
              </a:defRPr>
            </a:pPr>
            <a:r>
              <a:t> - nimble - 67%</a:t>
            </a:r>
          </a:p>
          <a:p>
            <a:pPr>
              <a:defRPr sz="800">
                <a:solidFill>
                  <a:schemeClr val="dk2"/>
                </a:solidFill>
              </a:defRPr>
            </a:pPr>
            <a:r>
              <a:t> - 3par - 67%</a:t>
            </a:r>
          </a:p>
        </p:txBody>
      </p:sp>
      <p:sp>
        <p:nvSpPr>
          <p:cNvPr id="189" name="TextBox 188"/>
          <p:cNvSpPr txBox="1"/>
          <p:nvPr/>
        </p:nvSpPr>
        <p:spPr>
          <a:xfrm>
            <a:off x="6366856" y="513876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Public Sector</a:t>
            </a:r>
            <a:endParaRPr lang="en-US" sz="1100" b="1" dirty="0"/>
          </a:p>
          <a:p>
            <a:pPr>
              <a:defRPr sz="800">
                <a:solidFill>
                  <a:schemeClr val="dk2"/>
                </a:solidFill>
              </a:defRPr>
            </a:pPr>
            <a:r>
              <a:t> - synergy - 37%</a:t>
            </a:r>
          </a:p>
          <a:p>
            <a:pPr>
              <a:defRPr sz="800">
                <a:solidFill>
                  <a:schemeClr val="dk2"/>
                </a:solidFill>
              </a:defRPr>
            </a:pPr>
            <a:r>
              <a:t> - aruba - 37%</a:t>
            </a:r>
          </a:p>
          <a:p>
            <a:pPr>
              <a:defRPr sz="800">
                <a:solidFill>
                  <a:schemeClr val="dk2"/>
                </a:solidFill>
              </a:defRPr>
            </a:pPr>
            <a:r>
              <a:t> - simplivity - 37%</a:t>
            </a:r>
          </a:p>
          <a:p>
            <a:pPr>
              <a:defRPr sz="800">
                <a:solidFill>
                  <a:schemeClr val="dk2"/>
                </a:solidFill>
              </a:defRPr>
            </a:pPr>
            <a:r>
              <a:t> - iot - 16%</a:t>
            </a:r>
          </a:p>
        </p:txBody>
      </p:sp>
      <p:sp>
        <p:nvSpPr>
          <p:cNvPr id="190" name="TextBox 189"/>
          <p:cNvSpPr txBox="1"/>
          <p:nvPr/>
        </p:nvSpPr>
        <p:spPr>
          <a:xfrm>
            <a:off x="8112409" y="513876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Fin Svcs</a:t>
            </a:r>
            <a:endParaRPr lang="en-US" sz="1100" b="1" dirty="0"/>
          </a:p>
          <a:p>
            <a:pPr>
              <a:defRPr sz="800">
                <a:solidFill>
                  <a:schemeClr val="dk2"/>
                </a:solidFill>
              </a:defRPr>
            </a:pPr>
            <a:r>
              <a:t> - synergy - 50%</a:t>
            </a:r>
          </a:p>
          <a:p>
            <a:pPr>
              <a:defRPr sz="800">
                <a:solidFill>
                  <a:schemeClr val="dk2"/>
                </a:solidFill>
              </a:defRPr>
            </a:pPr>
            <a:r>
              <a:t> - hybrid - 38%</a:t>
            </a:r>
          </a:p>
          <a:p>
            <a:pPr>
              <a:defRPr sz="800">
                <a:solidFill>
                  <a:schemeClr val="dk2"/>
                </a:solidFill>
              </a:defRPr>
            </a:pPr>
            <a:r>
              <a:t> - analytics - 25%</a:t>
            </a:r>
          </a:p>
          <a:p>
            <a:pPr>
              <a:defRPr sz="800">
                <a:solidFill>
                  <a:schemeClr val="dk2"/>
                </a:solidFill>
              </a:defRPr>
            </a:pPr>
            <a:r>
              <a:t> - simplivity - 25%</a:t>
            </a:r>
          </a:p>
        </p:txBody>
      </p:sp>
      <p:sp>
        <p:nvSpPr>
          <p:cNvPr id="191" name="TextBox 190"/>
          <p:cNvSpPr txBox="1"/>
          <p:nvPr/>
        </p:nvSpPr>
        <p:spPr>
          <a:xfrm>
            <a:off x="9857801" y="513876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Mfg</a:t>
            </a:r>
            <a:endParaRPr lang="en-US" sz="1100" b="1" dirty="0"/>
          </a:p>
          <a:p>
            <a:pPr>
              <a:defRPr sz="800">
                <a:solidFill>
                  <a:schemeClr val="dk2"/>
                </a:solidFill>
              </a:defRPr>
            </a:pPr>
            <a:r>
              <a:t> - iot - 42%</a:t>
            </a:r>
          </a:p>
          <a:p>
            <a:pPr>
              <a:defRPr sz="800">
                <a:solidFill>
                  <a:schemeClr val="dk2"/>
                </a:solidFill>
              </a:defRPr>
            </a:pPr>
            <a:r>
              <a:t> - aruba - 42%</a:t>
            </a:r>
          </a:p>
          <a:p>
            <a:pPr>
              <a:defRPr sz="800">
                <a:solidFill>
                  <a:schemeClr val="dk2"/>
                </a:solidFill>
              </a:defRPr>
            </a:pPr>
            <a:r>
              <a:t> - simplivity - 42%</a:t>
            </a:r>
          </a:p>
          <a:p>
            <a:pPr>
              <a:defRPr sz="800">
                <a:solidFill>
                  <a:schemeClr val="dk2"/>
                </a:solidFill>
              </a:defRPr>
            </a:pPr>
            <a:r>
              <a:t> - hybrid - 42%</a:t>
            </a:r>
          </a:p>
        </p:txBody>
      </p:sp>
    </p:spTree>
    <p:extLst>
      <p:ext uri="{BB962C8B-B14F-4D97-AF65-F5344CB8AC3E}">
        <p14:creationId xmlns:p14="http://schemas.microsoft.com/office/powerpoint/2010/main" val="24041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5486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p:nvPr/>
        </p:nvSpPr>
        <p:spPr bwMode="gray">
          <a:xfrm>
            <a:off x="609439" y="3726535"/>
            <a:ext cx="2868145" cy="198454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37160"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Palo Alto</a:t>
            </a:r>
          </a:p>
          <a:p>
            <a:pPr marL="182880" indent="-182880">
              <a:spcBef>
                <a:spcPts val="600"/>
              </a:spcBef>
              <a:buFont typeface="Arial" panose="020B0604020202020204" pitchFamily="34" charset="0"/>
              <a:buChar char="−"/>
            </a:pPr>
            <a:r>
              <a:rPr lang="en-US" sz="1350" dirty="0">
                <a:solidFill>
                  <a:schemeClr val="tx1"/>
                </a:solidFill>
              </a:rPr>
              <a:t>Houston</a:t>
            </a:r>
          </a:p>
          <a:p>
            <a:pPr marL="182880" indent="-182880">
              <a:spcBef>
                <a:spcPts val="600"/>
              </a:spcBef>
              <a:buFont typeface="Arial" panose="020B0604020202020204" pitchFamily="34" charset="0"/>
              <a:buChar char="−"/>
            </a:pPr>
            <a:r>
              <a:rPr lang="en-US" sz="1350" dirty="0">
                <a:solidFill>
                  <a:schemeClr val="tx1"/>
                </a:solidFill>
              </a:rPr>
              <a:t>New York</a:t>
            </a:r>
          </a:p>
          <a:p>
            <a:pPr marL="182880" indent="-182880">
              <a:spcBef>
                <a:spcPts val="600"/>
              </a:spcBef>
              <a:buFont typeface="Arial" panose="020B0604020202020204" pitchFamily="34" charset="0"/>
              <a:buChar char="−"/>
            </a:pPr>
            <a:r>
              <a:rPr lang="en-US" sz="1350" dirty="0">
                <a:solidFill>
                  <a:schemeClr val="tx1"/>
                </a:solidFill>
              </a:rPr>
              <a:t>London</a:t>
            </a:r>
          </a:p>
          <a:p>
            <a:pPr marL="182880" indent="-182880">
              <a:spcBef>
                <a:spcPts val="600"/>
              </a:spcBef>
              <a:buFont typeface="Arial" panose="020B0604020202020204" pitchFamily="34" charset="0"/>
              <a:buChar char="−"/>
            </a:pPr>
            <a:r>
              <a:rPr lang="en-US" sz="1350" dirty="0">
                <a:solidFill>
                  <a:schemeClr val="tx1"/>
                </a:solidFill>
              </a:rPr>
              <a:t>Singapore</a:t>
            </a:r>
          </a:p>
          <a:p>
            <a:pPr>
              <a:lnSpc>
                <a:spcPct val="90000"/>
              </a:lnSpc>
            </a:pPr>
            <a:endParaRPr lang="en-US" dirty="0">
              <a:solidFill>
                <a:schemeClr val="tx1"/>
              </a:solidFill>
            </a:endParaRPr>
          </a:p>
        </p:txBody>
      </p:sp>
      <p:sp>
        <p:nvSpPr>
          <p:cNvPr id="20" name="Rectangle 7"/>
          <p:cNvSpPr/>
          <p:nvPr/>
        </p:nvSpPr>
        <p:spPr bwMode="gray">
          <a:xfrm>
            <a:off x="3615466" y="3726535"/>
            <a:ext cx="2990749" cy="198454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37160"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Monthly data</a:t>
            </a:r>
          </a:p>
          <a:p>
            <a:pPr>
              <a:lnSpc>
                <a:spcPct val="90000"/>
              </a:lnSpc>
            </a:pPr>
            <a:endParaRPr lang="en-US" dirty="0">
              <a:solidFill>
                <a:schemeClr val="tx1"/>
              </a:solidFill>
            </a:endParaRPr>
          </a:p>
        </p:txBody>
      </p:sp>
      <p:sp>
        <p:nvSpPr>
          <p:cNvPr id="24" name="Rectangle 9"/>
          <p:cNvSpPr/>
          <p:nvPr/>
        </p:nvSpPr>
        <p:spPr bwMode="gray">
          <a:xfrm>
            <a:off x="6746887" y="3453915"/>
            <a:ext cx="4831544" cy="2257163"/>
          </a:xfrm>
          <a:custGeom>
            <a:avLst/>
            <a:gdLst>
              <a:gd name="connsiteX0" fmla="*/ 0 w 4831544"/>
              <a:gd name="connsiteY0" fmla="*/ 0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0 h 2257163"/>
              <a:gd name="connsiteX0" fmla="*/ 0 w 4831544"/>
              <a:gd name="connsiteY0" fmla="*/ 270456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270456 h 2257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544" h="2257163">
                <a:moveTo>
                  <a:pt x="0" y="270456"/>
                </a:moveTo>
                <a:lnTo>
                  <a:pt x="4831544" y="0"/>
                </a:lnTo>
                <a:lnTo>
                  <a:pt x="4831544" y="2257163"/>
                </a:lnTo>
                <a:lnTo>
                  <a:pt x="0" y="2257163"/>
                </a:lnTo>
                <a:lnTo>
                  <a:pt x="0" y="270456"/>
                </a:lnTo>
                <a:close/>
              </a:path>
            </a:pathLst>
          </a:cu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365760"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Action items</a:t>
            </a:r>
          </a:p>
          <a:p>
            <a:pPr marL="182880" indent="-182880">
              <a:spcBef>
                <a:spcPts val="600"/>
              </a:spcBef>
              <a:buFont typeface="Arial" panose="020B0604020202020204" pitchFamily="34" charset="0"/>
              <a:buChar char="−"/>
            </a:pPr>
            <a:r>
              <a:rPr lang="en-US" sz="1350" dirty="0">
                <a:solidFill>
                  <a:schemeClr val="tx1"/>
                </a:solidFill>
              </a:rPr>
              <a:t>Customer survey responses:</a:t>
            </a:r>
          </a:p>
          <a:p>
            <a:pPr marL="346075" lvl="1" indent="-171450">
              <a:lnSpc>
                <a:spcPct val="90000"/>
              </a:lnSpc>
              <a:spcBef>
                <a:spcPts val="300"/>
              </a:spcBef>
              <a:buFont typeface="Arial" panose="020B0604020202020204" pitchFamily="34" charset="0"/>
              <a:buChar char="•"/>
            </a:pPr>
            <a:r>
              <a:rPr lang="en-US" sz="1200" dirty="0">
                <a:solidFill>
                  <a:schemeClr val="tx1"/>
                </a:solidFill>
              </a:rPr>
              <a:t>Which solutions would you like to learn more about?</a:t>
            </a:r>
          </a:p>
          <a:p>
            <a:pPr marL="346075" lvl="1" indent="-171450">
              <a:lnSpc>
                <a:spcPct val="90000"/>
              </a:lnSpc>
              <a:spcBef>
                <a:spcPts val="300"/>
              </a:spcBef>
              <a:buFont typeface="Arial" panose="020B0604020202020204" pitchFamily="34" charset="0"/>
              <a:buChar char="•"/>
            </a:pPr>
            <a:r>
              <a:rPr lang="en-US" sz="1200" dirty="0">
                <a:solidFill>
                  <a:schemeClr val="tx1"/>
                </a:solidFill>
              </a:rPr>
              <a:t>What would you suggest to our CEO</a:t>
            </a:r>
          </a:p>
          <a:p>
            <a:pPr marL="346075" lvl="1" indent="-171450">
              <a:lnSpc>
                <a:spcPct val="90000"/>
              </a:lnSpc>
              <a:spcBef>
                <a:spcPts val="300"/>
              </a:spcBef>
              <a:buFont typeface="Arial" panose="020B0604020202020204" pitchFamily="34" charset="0"/>
              <a:buChar char="•"/>
            </a:pPr>
            <a:r>
              <a:rPr lang="en-US" sz="1200" dirty="0">
                <a:solidFill>
                  <a:schemeClr val="tx1"/>
                </a:solidFill>
              </a:rPr>
              <a:t>Additional comments</a:t>
            </a:r>
          </a:p>
          <a:p>
            <a:pPr marL="182880" indent="-182880">
              <a:spcBef>
                <a:spcPts val="1200"/>
              </a:spcBef>
              <a:buFont typeface="Arial" panose="020B0604020202020204" pitchFamily="34" charset="0"/>
              <a:buChar char="−"/>
            </a:pPr>
            <a:r>
              <a:rPr lang="en-US" sz="1350" dirty="0">
                <a:solidFill>
                  <a:schemeClr val="tx1"/>
                </a:solidFill>
              </a:rPr>
              <a:t>Post engagement summaries</a:t>
            </a:r>
          </a:p>
          <a:p>
            <a:pPr marL="182880" indent="-182880">
              <a:spcBef>
                <a:spcPts val="600"/>
              </a:spcBef>
              <a:buFont typeface="Arial" panose="020B0604020202020204" pitchFamily="34" charset="0"/>
              <a:buChar char="−"/>
            </a:pPr>
            <a:r>
              <a:rPr lang="en-US" sz="1350" dirty="0">
                <a:solidFill>
                  <a:schemeClr val="tx1"/>
                </a:solidFill>
              </a:rPr>
              <a:t>Briefing Program Manager interviews</a:t>
            </a:r>
          </a:p>
        </p:txBody>
      </p:sp>
      <p:sp>
        <p:nvSpPr>
          <p:cNvPr id="7" name="Rectangle 6"/>
          <p:cNvSpPr/>
          <p:nvPr/>
        </p:nvSpPr>
        <p:spPr bwMode="ltGray">
          <a:xfrm>
            <a:off x="487680" y="3060579"/>
            <a:ext cx="10922000" cy="69704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15" name="Content Placeholder 1"/>
          <p:cNvSpPr txBox="1">
            <a:spLocks/>
          </p:cNvSpPr>
          <p:nvPr/>
        </p:nvSpPr>
        <p:spPr>
          <a:xfrm>
            <a:off x="610393" y="1316038"/>
            <a:ext cx="10968038" cy="1708150"/>
          </a:xfrm>
          <a:prstGeom prst="rect">
            <a:avLst/>
          </a:prstGeom>
          <a:solidFill>
            <a:schemeClr val="bg1"/>
          </a:solidFill>
          <a:ln w="38100">
            <a:solidFill>
              <a:srgbClr val="01A98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2200" b="1" dirty="0"/>
              <a:t>Objective</a:t>
            </a:r>
          </a:p>
          <a:p>
            <a:pPr marL="0" indent="0">
              <a:lnSpc>
                <a:spcPct val="100000"/>
              </a:lnSpc>
              <a:spcBef>
                <a:spcPts val="0"/>
              </a:spcBef>
              <a:buFont typeface="Arial" panose="020B0604020202020204" pitchFamily="34" charset="0"/>
              <a:buNone/>
            </a:pPr>
            <a:r>
              <a:rPr lang="en-US" dirty="0"/>
              <a:t>This report provides a monthly view of valuable customer and partner insights                       from the Executive Briefing Center and Customer Engagement Centers</a:t>
            </a:r>
            <a:r>
              <a:rPr lang="en-US" dirty="0" smtClean="0"/>
              <a:t>.</a:t>
            </a:r>
            <a:endParaRPr lang="en-US" dirty="0"/>
          </a:p>
        </p:txBody>
      </p:sp>
      <p:sp>
        <p:nvSpPr>
          <p:cNvPr id="3" name="Title 2"/>
          <p:cNvSpPr>
            <a:spLocks noGrp="1"/>
          </p:cNvSpPr>
          <p:nvPr>
            <p:ph type="title"/>
          </p:nvPr>
        </p:nvSpPr>
        <p:spPr/>
        <p:txBody>
          <a:bodyPr/>
          <a:lstStyle/>
          <a:p>
            <a:r>
              <a:rPr lang="en-US"/>
              <a:t>Customer Advocacy Insights</a:t>
            </a:r>
            <a:endParaRPr lang="en-US" dirty="0"/>
          </a:p>
        </p:txBody>
      </p:sp>
      <p:sp>
        <p:nvSpPr>
          <p:cNvPr id="18" name="Espaço Reservado para Número de Slide 2"/>
          <p:cNvSpPr>
            <a:spLocks noGrp="1"/>
          </p:cNvSpPr>
          <p:nvPr>
            <p:ph type="sldNum" sz="quarter" idx="12"/>
          </p:nvPr>
        </p:nvSpPr>
        <p:spPr/>
        <p:txBody>
          <a:bodyPr/>
          <a:lstStyle/>
          <a:p>
            <a:fld id="{B016F8AB-BCEA-4347-8BA6-BE776009BC89}" type="slidenum">
              <a:rPr lang="en-US" smtClean="0"/>
              <a:pPr/>
              <a:t>2</a:t>
            </a:fld>
            <a:endParaRPr lang="en-US"/>
          </a:p>
        </p:txBody>
      </p:sp>
      <p:sp>
        <p:nvSpPr>
          <p:cNvPr id="6" name="Rectangle 5"/>
          <p:cNvSpPr/>
          <p:nvPr/>
        </p:nvSpPr>
        <p:spPr bwMode="gray">
          <a:xfrm>
            <a:off x="609440" y="3169373"/>
            <a:ext cx="3148953" cy="56438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Centers in scope</a:t>
            </a:r>
            <a:endParaRPr lang="en-US" dirty="0">
              <a:solidFill>
                <a:schemeClr val="tx1"/>
              </a:solidFill>
            </a:endParaRPr>
          </a:p>
        </p:txBody>
      </p:sp>
      <p:sp>
        <p:nvSpPr>
          <p:cNvPr id="8" name="Rectangle 7"/>
          <p:cNvSpPr/>
          <p:nvPr/>
        </p:nvSpPr>
        <p:spPr bwMode="gray">
          <a:xfrm>
            <a:off x="3618254" y="3169373"/>
            <a:ext cx="3268772" cy="564382"/>
          </a:xfrm>
          <a:prstGeom prst="chevron">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Time period</a:t>
            </a:r>
            <a:endParaRPr lang="en-US" dirty="0">
              <a:solidFill>
                <a:schemeClr val="tx1"/>
              </a:solidFill>
            </a:endParaRPr>
          </a:p>
        </p:txBody>
      </p:sp>
      <p:sp>
        <p:nvSpPr>
          <p:cNvPr id="10" name="Rectangle 9"/>
          <p:cNvSpPr/>
          <p:nvPr/>
        </p:nvSpPr>
        <p:spPr bwMode="gray">
          <a:xfrm>
            <a:off x="6746886" y="3169373"/>
            <a:ext cx="4831545" cy="564382"/>
          </a:xfrm>
          <a:prstGeom prst="chevron">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Data sources</a:t>
            </a:r>
            <a:endParaRPr lang="en-US" dirty="0">
              <a:solidFill>
                <a:schemeClr val="tx1"/>
              </a:solidFill>
            </a:endParaRPr>
          </a:p>
        </p:txBody>
      </p:sp>
      <p:sp>
        <p:nvSpPr>
          <p:cNvPr id="16" name="TextBox 15"/>
          <p:cNvSpPr txBox="1"/>
          <p:nvPr/>
        </p:nvSpPr>
        <p:spPr>
          <a:xfrm>
            <a:off x="1747440" y="6202267"/>
            <a:ext cx="6441520" cy="460747"/>
          </a:xfrm>
          <a:prstGeom prst="rect">
            <a:avLst/>
          </a:prstGeom>
          <a:noFill/>
        </p:spPr>
        <p:txBody>
          <a:bodyPr wrap="square" lIns="0" tIns="0" rIns="0" bIns="0" rtlCol="0" anchor="ctr">
            <a:noAutofit/>
          </a:bodyPr>
          <a:lstStyle/>
          <a:p>
            <a:pPr>
              <a:lnSpc>
                <a:spcPct val="90000"/>
              </a:lnSpc>
            </a:pPr>
            <a:r>
              <a:rPr lang="en-US" sz="1000" b="1" dirty="0" smtClean="0"/>
              <a:t>Notes:</a:t>
            </a:r>
          </a:p>
          <a:p>
            <a:pPr>
              <a:lnSpc>
                <a:spcPct val="90000"/>
              </a:lnSpc>
            </a:pPr>
            <a:r>
              <a:rPr lang="en-US" sz="1000" dirty="0" smtClean="0"/>
              <a:t>Critical </a:t>
            </a:r>
            <a:r>
              <a:rPr lang="en-US" sz="1000" dirty="0"/>
              <a:t>issues that are raised in any briefing are handled through our standard 24 hour escalation mechanisms</a:t>
            </a:r>
          </a:p>
          <a:p>
            <a:pPr>
              <a:lnSpc>
                <a:spcPct val="90000"/>
              </a:lnSpc>
            </a:pPr>
            <a:r>
              <a:rPr lang="en-US" sz="1000" dirty="0" smtClean="0"/>
              <a:t>Meetings </a:t>
            </a:r>
            <a:r>
              <a:rPr lang="en-US" sz="1000" dirty="0"/>
              <a:t>that do not require surveys and post engagement summaries are out of scope.</a:t>
            </a:r>
          </a:p>
        </p:txBody>
      </p:sp>
      <p:grpSp>
        <p:nvGrpSpPr>
          <p:cNvPr id="21" name="Group 68"/>
          <p:cNvGrpSpPr>
            <a:grpSpLocks noChangeAspect="1"/>
          </p:cNvGrpSpPr>
          <p:nvPr/>
        </p:nvGrpSpPr>
        <p:grpSpPr bwMode="auto">
          <a:xfrm>
            <a:off x="9960647" y="1585406"/>
            <a:ext cx="1199637" cy="1169102"/>
            <a:chOff x="2386" y="447"/>
            <a:chExt cx="275" cy="268"/>
          </a:xfrm>
        </p:grpSpPr>
        <p:sp>
          <p:nvSpPr>
            <p:cNvPr id="22" name="Freeform 69"/>
            <p:cNvSpPr>
              <a:spLocks noEditPoints="1"/>
            </p:cNvSpPr>
            <p:nvPr/>
          </p:nvSpPr>
          <p:spPr bwMode="auto">
            <a:xfrm>
              <a:off x="2390" y="586"/>
              <a:ext cx="271" cy="129"/>
            </a:xfrm>
            <a:custGeom>
              <a:avLst/>
              <a:gdLst>
                <a:gd name="T0" fmla="*/ 443 w 453"/>
                <a:gd name="T1" fmla="*/ 15 h 214"/>
                <a:gd name="T2" fmla="*/ 390 w 453"/>
                <a:gd name="T3" fmla="*/ 15 h 214"/>
                <a:gd name="T4" fmla="*/ 337 w 453"/>
                <a:gd name="T5" fmla="*/ 68 h 214"/>
                <a:gd name="T6" fmla="*/ 285 w 453"/>
                <a:gd name="T7" fmla="*/ 68 h 214"/>
                <a:gd name="T8" fmla="*/ 287 w 453"/>
                <a:gd name="T9" fmla="*/ 55 h 214"/>
                <a:gd name="T10" fmla="*/ 249 w 453"/>
                <a:gd name="T11" fmla="*/ 17 h 214"/>
                <a:gd name="T12" fmla="*/ 102 w 453"/>
                <a:gd name="T13" fmla="*/ 17 h 214"/>
                <a:gd name="T14" fmla="*/ 63 w 453"/>
                <a:gd name="T15" fmla="*/ 56 h 214"/>
                <a:gd name="T16" fmla="*/ 0 w 453"/>
                <a:gd name="T17" fmla="*/ 119 h 214"/>
                <a:gd name="T18" fmla="*/ 95 w 453"/>
                <a:gd name="T19" fmla="*/ 214 h 214"/>
                <a:gd name="T20" fmla="*/ 151 w 453"/>
                <a:gd name="T21" fmla="*/ 157 h 214"/>
                <a:gd name="T22" fmla="*/ 356 w 453"/>
                <a:gd name="T23" fmla="*/ 157 h 214"/>
                <a:gd name="T24" fmla="*/ 443 w 453"/>
                <a:gd name="T25" fmla="*/ 67 h 214"/>
                <a:gd name="T26" fmla="*/ 453 w 453"/>
                <a:gd name="T27" fmla="*/ 41 h 214"/>
                <a:gd name="T28" fmla="*/ 443 w 453"/>
                <a:gd name="T29" fmla="*/ 15 h 214"/>
                <a:gd name="T30" fmla="*/ 36 w 453"/>
                <a:gd name="T31" fmla="*/ 119 h 214"/>
                <a:gd name="T32" fmla="*/ 65 w 453"/>
                <a:gd name="T33" fmla="*/ 90 h 214"/>
                <a:gd name="T34" fmla="*/ 123 w 453"/>
                <a:gd name="T35" fmla="*/ 149 h 214"/>
                <a:gd name="T36" fmla="*/ 95 w 453"/>
                <a:gd name="T37" fmla="*/ 178 h 214"/>
                <a:gd name="T38" fmla="*/ 36 w 453"/>
                <a:gd name="T39" fmla="*/ 119 h 214"/>
                <a:gd name="T40" fmla="*/ 424 w 453"/>
                <a:gd name="T41" fmla="*/ 49 h 214"/>
                <a:gd name="T42" fmla="*/ 346 w 453"/>
                <a:gd name="T43" fmla="*/ 132 h 214"/>
                <a:gd name="T44" fmla="*/ 142 w 453"/>
                <a:gd name="T45" fmla="*/ 132 h 214"/>
                <a:gd name="T46" fmla="*/ 83 w 453"/>
                <a:gd name="T47" fmla="*/ 72 h 214"/>
                <a:gd name="T48" fmla="*/ 113 w 453"/>
                <a:gd name="T49" fmla="*/ 42 h 214"/>
                <a:gd name="T50" fmla="*/ 249 w 453"/>
                <a:gd name="T51" fmla="*/ 42 h 214"/>
                <a:gd name="T52" fmla="*/ 261 w 453"/>
                <a:gd name="T53" fmla="*/ 55 h 214"/>
                <a:gd name="T54" fmla="*/ 249 w 453"/>
                <a:gd name="T55" fmla="*/ 68 h 214"/>
                <a:gd name="T56" fmla="*/ 210 w 453"/>
                <a:gd name="T57" fmla="*/ 68 h 214"/>
                <a:gd name="T58" fmla="*/ 210 w 453"/>
                <a:gd name="T59" fmla="*/ 93 h 214"/>
                <a:gd name="T60" fmla="*/ 217 w 453"/>
                <a:gd name="T61" fmla="*/ 93 h 214"/>
                <a:gd name="T62" fmla="*/ 217 w 453"/>
                <a:gd name="T63" fmla="*/ 93 h 214"/>
                <a:gd name="T64" fmla="*/ 249 w 453"/>
                <a:gd name="T65" fmla="*/ 93 h 214"/>
                <a:gd name="T66" fmla="*/ 250 w 453"/>
                <a:gd name="T67" fmla="*/ 93 h 214"/>
                <a:gd name="T68" fmla="*/ 348 w 453"/>
                <a:gd name="T69" fmla="*/ 93 h 214"/>
                <a:gd name="T70" fmla="*/ 408 w 453"/>
                <a:gd name="T71" fmla="*/ 33 h 214"/>
                <a:gd name="T72" fmla="*/ 424 w 453"/>
                <a:gd name="T73" fmla="*/ 33 h 214"/>
                <a:gd name="T74" fmla="*/ 428 w 453"/>
                <a:gd name="T75" fmla="*/ 41 h 214"/>
                <a:gd name="T76" fmla="*/ 424 w 453"/>
                <a:gd name="T77" fmla="*/ 4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3" h="214">
                  <a:moveTo>
                    <a:pt x="443" y="15"/>
                  </a:moveTo>
                  <a:cubicBezTo>
                    <a:pt x="428" y="0"/>
                    <a:pt x="405" y="0"/>
                    <a:pt x="390" y="15"/>
                  </a:cubicBezTo>
                  <a:cubicBezTo>
                    <a:pt x="337" y="68"/>
                    <a:pt x="337" y="68"/>
                    <a:pt x="337" y="68"/>
                  </a:cubicBezTo>
                  <a:cubicBezTo>
                    <a:pt x="285" y="68"/>
                    <a:pt x="285" y="68"/>
                    <a:pt x="285" y="68"/>
                  </a:cubicBezTo>
                  <a:cubicBezTo>
                    <a:pt x="286" y="64"/>
                    <a:pt x="287" y="59"/>
                    <a:pt x="287" y="55"/>
                  </a:cubicBezTo>
                  <a:cubicBezTo>
                    <a:pt x="287" y="34"/>
                    <a:pt x="270" y="17"/>
                    <a:pt x="249" y="17"/>
                  </a:cubicBezTo>
                  <a:cubicBezTo>
                    <a:pt x="102" y="17"/>
                    <a:pt x="102" y="17"/>
                    <a:pt x="102" y="17"/>
                  </a:cubicBezTo>
                  <a:cubicBezTo>
                    <a:pt x="63" y="56"/>
                    <a:pt x="63" y="56"/>
                    <a:pt x="63" y="56"/>
                  </a:cubicBezTo>
                  <a:cubicBezTo>
                    <a:pt x="0" y="119"/>
                    <a:pt x="0" y="119"/>
                    <a:pt x="0" y="119"/>
                  </a:cubicBezTo>
                  <a:cubicBezTo>
                    <a:pt x="95" y="214"/>
                    <a:pt x="95" y="214"/>
                    <a:pt x="95" y="214"/>
                  </a:cubicBezTo>
                  <a:cubicBezTo>
                    <a:pt x="151" y="157"/>
                    <a:pt x="151" y="157"/>
                    <a:pt x="151" y="157"/>
                  </a:cubicBezTo>
                  <a:cubicBezTo>
                    <a:pt x="356" y="157"/>
                    <a:pt x="356" y="157"/>
                    <a:pt x="356" y="157"/>
                  </a:cubicBezTo>
                  <a:cubicBezTo>
                    <a:pt x="443" y="67"/>
                    <a:pt x="443" y="67"/>
                    <a:pt x="443" y="67"/>
                  </a:cubicBezTo>
                  <a:cubicBezTo>
                    <a:pt x="450" y="60"/>
                    <a:pt x="453" y="51"/>
                    <a:pt x="453" y="41"/>
                  </a:cubicBezTo>
                  <a:cubicBezTo>
                    <a:pt x="453" y="31"/>
                    <a:pt x="450" y="22"/>
                    <a:pt x="443" y="15"/>
                  </a:cubicBezTo>
                  <a:close/>
                  <a:moveTo>
                    <a:pt x="36" y="119"/>
                  </a:moveTo>
                  <a:cubicBezTo>
                    <a:pt x="65" y="90"/>
                    <a:pt x="65" y="90"/>
                    <a:pt x="65" y="90"/>
                  </a:cubicBezTo>
                  <a:cubicBezTo>
                    <a:pt x="123" y="149"/>
                    <a:pt x="123" y="149"/>
                    <a:pt x="123" y="149"/>
                  </a:cubicBezTo>
                  <a:cubicBezTo>
                    <a:pt x="95" y="178"/>
                    <a:pt x="95" y="178"/>
                    <a:pt x="95" y="178"/>
                  </a:cubicBezTo>
                  <a:lnTo>
                    <a:pt x="36" y="119"/>
                  </a:lnTo>
                  <a:close/>
                  <a:moveTo>
                    <a:pt x="424" y="49"/>
                  </a:moveTo>
                  <a:cubicBezTo>
                    <a:pt x="346" y="132"/>
                    <a:pt x="346" y="132"/>
                    <a:pt x="346" y="132"/>
                  </a:cubicBezTo>
                  <a:cubicBezTo>
                    <a:pt x="142" y="132"/>
                    <a:pt x="142" y="132"/>
                    <a:pt x="142" y="132"/>
                  </a:cubicBezTo>
                  <a:cubicBezTo>
                    <a:pt x="83" y="72"/>
                    <a:pt x="83" y="72"/>
                    <a:pt x="83" y="72"/>
                  </a:cubicBezTo>
                  <a:cubicBezTo>
                    <a:pt x="113" y="42"/>
                    <a:pt x="113" y="42"/>
                    <a:pt x="113" y="42"/>
                  </a:cubicBezTo>
                  <a:cubicBezTo>
                    <a:pt x="249" y="42"/>
                    <a:pt x="249" y="42"/>
                    <a:pt x="249" y="42"/>
                  </a:cubicBezTo>
                  <a:cubicBezTo>
                    <a:pt x="256" y="42"/>
                    <a:pt x="261" y="48"/>
                    <a:pt x="261" y="55"/>
                  </a:cubicBezTo>
                  <a:cubicBezTo>
                    <a:pt x="261" y="62"/>
                    <a:pt x="256" y="67"/>
                    <a:pt x="249" y="68"/>
                  </a:cubicBezTo>
                  <a:cubicBezTo>
                    <a:pt x="210" y="68"/>
                    <a:pt x="210" y="68"/>
                    <a:pt x="210" y="68"/>
                  </a:cubicBezTo>
                  <a:cubicBezTo>
                    <a:pt x="210" y="93"/>
                    <a:pt x="210" y="93"/>
                    <a:pt x="210" y="93"/>
                  </a:cubicBezTo>
                  <a:cubicBezTo>
                    <a:pt x="217" y="93"/>
                    <a:pt x="217" y="93"/>
                    <a:pt x="217" y="93"/>
                  </a:cubicBezTo>
                  <a:cubicBezTo>
                    <a:pt x="217" y="93"/>
                    <a:pt x="217" y="93"/>
                    <a:pt x="217" y="93"/>
                  </a:cubicBezTo>
                  <a:cubicBezTo>
                    <a:pt x="249" y="93"/>
                    <a:pt x="249" y="93"/>
                    <a:pt x="249" y="93"/>
                  </a:cubicBezTo>
                  <a:cubicBezTo>
                    <a:pt x="249" y="93"/>
                    <a:pt x="250" y="93"/>
                    <a:pt x="250" y="93"/>
                  </a:cubicBezTo>
                  <a:cubicBezTo>
                    <a:pt x="348" y="93"/>
                    <a:pt x="348" y="93"/>
                    <a:pt x="348" y="93"/>
                  </a:cubicBezTo>
                  <a:cubicBezTo>
                    <a:pt x="408" y="33"/>
                    <a:pt x="408" y="33"/>
                    <a:pt x="408" y="33"/>
                  </a:cubicBezTo>
                  <a:cubicBezTo>
                    <a:pt x="413" y="28"/>
                    <a:pt x="420" y="28"/>
                    <a:pt x="424" y="33"/>
                  </a:cubicBezTo>
                  <a:cubicBezTo>
                    <a:pt x="427" y="35"/>
                    <a:pt x="428" y="38"/>
                    <a:pt x="428" y="41"/>
                  </a:cubicBezTo>
                  <a:cubicBezTo>
                    <a:pt x="428" y="44"/>
                    <a:pt x="427" y="47"/>
                    <a:pt x="424"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0"/>
            <p:cNvSpPr>
              <a:spLocks noEditPoints="1"/>
            </p:cNvSpPr>
            <p:nvPr/>
          </p:nvSpPr>
          <p:spPr bwMode="auto">
            <a:xfrm>
              <a:off x="2386" y="447"/>
              <a:ext cx="271" cy="126"/>
            </a:xfrm>
            <a:custGeom>
              <a:avLst/>
              <a:gdLst>
                <a:gd name="T0" fmla="*/ 37 w 453"/>
                <a:gd name="T1" fmla="*/ 210 h 210"/>
                <a:gd name="T2" fmla="*/ 63 w 453"/>
                <a:gd name="T3" fmla="*/ 199 h 210"/>
                <a:gd name="T4" fmla="*/ 116 w 453"/>
                <a:gd name="T5" fmla="*/ 146 h 210"/>
                <a:gd name="T6" fmla="*/ 168 w 453"/>
                <a:gd name="T7" fmla="*/ 146 h 210"/>
                <a:gd name="T8" fmla="*/ 166 w 453"/>
                <a:gd name="T9" fmla="*/ 159 h 210"/>
                <a:gd name="T10" fmla="*/ 204 w 453"/>
                <a:gd name="T11" fmla="*/ 197 h 210"/>
                <a:gd name="T12" fmla="*/ 351 w 453"/>
                <a:gd name="T13" fmla="*/ 197 h 210"/>
                <a:gd name="T14" fmla="*/ 391 w 453"/>
                <a:gd name="T15" fmla="*/ 157 h 210"/>
                <a:gd name="T16" fmla="*/ 453 w 453"/>
                <a:gd name="T17" fmla="*/ 95 h 210"/>
                <a:gd name="T18" fmla="*/ 358 w 453"/>
                <a:gd name="T19" fmla="*/ 0 h 210"/>
                <a:gd name="T20" fmla="*/ 302 w 453"/>
                <a:gd name="T21" fmla="*/ 57 h 210"/>
                <a:gd name="T22" fmla="*/ 97 w 453"/>
                <a:gd name="T23" fmla="*/ 57 h 210"/>
                <a:gd name="T24" fmla="*/ 10 w 453"/>
                <a:gd name="T25" fmla="*/ 147 h 210"/>
                <a:gd name="T26" fmla="*/ 0 w 453"/>
                <a:gd name="T27" fmla="*/ 173 h 210"/>
                <a:gd name="T28" fmla="*/ 10 w 453"/>
                <a:gd name="T29" fmla="*/ 199 h 210"/>
                <a:gd name="T30" fmla="*/ 37 w 453"/>
                <a:gd name="T31" fmla="*/ 210 h 210"/>
                <a:gd name="T32" fmla="*/ 417 w 453"/>
                <a:gd name="T33" fmla="*/ 95 h 210"/>
                <a:gd name="T34" fmla="*/ 388 w 453"/>
                <a:gd name="T35" fmla="*/ 124 h 210"/>
                <a:gd name="T36" fmla="*/ 330 w 453"/>
                <a:gd name="T37" fmla="*/ 65 h 210"/>
                <a:gd name="T38" fmla="*/ 358 w 453"/>
                <a:gd name="T39" fmla="*/ 36 h 210"/>
                <a:gd name="T40" fmla="*/ 417 w 453"/>
                <a:gd name="T41" fmla="*/ 95 h 210"/>
                <a:gd name="T42" fmla="*/ 29 w 453"/>
                <a:gd name="T43" fmla="*/ 165 h 210"/>
                <a:gd name="T44" fmla="*/ 107 w 453"/>
                <a:gd name="T45" fmla="*/ 82 h 210"/>
                <a:gd name="T46" fmla="*/ 311 w 453"/>
                <a:gd name="T47" fmla="*/ 82 h 210"/>
                <a:gd name="T48" fmla="*/ 370 w 453"/>
                <a:gd name="T49" fmla="*/ 142 h 210"/>
                <a:gd name="T50" fmla="*/ 340 w 453"/>
                <a:gd name="T51" fmla="*/ 172 h 210"/>
                <a:gd name="T52" fmla="*/ 204 w 453"/>
                <a:gd name="T53" fmla="*/ 172 h 210"/>
                <a:gd name="T54" fmla="*/ 192 w 453"/>
                <a:gd name="T55" fmla="*/ 159 h 210"/>
                <a:gd name="T56" fmla="*/ 204 w 453"/>
                <a:gd name="T57" fmla="*/ 146 h 210"/>
                <a:gd name="T58" fmla="*/ 243 w 453"/>
                <a:gd name="T59" fmla="*/ 146 h 210"/>
                <a:gd name="T60" fmla="*/ 243 w 453"/>
                <a:gd name="T61" fmla="*/ 121 h 210"/>
                <a:gd name="T62" fmla="*/ 236 w 453"/>
                <a:gd name="T63" fmla="*/ 121 h 210"/>
                <a:gd name="T64" fmla="*/ 236 w 453"/>
                <a:gd name="T65" fmla="*/ 121 h 210"/>
                <a:gd name="T66" fmla="*/ 204 w 453"/>
                <a:gd name="T67" fmla="*/ 121 h 210"/>
                <a:gd name="T68" fmla="*/ 203 w 453"/>
                <a:gd name="T69" fmla="*/ 121 h 210"/>
                <a:gd name="T70" fmla="*/ 105 w 453"/>
                <a:gd name="T71" fmla="*/ 121 h 210"/>
                <a:gd name="T72" fmla="*/ 45 w 453"/>
                <a:gd name="T73" fmla="*/ 181 h 210"/>
                <a:gd name="T74" fmla="*/ 29 w 453"/>
                <a:gd name="T75" fmla="*/ 181 h 210"/>
                <a:gd name="T76" fmla="*/ 25 w 453"/>
                <a:gd name="T77" fmla="*/ 173 h 210"/>
                <a:gd name="T78" fmla="*/ 29 w 453"/>
                <a:gd name="T79" fmla="*/ 16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3" h="210">
                  <a:moveTo>
                    <a:pt x="37" y="210"/>
                  </a:moveTo>
                  <a:cubicBezTo>
                    <a:pt x="46" y="210"/>
                    <a:pt x="56" y="207"/>
                    <a:pt x="63" y="199"/>
                  </a:cubicBezTo>
                  <a:cubicBezTo>
                    <a:pt x="116" y="146"/>
                    <a:pt x="116" y="146"/>
                    <a:pt x="116" y="146"/>
                  </a:cubicBezTo>
                  <a:cubicBezTo>
                    <a:pt x="168" y="146"/>
                    <a:pt x="168" y="146"/>
                    <a:pt x="168" y="146"/>
                  </a:cubicBezTo>
                  <a:cubicBezTo>
                    <a:pt x="167" y="150"/>
                    <a:pt x="166" y="155"/>
                    <a:pt x="166" y="159"/>
                  </a:cubicBezTo>
                  <a:cubicBezTo>
                    <a:pt x="166" y="180"/>
                    <a:pt x="183" y="197"/>
                    <a:pt x="204" y="197"/>
                  </a:cubicBezTo>
                  <a:cubicBezTo>
                    <a:pt x="351" y="197"/>
                    <a:pt x="351" y="197"/>
                    <a:pt x="351" y="197"/>
                  </a:cubicBezTo>
                  <a:cubicBezTo>
                    <a:pt x="391" y="157"/>
                    <a:pt x="391" y="157"/>
                    <a:pt x="391" y="157"/>
                  </a:cubicBezTo>
                  <a:cubicBezTo>
                    <a:pt x="453" y="95"/>
                    <a:pt x="453" y="95"/>
                    <a:pt x="453" y="95"/>
                  </a:cubicBezTo>
                  <a:cubicBezTo>
                    <a:pt x="358" y="0"/>
                    <a:pt x="358" y="0"/>
                    <a:pt x="358" y="0"/>
                  </a:cubicBezTo>
                  <a:cubicBezTo>
                    <a:pt x="302" y="57"/>
                    <a:pt x="302" y="57"/>
                    <a:pt x="302" y="57"/>
                  </a:cubicBezTo>
                  <a:cubicBezTo>
                    <a:pt x="97" y="57"/>
                    <a:pt x="97" y="57"/>
                    <a:pt x="97" y="57"/>
                  </a:cubicBezTo>
                  <a:cubicBezTo>
                    <a:pt x="10" y="147"/>
                    <a:pt x="10" y="147"/>
                    <a:pt x="10" y="147"/>
                  </a:cubicBezTo>
                  <a:cubicBezTo>
                    <a:pt x="3" y="154"/>
                    <a:pt x="0" y="163"/>
                    <a:pt x="0" y="173"/>
                  </a:cubicBezTo>
                  <a:cubicBezTo>
                    <a:pt x="0" y="183"/>
                    <a:pt x="3" y="192"/>
                    <a:pt x="10" y="199"/>
                  </a:cubicBezTo>
                  <a:cubicBezTo>
                    <a:pt x="18" y="207"/>
                    <a:pt x="27" y="210"/>
                    <a:pt x="37" y="210"/>
                  </a:cubicBezTo>
                  <a:close/>
                  <a:moveTo>
                    <a:pt x="417" y="95"/>
                  </a:moveTo>
                  <a:cubicBezTo>
                    <a:pt x="388" y="124"/>
                    <a:pt x="388" y="124"/>
                    <a:pt x="388" y="124"/>
                  </a:cubicBezTo>
                  <a:cubicBezTo>
                    <a:pt x="330" y="65"/>
                    <a:pt x="330" y="65"/>
                    <a:pt x="330" y="65"/>
                  </a:cubicBezTo>
                  <a:cubicBezTo>
                    <a:pt x="358" y="36"/>
                    <a:pt x="358" y="36"/>
                    <a:pt x="358" y="36"/>
                  </a:cubicBezTo>
                  <a:lnTo>
                    <a:pt x="417" y="95"/>
                  </a:lnTo>
                  <a:close/>
                  <a:moveTo>
                    <a:pt x="29" y="165"/>
                  </a:moveTo>
                  <a:cubicBezTo>
                    <a:pt x="107" y="82"/>
                    <a:pt x="107" y="82"/>
                    <a:pt x="107" y="82"/>
                  </a:cubicBezTo>
                  <a:cubicBezTo>
                    <a:pt x="311" y="82"/>
                    <a:pt x="311" y="82"/>
                    <a:pt x="311" y="82"/>
                  </a:cubicBezTo>
                  <a:cubicBezTo>
                    <a:pt x="370" y="142"/>
                    <a:pt x="370" y="142"/>
                    <a:pt x="370" y="142"/>
                  </a:cubicBezTo>
                  <a:cubicBezTo>
                    <a:pt x="340" y="172"/>
                    <a:pt x="340" y="172"/>
                    <a:pt x="340" y="172"/>
                  </a:cubicBezTo>
                  <a:cubicBezTo>
                    <a:pt x="204" y="172"/>
                    <a:pt x="204" y="172"/>
                    <a:pt x="204" y="172"/>
                  </a:cubicBezTo>
                  <a:cubicBezTo>
                    <a:pt x="197" y="172"/>
                    <a:pt x="192" y="166"/>
                    <a:pt x="192" y="159"/>
                  </a:cubicBezTo>
                  <a:cubicBezTo>
                    <a:pt x="192" y="152"/>
                    <a:pt x="197" y="147"/>
                    <a:pt x="204" y="146"/>
                  </a:cubicBezTo>
                  <a:cubicBezTo>
                    <a:pt x="243" y="146"/>
                    <a:pt x="243" y="146"/>
                    <a:pt x="243" y="146"/>
                  </a:cubicBezTo>
                  <a:cubicBezTo>
                    <a:pt x="243" y="121"/>
                    <a:pt x="243" y="121"/>
                    <a:pt x="243" y="121"/>
                  </a:cubicBezTo>
                  <a:cubicBezTo>
                    <a:pt x="236" y="121"/>
                    <a:pt x="236" y="121"/>
                    <a:pt x="236" y="121"/>
                  </a:cubicBezTo>
                  <a:cubicBezTo>
                    <a:pt x="236" y="121"/>
                    <a:pt x="236" y="121"/>
                    <a:pt x="236" y="121"/>
                  </a:cubicBezTo>
                  <a:cubicBezTo>
                    <a:pt x="204" y="121"/>
                    <a:pt x="204" y="121"/>
                    <a:pt x="204" y="121"/>
                  </a:cubicBezTo>
                  <a:cubicBezTo>
                    <a:pt x="204" y="121"/>
                    <a:pt x="203" y="121"/>
                    <a:pt x="203" y="121"/>
                  </a:cubicBezTo>
                  <a:cubicBezTo>
                    <a:pt x="105" y="121"/>
                    <a:pt x="105" y="121"/>
                    <a:pt x="105" y="121"/>
                  </a:cubicBezTo>
                  <a:cubicBezTo>
                    <a:pt x="45" y="181"/>
                    <a:pt x="45" y="181"/>
                    <a:pt x="45" y="181"/>
                  </a:cubicBezTo>
                  <a:cubicBezTo>
                    <a:pt x="40" y="186"/>
                    <a:pt x="33" y="186"/>
                    <a:pt x="29" y="181"/>
                  </a:cubicBezTo>
                  <a:cubicBezTo>
                    <a:pt x="26" y="179"/>
                    <a:pt x="25" y="176"/>
                    <a:pt x="25" y="173"/>
                  </a:cubicBezTo>
                  <a:cubicBezTo>
                    <a:pt x="25" y="170"/>
                    <a:pt x="26" y="167"/>
                    <a:pt x="29" y="165"/>
                  </a:cubicBez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44"/>
          <p:cNvGrpSpPr>
            <a:grpSpLocks noChangeAspect="1"/>
          </p:cNvGrpSpPr>
          <p:nvPr/>
        </p:nvGrpSpPr>
        <p:grpSpPr bwMode="auto">
          <a:xfrm>
            <a:off x="4066859" y="3284277"/>
            <a:ext cx="342582" cy="334574"/>
            <a:chOff x="6741" y="1918"/>
            <a:chExt cx="385" cy="376"/>
          </a:xfrm>
          <a:solidFill>
            <a:schemeClr val="tx1"/>
          </a:solidFill>
        </p:grpSpPr>
        <p:sp>
          <p:nvSpPr>
            <p:cNvPr id="26" name="Freeform 145"/>
            <p:cNvSpPr>
              <a:spLocks noEditPoints="1"/>
            </p:cNvSpPr>
            <p:nvPr/>
          </p:nvSpPr>
          <p:spPr bwMode="auto">
            <a:xfrm>
              <a:off x="6741" y="1918"/>
              <a:ext cx="385" cy="376"/>
            </a:xfrm>
            <a:custGeom>
              <a:avLst/>
              <a:gdLst>
                <a:gd name="T0" fmla="*/ 327 w 385"/>
                <a:gd name="T1" fmla="*/ 28 h 376"/>
                <a:gd name="T2" fmla="*/ 327 w 385"/>
                <a:gd name="T3" fmla="*/ 0 h 376"/>
                <a:gd name="T4" fmla="*/ 308 w 385"/>
                <a:gd name="T5" fmla="*/ 0 h 376"/>
                <a:gd name="T6" fmla="*/ 308 w 385"/>
                <a:gd name="T7" fmla="*/ 28 h 376"/>
                <a:gd name="T8" fmla="*/ 77 w 385"/>
                <a:gd name="T9" fmla="*/ 28 h 376"/>
                <a:gd name="T10" fmla="*/ 77 w 385"/>
                <a:gd name="T11" fmla="*/ 0 h 376"/>
                <a:gd name="T12" fmla="*/ 57 w 385"/>
                <a:gd name="T13" fmla="*/ 0 h 376"/>
                <a:gd name="T14" fmla="*/ 57 w 385"/>
                <a:gd name="T15" fmla="*/ 28 h 376"/>
                <a:gd name="T16" fmla="*/ 0 w 385"/>
                <a:gd name="T17" fmla="*/ 28 h 376"/>
                <a:gd name="T18" fmla="*/ 0 w 385"/>
                <a:gd name="T19" fmla="*/ 376 h 376"/>
                <a:gd name="T20" fmla="*/ 385 w 385"/>
                <a:gd name="T21" fmla="*/ 376 h 376"/>
                <a:gd name="T22" fmla="*/ 385 w 385"/>
                <a:gd name="T23" fmla="*/ 28 h 376"/>
                <a:gd name="T24" fmla="*/ 327 w 385"/>
                <a:gd name="T25" fmla="*/ 28 h 376"/>
                <a:gd name="T26" fmla="*/ 366 w 385"/>
                <a:gd name="T27" fmla="*/ 356 h 376"/>
                <a:gd name="T28" fmla="*/ 19 w 385"/>
                <a:gd name="T29" fmla="*/ 356 h 376"/>
                <a:gd name="T30" fmla="*/ 19 w 385"/>
                <a:gd name="T31" fmla="*/ 115 h 376"/>
                <a:gd name="T32" fmla="*/ 366 w 385"/>
                <a:gd name="T33" fmla="*/ 115 h 376"/>
                <a:gd name="T34" fmla="*/ 366 w 385"/>
                <a:gd name="T35" fmla="*/ 356 h 376"/>
                <a:gd name="T36" fmla="*/ 366 w 385"/>
                <a:gd name="T37" fmla="*/ 96 h 376"/>
                <a:gd name="T38" fmla="*/ 19 w 385"/>
                <a:gd name="T39" fmla="*/ 96 h 376"/>
                <a:gd name="T40" fmla="*/ 19 w 385"/>
                <a:gd name="T41" fmla="*/ 48 h 376"/>
                <a:gd name="T42" fmla="*/ 57 w 385"/>
                <a:gd name="T43" fmla="*/ 48 h 376"/>
                <a:gd name="T44" fmla="*/ 57 w 385"/>
                <a:gd name="T45" fmla="*/ 77 h 376"/>
                <a:gd name="T46" fmla="*/ 77 w 385"/>
                <a:gd name="T47" fmla="*/ 77 h 376"/>
                <a:gd name="T48" fmla="*/ 77 w 385"/>
                <a:gd name="T49" fmla="*/ 48 h 376"/>
                <a:gd name="T50" fmla="*/ 308 w 385"/>
                <a:gd name="T51" fmla="*/ 48 h 376"/>
                <a:gd name="T52" fmla="*/ 308 w 385"/>
                <a:gd name="T53" fmla="*/ 77 h 376"/>
                <a:gd name="T54" fmla="*/ 327 w 385"/>
                <a:gd name="T55" fmla="*/ 77 h 376"/>
                <a:gd name="T56" fmla="*/ 327 w 385"/>
                <a:gd name="T57" fmla="*/ 48 h 376"/>
                <a:gd name="T58" fmla="*/ 366 w 385"/>
                <a:gd name="T59" fmla="*/ 48 h 376"/>
                <a:gd name="T60" fmla="*/ 366 w 385"/>
                <a:gd name="T61" fmla="*/ 9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76">
                  <a:moveTo>
                    <a:pt x="327" y="28"/>
                  </a:moveTo>
                  <a:lnTo>
                    <a:pt x="327" y="0"/>
                  </a:lnTo>
                  <a:lnTo>
                    <a:pt x="308" y="0"/>
                  </a:lnTo>
                  <a:lnTo>
                    <a:pt x="308" y="28"/>
                  </a:lnTo>
                  <a:lnTo>
                    <a:pt x="77" y="28"/>
                  </a:lnTo>
                  <a:lnTo>
                    <a:pt x="77" y="0"/>
                  </a:lnTo>
                  <a:lnTo>
                    <a:pt x="57" y="0"/>
                  </a:lnTo>
                  <a:lnTo>
                    <a:pt x="57" y="28"/>
                  </a:lnTo>
                  <a:lnTo>
                    <a:pt x="0" y="28"/>
                  </a:lnTo>
                  <a:lnTo>
                    <a:pt x="0" y="376"/>
                  </a:lnTo>
                  <a:lnTo>
                    <a:pt x="385" y="376"/>
                  </a:lnTo>
                  <a:lnTo>
                    <a:pt x="385" y="28"/>
                  </a:lnTo>
                  <a:lnTo>
                    <a:pt x="327" y="28"/>
                  </a:lnTo>
                  <a:close/>
                  <a:moveTo>
                    <a:pt x="366" y="356"/>
                  </a:moveTo>
                  <a:lnTo>
                    <a:pt x="19" y="356"/>
                  </a:lnTo>
                  <a:lnTo>
                    <a:pt x="19" y="115"/>
                  </a:lnTo>
                  <a:lnTo>
                    <a:pt x="366" y="115"/>
                  </a:lnTo>
                  <a:lnTo>
                    <a:pt x="366" y="356"/>
                  </a:lnTo>
                  <a:close/>
                  <a:moveTo>
                    <a:pt x="366" y="96"/>
                  </a:moveTo>
                  <a:lnTo>
                    <a:pt x="19" y="96"/>
                  </a:lnTo>
                  <a:lnTo>
                    <a:pt x="19" y="48"/>
                  </a:lnTo>
                  <a:lnTo>
                    <a:pt x="57" y="48"/>
                  </a:lnTo>
                  <a:lnTo>
                    <a:pt x="57" y="77"/>
                  </a:lnTo>
                  <a:lnTo>
                    <a:pt x="77" y="77"/>
                  </a:lnTo>
                  <a:lnTo>
                    <a:pt x="77" y="48"/>
                  </a:lnTo>
                  <a:lnTo>
                    <a:pt x="308" y="48"/>
                  </a:lnTo>
                  <a:lnTo>
                    <a:pt x="308" y="77"/>
                  </a:lnTo>
                  <a:lnTo>
                    <a:pt x="327" y="77"/>
                  </a:lnTo>
                  <a:lnTo>
                    <a:pt x="327" y="48"/>
                  </a:lnTo>
                  <a:lnTo>
                    <a:pt x="366" y="48"/>
                  </a:lnTo>
                  <a:lnTo>
                    <a:pt x="36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46"/>
            <p:cNvSpPr>
              <a:spLocks noEditPoints="1"/>
            </p:cNvSpPr>
            <p:nvPr/>
          </p:nvSpPr>
          <p:spPr bwMode="auto">
            <a:xfrm>
              <a:off x="6818" y="2081"/>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20 h 58"/>
                <a:gd name="T16" fmla="*/ 38 w 57"/>
                <a:gd name="T17" fmla="*/ 20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20"/>
                  </a:lnTo>
                  <a:lnTo>
                    <a:pt x="38" y="20"/>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47"/>
            <p:cNvSpPr>
              <a:spLocks noEditPoints="1"/>
            </p:cNvSpPr>
            <p:nvPr/>
          </p:nvSpPr>
          <p:spPr bwMode="auto">
            <a:xfrm>
              <a:off x="6904"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48"/>
            <p:cNvSpPr>
              <a:spLocks noEditPoints="1"/>
            </p:cNvSpPr>
            <p:nvPr/>
          </p:nvSpPr>
          <p:spPr bwMode="auto">
            <a:xfrm>
              <a:off x="6991"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49"/>
            <p:cNvSpPr>
              <a:spLocks noEditPoints="1"/>
            </p:cNvSpPr>
            <p:nvPr/>
          </p:nvSpPr>
          <p:spPr bwMode="auto">
            <a:xfrm>
              <a:off x="6818" y="2168"/>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19 h 58"/>
                <a:gd name="T16" fmla="*/ 38 w 57"/>
                <a:gd name="T17" fmla="*/ 19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19"/>
                  </a:lnTo>
                  <a:lnTo>
                    <a:pt x="38" y="19"/>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50"/>
            <p:cNvSpPr>
              <a:spLocks noEditPoints="1"/>
            </p:cNvSpPr>
            <p:nvPr/>
          </p:nvSpPr>
          <p:spPr bwMode="auto">
            <a:xfrm>
              <a:off x="6904"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51"/>
            <p:cNvSpPr>
              <a:spLocks noEditPoints="1"/>
            </p:cNvSpPr>
            <p:nvPr/>
          </p:nvSpPr>
          <p:spPr bwMode="auto">
            <a:xfrm>
              <a:off x="6991"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3" name="Group 145"/>
          <p:cNvGrpSpPr>
            <a:grpSpLocks noChangeAspect="1"/>
          </p:cNvGrpSpPr>
          <p:nvPr/>
        </p:nvGrpSpPr>
        <p:grpSpPr bwMode="auto">
          <a:xfrm>
            <a:off x="7172751" y="3284277"/>
            <a:ext cx="335490" cy="334574"/>
            <a:chOff x="548" y="2704"/>
            <a:chExt cx="366" cy="365"/>
          </a:xfrm>
          <a:solidFill>
            <a:schemeClr val="tx1"/>
          </a:solidFill>
        </p:grpSpPr>
        <p:sp>
          <p:nvSpPr>
            <p:cNvPr id="34" name="Freeform 146"/>
            <p:cNvSpPr>
              <a:spLocks noEditPoints="1"/>
            </p:cNvSpPr>
            <p:nvPr/>
          </p:nvSpPr>
          <p:spPr bwMode="auto">
            <a:xfrm>
              <a:off x="548" y="2704"/>
              <a:ext cx="366" cy="365"/>
            </a:xfrm>
            <a:custGeom>
              <a:avLst/>
              <a:gdLst>
                <a:gd name="T0" fmla="*/ 0 w 366"/>
                <a:gd name="T1" fmla="*/ 0 h 365"/>
                <a:gd name="T2" fmla="*/ 0 w 366"/>
                <a:gd name="T3" fmla="*/ 365 h 365"/>
                <a:gd name="T4" fmla="*/ 366 w 366"/>
                <a:gd name="T5" fmla="*/ 365 h 365"/>
                <a:gd name="T6" fmla="*/ 366 w 366"/>
                <a:gd name="T7" fmla="*/ 0 h 365"/>
                <a:gd name="T8" fmla="*/ 0 w 366"/>
                <a:gd name="T9" fmla="*/ 0 h 365"/>
                <a:gd name="T10" fmla="*/ 347 w 366"/>
                <a:gd name="T11" fmla="*/ 346 h 365"/>
                <a:gd name="T12" fmla="*/ 20 w 366"/>
                <a:gd name="T13" fmla="*/ 346 h 365"/>
                <a:gd name="T14" fmla="*/ 20 w 366"/>
                <a:gd name="T15" fmla="*/ 19 h 365"/>
                <a:gd name="T16" fmla="*/ 347 w 366"/>
                <a:gd name="T17" fmla="*/ 19 h 365"/>
                <a:gd name="T18" fmla="*/ 347 w 366"/>
                <a:gd name="T19" fmla="*/ 346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6" h="365">
                  <a:moveTo>
                    <a:pt x="0" y="0"/>
                  </a:moveTo>
                  <a:lnTo>
                    <a:pt x="0" y="365"/>
                  </a:lnTo>
                  <a:lnTo>
                    <a:pt x="366" y="365"/>
                  </a:lnTo>
                  <a:lnTo>
                    <a:pt x="366" y="0"/>
                  </a:lnTo>
                  <a:lnTo>
                    <a:pt x="0" y="0"/>
                  </a:lnTo>
                  <a:close/>
                  <a:moveTo>
                    <a:pt x="347" y="346"/>
                  </a:moveTo>
                  <a:lnTo>
                    <a:pt x="20" y="346"/>
                  </a:lnTo>
                  <a:lnTo>
                    <a:pt x="20" y="19"/>
                  </a:lnTo>
                  <a:lnTo>
                    <a:pt x="347" y="19"/>
                  </a:lnTo>
                  <a:lnTo>
                    <a:pt x="347"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7"/>
            <p:cNvSpPr>
              <a:spLocks/>
            </p:cNvSpPr>
            <p:nvPr/>
          </p:nvSpPr>
          <p:spPr bwMode="auto">
            <a:xfrm>
              <a:off x="625" y="2761"/>
              <a:ext cx="39"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48"/>
            <p:cNvSpPr>
              <a:spLocks noEditPoints="1"/>
            </p:cNvSpPr>
            <p:nvPr/>
          </p:nvSpPr>
          <p:spPr bwMode="auto">
            <a:xfrm>
              <a:off x="693" y="2761"/>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9"/>
            <p:cNvSpPr>
              <a:spLocks/>
            </p:cNvSpPr>
            <p:nvPr/>
          </p:nvSpPr>
          <p:spPr bwMode="auto">
            <a:xfrm>
              <a:off x="789" y="2761"/>
              <a:ext cx="38"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50"/>
            <p:cNvSpPr>
              <a:spLocks noEditPoints="1"/>
            </p:cNvSpPr>
            <p:nvPr/>
          </p:nvSpPr>
          <p:spPr bwMode="auto">
            <a:xfrm>
              <a:off x="616" y="2906"/>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51"/>
            <p:cNvSpPr>
              <a:spLocks noEditPoints="1"/>
            </p:cNvSpPr>
            <p:nvPr/>
          </p:nvSpPr>
          <p:spPr bwMode="auto">
            <a:xfrm>
              <a:off x="779" y="2906"/>
              <a:ext cx="77" cy="106"/>
            </a:xfrm>
            <a:custGeom>
              <a:avLst/>
              <a:gdLst>
                <a:gd name="T0" fmla="*/ 32 w 32"/>
                <a:gd name="T1" fmla="*/ 10 h 44"/>
                <a:gd name="T2" fmla="*/ 22 w 32"/>
                <a:gd name="T3" fmla="*/ 0 h 44"/>
                <a:gd name="T4" fmla="*/ 10 w 32"/>
                <a:gd name="T5" fmla="*/ 0 h 44"/>
                <a:gd name="T6" fmla="*/ 0 w 32"/>
                <a:gd name="T7" fmla="*/ 10 h 44"/>
                <a:gd name="T8" fmla="*/ 0 w 32"/>
                <a:gd name="T9" fmla="*/ 34 h 44"/>
                <a:gd name="T10" fmla="*/ 10 w 32"/>
                <a:gd name="T11" fmla="*/ 44 h 44"/>
                <a:gd name="T12" fmla="*/ 22 w 32"/>
                <a:gd name="T13" fmla="*/ 44 h 44"/>
                <a:gd name="T14" fmla="*/ 32 w 32"/>
                <a:gd name="T15" fmla="*/ 34 h 44"/>
                <a:gd name="T16" fmla="*/ 32 w 32"/>
                <a:gd name="T17" fmla="*/ 10 h 44"/>
                <a:gd name="T18" fmla="*/ 24 w 32"/>
                <a:gd name="T19" fmla="*/ 34 h 44"/>
                <a:gd name="T20" fmla="*/ 22 w 32"/>
                <a:gd name="T21" fmla="*/ 36 h 44"/>
                <a:gd name="T22" fmla="*/ 10 w 32"/>
                <a:gd name="T23" fmla="*/ 36 h 44"/>
                <a:gd name="T24" fmla="*/ 8 w 32"/>
                <a:gd name="T25" fmla="*/ 34 h 44"/>
                <a:gd name="T26" fmla="*/ 8 w 32"/>
                <a:gd name="T27" fmla="*/ 10 h 44"/>
                <a:gd name="T28" fmla="*/ 10 w 32"/>
                <a:gd name="T29" fmla="*/ 8 h 44"/>
                <a:gd name="T30" fmla="*/ 22 w 32"/>
                <a:gd name="T31" fmla="*/ 8 h 44"/>
                <a:gd name="T32" fmla="*/ 24 w 32"/>
                <a:gd name="T33" fmla="*/ 10 h 44"/>
                <a:gd name="T34" fmla="*/ 24 w 32"/>
                <a:gd name="T3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32" y="10"/>
                  </a:move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ubicBezTo>
                    <a:pt x="22" y="44"/>
                    <a:pt x="22" y="44"/>
                    <a:pt x="22" y="44"/>
                  </a:cubicBezTo>
                  <a:cubicBezTo>
                    <a:pt x="28" y="44"/>
                    <a:pt x="32" y="40"/>
                    <a:pt x="32" y="34"/>
                  </a:cubicBezTo>
                  <a:lnTo>
                    <a:pt x="32" y="10"/>
                  </a:lnTo>
                  <a:close/>
                  <a:moveTo>
                    <a:pt x="24" y="34"/>
                  </a:moveTo>
                  <a:cubicBezTo>
                    <a:pt x="24" y="35"/>
                    <a:pt x="23" y="36"/>
                    <a:pt x="22" y="36"/>
                  </a:cubicBezTo>
                  <a:cubicBezTo>
                    <a:pt x="10" y="36"/>
                    <a:pt x="10" y="36"/>
                    <a:pt x="10" y="36"/>
                  </a:cubicBezTo>
                  <a:cubicBezTo>
                    <a:pt x="9" y="36"/>
                    <a:pt x="8" y="35"/>
                    <a:pt x="8" y="34"/>
                  </a:cubicBezTo>
                  <a:cubicBezTo>
                    <a:pt x="8" y="10"/>
                    <a:pt x="8" y="10"/>
                    <a:pt x="8" y="10"/>
                  </a:cubicBezTo>
                  <a:cubicBezTo>
                    <a:pt x="8" y="9"/>
                    <a:pt x="9" y="8"/>
                    <a:pt x="10" y="8"/>
                  </a:cubicBezTo>
                  <a:cubicBezTo>
                    <a:pt x="22" y="8"/>
                    <a:pt x="22" y="8"/>
                    <a:pt x="22" y="8"/>
                  </a:cubicBezTo>
                  <a:cubicBezTo>
                    <a:pt x="23" y="8"/>
                    <a:pt x="24" y="9"/>
                    <a:pt x="24" y="10"/>
                  </a:cubicBezTo>
                  <a:lnTo>
                    <a:pt x="24" y="3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52"/>
            <p:cNvSpPr>
              <a:spLocks/>
            </p:cNvSpPr>
            <p:nvPr/>
          </p:nvSpPr>
          <p:spPr bwMode="auto">
            <a:xfrm>
              <a:off x="712" y="2906"/>
              <a:ext cx="38" cy="106"/>
            </a:xfrm>
            <a:custGeom>
              <a:avLst/>
              <a:gdLst>
                <a:gd name="T0" fmla="*/ 12 w 16"/>
                <a:gd name="T1" fmla="*/ 0 h 44"/>
                <a:gd name="T2" fmla="*/ 0 w 16"/>
                <a:gd name="T3" fmla="*/ 0 h 44"/>
                <a:gd name="T4" fmla="*/ 0 w 16"/>
                <a:gd name="T5" fmla="*/ 8 h 44"/>
                <a:gd name="T6" fmla="*/ 8 w 16"/>
                <a:gd name="T7" fmla="*/ 8 h 44"/>
                <a:gd name="T8" fmla="*/ 8 w 16"/>
                <a:gd name="T9" fmla="*/ 44 h 44"/>
                <a:gd name="T10" fmla="*/ 16 w 16"/>
                <a:gd name="T11" fmla="*/ 44 h 44"/>
                <a:gd name="T12" fmla="*/ 16 w 16"/>
                <a:gd name="T13" fmla="*/ 4 h 44"/>
                <a:gd name="T14" fmla="*/ 12 w 1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12" y="0"/>
                  </a:moveTo>
                  <a:cubicBezTo>
                    <a:pt x="0" y="0"/>
                    <a:pt x="0" y="0"/>
                    <a:pt x="0" y="0"/>
                  </a:cubicBezTo>
                  <a:cubicBezTo>
                    <a:pt x="0" y="8"/>
                    <a:pt x="0" y="8"/>
                    <a:pt x="0" y="8"/>
                  </a:cubicBezTo>
                  <a:cubicBezTo>
                    <a:pt x="8" y="8"/>
                    <a:pt x="8" y="8"/>
                    <a:pt x="8" y="8"/>
                  </a:cubicBezTo>
                  <a:cubicBezTo>
                    <a:pt x="8" y="44"/>
                    <a:pt x="8" y="44"/>
                    <a:pt x="8" y="44"/>
                  </a:cubicBezTo>
                  <a:cubicBezTo>
                    <a:pt x="16" y="44"/>
                    <a:pt x="16" y="44"/>
                    <a:pt x="16" y="44"/>
                  </a:cubicBezTo>
                  <a:cubicBezTo>
                    <a:pt x="16" y="4"/>
                    <a:pt x="16" y="4"/>
                    <a:pt x="16" y="4"/>
                  </a:cubicBezTo>
                  <a:cubicBezTo>
                    <a:pt x="16" y="2"/>
                    <a:pt x="14" y="0"/>
                    <a:pt x="1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1" name="Group 16"/>
          <p:cNvGrpSpPr>
            <a:grpSpLocks noChangeAspect="1"/>
          </p:cNvGrpSpPr>
          <p:nvPr/>
        </p:nvGrpSpPr>
        <p:grpSpPr bwMode="auto">
          <a:xfrm>
            <a:off x="770433" y="3274825"/>
            <a:ext cx="347168" cy="353479"/>
            <a:chOff x="485" y="1027"/>
            <a:chExt cx="275" cy="280"/>
          </a:xfrm>
        </p:grpSpPr>
        <p:sp>
          <p:nvSpPr>
            <p:cNvPr id="42"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21"/>
            <p:cNvSpPr>
              <a:spLocks noChangeArrowheads="1"/>
            </p:cNvSpPr>
            <p:nvPr/>
          </p:nvSpPr>
          <p:spPr bwMode="auto">
            <a:xfrm>
              <a:off x="538"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22"/>
            <p:cNvSpPr>
              <a:spLocks noChangeArrowheads="1"/>
            </p:cNvSpPr>
            <p:nvPr/>
          </p:nvSpPr>
          <p:spPr bwMode="auto">
            <a:xfrm>
              <a:off x="607" y="1085"/>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23"/>
            <p:cNvSpPr>
              <a:spLocks noChangeArrowheads="1"/>
            </p:cNvSpPr>
            <p:nvPr/>
          </p:nvSpPr>
          <p:spPr bwMode="auto">
            <a:xfrm>
              <a:off x="607" y="1223"/>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32"/>
            <p:cNvSpPr>
              <a:spLocks noChangeArrowheads="1"/>
            </p:cNvSpPr>
            <p:nvPr/>
          </p:nvSpPr>
          <p:spPr bwMode="auto">
            <a:xfrm>
              <a:off x="676"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5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z="2800">
                <a:latin typeface="Arial"/>
              </a:rPr>
              <a:t>In December customers wanted to learn more about...</a:t>
            </a:r>
          </a:p>
        </p:txBody>
      </p:sp>
      <p:sp>
        <p:nvSpPr>
          <p:cNvPr id="6" name="Espaço Reservado para Texto 5"/>
          <p:cNvSpPr>
            <a:spLocks noGrp="1"/>
          </p:cNvSpPr>
          <p:nvPr>
            <p:ph type="body" sz="quarter" idx="13"/>
          </p:nvPr>
        </p:nvSpPr>
        <p:spPr/>
        <p:txBody>
          <a:bodyPr/>
          <a:lstStyle/>
          <a:p>
            <a:r>
              <a:rPr lang="en-US" dirty="0"/>
              <a:t>Top three customer </a:t>
            </a:r>
            <a:r>
              <a:rPr lang="en-US" dirty="0" smtClean="0"/>
              <a:t>interests</a:t>
            </a:r>
          </a:p>
          <a:p>
            <a:endParaRPr lang="en-US" dirty="0"/>
          </a:p>
        </p:txBody>
      </p:sp>
      <p:pic>
        <p:nvPicPr>
          <p:cNvPr id="18"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293" y="2059734"/>
            <a:ext cx="1463747" cy="1207590"/>
          </a:xfrm>
          <a:prstGeom prst="rect">
            <a:avLst/>
          </a:prstGeom>
        </p:spPr>
      </p:pic>
      <p:sp>
        <p:nvSpPr>
          <p:cNvPr id="14" name="Content Placeholder 1"/>
          <p:cNvSpPr txBox="1">
            <a:spLocks/>
          </p:cNvSpPr>
          <p:nvPr/>
        </p:nvSpPr>
        <p:spPr>
          <a:xfrm>
            <a:off x="611188" y="1439006"/>
            <a:ext cx="3520440" cy="1841345"/>
          </a:xfrm>
          <a:prstGeom prst="rect">
            <a:avLst/>
          </a:prstGeom>
          <a:ln w="38100">
            <a:solidFill>
              <a:schemeClr val="accent1"/>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endParaRPr lang="en-US" b="1" dirty="0"/>
          </a:p>
        </p:txBody>
      </p:sp>
      <p:sp>
        <p:nvSpPr>
          <p:cNvPr id="17" name="Content Placeholder 1"/>
          <p:cNvSpPr txBox="1">
            <a:spLocks/>
          </p:cNvSpPr>
          <p:nvPr/>
        </p:nvSpPr>
        <p:spPr>
          <a:xfrm>
            <a:off x="4308153" y="1439006"/>
            <a:ext cx="3574266" cy="1841345"/>
          </a:xfrm>
          <a:prstGeom prst="rect">
            <a:avLst/>
          </a:prstGeom>
          <a:ln w="38100">
            <a:solidFill>
              <a:schemeClr val="accent2"/>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endParaRPr lang="en-US" b="1" dirty="0"/>
          </a:p>
        </p:txBody>
      </p:sp>
      <p:sp>
        <p:nvSpPr>
          <p:cNvPr id="19" name="Content Placeholder 1"/>
          <p:cNvSpPr txBox="1">
            <a:spLocks/>
          </p:cNvSpPr>
          <p:nvPr/>
        </p:nvSpPr>
        <p:spPr>
          <a:xfrm>
            <a:off x="8058944" y="1439006"/>
            <a:ext cx="3520440" cy="1841345"/>
          </a:xfrm>
          <a:prstGeom prst="rect">
            <a:avLst/>
          </a:prstGeom>
          <a:ln w="38100">
            <a:solidFill>
              <a:schemeClr val="accent3"/>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endParaRPr lang="en-US" b="1" dirty="0"/>
          </a:p>
        </p:txBody>
      </p:sp>
      <p:pic>
        <p:nvPicPr>
          <p:cNvPr id="4" name="Picture 3"/>
          <p:cNvPicPr>
            <a:picLocks noChangeAspect="1"/>
          </p:cNvPicPr>
          <p:nvPr/>
        </p:nvPicPr>
        <p:blipFill>
          <a:blip r:embed="rId4"/>
          <a:stretch>
            <a:fillRect/>
          </a:stretch>
        </p:blipFill>
        <p:spPr>
          <a:xfrm>
            <a:off x="8630360" y="2253975"/>
            <a:ext cx="2539826" cy="649838"/>
          </a:xfrm>
          <a:prstGeom prst="rect">
            <a:avLst/>
          </a:prstGeom>
        </p:spPr>
      </p:pic>
      <p:sp>
        <p:nvSpPr>
          <p:cNvPr id="58"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z="1800" smtClean="0"/>
              <a:t>3</a:t>
            </a:fld>
            <a:endParaRPr lang="en-US" sz="1800" dirty="0"/>
          </a:p>
        </p:txBody>
      </p:sp>
      <p:cxnSp>
        <p:nvCxnSpPr>
          <p:cNvPr id="13" name="Conector reto 12"/>
          <p:cNvCxnSpPr/>
          <p:nvPr/>
        </p:nvCxnSpPr>
        <p:spPr>
          <a:xfrm>
            <a:off x="0" y="3447407"/>
            <a:ext cx="12192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4" name="Conector reto 12"/>
          <p:cNvCxnSpPr/>
          <p:nvPr/>
        </p:nvCxnSpPr>
        <p:spPr>
          <a:xfrm>
            <a:off x="0" y="6072050"/>
            <a:ext cx="12192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4"/>
          <p:cNvGrpSpPr>
            <a:grpSpLocks noChangeAspect="1"/>
          </p:cNvGrpSpPr>
          <p:nvPr/>
        </p:nvGrpSpPr>
        <p:grpSpPr bwMode="auto">
          <a:xfrm>
            <a:off x="5591368" y="2075689"/>
            <a:ext cx="1007838" cy="1006410"/>
            <a:chOff x="3519" y="1272"/>
            <a:chExt cx="706" cy="705"/>
          </a:xfrm>
          <a:solidFill>
            <a:schemeClr val="tx1"/>
          </a:solidFill>
        </p:grpSpPr>
        <p:sp>
          <p:nvSpPr>
            <p:cNvPr id="10" name="Freeform 5"/>
            <p:cNvSpPr>
              <a:spLocks/>
            </p:cNvSpPr>
            <p:nvPr/>
          </p:nvSpPr>
          <p:spPr bwMode="auto">
            <a:xfrm>
              <a:off x="3519" y="1272"/>
              <a:ext cx="706" cy="705"/>
            </a:xfrm>
            <a:custGeom>
              <a:avLst/>
              <a:gdLst>
                <a:gd name="T0" fmla="*/ 84 w 168"/>
                <a:gd name="T1" fmla="*/ 0 h 168"/>
                <a:gd name="T2" fmla="*/ 0 w 168"/>
                <a:gd name="T3" fmla="*/ 84 h 168"/>
                <a:gd name="T4" fmla="*/ 84 w 168"/>
                <a:gd name="T5" fmla="*/ 168 h 168"/>
                <a:gd name="T6" fmla="*/ 140 w 168"/>
                <a:gd name="T7" fmla="*/ 146 h 168"/>
                <a:gd name="T8" fmla="*/ 135 w 168"/>
                <a:gd name="T9" fmla="*/ 140 h 168"/>
                <a:gd name="T10" fmla="*/ 101 w 168"/>
                <a:gd name="T11" fmla="*/ 158 h 168"/>
                <a:gd name="T12" fmla="*/ 120 w 168"/>
                <a:gd name="T13" fmla="*/ 84 h 168"/>
                <a:gd name="T14" fmla="*/ 119 w 168"/>
                <a:gd name="T15" fmla="*/ 65 h 168"/>
                <a:gd name="T16" fmla="*/ 111 w 168"/>
                <a:gd name="T17" fmla="*/ 66 h 168"/>
                <a:gd name="T18" fmla="*/ 112 w 168"/>
                <a:gd name="T19" fmla="*/ 84 h 168"/>
                <a:gd name="T20" fmla="*/ 84 w 168"/>
                <a:gd name="T21" fmla="*/ 160 h 168"/>
                <a:gd name="T22" fmla="*/ 57 w 168"/>
                <a:gd name="T23" fmla="*/ 107 h 168"/>
                <a:gd name="T24" fmla="*/ 49 w 168"/>
                <a:gd name="T25" fmla="*/ 108 h 168"/>
                <a:gd name="T26" fmla="*/ 66 w 168"/>
                <a:gd name="T27" fmla="*/ 158 h 168"/>
                <a:gd name="T28" fmla="*/ 8 w 168"/>
                <a:gd name="T29" fmla="*/ 84 h 168"/>
                <a:gd name="T30" fmla="*/ 66 w 168"/>
                <a:gd name="T31" fmla="*/ 10 h 168"/>
                <a:gd name="T32" fmla="*/ 52 w 168"/>
                <a:gd name="T33" fmla="*/ 43 h 168"/>
                <a:gd name="T34" fmla="*/ 49 w 168"/>
                <a:gd name="T35" fmla="*/ 60 h 168"/>
                <a:gd name="T36" fmla="*/ 57 w 168"/>
                <a:gd name="T37" fmla="*/ 61 h 168"/>
                <a:gd name="T38" fmla="*/ 60 w 168"/>
                <a:gd name="T39" fmla="*/ 45 h 168"/>
                <a:gd name="T40" fmla="*/ 84 w 168"/>
                <a:gd name="T41" fmla="*/ 8 h 168"/>
                <a:gd name="T42" fmla="*/ 100 w 168"/>
                <a:gd name="T43" fmla="*/ 22 h 168"/>
                <a:gd name="T44" fmla="*/ 107 w 168"/>
                <a:gd name="T45" fmla="*/ 18 h 168"/>
                <a:gd name="T46" fmla="*/ 102 w 168"/>
                <a:gd name="T47" fmla="*/ 10 h 168"/>
                <a:gd name="T48" fmla="*/ 160 w 168"/>
                <a:gd name="T49" fmla="*/ 84 h 168"/>
                <a:gd name="T50" fmla="*/ 158 w 168"/>
                <a:gd name="T51" fmla="*/ 101 h 168"/>
                <a:gd name="T52" fmla="*/ 166 w 168"/>
                <a:gd name="T53" fmla="*/ 103 h 168"/>
                <a:gd name="T54" fmla="*/ 168 w 168"/>
                <a:gd name="T55" fmla="*/ 84 h 168"/>
                <a:gd name="T56" fmla="*/ 84 w 168"/>
                <a:gd name="T5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68">
                  <a:moveTo>
                    <a:pt x="84" y="0"/>
                  </a:moveTo>
                  <a:cubicBezTo>
                    <a:pt x="38" y="0"/>
                    <a:pt x="0" y="38"/>
                    <a:pt x="0" y="84"/>
                  </a:cubicBezTo>
                  <a:cubicBezTo>
                    <a:pt x="0" y="130"/>
                    <a:pt x="38" y="168"/>
                    <a:pt x="84" y="168"/>
                  </a:cubicBezTo>
                  <a:cubicBezTo>
                    <a:pt x="105" y="168"/>
                    <a:pt x="125" y="160"/>
                    <a:pt x="140" y="146"/>
                  </a:cubicBezTo>
                  <a:cubicBezTo>
                    <a:pt x="135" y="140"/>
                    <a:pt x="135" y="140"/>
                    <a:pt x="135" y="140"/>
                  </a:cubicBezTo>
                  <a:cubicBezTo>
                    <a:pt x="125" y="149"/>
                    <a:pt x="114" y="155"/>
                    <a:pt x="101" y="158"/>
                  </a:cubicBezTo>
                  <a:cubicBezTo>
                    <a:pt x="113" y="144"/>
                    <a:pt x="120" y="116"/>
                    <a:pt x="120" y="84"/>
                  </a:cubicBezTo>
                  <a:cubicBezTo>
                    <a:pt x="120" y="78"/>
                    <a:pt x="120" y="71"/>
                    <a:pt x="119" y="65"/>
                  </a:cubicBezTo>
                  <a:cubicBezTo>
                    <a:pt x="111" y="66"/>
                    <a:pt x="111" y="66"/>
                    <a:pt x="111" y="66"/>
                  </a:cubicBezTo>
                  <a:cubicBezTo>
                    <a:pt x="112" y="72"/>
                    <a:pt x="112" y="78"/>
                    <a:pt x="112" y="84"/>
                  </a:cubicBezTo>
                  <a:cubicBezTo>
                    <a:pt x="112" y="129"/>
                    <a:pt x="97" y="160"/>
                    <a:pt x="84" y="160"/>
                  </a:cubicBezTo>
                  <a:cubicBezTo>
                    <a:pt x="72" y="160"/>
                    <a:pt x="61" y="138"/>
                    <a:pt x="57" y="107"/>
                  </a:cubicBezTo>
                  <a:cubicBezTo>
                    <a:pt x="49" y="108"/>
                    <a:pt x="49" y="108"/>
                    <a:pt x="49" y="108"/>
                  </a:cubicBezTo>
                  <a:cubicBezTo>
                    <a:pt x="52" y="130"/>
                    <a:pt x="58" y="148"/>
                    <a:pt x="66" y="158"/>
                  </a:cubicBezTo>
                  <a:cubicBezTo>
                    <a:pt x="33" y="150"/>
                    <a:pt x="8" y="120"/>
                    <a:pt x="8" y="84"/>
                  </a:cubicBezTo>
                  <a:cubicBezTo>
                    <a:pt x="8" y="48"/>
                    <a:pt x="33" y="18"/>
                    <a:pt x="66" y="10"/>
                  </a:cubicBezTo>
                  <a:cubicBezTo>
                    <a:pt x="61" y="18"/>
                    <a:pt x="56" y="29"/>
                    <a:pt x="52" y="43"/>
                  </a:cubicBezTo>
                  <a:cubicBezTo>
                    <a:pt x="51" y="48"/>
                    <a:pt x="50" y="54"/>
                    <a:pt x="49" y="60"/>
                  </a:cubicBezTo>
                  <a:cubicBezTo>
                    <a:pt x="57" y="61"/>
                    <a:pt x="57" y="61"/>
                    <a:pt x="57" y="61"/>
                  </a:cubicBezTo>
                  <a:cubicBezTo>
                    <a:pt x="58" y="55"/>
                    <a:pt x="59" y="50"/>
                    <a:pt x="60" y="45"/>
                  </a:cubicBezTo>
                  <a:cubicBezTo>
                    <a:pt x="65" y="22"/>
                    <a:pt x="75" y="8"/>
                    <a:pt x="84" y="8"/>
                  </a:cubicBezTo>
                  <a:cubicBezTo>
                    <a:pt x="89" y="8"/>
                    <a:pt x="95" y="13"/>
                    <a:pt x="100" y="22"/>
                  </a:cubicBezTo>
                  <a:cubicBezTo>
                    <a:pt x="107" y="18"/>
                    <a:pt x="107" y="18"/>
                    <a:pt x="107" y="18"/>
                  </a:cubicBezTo>
                  <a:cubicBezTo>
                    <a:pt x="105" y="15"/>
                    <a:pt x="103" y="12"/>
                    <a:pt x="102" y="10"/>
                  </a:cubicBezTo>
                  <a:cubicBezTo>
                    <a:pt x="135" y="18"/>
                    <a:pt x="160" y="48"/>
                    <a:pt x="160" y="84"/>
                  </a:cubicBezTo>
                  <a:cubicBezTo>
                    <a:pt x="160" y="90"/>
                    <a:pt x="159" y="96"/>
                    <a:pt x="158" y="101"/>
                  </a:cubicBezTo>
                  <a:cubicBezTo>
                    <a:pt x="166" y="103"/>
                    <a:pt x="166" y="103"/>
                    <a:pt x="166" y="103"/>
                  </a:cubicBezTo>
                  <a:cubicBezTo>
                    <a:pt x="167" y="97"/>
                    <a:pt x="168" y="90"/>
                    <a:pt x="168" y="84"/>
                  </a:cubicBezTo>
                  <a:cubicBezTo>
                    <a:pt x="168" y="38"/>
                    <a:pt x="130"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6"/>
            <p:cNvSpPr>
              <a:spLocks noChangeArrowheads="1"/>
            </p:cNvSpPr>
            <p:nvPr/>
          </p:nvSpPr>
          <p:spPr bwMode="auto">
            <a:xfrm>
              <a:off x="3838" y="1608"/>
              <a:ext cx="370"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7"/>
            <p:cNvSpPr>
              <a:spLocks noChangeArrowheads="1"/>
            </p:cNvSpPr>
            <p:nvPr/>
          </p:nvSpPr>
          <p:spPr bwMode="auto">
            <a:xfrm>
              <a:off x="3536" y="1608"/>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8"/>
            <p:cNvSpPr>
              <a:spLocks noChangeArrowheads="1"/>
            </p:cNvSpPr>
            <p:nvPr/>
          </p:nvSpPr>
          <p:spPr bwMode="auto">
            <a:xfrm>
              <a:off x="3586" y="1776"/>
              <a:ext cx="47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9"/>
            <p:cNvSpPr>
              <a:spLocks noChangeArrowheads="1"/>
            </p:cNvSpPr>
            <p:nvPr/>
          </p:nvSpPr>
          <p:spPr bwMode="auto">
            <a:xfrm>
              <a:off x="4057" y="1440"/>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0"/>
            <p:cNvSpPr>
              <a:spLocks noChangeArrowheads="1"/>
            </p:cNvSpPr>
            <p:nvPr/>
          </p:nvSpPr>
          <p:spPr bwMode="auto">
            <a:xfrm>
              <a:off x="3586" y="1440"/>
              <a:ext cx="269"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1"/>
            <p:cNvSpPr>
              <a:spLocks noEditPoints="1"/>
            </p:cNvSpPr>
            <p:nvPr/>
          </p:nvSpPr>
          <p:spPr bwMode="auto">
            <a:xfrm>
              <a:off x="3670" y="1558"/>
              <a:ext cx="135" cy="134"/>
            </a:xfrm>
            <a:custGeom>
              <a:avLst/>
              <a:gdLst>
                <a:gd name="T0" fmla="*/ 0 w 32"/>
                <a:gd name="T1" fmla="*/ 16 h 32"/>
                <a:gd name="T2" fmla="*/ 16 w 32"/>
                <a:gd name="T3" fmla="*/ 32 h 32"/>
                <a:gd name="T4" fmla="*/ 32 w 32"/>
                <a:gd name="T5" fmla="*/ 16 h 32"/>
                <a:gd name="T6" fmla="*/ 16 w 32"/>
                <a:gd name="T7" fmla="*/ 0 h 32"/>
                <a:gd name="T8" fmla="*/ 0 w 32"/>
                <a:gd name="T9" fmla="*/ 16 h 32"/>
                <a:gd name="T10" fmla="*/ 24 w 32"/>
                <a:gd name="T11" fmla="*/ 16 h 32"/>
                <a:gd name="T12" fmla="*/ 16 w 32"/>
                <a:gd name="T13" fmla="*/ 24 h 32"/>
                <a:gd name="T14" fmla="*/ 8 w 32"/>
                <a:gd name="T15" fmla="*/ 16 h 32"/>
                <a:gd name="T16" fmla="*/ 16 w 32"/>
                <a:gd name="T17" fmla="*/ 8 h 32"/>
                <a:gd name="T18" fmla="*/ 24 w 3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0" y="16"/>
                  </a:moveTo>
                  <a:cubicBezTo>
                    <a:pt x="0" y="25"/>
                    <a:pt x="7" y="32"/>
                    <a:pt x="16" y="32"/>
                  </a:cubicBezTo>
                  <a:cubicBezTo>
                    <a:pt x="25" y="32"/>
                    <a:pt x="32" y="25"/>
                    <a:pt x="32" y="16"/>
                  </a:cubicBezTo>
                  <a:cubicBezTo>
                    <a:pt x="32" y="7"/>
                    <a:pt x="25" y="0"/>
                    <a:pt x="16" y="0"/>
                  </a:cubicBezTo>
                  <a:cubicBezTo>
                    <a:pt x="7" y="0"/>
                    <a:pt x="0" y="7"/>
                    <a:pt x="0" y="16"/>
                  </a:cubicBezTo>
                  <a:close/>
                  <a:moveTo>
                    <a:pt x="24" y="16"/>
                  </a:moveTo>
                  <a:cubicBezTo>
                    <a:pt x="24" y="20"/>
                    <a:pt x="20" y="24"/>
                    <a:pt x="16" y="24"/>
                  </a:cubicBezTo>
                  <a:cubicBezTo>
                    <a:pt x="12" y="24"/>
                    <a:pt x="8" y="20"/>
                    <a:pt x="8" y="16"/>
                  </a:cubicBezTo>
                  <a:cubicBezTo>
                    <a:pt x="8" y="12"/>
                    <a:pt x="12" y="8"/>
                    <a:pt x="16" y="8"/>
                  </a:cubicBezTo>
                  <a:cubicBezTo>
                    <a:pt x="20" y="8"/>
                    <a:pt x="24" y="12"/>
                    <a:pt x="24" y="1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2"/>
            <p:cNvSpPr>
              <a:spLocks noEditPoints="1"/>
            </p:cNvSpPr>
            <p:nvPr/>
          </p:nvSpPr>
          <p:spPr bwMode="auto">
            <a:xfrm>
              <a:off x="3889" y="1390"/>
              <a:ext cx="134" cy="134"/>
            </a:xfrm>
            <a:custGeom>
              <a:avLst/>
              <a:gdLst>
                <a:gd name="T0" fmla="*/ 16 w 32"/>
                <a:gd name="T1" fmla="*/ 32 h 32"/>
                <a:gd name="T2" fmla="*/ 32 w 32"/>
                <a:gd name="T3" fmla="*/ 16 h 32"/>
                <a:gd name="T4" fmla="*/ 16 w 32"/>
                <a:gd name="T5" fmla="*/ 0 h 32"/>
                <a:gd name="T6" fmla="*/ 0 w 32"/>
                <a:gd name="T7" fmla="*/ 16 h 32"/>
                <a:gd name="T8" fmla="*/ 16 w 32"/>
                <a:gd name="T9" fmla="*/ 32 h 32"/>
                <a:gd name="T10" fmla="*/ 16 w 32"/>
                <a:gd name="T11" fmla="*/ 8 h 32"/>
                <a:gd name="T12" fmla="*/ 24 w 32"/>
                <a:gd name="T13" fmla="*/ 16 h 32"/>
                <a:gd name="T14" fmla="*/ 16 w 32"/>
                <a:gd name="T15" fmla="*/ 24 h 32"/>
                <a:gd name="T16" fmla="*/ 8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25" y="32"/>
                    <a:pt x="32" y="25"/>
                    <a:pt x="32" y="16"/>
                  </a:cubicBezTo>
                  <a:cubicBezTo>
                    <a:pt x="32" y="7"/>
                    <a:pt x="25" y="0"/>
                    <a:pt x="16" y="0"/>
                  </a:cubicBezTo>
                  <a:cubicBezTo>
                    <a:pt x="7" y="0"/>
                    <a:pt x="0" y="7"/>
                    <a:pt x="0" y="16"/>
                  </a:cubicBezTo>
                  <a:cubicBezTo>
                    <a:pt x="0" y="25"/>
                    <a:pt x="7" y="32"/>
                    <a:pt x="16" y="32"/>
                  </a:cubicBezTo>
                  <a:close/>
                  <a:moveTo>
                    <a:pt x="16" y="8"/>
                  </a:moveTo>
                  <a:cubicBezTo>
                    <a:pt x="20" y="8"/>
                    <a:pt x="24" y="12"/>
                    <a:pt x="24" y="16"/>
                  </a:cubicBezTo>
                  <a:cubicBezTo>
                    <a:pt x="24" y="20"/>
                    <a:pt x="20" y="24"/>
                    <a:pt x="16" y="24"/>
                  </a:cubicBezTo>
                  <a:cubicBezTo>
                    <a:pt x="12" y="24"/>
                    <a:pt x="8" y="20"/>
                    <a:pt x="8" y="16"/>
                  </a:cubicBezTo>
                  <a:cubicBezTo>
                    <a:pt x="8" y="12"/>
                    <a:pt x="12" y="8"/>
                    <a:pt x="16" y="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3"/>
            <p:cNvSpPr>
              <a:spLocks noEditPoints="1"/>
            </p:cNvSpPr>
            <p:nvPr/>
          </p:nvSpPr>
          <p:spPr bwMode="auto">
            <a:xfrm>
              <a:off x="4091" y="1726"/>
              <a:ext cx="134" cy="134"/>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4 h 32"/>
                <a:gd name="T12" fmla="*/ 8 w 32"/>
                <a:gd name="T13" fmla="*/ 16 h 32"/>
                <a:gd name="T14" fmla="*/ 16 w 32"/>
                <a:gd name="T15" fmla="*/ 8 h 32"/>
                <a:gd name="T16" fmla="*/ 24 w 32"/>
                <a:gd name="T17" fmla="*/ 16 h 32"/>
                <a:gd name="T18" fmla="*/ 16 w 32"/>
                <a:gd name="T1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4"/>
                  </a:moveTo>
                  <a:cubicBezTo>
                    <a:pt x="12" y="24"/>
                    <a:pt x="8" y="20"/>
                    <a:pt x="8" y="16"/>
                  </a:cubicBezTo>
                  <a:cubicBezTo>
                    <a:pt x="8" y="12"/>
                    <a:pt x="12" y="8"/>
                    <a:pt x="16" y="8"/>
                  </a:cubicBezTo>
                  <a:cubicBezTo>
                    <a:pt x="20" y="8"/>
                    <a:pt x="24" y="12"/>
                    <a:pt x="24" y="16"/>
                  </a:cubicBezTo>
                  <a:cubicBezTo>
                    <a:pt x="24" y="20"/>
                    <a:pt x="20" y="24"/>
                    <a:pt x="16"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 name="TextBox 1"/>
          <p:cNvSpPr txBox="1"/>
          <p:nvPr/>
        </p:nvSpPr>
        <p:spPr>
          <a:xfrm>
            <a:off x="1871331" y="1589711"/>
            <a:ext cx="946298" cy="302967"/>
          </a:xfrm>
          <a:prstGeom prst="rect">
            <a:avLst/>
          </a:prstGeom>
          <a:noFill/>
        </p:spPr>
        <p:txBody>
          <a:bodyPr wrap="none" lIns="0" tIns="0" rIns="0" bIns="0" rtlCol="0">
            <a:noAutofit/>
          </a:bodyPr>
          <a:lstStyle/>
          <a:p>
            <a:pPr algn="ctr">
              <a:lnSpc>
                <a:spcPct val="90000"/>
              </a:lnSpc>
            </a:pPr>
            <a:r>
              <a:t>onesphere</a:t>
            </a:r>
            <a:endParaRPr lang="en-GB" b="1" dirty="0"/>
          </a:p>
        </p:txBody>
      </p:sp>
      <p:sp>
        <p:nvSpPr>
          <p:cNvPr id="24" name="TextBox 23"/>
          <p:cNvSpPr txBox="1"/>
          <p:nvPr/>
        </p:nvSpPr>
        <p:spPr>
          <a:xfrm>
            <a:off x="5665747" y="1594579"/>
            <a:ext cx="946298" cy="302967"/>
          </a:xfrm>
          <a:prstGeom prst="rect">
            <a:avLst/>
          </a:prstGeom>
          <a:noFill/>
        </p:spPr>
        <p:txBody>
          <a:bodyPr wrap="none" lIns="0" tIns="0" rIns="0" bIns="0" rtlCol="0">
            <a:noAutofit/>
          </a:bodyPr>
          <a:lstStyle/>
          <a:p>
            <a:pPr algn="ctr">
              <a:lnSpc>
                <a:spcPct val="90000"/>
              </a:lnSpc>
            </a:pPr>
            <a:r>
              <a:t>simplivity</a:t>
            </a:r>
            <a:endParaRPr lang="en-GB" b="1" dirty="0"/>
          </a:p>
        </p:txBody>
      </p:sp>
      <p:sp>
        <p:nvSpPr>
          <p:cNvPr id="25" name="TextBox 24"/>
          <p:cNvSpPr txBox="1"/>
          <p:nvPr/>
        </p:nvSpPr>
        <p:spPr>
          <a:xfrm>
            <a:off x="9346015" y="1596173"/>
            <a:ext cx="946298" cy="302967"/>
          </a:xfrm>
          <a:prstGeom prst="rect">
            <a:avLst/>
          </a:prstGeom>
          <a:noFill/>
        </p:spPr>
        <p:txBody>
          <a:bodyPr wrap="none" lIns="0" tIns="0" rIns="0" bIns="0" rtlCol="0">
            <a:noAutofit/>
          </a:bodyPr>
          <a:lstStyle/>
          <a:p>
            <a:pPr algn="ctr">
              <a:lnSpc>
                <a:spcPct val="90000"/>
              </a:lnSpc>
            </a:pPr>
            <a:r>
              <a:t>aruba</a:t>
            </a:r>
            <a:endParaRPr lang="en-GB" b="1" dirty="0"/>
          </a:p>
        </p:txBody>
      </p:sp>
      <p:pic>
        <p:nvPicPr>
          <p:cNvPr id="5" name="Picture 4" descr="wordcloud-December.png"/>
          <p:cNvPicPr>
            <a:picLocks noChangeAspect="1"/>
          </p:cNvPicPr>
          <p:nvPr/>
        </p:nvPicPr>
        <p:blipFill>
          <a:blip r:embed="rId5"/>
          <a:stretch>
            <a:fillRect/>
          </a:stretch>
        </p:blipFill>
        <p:spPr>
          <a:xfrm>
            <a:off x="457200" y="3657600"/>
            <a:ext cx="11430000" cy="2286000"/>
          </a:xfrm>
          <a:prstGeom prst="rect">
            <a:avLst/>
          </a:prstGeom>
        </p:spPr>
      </p:pic>
    </p:spTree>
    <p:extLst>
      <p:ext uri="{BB962C8B-B14F-4D97-AF65-F5344CB8AC3E}">
        <p14:creationId xmlns:p14="http://schemas.microsoft.com/office/powerpoint/2010/main" val="224256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828800" y="4531800"/>
            <a:ext cx="8495561" cy="1545336"/>
            <a:chOff x="2110420" y="2819992"/>
            <a:chExt cx="7847802" cy="1545336"/>
          </a:xfrm>
          <a:noFill/>
        </p:grpSpPr>
        <p:sp>
          <p:nvSpPr>
            <p:cNvPr id="15" name="Content Placeholder 1"/>
            <p:cNvSpPr txBox="1">
              <a:spLocks/>
            </p:cNvSpPr>
            <p:nvPr/>
          </p:nvSpPr>
          <p:spPr>
            <a:xfrm>
              <a:off x="2110420" y="2819992"/>
              <a:ext cx="7847802" cy="1545336"/>
            </a:xfrm>
            <a:prstGeom prst="rect">
              <a:avLst/>
            </a:prstGeom>
            <a:grpFill/>
            <a:ln w="38100">
              <a:solidFill>
                <a:schemeClr val="accent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endParaRPr lang="en-US" b="1" dirty="0"/>
            </a:p>
          </p:txBody>
        </p:sp>
        <p:cxnSp>
          <p:nvCxnSpPr>
            <p:cNvPr id="17" name="Straight Connector 16"/>
            <p:cNvCxnSpPr/>
            <p:nvPr/>
          </p:nvCxnSpPr>
          <p:spPr>
            <a:xfrm>
              <a:off x="3328827" y="3031282"/>
              <a:ext cx="0" cy="1122755"/>
            </a:xfrm>
            <a:prstGeom prst="line">
              <a:avLst/>
            </a:prstGeom>
            <a:grpFill/>
            <a:ln w="38100">
              <a:solidFill>
                <a:schemeClr val="bg2"/>
              </a:solidFill>
            </a:ln>
          </p:spPr>
        </p:cxnSp>
      </p:grpSp>
      <p:grpSp>
        <p:nvGrpSpPr>
          <p:cNvPr id="22" name="Group 21"/>
          <p:cNvGrpSpPr/>
          <p:nvPr/>
        </p:nvGrpSpPr>
        <p:grpSpPr>
          <a:xfrm>
            <a:off x="1828800" y="1198880"/>
            <a:ext cx="8495561" cy="1545336"/>
            <a:chOff x="2110420" y="4468336"/>
            <a:chExt cx="7847802" cy="1545336"/>
          </a:xfrm>
        </p:grpSpPr>
        <p:sp>
          <p:nvSpPr>
            <p:cNvPr id="16" name="Content Placeholder 1"/>
            <p:cNvSpPr txBox="1">
              <a:spLocks/>
            </p:cNvSpPr>
            <p:nvPr/>
          </p:nvSpPr>
          <p:spPr>
            <a:xfrm>
              <a:off x="2110420" y="4468336"/>
              <a:ext cx="7847802" cy="1545336"/>
            </a:xfrm>
            <a:prstGeom prst="rect">
              <a:avLst/>
            </a:prstGeom>
            <a:solidFill>
              <a:schemeClr val="bg1"/>
            </a:solidFill>
            <a:ln w="38100">
              <a:solidFill>
                <a:schemeClr val="accent3"/>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endParaRPr lang="en-US" b="1" dirty="0"/>
            </a:p>
          </p:txBody>
        </p:sp>
        <p:cxnSp>
          <p:nvCxnSpPr>
            <p:cNvPr id="18" name="Straight Connector 17"/>
            <p:cNvCxnSpPr/>
            <p:nvPr/>
          </p:nvCxnSpPr>
          <p:spPr>
            <a:xfrm>
              <a:off x="3328827" y="4679626"/>
              <a:ext cx="0" cy="1122755"/>
            </a:xfrm>
            <a:prstGeom prst="line">
              <a:avLst/>
            </a:prstGeom>
            <a:solidFill>
              <a:schemeClr val="bg1"/>
            </a:solidFill>
            <a:ln w="38100">
              <a:solidFill>
                <a:schemeClr val="bg2"/>
              </a:solidFill>
            </a:ln>
          </p:spPr>
        </p:cxnSp>
      </p:grpSp>
      <p:sp>
        <p:nvSpPr>
          <p:cNvPr id="4" name="Title 3"/>
          <p:cNvSpPr>
            <a:spLocks noGrp="1"/>
          </p:cNvSpPr>
          <p:nvPr>
            <p:ph type="title"/>
          </p:nvPr>
        </p:nvSpPr>
        <p:spPr>
          <a:xfrm>
            <a:off x="609441" y="519236"/>
            <a:ext cx="11508495" cy="852364"/>
          </a:xfrm>
        </p:spPr>
        <p:txBody>
          <a:bodyPr/>
          <a:lstStyle/>
          <a:p>
            <a:r>
              <a:rPr lang="en-US" dirty="0"/>
              <a:t>3 month trend: </a:t>
            </a:r>
            <a:r>
              <a:rPr lang="en-US" dirty="0" smtClean="0"/>
              <a:t>Increasing </a:t>
            </a:r>
            <a:r>
              <a:rPr lang="en-US" smtClean="0"/>
              <a:t>interest in…</a:t>
            </a:r>
            <a:endParaRPr lang="en-US" dirty="0"/>
          </a:p>
        </p:txBody>
      </p:sp>
      <p:grpSp>
        <p:nvGrpSpPr>
          <p:cNvPr id="20" name="Group 19"/>
          <p:cNvGrpSpPr/>
          <p:nvPr/>
        </p:nvGrpSpPr>
        <p:grpSpPr>
          <a:xfrm>
            <a:off x="1828800" y="2857114"/>
            <a:ext cx="8495561" cy="1545336"/>
            <a:chOff x="2110420" y="1171648"/>
            <a:chExt cx="7847802" cy="1545336"/>
          </a:xfrm>
        </p:grpSpPr>
        <p:sp>
          <p:nvSpPr>
            <p:cNvPr id="21" name="Content Placeholder 1"/>
            <p:cNvSpPr txBox="1">
              <a:spLocks/>
            </p:cNvSpPr>
            <p:nvPr/>
          </p:nvSpPr>
          <p:spPr>
            <a:xfrm>
              <a:off x="2110420" y="1171648"/>
              <a:ext cx="7847802" cy="1545336"/>
            </a:xfrm>
            <a:prstGeom prst="rect">
              <a:avLst/>
            </a:prstGeom>
            <a:solidFill>
              <a:schemeClr val="bg1"/>
            </a:solidFill>
            <a:ln w="38100">
              <a:solidFill>
                <a:schemeClr val="accent1"/>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endParaRPr lang="en-US" b="1" dirty="0"/>
            </a:p>
          </p:txBody>
        </p:sp>
        <p:cxnSp>
          <p:nvCxnSpPr>
            <p:cNvPr id="25" name="Straight Connector 24"/>
            <p:cNvCxnSpPr/>
            <p:nvPr/>
          </p:nvCxnSpPr>
          <p:spPr>
            <a:xfrm>
              <a:off x="3328827" y="1382938"/>
              <a:ext cx="0" cy="1122755"/>
            </a:xfrm>
            <a:prstGeom prst="line">
              <a:avLst/>
            </a:prstGeom>
            <a:solidFill>
              <a:schemeClr val="bg1"/>
            </a:solidFill>
            <a:ln w="38100">
              <a:solidFill>
                <a:schemeClr val="bg2"/>
              </a:solidFill>
            </a:ln>
          </p:spPr>
        </p:cxnSp>
      </p:grpSp>
      <p:sp>
        <p:nvSpPr>
          <p:cNvPr id="2" name="TextBox 1"/>
          <p:cNvSpPr txBox="1"/>
          <p:nvPr/>
        </p:nvSpPr>
        <p:spPr>
          <a:xfrm>
            <a:off x="1948543" y="1861457"/>
            <a:ext cx="1066800" cy="348343"/>
          </a:xfrm>
          <a:prstGeom prst="rect">
            <a:avLst/>
          </a:prstGeom>
          <a:noFill/>
        </p:spPr>
        <p:txBody>
          <a:bodyPr wrap="square" lIns="0" tIns="0" rIns="0" bIns="0" rtlCol="0">
            <a:noAutofit/>
          </a:bodyPr>
          <a:lstStyle/>
          <a:p>
            <a:pPr algn="ctr">
              <a:lnSpc>
                <a:spcPct val="90000"/>
              </a:lnSpc>
            </a:pPr>
            <a:r>
              <a:t>October</a:t>
            </a:r>
            <a:endParaRPr lang="en-GB" dirty="0"/>
          </a:p>
        </p:txBody>
      </p:sp>
      <p:sp>
        <p:nvSpPr>
          <p:cNvPr id="13" name="TextBox 12"/>
          <p:cNvSpPr txBox="1"/>
          <p:nvPr/>
        </p:nvSpPr>
        <p:spPr>
          <a:xfrm>
            <a:off x="1948543" y="3455609"/>
            <a:ext cx="1066800" cy="348343"/>
          </a:xfrm>
          <a:prstGeom prst="rect">
            <a:avLst/>
          </a:prstGeom>
          <a:noFill/>
        </p:spPr>
        <p:txBody>
          <a:bodyPr wrap="square" lIns="0" tIns="0" rIns="0" bIns="0" rtlCol="0">
            <a:noAutofit/>
          </a:bodyPr>
          <a:lstStyle/>
          <a:p>
            <a:pPr algn="ctr">
              <a:lnSpc>
                <a:spcPct val="90000"/>
              </a:lnSpc>
            </a:pPr>
            <a:r>
              <a:t>November</a:t>
            </a:r>
            <a:endParaRPr lang="en-GB" dirty="0"/>
          </a:p>
        </p:txBody>
      </p:sp>
      <p:sp>
        <p:nvSpPr>
          <p:cNvPr id="26" name="TextBox 25"/>
          <p:cNvSpPr txBox="1"/>
          <p:nvPr/>
        </p:nvSpPr>
        <p:spPr>
          <a:xfrm>
            <a:off x="1948543" y="5130295"/>
            <a:ext cx="1066800" cy="348343"/>
          </a:xfrm>
          <a:prstGeom prst="rect">
            <a:avLst/>
          </a:prstGeom>
          <a:noFill/>
        </p:spPr>
        <p:txBody>
          <a:bodyPr wrap="square" lIns="0" tIns="0" rIns="0" bIns="0" rtlCol="0">
            <a:noAutofit/>
          </a:bodyPr>
          <a:lstStyle/>
          <a:p>
            <a:pPr algn="ctr">
              <a:lnSpc>
                <a:spcPct val="90000"/>
              </a:lnSpc>
            </a:pPr>
            <a:r>
              <a:t>December</a:t>
            </a:r>
            <a:endParaRPr lang="en-GB" dirty="0"/>
          </a:p>
        </p:txBody>
      </p:sp>
      <p:pic>
        <p:nvPicPr>
          <p:cNvPr id="3" name="Picture 2" descr="wordcloud-October.png"/>
          <p:cNvPicPr>
            <a:picLocks noChangeAspect="1"/>
          </p:cNvPicPr>
          <p:nvPr/>
        </p:nvPicPr>
        <p:blipFill>
          <a:blip r:embed="rId3"/>
          <a:stretch>
            <a:fillRect/>
          </a:stretch>
        </p:blipFill>
        <p:spPr>
          <a:xfrm>
            <a:off x="3337560" y="1280160"/>
            <a:ext cx="6858000" cy="1371600"/>
          </a:xfrm>
          <a:prstGeom prst="rect">
            <a:avLst/>
          </a:prstGeom>
        </p:spPr>
      </p:pic>
      <p:pic>
        <p:nvPicPr>
          <p:cNvPr id="5" name="Picture 4" descr="wordcloud-November.png"/>
          <p:cNvPicPr>
            <a:picLocks noChangeAspect="1"/>
          </p:cNvPicPr>
          <p:nvPr/>
        </p:nvPicPr>
        <p:blipFill>
          <a:blip r:embed="rId4"/>
          <a:stretch>
            <a:fillRect/>
          </a:stretch>
        </p:blipFill>
        <p:spPr>
          <a:xfrm>
            <a:off x="3337560" y="2971800"/>
            <a:ext cx="6858000" cy="1371600"/>
          </a:xfrm>
          <a:prstGeom prst="rect">
            <a:avLst/>
          </a:prstGeom>
        </p:spPr>
      </p:pic>
      <p:pic>
        <p:nvPicPr>
          <p:cNvPr id="6" name="Picture 5" descr="wordcloud-December.png"/>
          <p:cNvPicPr>
            <a:picLocks noChangeAspect="1"/>
          </p:cNvPicPr>
          <p:nvPr/>
        </p:nvPicPr>
        <p:blipFill>
          <a:blip r:embed="rId5"/>
          <a:stretch>
            <a:fillRect/>
          </a:stretch>
        </p:blipFill>
        <p:spPr>
          <a:xfrm>
            <a:off x="3337560" y="4617720"/>
            <a:ext cx="6858000" cy="1371600"/>
          </a:xfrm>
          <a:prstGeom prst="rect">
            <a:avLst/>
          </a:prstGeom>
        </p:spPr>
      </p:pic>
    </p:spTree>
    <p:extLst>
      <p:ext uri="{BB962C8B-B14F-4D97-AF65-F5344CB8AC3E}">
        <p14:creationId xmlns:p14="http://schemas.microsoft.com/office/powerpoint/2010/main" val="378248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54"/>
          <p:cNvSpPr/>
          <p:nvPr/>
        </p:nvSpPr>
        <p:spPr bwMode="ltGray">
          <a:xfrm>
            <a:off x="8010729" y="3068635"/>
            <a:ext cx="3517122" cy="1246097"/>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r>
              <a:rPr lang="en-US" sz="1050" b="1" dirty="0">
                <a:solidFill>
                  <a:schemeClr val="tx1"/>
                </a:solidFill>
              </a:rPr>
              <a:t>Observations </a:t>
            </a:r>
            <a:r>
              <a:rPr lang="en-US" sz="900" dirty="0" smtClean="0">
                <a:solidFill>
                  <a:schemeClr val="tx1"/>
                </a:solidFill>
              </a:rPr>
              <a:t> </a:t>
            </a:r>
          </a:p>
          <a:p>
            <a:pPr marL="137160" indent="-137160">
              <a:spcBef>
                <a:spcPts val="100"/>
              </a:spcBef>
              <a:buFont typeface="Arial" panose="020B0604020202020204" pitchFamily="34" charset="0"/>
              <a:buChar char="−"/>
            </a:pPr>
            <a:r>
              <a:rPr lang="en-US" sz="900" dirty="0" smtClean="0">
                <a:solidFill>
                  <a:schemeClr val="tx1"/>
                </a:solidFill>
              </a:rPr>
              <a:t>Observation3</a:t>
            </a:r>
            <a:endParaRPr lang="en-US" sz="900" dirty="0">
              <a:solidFill>
                <a:schemeClr val="tx1"/>
              </a:solidFill>
            </a:endParaRPr>
          </a:p>
          <a:p>
            <a:pPr marL="137160" indent="-137160">
              <a:spcBef>
                <a:spcPts val="100"/>
              </a:spcBef>
              <a:buFont typeface="Arial" panose="020B0604020202020204" pitchFamily="34" charset="0"/>
              <a:buChar char="−"/>
            </a:pPr>
            <a:endParaRPr lang="en-US" sz="1000" dirty="0">
              <a:solidFill>
                <a:schemeClr val="tx1"/>
              </a:solidFill>
            </a:endParaRPr>
          </a:p>
        </p:txBody>
      </p:sp>
      <p:sp>
        <p:nvSpPr>
          <p:cNvPr id="111" name="Rectangle 55"/>
          <p:cNvSpPr/>
          <p:nvPr/>
        </p:nvSpPr>
        <p:spPr bwMode="ltGray">
          <a:xfrm>
            <a:off x="629269" y="3071362"/>
            <a:ext cx="3523620" cy="1238717"/>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r>
              <a:rPr lang="en-US" sz="1050" b="1" dirty="0">
                <a:solidFill>
                  <a:schemeClr val="tx1"/>
                </a:solidFill>
              </a:rPr>
              <a:t>Observations </a:t>
            </a:r>
          </a:p>
          <a:p>
            <a:pPr marL="137160" indent="-137160">
              <a:spcBef>
                <a:spcPts val="100"/>
              </a:spcBef>
              <a:buFont typeface="Arial" panose="020B0604020202020204" pitchFamily="34" charset="0"/>
              <a:buChar char="−"/>
            </a:pPr>
            <a:r>
              <a:rPr lang="en-US" sz="900" dirty="0" smtClean="0">
                <a:solidFill>
                  <a:schemeClr val="tx1"/>
                </a:solidFill>
              </a:rPr>
              <a:t>Observation1</a:t>
            </a:r>
            <a:endParaRPr lang="en-US" sz="900" dirty="0">
              <a:solidFill>
                <a:schemeClr val="tx1"/>
              </a:solidFill>
            </a:endParaRPr>
          </a:p>
        </p:txBody>
      </p:sp>
      <p:sp>
        <p:nvSpPr>
          <p:cNvPr id="99" name="Rectangle 61"/>
          <p:cNvSpPr/>
          <p:nvPr/>
        </p:nvSpPr>
        <p:spPr bwMode="ltGray">
          <a:xfrm>
            <a:off x="4260141" y="3071362"/>
            <a:ext cx="3613224" cy="1243371"/>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91440" rtlCol="0" anchor="t"/>
          <a:lstStyle/>
          <a:p>
            <a:r>
              <a:rPr lang="en-US" sz="1050" b="1" dirty="0">
                <a:solidFill>
                  <a:schemeClr val="tx1"/>
                </a:solidFill>
              </a:rPr>
              <a:t>Observations </a:t>
            </a:r>
          </a:p>
          <a:p>
            <a:pPr marL="137160" indent="-137160">
              <a:spcBef>
                <a:spcPts val="100"/>
              </a:spcBef>
              <a:buFont typeface="Arial" panose="020B0604020202020204" pitchFamily="34" charset="0"/>
              <a:buChar char="−"/>
            </a:pPr>
            <a:r>
              <a:rPr lang="en-US" sz="900" dirty="0" smtClean="0">
                <a:solidFill>
                  <a:schemeClr val="tx1"/>
                </a:solidFill>
              </a:rPr>
              <a:t>Observation2</a:t>
            </a:r>
            <a:endParaRPr lang="en-US" sz="900" dirty="0">
              <a:solidFill>
                <a:schemeClr val="tx1"/>
              </a:solidFill>
            </a:endParaRPr>
          </a:p>
          <a:p>
            <a:pPr marL="137160" indent="-137160">
              <a:spcBef>
                <a:spcPts val="100"/>
              </a:spcBef>
              <a:buFont typeface="Arial" panose="020B0604020202020204" pitchFamily="34" charset="0"/>
              <a:buChar char="−"/>
            </a:pPr>
            <a:endParaRPr lang="en-US" sz="1000" dirty="0" smtClean="0">
              <a:solidFill>
                <a:schemeClr val="tx1"/>
              </a:solidFill>
            </a:endParaRPr>
          </a:p>
          <a:p>
            <a:pPr marL="137160" indent="-137160">
              <a:spcBef>
                <a:spcPts val="100"/>
              </a:spcBef>
              <a:buFont typeface="Arial" panose="020B0604020202020204" pitchFamily="34" charset="0"/>
              <a:buChar char="−"/>
            </a:pPr>
            <a:endParaRPr lang="en-US" sz="1000" dirty="0">
              <a:solidFill>
                <a:schemeClr val="tx1"/>
              </a:solidFill>
            </a:endParaRPr>
          </a:p>
          <a:p>
            <a:pPr marL="137160" indent="-137160">
              <a:spcBef>
                <a:spcPts val="100"/>
              </a:spcBef>
              <a:buFont typeface="Arial" panose="020B0604020202020204" pitchFamily="34" charset="0"/>
              <a:buChar char="−"/>
            </a:pPr>
            <a:endParaRPr lang="en-US" sz="1000" dirty="0">
              <a:solidFill>
                <a:schemeClr val="tx1"/>
              </a:solidFill>
            </a:endParaRPr>
          </a:p>
        </p:txBody>
      </p:sp>
      <p:sp>
        <p:nvSpPr>
          <p:cNvPr id="17" name="Title 2"/>
          <p:cNvSpPr>
            <a:spLocks noGrp="1"/>
          </p:cNvSpPr>
          <p:nvPr>
            <p:ph type="title"/>
          </p:nvPr>
        </p:nvSpPr>
        <p:spPr>
          <a:xfrm>
            <a:off x="629269" y="541148"/>
            <a:ext cx="10969943" cy="852364"/>
          </a:xfrm>
        </p:spPr>
        <p:txBody>
          <a:bodyPr/>
          <a:lstStyle/>
          <a:p>
            <a:r>
              <a:rPr sz="2800">
                <a:latin typeface="Arial"/>
              </a:rPr>
              <a:t>Top 3 Customer Interests: October-December</a:t>
            </a:r>
            <a:endParaRPr lang="en-US" dirty="0"/>
          </a:p>
        </p:txBody>
      </p:sp>
      <p:sp>
        <p:nvSpPr>
          <p:cNvPr id="72" name="TextBox 78"/>
          <p:cNvSpPr txBox="1"/>
          <p:nvPr/>
        </p:nvSpPr>
        <p:spPr>
          <a:xfrm>
            <a:off x="8157035" y="2633203"/>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76" name="TextBox 90"/>
          <p:cNvSpPr txBox="1"/>
          <p:nvPr/>
        </p:nvSpPr>
        <p:spPr>
          <a:xfrm>
            <a:off x="9780166" y="2634401"/>
            <a:ext cx="1555361" cy="30098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briefing</a:t>
            </a:r>
          </a:p>
        </p:txBody>
      </p:sp>
      <p:sp>
        <p:nvSpPr>
          <p:cNvPr id="129" name="Content Placeholder 1"/>
          <p:cNvSpPr txBox="1">
            <a:spLocks/>
          </p:cNvSpPr>
          <p:nvPr/>
        </p:nvSpPr>
        <p:spPr>
          <a:xfrm>
            <a:off x="8007410" y="1117600"/>
            <a:ext cx="3520440" cy="4907686"/>
          </a:xfrm>
          <a:prstGeom prst="rect">
            <a:avLst/>
          </a:prstGeom>
          <a:ln w="38100">
            <a:solidFill>
              <a:schemeClr val="accent3"/>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t>aruba</a:t>
            </a:r>
            <a:endParaRPr lang="en-US" b="1" dirty="0"/>
          </a:p>
        </p:txBody>
      </p:sp>
      <p:sp>
        <p:nvSpPr>
          <p:cNvPr id="132" name="Rectangle 61"/>
          <p:cNvSpPr/>
          <p:nvPr/>
        </p:nvSpPr>
        <p:spPr bwMode="ltGray">
          <a:xfrm>
            <a:off x="8004229" y="4350895"/>
            <a:ext cx="3523621" cy="163895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0" numCol="2" rtlCol="0" anchor="t"/>
          <a:lstStyle/>
          <a:p>
            <a:pPr>
              <a:spcBef>
                <a:spcPts val="600"/>
              </a:spcBef>
              <a:defRPr sz="1200" b="1">
                <a:solidFill>
                  <a:schemeClr val="dk1"/>
                </a:solidFill>
              </a:defRPr>
            </a:pPr>
            <a:r>
              <a:t>Customers</a:t>
            </a:r>
            <a:endParaRPr lang="en-US" sz="900" b="1" dirty="0">
              <a:solidFill>
                <a:schemeClr val="tx1"/>
              </a:solidFill>
            </a:endParaRPr>
          </a:p>
          <a:p>
            <a:pPr>
              <a:defRPr sz="800">
                <a:solidFill>
                  <a:schemeClr val="dk2"/>
                </a:solidFill>
              </a:defRPr>
            </a:pPr>
            <a:r>
              <a:t>Regent University</a:t>
            </a:r>
          </a:p>
          <a:p>
            <a:pPr>
              <a:defRPr sz="800">
                <a:solidFill>
                  <a:schemeClr val="dk2"/>
                </a:solidFill>
              </a:defRPr>
            </a:pPr>
            <a:r>
              <a:t>Jr East Information Systems Company</a:t>
            </a:r>
          </a:p>
          <a:p>
            <a:pPr>
              <a:defRPr sz="800">
                <a:solidFill>
                  <a:schemeClr val="dk2"/>
                </a:solidFill>
              </a:defRPr>
            </a:pPr>
            <a:r>
              <a:t>Swiss Re Ag</a:t>
            </a:r>
          </a:p>
          <a:p>
            <a:pPr>
              <a:defRPr sz="800">
                <a:solidFill>
                  <a:schemeClr val="dk2"/>
                </a:solidFill>
              </a:defRPr>
            </a:pPr>
            <a:r>
              <a:t>Ctc Corporation</a:t>
            </a:r>
          </a:p>
          <a:p>
            <a:pPr>
              <a:defRPr sz="800">
                <a:solidFill>
                  <a:schemeClr val="dk2"/>
                </a:solidFill>
              </a:defRPr>
            </a:pPr>
            <a:r>
              <a:t>Protective Life Insurance Company</a:t>
            </a:r>
          </a:p>
          <a:p>
            <a:pPr>
              <a:defRPr sz="800">
                <a:solidFill>
                  <a:schemeClr val="dk2"/>
                </a:solidFill>
              </a:defRPr>
            </a:pPr>
            <a:r>
              <a:t>It Services And Management</a:t>
            </a:r>
          </a:p>
          <a:p>
            <a:pPr>
              <a:defRPr sz="800">
                <a:solidFill>
                  <a:schemeClr val="dk2"/>
                </a:solidFill>
              </a:defRPr>
            </a:pPr>
            <a:r>
              <a:t>Kroger</a:t>
            </a:r>
          </a:p>
          <a:p>
            <a:pPr>
              <a:defRPr sz="800">
                <a:solidFill>
                  <a:schemeClr val="dk2"/>
                </a:solidFill>
              </a:defRPr>
            </a:pPr>
            <a:r>
              <a:t>Softbank Corp.</a:t>
            </a:r>
          </a:p>
        </p:txBody>
      </p:sp>
      <p:sp>
        <p:nvSpPr>
          <p:cNvPr id="71"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5</a:t>
            </a:fld>
            <a:endParaRPr lang="en-US"/>
          </a:p>
        </p:txBody>
      </p:sp>
      <p:sp>
        <p:nvSpPr>
          <p:cNvPr id="115" name="TextBox 57"/>
          <p:cNvSpPr txBox="1"/>
          <p:nvPr/>
        </p:nvSpPr>
        <p:spPr>
          <a:xfrm>
            <a:off x="769529" y="2633203"/>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116" name="TextBox 73"/>
          <p:cNvSpPr txBox="1"/>
          <p:nvPr/>
        </p:nvSpPr>
        <p:spPr>
          <a:xfrm>
            <a:off x="2384874" y="2647341"/>
            <a:ext cx="1649250" cy="27510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a:t>
            </a:r>
            <a:r>
              <a:rPr lang="en-US" sz="900" dirty="0" smtClean="0"/>
              <a:t>briefing</a:t>
            </a:r>
            <a:endParaRPr lang="en-US" sz="900" dirty="0"/>
          </a:p>
        </p:txBody>
      </p:sp>
      <p:sp>
        <p:nvSpPr>
          <p:cNvPr id="128" name="Content Placeholder 1"/>
          <p:cNvSpPr txBox="1">
            <a:spLocks/>
          </p:cNvSpPr>
          <p:nvPr/>
        </p:nvSpPr>
        <p:spPr>
          <a:xfrm>
            <a:off x="632449" y="1117600"/>
            <a:ext cx="3520440" cy="4907686"/>
          </a:xfrm>
          <a:prstGeom prst="rect">
            <a:avLst/>
          </a:prstGeom>
          <a:ln w="38100">
            <a:solidFill>
              <a:schemeClr val="accent1"/>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t>onesphere</a:t>
            </a:r>
            <a:endParaRPr lang="en-US" b="1" dirty="0"/>
          </a:p>
        </p:txBody>
      </p:sp>
      <p:sp>
        <p:nvSpPr>
          <p:cNvPr id="133" name="Rectangle 55"/>
          <p:cNvSpPr/>
          <p:nvPr/>
        </p:nvSpPr>
        <p:spPr bwMode="ltGray">
          <a:xfrm>
            <a:off x="609441" y="4339441"/>
            <a:ext cx="3523620" cy="16704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2" spcCol="0" rtlCol="0" anchor="t"/>
          <a:lstStyle/>
          <a:p>
            <a:pPr>
              <a:spcBef>
                <a:spcPts val="600"/>
              </a:spcBef>
              <a:defRPr sz="1200" b="1">
                <a:solidFill>
                  <a:schemeClr val="dk1"/>
                </a:solidFill>
              </a:defRPr>
            </a:pPr>
            <a:r>
              <a:t>Customers</a:t>
            </a:r>
            <a:endParaRPr lang="en-US" sz="800" b="1" dirty="0">
              <a:solidFill>
                <a:schemeClr val="tx1"/>
              </a:solidFill>
            </a:endParaRPr>
          </a:p>
          <a:p>
            <a:pPr>
              <a:defRPr sz="800">
                <a:solidFill>
                  <a:schemeClr val="dk2"/>
                </a:solidFill>
              </a:defRPr>
            </a:pPr>
            <a:r>
              <a:t>Regent University</a:t>
            </a:r>
          </a:p>
          <a:p>
            <a:pPr>
              <a:defRPr sz="800">
                <a:solidFill>
                  <a:schemeClr val="dk2"/>
                </a:solidFill>
              </a:defRPr>
            </a:pPr>
            <a:r>
              <a:t>Deloitte</a:t>
            </a:r>
          </a:p>
          <a:p>
            <a:pPr>
              <a:defRPr sz="800">
                <a:solidFill>
                  <a:schemeClr val="dk2"/>
                </a:solidFill>
              </a:defRPr>
            </a:pPr>
            <a:r>
              <a:t>Royal Mail Group Limited</a:t>
            </a:r>
          </a:p>
          <a:p>
            <a:pPr>
              <a:defRPr sz="800">
                <a:solidFill>
                  <a:schemeClr val="dk2"/>
                </a:solidFill>
              </a:defRPr>
            </a:pPr>
            <a:r>
              <a:t>Firstenergy Corp.</a:t>
            </a:r>
          </a:p>
          <a:p>
            <a:pPr>
              <a:defRPr sz="800">
                <a:solidFill>
                  <a:schemeClr val="dk2"/>
                </a:solidFill>
              </a:defRPr>
            </a:pPr>
            <a:r>
              <a:t>Synopsys, Inc.</a:t>
            </a:r>
          </a:p>
          <a:p>
            <a:pPr>
              <a:defRPr sz="800">
                <a:solidFill>
                  <a:schemeClr val="dk2"/>
                </a:solidFill>
              </a:defRPr>
            </a:pPr>
            <a:r>
              <a:t>Visa</a:t>
            </a:r>
          </a:p>
          <a:p>
            <a:pPr>
              <a:defRPr sz="800">
                <a:solidFill>
                  <a:schemeClr val="dk2"/>
                </a:solidFill>
              </a:defRPr>
            </a:pPr>
            <a:r>
              <a:t>Kroger</a:t>
            </a:r>
          </a:p>
          <a:p>
            <a:pPr>
              <a:defRPr sz="800">
                <a:solidFill>
                  <a:schemeClr val="dk2"/>
                </a:solidFill>
              </a:defRPr>
            </a:pPr>
            <a:r>
              <a:t>Softbank Corp.</a:t>
            </a:r>
          </a:p>
          <a:p>
            <a:pPr>
              <a:defRPr sz="800">
                <a:solidFill>
                  <a:schemeClr val="dk2"/>
                </a:solidFill>
              </a:defRPr>
            </a:pPr>
            <a:r>
              <a:t>Mufg</a:t>
            </a:r>
          </a:p>
        </p:txBody>
      </p:sp>
      <p:sp>
        <p:nvSpPr>
          <p:cNvPr id="78" name="TextBox 79"/>
          <p:cNvSpPr txBox="1"/>
          <p:nvPr/>
        </p:nvSpPr>
        <p:spPr>
          <a:xfrm>
            <a:off x="4519191" y="2643666"/>
            <a:ext cx="1360376" cy="282457"/>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94" name="TextBox 91"/>
          <p:cNvSpPr txBox="1"/>
          <p:nvPr/>
        </p:nvSpPr>
        <p:spPr>
          <a:xfrm>
            <a:off x="6113811" y="2614338"/>
            <a:ext cx="1555361" cy="341112"/>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a:t>
            </a:r>
            <a:r>
              <a:rPr lang="en-US" sz="900" dirty="0" smtClean="0"/>
              <a:t>briefing</a:t>
            </a:r>
            <a:endParaRPr lang="en-US" sz="900" dirty="0"/>
          </a:p>
        </p:txBody>
      </p:sp>
      <p:sp>
        <p:nvSpPr>
          <p:cNvPr id="130" name="Content Placeholder 1"/>
          <p:cNvSpPr txBox="1">
            <a:spLocks/>
          </p:cNvSpPr>
          <p:nvPr/>
        </p:nvSpPr>
        <p:spPr>
          <a:xfrm>
            <a:off x="4273493" y="1121227"/>
            <a:ext cx="3616632" cy="4907686"/>
          </a:xfrm>
          <a:prstGeom prst="rect">
            <a:avLst/>
          </a:prstGeom>
          <a:ln w="38100">
            <a:solidFill>
              <a:schemeClr val="accent2"/>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t>simplivity</a:t>
            </a:r>
            <a:endParaRPr lang="en-US" b="1" dirty="0"/>
          </a:p>
        </p:txBody>
      </p:sp>
      <p:sp>
        <p:nvSpPr>
          <p:cNvPr id="131" name="Rectangle 54"/>
          <p:cNvSpPr/>
          <p:nvPr/>
        </p:nvSpPr>
        <p:spPr bwMode="ltGray">
          <a:xfrm>
            <a:off x="4319998" y="4339441"/>
            <a:ext cx="3523622" cy="14848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2" spcCol="91440" rtlCol="0" anchor="t"/>
          <a:lstStyle/>
          <a:p>
            <a:pPr>
              <a:spcBef>
                <a:spcPts val="600"/>
              </a:spcBef>
              <a:defRPr sz="1200" b="1">
                <a:solidFill>
                  <a:schemeClr val="dk1"/>
                </a:solidFill>
              </a:defRPr>
            </a:pPr>
            <a:r>
              <a:t>Customers</a:t>
            </a:r>
            <a:endParaRPr lang="en-US" sz="900" b="1" dirty="0">
              <a:solidFill>
                <a:schemeClr val="tx1"/>
              </a:solidFill>
            </a:endParaRPr>
          </a:p>
          <a:p>
            <a:pPr>
              <a:defRPr sz="800">
                <a:solidFill>
                  <a:schemeClr val="dk2"/>
                </a:solidFill>
              </a:defRPr>
            </a:pPr>
            <a:r>
              <a:t>Regent University</a:t>
            </a:r>
          </a:p>
          <a:p>
            <a:pPr>
              <a:defRPr sz="800">
                <a:solidFill>
                  <a:schemeClr val="dk2"/>
                </a:solidFill>
              </a:defRPr>
            </a:pPr>
            <a:r>
              <a:t>Deloitte</a:t>
            </a:r>
          </a:p>
          <a:p>
            <a:pPr>
              <a:defRPr sz="800">
                <a:solidFill>
                  <a:schemeClr val="dk2"/>
                </a:solidFill>
              </a:defRPr>
            </a:pPr>
            <a:r>
              <a:t>Ctc Corporation</a:t>
            </a:r>
          </a:p>
          <a:p>
            <a:pPr>
              <a:defRPr sz="800">
                <a:solidFill>
                  <a:schemeClr val="dk2"/>
                </a:solidFill>
              </a:defRPr>
            </a:pPr>
            <a:r>
              <a:t>Security Service Federal Credit Union</a:t>
            </a:r>
          </a:p>
          <a:p>
            <a:pPr>
              <a:defRPr sz="800">
                <a:solidFill>
                  <a:schemeClr val="dk2"/>
                </a:solidFill>
              </a:defRPr>
            </a:pPr>
            <a:r>
              <a:t>Hpe Simplivity Customer Workshop</a:t>
            </a:r>
          </a:p>
          <a:p>
            <a:pPr>
              <a:defRPr sz="800">
                <a:solidFill>
                  <a:schemeClr val="dk2"/>
                </a:solidFill>
              </a:defRPr>
            </a:pPr>
            <a:r>
              <a:t>Hilton Worldwide Holdings Inc.</a:t>
            </a:r>
          </a:p>
          <a:p>
            <a:pPr>
              <a:defRPr sz="800">
                <a:solidFill>
                  <a:schemeClr val="dk2"/>
                </a:solidFill>
              </a:defRPr>
            </a:pPr>
            <a:r>
              <a:t>Softbank Corp.</a:t>
            </a:r>
          </a:p>
          <a:p>
            <a:pPr>
              <a:defRPr sz="800">
                <a:solidFill>
                  <a:schemeClr val="dk2"/>
                </a:solidFill>
              </a:defRPr>
            </a:pPr>
            <a:r>
              <a:t>Mindef Singapore</a:t>
            </a:r>
          </a:p>
          <a:p>
            <a:pPr>
              <a:defRPr sz="800">
                <a:solidFill>
                  <a:schemeClr val="dk2"/>
                </a:solidFill>
              </a:defRPr>
            </a:pPr>
            <a:r>
              <a:t>Ls Global Co.</a:t>
            </a:r>
          </a:p>
        </p:txBody>
      </p:sp>
      <p:cxnSp>
        <p:nvCxnSpPr>
          <p:cNvPr id="161" name="Conector reto 160"/>
          <p:cNvCxnSpPr/>
          <p:nvPr/>
        </p:nvCxnSpPr>
        <p:spPr>
          <a:xfrm>
            <a:off x="9662881" y="17320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2293537" y="17320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2" name="Conector reto 161"/>
          <p:cNvCxnSpPr/>
          <p:nvPr/>
        </p:nvCxnSpPr>
        <p:spPr>
          <a:xfrm>
            <a:off x="5972555" y="17320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graph-1st.png"/>
          <p:cNvPicPr>
            <a:picLocks noChangeAspect="1"/>
          </p:cNvPicPr>
          <p:nvPr/>
        </p:nvPicPr>
        <p:blipFill>
          <a:blip r:embed="rId3"/>
          <a:stretch>
            <a:fillRect/>
          </a:stretch>
        </p:blipFill>
        <p:spPr>
          <a:xfrm>
            <a:off x="640080" y="1645920"/>
            <a:ext cx="1554480" cy="914400"/>
          </a:xfrm>
          <a:prstGeom prst="rect">
            <a:avLst/>
          </a:prstGeom>
        </p:spPr>
      </p:pic>
      <p:pic>
        <p:nvPicPr>
          <p:cNvPr id="3" name="Picture 2" descr="graph-2nd.png"/>
          <p:cNvPicPr>
            <a:picLocks noChangeAspect="1"/>
          </p:cNvPicPr>
          <p:nvPr/>
        </p:nvPicPr>
        <p:blipFill>
          <a:blip r:embed="rId4"/>
          <a:stretch>
            <a:fillRect/>
          </a:stretch>
        </p:blipFill>
        <p:spPr>
          <a:xfrm>
            <a:off x="4297680" y="1645920"/>
            <a:ext cx="1554480" cy="914400"/>
          </a:xfrm>
          <a:prstGeom prst="rect">
            <a:avLst/>
          </a:prstGeom>
        </p:spPr>
      </p:pic>
      <p:pic>
        <p:nvPicPr>
          <p:cNvPr id="4" name="Picture 3" descr="graph-3rd.png"/>
          <p:cNvPicPr>
            <a:picLocks noChangeAspect="1"/>
          </p:cNvPicPr>
          <p:nvPr/>
        </p:nvPicPr>
        <p:blipFill>
          <a:blip r:embed="rId5"/>
          <a:stretch>
            <a:fillRect/>
          </a:stretch>
        </p:blipFill>
        <p:spPr>
          <a:xfrm>
            <a:off x="7955279" y="1645920"/>
            <a:ext cx="1554480" cy="914400"/>
          </a:xfrm>
          <a:prstGeom prst="rect">
            <a:avLst/>
          </a:prstGeom>
        </p:spPr>
      </p:pic>
      <p:pic>
        <p:nvPicPr>
          <p:cNvPr id="5" name="Picture 4" descr="donut-1st.png"/>
          <p:cNvPicPr>
            <a:picLocks noChangeAspect="1"/>
          </p:cNvPicPr>
          <p:nvPr/>
        </p:nvPicPr>
        <p:blipFill>
          <a:blip r:embed="rId6"/>
          <a:stretch>
            <a:fillRect/>
          </a:stretch>
        </p:blipFill>
        <p:spPr>
          <a:xfrm>
            <a:off x="2103120" y="1554480"/>
            <a:ext cx="2057400" cy="1005840"/>
          </a:xfrm>
          <a:prstGeom prst="rect">
            <a:avLst/>
          </a:prstGeom>
        </p:spPr>
      </p:pic>
      <p:pic>
        <p:nvPicPr>
          <p:cNvPr id="6" name="Picture 5" descr="donut-2nd.png"/>
          <p:cNvPicPr>
            <a:picLocks noChangeAspect="1"/>
          </p:cNvPicPr>
          <p:nvPr/>
        </p:nvPicPr>
        <p:blipFill>
          <a:blip r:embed="rId7"/>
          <a:stretch>
            <a:fillRect/>
          </a:stretch>
        </p:blipFill>
        <p:spPr>
          <a:xfrm>
            <a:off x="5806440" y="1554480"/>
            <a:ext cx="2057400" cy="1005840"/>
          </a:xfrm>
          <a:prstGeom prst="rect">
            <a:avLst/>
          </a:prstGeom>
        </p:spPr>
      </p:pic>
      <p:pic>
        <p:nvPicPr>
          <p:cNvPr id="7" name="Picture 6" descr="donut-3rd.png"/>
          <p:cNvPicPr>
            <a:picLocks noChangeAspect="1"/>
          </p:cNvPicPr>
          <p:nvPr/>
        </p:nvPicPr>
        <p:blipFill>
          <a:blip r:embed="rId8"/>
          <a:stretch>
            <a:fillRect/>
          </a:stretch>
        </p:blipFill>
        <p:spPr>
          <a:xfrm>
            <a:off x="9464040" y="1554480"/>
            <a:ext cx="2057400" cy="1005840"/>
          </a:xfrm>
          <a:prstGeom prst="rect">
            <a:avLst/>
          </a:prstGeom>
        </p:spPr>
      </p:pic>
    </p:spTree>
    <p:extLst>
      <p:ext uri="{BB962C8B-B14F-4D97-AF65-F5344CB8AC3E}">
        <p14:creationId xmlns:p14="http://schemas.microsoft.com/office/powerpoint/2010/main" val="264236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t>
            </a:r>
            <a:r>
              <a:rPr lang="en-US" dirty="0" smtClean="0"/>
              <a:t>August, </a:t>
            </a:r>
            <a:r>
              <a:rPr lang="en-US" dirty="0"/>
              <a:t>Customers were telling us…</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3656" b="12596"/>
          <a:stretch/>
        </p:blipFill>
        <p:spPr>
          <a:xfrm>
            <a:off x="609439" y="1231900"/>
            <a:ext cx="2493349" cy="1411944"/>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b="16290"/>
          <a:stretch/>
        </p:blipFill>
        <p:spPr>
          <a:xfrm>
            <a:off x="609439" y="4303127"/>
            <a:ext cx="2493349" cy="1411950"/>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b="18331"/>
          <a:stretch/>
        </p:blipFill>
        <p:spPr>
          <a:xfrm>
            <a:off x="609440" y="2750658"/>
            <a:ext cx="2493356" cy="1411948"/>
          </a:xfrm>
          <a:prstGeom prst="rect">
            <a:avLst/>
          </a:prstGeom>
        </p:spPr>
      </p:pic>
      <p:sp>
        <p:nvSpPr>
          <p:cNvPr id="5" name="Rectangle 4"/>
          <p:cNvSpPr/>
          <p:nvPr/>
        </p:nvSpPr>
        <p:spPr>
          <a:xfrm>
            <a:off x="609439" y="2750660"/>
            <a:ext cx="10969944" cy="1411946"/>
          </a:xfrm>
          <a:prstGeom prst="rect">
            <a:avLst/>
          </a:prstGeom>
          <a:ln w="38100">
            <a:solidFill>
              <a:schemeClr val="accent2"/>
            </a:solidFill>
          </a:ln>
        </p:spPr>
        <p:txBody>
          <a:bodyPr wrap="square" lIns="2651760" rIns="182880" anchor="ctr">
            <a:noAutofit/>
          </a:bodyPr>
          <a:lstStyle/>
          <a:p>
            <a:r>
              <a:rPr lang="en-US" b="1" dirty="0"/>
              <a:t>What we</a:t>
            </a:r>
            <a:br>
              <a:rPr lang="en-US" b="1" dirty="0"/>
            </a:br>
            <a:r>
              <a:rPr lang="en-US" b="1" dirty="0"/>
              <a:t>can improve </a:t>
            </a:r>
          </a:p>
        </p:txBody>
      </p:sp>
      <p:sp>
        <p:nvSpPr>
          <p:cNvPr id="6" name="Rectangle 5"/>
          <p:cNvSpPr/>
          <p:nvPr/>
        </p:nvSpPr>
        <p:spPr>
          <a:xfrm>
            <a:off x="609439" y="4303131"/>
            <a:ext cx="10969944" cy="1411946"/>
          </a:xfrm>
          <a:prstGeom prst="rect">
            <a:avLst/>
          </a:prstGeom>
          <a:ln w="38100">
            <a:solidFill>
              <a:schemeClr val="accent3"/>
            </a:solidFill>
          </a:ln>
        </p:spPr>
        <p:txBody>
          <a:bodyPr wrap="square" lIns="2651760" rIns="182880" anchor="ctr">
            <a:noAutofit/>
          </a:bodyPr>
          <a:lstStyle/>
          <a:p>
            <a:r>
              <a:rPr lang="en-US" b="1" dirty="0"/>
              <a:t>Feedback about </a:t>
            </a:r>
            <a:br>
              <a:rPr lang="en-US" b="1" dirty="0"/>
            </a:br>
            <a:r>
              <a:rPr lang="en-US" b="1" dirty="0"/>
              <a:t>strategy</a:t>
            </a:r>
          </a:p>
        </p:txBody>
      </p:sp>
      <p:sp>
        <p:nvSpPr>
          <p:cNvPr id="7" name="Rectangle 6"/>
          <p:cNvSpPr/>
          <p:nvPr/>
        </p:nvSpPr>
        <p:spPr>
          <a:xfrm>
            <a:off x="609439" y="1231900"/>
            <a:ext cx="10969944" cy="1411946"/>
          </a:xfrm>
          <a:prstGeom prst="rect">
            <a:avLst/>
          </a:prstGeom>
          <a:ln w="38100">
            <a:solidFill>
              <a:schemeClr val="accent1"/>
            </a:solidFill>
          </a:ln>
        </p:spPr>
        <p:txBody>
          <a:bodyPr wrap="square" lIns="2651760" rIns="0" anchor="ctr">
            <a:noAutofit/>
          </a:bodyPr>
          <a:lstStyle/>
          <a:p>
            <a:r>
              <a:rPr lang="en-US" b="1" dirty="0"/>
              <a:t>They want to</a:t>
            </a:r>
            <a:br>
              <a:rPr lang="en-US" b="1" dirty="0"/>
            </a:br>
            <a:r>
              <a:rPr lang="en-US" b="1" dirty="0"/>
              <a:t>collaborate with HPE</a:t>
            </a:r>
            <a:endParaRPr lang="en-US" dirty="0"/>
          </a:p>
        </p:txBody>
      </p:sp>
      <p:sp>
        <p:nvSpPr>
          <p:cNvPr id="20" name="Rectangle 19"/>
          <p:cNvSpPr/>
          <p:nvPr/>
        </p:nvSpPr>
        <p:spPr bwMode="ltGray">
          <a:xfrm>
            <a:off x="5931593" y="136120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Want to be more than an user, want to be a partner</a:t>
            </a:r>
            <a:endParaRPr lang="en-US" sz="1500" dirty="0">
              <a:solidFill>
                <a:schemeClr val="tx1"/>
              </a:solidFill>
            </a:endParaRPr>
          </a:p>
        </p:txBody>
      </p:sp>
      <p:sp>
        <p:nvSpPr>
          <p:cNvPr id="21" name="Rectangle 20"/>
          <p:cNvSpPr/>
          <p:nvPr/>
        </p:nvSpPr>
        <p:spPr bwMode="ltGray">
          <a:xfrm>
            <a:off x="5931593" y="5279375"/>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Continue to seek clarity</a:t>
            </a:r>
            <a:endParaRPr lang="en-US" sz="1500" dirty="0">
              <a:solidFill>
                <a:schemeClr val="tx1"/>
              </a:solidFill>
            </a:endParaRPr>
          </a:p>
        </p:txBody>
      </p:sp>
      <p:sp>
        <p:nvSpPr>
          <p:cNvPr id="22" name="Rectangle 21"/>
          <p:cNvSpPr/>
          <p:nvPr/>
        </p:nvSpPr>
        <p:spPr bwMode="ltGray">
          <a:xfrm>
            <a:off x="5931593" y="178467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Interested in HPE on HPE best practices</a:t>
            </a:r>
            <a:endParaRPr lang="en-US" sz="1500" dirty="0">
              <a:solidFill>
                <a:schemeClr val="tx1"/>
              </a:solidFill>
            </a:endParaRPr>
          </a:p>
        </p:txBody>
      </p:sp>
      <p:sp>
        <p:nvSpPr>
          <p:cNvPr id="23" name="Rectangle 22"/>
          <p:cNvSpPr/>
          <p:nvPr/>
        </p:nvSpPr>
        <p:spPr bwMode="ltGray">
          <a:xfrm>
            <a:off x="5931593" y="220814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Request more HPE engagement in specific countries</a:t>
            </a:r>
            <a:endParaRPr lang="en-US" sz="1500" dirty="0">
              <a:solidFill>
                <a:schemeClr val="tx1"/>
              </a:solidFill>
            </a:endParaRPr>
          </a:p>
        </p:txBody>
      </p:sp>
      <p:sp>
        <p:nvSpPr>
          <p:cNvPr id="27" name="Rectangle 26"/>
          <p:cNvSpPr/>
          <p:nvPr/>
        </p:nvSpPr>
        <p:spPr bwMode="ltGray">
          <a:xfrm>
            <a:off x="5931593" y="2895409"/>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Continue to address demands for demos and use cases</a:t>
            </a:r>
          </a:p>
        </p:txBody>
      </p:sp>
      <p:sp>
        <p:nvSpPr>
          <p:cNvPr id="29" name="Rectangle 28"/>
          <p:cNvSpPr/>
          <p:nvPr/>
        </p:nvSpPr>
        <p:spPr bwMode="ltGray">
          <a:xfrm>
            <a:off x="5931593" y="443243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Interested in our innovation</a:t>
            </a:r>
            <a:endParaRPr lang="en-US" sz="1500" dirty="0">
              <a:solidFill>
                <a:schemeClr val="tx1"/>
              </a:solidFill>
            </a:endParaRPr>
          </a:p>
        </p:txBody>
      </p:sp>
      <p:sp>
        <p:nvSpPr>
          <p:cNvPr id="30" name="Rectangle 29"/>
          <p:cNvSpPr/>
          <p:nvPr/>
        </p:nvSpPr>
        <p:spPr bwMode="ltGray">
          <a:xfrm>
            <a:off x="5931593" y="485590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Like where the company is headed</a:t>
            </a:r>
          </a:p>
        </p:txBody>
      </p:sp>
      <p:sp>
        <p:nvSpPr>
          <p:cNvPr id="32" name="Rectangle 31"/>
          <p:cNvSpPr/>
          <p:nvPr/>
        </p:nvSpPr>
        <p:spPr bwMode="ltGray">
          <a:xfrm>
            <a:off x="5931593" y="3309178"/>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Get the word out on HPE </a:t>
            </a:r>
            <a:r>
              <a:rPr lang="en-US" sz="1500" dirty="0" smtClean="0">
                <a:solidFill>
                  <a:schemeClr val="tx1"/>
                </a:solidFill>
              </a:rPr>
              <a:t>products</a:t>
            </a:r>
            <a:endParaRPr lang="en-US" sz="1500" dirty="0">
              <a:solidFill>
                <a:schemeClr val="bg2"/>
              </a:solidFill>
            </a:endParaRPr>
          </a:p>
        </p:txBody>
      </p:sp>
      <p:sp>
        <p:nvSpPr>
          <p:cNvPr id="25" name="Rectangle 24"/>
          <p:cNvSpPr/>
          <p:nvPr/>
        </p:nvSpPr>
        <p:spPr bwMode="ltGray">
          <a:xfrm>
            <a:off x="5931593" y="3722947"/>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Root cause and corrective action for product issues</a:t>
            </a:r>
            <a:endParaRPr lang="en-US" sz="1500" dirty="0">
              <a:solidFill>
                <a:schemeClr val="bg2"/>
              </a:solidFill>
            </a:endParaRPr>
          </a:p>
        </p:txBody>
      </p:sp>
      <p:cxnSp>
        <p:nvCxnSpPr>
          <p:cNvPr id="26" name="Conector reto 25"/>
          <p:cNvCxnSpPr>
            <a:cxnSpLocks/>
          </p:cNvCxnSpPr>
          <p:nvPr/>
        </p:nvCxnSpPr>
        <p:spPr>
          <a:xfrm>
            <a:off x="5785442" y="1361203"/>
            <a:ext cx="0" cy="1163597"/>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cxnSpLocks/>
          </p:cNvCxnSpPr>
          <p:nvPr/>
        </p:nvCxnSpPr>
        <p:spPr>
          <a:xfrm>
            <a:off x="5789055" y="2895409"/>
            <a:ext cx="0" cy="1144194"/>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a:cxnSpLocks/>
          </p:cNvCxnSpPr>
          <p:nvPr/>
        </p:nvCxnSpPr>
        <p:spPr>
          <a:xfrm>
            <a:off x="5791435" y="4425666"/>
            <a:ext cx="0" cy="1170365"/>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6</a:t>
            </a:fld>
            <a:endParaRPr lang="en-US"/>
          </a:p>
        </p:txBody>
      </p:sp>
    </p:spTree>
    <p:extLst>
      <p:ext uri="{BB962C8B-B14F-4D97-AF65-F5344CB8AC3E}">
        <p14:creationId xmlns:p14="http://schemas.microsoft.com/office/powerpoint/2010/main" val="35795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28549" y="4599841"/>
            <a:ext cx="1452941" cy="1421570"/>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Our strategy is resonating with customers</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There are still customers who are learning about the HPE/HPI separation</a:t>
            </a:r>
            <a:endParaRPr lang="en-US" sz="900" dirty="0">
              <a:solidFill>
                <a:schemeClr val="tx1"/>
              </a:solidFill>
            </a:endParaRPr>
          </a:p>
        </p:txBody>
      </p:sp>
      <p:sp>
        <p:nvSpPr>
          <p:cNvPr id="24" name="Rectangle 55"/>
          <p:cNvSpPr/>
          <p:nvPr/>
        </p:nvSpPr>
        <p:spPr bwMode="ltGray">
          <a:xfrm>
            <a:off x="5128549" y="3065156"/>
            <a:ext cx="1452943" cy="141193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appreciate real-life examples of how others are using products </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SimpliVity is the top  demo requested</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 Requesting delivery of 3PAR OS patch</a:t>
            </a:r>
            <a:endParaRPr lang="en-US" sz="900" dirty="0">
              <a:solidFill>
                <a:schemeClr val="tx1"/>
              </a:solidFill>
            </a:endParaRPr>
          </a:p>
        </p:txBody>
      </p:sp>
      <p:sp>
        <p:nvSpPr>
          <p:cNvPr id="36" name="Content Placeholder 1"/>
          <p:cNvSpPr txBox="1">
            <a:spLocks/>
          </p:cNvSpPr>
          <p:nvPr/>
        </p:nvSpPr>
        <p:spPr>
          <a:xfrm rot="16200000">
            <a:off x="5635704" y="-1486677"/>
            <a:ext cx="1411939" cy="10515600"/>
          </a:xfrm>
          <a:prstGeom prst="rect">
            <a:avLst/>
          </a:prstGeom>
          <a:noFill/>
          <a:ln w="38100">
            <a:solidFill>
              <a:schemeClr val="accent2"/>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sp>
        <p:nvSpPr>
          <p:cNvPr id="37" name="Content Placeholder 1"/>
          <p:cNvSpPr txBox="1">
            <a:spLocks/>
          </p:cNvSpPr>
          <p:nvPr/>
        </p:nvSpPr>
        <p:spPr>
          <a:xfrm rot="16200000">
            <a:off x="5630890" y="57374"/>
            <a:ext cx="1421568" cy="10515600"/>
          </a:xfrm>
          <a:prstGeom prst="rect">
            <a:avLst/>
          </a:prstGeom>
          <a:noFill/>
          <a:ln w="38100">
            <a:solidFill>
              <a:schemeClr val="accent3"/>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200" b="1" dirty="0"/>
          </a:p>
        </p:txBody>
      </p:sp>
      <p:sp>
        <p:nvSpPr>
          <p:cNvPr id="62" name="Rectangle 55"/>
          <p:cNvSpPr/>
          <p:nvPr/>
        </p:nvSpPr>
        <p:spPr bwMode="ltGray">
          <a:xfrm>
            <a:off x="5128549" y="1253858"/>
            <a:ext cx="1452943" cy="165870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requesting to have earlier access to technology</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want to showcase solutions</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want to learn from HPE on HPE</a:t>
            </a:r>
            <a:endParaRPr lang="en-US" sz="900" dirty="0">
              <a:solidFill>
                <a:schemeClr val="tx1"/>
              </a:solidFill>
            </a:endParaRPr>
          </a:p>
        </p:txBody>
      </p:sp>
      <p:sp>
        <p:nvSpPr>
          <p:cNvPr id="35" name="Content Placeholder 1"/>
          <p:cNvSpPr txBox="1">
            <a:spLocks/>
          </p:cNvSpPr>
          <p:nvPr/>
        </p:nvSpPr>
        <p:spPr>
          <a:xfrm rot="16200000">
            <a:off x="5510937" y="-3182499"/>
            <a:ext cx="1661474" cy="10515600"/>
          </a:xfrm>
          <a:prstGeom prst="rect">
            <a:avLst/>
          </a:prstGeom>
          <a:noFill/>
          <a:ln w="38100">
            <a:solidFill>
              <a:schemeClr val="accent1"/>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sp>
        <p:nvSpPr>
          <p:cNvPr id="17" name="Title 2"/>
          <p:cNvSpPr>
            <a:spLocks noGrp="1"/>
          </p:cNvSpPr>
          <p:nvPr>
            <p:ph type="title"/>
          </p:nvPr>
        </p:nvSpPr>
        <p:spPr>
          <a:xfrm>
            <a:off x="609441" y="519236"/>
            <a:ext cx="10969943" cy="852364"/>
          </a:xfrm>
        </p:spPr>
        <p:txBody>
          <a:bodyPr/>
          <a:lstStyle/>
          <a:p>
            <a:r>
              <a:rPr lang="en-US" dirty="0"/>
              <a:t>Most frequent customer requests &amp; recommendations</a:t>
            </a:r>
          </a:p>
        </p:txBody>
      </p:sp>
      <p:sp>
        <p:nvSpPr>
          <p:cNvPr id="42" name="Rectangle 55"/>
          <p:cNvSpPr/>
          <p:nvPr/>
        </p:nvSpPr>
        <p:spPr bwMode="ltGray">
          <a:xfrm>
            <a:off x="1188812" y="1342381"/>
            <a:ext cx="3871776" cy="14658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oAutofit/>
          </a:bodyPr>
          <a:lstStyle/>
          <a:p>
            <a:pPr marL="61913" indent="-61913">
              <a:spcBef>
                <a:spcPts val="600"/>
              </a:spcBef>
              <a:buClr>
                <a:prstClr val="black"/>
              </a:buClr>
            </a:pPr>
            <a:r>
              <a:rPr lang="en-US" sz="1000" i="1" dirty="0">
                <a:solidFill>
                  <a:schemeClr val="tx1"/>
                </a:solidFill>
              </a:rPr>
              <a:t>“Bring us more upfront in your developments“</a:t>
            </a:r>
          </a:p>
          <a:p>
            <a:pPr marL="61913" indent="-61913" algn="r">
              <a:buClr>
                <a:prstClr val="black"/>
              </a:buClr>
            </a:pPr>
            <a:r>
              <a:rPr lang="en-US" sz="900" b="1" dirty="0" smtClean="0">
                <a:solidFill>
                  <a:schemeClr val="tx1"/>
                </a:solidFill>
              </a:rPr>
              <a:t>- Gayle Chan</a:t>
            </a:r>
            <a:r>
              <a:rPr lang="en-US" sz="900" dirty="0" smtClean="0">
                <a:solidFill>
                  <a:schemeClr val="tx1"/>
                </a:solidFill>
              </a:rPr>
              <a:t>, DSTA Deputy Director Digital Hub</a:t>
            </a:r>
          </a:p>
          <a:p>
            <a:pPr marL="61913" indent="-61913">
              <a:spcBef>
                <a:spcPts val="600"/>
              </a:spcBef>
              <a:buClr>
                <a:prstClr val="black"/>
              </a:buClr>
            </a:pPr>
            <a:r>
              <a:rPr lang="en-US" sz="1000" i="1" dirty="0">
                <a:solidFill>
                  <a:schemeClr val="tx1"/>
                </a:solidFill>
              </a:rPr>
              <a:t>“Suggest creating Smart Building showcase in Surbana Jurong’s new facility</a:t>
            </a:r>
            <a:r>
              <a:rPr lang="en-US" sz="1000" i="1" dirty="0" smtClean="0">
                <a:solidFill>
                  <a:schemeClr val="tx1"/>
                </a:solidFill>
              </a:rPr>
              <a:t>” </a:t>
            </a:r>
            <a:r>
              <a:rPr lang="en-US" sz="900" dirty="0" smtClean="0">
                <a:solidFill>
                  <a:schemeClr val="tx1"/>
                </a:solidFill>
              </a:rPr>
              <a:t>– </a:t>
            </a:r>
            <a:r>
              <a:rPr lang="en-US" sz="900" dirty="0">
                <a:solidFill>
                  <a:schemeClr val="tx1"/>
                </a:solidFill>
              </a:rPr>
              <a:t>Surbana Technologies briefing </a:t>
            </a:r>
          </a:p>
          <a:p>
            <a:pPr marL="61913" indent="-61913">
              <a:spcBef>
                <a:spcPts val="600"/>
              </a:spcBef>
              <a:buClr>
                <a:prstClr val="black"/>
              </a:buClr>
            </a:pPr>
            <a:r>
              <a:rPr lang="en-US" sz="1000" i="1" dirty="0">
                <a:solidFill>
                  <a:schemeClr val="tx1"/>
                </a:solidFill>
              </a:rPr>
              <a:t>“Request HPE on HPE transformation information - consolidation, automation, and cloud first</a:t>
            </a:r>
            <a:r>
              <a:rPr lang="en-US" sz="1000" i="1" dirty="0" smtClean="0">
                <a:solidFill>
                  <a:schemeClr val="tx1"/>
                </a:solidFill>
              </a:rPr>
              <a:t>” </a:t>
            </a:r>
            <a:r>
              <a:rPr lang="en-US" sz="900" dirty="0" smtClean="0">
                <a:solidFill>
                  <a:schemeClr val="tx1"/>
                </a:solidFill>
              </a:rPr>
              <a:t>- </a:t>
            </a:r>
            <a:r>
              <a:rPr lang="en-US" sz="900" dirty="0">
                <a:solidFill>
                  <a:schemeClr val="tx1"/>
                </a:solidFill>
              </a:rPr>
              <a:t>Telefonica O2 briefing </a:t>
            </a:r>
          </a:p>
          <a:p>
            <a:pPr marL="61913" indent="-61913">
              <a:spcBef>
                <a:spcPts val="600"/>
              </a:spcBef>
              <a:buClr>
                <a:prstClr val="black"/>
              </a:buClr>
            </a:pPr>
            <a:r>
              <a:rPr lang="en-US" sz="1000" i="1" dirty="0">
                <a:solidFill>
                  <a:schemeClr val="tx1"/>
                </a:solidFill>
              </a:rPr>
              <a:t>“More investment in China market</a:t>
            </a:r>
            <a:r>
              <a:rPr lang="en-US" sz="1000" i="1" dirty="0" smtClean="0">
                <a:solidFill>
                  <a:schemeClr val="tx1"/>
                </a:solidFill>
              </a:rPr>
              <a:t>.“ </a:t>
            </a:r>
          </a:p>
          <a:p>
            <a:pPr marL="61913" indent="-61913" algn="r">
              <a:buClr>
                <a:prstClr val="black"/>
              </a:buClr>
            </a:pPr>
            <a:r>
              <a:rPr lang="en-US" sz="900" b="1" dirty="0" smtClean="0">
                <a:solidFill>
                  <a:schemeClr val="tx1"/>
                </a:solidFill>
              </a:rPr>
              <a:t>- Eduardo </a:t>
            </a:r>
            <a:r>
              <a:rPr lang="en-US" sz="900" b="1" dirty="0" err="1" smtClean="0">
                <a:solidFill>
                  <a:schemeClr val="tx1"/>
                </a:solidFill>
              </a:rPr>
              <a:t>Chiuciuchian</a:t>
            </a:r>
            <a:r>
              <a:rPr lang="en-US" sz="900" dirty="0" smtClean="0">
                <a:solidFill>
                  <a:schemeClr val="tx1"/>
                </a:solidFill>
              </a:rPr>
              <a:t>, Nestle RGO North America Director</a:t>
            </a:r>
            <a:endParaRPr lang="en-US" sz="900" dirty="0">
              <a:solidFill>
                <a:schemeClr val="tx1"/>
              </a:solidFill>
            </a:endParaRPr>
          </a:p>
        </p:txBody>
      </p:sp>
      <p:sp>
        <p:nvSpPr>
          <p:cNvPr id="68" name="Rectangle 55"/>
          <p:cNvSpPr/>
          <p:nvPr/>
        </p:nvSpPr>
        <p:spPr bwMode="ltGray">
          <a:xfrm>
            <a:off x="10192011" y="1294764"/>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Country requests</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Saudi Telecom Company</a:t>
            </a:r>
          </a:p>
          <a:p>
            <a:pPr marL="109728" indent="-109728">
              <a:lnSpc>
                <a:spcPct val="90000"/>
              </a:lnSpc>
              <a:buSzPct val="90000"/>
              <a:buFont typeface="Arial" panose="020B0604020202020204" pitchFamily="34" charset="0"/>
              <a:buChar char="−"/>
            </a:pPr>
            <a:r>
              <a:rPr lang="en-US" sz="800" dirty="0">
                <a:solidFill>
                  <a:schemeClr val="tx1"/>
                </a:solidFill>
              </a:rPr>
              <a:t>Nestle RGO North </a:t>
            </a:r>
            <a:r>
              <a:rPr lang="en-US" sz="800" dirty="0" smtClean="0">
                <a:solidFill>
                  <a:schemeClr val="tx1"/>
                </a:solidFill>
              </a:rPr>
              <a:t>America</a:t>
            </a:r>
          </a:p>
          <a:p>
            <a:pPr marL="109728" indent="-109728">
              <a:lnSpc>
                <a:spcPct val="90000"/>
              </a:lnSpc>
              <a:buSzPct val="90000"/>
              <a:buFont typeface="Arial" panose="020B0604020202020204" pitchFamily="34" charset="0"/>
              <a:buChar char="−"/>
            </a:pPr>
            <a:r>
              <a:rPr lang="en-US" sz="800" dirty="0" smtClean="0">
                <a:solidFill>
                  <a:schemeClr val="tx1"/>
                </a:solidFill>
              </a:rPr>
              <a:t>DSTA</a:t>
            </a:r>
            <a:endParaRPr lang="en-US" sz="800"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American </a:t>
            </a:r>
            <a:r>
              <a:rPr lang="en-US" sz="800" dirty="0">
                <a:solidFill>
                  <a:schemeClr val="tx1"/>
                </a:solidFill>
              </a:rPr>
              <a:t>Chamber of Commerce Peru</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19" name="Content Placeholder 1"/>
          <p:cNvSpPr txBox="1">
            <a:spLocks/>
          </p:cNvSpPr>
          <p:nvPr/>
        </p:nvSpPr>
        <p:spPr>
          <a:xfrm rot="16200000">
            <a:off x="362919" y="1947758"/>
            <a:ext cx="950799"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400" b="1" dirty="0"/>
              <a:t>Want to </a:t>
            </a:r>
            <a:br>
              <a:rPr lang="en-US" sz="1400" b="1" dirty="0"/>
            </a:br>
            <a:r>
              <a:rPr lang="en-US" sz="1400" b="1" dirty="0"/>
              <a:t>collaborate</a:t>
            </a:r>
          </a:p>
        </p:txBody>
      </p:sp>
      <p:sp>
        <p:nvSpPr>
          <p:cNvPr id="23" name="Rectangle 55"/>
          <p:cNvSpPr/>
          <p:nvPr/>
        </p:nvSpPr>
        <p:spPr bwMode="ltGray">
          <a:xfrm>
            <a:off x="1188812" y="3248780"/>
            <a:ext cx="3871776" cy="108859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oAutofit/>
          </a:bodyPr>
          <a:lstStyle/>
          <a:p>
            <a:pPr marL="61913" indent="-61913">
              <a:spcBef>
                <a:spcPts val="600"/>
              </a:spcBef>
              <a:buClr>
                <a:prstClr val="black"/>
              </a:buClr>
            </a:pPr>
            <a:r>
              <a:rPr lang="en-US" sz="1000" i="1" dirty="0">
                <a:solidFill>
                  <a:schemeClr val="tx1"/>
                </a:solidFill>
              </a:rPr>
              <a:t>“Real life cases site visit to hear from real customer“</a:t>
            </a:r>
          </a:p>
          <a:p>
            <a:pPr marL="61913" indent="-61913" algn="r">
              <a:buClr>
                <a:prstClr val="black"/>
              </a:buClr>
            </a:pPr>
            <a:r>
              <a:rPr lang="en-US" sz="900" b="1" dirty="0" smtClean="0">
                <a:solidFill>
                  <a:schemeClr val="tx1"/>
                </a:solidFill>
              </a:rPr>
              <a:t>- </a:t>
            </a:r>
            <a:r>
              <a:rPr lang="en-US" sz="900" b="1" dirty="0" err="1">
                <a:solidFill>
                  <a:schemeClr val="tx1"/>
                </a:solidFill>
              </a:rPr>
              <a:t>Kah</a:t>
            </a:r>
            <a:r>
              <a:rPr lang="en-US" sz="900" b="1" dirty="0">
                <a:solidFill>
                  <a:schemeClr val="tx1"/>
                </a:solidFill>
              </a:rPr>
              <a:t> Yi Chin</a:t>
            </a:r>
            <a:r>
              <a:rPr lang="en-US" sz="900" dirty="0">
                <a:solidFill>
                  <a:schemeClr val="tx1"/>
                </a:solidFill>
              </a:rPr>
              <a:t>, Sabah </a:t>
            </a:r>
            <a:r>
              <a:rPr lang="en-US" sz="900" dirty="0" smtClean="0">
                <a:solidFill>
                  <a:schemeClr val="tx1"/>
                </a:solidFill>
              </a:rPr>
              <a:t>Net Technical Advisor </a:t>
            </a:r>
            <a:endParaRPr lang="en-US" sz="900" dirty="0">
              <a:solidFill>
                <a:schemeClr val="tx1"/>
              </a:solidFill>
            </a:endParaRPr>
          </a:p>
          <a:p>
            <a:pPr marL="61913" indent="-61913">
              <a:spcBef>
                <a:spcPts val="600"/>
              </a:spcBef>
              <a:buClr>
                <a:prstClr val="black"/>
              </a:buClr>
            </a:pPr>
            <a:r>
              <a:rPr lang="en-US" sz="1000" i="1" dirty="0">
                <a:solidFill>
                  <a:schemeClr val="tx1"/>
                </a:solidFill>
              </a:rPr>
              <a:t>“More communication regarding new products.“</a:t>
            </a:r>
          </a:p>
          <a:p>
            <a:pPr marL="61913" indent="-61913" algn="r">
              <a:buClr>
                <a:prstClr val="black"/>
              </a:buClr>
            </a:pPr>
            <a:r>
              <a:rPr lang="en-US" sz="900" b="1" dirty="0" smtClean="0">
                <a:solidFill>
                  <a:schemeClr val="tx1"/>
                </a:solidFill>
              </a:rPr>
              <a:t>- </a:t>
            </a:r>
            <a:r>
              <a:rPr lang="en-US" sz="900" b="1" dirty="0">
                <a:solidFill>
                  <a:schemeClr val="tx1"/>
                </a:solidFill>
              </a:rPr>
              <a:t>Jack Yudell</a:t>
            </a:r>
            <a:r>
              <a:rPr lang="en-US" sz="900" dirty="0" smtClean="0">
                <a:solidFill>
                  <a:schemeClr val="tx1"/>
                </a:solidFill>
              </a:rPr>
              <a:t>, </a:t>
            </a:r>
            <a:r>
              <a:rPr lang="en-US" sz="900" dirty="0">
                <a:solidFill>
                  <a:schemeClr val="tx1"/>
                </a:solidFill>
              </a:rPr>
              <a:t>Austin Radiological </a:t>
            </a:r>
            <a:r>
              <a:rPr lang="en-US" sz="900" dirty="0" smtClean="0">
                <a:solidFill>
                  <a:schemeClr val="tx1"/>
                </a:solidFill>
              </a:rPr>
              <a:t>Assoc., Enterprise Architect</a:t>
            </a:r>
            <a:endParaRPr lang="en-US" sz="900" dirty="0">
              <a:solidFill>
                <a:schemeClr val="tx1"/>
              </a:solidFill>
            </a:endParaRPr>
          </a:p>
          <a:p>
            <a:pPr marL="61913" indent="-61913">
              <a:spcBef>
                <a:spcPts val="300"/>
              </a:spcBef>
              <a:buClr>
                <a:prstClr val="black"/>
              </a:buClr>
            </a:pPr>
            <a:endParaRPr lang="en-US" sz="1000" dirty="0">
              <a:solidFill>
                <a:schemeClr val="tx1"/>
              </a:solidFill>
            </a:endParaRPr>
          </a:p>
        </p:txBody>
      </p:sp>
      <p:sp>
        <p:nvSpPr>
          <p:cNvPr id="25" name="Rectangle 55"/>
          <p:cNvSpPr/>
          <p:nvPr/>
        </p:nvSpPr>
        <p:spPr bwMode="ltGray">
          <a:xfrm>
            <a:off x="6682840" y="3104456"/>
            <a:ext cx="2008283"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Demos/use cases</a:t>
            </a:r>
          </a:p>
          <a:p>
            <a:pPr marL="109728" indent="-109728">
              <a:lnSpc>
                <a:spcPct val="90000"/>
              </a:lnSpc>
              <a:buSzPct val="90000"/>
              <a:buFont typeface="Arial" panose="020B0604020202020204" pitchFamily="34" charset="0"/>
              <a:buChar char="−"/>
            </a:pPr>
            <a:r>
              <a:rPr lang="en-US" sz="800" dirty="0">
                <a:solidFill>
                  <a:schemeClr val="tx1"/>
                </a:solidFill>
              </a:rPr>
              <a:t>Health Management Systems, Inc</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Global Affairs </a:t>
            </a:r>
            <a:r>
              <a:rPr lang="en-US" sz="800" dirty="0" smtClean="0">
                <a:solidFill>
                  <a:schemeClr val="tx1"/>
                </a:solidFill>
              </a:rPr>
              <a:t>Canada</a:t>
            </a:r>
          </a:p>
          <a:p>
            <a:pPr marL="109728" indent="-109728">
              <a:lnSpc>
                <a:spcPct val="90000"/>
              </a:lnSpc>
              <a:buSzPct val="90000"/>
              <a:buFont typeface="Arial" panose="020B0604020202020204" pitchFamily="34" charset="0"/>
              <a:buChar char="−"/>
            </a:pPr>
            <a:r>
              <a:rPr lang="en-US" sz="800" dirty="0" smtClean="0">
                <a:solidFill>
                  <a:schemeClr val="tx1"/>
                </a:solidFill>
              </a:rPr>
              <a:t>Deloitte</a:t>
            </a:r>
          </a:p>
          <a:p>
            <a:pPr marL="109728" indent="-109728">
              <a:lnSpc>
                <a:spcPct val="90000"/>
              </a:lnSpc>
              <a:buSzPct val="90000"/>
              <a:buFont typeface="Arial" panose="020B0604020202020204" pitchFamily="34" charset="0"/>
              <a:buChar char="−"/>
            </a:pPr>
            <a:r>
              <a:rPr lang="en-US" sz="800" dirty="0" smtClean="0">
                <a:solidFill>
                  <a:schemeClr val="tx1"/>
                </a:solidFill>
              </a:rPr>
              <a:t>Aramark</a:t>
            </a:r>
          </a:p>
          <a:p>
            <a:pPr marL="109728" indent="-109728">
              <a:lnSpc>
                <a:spcPct val="90000"/>
              </a:lnSpc>
              <a:buSzPct val="90000"/>
              <a:buFont typeface="Arial" panose="020B0604020202020204" pitchFamily="34" charset="0"/>
              <a:buChar char="−"/>
            </a:pPr>
            <a:r>
              <a:rPr lang="en-US" sz="800" dirty="0">
                <a:solidFill>
                  <a:schemeClr val="tx1"/>
                </a:solidFill>
              </a:rPr>
              <a:t>RMM Solutions Multi Client </a:t>
            </a:r>
            <a:r>
              <a:rPr lang="en-US" sz="800" dirty="0" smtClean="0">
                <a:solidFill>
                  <a:schemeClr val="tx1"/>
                </a:solidFill>
              </a:rPr>
              <a:t>Briefing</a:t>
            </a:r>
          </a:p>
          <a:p>
            <a:pPr marL="109728" indent="-109728">
              <a:lnSpc>
                <a:spcPct val="90000"/>
              </a:lnSpc>
              <a:buSzPct val="90000"/>
              <a:buFont typeface="Arial" panose="020B0604020202020204" pitchFamily="34" charset="0"/>
              <a:buChar char="−"/>
            </a:pPr>
            <a:r>
              <a:rPr lang="en-US" sz="800" dirty="0">
                <a:solidFill>
                  <a:schemeClr val="tx1"/>
                </a:solidFill>
              </a:rPr>
              <a:t>Tokyo Gas Co., Ltd</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SEATH Customers</a:t>
            </a:r>
          </a:p>
          <a:p>
            <a:pPr marL="109728" indent="-109728">
              <a:lnSpc>
                <a:spcPct val="90000"/>
              </a:lnSpc>
              <a:buSzPct val="90000"/>
              <a:buFont typeface="Arial" panose="020B0604020202020204" pitchFamily="34" charset="0"/>
              <a:buChar char="−"/>
            </a:pPr>
            <a:r>
              <a:rPr lang="en-US" sz="800" dirty="0">
                <a:solidFill>
                  <a:schemeClr val="tx1"/>
                </a:solidFill>
              </a:rPr>
              <a:t>American Chamber of Commerce </a:t>
            </a:r>
            <a:r>
              <a:rPr lang="en-US" sz="800" dirty="0" smtClean="0">
                <a:solidFill>
                  <a:schemeClr val="tx1"/>
                </a:solidFill>
              </a:rPr>
              <a:t>Peru</a:t>
            </a:r>
          </a:p>
          <a:p>
            <a:pPr marL="109728" indent="-109728">
              <a:lnSpc>
                <a:spcPct val="90000"/>
              </a:lnSpc>
              <a:buSzPct val="90000"/>
              <a:buFont typeface="Arial" panose="020B0604020202020204" pitchFamily="34" charset="0"/>
              <a:buChar char="−"/>
            </a:pPr>
            <a:r>
              <a:rPr lang="en-US" sz="800" dirty="0">
                <a:solidFill>
                  <a:schemeClr val="tx1"/>
                </a:solidFill>
              </a:rPr>
              <a:t>Canon Inc</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Laguna Development </a:t>
            </a:r>
            <a:r>
              <a:rPr lang="en-US" sz="800" dirty="0" smtClean="0">
                <a:solidFill>
                  <a:schemeClr val="tx1"/>
                </a:solidFill>
              </a:rPr>
              <a:t>Corporation</a:t>
            </a:r>
            <a:endParaRPr lang="en-US" sz="800" dirty="0">
              <a:solidFill>
                <a:schemeClr val="tx1"/>
              </a:solidFill>
            </a:endParaRPr>
          </a:p>
        </p:txBody>
      </p:sp>
      <p:sp>
        <p:nvSpPr>
          <p:cNvPr id="27" name="Rectangle 55"/>
          <p:cNvSpPr/>
          <p:nvPr/>
        </p:nvSpPr>
        <p:spPr bwMode="ltGray">
          <a:xfrm>
            <a:off x="1188812" y="4679021"/>
            <a:ext cx="3871776" cy="126321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oAutofit/>
          </a:bodyPr>
          <a:lstStyle/>
          <a:p>
            <a:pPr marL="61913" indent="-61913">
              <a:spcBef>
                <a:spcPts val="600"/>
              </a:spcBef>
              <a:buClr>
                <a:prstClr val="black"/>
              </a:buClr>
            </a:pPr>
            <a:r>
              <a:rPr lang="en-US" sz="1000" i="1" dirty="0">
                <a:solidFill>
                  <a:schemeClr val="tx1"/>
                </a:solidFill>
              </a:rPr>
              <a:t>“Help us in 3 areas: Adoption of Synergy, (b) faster provisioning of VMs and flex capacity, (c) intelligent edge“</a:t>
            </a:r>
          </a:p>
          <a:p>
            <a:pPr marL="58738" indent="-58738" algn="r">
              <a:buClr>
                <a:prstClr val="black"/>
              </a:buClr>
            </a:pPr>
            <a:r>
              <a:rPr lang="en-US" sz="900" b="1" dirty="0" smtClean="0">
                <a:solidFill>
                  <a:schemeClr val="tx1"/>
                </a:solidFill>
              </a:rPr>
              <a:t>- </a:t>
            </a:r>
            <a:r>
              <a:rPr lang="en-US" sz="900" b="1" dirty="0" err="1">
                <a:solidFill>
                  <a:schemeClr val="tx1"/>
                </a:solidFill>
              </a:rPr>
              <a:t>Shyam</a:t>
            </a:r>
            <a:r>
              <a:rPr lang="en-US" sz="900" b="1" dirty="0">
                <a:solidFill>
                  <a:schemeClr val="tx1"/>
                </a:solidFill>
              </a:rPr>
              <a:t> </a:t>
            </a:r>
            <a:r>
              <a:rPr lang="en-US" sz="900" b="1" dirty="0" err="1">
                <a:solidFill>
                  <a:schemeClr val="tx1"/>
                </a:solidFill>
              </a:rPr>
              <a:t>Venkat</a:t>
            </a:r>
            <a:r>
              <a:rPr lang="en-US" sz="900" dirty="0" smtClean="0">
                <a:solidFill>
                  <a:schemeClr val="tx1"/>
                </a:solidFill>
              </a:rPr>
              <a:t>, Pepsi Co. CTO</a:t>
            </a:r>
            <a:endParaRPr lang="en-US" sz="900" dirty="0">
              <a:solidFill>
                <a:schemeClr val="tx1"/>
              </a:solidFill>
            </a:endParaRPr>
          </a:p>
          <a:p>
            <a:pPr marL="61913" indent="-61913">
              <a:spcBef>
                <a:spcPts val="600"/>
              </a:spcBef>
              <a:buClr>
                <a:prstClr val="black"/>
              </a:buClr>
            </a:pPr>
            <a:r>
              <a:rPr lang="en-US" sz="1000" i="1" dirty="0">
                <a:solidFill>
                  <a:schemeClr val="tx1"/>
                </a:solidFill>
              </a:rPr>
              <a:t> “Extremely innovative - forward thinking partner.”</a:t>
            </a:r>
          </a:p>
          <a:p>
            <a:pPr marL="58738" indent="-58738" algn="r">
              <a:buClr>
                <a:prstClr val="black"/>
              </a:buClr>
            </a:pPr>
            <a:r>
              <a:rPr lang="en-US" sz="900" b="1" dirty="0" smtClean="0">
                <a:solidFill>
                  <a:schemeClr val="tx1"/>
                </a:solidFill>
              </a:rPr>
              <a:t>- </a:t>
            </a:r>
            <a:r>
              <a:rPr lang="en-US" sz="900" b="1" dirty="0">
                <a:solidFill>
                  <a:schemeClr val="tx1"/>
                </a:solidFill>
              </a:rPr>
              <a:t>Ned </a:t>
            </a:r>
            <a:r>
              <a:rPr lang="en-US" sz="900" b="1" dirty="0" err="1">
                <a:solidFill>
                  <a:schemeClr val="tx1"/>
                </a:solidFill>
              </a:rPr>
              <a:t>Dupont</a:t>
            </a:r>
            <a:r>
              <a:rPr lang="en-US" sz="900" dirty="0">
                <a:solidFill>
                  <a:schemeClr val="tx1"/>
                </a:solidFill>
              </a:rPr>
              <a:t>, W/S Packaging Group, </a:t>
            </a:r>
            <a:r>
              <a:rPr lang="en-US" sz="900" dirty="0" smtClean="0">
                <a:solidFill>
                  <a:schemeClr val="tx1"/>
                </a:solidFill>
              </a:rPr>
              <a:t>Inc. Director</a:t>
            </a:r>
          </a:p>
          <a:p>
            <a:pPr marL="61913" indent="-61913">
              <a:spcBef>
                <a:spcPts val="600"/>
              </a:spcBef>
              <a:buClr>
                <a:prstClr val="black"/>
              </a:buClr>
            </a:pPr>
            <a:r>
              <a:rPr lang="en-US" sz="1000" i="1" dirty="0">
                <a:solidFill>
                  <a:schemeClr val="tx1"/>
                </a:solidFill>
              </a:rPr>
              <a:t>“Communicate more about HPE. We did not know about this split.”</a:t>
            </a:r>
          </a:p>
          <a:p>
            <a:pPr marL="58738" indent="-58738" algn="r">
              <a:buClr>
                <a:prstClr val="black"/>
              </a:buClr>
            </a:pPr>
            <a:r>
              <a:rPr lang="en-US" sz="900" b="1" dirty="0" smtClean="0">
                <a:solidFill>
                  <a:schemeClr val="tx1"/>
                </a:solidFill>
              </a:rPr>
              <a:t>- Denisse </a:t>
            </a:r>
            <a:r>
              <a:rPr lang="en-US" sz="900" b="1" dirty="0">
                <a:solidFill>
                  <a:schemeClr val="tx1"/>
                </a:solidFill>
              </a:rPr>
              <a:t>Cuellar</a:t>
            </a:r>
            <a:r>
              <a:rPr lang="en-US" sz="900" dirty="0" smtClean="0">
                <a:solidFill>
                  <a:schemeClr val="tx1"/>
                </a:solidFill>
              </a:rPr>
              <a:t>, </a:t>
            </a:r>
            <a:r>
              <a:rPr lang="es-ES" sz="900" dirty="0">
                <a:solidFill>
                  <a:schemeClr val="tx1"/>
                </a:solidFill>
              </a:rPr>
              <a:t>Banco de Crédito del Perú</a:t>
            </a:r>
            <a:endParaRPr lang="en-US" sz="900" dirty="0">
              <a:solidFill>
                <a:schemeClr val="tx1"/>
              </a:solidFill>
            </a:endParaRPr>
          </a:p>
        </p:txBody>
      </p:sp>
      <p:sp>
        <p:nvSpPr>
          <p:cNvPr id="29" name="Rectangle 55"/>
          <p:cNvSpPr/>
          <p:nvPr/>
        </p:nvSpPr>
        <p:spPr bwMode="ltGray">
          <a:xfrm>
            <a:off x="6682840" y="4660711"/>
            <a:ext cx="2008283"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Innovation</a:t>
            </a:r>
          </a:p>
          <a:p>
            <a:pPr marL="109728" indent="-109728">
              <a:lnSpc>
                <a:spcPct val="90000"/>
              </a:lnSpc>
              <a:buSzPct val="90000"/>
              <a:buFont typeface="Arial" panose="020B0604020202020204" pitchFamily="34" charset="0"/>
              <a:buChar char="−"/>
            </a:pPr>
            <a:r>
              <a:rPr lang="en-US" sz="800" dirty="0">
                <a:solidFill>
                  <a:schemeClr val="tx1"/>
                </a:solidFill>
              </a:rPr>
              <a:t>RMM Solutions Multi Client </a:t>
            </a:r>
            <a:r>
              <a:rPr lang="en-US" sz="800" dirty="0" smtClean="0">
                <a:solidFill>
                  <a:schemeClr val="tx1"/>
                </a:solidFill>
              </a:rPr>
              <a:t>Briefing</a:t>
            </a:r>
          </a:p>
          <a:p>
            <a:pPr marL="109728" indent="-109728">
              <a:lnSpc>
                <a:spcPct val="90000"/>
              </a:lnSpc>
              <a:buSzPct val="90000"/>
              <a:buFont typeface="Arial" panose="020B0604020202020204" pitchFamily="34" charset="0"/>
              <a:buChar char="−"/>
            </a:pPr>
            <a:r>
              <a:rPr lang="en-US" sz="800" dirty="0">
                <a:solidFill>
                  <a:schemeClr val="tx1"/>
                </a:solidFill>
              </a:rPr>
              <a:t>Westlake Chemical Corporation</a:t>
            </a:r>
          </a:p>
        </p:txBody>
      </p:sp>
      <p:sp>
        <p:nvSpPr>
          <p:cNvPr id="2" name="Rectangle 1"/>
          <p:cNvSpPr/>
          <p:nvPr/>
        </p:nvSpPr>
        <p:spPr>
          <a:xfrm>
            <a:off x="6682840" y="1294764"/>
            <a:ext cx="2008283" cy="1371600"/>
          </a:xfrm>
          <a:prstGeom prst="rect">
            <a:avLst/>
          </a:prstGeom>
        </p:spPr>
        <p:txBody>
          <a:bodyPr wrap="square" lIns="45720" tIns="45720" rIns="45720" bIns="45720" anchor="t">
            <a:noAutofit/>
          </a:bodyPr>
          <a:lstStyle/>
          <a:p>
            <a:pPr>
              <a:lnSpc>
                <a:spcPct val="90000"/>
              </a:lnSpc>
            </a:pPr>
            <a:r>
              <a:rPr lang="en-US" sz="900" b="1" dirty="0" smtClean="0"/>
              <a:t>More than a user</a:t>
            </a:r>
            <a:endParaRPr lang="en-US" sz="800" dirty="0"/>
          </a:p>
          <a:p>
            <a:pPr marL="109728" indent="-109728">
              <a:lnSpc>
                <a:spcPct val="90000"/>
              </a:lnSpc>
              <a:buSzPct val="90000"/>
              <a:buFont typeface="Arial" panose="020B0604020202020204" pitchFamily="34" charset="0"/>
              <a:buChar char="−"/>
            </a:pPr>
            <a:r>
              <a:rPr lang="en-US" sz="800" dirty="0" smtClean="0"/>
              <a:t>Pepsi Co.</a:t>
            </a:r>
          </a:p>
          <a:p>
            <a:pPr marL="109728" indent="-109728">
              <a:lnSpc>
                <a:spcPct val="90000"/>
              </a:lnSpc>
              <a:buSzPct val="90000"/>
              <a:buFont typeface="Arial" panose="020B0604020202020204" pitchFamily="34" charset="0"/>
              <a:buChar char="−"/>
            </a:pPr>
            <a:r>
              <a:rPr lang="en-US" sz="800" dirty="0" smtClean="0"/>
              <a:t>Surbana Technologies</a:t>
            </a:r>
          </a:p>
          <a:p>
            <a:pPr marL="109728" indent="-109728">
              <a:lnSpc>
                <a:spcPct val="90000"/>
              </a:lnSpc>
              <a:buSzPct val="90000"/>
              <a:buFont typeface="Arial" panose="020B0604020202020204" pitchFamily="34" charset="0"/>
              <a:buChar char="−"/>
            </a:pPr>
            <a:r>
              <a:rPr lang="en-US" sz="800" dirty="0" smtClean="0"/>
              <a:t>DSTA</a:t>
            </a:r>
          </a:p>
          <a:p>
            <a:pPr marL="109728" indent="-109728">
              <a:lnSpc>
                <a:spcPct val="90000"/>
              </a:lnSpc>
              <a:buSzPct val="90000"/>
              <a:buFont typeface="Arial" panose="020B0604020202020204" pitchFamily="34" charset="0"/>
              <a:buChar char="−"/>
            </a:pPr>
            <a:r>
              <a:rPr lang="en-US" sz="800" dirty="0"/>
              <a:t>University of Texas at </a:t>
            </a:r>
            <a:r>
              <a:rPr lang="en-US" sz="800" dirty="0" smtClean="0"/>
              <a:t>Arlington</a:t>
            </a:r>
          </a:p>
          <a:p>
            <a:pPr marL="109728" indent="-109728">
              <a:lnSpc>
                <a:spcPct val="90000"/>
              </a:lnSpc>
              <a:buSzPct val="90000"/>
              <a:buFont typeface="Arial" panose="020B0604020202020204" pitchFamily="34" charset="0"/>
              <a:buChar char="−"/>
            </a:pPr>
            <a:r>
              <a:rPr lang="en-US" sz="800" dirty="0"/>
              <a:t>SEATH Customers</a:t>
            </a:r>
          </a:p>
        </p:txBody>
      </p:sp>
      <p:sp>
        <p:nvSpPr>
          <p:cNvPr id="3" name="Rectangle 2"/>
          <p:cNvSpPr/>
          <p:nvPr/>
        </p:nvSpPr>
        <p:spPr>
          <a:xfrm>
            <a:off x="1139733" y="975334"/>
            <a:ext cx="1401346" cy="258532"/>
          </a:xfrm>
          <a:prstGeom prst="rect">
            <a:avLst/>
          </a:prstGeom>
        </p:spPr>
        <p:txBody>
          <a:bodyPr wrap="none">
            <a:spAutoFit/>
          </a:bodyPr>
          <a:lstStyle/>
          <a:p>
            <a:pPr>
              <a:lnSpc>
                <a:spcPct val="90000"/>
              </a:lnSpc>
              <a:spcAft>
                <a:spcPts val="400"/>
              </a:spcAft>
            </a:pPr>
            <a:r>
              <a:rPr lang="en-US" sz="1200" b="1" dirty="0"/>
              <a:t>Briefing Insights</a:t>
            </a:r>
          </a:p>
        </p:txBody>
      </p:sp>
      <p:sp>
        <p:nvSpPr>
          <p:cNvPr id="4" name="Rectangle 3"/>
          <p:cNvSpPr/>
          <p:nvPr/>
        </p:nvSpPr>
        <p:spPr>
          <a:xfrm>
            <a:off x="5118452" y="975334"/>
            <a:ext cx="1463040" cy="258532"/>
          </a:xfrm>
          <a:prstGeom prst="rect">
            <a:avLst/>
          </a:prstGeom>
        </p:spPr>
        <p:txBody>
          <a:bodyPr wrap="square">
            <a:spAutoFit/>
          </a:bodyPr>
          <a:lstStyle/>
          <a:p>
            <a:pPr>
              <a:lnSpc>
                <a:spcPct val="90000"/>
              </a:lnSpc>
              <a:spcAft>
                <a:spcPts val="400"/>
              </a:spcAft>
            </a:pPr>
            <a:r>
              <a:rPr lang="en-US" sz="1200" b="1" dirty="0" smtClean="0"/>
              <a:t>Observations</a:t>
            </a:r>
            <a:endParaRPr lang="en-US" sz="1200" b="1" dirty="0"/>
          </a:p>
        </p:txBody>
      </p:sp>
      <p:sp>
        <p:nvSpPr>
          <p:cNvPr id="5" name="Rectangle 4"/>
          <p:cNvSpPr/>
          <p:nvPr/>
        </p:nvSpPr>
        <p:spPr>
          <a:xfrm>
            <a:off x="6621141" y="966101"/>
            <a:ext cx="1603324" cy="276999"/>
          </a:xfrm>
          <a:prstGeom prst="rect">
            <a:avLst/>
          </a:prstGeom>
        </p:spPr>
        <p:txBody>
          <a:bodyPr wrap="none">
            <a:spAutoFit/>
          </a:bodyPr>
          <a:lstStyle/>
          <a:p>
            <a:r>
              <a:rPr lang="en-US" sz="1200" b="1" dirty="0" smtClean="0"/>
              <a:t>August  </a:t>
            </a:r>
            <a:r>
              <a:rPr lang="en-US" sz="1200" b="1" dirty="0"/>
              <a:t>Customers</a:t>
            </a:r>
            <a:endParaRPr lang="en-US" sz="1200" dirty="0"/>
          </a:p>
        </p:txBody>
      </p:sp>
      <p:sp>
        <p:nvSpPr>
          <p:cNvPr id="20" name="Content Placeholder 1"/>
          <p:cNvSpPr txBox="1">
            <a:spLocks/>
          </p:cNvSpPr>
          <p:nvPr/>
        </p:nvSpPr>
        <p:spPr>
          <a:xfrm rot="16200000">
            <a:off x="431425" y="3697224"/>
            <a:ext cx="813788"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400" b="1" dirty="0"/>
              <a:t>Areas to improve</a:t>
            </a:r>
          </a:p>
        </p:txBody>
      </p:sp>
      <p:sp>
        <p:nvSpPr>
          <p:cNvPr id="26" name="Rectangle 55"/>
          <p:cNvSpPr/>
          <p:nvPr/>
        </p:nvSpPr>
        <p:spPr bwMode="ltGray">
          <a:xfrm>
            <a:off x="10192011" y="4660712"/>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marL="155448" indent="-155448">
              <a:lnSpc>
                <a:spcPct val="90000"/>
              </a:lnSpc>
            </a:pPr>
            <a:r>
              <a:rPr lang="en-US" sz="900" b="1" dirty="0" smtClean="0">
                <a:solidFill>
                  <a:schemeClr val="tx1"/>
                </a:solidFill>
              </a:rPr>
              <a:t>Learned strategy</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American Chamber of Commerce Peru</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21" name="Content Placeholder 1"/>
          <p:cNvSpPr txBox="1">
            <a:spLocks/>
          </p:cNvSpPr>
          <p:nvPr/>
        </p:nvSpPr>
        <p:spPr>
          <a:xfrm rot="16200000">
            <a:off x="421050" y="5268918"/>
            <a:ext cx="834535"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200" b="1" dirty="0"/>
              <a:t>Feedback </a:t>
            </a:r>
            <a:br>
              <a:rPr lang="en-US" sz="1200" b="1" dirty="0"/>
            </a:br>
            <a:r>
              <a:rPr lang="en-US" sz="1200" b="1" dirty="0"/>
              <a:t>on strategy</a:t>
            </a:r>
          </a:p>
        </p:txBody>
      </p:sp>
      <p:sp>
        <p:nvSpPr>
          <p:cNvPr id="33" name="Rectangle 55"/>
          <p:cNvSpPr/>
          <p:nvPr/>
        </p:nvSpPr>
        <p:spPr bwMode="ltGray">
          <a:xfrm>
            <a:off x="8772268" y="4660712"/>
            <a:ext cx="1332074"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Like Strategy</a:t>
            </a:r>
          </a:p>
          <a:p>
            <a:pPr marL="109728" indent="-109728">
              <a:lnSpc>
                <a:spcPct val="90000"/>
              </a:lnSpc>
              <a:buSzPct val="90000"/>
              <a:buFont typeface="Arial" panose="020B0604020202020204" pitchFamily="34" charset="0"/>
              <a:buChar char="−"/>
            </a:pPr>
            <a:r>
              <a:rPr lang="en-US" sz="800" dirty="0">
                <a:solidFill>
                  <a:schemeClr val="tx1"/>
                </a:solidFill>
              </a:rPr>
              <a:t>PepsiCo </a:t>
            </a:r>
            <a:r>
              <a:rPr lang="en-US" sz="800" dirty="0" err="1">
                <a:solidFill>
                  <a:schemeClr val="tx1"/>
                </a:solidFill>
              </a:rPr>
              <a:t>Inc</a:t>
            </a:r>
            <a:endParaRPr lang="en-US" sz="800"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RMM </a:t>
            </a:r>
            <a:r>
              <a:rPr lang="en-US" sz="800" dirty="0">
                <a:solidFill>
                  <a:schemeClr val="tx1"/>
                </a:solidFill>
              </a:rPr>
              <a:t>Solutions Multi Client Briefing</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31" name="Rectangle 55"/>
          <p:cNvSpPr/>
          <p:nvPr/>
        </p:nvSpPr>
        <p:spPr bwMode="ltGray">
          <a:xfrm>
            <a:off x="10192011" y="3104456"/>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Product issues</a:t>
            </a:r>
          </a:p>
          <a:p>
            <a:pPr marL="171450" indent="-171450">
              <a:lnSpc>
                <a:spcPct val="90000"/>
              </a:lnSpc>
              <a:buFontTx/>
              <a:buChar char="-"/>
            </a:pPr>
            <a:r>
              <a:rPr lang="en-US" sz="900" dirty="0" smtClean="0">
                <a:solidFill>
                  <a:schemeClr val="tx1"/>
                </a:solidFill>
              </a:rPr>
              <a:t>Mitsubishi </a:t>
            </a:r>
            <a:r>
              <a:rPr lang="en-US" sz="900" dirty="0">
                <a:solidFill>
                  <a:schemeClr val="tx1"/>
                </a:solidFill>
              </a:rPr>
              <a:t>Electric Information Network </a:t>
            </a:r>
            <a:r>
              <a:rPr lang="en-US" sz="900" dirty="0" smtClean="0">
                <a:solidFill>
                  <a:schemeClr val="tx1"/>
                </a:solidFill>
              </a:rPr>
              <a:t>Corporation</a:t>
            </a:r>
          </a:p>
          <a:p>
            <a:pPr marL="171450" indent="-171450">
              <a:lnSpc>
                <a:spcPct val="90000"/>
              </a:lnSpc>
              <a:buFontTx/>
              <a:buChar char="-"/>
            </a:pPr>
            <a:r>
              <a:rPr lang="en-US" sz="900" dirty="0" smtClean="0">
                <a:solidFill>
                  <a:schemeClr val="tx1"/>
                </a:solidFill>
              </a:rPr>
              <a:t>Nestle </a:t>
            </a:r>
            <a:r>
              <a:rPr lang="en-US" sz="900" dirty="0">
                <a:solidFill>
                  <a:schemeClr val="tx1"/>
                </a:solidFill>
              </a:rPr>
              <a:t>RGO </a:t>
            </a:r>
            <a:r>
              <a:rPr lang="en-US" sz="900" dirty="0" smtClean="0">
                <a:solidFill>
                  <a:schemeClr val="tx1"/>
                </a:solidFill>
              </a:rPr>
              <a:t>North America</a:t>
            </a:r>
            <a:endParaRPr lang="en-US" sz="900" dirty="0">
              <a:solidFill>
                <a:schemeClr val="tx1"/>
              </a:solidFill>
            </a:endParaRPr>
          </a:p>
          <a:p>
            <a:pPr>
              <a:lnSpc>
                <a:spcPct val="90000"/>
              </a:lnSpc>
            </a:pPr>
            <a:endParaRPr lang="en-US" sz="900" b="1" dirty="0">
              <a:solidFill>
                <a:schemeClr val="tx1"/>
              </a:solidFill>
            </a:endParaRPr>
          </a:p>
        </p:txBody>
      </p:sp>
      <p:sp>
        <p:nvSpPr>
          <p:cNvPr id="32" name="Rectangle 31"/>
          <p:cNvSpPr/>
          <p:nvPr/>
        </p:nvSpPr>
        <p:spPr>
          <a:xfrm>
            <a:off x="8772268" y="1294763"/>
            <a:ext cx="1332074" cy="1371600"/>
          </a:xfrm>
          <a:prstGeom prst="rect">
            <a:avLst/>
          </a:prstGeom>
        </p:spPr>
        <p:txBody>
          <a:bodyPr wrap="square" lIns="45720" tIns="45720" rIns="45720" bIns="45720" anchor="t">
            <a:noAutofit/>
          </a:bodyPr>
          <a:lstStyle/>
          <a:p>
            <a:pPr>
              <a:lnSpc>
                <a:spcPct val="90000"/>
              </a:lnSpc>
            </a:pPr>
            <a:r>
              <a:rPr lang="en-US" sz="900" b="1" dirty="0" smtClean="0"/>
              <a:t>Best Practices</a:t>
            </a:r>
            <a:endParaRPr lang="en-US" sz="900" b="1" dirty="0"/>
          </a:p>
          <a:p>
            <a:pPr marL="109728" indent="-109728">
              <a:lnSpc>
                <a:spcPct val="90000"/>
              </a:lnSpc>
              <a:buSzPct val="90000"/>
              <a:buFont typeface="Arial" panose="020B0604020202020204" pitchFamily="34" charset="0"/>
              <a:buChar char="−"/>
            </a:pPr>
            <a:r>
              <a:rPr lang="en-US" sz="800" dirty="0" smtClean="0"/>
              <a:t>Global Affairs Canada</a:t>
            </a:r>
          </a:p>
          <a:p>
            <a:pPr marL="109728" indent="-109728">
              <a:lnSpc>
                <a:spcPct val="90000"/>
              </a:lnSpc>
              <a:buSzPct val="90000"/>
              <a:buFont typeface="Arial" panose="020B0604020202020204" pitchFamily="34" charset="0"/>
              <a:buChar char="−"/>
            </a:pPr>
            <a:r>
              <a:rPr lang="en-US" sz="800" dirty="0"/>
              <a:t>Telefonica </a:t>
            </a:r>
            <a:r>
              <a:rPr lang="en-US" sz="800" dirty="0" smtClean="0"/>
              <a:t>O2</a:t>
            </a:r>
          </a:p>
          <a:p>
            <a:pPr marL="109728" indent="-109728">
              <a:lnSpc>
                <a:spcPct val="90000"/>
              </a:lnSpc>
              <a:buSzPct val="90000"/>
              <a:buFont typeface="Arial" panose="020B0604020202020204" pitchFamily="34" charset="0"/>
              <a:buChar char="−"/>
            </a:pPr>
            <a:r>
              <a:rPr lang="en-US" sz="800" dirty="0"/>
              <a:t>Canon Inc</a:t>
            </a:r>
            <a:r>
              <a:rPr lang="en-US" sz="800" dirty="0" smtClean="0"/>
              <a:t>.</a:t>
            </a:r>
          </a:p>
          <a:p>
            <a:pPr marL="109728" indent="-109728">
              <a:lnSpc>
                <a:spcPct val="90000"/>
              </a:lnSpc>
              <a:buSzPct val="90000"/>
              <a:buFont typeface="Arial" panose="020B0604020202020204" pitchFamily="34" charset="0"/>
              <a:buChar char="−"/>
            </a:pPr>
            <a:r>
              <a:rPr lang="en-US" sz="800" dirty="0"/>
              <a:t>Health Management Systems, Inc.</a:t>
            </a:r>
          </a:p>
          <a:p>
            <a:pPr marL="109728" indent="-109728">
              <a:lnSpc>
                <a:spcPct val="90000"/>
              </a:lnSpc>
              <a:buSzPct val="90000"/>
              <a:buFont typeface="Arial" panose="020B0604020202020204" pitchFamily="34" charset="0"/>
              <a:buChar char="−"/>
            </a:pPr>
            <a:endParaRPr lang="en-US" sz="800" dirty="0"/>
          </a:p>
        </p:txBody>
      </p:sp>
      <p:grpSp>
        <p:nvGrpSpPr>
          <p:cNvPr id="38" name="Group 382"/>
          <p:cNvGrpSpPr>
            <a:grpSpLocks noChangeAspect="1"/>
          </p:cNvGrpSpPr>
          <p:nvPr/>
        </p:nvGrpSpPr>
        <p:grpSpPr bwMode="auto">
          <a:xfrm>
            <a:off x="711488" y="4737439"/>
            <a:ext cx="249396" cy="251210"/>
            <a:chOff x="3020" y="3326"/>
            <a:chExt cx="275" cy="277"/>
          </a:xfrm>
        </p:grpSpPr>
        <p:sp>
          <p:nvSpPr>
            <p:cNvPr id="39" name="Freeform 383"/>
            <p:cNvSpPr>
              <a:spLocks noEditPoints="1"/>
            </p:cNvSpPr>
            <p:nvPr/>
          </p:nvSpPr>
          <p:spPr bwMode="auto">
            <a:xfrm>
              <a:off x="3020" y="3473"/>
              <a:ext cx="275" cy="130"/>
            </a:xfrm>
            <a:custGeom>
              <a:avLst/>
              <a:gdLst>
                <a:gd name="T0" fmla="*/ 449 w 460"/>
                <a:gd name="T1" fmla="*/ 15 h 217"/>
                <a:gd name="T2" fmla="*/ 396 w 460"/>
                <a:gd name="T3" fmla="*/ 15 h 217"/>
                <a:gd name="T4" fmla="*/ 342 w 460"/>
                <a:gd name="T5" fmla="*/ 68 h 217"/>
                <a:gd name="T6" fmla="*/ 289 w 460"/>
                <a:gd name="T7" fmla="*/ 68 h 217"/>
                <a:gd name="T8" fmla="*/ 291 w 460"/>
                <a:gd name="T9" fmla="*/ 56 h 217"/>
                <a:gd name="T10" fmla="*/ 252 w 460"/>
                <a:gd name="T11" fmla="*/ 17 h 217"/>
                <a:gd name="T12" fmla="*/ 104 w 460"/>
                <a:gd name="T13" fmla="*/ 17 h 217"/>
                <a:gd name="T14" fmla="*/ 64 w 460"/>
                <a:gd name="T15" fmla="*/ 56 h 217"/>
                <a:gd name="T16" fmla="*/ 0 w 460"/>
                <a:gd name="T17" fmla="*/ 120 h 217"/>
                <a:gd name="T18" fmla="*/ 96 w 460"/>
                <a:gd name="T19" fmla="*/ 217 h 217"/>
                <a:gd name="T20" fmla="*/ 154 w 460"/>
                <a:gd name="T21" fmla="*/ 160 h 217"/>
                <a:gd name="T22" fmla="*/ 362 w 460"/>
                <a:gd name="T23" fmla="*/ 160 h 217"/>
                <a:gd name="T24" fmla="*/ 449 w 460"/>
                <a:gd name="T25" fmla="*/ 68 h 217"/>
                <a:gd name="T26" fmla="*/ 460 w 460"/>
                <a:gd name="T27" fmla="*/ 41 h 217"/>
                <a:gd name="T28" fmla="*/ 449 w 460"/>
                <a:gd name="T29" fmla="*/ 15 h 217"/>
                <a:gd name="T30" fmla="*/ 36 w 460"/>
                <a:gd name="T31" fmla="*/ 120 h 217"/>
                <a:gd name="T32" fmla="*/ 65 w 460"/>
                <a:gd name="T33" fmla="*/ 92 h 217"/>
                <a:gd name="T34" fmla="*/ 125 w 460"/>
                <a:gd name="T35" fmla="*/ 152 h 217"/>
                <a:gd name="T36" fmla="*/ 96 w 460"/>
                <a:gd name="T37" fmla="*/ 180 h 217"/>
                <a:gd name="T38" fmla="*/ 36 w 460"/>
                <a:gd name="T39" fmla="*/ 120 h 217"/>
                <a:gd name="T40" fmla="*/ 431 w 460"/>
                <a:gd name="T41" fmla="*/ 50 h 217"/>
                <a:gd name="T42" fmla="*/ 351 w 460"/>
                <a:gd name="T43" fmla="*/ 134 h 217"/>
                <a:gd name="T44" fmla="*/ 144 w 460"/>
                <a:gd name="T45" fmla="*/ 134 h 217"/>
                <a:gd name="T46" fmla="*/ 84 w 460"/>
                <a:gd name="T47" fmla="*/ 73 h 217"/>
                <a:gd name="T48" fmla="*/ 114 w 460"/>
                <a:gd name="T49" fmla="*/ 43 h 217"/>
                <a:gd name="T50" fmla="*/ 252 w 460"/>
                <a:gd name="T51" fmla="*/ 43 h 217"/>
                <a:gd name="T52" fmla="*/ 265 w 460"/>
                <a:gd name="T53" fmla="*/ 56 h 217"/>
                <a:gd name="T54" fmla="*/ 253 w 460"/>
                <a:gd name="T55" fmla="*/ 68 h 217"/>
                <a:gd name="T56" fmla="*/ 213 w 460"/>
                <a:gd name="T57" fmla="*/ 68 h 217"/>
                <a:gd name="T58" fmla="*/ 213 w 460"/>
                <a:gd name="T59" fmla="*/ 95 h 217"/>
                <a:gd name="T60" fmla="*/ 220 w 460"/>
                <a:gd name="T61" fmla="*/ 95 h 217"/>
                <a:gd name="T62" fmla="*/ 220 w 460"/>
                <a:gd name="T63" fmla="*/ 95 h 217"/>
                <a:gd name="T64" fmla="*/ 252 w 460"/>
                <a:gd name="T65" fmla="*/ 95 h 217"/>
                <a:gd name="T66" fmla="*/ 254 w 460"/>
                <a:gd name="T67" fmla="*/ 95 h 217"/>
                <a:gd name="T68" fmla="*/ 353 w 460"/>
                <a:gd name="T69" fmla="*/ 95 h 217"/>
                <a:gd name="T70" fmla="*/ 415 w 460"/>
                <a:gd name="T71" fmla="*/ 33 h 217"/>
                <a:gd name="T72" fmla="*/ 431 w 460"/>
                <a:gd name="T73" fmla="*/ 33 h 217"/>
                <a:gd name="T74" fmla="*/ 434 w 460"/>
                <a:gd name="T75" fmla="*/ 41 h 217"/>
                <a:gd name="T76" fmla="*/ 431 w 460"/>
                <a:gd name="T77" fmla="*/ 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0" h="217">
                  <a:moveTo>
                    <a:pt x="449" y="15"/>
                  </a:moveTo>
                  <a:cubicBezTo>
                    <a:pt x="435" y="0"/>
                    <a:pt x="411" y="0"/>
                    <a:pt x="396" y="15"/>
                  </a:cubicBezTo>
                  <a:cubicBezTo>
                    <a:pt x="342" y="68"/>
                    <a:pt x="342" y="68"/>
                    <a:pt x="342" y="68"/>
                  </a:cubicBezTo>
                  <a:cubicBezTo>
                    <a:pt x="289" y="68"/>
                    <a:pt x="289" y="68"/>
                    <a:pt x="289" y="68"/>
                  </a:cubicBezTo>
                  <a:cubicBezTo>
                    <a:pt x="290" y="64"/>
                    <a:pt x="291" y="60"/>
                    <a:pt x="291" y="56"/>
                  </a:cubicBezTo>
                  <a:cubicBezTo>
                    <a:pt x="291" y="34"/>
                    <a:pt x="274" y="17"/>
                    <a:pt x="252" y="17"/>
                  </a:cubicBezTo>
                  <a:cubicBezTo>
                    <a:pt x="104" y="17"/>
                    <a:pt x="104" y="17"/>
                    <a:pt x="104" y="17"/>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49" y="68"/>
                    <a:pt x="449" y="68"/>
                    <a:pt x="449" y="68"/>
                  </a:cubicBezTo>
                  <a:cubicBezTo>
                    <a:pt x="456" y="61"/>
                    <a:pt x="460" y="51"/>
                    <a:pt x="460" y="41"/>
                  </a:cubicBezTo>
                  <a:cubicBezTo>
                    <a:pt x="460" y="31"/>
                    <a:pt x="456" y="22"/>
                    <a:pt x="449" y="15"/>
                  </a:cubicBezTo>
                  <a:close/>
                  <a:moveTo>
                    <a:pt x="36" y="120"/>
                  </a:moveTo>
                  <a:cubicBezTo>
                    <a:pt x="65" y="92"/>
                    <a:pt x="65" y="92"/>
                    <a:pt x="65" y="92"/>
                  </a:cubicBezTo>
                  <a:cubicBezTo>
                    <a:pt x="125" y="152"/>
                    <a:pt x="125" y="152"/>
                    <a:pt x="125" y="152"/>
                  </a:cubicBezTo>
                  <a:cubicBezTo>
                    <a:pt x="96" y="180"/>
                    <a:pt x="96" y="180"/>
                    <a:pt x="96" y="180"/>
                  </a:cubicBezTo>
                  <a:lnTo>
                    <a:pt x="36" y="120"/>
                  </a:lnTo>
                  <a:close/>
                  <a:moveTo>
                    <a:pt x="431" y="50"/>
                  </a:moveTo>
                  <a:cubicBezTo>
                    <a:pt x="351" y="134"/>
                    <a:pt x="351" y="134"/>
                    <a:pt x="351" y="134"/>
                  </a:cubicBezTo>
                  <a:cubicBezTo>
                    <a:pt x="144" y="134"/>
                    <a:pt x="144" y="134"/>
                    <a:pt x="144" y="134"/>
                  </a:cubicBezTo>
                  <a:cubicBezTo>
                    <a:pt x="84" y="73"/>
                    <a:pt x="84" y="73"/>
                    <a:pt x="84" y="73"/>
                  </a:cubicBezTo>
                  <a:cubicBezTo>
                    <a:pt x="114" y="43"/>
                    <a:pt x="114" y="43"/>
                    <a:pt x="114" y="43"/>
                  </a:cubicBezTo>
                  <a:cubicBezTo>
                    <a:pt x="252" y="43"/>
                    <a:pt x="252" y="43"/>
                    <a:pt x="252" y="43"/>
                  </a:cubicBezTo>
                  <a:cubicBezTo>
                    <a:pt x="259" y="43"/>
                    <a:pt x="265" y="48"/>
                    <a:pt x="265" y="56"/>
                  </a:cubicBezTo>
                  <a:cubicBezTo>
                    <a:pt x="265" y="63"/>
                    <a:pt x="260" y="68"/>
                    <a:pt x="253" y="68"/>
                  </a:cubicBezTo>
                  <a:cubicBezTo>
                    <a:pt x="213" y="68"/>
                    <a:pt x="213" y="68"/>
                    <a:pt x="213" y="68"/>
                  </a:cubicBezTo>
                  <a:cubicBezTo>
                    <a:pt x="213" y="95"/>
                    <a:pt x="213" y="95"/>
                    <a:pt x="213" y="95"/>
                  </a:cubicBezTo>
                  <a:cubicBezTo>
                    <a:pt x="220" y="95"/>
                    <a:pt x="220" y="95"/>
                    <a:pt x="220" y="95"/>
                  </a:cubicBezTo>
                  <a:cubicBezTo>
                    <a:pt x="220" y="95"/>
                    <a:pt x="220" y="95"/>
                    <a:pt x="220" y="95"/>
                  </a:cubicBezTo>
                  <a:cubicBezTo>
                    <a:pt x="252" y="95"/>
                    <a:pt x="252" y="95"/>
                    <a:pt x="252" y="95"/>
                  </a:cubicBezTo>
                  <a:cubicBezTo>
                    <a:pt x="253" y="95"/>
                    <a:pt x="253" y="95"/>
                    <a:pt x="254" y="95"/>
                  </a:cubicBezTo>
                  <a:cubicBezTo>
                    <a:pt x="353" y="95"/>
                    <a:pt x="353" y="95"/>
                    <a:pt x="353" y="95"/>
                  </a:cubicBezTo>
                  <a:cubicBezTo>
                    <a:pt x="415" y="33"/>
                    <a:pt x="415" y="33"/>
                    <a:pt x="415" y="33"/>
                  </a:cubicBezTo>
                  <a:cubicBezTo>
                    <a:pt x="419" y="29"/>
                    <a:pt x="426" y="29"/>
                    <a:pt x="431" y="33"/>
                  </a:cubicBezTo>
                  <a:cubicBezTo>
                    <a:pt x="433" y="35"/>
                    <a:pt x="434" y="38"/>
                    <a:pt x="434" y="41"/>
                  </a:cubicBezTo>
                  <a:cubicBezTo>
                    <a:pt x="434" y="44"/>
                    <a:pt x="433" y="47"/>
                    <a:pt x="431"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 name="Freeform 384"/>
            <p:cNvSpPr>
              <a:spLocks/>
            </p:cNvSpPr>
            <p:nvPr/>
          </p:nvSpPr>
          <p:spPr bwMode="auto">
            <a:xfrm>
              <a:off x="3161" y="3326"/>
              <a:ext cx="59" cy="63"/>
            </a:xfrm>
            <a:custGeom>
              <a:avLst/>
              <a:gdLst>
                <a:gd name="T0" fmla="*/ 0 w 59"/>
                <a:gd name="T1" fmla="*/ 30 h 63"/>
                <a:gd name="T2" fmla="*/ 11 w 59"/>
                <a:gd name="T3" fmla="*/ 41 h 63"/>
                <a:gd name="T4" fmla="*/ 22 w 59"/>
                <a:gd name="T5" fmla="*/ 30 h 63"/>
                <a:gd name="T6" fmla="*/ 22 w 59"/>
                <a:gd name="T7" fmla="*/ 63 h 63"/>
                <a:gd name="T8" fmla="*/ 37 w 59"/>
                <a:gd name="T9" fmla="*/ 63 h 63"/>
                <a:gd name="T10" fmla="*/ 37 w 59"/>
                <a:gd name="T11" fmla="*/ 30 h 63"/>
                <a:gd name="T12" fmla="*/ 47 w 59"/>
                <a:gd name="T13" fmla="*/ 41 h 63"/>
                <a:gd name="T14" fmla="*/ 59 w 59"/>
                <a:gd name="T15" fmla="*/ 30 h 63"/>
                <a:gd name="T16" fmla="*/ 29 w 59"/>
                <a:gd name="T17" fmla="*/ 0 h 63"/>
                <a:gd name="T18" fmla="*/ 0 w 59"/>
                <a:gd name="T1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0" y="30"/>
                  </a:moveTo>
                  <a:lnTo>
                    <a:pt x="11" y="41"/>
                  </a:lnTo>
                  <a:lnTo>
                    <a:pt x="22" y="30"/>
                  </a:lnTo>
                  <a:lnTo>
                    <a:pt x="22" y="63"/>
                  </a:lnTo>
                  <a:lnTo>
                    <a:pt x="37" y="63"/>
                  </a:lnTo>
                  <a:lnTo>
                    <a:pt x="37" y="30"/>
                  </a:lnTo>
                  <a:lnTo>
                    <a:pt x="47" y="41"/>
                  </a:lnTo>
                  <a:lnTo>
                    <a:pt x="59" y="30"/>
                  </a:lnTo>
                  <a:lnTo>
                    <a:pt x="29" y="0"/>
                  </a:lnTo>
                  <a:lnTo>
                    <a:pt x="0" y="3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Freeform 385"/>
            <p:cNvSpPr>
              <a:spLocks/>
            </p:cNvSpPr>
            <p:nvPr/>
          </p:nvSpPr>
          <p:spPr bwMode="auto">
            <a:xfrm>
              <a:off x="3235" y="3350"/>
              <a:ext cx="53" cy="53"/>
            </a:xfrm>
            <a:custGeom>
              <a:avLst/>
              <a:gdLst>
                <a:gd name="T0" fmla="*/ 11 w 53"/>
                <a:gd name="T1" fmla="*/ 0 h 53"/>
                <a:gd name="T2" fmla="*/ 11 w 53"/>
                <a:gd name="T3" fmla="*/ 16 h 53"/>
                <a:gd name="T4" fmla="*/ 26 w 53"/>
                <a:gd name="T5" fmla="*/ 16 h 53"/>
                <a:gd name="T6" fmla="*/ 0 w 53"/>
                <a:gd name="T7" fmla="*/ 42 h 53"/>
                <a:gd name="T8" fmla="*/ 12 w 53"/>
                <a:gd name="T9" fmla="*/ 53 h 53"/>
                <a:gd name="T10" fmla="*/ 37 w 53"/>
                <a:gd name="T11" fmla="*/ 27 h 53"/>
                <a:gd name="T12" fmla="*/ 37 w 53"/>
                <a:gd name="T13" fmla="*/ 42 h 53"/>
                <a:gd name="T14" fmla="*/ 53 w 53"/>
                <a:gd name="T15" fmla="*/ 42 h 53"/>
                <a:gd name="T16" fmla="*/ 53 w 53"/>
                <a:gd name="T17" fmla="*/ 0 h 53"/>
                <a:gd name="T18" fmla="*/ 11 w 5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11" y="0"/>
                  </a:moveTo>
                  <a:lnTo>
                    <a:pt x="11" y="16"/>
                  </a:lnTo>
                  <a:lnTo>
                    <a:pt x="26" y="16"/>
                  </a:lnTo>
                  <a:lnTo>
                    <a:pt x="0" y="42"/>
                  </a:lnTo>
                  <a:lnTo>
                    <a:pt x="12" y="53"/>
                  </a:lnTo>
                  <a:lnTo>
                    <a:pt x="37" y="27"/>
                  </a:lnTo>
                  <a:lnTo>
                    <a:pt x="37" y="42"/>
                  </a:lnTo>
                  <a:lnTo>
                    <a:pt x="53" y="42"/>
                  </a:lnTo>
                  <a:lnTo>
                    <a:pt x="53" y="0"/>
                  </a:lnTo>
                  <a:lnTo>
                    <a:pt x="11"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 name="Freeform 386"/>
            <p:cNvSpPr>
              <a:spLocks/>
            </p:cNvSpPr>
            <p:nvPr/>
          </p:nvSpPr>
          <p:spPr bwMode="auto">
            <a:xfrm>
              <a:off x="3095" y="3350"/>
              <a:ext cx="52" cy="53"/>
            </a:xfrm>
            <a:custGeom>
              <a:avLst/>
              <a:gdLst>
                <a:gd name="T0" fmla="*/ 41 w 52"/>
                <a:gd name="T1" fmla="*/ 16 h 53"/>
                <a:gd name="T2" fmla="*/ 41 w 52"/>
                <a:gd name="T3" fmla="*/ 0 h 53"/>
                <a:gd name="T4" fmla="*/ 0 w 52"/>
                <a:gd name="T5" fmla="*/ 0 h 53"/>
                <a:gd name="T6" fmla="*/ 0 w 52"/>
                <a:gd name="T7" fmla="*/ 42 h 53"/>
                <a:gd name="T8" fmla="*/ 15 w 52"/>
                <a:gd name="T9" fmla="*/ 42 h 53"/>
                <a:gd name="T10" fmla="*/ 15 w 52"/>
                <a:gd name="T11" fmla="*/ 27 h 53"/>
                <a:gd name="T12" fmla="*/ 41 w 52"/>
                <a:gd name="T13" fmla="*/ 53 h 53"/>
                <a:gd name="T14" fmla="*/ 52 w 52"/>
                <a:gd name="T15" fmla="*/ 42 h 53"/>
                <a:gd name="T16" fmla="*/ 27 w 52"/>
                <a:gd name="T17" fmla="*/ 16 h 53"/>
                <a:gd name="T18" fmla="*/ 41 w 52"/>
                <a:gd name="T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3">
                  <a:moveTo>
                    <a:pt x="41" y="16"/>
                  </a:moveTo>
                  <a:lnTo>
                    <a:pt x="41" y="0"/>
                  </a:lnTo>
                  <a:lnTo>
                    <a:pt x="0" y="0"/>
                  </a:lnTo>
                  <a:lnTo>
                    <a:pt x="0" y="42"/>
                  </a:lnTo>
                  <a:lnTo>
                    <a:pt x="15" y="42"/>
                  </a:lnTo>
                  <a:lnTo>
                    <a:pt x="15" y="27"/>
                  </a:lnTo>
                  <a:lnTo>
                    <a:pt x="41" y="53"/>
                  </a:lnTo>
                  <a:lnTo>
                    <a:pt x="52" y="42"/>
                  </a:lnTo>
                  <a:lnTo>
                    <a:pt x="27" y="16"/>
                  </a:lnTo>
                  <a:lnTo>
                    <a:pt x="41" y="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387"/>
            <p:cNvSpPr>
              <a:spLocks noEditPoints="1"/>
            </p:cNvSpPr>
            <p:nvPr/>
          </p:nvSpPr>
          <p:spPr bwMode="auto">
            <a:xfrm>
              <a:off x="3155" y="3397"/>
              <a:ext cx="70" cy="70"/>
            </a:xfrm>
            <a:custGeom>
              <a:avLst/>
              <a:gdLst>
                <a:gd name="T0" fmla="*/ 70 w 70"/>
                <a:gd name="T1" fmla="*/ 70 h 70"/>
                <a:gd name="T2" fmla="*/ 0 w 70"/>
                <a:gd name="T3" fmla="*/ 70 h 70"/>
                <a:gd name="T4" fmla="*/ 0 w 70"/>
                <a:gd name="T5" fmla="*/ 0 h 70"/>
                <a:gd name="T6" fmla="*/ 70 w 70"/>
                <a:gd name="T7" fmla="*/ 0 h 70"/>
                <a:gd name="T8" fmla="*/ 70 w 70"/>
                <a:gd name="T9" fmla="*/ 70 h 70"/>
                <a:gd name="T10" fmla="*/ 16 w 70"/>
                <a:gd name="T11" fmla="*/ 55 h 70"/>
                <a:gd name="T12" fmla="*/ 55 w 70"/>
                <a:gd name="T13" fmla="*/ 55 h 70"/>
                <a:gd name="T14" fmla="*/ 55 w 70"/>
                <a:gd name="T15" fmla="*/ 16 h 70"/>
                <a:gd name="T16" fmla="*/ 16 w 70"/>
                <a:gd name="T17" fmla="*/ 16 h 70"/>
                <a:gd name="T18" fmla="*/ 16 w 70"/>
                <a:gd name="T19"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70" y="70"/>
                  </a:moveTo>
                  <a:lnTo>
                    <a:pt x="0" y="70"/>
                  </a:lnTo>
                  <a:lnTo>
                    <a:pt x="0" y="0"/>
                  </a:lnTo>
                  <a:lnTo>
                    <a:pt x="70" y="0"/>
                  </a:lnTo>
                  <a:lnTo>
                    <a:pt x="70" y="70"/>
                  </a:lnTo>
                  <a:close/>
                  <a:moveTo>
                    <a:pt x="16" y="55"/>
                  </a:moveTo>
                  <a:lnTo>
                    <a:pt x="55" y="55"/>
                  </a:lnTo>
                  <a:lnTo>
                    <a:pt x="55" y="16"/>
                  </a:lnTo>
                  <a:lnTo>
                    <a:pt x="16" y="16"/>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 name="Rectangle 388"/>
            <p:cNvSpPr>
              <a:spLocks noChangeArrowheads="1"/>
            </p:cNvSpPr>
            <p:nvPr/>
          </p:nvSpPr>
          <p:spPr bwMode="auto">
            <a:xfrm>
              <a:off x="3183" y="3424"/>
              <a:ext cx="15" cy="1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46" name="Group 330"/>
          <p:cNvGrpSpPr>
            <a:grpSpLocks noChangeAspect="1"/>
          </p:cNvGrpSpPr>
          <p:nvPr/>
        </p:nvGrpSpPr>
        <p:grpSpPr bwMode="auto">
          <a:xfrm>
            <a:off x="711488" y="1367064"/>
            <a:ext cx="249397" cy="249397"/>
            <a:chOff x="4921" y="2143"/>
            <a:chExt cx="275" cy="275"/>
          </a:xfrm>
        </p:grpSpPr>
        <p:sp>
          <p:nvSpPr>
            <p:cNvPr id="47" name="Freeform 331"/>
            <p:cNvSpPr>
              <a:spLocks/>
            </p:cNvSpPr>
            <p:nvPr/>
          </p:nvSpPr>
          <p:spPr bwMode="auto">
            <a:xfrm>
              <a:off x="4976" y="2356"/>
              <a:ext cx="174" cy="62"/>
            </a:xfrm>
            <a:custGeom>
              <a:avLst/>
              <a:gdLst>
                <a:gd name="T0" fmla="*/ 67 w 290"/>
                <a:gd name="T1" fmla="*/ 0 h 104"/>
                <a:gd name="T2" fmla="*/ 80 w 290"/>
                <a:gd name="T3" fmla="*/ 22 h 104"/>
                <a:gd name="T4" fmla="*/ 53 w 290"/>
                <a:gd name="T5" fmla="*/ 37 h 104"/>
                <a:gd name="T6" fmla="*/ 143 w 290"/>
                <a:gd name="T7" fmla="*/ 60 h 104"/>
                <a:gd name="T8" fmla="*/ 249 w 290"/>
                <a:gd name="T9" fmla="*/ 28 h 104"/>
                <a:gd name="T10" fmla="*/ 290 w 290"/>
                <a:gd name="T11" fmla="*/ 28 h 104"/>
                <a:gd name="T12" fmla="*/ 143 w 290"/>
                <a:gd name="T13" fmla="*/ 86 h 104"/>
                <a:gd name="T14" fmla="*/ 42 w 290"/>
                <a:gd name="T15" fmla="*/ 60 h 104"/>
                <a:gd name="T16" fmla="*/ 60 w 290"/>
                <a:gd name="T17" fmla="*/ 92 h 104"/>
                <a:gd name="T18" fmla="*/ 37 w 290"/>
                <a:gd name="T19" fmla="*/ 104 h 104"/>
                <a:gd name="T20" fmla="*/ 0 w 290"/>
                <a:gd name="T21" fmla="*/ 37 h 104"/>
                <a:gd name="T22" fmla="*/ 67 w 290"/>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67" y="0"/>
                  </a:moveTo>
                  <a:cubicBezTo>
                    <a:pt x="80" y="22"/>
                    <a:pt x="80" y="22"/>
                    <a:pt x="80" y="22"/>
                  </a:cubicBezTo>
                  <a:cubicBezTo>
                    <a:pt x="53" y="37"/>
                    <a:pt x="53" y="37"/>
                    <a:pt x="53" y="37"/>
                  </a:cubicBezTo>
                  <a:cubicBezTo>
                    <a:pt x="80" y="52"/>
                    <a:pt x="111" y="60"/>
                    <a:pt x="143" y="60"/>
                  </a:cubicBezTo>
                  <a:cubicBezTo>
                    <a:pt x="182" y="60"/>
                    <a:pt x="219" y="48"/>
                    <a:pt x="249" y="28"/>
                  </a:cubicBezTo>
                  <a:cubicBezTo>
                    <a:pt x="290" y="28"/>
                    <a:pt x="290" y="28"/>
                    <a:pt x="290" y="28"/>
                  </a:cubicBezTo>
                  <a:cubicBezTo>
                    <a:pt x="252" y="64"/>
                    <a:pt x="200" y="86"/>
                    <a:pt x="143" y="86"/>
                  </a:cubicBezTo>
                  <a:cubicBezTo>
                    <a:pt x="107" y="86"/>
                    <a:pt x="72" y="76"/>
                    <a:pt x="42" y="60"/>
                  </a:cubicBezTo>
                  <a:cubicBezTo>
                    <a:pt x="60" y="92"/>
                    <a:pt x="60" y="92"/>
                    <a:pt x="60" y="92"/>
                  </a:cubicBezTo>
                  <a:cubicBezTo>
                    <a:pt x="37" y="104"/>
                    <a:pt x="37" y="104"/>
                    <a:pt x="37" y="104"/>
                  </a:cubicBezTo>
                  <a:cubicBezTo>
                    <a:pt x="0" y="37"/>
                    <a:pt x="0" y="37"/>
                    <a:pt x="0" y="37"/>
                  </a:cubicBez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 name="Freeform 332"/>
            <p:cNvSpPr>
              <a:spLocks/>
            </p:cNvSpPr>
            <p:nvPr/>
          </p:nvSpPr>
          <p:spPr bwMode="auto">
            <a:xfrm>
              <a:off x="4976" y="2143"/>
              <a:ext cx="174" cy="62"/>
            </a:xfrm>
            <a:custGeom>
              <a:avLst/>
              <a:gdLst>
                <a:gd name="T0" fmla="*/ 223 w 290"/>
                <a:gd name="T1" fmla="*/ 104 h 104"/>
                <a:gd name="T2" fmla="*/ 211 w 290"/>
                <a:gd name="T3" fmla="*/ 82 h 104"/>
                <a:gd name="T4" fmla="*/ 238 w 290"/>
                <a:gd name="T5" fmla="*/ 67 h 104"/>
                <a:gd name="T6" fmla="*/ 147 w 290"/>
                <a:gd name="T7" fmla="*/ 44 h 104"/>
                <a:gd name="T8" fmla="*/ 41 w 290"/>
                <a:gd name="T9" fmla="*/ 76 h 104"/>
                <a:gd name="T10" fmla="*/ 0 w 290"/>
                <a:gd name="T11" fmla="*/ 76 h 104"/>
                <a:gd name="T12" fmla="*/ 147 w 290"/>
                <a:gd name="T13" fmla="*/ 18 h 104"/>
                <a:gd name="T14" fmla="*/ 248 w 290"/>
                <a:gd name="T15" fmla="*/ 44 h 104"/>
                <a:gd name="T16" fmla="*/ 231 w 290"/>
                <a:gd name="T17" fmla="*/ 12 h 104"/>
                <a:gd name="T18" fmla="*/ 253 w 290"/>
                <a:gd name="T19" fmla="*/ 0 h 104"/>
                <a:gd name="T20" fmla="*/ 290 w 290"/>
                <a:gd name="T21" fmla="*/ 67 h 104"/>
                <a:gd name="T22" fmla="*/ 223 w 2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223" y="104"/>
                  </a:moveTo>
                  <a:cubicBezTo>
                    <a:pt x="211" y="82"/>
                    <a:pt x="211" y="82"/>
                    <a:pt x="211" y="82"/>
                  </a:cubicBezTo>
                  <a:cubicBezTo>
                    <a:pt x="238" y="67"/>
                    <a:pt x="238" y="67"/>
                    <a:pt x="238" y="67"/>
                  </a:cubicBezTo>
                  <a:cubicBezTo>
                    <a:pt x="211" y="52"/>
                    <a:pt x="180" y="44"/>
                    <a:pt x="147" y="44"/>
                  </a:cubicBezTo>
                  <a:cubicBezTo>
                    <a:pt x="108" y="44"/>
                    <a:pt x="72" y="56"/>
                    <a:pt x="41" y="76"/>
                  </a:cubicBezTo>
                  <a:cubicBezTo>
                    <a:pt x="0" y="76"/>
                    <a:pt x="0" y="76"/>
                    <a:pt x="0" y="76"/>
                  </a:cubicBezTo>
                  <a:cubicBezTo>
                    <a:pt x="39" y="40"/>
                    <a:pt x="90" y="18"/>
                    <a:pt x="147" y="18"/>
                  </a:cubicBezTo>
                  <a:cubicBezTo>
                    <a:pt x="184" y="18"/>
                    <a:pt x="218" y="28"/>
                    <a:pt x="248" y="44"/>
                  </a:cubicBezTo>
                  <a:cubicBezTo>
                    <a:pt x="231" y="12"/>
                    <a:pt x="231" y="12"/>
                    <a:pt x="231" y="12"/>
                  </a:cubicBezTo>
                  <a:cubicBezTo>
                    <a:pt x="253" y="0"/>
                    <a:pt x="253" y="0"/>
                    <a:pt x="253" y="0"/>
                  </a:cubicBezTo>
                  <a:cubicBezTo>
                    <a:pt x="290" y="67"/>
                    <a:pt x="290" y="67"/>
                    <a:pt x="290" y="67"/>
                  </a:cubicBezTo>
                  <a:lnTo>
                    <a:pt x="223"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 name="Freeform 333"/>
            <p:cNvSpPr>
              <a:spLocks noEditPoints="1"/>
            </p:cNvSpPr>
            <p:nvPr/>
          </p:nvSpPr>
          <p:spPr bwMode="auto">
            <a:xfrm>
              <a:off x="4945"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6 w 102"/>
                <a:gd name="T13" fmla="*/ 51 h 102"/>
                <a:gd name="T14" fmla="*/ 51 w 102"/>
                <a:gd name="T15" fmla="*/ 77 h 102"/>
                <a:gd name="T16" fmla="*/ 77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3" y="102"/>
                    <a:pt x="0" y="79"/>
                    <a:pt x="0" y="51"/>
                  </a:cubicBezTo>
                  <a:cubicBezTo>
                    <a:pt x="0" y="23"/>
                    <a:pt x="23" y="0"/>
                    <a:pt x="51" y="0"/>
                  </a:cubicBezTo>
                  <a:cubicBezTo>
                    <a:pt x="79" y="0"/>
                    <a:pt x="102" y="23"/>
                    <a:pt x="102" y="51"/>
                  </a:cubicBezTo>
                  <a:cubicBezTo>
                    <a:pt x="102" y="79"/>
                    <a:pt x="79" y="102"/>
                    <a:pt x="51" y="102"/>
                  </a:cubicBezTo>
                  <a:close/>
                  <a:moveTo>
                    <a:pt x="51" y="25"/>
                  </a:moveTo>
                  <a:cubicBezTo>
                    <a:pt x="37" y="25"/>
                    <a:pt x="26" y="37"/>
                    <a:pt x="26" y="51"/>
                  </a:cubicBezTo>
                  <a:cubicBezTo>
                    <a:pt x="26" y="65"/>
                    <a:pt x="37" y="77"/>
                    <a:pt x="51" y="77"/>
                  </a:cubicBezTo>
                  <a:cubicBezTo>
                    <a:pt x="65" y="77"/>
                    <a:pt x="77" y="65"/>
                    <a:pt x="77" y="51"/>
                  </a:cubicBezTo>
                  <a:cubicBezTo>
                    <a:pt x="77"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 name="Freeform 334"/>
            <p:cNvSpPr>
              <a:spLocks/>
            </p:cNvSpPr>
            <p:nvPr/>
          </p:nvSpPr>
          <p:spPr bwMode="auto">
            <a:xfrm>
              <a:off x="4921" y="2280"/>
              <a:ext cx="107" cy="62"/>
            </a:xfrm>
            <a:custGeom>
              <a:avLst/>
              <a:gdLst>
                <a:gd name="T0" fmla="*/ 107 w 107"/>
                <a:gd name="T1" fmla="*/ 62 h 62"/>
                <a:gd name="T2" fmla="*/ 91 w 107"/>
                <a:gd name="T3" fmla="*/ 62 h 62"/>
                <a:gd name="T4" fmla="*/ 91 w 107"/>
                <a:gd name="T5" fmla="*/ 16 h 62"/>
                <a:gd name="T6" fmla="*/ 15 w 107"/>
                <a:gd name="T7" fmla="*/ 16 h 62"/>
                <a:gd name="T8" fmla="*/ 15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1" y="62"/>
                  </a:lnTo>
                  <a:lnTo>
                    <a:pt x="91" y="16"/>
                  </a:lnTo>
                  <a:lnTo>
                    <a:pt x="15" y="16"/>
                  </a:lnTo>
                  <a:lnTo>
                    <a:pt x="15"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 name="Rectangle 335"/>
            <p:cNvSpPr>
              <a:spLocks noChangeArrowheads="1"/>
            </p:cNvSpPr>
            <p:nvPr/>
          </p:nvSpPr>
          <p:spPr bwMode="auto">
            <a:xfrm>
              <a:off x="4966"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 name="Freeform 336"/>
            <p:cNvSpPr>
              <a:spLocks noEditPoints="1"/>
            </p:cNvSpPr>
            <p:nvPr/>
          </p:nvSpPr>
          <p:spPr bwMode="auto">
            <a:xfrm>
              <a:off x="5114"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5 w 102"/>
                <a:gd name="T13" fmla="*/ 51 h 102"/>
                <a:gd name="T14" fmla="*/ 51 w 102"/>
                <a:gd name="T15" fmla="*/ 77 h 102"/>
                <a:gd name="T16" fmla="*/ 76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2" y="102"/>
                    <a:pt x="0" y="79"/>
                    <a:pt x="0" y="51"/>
                  </a:cubicBezTo>
                  <a:cubicBezTo>
                    <a:pt x="0" y="23"/>
                    <a:pt x="22" y="0"/>
                    <a:pt x="51" y="0"/>
                  </a:cubicBezTo>
                  <a:cubicBezTo>
                    <a:pt x="79" y="0"/>
                    <a:pt x="102" y="23"/>
                    <a:pt x="102" y="51"/>
                  </a:cubicBezTo>
                  <a:cubicBezTo>
                    <a:pt x="102" y="79"/>
                    <a:pt x="79" y="102"/>
                    <a:pt x="51" y="102"/>
                  </a:cubicBezTo>
                  <a:close/>
                  <a:moveTo>
                    <a:pt x="51" y="25"/>
                  </a:moveTo>
                  <a:cubicBezTo>
                    <a:pt x="37" y="25"/>
                    <a:pt x="25" y="37"/>
                    <a:pt x="25" y="51"/>
                  </a:cubicBezTo>
                  <a:cubicBezTo>
                    <a:pt x="25" y="65"/>
                    <a:pt x="37" y="77"/>
                    <a:pt x="51" y="77"/>
                  </a:cubicBezTo>
                  <a:cubicBezTo>
                    <a:pt x="65" y="77"/>
                    <a:pt x="76" y="65"/>
                    <a:pt x="76" y="51"/>
                  </a:cubicBezTo>
                  <a:cubicBezTo>
                    <a:pt x="76"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 name="Freeform 337"/>
            <p:cNvSpPr>
              <a:spLocks/>
            </p:cNvSpPr>
            <p:nvPr/>
          </p:nvSpPr>
          <p:spPr bwMode="auto">
            <a:xfrm>
              <a:off x="5089" y="2280"/>
              <a:ext cx="107" cy="62"/>
            </a:xfrm>
            <a:custGeom>
              <a:avLst/>
              <a:gdLst>
                <a:gd name="T0" fmla="*/ 107 w 107"/>
                <a:gd name="T1" fmla="*/ 62 h 62"/>
                <a:gd name="T2" fmla="*/ 92 w 107"/>
                <a:gd name="T3" fmla="*/ 62 h 62"/>
                <a:gd name="T4" fmla="*/ 92 w 107"/>
                <a:gd name="T5" fmla="*/ 16 h 62"/>
                <a:gd name="T6" fmla="*/ 16 w 107"/>
                <a:gd name="T7" fmla="*/ 16 h 62"/>
                <a:gd name="T8" fmla="*/ 16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2" y="62"/>
                  </a:lnTo>
                  <a:lnTo>
                    <a:pt x="92" y="16"/>
                  </a:lnTo>
                  <a:lnTo>
                    <a:pt x="16" y="16"/>
                  </a:lnTo>
                  <a:lnTo>
                    <a:pt x="16"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 name="Rectangle 338"/>
            <p:cNvSpPr>
              <a:spLocks noChangeArrowheads="1"/>
            </p:cNvSpPr>
            <p:nvPr/>
          </p:nvSpPr>
          <p:spPr bwMode="auto">
            <a:xfrm>
              <a:off x="5135"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 name="Group 5"/>
          <p:cNvGrpSpPr/>
          <p:nvPr/>
        </p:nvGrpSpPr>
        <p:grpSpPr>
          <a:xfrm>
            <a:off x="709676" y="3189552"/>
            <a:ext cx="253025" cy="249397"/>
            <a:chOff x="709675" y="3121488"/>
            <a:chExt cx="253025" cy="249397"/>
          </a:xfrm>
        </p:grpSpPr>
        <p:sp>
          <p:nvSpPr>
            <p:cNvPr id="56" name="Freeform 427"/>
            <p:cNvSpPr>
              <a:spLocks noEditPoints="1"/>
            </p:cNvSpPr>
            <p:nvPr/>
          </p:nvSpPr>
          <p:spPr bwMode="auto">
            <a:xfrm>
              <a:off x="709675" y="3190412"/>
              <a:ext cx="186821" cy="180473"/>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 name="Freeform 428"/>
            <p:cNvSpPr>
              <a:spLocks/>
            </p:cNvSpPr>
            <p:nvPr/>
          </p:nvSpPr>
          <p:spPr bwMode="auto">
            <a:xfrm>
              <a:off x="846617" y="3323726"/>
              <a:ext cx="19045" cy="1995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 name="Freeform 429"/>
            <p:cNvSpPr>
              <a:spLocks/>
            </p:cNvSpPr>
            <p:nvPr/>
          </p:nvSpPr>
          <p:spPr bwMode="auto">
            <a:xfrm>
              <a:off x="872917" y="3201295"/>
              <a:ext cx="38997" cy="58948"/>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 name="Freeform 430"/>
            <p:cNvSpPr>
              <a:spLocks/>
            </p:cNvSpPr>
            <p:nvPr/>
          </p:nvSpPr>
          <p:spPr bwMode="auto">
            <a:xfrm>
              <a:off x="803086" y="3121488"/>
              <a:ext cx="159614" cy="207680"/>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61"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7</a:t>
            </a:fld>
            <a:endParaRPr lang="en-US"/>
          </a:p>
        </p:txBody>
      </p:sp>
      <p:sp>
        <p:nvSpPr>
          <p:cNvPr id="63" name="Rectangle 55"/>
          <p:cNvSpPr/>
          <p:nvPr/>
        </p:nvSpPr>
        <p:spPr bwMode="ltGray">
          <a:xfrm>
            <a:off x="8772268" y="3104456"/>
            <a:ext cx="1332074"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Marketing campaign</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Telefonica O2</a:t>
            </a:r>
          </a:p>
          <a:p>
            <a:pPr marL="109728" indent="-109728">
              <a:lnSpc>
                <a:spcPct val="90000"/>
              </a:lnSpc>
              <a:buSzPct val="90000"/>
              <a:buFont typeface="Arial" panose="020B0604020202020204" pitchFamily="34" charset="0"/>
              <a:buChar char="−"/>
            </a:pPr>
            <a:r>
              <a:rPr lang="en-US" sz="800" dirty="0">
                <a:solidFill>
                  <a:schemeClr val="tx1"/>
                </a:solidFill>
              </a:rPr>
              <a:t>Gap Inc.</a:t>
            </a:r>
          </a:p>
          <a:p>
            <a:pPr marL="109728" indent="-109728">
              <a:lnSpc>
                <a:spcPct val="90000"/>
              </a:lnSpc>
              <a:buSzPct val="90000"/>
              <a:buFont typeface="Arial" panose="020B0604020202020204" pitchFamily="34" charset="0"/>
              <a:buChar char="−"/>
            </a:pPr>
            <a:r>
              <a:rPr lang="en-US" sz="800" dirty="0">
                <a:solidFill>
                  <a:schemeClr val="tx1"/>
                </a:solidFill>
              </a:rPr>
              <a:t>Austin Radiological Association</a:t>
            </a:r>
          </a:p>
          <a:p>
            <a:pPr marL="109728" indent="-109728">
              <a:lnSpc>
                <a:spcPct val="90000"/>
              </a:lnSpc>
              <a:buSzPct val="90000"/>
              <a:buFont typeface="Arial" panose="020B0604020202020204" pitchFamily="34" charset="0"/>
              <a:buChar char="−"/>
            </a:pPr>
            <a:r>
              <a:rPr lang="en-US" sz="800" dirty="0">
                <a:solidFill>
                  <a:schemeClr val="tx1"/>
                </a:solidFill>
              </a:rPr>
              <a:t>Nestle RGO North </a:t>
            </a:r>
            <a:r>
              <a:rPr lang="en-US" sz="800" dirty="0" smtClean="0">
                <a:solidFill>
                  <a:schemeClr val="tx1"/>
                </a:solidFill>
              </a:rPr>
              <a:t>America</a:t>
            </a:r>
            <a:endParaRPr lang="en-US" sz="800" dirty="0">
              <a:solidFill>
                <a:schemeClr val="tx1"/>
              </a:solidFill>
            </a:endParaRPr>
          </a:p>
        </p:txBody>
      </p:sp>
    </p:spTree>
    <p:extLst>
      <p:ext uri="{BB962C8B-B14F-4D97-AF65-F5344CB8AC3E}">
        <p14:creationId xmlns:p14="http://schemas.microsoft.com/office/powerpoint/2010/main" val="7367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55"/>
          <p:cNvSpPr/>
          <p:nvPr/>
        </p:nvSpPr>
        <p:spPr bwMode="ltGray">
          <a:xfrm>
            <a:off x="611029" y="1921981"/>
            <a:ext cx="3566160" cy="3657600"/>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60325" indent="-60325">
              <a:spcBef>
                <a:spcPts val="1200"/>
              </a:spcBef>
              <a:buClr>
                <a:prstClr val="black"/>
              </a:buClr>
            </a:pPr>
            <a:r>
              <a:rPr lang="en-US" sz="1100" i="1" dirty="0">
                <a:solidFill>
                  <a:schemeClr val="tx1"/>
                </a:solidFill>
              </a:rPr>
              <a:t>“Find couple of critical opportunities and jointly invest to co-solve critical opportunity in Hybrid IT / Edge computing.” </a:t>
            </a:r>
          </a:p>
          <a:p>
            <a:pPr algn="r">
              <a:buClr>
                <a:prstClr val="black"/>
              </a:buClr>
            </a:pPr>
            <a:r>
              <a:rPr lang="en-US" sz="1000" i="1" dirty="0" smtClean="0">
                <a:solidFill>
                  <a:schemeClr val="tx1"/>
                </a:solidFill>
              </a:rPr>
              <a:t>- </a:t>
            </a:r>
            <a:r>
              <a:rPr lang="en-US" sz="1000" b="1" dirty="0" smtClean="0">
                <a:solidFill>
                  <a:schemeClr val="tx1"/>
                </a:solidFill>
              </a:rPr>
              <a:t>Eric Jackson,</a:t>
            </a:r>
          </a:p>
          <a:p>
            <a:pPr lvl="0" algn="r"/>
            <a:r>
              <a:rPr lang="en-US" sz="1000" dirty="0" smtClean="0">
                <a:solidFill>
                  <a:schemeClr val="tx1"/>
                </a:solidFill>
              </a:rPr>
              <a:t>Pepsi Co., Director</a:t>
            </a:r>
          </a:p>
          <a:p>
            <a:pPr marL="60325" indent="-60325">
              <a:spcBef>
                <a:spcPts val="1200"/>
              </a:spcBef>
              <a:buClr>
                <a:prstClr val="black"/>
              </a:buClr>
            </a:pPr>
            <a:r>
              <a:rPr lang="en-US" sz="1100" i="1" dirty="0">
                <a:solidFill>
                  <a:schemeClr val="tx1"/>
                </a:solidFill>
              </a:rPr>
              <a:t>“Very appreciative of the attention of Senior staff to help inform our transformation journey.</a:t>
            </a:r>
          </a:p>
          <a:p>
            <a:pPr algn="r"/>
            <a:r>
              <a:rPr lang="en-US" sz="1000" b="1" dirty="0" smtClean="0">
                <a:solidFill>
                  <a:schemeClr val="tx1"/>
                </a:solidFill>
              </a:rPr>
              <a:t>- </a:t>
            </a:r>
            <a:r>
              <a:rPr lang="en-US" sz="1000" b="1" dirty="0" err="1" smtClean="0">
                <a:solidFill>
                  <a:schemeClr val="tx1"/>
                </a:solidFill>
              </a:rPr>
              <a:t>Arun</a:t>
            </a:r>
            <a:r>
              <a:rPr lang="en-US" sz="1000" b="1" dirty="0" smtClean="0">
                <a:solidFill>
                  <a:schemeClr val="tx1"/>
                </a:solidFill>
              </a:rPr>
              <a:t> </a:t>
            </a:r>
            <a:r>
              <a:rPr lang="en-US" sz="1000" b="1" dirty="0" err="1" smtClean="0">
                <a:solidFill>
                  <a:schemeClr val="tx1"/>
                </a:solidFill>
              </a:rPr>
              <a:t>Thangaraj</a:t>
            </a:r>
            <a:r>
              <a:rPr lang="en-US" sz="1000" b="1" dirty="0" smtClean="0">
                <a:solidFill>
                  <a:schemeClr val="tx1"/>
                </a:solidFill>
              </a:rPr>
              <a:t>,</a:t>
            </a:r>
          </a:p>
          <a:p>
            <a:pPr lvl="0" algn="r"/>
            <a:r>
              <a:rPr lang="en-US" sz="1000" dirty="0">
                <a:solidFill>
                  <a:schemeClr val="tx1"/>
                </a:solidFill>
              </a:rPr>
              <a:t>Global Affairs Canada, </a:t>
            </a:r>
            <a:r>
              <a:rPr lang="en-US" sz="1000" dirty="0" smtClean="0">
                <a:solidFill>
                  <a:schemeClr val="tx1"/>
                </a:solidFill>
              </a:rPr>
              <a:t>CFO</a:t>
            </a:r>
            <a:endParaRPr lang="en-US" sz="1000" dirty="0">
              <a:solidFill>
                <a:schemeClr val="tx1"/>
              </a:solidFill>
            </a:endParaRPr>
          </a:p>
          <a:p>
            <a:pPr marL="60325" indent="-60325">
              <a:spcBef>
                <a:spcPts val="1200"/>
              </a:spcBef>
              <a:buClr>
                <a:prstClr val="black"/>
              </a:buClr>
            </a:pPr>
            <a:r>
              <a:rPr lang="en-US" sz="1100" i="1" dirty="0">
                <a:solidFill>
                  <a:schemeClr val="tx1"/>
                </a:solidFill>
              </a:rPr>
              <a:t>“Let's discuss co-innovation..”</a:t>
            </a:r>
          </a:p>
          <a:p>
            <a:pPr lvl="0" algn="r"/>
            <a:r>
              <a:rPr lang="en-US" sz="1000" b="1" dirty="0" smtClean="0">
                <a:solidFill>
                  <a:schemeClr val="tx1"/>
                </a:solidFill>
              </a:rPr>
              <a:t>- Carlos </a:t>
            </a:r>
            <a:r>
              <a:rPr lang="en-US" sz="1000" b="1" dirty="0" err="1">
                <a:solidFill>
                  <a:schemeClr val="tx1"/>
                </a:solidFill>
              </a:rPr>
              <a:t>Gian</a:t>
            </a:r>
            <a:r>
              <a:rPr lang="en-US" sz="1000" b="1" dirty="0">
                <a:solidFill>
                  <a:schemeClr val="tx1"/>
                </a:solidFill>
              </a:rPr>
              <a:t> G. Santos </a:t>
            </a:r>
            <a:r>
              <a:rPr lang="en-US" sz="1000" b="1" dirty="0" smtClean="0">
                <a:solidFill>
                  <a:schemeClr val="tx1"/>
                </a:solidFill>
              </a:rPr>
              <a:t>III,</a:t>
            </a:r>
          </a:p>
          <a:p>
            <a:pPr lvl="0" algn="r"/>
            <a:r>
              <a:rPr lang="en-US" sz="1000" dirty="0" smtClean="0">
                <a:solidFill>
                  <a:schemeClr val="tx1"/>
                </a:solidFill>
              </a:rPr>
              <a:t>MERALCO, Corporate Solutions Manager</a:t>
            </a:r>
          </a:p>
          <a:p>
            <a:pPr marL="60325" indent="-60325">
              <a:spcBef>
                <a:spcPts val="1200"/>
              </a:spcBef>
              <a:buClr>
                <a:prstClr val="black"/>
              </a:buClr>
            </a:pPr>
            <a:r>
              <a:rPr lang="en-US" sz="1100" i="1" dirty="0">
                <a:solidFill>
                  <a:schemeClr val="tx1"/>
                </a:solidFill>
              </a:rPr>
              <a:t>“Requested to learn how HPE has addressed Engineering IT challenges -  to decide which vendor Canon trusts. Also interested in HPE’s internal use/adoption of HPC</a:t>
            </a:r>
            <a:r>
              <a:rPr lang="en-US" sz="1100" i="1" dirty="0" smtClean="0">
                <a:solidFill>
                  <a:schemeClr val="tx1"/>
                </a:solidFill>
              </a:rPr>
              <a:t>.”</a:t>
            </a:r>
          </a:p>
          <a:p>
            <a:pPr indent="-60325" algn="r">
              <a:buClr>
                <a:prstClr val="black"/>
              </a:buClr>
            </a:pPr>
            <a:r>
              <a:rPr lang="en-US" sz="1000" b="1" dirty="0">
                <a:solidFill>
                  <a:schemeClr val="tx1"/>
                </a:solidFill>
              </a:rPr>
              <a:t>- </a:t>
            </a:r>
            <a:r>
              <a:rPr lang="en-US" sz="1000" b="1" dirty="0" err="1">
                <a:solidFill>
                  <a:schemeClr val="tx1"/>
                </a:solidFill>
              </a:rPr>
              <a:t>Kastumi</a:t>
            </a:r>
            <a:r>
              <a:rPr lang="en-US" sz="1000" b="1" dirty="0">
                <a:solidFill>
                  <a:schemeClr val="tx1"/>
                </a:solidFill>
              </a:rPr>
              <a:t> </a:t>
            </a:r>
            <a:r>
              <a:rPr lang="en-US" sz="1000" b="1" dirty="0" err="1" smtClean="0">
                <a:solidFill>
                  <a:schemeClr val="tx1"/>
                </a:solidFill>
              </a:rPr>
              <a:t>Iijima</a:t>
            </a:r>
            <a:r>
              <a:rPr lang="en-US" sz="1000" b="1" dirty="0" smtClean="0">
                <a:solidFill>
                  <a:schemeClr val="tx1"/>
                </a:solidFill>
              </a:rPr>
              <a:t>,</a:t>
            </a:r>
            <a:endParaRPr lang="en-US" sz="1000" b="1" dirty="0">
              <a:solidFill>
                <a:schemeClr val="tx1"/>
              </a:solidFill>
            </a:endParaRPr>
          </a:p>
          <a:p>
            <a:pPr lvl="0" algn="r"/>
            <a:r>
              <a:rPr lang="en-US" sz="1000" dirty="0" smtClean="0">
                <a:solidFill>
                  <a:schemeClr val="tx1"/>
                </a:solidFill>
              </a:rPr>
              <a:t>Canon </a:t>
            </a:r>
            <a:r>
              <a:rPr lang="en-US" sz="1000" dirty="0" err="1" smtClean="0">
                <a:solidFill>
                  <a:schemeClr val="tx1"/>
                </a:solidFill>
              </a:rPr>
              <a:t>Inc</a:t>
            </a:r>
            <a:r>
              <a:rPr lang="en-US" sz="1000" dirty="0" smtClean="0">
                <a:solidFill>
                  <a:schemeClr val="tx1"/>
                </a:solidFill>
              </a:rPr>
              <a:t>, CIO</a:t>
            </a:r>
          </a:p>
          <a:p>
            <a:pPr lvl="0" algn="r"/>
            <a:endParaRPr lang="en-US" sz="1000" dirty="0">
              <a:solidFill>
                <a:schemeClr val="tx1"/>
              </a:solidFill>
            </a:endParaRPr>
          </a:p>
        </p:txBody>
      </p:sp>
      <p:sp>
        <p:nvSpPr>
          <p:cNvPr id="48" name="Rectangle 55"/>
          <p:cNvSpPr/>
          <p:nvPr/>
        </p:nvSpPr>
        <p:spPr bwMode="ltGray">
          <a:xfrm>
            <a:off x="4312126" y="1921981"/>
            <a:ext cx="3566160" cy="3657600"/>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60325" indent="-60325">
              <a:spcBef>
                <a:spcPts val="1200"/>
              </a:spcBef>
              <a:buClr>
                <a:prstClr val="black"/>
              </a:buClr>
            </a:pPr>
            <a:r>
              <a:rPr lang="en-US" sz="1100" i="1" dirty="0">
                <a:solidFill>
                  <a:schemeClr val="tx1"/>
                </a:solidFill>
              </a:rPr>
              <a:t>“Need to move faster to distinguish yourself on innovations &amp; "wow" factor..”</a:t>
            </a:r>
          </a:p>
          <a:p>
            <a:pPr lvl="0" algn="r"/>
            <a:r>
              <a:rPr lang="en-US" sz="1000" b="1" dirty="0">
                <a:solidFill>
                  <a:schemeClr val="tx1"/>
                </a:solidFill>
              </a:rPr>
              <a:t>- Jimm</a:t>
            </a:r>
            <a:r>
              <a:rPr lang="en-US" sz="1000" b="1" dirty="0" smtClean="0">
                <a:solidFill>
                  <a:schemeClr val="tx1"/>
                </a:solidFill>
              </a:rPr>
              <a:t>y Lee,</a:t>
            </a:r>
            <a:endParaRPr lang="en-US" sz="1000" b="1" dirty="0">
              <a:solidFill>
                <a:schemeClr val="tx1"/>
              </a:solidFill>
            </a:endParaRPr>
          </a:p>
          <a:p>
            <a:pPr lvl="0" algn="r"/>
            <a:r>
              <a:rPr lang="en-US" sz="1000" dirty="0">
                <a:solidFill>
                  <a:schemeClr val="tx1"/>
                </a:solidFill>
              </a:rPr>
              <a:t>Surbana </a:t>
            </a:r>
            <a:r>
              <a:rPr lang="en-US" sz="1000" dirty="0" smtClean="0">
                <a:solidFill>
                  <a:schemeClr val="tx1"/>
                </a:solidFill>
              </a:rPr>
              <a:t>Technologies Principal Consultant</a:t>
            </a:r>
            <a:endParaRPr lang="en-US" sz="1000" dirty="0">
              <a:solidFill>
                <a:schemeClr val="tx1"/>
              </a:solidFill>
            </a:endParaRPr>
          </a:p>
          <a:p>
            <a:pPr marL="60325" indent="-60325">
              <a:spcBef>
                <a:spcPts val="1200"/>
              </a:spcBef>
              <a:buClr>
                <a:prstClr val="black"/>
              </a:buClr>
            </a:pPr>
            <a:r>
              <a:rPr lang="en-US" sz="1100" i="1" dirty="0">
                <a:solidFill>
                  <a:schemeClr val="tx1"/>
                </a:solidFill>
              </a:rPr>
              <a:t>“Need to be more international, pegging the pitch at a global level, future challenges, counter terrorism.”  </a:t>
            </a:r>
          </a:p>
          <a:p>
            <a:pPr lvl="0" algn="r"/>
            <a:r>
              <a:rPr lang="en-US" sz="1100" b="1" dirty="0" smtClean="0">
                <a:solidFill>
                  <a:schemeClr val="tx1"/>
                </a:solidFill>
              </a:rPr>
              <a:t>- </a:t>
            </a:r>
            <a:r>
              <a:rPr lang="en-US" sz="1000" b="1" dirty="0" err="1">
                <a:solidFill>
                  <a:schemeClr val="tx1"/>
                </a:solidFill>
              </a:rPr>
              <a:t>Hwee</a:t>
            </a:r>
            <a:r>
              <a:rPr lang="en-US" sz="1000" b="1" dirty="0">
                <a:solidFill>
                  <a:schemeClr val="tx1"/>
                </a:solidFill>
              </a:rPr>
              <a:t> Kwang </a:t>
            </a:r>
            <a:r>
              <a:rPr lang="en-US" sz="1000" b="1" dirty="0" smtClean="0">
                <a:solidFill>
                  <a:schemeClr val="tx1"/>
                </a:solidFill>
              </a:rPr>
              <a:t>Lim,</a:t>
            </a:r>
            <a:endParaRPr lang="en-US" sz="1000" b="1" dirty="0">
              <a:solidFill>
                <a:schemeClr val="tx1"/>
              </a:solidFill>
            </a:endParaRPr>
          </a:p>
          <a:p>
            <a:pPr lvl="0" algn="r"/>
            <a:r>
              <a:rPr lang="en-US" sz="1000" dirty="0">
                <a:solidFill>
                  <a:schemeClr val="tx1"/>
                </a:solidFill>
              </a:rPr>
              <a:t>DSTA, </a:t>
            </a:r>
            <a:r>
              <a:rPr lang="en-US" sz="1000" dirty="0" smtClean="0">
                <a:solidFill>
                  <a:schemeClr val="tx1"/>
                </a:solidFill>
              </a:rPr>
              <a:t>Deputy Director Enterprise IT</a:t>
            </a:r>
            <a:endParaRPr lang="en-US" sz="1000" dirty="0">
              <a:solidFill>
                <a:schemeClr val="tx1"/>
              </a:solidFill>
            </a:endParaRPr>
          </a:p>
          <a:p>
            <a:pPr marL="60325" indent="-60325">
              <a:spcBef>
                <a:spcPts val="1200"/>
              </a:spcBef>
              <a:buClr>
                <a:prstClr val="black"/>
              </a:buClr>
            </a:pPr>
            <a:r>
              <a:rPr lang="en-US" sz="1100" i="1" dirty="0">
                <a:solidFill>
                  <a:schemeClr val="tx1"/>
                </a:solidFill>
              </a:rPr>
              <a:t>“Engaging more with smaller, under $20 million business.”</a:t>
            </a:r>
          </a:p>
          <a:p>
            <a:pPr lvl="0" algn="r"/>
            <a:r>
              <a:rPr lang="en-US" sz="1000" b="1" dirty="0" smtClean="0">
                <a:solidFill>
                  <a:schemeClr val="tx1"/>
                </a:solidFill>
              </a:rPr>
              <a:t>- Christian </a:t>
            </a:r>
            <a:r>
              <a:rPr lang="en-US" sz="1000" b="1" dirty="0" err="1" smtClean="0">
                <a:solidFill>
                  <a:schemeClr val="tx1"/>
                </a:solidFill>
              </a:rPr>
              <a:t>Damstra</a:t>
            </a:r>
            <a:r>
              <a:rPr lang="en-US" sz="1000" b="1" dirty="0" smtClean="0">
                <a:solidFill>
                  <a:schemeClr val="tx1"/>
                </a:solidFill>
              </a:rPr>
              <a:t>,</a:t>
            </a:r>
            <a:endParaRPr lang="en-US" sz="1000" b="1" dirty="0">
              <a:solidFill>
                <a:schemeClr val="tx1"/>
              </a:solidFill>
            </a:endParaRPr>
          </a:p>
          <a:p>
            <a:pPr lvl="0" algn="r"/>
            <a:r>
              <a:rPr lang="en-US" sz="1000" dirty="0" err="1">
                <a:solidFill>
                  <a:schemeClr val="tx1"/>
                </a:solidFill>
              </a:rPr>
              <a:t>Damstra</a:t>
            </a:r>
            <a:r>
              <a:rPr lang="en-US" sz="1000" dirty="0">
                <a:solidFill>
                  <a:schemeClr val="tx1"/>
                </a:solidFill>
              </a:rPr>
              <a:t> </a:t>
            </a:r>
            <a:r>
              <a:rPr lang="en-US" sz="1000" dirty="0" smtClean="0">
                <a:solidFill>
                  <a:schemeClr val="tx1"/>
                </a:solidFill>
              </a:rPr>
              <a:t>Technology CEO </a:t>
            </a:r>
            <a:r>
              <a:rPr lang="en-US" sz="1000" dirty="0" smtClean="0">
                <a:solidFill>
                  <a:schemeClr val="accent5"/>
                </a:solidFill>
              </a:rPr>
              <a:t>“</a:t>
            </a:r>
            <a:endParaRPr lang="en-US" sz="1000" dirty="0">
              <a:solidFill>
                <a:schemeClr val="tx1"/>
              </a:solidFill>
            </a:endParaRPr>
          </a:p>
        </p:txBody>
      </p:sp>
      <p:sp>
        <p:nvSpPr>
          <p:cNvPr id="49" name="Rectangle 55"/>
          <p:cNvSpPr/>
          <p:nvPr/>
        </p:nvSpPr>
        <p:spPr bwMode="ltGray">
          <a:xfrm>
            <a:off x="8013224" y="1921982"/>
            <a:ext cx="3566160" cy="3657600"/>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numCol="1" rtlCol="0" anchor="t"/>
          <a:lstStyle/>
          <a:p>
            <a:pPr marL="60325" indent="-60325">
              <a:spcBef>
                <a:spcPts val="1200"/>
              </a:spcBef>
              <a:buClr>
                <a:prstClr val="black"/>
              </a:buClr>
            </a:pPr>
            <a:r>
              <a:rPr lang="en-US" sz="1100" i="1" dirty="0">
                <a:solidFill>
                  <a:schemeClr val="tx1"/>
                </a:solidFill>
              </a:rPr>
              <a:t> “Keep heading in the same direction. It's exciting to see future plans..”</a:t>
            </a:r>
          </a:p>
          <a:p>
            <a:pPr lvl="0" algn="r"/>
            <a:r>
              <a:rPr lang="en-US" sz="1000" b="1" dirty="0" smtClean="0">
                <a:solidFill>
                  <a:schemeClr val="tx1"/>
                </a:solidFill>
              </a:rPr>
              <a:t>- Steve </a:t>
            </a:r>
            <a:r>
              <a:rPr lang="en-US" sz="1000" b="1" dirty="0" err="1" smtClean="0">
                <a:solidFill>
                  <a:schemeClr val="tx1"/>
                </a:solidFill>
              </a:rPr>
              <a:t>Weinheimer</a:t>
            </a:r>
            <a:r>
              <a:rPr lang="en-US" sz="1000" b="1" dirty="0" smtClean="0">
                <a:solidFill>
                  <a:schemeClr val="tx1"/>
                </a:solidFill>
              </a:rPr>
              <a:t>,</a:t>
            </a:r>
            <a:endParaRPr lang="en-US" sz="1000" b="1" dirty="0">
              <a:solidFill>
                <a:schemeClr val="tx1"/>
              </a:solidFill>
            </a:endParaRPr>
          </a:p>
          <a:p>
            <a:pPr lvl="0" algn="r"/>
            <a:r>
              <a:rPr lang="en-US" sz="1000" dirty="0" smtClean="0">
                <a:solidFill>
                  <a:schemeClr val="tx1"/>
                </a:solidFill>
              </a:rPr>
              <a:t>MEC Inc., Senior Systems Administrator</a:t>
            </a:r>
            <a:endParaRPr lang="en-US" sz="1000" dirty="0">
              <a:solidFill>
                <a:schemeClr val="tx1"/>
              </a:solidFill>
            </a:endParaRPr>
          </a:p>
          <a:p>
            <a:pPr marL="60325" indent="-60325">
              <a:spcBef>
                <a:spcPts val="1200"/>
              </a:spcBef>
              <a:buClr>
                <a:prstClr val="black"/>
              </a:buClr>
            </a:pPr>
            <a:r>
              <a:rPr lang="en-US" sz="1100" i="1" dirty="0">
                <a:solidFill>
                  <a:schemeClr val="tx1"/>
                </a:solidFill>
              </a:rPr>
              <a:t>“Continue to be innovative. I was very pleased to hear about several products or new features being offered or will be offered in the near future..”</a:t>
            </a:r>
          </a:p>
          <a:p>
            <a:pPr lvl="0" algn="r"/>
            <a:r>
              <a:rPr lang="en-US" sz="1000" b="1" dirty="0" smtClean="0">
                <a:solidFill>
                  <a:schemeClr val="tx1"/>
                </a:solidFill>
              </a:rPr>
              <a:t>- Larry Turner,</a:t>
            </a:r>
          </a:p>
          <a:p>
            <a:pPr lvl="0" algn="r"/>
            <a:r>
              <a:rPr lang="en-US" sz="1000" dirty="0" smtClean="0">
                <a:solidFill>
                  <a:schemeClr val="tx1"/>
                </a:solidFill>
              </a:rPr>
              <a:t>Westlake Chemical Corporation Manager</a:t>
            </a:r>
          </a:p>
        </p:txBody>
      </p:sp>
      <p:sp>
        <p:nvSpPr>
          <p:cNvPr id="10" name="Title 9"/>
          <p:cNvSpPr>
            <a:spLocks noGrp="1"/>
          </p:cNvSpPr>
          <p:nvPr>
            <p:ph type="title"/>
          </p:nvPr>
        </p:nvSpPr>
        <p:spPr/>
        <p:txBody>
          <a:bodyPr/>
          <a:lstStyle/>
          <a:p>
            <a:r>
              <a:rPr lang="en-US" dirty="0"/>
              <a:t>Additional quotes</a:t>
            </a:r>
          </a:p>
        </p:txBody>
      </p:sp>
      <p:sp>
        <p:nvSpPr>
          <p:cNvPr id="18" name="Rectangle 55"/>
          <p:cNvSpPr/>
          <p:nvPr/>
        </p:nvSpPr>
        <p:spPr bwMode="ltGray">
          <a:xfrm>
            <a:off x="611029" y="1262723"/>
            <a:ext cx="3566160" cy="73152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Collaborate</a:t>
            </a:r>
            <a:endParaRPr lang="en-US" sz="1000" dirty="0">
              <a:solidFill>
                <a:prstClr val="black"/>
              </a:solidFill>
            </a:endParaRPr>
          </a:p>
        </p:txBody>
      </p:sp>
      <p:sp>
        <p:nvSpPr>
          <p:cNvPr id="19" name="Rectangle 55"/>
          <p:cNvSpPr/>
          <p:nvPr/>
        </p:nvSpPr>
        <p:spPr bwMode="ltGray">
          <a:xfrm>
            <a:off x="4312126" y="1262723"/>
            <a:ext cx="3566160" cy="73152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Recommendations</a:t>
            </a:r>
            <a:endParaRPr lang="en-US" sz="1000" dirty="0">
              <a:solidFill>
                <a:schemeClr val="tx1"/>
              </a:solidFill>
            </a:endParaRPr>
          </a:p>
        </p:txBody>
      </p:sp>
      <p:sp>
        <p:nvSpPr>
          <p:cNvPr id="20" name="Rectangle 55"/>
          <p:cNvSpPr/>
          <p:nvPr/>
        </p:nvSpPr>
        <p:spPr bwMode="ltGray">
          <a:xfrm>
            <a:off x="8013224" y="1262723"/>
            <a:ext cx="3566160" cy="73152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numCol="1" rtlCol="0" anchor="ctr"/>
          <a:lstStyle/>
          <a:p>
            <a:pPr>
              <a:spcAft>
                <a:spcPts val="1500"/>
              </a:spcAft>
            </a:pPr>
            <a:r>
              <a:rPr lang="en-US" sz="1700" b="1" dirty="0">
                <a:solidFill>
                  <a:schemeClr val="tx1"/>
                </a:solidFill>
              </a:rPr>
              <a:t>Strategy</a:t>
            </a:r>
            <a:endParaRPr lang="en-US" sz="1000" dirty="0">
              <a:solidFill>
                <a:prstClr val="black"/>
              </a:solidFill>
            </a:endParaRPr>
          </a:p>
        </p:txBody>
      </p:sp>
      <p:grpSp>
        <p:nvGrpSpPr>
          <p:cNvPr id="23" name="Group 382"/>
          <p:cNvGrpSpPr>
            <a:grpSpLocks noChangeAspect="1"/>
          </p:cNvGrpSpPr>
          <p:nvPr/>
        </p:nvGrpSpPr>
        <p:grpSpPr bwMode="auto">
          <a:xfrm>
            <a:off x="8184027" y="1408615"/>
            <a:ext cx="436562" cy="439737"/>
            <a:chOff x="3020" y="3326"/>
            <a:chExt cx="275" cy="277"/>
          </a:xfrm>
        </p:grpSpPr>
        <p:sp>
          <p:nvSpPr>
            <p:cNvPr id="24" name="Freeform 383"/>
            <p:cNvSpPr>
              <a:spLocks noEditPoints="1"/>
            </p:cNvSpPr>
            <p:nvPr/>
          </p:nvSpPr>
          <p:spPr bwMode="auto">
            <a:xfrm>
              <a:off x="3020" y="3473"/>
              <a:ext cx="275" cy="130"/>
            </a:xfrm>
            <a:custGeom>
              <a:avLst/>
              <a:gdLst>
                <a:gd name="T0" fmla="*/ 449 w 460"/>
                <a:gd name="T1" fmla="*/ 15 h 217"/>
                <a:gd name="T2" fmla="*/ 396 w 460"/>
                <a:gd name="T3" fmla="*/ 15 h 217"/>
                <a:gd name="T4" fmla="*/ 342 w 460"/>
                <a:gd name="T5" fmla="*/ 68 h 217"/>
                <a:gd name="T6" fmla="*/ 289 w 460"/>
                <a:gd name="T7" fmla="*/ 68 h 217"/>
                <a:gd name="T8" fmla="*/ 291 w 460"/>
                <a:gd name="T9" fmla="*/ 56 h 217"/>
                <a:gd name="T10" fmla="*/ 252 w 460"/>
                <a:gd name="T11" fmla="*/ 17 h 217"/>
                <a:gd name="T12" fmla="*/ 104 w 460"/>
                <a:gd name="T13" fmla="*/ 17 h 217"/>
                <a:gd name="T14" fmla="*/ 64 w 460"/>
                <a:gd name="T15" fmla="*/ 56 h 217"/>
                <a:gd name="T16" fmla="*/ 0 w 460"/>
                <a:gd name="T17" fmla="*/ 120 h 217"/>
                <a:gd name="T18" fmla="*/ 96 w 460"/>
                <a:gd name="T19" fmla="*/ 217 h 217"/>
                <a:gd name="T20" fmla="*/ 154 w 460"/>
                <a:gd name="T21" fmla="*/ 160 h 217"/>
                <a:gd name="T22" fmla="*/ 362 w 460"/>
                <a:gd name="T23" fmla="*/ 160 h 217"/>
                <a:gd name="T24" fmla="*/ 449 w 460"/>
                <a:gd name="T25" fmla="*/ 68 h 217"/>
                <a:gd name="T26" fmla="*/ 460 w 460"/>
                <a:gd name="T27" fmla="*/ 41 h 217"/>
                <a:gd name="T28" fmla="*/ 449 w 460"/>
                <a:gd name="T29" fmla="*/ 15 h 217"/>
                <a:gd name="T30" fmla="*/ 36 w 460"/>
                <a:gd name="T31" fmla="*/ 120 h 217"/>
                <a:gd name="T32" fmla="*/ 65 w 460"/>
                <a:gd name="T33" fmla="*/ 92 h 217"/>
                <a:gd name="T34" fmla="*/ 125 w 460"/>
                <a:gd name="T35" fmla="*/ 152 h 217"/>
                <a:gd name="T36" fmla="*/ 96 w 460"/>
                <a:gd name="T37" fmla="*/ 180 h 217"/>
                <a:gd name="T38" fmla="*/ 36 w 460"/>
                <a:gd name="T39" fmla="*/ 120 h 217"/>
                <a:gd name="T40" fmla="*/ 431 w 460"/>
                <a:gd name="T41" fmla="*/ 50 h 217"/>
                <a:gd name="T42" fmla="*/ 351 w 460"/>
                <a:gd name="T43" fmla="*/ 134 h 217"/>
                <a:gd name="T44" fmla="*/ 144 w 460"/>
                <a:gd name="T45" fmla="*/ 134 h 217"/>
                <a:gd name="T46" fmla="*/ 84 w 460"/>
                <a:gd name="T47" fmla="*/ 73 h 217"/>
                <a:gd name="T48" fmla="*/ 114 w 460"/>
                <a:gd name="T49" fmla="*/ 43 h 217"/>
                <a:gd name="T50" fmla="*/ 252 w 460"/>
                <a:gd name="T51" fmla="*/ 43 h 217"/>
                <a:gd name="T52" fmla="*/ 265 w 460"/>
                <a:gd name="T53" fmla="*/ 56 h 217"/>
                <a:gd name="T54" fmla="*/ 253 w 460"/>
                <a:gd name="T55" fmla="*/ 68 h 217"/>
                <a:gd name="T56" fmla="*/ 213 w 460"/>
                <a:gd name="T57" fmla="*/ 68 h 217"/>
                <a:gd name="T58" fmla="*/ 213 w 460"/>
                <a:gd name="T59" fmla="*/ 95 h 217"/>
                <a:gd name="T60" fmla="*/ 220 w 460"/>
                <a:gd name="T61" fmla="*/ 95 h 217"/>
                <a:gd name="T62" fmla="*/ 220 w 460"/>
                <a:gd name="T63" fmla="*/ 95 h 217"/>
                <a:gd name="T64" fmla="*/ 252 w 460"/>
                <a:gd name="T65" fmla="*/ 95 h 217"/>
                <a:gd name="T66" fmla="*/ 254 w 460"/>
                <a:gd name="T67" fmla="*/ 95 h 217"/>
                <a:gd name="T68" fmla="*/ 353 w 460"/>
                <a:gd name="T69" fmla="*/ 95 h 217"/>
                <a:gd name="T70" fmla="*/ 415 w 460"/>
                <a:gd name="T71" fmla="*/ 33 h 217"/>
                <a:gd name="T72" fmla="*/ 431 w 460"/>
                <a:gd name="T73" fmla="*/ 33 h 217"/>
                <a:gd name="T74" fmla="*/ 434 w 460"/>
                <a:gd name="T75" fmla="*/ 41 h 217"/>
                <a:gd name="T76" fmla="*/ 431 w 460"/>
                <a:gd name="T77" fmla="*/ 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0" h="217">
                  <a:moveTo>
                    <a:pt x="449" y="15"/>
                  </a:moveTo>
                  <a:cubicBezTo>
                    <a:pt x="435" y="0"/>
                    <a:pt x="411" y="0"/>
                    <a:pt x="396" y="15"/>
                  </a:cubicBezTo>
                  <a:cubicBezTo>
                    <a:pt x="342" y="68"/>
                    <a:pt x="342" y="68"/>
                    <a:pt x="342" y="68"/>
                  </a:cubicBezTo>
                  <a:cubicBezTo>
                    <a:pt x="289" y="68"/>
                    <a:pt x="289" y="68"/>
                    <a:pt x="289" y="68"/>
                  </a:cubicBezTo>
                  <a:cubicBezTo>
                    <a:pt x="290" y="64"/>
                    <a:pt x="291" y="60"/>
                    <a:pt x="291" y="56"/>
                  </a:cubicBezTo>
                  <a:cubicBezTo>
                    <a:pt x="291" y="34"/>
                    <a:pt x="274" y="17"/>
                    <a:pt x="252" y="17"/>
                  </a:cubicBezTo>
                  <a:cubicBezTo>
                    <a:pt x="104" y="17"/>
                    <a:pt x="104" y="17"/>
                    <a:pt x="104" y="17"/>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49" y="68"/>
                    <a:pt x="449" y="68"/>
                    <a:pt x="449" y="68"/>
                  </a:cubicBezTo>
                  <a:cubicBezTo>
                    <a:pt x="456" y="61"/>
                    <a:pt x="460" y="51"/>
                    <a:pt x="460" y="41"/>
                  </a:cubicBezTo>
                  <a:cubicBezTo>
                    <a:pt x="460" y="31"/>
                    <a:pt x="456" y="22"/>
                    <a:pt x="449" y="15"/>
                  </a:cubicBezTo>
                  <a:close/>
                  <a:moveTo>
                    <a:pt x="36" y="120"/>
                  </a:moveTo>
                  <a:cubicBezTo>
                    <a:pt x="65" y="92"/>
                    <a:pt x="65" y="92"/>
                    <a:pt x="65" y="92"/>
                  </a:cubicBezTo>
                  <a:cubicBezTo>
                    <a:pt x="125" y="152"/>
                    <a:pt x="125" y="152"/>
                    <a:pt x="125" y="152"/>
                  </a:cubicBezTo>
                  <a:cubicBezTo>
                    <a:pt x="96" y="180"/>
                    <a:pt x="96" y="180"/>
                    <a:pt x="96" y="180"/>
                  </a:cubicBezTo>
                  <a:lnTo>
                    <a:pt x="36" y="120"/>
                  </a:lnTo>
                  <a:close/>
                  <a:moveTo>
                    <a:pt x="431" y="50"/>
                  </a:moveTo>
                  <a:cubicBezTo>
                    <a:pt x="351" y="134"/>
                    <a:pt x="351" y="134"/>
                    <a:pt x="351" y="134"/>
                  </a:cubicBezTo>
                  <a:cubicBezTo>
                    <a:pt x="144" y="134"/>
                    <a:pt x="144" y="134"/>
                    <a:pt x="144" y="134"/>
                  </a:cubicBezTo>
                  <a:cubicBezTo>
                    <a:pt x="84" y="73"/>
                    <a:pt x="84" y="73"/>
                    <a:pt x="84" y="73"/>
                  </a:cubicBezTo>
                  <a:cubicBezTo>
                    <a:pt x="114" y="43"/>
                    <a:pt x="114" y="43"/>
                    <a:pt x="114" y="43"/>
                  </a:cubicBezTo>
                  <a:cubicBezTo>
                    <a:pt x="252" y="43"/>
                    <a:pt x="252" y="43"/>
                    <a:pt x="252" y="43"/>
                  </a:cubicBezTo>
                  <a:cubicBezTo>
                    <a:pt x="259" y="43"/>
                    <a:pt x="265" y="48"/>
                    <a:pt x="265" y="56"/>
                  </a:cubicBezTo>
                  <a:cubicBezTo>
                    <a:pt x="265" y="63"/>
                    <a:pt x="260" y="68"/>
                    <a:pt x="253" y="68"/>
                  </a:cubicBezTo>
                  <a:cubicBezTo>
                    <a:pt x="213" y="68"/>
                    <a:pt x="213" y="68"/>
                    <a:pt x="213" y="68"/>
                  </a:cubicBezTo>
                  <a:cubicBezTo>
                    <a:pt x="213" y="95"/>
                    <a:pt x="213" y="95"/>
                    <a:pt x="213" y="95"/>
                  </a:cubicBezTo>
                  <a:cubicBezTo>
                    <a:pt x="220" y="95"/>
                    <a:pt x="220" y="95"/>
                    <a:pt x="220" y="95"/>
                  </a:cubicBezTo>
                  <a:cubicBezTo>
                    <a:pt x="220" y="95"/>
                    <a:pt x="220" y="95"/>
                    <a:pt x="220" y="95"/>
                  </a:cubicBezTo>
                  <a:cubicBezTo>
                    <a:pt x="252" y="95"/>
                    <a:pt x="252" y="95"/>
                    <a:pt x="252" y="95"/>
                  </a:cubicBezTo>
                  <a:cubicBezTo>
                    <a:pt x="253" y="95"/>
                    <a:pt x="253" y="95"/>
                    <a:pt x="254" y="95"/>
                  </a:cubicBezTo>
                  <a:cubicBezTo>
                    <a:pt x="353" y="95"/>
                    <a:pt x="353" y="95"/>
                    <a:pt x="353" y="95"/>
                  </a:cubicBezTo>
                  <a:cubicBezTo>
                    <a:pt x="415" y="33"/>
                    <a:pt x="415" y="33"/>
                    <a:pt x="415" y="33"/>
                  </a:cubicBezTo>
                  <a:cubicBezTo>
                    <a:pt x="419" y="29"/>
                    <a:pt x="426" y="29"/>
                    <a:pt x="431" y="33"/>
                  </a:cubicBezTo>
                  <a:cubicBezTo>
                    <a:pt x="433" y="35"/>
                    <a:pt x="434" y="38"/>
                    <a:pt x="434" y="41"/>
                  </a:cubicBezTo>
                  <a:cubicBezTo>
                    <a:pt x="434" y="44"/>
                    <a:pt x="433" y="47"/>
                    <a:pt x="431"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84"/>
            <p:cNvSpPr>
              <a:spLocks/>
            </p:cNvSpPr>
            <p:nvPr/>
          </p:nvSpPr>
          <p:spPr bwMode="auto">
            <a:xfrm>
              <a:off x="3161" y="3326"/>
              <a:ext cx="59" cy="63"/>
            </a:xfrm>
            <a:custGeom>
              <a:avLst/>
              <a:gdLst>
                <a:gd name="T0" fmla="*/ 0 w 59"/>
                <a:gd name="T1" fmla="*/ 30 h 63"/>
                <a:gd name="T2" fmla="*/ 11 w 59"/>
                <a:gd name="T3" fmla="*/ 41 h 63"/>
                <a:gd name="T4" fmla="*/ 22 w 59"/>
                <a:gd name="T5" fmla="*/ 30 h 63"/>
                <a:gd name="T6" fmla="*/ 22 w 59"/>
                <a:gd name="T7" fmla="*/ 63 h 63"/>
                <a:gd name="T8" fmla="*/ 37 w 59"/>
                <a:gd name="T9" fmla="*/ 63 h 63"/>
                <a:gd name="T10" fmla="*/ 37 w 59"/>
                <a:gd name="T11" fmla="*/ 30 h 63"/>
                <a:gd name="T12" fmla="*/ 47 w 59"/>
                <a:gd name="T13" fmla="*/ 41 h 63"/>
                <a:gd name="T14" fmla="*/ 59 w 59"/>
                <a:gd name="T15" fmla="*/ 30 h 63"/>
                <a:gd name="T16" fmla="*/ 29 w 59"/>
                <a:gd name="T17" fmla="*/ 0 h 63"/>
                <a:gd name="T18" fmla="*/ 0 w 59"/>
                <a:gd name="T1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0" y="30"/>
                  </a:moveTo>
                  <a:lnTo>
                    <a:pt x="11" y="41"/>
                  </a:lnTo>
                  <a:lnTo>
                    <a:pt x="22" y="30"/>
                  </a:lnTo>
                  <a:lnTo>
                    <a:pt x="22" y="63"/>
                  </a:lnTo>
                  <a:lnTo>
                    <a:pt x="37" y="63"/>
                  </a:lnTo>
                  <a:lnTo>
                    <a:pt x="37" y="30"/>
                  </a:lnTo>
                  <a:lnTo>
                    <a:pt x="47" y="41"/>
                  </a:lnTo>
                  <a:lnTo>
                    <a:pt x="59" y="30"/>
                  </a:lnTo>
                  <a:lnTo>
                    <a:pt x="29" y="0"/>
                  </a:lnTo>
                  <a:lnTo>
                    <a:pt x="0" y="3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85"/>
            <p:cNvSpPr>
              <a:spLocks/>
            </p:cNvSpPr>
            <p:nvPr/>
          </p:nvSpPr>
          <p:spPr bwMode="auto">
            <a:xfrm>
              <a:off x="3235" y="3350"/>
              <a:ext cx="53" cy="53"/>
            </a:xfrm>
            <a:custGeom>
              <a:avLst/>
              <a:gdLst>
                <a:gd name="T0" fmla="*/ 11 w 53"/>
                <a:gd name="T1" fmla="*/ 0 h 53"/>
                <a:gd name="T2" fmla="*/ 11 w 53"/>
                <a:gd name="T3" fmla="*/ 16 h 53"/>
                <a:gd name="T4" fmla="*/ 26 w 53"/>
                <a:gd name="T5" fmla="*/ 16 h 53"/>
                <a:gd name="T6" fmla="*/ 0 w 53"/>
                <a:gd name="T7" fmla="*/ 42 h 53"/>
                <a:gd name="T8" fmla="*/ 12 w 53"/>
                <a:gd name="T9" fmla="*/ 53 h 53"/>
                <a:gd name="T10" fmla="*/ 37 w 53"/>
                <a:gd name="T11" fmla="*/ 27 h 53"/>
                <a:gd name="T12" fmla="*/ 37 w 53"/>
                <a:gd name="T13" fmla="*/ 42 h 53"/>
                <a:gd name="T14" fmla="*/ 53 w 53"/>
                <a:gd name="T15" fmla="*/ 42 h 53"/>
                <a:gd name="T16" fmla="*/ 53 w 53"/>
                <a:gd name="T17" fmla="*/ 0 h 53"/>
                <a:gd name="T18" fmla="*/ 11 w 5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11" y="0"/>
                  </a:moveTo>
                  <a:lnTo>
                    <a:pt x="11" y="16"/>
                  </a:lnTo>
                  <a:lnTo>
                    <a:pt x="26" y="16"/>
                  </a:lnTo>
                  <a:lnTo>
                    <a:pt x="0" y="42"/>
                  </a:lnTo>
                  <a:lnTo>
                    <a:pt x="12" y="53"/>
                  </a:lnTo>
                  <a:lnTo>
                    <a:pt x="37" y="27"/>
                  </a:lnTo>
                  <a:lnTo>
                    <a:pt x="37" y="42"/>
                  </a:lnTo>
                  <a:lnTo>
                    <a:pt x="53" y="42"/>
                  </a:lnTo>
                  <a:lnTo>
                    <a:pt x="53" y="0"/>
                  </a:lnTo>
                  <a:lnTo>
                    <a:pt x="11"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86"/>
            <p:cNvSpPr>
              <a:spLocks/>
            </p:cNvSpPr>
            <p:nvPr/>
          </p:nvSpPr>
          <p:spPr bwMode="auto">
            <a:xfrm>
              <a:off x="3095" y="3350"/>
              <a:ext cx="52" cy="53"/>
            </a:xfrm>
            <a:custGeom>
              <a:avLst/>
              <a:gdLst>
                <a:gd name="T0" fmla="*/ 41 w 52"/>
                <a:gd name="T1" fmla="*/ 16 h 53"/>
                <a:gd name="T2" fmla="*/ 41 w 52"/>
                <a:gd name="T3" fmla="*/ 0 h 53"/>
                <a:gd name="T4" fmla="*/ 0 w 52"/>
                <a:gd name="T5" fmla="*/ 0 h 53"/>
                <a:gd name="T6" fmla="*/ 0 w 52"/>
                <a:gd name="T7" fmla="*/ 42 h 53"/>
                <a:gd name="T8" fmla="*/ 15 w 52"/>
                <a:gd name="T9" fmla="*/ 42 h 53"/>
                <a:gd name="T10" fmla="*/ 15 w 52"/>
                <a:gd name="T11" fmla="*/ 27 h 53"/>
                <a:gd name="T12" fmla="*/ 41 w 52"/>
                <a:gd name="T13" fmla="*/ 53 h 53"/>
                <a:gd name="T14" fmla="*/ 52 w 52"/>
                <a:gd name="T15" fmla="*/ 42 h 53"/>
                <a:gd name="T16" fmla="*/ 27 w 52"/>
                <a:gd name="T17" fmla="*/ 16 h 53"/>
                <a:gd name="T18" fmla="*/ 41 w 52"/>
                <a:gd name="T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3">
                  <a:moveTo>
                    <a:pt x="41" y="16"/>
                  </a:moveTo>
                  <a:lnTo>
                    <a:pt x="41" y="0"/>
                  </a:lnTo>
                  <a:lnTo>
                    <a:pt x="0" y="0"/>
                  </a:lnTo>
                  <a:lnTo>
                    <a:pt x="0" y="42"/>
                  </a:lnTo>
                  <a:lnTo>
                    <a:pt x="15" y="42"/>
                  </a:lnTo>
                  <a:lnTo>
                    <a:pt x="15" y="27"/>
                  </a:lnTo>
                  <a:lnTo>
                    <a:pt x="41" y="53"/>
                  </a:lnTo>
                  <a:lnTo>
                    <a:pt x="52" y="42"/>
                  </a:lnTo>
                  <a:lnTo>
                    <a:pt x="27" y="16"/>
                  </a:lnTo>
                  <a:lnTo>
                    <a:pt x="41" y="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87"/>
            <p:cNvSpPr>
              <a:spLocks noEditPoints="1"/>
            </p:cNvSpPr>
            <p:nvPr/>
          </p:nvSpPr>
          <p:spPr bwMode="auto">
            <a:xfrm>
              <a:off x="3155" y="3397"/>
              <a:ext cx="70" cy="70"/>
            </a:xfrm>
            <a:custGeom>
              <a:avLst/>
              <a:gdLst>
                <a:gd name="T0" fmla="*/ 70 w 70"/>
                <a:gd name="T1" fmla="*/ 70 h 70"/>
                <a:gd name="T2" fmla="*/ 0 w 70"/>
                <a:gd name="T3" fmla="*/ 70 h 70"/>
                <a:gd name="T4" fmla="*/ 0 w 70"/>
                <a:gd name="T5" fmla="*/ 0 h 70"/>
                <a:gd name="T6" fmla="*/ 70 w 70"/>
                <a:gd name="T7" fmla="*/ 0 h 70"/>
                <a:gd name="T8" fmla="*/ 70 w 70"/>
                <a:gd name="T9" fmla="*/ 70 h 70"/>
                <a:gd name="T10" fmla="*/ 16 w 70"/>
                <a:gd name="T11" fmla="*/ 55 h 70"/>
                <a:gd name="T12" fmla="*/ 55 w 70"/>
                <a:gd name="T13" fmla="*/ 55 h 70"/>
                <a:gd name="T14" fmla="*/ 55 w 70"/>
                <a:gd name="T15" fmla="*/ 16 h 70"/>
                <a:gd name="T16" fmla="*/ 16 w 70"/>
                <a:gd name="T17" fmla="*/ 16 h 70"/>
                <a:gd name="T18" fmla="*/ 16 w 70"/>
                <a:gd name="T19"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70" y="70"/>
                  </a:moveTo>
                  <a:lnTo>
                    <a:pt x="0" y="70"/>
                  </a:lnTo>
                  <a:lnTo>
                    <a:pt x="0" y="0"/>
                  </a:lnTo>
                  <a:lnTo>
                    <a:pt x="70" y="0"/>
                  </a:lnTo>
                  <a:lnTo>
                    <a:pt x="70" y="70"/>
                  </a:lnTo>
                  <a:close/>
                  <a:moveTo>
                    <a:pt x="16" y="55"/>
                  </a:moveTo>
                  <a:lnTo>
                    <a:pt x="55" y="55"/>
                  </a:lnTo>
                  <a:lnTo>
                    <a:pt x="55" y="16"/>
                  </a:lnTo>
                  <a:lnTo>
                    <a:pt x="16" y="16"/>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88"/>
            <p:cNvSpPr>
              <a:spLocks noChangeArrowheads="1"/>
            </p:cNvSpPr>
            <p:nvPr/>
          </p:nvSpPr>
          <p:spPr bwMode="auto">
            <a:xfrm>
              <a:off x="3183" y="3424"/>
              <a:ext cx="15" cy="1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330"/>
          <p:cNvGrpSpPr>
            <a:grpSpLocks noChangeAspect="1"/>
          </p:cNvGrpSpPr>
          <p:nvPr/>
        </p:nvGrpSpPr>
        <p:grpSpPr bwMode="auto">
          <a:xfrm>
            <a:off x="775559" y="1410202"/>
            <a:ext cx="436563" cy="436563"/>
            <a:chOff x="4921" y="2143"/>
            <a:chExt cx="275" cy="275"/>
          </a:xfrm>
        </p:grpSpPr>
        <p:sp>
          <p:nvSpPr>
            <p:cNvPr id="31" name="Freeform 331"/>
            <p:cNvSpPr>
              <a:spLocks/>
            </p:cNvSpPr>
            <p:nvPr/>
          </p:nvSpPr>
          <p:spPr bwMode="auto">
            <a:xfrm>
              <a:off x="4976" y="2356"/>
              <a:ext cx="174" cy="62"/>
            </a:xfrm>
            <a:custGeom>
              <a:avLst/>
              <a:gdLst>
                <a:gd name="T0" fmla="*/ 67 w 290"/>
                <a:gd name="T1" fmla="*/ 0 h 104"/>
                <a:gd name="T2" fmla="*/ 80 w 290"/>
                <a:gd name="T3" fmla="*/ 22 h 104"/>
                <a:gd name="T4" fmla="*/ 53 w 290"/>
                <a:gd name="T5" fmla="*/ 37 h 104"/>
                <a:gd name="T6" fmla="*/ 143 w 290"/>
                <a:gd name="T7" fmla="*/ 60 h 104"/>
                <a:gd name="T8" fmla="*/ 249 w 290"/>
                <a:gd name="T9" fmla="*/ 28 h 104"/>
                <a:gd name="T10" fmla="*/ 290 w 290"/>
                <a:gd name="T11" fmla="*/ 28 h 104"/>
                <a:gd name="T12" fmla="*/ 143 w 290"/>
                <a:gd name="T13" fmla="*/ 86 h 104"/>
                <a:gd name="T14" fmla="*/ 42 w 290"/>
                <a:gd name="T15" fmla="*/ 60 h 104"/>
                <a:gd name="T16" fmla="*/ 60 w 290"/>
                <a:gd name="T17" fmla="*/ 92 h 104"/>
                <a:gd name="T18" fmla="*/ 37 w 290"/>
                <a:gd name="T19" fmla="*/ 104 h 104"/>
                <a:gd name="T20" fmla="*/ 0 w 290"/>
                <a:gd name="T21" fmla="*/ 37 h 104"/>
                <a:gd name="T22" fmla="*/ 67 w 290"/>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67" y="0"/>
                  </a:moveTo>
                  <a:cubicBezTo>
                    <a:pt x="80" y="22"/>
                    <a:pt x="80" y="22"/>
                    <a:pt x="80" y="22"/>
                  </a:cubicBezTo>
                  <a:cubicBezTo>
                    <a:pt x="53" y="37"/>
                    <a:pt x="53" y="37"/>
                    <a:pt x="53" y="37"/>
                  </a:cubicBezTo>
                  <a:cubicBezTo>
                    <a:pt x="80" y="52"/>
                    <a:pt x="111" y="60"/>
                    <a:pt x="143" y="60"/>
                  </a:cubicBezTo>
                  <a:cubicBezTo>
                    <a:pt x="182" y="60"/>
                    <a:pt x="219" y="48"/>
                    <a:pt x="249" y="28"/>
                  </a:cubicBezTo>
                  <a:cubicBezTo>
                    <a:pt x="290" y="28"/>
                    <a:pt x="290" y="28"/>
                    <a:pt x="290" y="28"/>
                  </a:cubicBezTo>
                  <a:cubicBezTo>
                    <a:pt x="252" y="64"/>
                    <a:pt x="200" y="86"/>
                    <a:pt x="143" y="86"/>
                  </a:cubicBezTo>
                  <a:cubicBezTo>
                    <a:pt x="107" y="86"/>
                    <a:pt x="72" y="76"/>
                    <a:pt x="42" y="60"/>
                  </a:cubicBezTo>
                  <a:cubicBezTo>
                    <a:pt x="60" y="92"/>
                    <a:pt x="60" y="92"/>
                    <a:pt x="60" y="92"/>
                  </a:cubicBezTo>
                  <a:cubicBezTo>
                    <a:pt x="37" y="104"/>
                    <a:pt x="37" y="104"/>
                    <a:pt x="37" y="104"/>
                  </a:cubicBezTo>
                  <a:cubicBezTo>
                    <a:pt x="0" y="37"/>
                    <a:pt x="0" y="37"/>
                    <a:pt x="0" y="37"/>
                  </a:cubicBez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32"/>
            <p:cNvSpPr>
              <a:spLocks/>
            </p:cNvSpPr>
            <p:nvPr/>
          </p:nvSpPr>
          <p:spPr bwMode="auto">
            <a:xfrm>
              <a:off x="4976" y="2143"/>
              <a:ext cx="174" cy="62"/>
            </a:xfrm>
            <a:custGeom>
              <a:avLst/>
              <a:gdLst>
                <a:gd name="T0" fmla="*/ 223 w 290"/>
                <a:gd name="T1" fmla="*/ 104 h 104"/>
                <a:gd name="T2" fmla="*/ 211 w 290"/>
                <a:gd name="T3" fmla="*/ 82 h 104"/>
                <a:gd name="T4" fmla="*/ 238 w 290"/>
                <a:gd name="T5" fmla="*/ 67 h 104"/>
                <a:gd name="T6" fmla="*/ 147 w 290"/>
                <a:gd name="T7" fmla="*/ 44 h 104"/>
                <a:gd name="T8" fmla="*/ 41 w 290"/>
                <a:gd name="T9" fmla="*/ 76 h 104"/>
                <a:gd name="T10" fmla="*/ 0 w 290"/>
                <a:gd name="T11" fmla="*/ 76 h 104"/>
                <a:gd name="T12" fmla="*/ 147 w 290"/>
                <a:gd name="T13" fmla="*/ 18 h 104"/>
                <a:gd name="T14" fmla="*/ 248 w 290"/>
                <a:gd name="T15" fmla="*/ 44 h 104"/>
                <a:gd name="T16" fmla="*/ 231 w 290"/>
                <a:gd name="T17" fmla="*/ 12 h 104"/>
                <a:gd name="T18" fmla="*/ 253 w 290"/>
                <a:gd name="T19" fmla="*/ 0 h 104"/>
                <a:gd name="T20" fmla="*/ 290 w 290"/>
                <a:gd name="T21" fmla="*/ 67 h 104"/>
                <a:gd name="T22" fmla="*/ 223 w 2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223" y="104"/>
                  </a:moveTo>
                  <a:cubicBezTo>
                    <a:pt x="211" y="82"/>
                    <a:pt x="211" y="82"/>
                    <a:pt x="211" y="82"/>
                  </a:cubicBezTo>
                  <a:cubicBezTo>
                    <a:pt x="238" y="67"/>
                    <a:pt x="238" y="67"/>
                    <a:pt x="238" y="67"/>
                  </a:cubicBezTo>
                  <a:cubicBezTo>
                    <a:pt x="211" y="52"/>
                    <a:pt x="180" y="44"/>
                    <a:pt x="147" y="44"/>
                  </a:cubicBezTo>
                  <a:cubicBezTo>
                    <a:pt x="108" y="44"/>
                    <a:pt x="72" y="56"/>
                    <a:pt x="41" y="76"/>
                  </a:cubicBezTo>
                  <a:cubicBezTo>
                    <a:pt x="0" y="76"/>
                    <a:pt x="0" y="76"/>
                    <a:pt x="0" y="76"/>
                  </a:cubicBezTo>
                  <a:cubicBezTo>
                    <a:pt x="39" y="40"/>
                    <a:pt x="90" y="18"/>
                    <a:pt x="147" y="18"/>
                  </a:cubicBezTo>
                  <a:cubicBezTo>
                    <a:pt x="184" y="18"/>
                    <a:pt x="218" y="28"/>
                    <a:pt x="248" y="44"/>
                  </a:cubicBezTo>
                  <a:cubicBezTo>
                    <a:pt x="231" y="12"/>
                    <a:pt x="231" y="12"/>
                    <a:pt x="231" y="12"/>
                  </a:cubicBezTo>
                  <a:cubicBezTo>
                    <a:pt x="253" y="0"/>
                    <a:pt x="253" y="0"/>
                    <a:pt x="253" y="0"/>
                  </a:cubicBezTo>
                  <a:cubicBezTo>
                    <a:pt x="290" y="67"/>
                    <a:pt x="290" y="67"/>
                    <a:pt x="290" y="67"/>
                  </a:cubicBezTo>
                  <a:lnTo>
                    <a:pt x="223"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3"/>
            <p:cNvSpPr>
              <a:spLocks noEditPoints="1"/>
            </p:cNvSpPr>
            <p:nvPr/>
          </p:nvSpPr>
          <p:spPr bwMode="auto">
            <a:xfrm>
              <a:off x="4945"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6 w 102"/>
                <a:gd name="T13" fmla="*/ 51 h 102"/>
                <a:gd name="T14" fmla="*/ 51 w 102"/>
                <a:gd name="T15" fmla="*/ 77 h 102"/>
                <a:gd name="T16" fmla="*/ 77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3" y="102"/>
                    <a:pt x="0" y="79"/>
                    <a:pt x="0" y="51"/>
                  </a:cubicBezTo>
                  <a:cubicBezTo>
                    <a:pt x="0" y="23"/>
                    <a:pt x="23" y="0"/>
                    <a:pt x="51" y="0"/>
                  </a:cubicBezTo>
                  <a:cubicBezTo>
                    <a:pt x="79" y="0"/>
                    <a:pt x="102" y="23"/>
                    <a:pt x="102" y="51"/>
                  </a:cubicBezTo>
                  <a:cubicBezTo>
                    <a:pt x="102" y="79"/>
                    <a:pt x="79" y="102"/>
                    <a:pt x="51" y="102"/>
                  </a:cubicBezTo>
                  <a:close/>
                  <a:moveTo>
                    <a:pt x="51" y="25"/>
                  </a:moveTo>
                  <a:cubicBezTo>
                    <a:pt x="37" y="25"/>
                    <a:pt x="26" y="37"/>
                    <a:pt x="26" y="51"/>
                  </a:cubicBezTo>
                  <a:cubicBezTo>
                    <a:pt x="26" y="65"/>
                    <a:pt x="37" y="77"/>
                    <a:pt x="51" y="77"/>
                  </a:cubicBezTo>
                  <a:cubicBezTo>
                    <a:pt x="65" y="77"/>
                    <a:pt x="77" y="65"/>
                    <a:pt x="77" y="51"/>
                  </a:cubicBezTo>
                  <a:cubicBezTo>
                    <a:pt x="77"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4"/>
            <p:cNvSpPr>
              <a:spLocks/>
            </p:cNvSpPr>
            <p:nvPr/>
          </p:nvSpPr>
          <p:spPr bwMode="auto">
            <a:xfrm>
              <a:off x="4921" y="2280"/>
              <a:ext cx="107" cy="62"/>
            </a:xfrm>
            <a:custGeom>
              <a:avLst/>
              <a:gdLst>
                <a:gd name="T0" fmla="*/ 107 w 107"/>
                <a:gd name="T1" fmla="*/ 62 h 62"/>
                <a:gd name="T2" fmla="*/ 91 w 107"/>
                <a:gd name="T3" fmla="*/ 62 h 62"/>
                <a:gd name="T4" fmla="*/ 91 w 107"/>
                <a:gd name="T5" fmla="*/ 16 h 62"/>
                <a:gd name="T6" fmla="*/ 15 w 107"/>
                <a:gd name="T7" fmla="*/ 16 h 62"/>
                <a:gd name="T8" fmla="*/ 15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1" y="62"/>
                  </a:lnTo>
                  <a:lnTo>
                    <a:pt x="91" y="16"/>
                  </a:lnTo>
                  <a:lnTo>
                    <a:pt x="15" y="16"/>
                  </a:lnTo>
                  <a:lnTo>
                    <a:pt x="15"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35"/>
            <p:cNvSpPr>
              <a:spLocks noChangeArrowheads="1"/>
            </p:cNvSpPr>
            <p:nvPr/>
          </p:nvSpPr>
          <p:spPr bwMode="auto">
            <a:xfrm>
              <a:off x="4966"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6"/>
            <p:cNvSpPr>
              <a:spLocks noEditPoints="1"/>
            </p:cNvSpPr>
            <p:nvPr/>
          </p:nvSpPr>
          <p:spPr bwMode="auto">
            <a:xfrm>
              <a:off x="5114"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5 w 102"/>
                <a:gd name="T13" fmla="*/ 51 h 102"/>
                <a:gd name="T14" fmla="*/ 51 w 102"/>
                <a:gd name="T15" fmla="*/ 77 h 102"/>
                <a:gd name="T16" fmla="*/ 76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2" y="102"/>
                    <a:pt x="0" y="79"/>
                    <a:pt x="0" y="51"/>
                  </a:cubicBezTo>
                  <a:cubicBezTo>
                    <a:pt x="0" y="23"/>
                    <a:pt x="22" y="0"/>
                    <a:pt x="51" y="0"/>
                  </a:cubicBezTo>
                  <a:cubicBezTo>
                    <a:pt x="79" y="0"/>
                    <a:pt x="102" y="23"/>
                    <a:pt x="102" y="51"/>
                  </a:cubicBezTo>
                  <a:cubicBezTo>
                    <a:pt x="102" y="79"/>
                    <a:pt x="79" y="102"/>
                    <a:pt x="51" y="102"/>
                  </a:cubicBezTo>
                  <a:close/>
                  <a:moveTo>
                    <a:pt x="51" y="25"/>
                  </a:moveTo>
                  <a:cubicBezTo>
                    <a:pt x="37" y="25"/>
                    <a:pt x="25" y="37"/>
                    <a:pt x="25" y="51"/>
                  </a:cubicBezTo>
                  <a:cubicBezTo>
                    <a:pt x="25" y="65"/>
                    <a:pt x="37" y="77"/>
                    <a:pt x="51" y="77"/>
                  </a:cubicBezTo>
                  <a:cubicBezTo>
                    <a:pt x="65" y="77"/>
                    <a:pt x="76" y="65"/>
                    <a:pt x="76" y="51"/>
                  </a:cubicBezTo>
                  <a:cubicBezTo>
                    <a:pt x="76"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7"/>
            <p:cNvSpPr>
              <a:spLocks/>
            </p:cNvSpPr>
            <p:nvPr/>
          </p:nvSpPr>
          <p:spPr bwMode="auto">
            <a:xfrm>
              <a:off x="5089" y="2280"/>
              <a:ext cx="107" cy="62"/>
            </a:xfrm>
            <a:custGeom>
              <a:avLst/>
              <a:gdLst>
                <a:gd name="T0" fmla="*/ 107 w 107"/>
                <a:gd name="T1" fmla="*/ 62 h 62"/>
                <a:gd name="T2" fmla="*/ 92 w 107"/>
                <a:gd name="T3" fmla="*/ 62 h 62"/>
                <a:gd name="T4" fmla="*/ 92 w 107"/>
                <a:gd name="T5" fmla="*/ 16 h 62"/>
                <a:gd name="T6" fmla="*/ 16 w 107"/>
                <a:gd name="T7" fmla="*/ 16 h 62"/>
                <a:gd name="T8" fmla="*/ 16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2" y="62"/>
                  </a:lnTo>
                  <a:lnTo>
                    <a:pt x="92" y="16"/>
                  </a:lnTo>
                  <a:lnTo>
                    <a:pt x="16" y="16"/>
                  </a:lnTo>
                  <a:lnTo>
                    <a:pt x="16"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8"/>
            <p:cNvSpPr>
              <a:spLocks noChangeArrowheads="1"/>
            </p:cNvSpPr>
            <p:nvPr/>
          </p:nvSpPr>
          <p:spPr bwMode="auto">
            <a:xfrm>
              <a:off x="5135"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426"/>
          <p:cNvGrpSpPr>
            <a:grpSpLocks noChangeAspect="1"/>
          </p:cNvGrpSpPr>
          <p:nvPr/>
        </p:nvGrpSpPr>
        <p:grpSpPr bwMode="auto">
          <a:xfrm>
            <a:off x="4483582" y="1410202"/>
            <a:ext cx="442913" cy="436563"/>
            <a:chOff x="6817" y="443"/>
            <a:chExt cx="279" cy="275"/>
          </a:xfrm>
        </p:grpSpPr>
        <p:sp>
          <p:nvSpPr>
            <p:cNvPr id="40" name="Freeform 427"/>
            <p:cNvSpPr>
              <a:spLocks noEditPoints="1"/>
            </p:cNvSpPr>
            <p:nvPr/>
          </p:nvSpPr>
          <p:spPr bwMode="auto">
            <a:xfrm>
              <a:off x="6817" y="519"/>
              <a:ext cx="206" cy="199"/>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8"/>
            <p:cNvSpPr>
              <a:spLocks/>
            </p:cNvSpPr>
            <p:nvPr/>
          </p:nvSpPr>
          <p:spPr bwMode="auto">
            <a:xfrm>
              <a:off x="6968" y="666"/>
              <a:ext cx="21" cy="2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29"/>
            <p:cNvSpPr>
              <a:spLocks/>
            </p:cNvSpPr>
            <p:nvPr/>
          </p:nvSpPr>
          <p:spPr bwMode="auto">
            <a:xfrm>
              <a:off x="6997" y="531"/>
              <a:ext cx="43" cy="65"/>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0"/>
            <p:cNvSpPr>
              <a:spLocks/>
            </p:cNvSpPr>
            <p:nvPr/>
          </p:nvSpPr>
          <p:spPr bwMode="auto">
            <a:xfrm>
              <a:off x="6920" y="443"/>
              <a:ext cx="176" cy="229"/>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8</a:t>
            </a:fld>
            <a:endParaRPr lang="en-US" dirty="0"/>
          </a:p>
        </p:txBody>
      </p:sp>
    </p:spTree>
    <p:extLst>
      <p:ext uri="{BB962C8B-B14F-4D97-AF65-F5344CB8AC3E}">
        <p14:creationId xmlns:p14="http://schemas.microsoft.com/office/powerpoint/2010/main" val="37666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52698" y="1071736"/>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29" name="Rectangle 55"/>
          <p:cNvSpPr/>
          <p:nvPr/>
        </p:nvSpPr>
        <p:spPr bwMode="ltGray">
          <a:xfrm>
            <a:off x="5152698" y="2079710"/>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30" name="Rectangle 55"/>
          <p:cNvSpPr/>
          <p:nvPr/>
        </p:nvSpPr>
        <p:spPr bwMode="ltGray">
          <a:xfrm>
            <a:off x="5152698" y="3087683"/>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31" name="Rectangle 55"/>
          <p:cNvSpPr/>
          <p:nvPr/>
        </p:nvSpPr>
        <p:spPr bwMode="ltGray">
          <a:xfrm>
            <a:off x="5152698" y="4095657"/>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32" name="Rectangle 55"/>
          <p:cNvSpPr/>
          <p:nvPr/>
        </p:nvSpPr>
        <p:spPr bwMode="ltGray">
          <a:xfrm>
            <a:off x="5152698" y="5103632"/>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smtClean="0">
              <a:solidFill>
                <a:schemeClr val="tx1"/>
              </a:solidFill>
            </a:endParaRPr>
          </a:p>
        </p:txBody>
      </p:sp>
      <p:sp>
        <p:nvSpPr>
          <p:cNvPr id="24" name="Rectangle 55"/>
          <p:cNvSpPr/>
          <p:nvPr/>
        </p:nvSpPr>
        <p:spPr bwMode="ltGray">
          <a:xfrm>
            <a:off x="1412081" y="1071736"/>
            <a:ext cx="3656570" cy="496086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defRPr sz="1400" b="0" i="0" u="none" strike="noStrike" kern="1200" spc="0" baseline="0">
                <a:solidFill>
                  <a:prstClr val="black">
                    <a:lumMod val="65000"/>
                    <a:lumOff val="35000"/>
                  </a:prstClr>
                </a:solidFill>
                <a:latin typeface="+mn-lt"/>
                <a:ea typeface="+mn-ea"/>
                <a:cs typeface="+mn-cs"/>
              </a:defRPr>
            </a:pPr>
            <a:r>
              <a:rPr lang="en-US" sz="1600" b="1" dirty="0">
                <a:solidFill>
                  <a:schemeClr val="tx1"/>
                </a:solidFill>
              </a:rPr>
              <a:t>Briefing volume by Industry</a:t>
            </a:r>
          </a:p>
        </p:txBody>
      </p:sp>
      <p:sp>
        <p:nvSpPr>
          <p:cNvPr id="2" name="Title 1"/>
          <p:cNvSpPr>
            <a:spLocks noGrp="1"/>
          </p:cNvSpPr>
          <p:nvPr>
            <p:ph type="title"/>
          </p:nvPr>
        </p:nvSpPr>
        <p:spPr/>
        <p:txBody>
          <a:bodyPr/>
          <a:lstStyle/>
          <a:p>
            <a:r>
              <a:rPr sz="2800">
                <a:latin typeface="Arial"/>
              </a:rPr>
              <a:t>Industry Insights October-December</a:t>
            </a:r>
            <a:endParaRPr lang="en-US" dirty="0"/>
          </a:p>
        </p:txBody>
      </p:sp>
      <p:sp>
        <p:nvSpPr>
          <p:cNvPr id="3" name="Slide Number Placeholder 2"/>
          <p:cNvSpPr>
            <a:spLocks noGrp="1"/>
          </p:cNvSpPr>
          <p:nvPr>
            <p:ph type="sldNum" sz="quarter" idx="12"/>
          </p:nvPr>
        </p:nvSpPr>
        <p:spPr/>
        <p:txBody>
          <a:bodyPr/>
          <a:lstStyle/>
          <a:p>
            <a:fld id="{B016F8AB-BCEA-4347-8BA6-BE776009BC89}" type="slidenum">
              <a:rPr lang="en-US" smtClean="0"/>
              <a:pPr/>
              <a:t>9</a:t>
            </a:fld>
            <a:endParaRPr lang="en-US"/>
          </a:p>
        </p:txBody>
      </p:sp>
      <p:sp>
        <p:nvSpPr>
          <p:cNvPr id="33" name="Rectangle 32"/>
          <p:cNvSpPr/>
          <p:nvPr/>
        </p:nvSpPr>
        <p:spPr>
          <a:xfrm>
            <a:off x="9815298" y="1170459"/>
            <a:ext cx="1459486" cy="665842"/>
          </a:xfrm>
          <a:prstGeom prst="rect">
            <a:avLst/>
          </a:prstGeom>
        </p:spPr>
        <p:txBody>
          <a:bodyPr wrap="square" numCol="1" anchor="t">
            <a:noAutofit/>
          </a:bodyPr>
          <a:lstStyle/>
          <a:p>
            <a:pPr>
              <a:lnSpc>
                <a:spcPct val="90000"/>
              </a:lnSpc>
              <a:defRPr sz="1000" b="1">
                <a:solidFill>
                  <a:schemeClr val="dk1"/>
                </a:solidFill>
              </a:defRPr>
            </a:pPr>
            <a:r>
              <a:t>Top Interests - Fin Svcs</a:t>
            </a:r>
            <a:endParaRPr lang="en-US" sz="900" b="1" dirty="0"/>
          </a:p>
          <a:p>
            <a:pPr>
              <a:defRPr sz="800">
                <a:solidFill>
                  <a:schemeClr val="dk2"/>
                </a:solidFill>
              </a:defRPr>
            </a:pPr>
            <a:r>
              <a:t> - synergy - 39%</a:t>
            </a:r>
          </a:p>
          <a:p>
            <a:pPr>
              <a:defRPr sz="800">
                <a:solidFill>
                  <a:schemeClr val="dk2"/>
                </a:solidFill>
              </a:defRPr>
            </a:pPr>
            <a:r>
              <a:t> - aruba - 30%</a:t>
            </a:r>
          </a:p>
          <a:p>
            <a:pPr>
              <a:defRPr sz="800">
                <a:solidFill>
                  <a:schemeClr val="dk2"/>
                </a:solidFill>
              </a:defRPr>
            </a:pPr>
            <a:r>
              <a:t> - simplivity - 26%</a:t>
            </a:r>
          </a:p>
          <a:p>
            <a:pPr>
              <a:defRPr sz="800">
                <a:solidFill>
                  <a:schemeClr val="dk2"/>
                </a:solidFill>
              </a:defRPr>
            </a:pPr>
            <a:r>
              <a:t> - analytics - 22%</a:t>
            </a:r>
          </a:p>
        </p:txBody>
      </p:sp>
      <p:sp>
        <p:nvSpPr>
          <p:cNvPr id="34" name="Rectangle 33"/>
          <p:cNvSpPr/>
          <p:nvPr/>
        </p:nvSpPr>
        <p:spPr>
          <a:xfrm>
            <a:off x="9815298" y="2169006"/>
            <a:ext cx="1459486" cy="644084"/>
          </a:xfrm>
          <a:prstGeom prst="rect">
            <a:avLst/>
          </a:prstGeom>
        </p:spPr>
        <p:txBody>
          <a:bodyPr wrap="square" numCol="1" anchor="t">
            <a:noAutofit/>
          </a:bodyPr>
          <a:lstStyle/>
          <a:p>
            <a:pPr>
              <a:lnSpc>
                <a:spcPct val="90000"/>
              </a:lnSpc>
              <a:defRPr sz="1000" b="1">
                <a:solidFill>
                  <a:schemeClr val="dk1"/>
                </a:solidFill>
              </a:defRPr>
            </a:pPr>
            <a:r>
              <a:t>Top Interests - Mfg</a:t>
            </a:r>
            <a:endParaRPr lang="en-US" sz="900" b="1" dirty="0"/>
          </a:p>
          <a:p>
            <a:pPr>
              <a:defRPr sz="800">
                <a:solidFill>
                  <a:schemeClr val="dk2"/>
                </a:solidFill>
              </a:defRPr>
            </a:pPr>
            <a:r>
              <a:t> - synergy - 47%</a:t>
            </a:r>
          </a:p>
          <a:p>
            <a:pPr>
              <a:defRPr sz="800">
                <a:solidFill>
                  <a:schemeClr val="dk2"/>
                </a:solidFill>
              </a:defRPr>
            </a:pPr>
            <a:r>
              <a:t> - aruba - 42%</a:t>
            </a:r>
          </a:p>
          <a:p>
            <a:pPr>
              <a:defRPr sz="800">
                <a:solidFill>
                  <a:schemeClr val="dk2"/>
                </a:solidFill>
              </a:defRPr>
            </a:pPr>
            <a:r>
              <a:t> - iot - 32%</a:t>
            </a:r>
          </a:p>
          <a:p>
            <a:pPr>
              <a:defRPr sz="800">
                <a:solidFill>
                  <a:schemeClr val="dk2"/>
                </a:solidFill>
              </a:defRPr>
            </a:pPr>
            <a:r>
              <a:t> - simplivity - 32%</a:t>
            </a:r>
          </a:p>
        </p:txBody>
      </p:sp>
      <p:sp>
        <p:nvSpPr>
          <p:cNvPr id="35" name="Rectangle 34"/>
          <p:cNvSpPr/>
          <p:nvPr/>
        </p:nvSpPr>
        <p:spPr>
          <a:xfrm>
            <a:off x="9815298" y="3167552"/>
            <a:ext cx="1459486" cy="665842"/>
          </a:xfrm>
          <a:prstGeom prst="rect">
            <a:avLst/>
          </a:prstGeom>
        </p:spPr>
        <p:txBody>
          <a:bodyPr wrap="square" numCol="1" anchor="t">
            <a:noAutofit/>
          </a:bodyPr>
          <a:lstStyle/>
          <a:p>
            <a:pPr>
              <a:lnSpc>
                <a:spcPct val="90000"/>
              </a:lnSpc>
              <a:defRPr sz="1000" b="1">
                <a:solidFill>
                  <a:schemeClr val="dk1"/>
                </a:solidFill>
              </a:defRPr>
            </a:pPr>
            <a:r>
              <a:t>Top Interests - Public Sector</a:t>
            </a:r>
            <a:endParaRPr lang="en-US" sz="900" b="1" dirty="0"/>
          </a:p>
          <a:p>
            <a:pPr>
              <a:defRPr sz="800">
                <a:solidFill>
                  <a:schemeClr val="dk2"/>
                </a:solidFill>
              </a:defRPr>
            </a:pPr>
            <a:r>
              <a:t> - simplivity - 42%</a:t>
            </a:r>
          </a:p>
          <a:p>
            <a:pPr>
              <a:defRPr sz="800">
                <a:solidFill>
                  <a:schemeClr val="dk2"/>
                </a:solidFill>
              </a:defRPr>
            </a:pPr>
            <a:r>
              <a:t> - iot - 37%</a:t>
            </a:r>
          </a:p>
          <a:p>
            <a:pPr>
              <a:defRPr sz="800">
                <a:solidFill>
                  <a:schemeClr val="dk2"/>
                </a:solidFill>
              </a:defRPr>
            </a:pPr>
            <a:r>
              <a:t> - synergy - 26%</a:t>
            </a:r>
          </a:p>
          <a:p>
            <a:pPr>
              <a:defRPr sz="800">
                <a:solidFill>
                  <a:schemeClr val="dk2"/>
                </a:solidFill>
              </a:defRPr>
            </a:pPr>
            <a:r>
              <a:t> - aruba - 21%</a:t>
            </a:r>
          </a:p>
        </p:txBody>
      </p:sp>
      <p:sp>
        <p:nvSpPr>
          <p:cNvPr id="36" name="Rectangle 35"/>
          <p:cNvSpPr/>
          <p:nvPr/>
        </p:nvSpPr>
        <p:spPr>
          <a:xfrm>
            <a:off x="9815298" y="4175526"/>
            <a:ext cx="1459486" cy="673537"/>
          </a:xfrm>
          <a:prstGeom prst="rect">
            <a:avLst/>
          </a:prstGeom>
        </p:spPr>
        <p:txBody>
          <a:bodyPr wrap="square" numCol="1" anchor="t">
            <a:noAutofit/>
          </a:bodyPr>
          <a:lstStyle/>
          <a:p>
            <a:pPr>
              <a:lnSpc>
                <a:spcPct val="90000"/>
              </a:lnSpc>
              <a:defRPr sz="1000" b="1">
                <a:solidFill>
                  <a:schemeClr val="dk1"/>
                </a:solidFill>
              </a:defRPr>
            </a:pPr>
            <a:r>
              <a:t>Top Interests - CME</a:t>
            </a:r>
            <a:endParaRPr lang="en-US" sz="900" b="1" dirty="0"/>
          </a:p>
          <a:p>
            <a:pPr>
              <a:defRPr sz="800">
                <a:solidFill>
                  <a:schemeClr val="dk2"/>
                </a:solidFill>
              </a:defRPr>
            </a:pPr>
            <a:r>
              <a:t> - aruba - 25%</a:t>
            </a:r>
          </a:p>
          <a:p>
            <a:pPr>
              <a:defRPr sz="800">
                <a:solidFill>
                  <a:schemeClr val="dk2"/>
                </a:solidFill>
              </a:defRPr>
            </a:pPr>
            <a:r>
              <a:t> - pointnext - 25%</a:t>
            </a:r>
          </a:p>
          <a:p>
            <a:pPr>
              <a:defRPr sz="800">
                <a:solidFill>
                  <a:schemeClr val="dk2"/>
                </a:solidFill>
              </a:defRPr>
            </a:pPr>
            <a:r>
              <a:t> - iot - 19%</a:t>
            </a:r>
          </a:p>
          <a:p>
            <a:pPr>
              <a:defRPr sz="800">
                <a:solidFill>
                  <a:schemeClr val="dk2"/>
                </a:solidFill>
              </a:defRPr>
            </a:pPr>
            <a:r>
              <a:t> - simplivity - 19%</a:t>
            </a:r>
          </a:p>
        </p:txBody>
      </p:sp>
      <p:sp>
        <p:nvSpPr>
          <p:cNvPr id="37" name="Rectangle 36"/>
          <p:cNvSpPr/>
          <p:nvPr/>
        </p:nvSpPr>
        <p:spPr>
          <a:xfrm>
            <a:off x="9815298" y="5174348"/>
            <a:ext cx="1459486" cy="674746"/>
          </a:xfrm>
          <a:prstGeom prst="rect">
            <a:avLst/>
          </a:prstGeom>
        </p:spPr>
        <p:txBody>
          <a:bodyPr wrap="square" numCol="1" anchor="t">
            <a:noAutofit/>
          </a:bodyPr>
          <a:lstStyle/>
          <a:p>
            <a:pPr>
              <a:lnSpc>
                <a:spcPct val="90000"/>
              </a:lnSpc>
              <a:defRPr sz="1000" b="1">
                <a:solidFill>
                  <a:schemeClr val="dk1"/>
                </a:solidFill>
              </a:defRPr>
            </a:pPr>
            <a:r>
              <a:t>Top Interests - Health &amp; LS</a:t>
            </a:r>
            <a:endParaRPr lang="en-US" sz="900" b="1" dirty="0"/>
          </a:p>
          <a:p>
            <a:pPr>
              <a:defRPr sz="800">
                <a:solidFill>
                  <a:schemeClr val="dk2"/>
                </a:solidFill>
              </a:defRPr>
            </a:pPr>
            <a:r>
              <a:t> - iot - 29%</a:t>
            </a:r>
          </a:p>
          <a:p>
            <a:pPr>
              <a:defRPr sz="800">
                <a:solidFill>
                  <a:schemeClr val="dk2"/>
                </a:solidFill>
              </a:defRPr>
            </a:pPr>
            <a:r>
              <a:t> - synergy - 29%</a:t>
            </a:r>
          </a:p>
          <a:p>
            <a:pPr>
              <a:defRPr sz="800">
                <a:solidFill>
                  <a:schemeClr val="dk2"/>
                </a:solidFill>
              </a:defRPr>
            </a:pPr>
            <a:r>
              <a:t> - simplivity - 29%</a:t>
            </a:r>
          </a:p>
          <a:p>
            <a:pPr>
              <a:defRPr sz="800">
                <a:solidFill>
                  <a:schemeClr val="dk2"/>
                </a:solidFill>
              </a:defRPr>
            </a:pPr>
            <a:r>
              <a:t> - nimble - 29%</a:t>
            </a:r>
          </a:p>
        </p:txBody>
      </p:sp>
      <p:cxnSp>
        <p:nvCxnSpPr>
          <p:cNvPr id="10" name="Straight Connector 9"/>
          <p:cNvCxnSpPr/>
          <p:nvPr/>
        </p:nvCxnSpPr>
        <p:spPr>
          <a:xfrm>
            <a:off x="6785566" y="1170459"/>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85566" y="2178433"/>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85566" y="3186406"/>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785566" y="4194380"/>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85566" y="520235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3271" y="1130156"/>
            <a:ext cx="759054" cy="322262"/>
          </a:xfrm>
          <a:prstGeom prst="rect">
            <a:avLst/>
          </a:prstGeom>
        </p:spPr>
        <p:txBody>
          <a:bodyPr wrap="square" numCol="1" anchor="ctr">
            <a:noAutofit/>
          </a:bodyPr>
          <a:lstStyle/>
          <a:p>
            <a:r>
              <a:rPr lang="en-US" sz="900" dirty="0"/>
              <a:t>Briefings by center</a:t>
            </a:r>
            <a:endParaRPr lang="en-US" sz="800" dirty="0"/>
          </a:p>
        </p:txBody>
      </p:sp>
      <p:sp>
        <p:nvSpPr>
          <p:cNvPr id="44" name="Rectangle 43"/>
          <p:cNvSpPr/>
          <p:nvPr/>
        </p:nvSpPr>
        <p:spPr>
          <a:xfrm>
            <a:off x="6813271" y="2147775"/>
            <a:ext cx="759054" cy="322262"/>
          </a:xfrm>
          <a:prstGeom prst="rect">
            <a:avLst/>
          </a:prstGeom>
        </p:spPr>
        <p:txBody>
          <a:bodyPr wrap="square" numCol="1" anchor="ctr">
            <a:noAutofit/>
          </a:bodyPr>
          <a:lstStyle/>
          <a:p>
            <a:r>
              <a:rPr lang="en-US" sz="900" dirty="0"/>
              <a:t>Briefings by center</a:t>
            </a:r>
            <a:endParaRPr lang="en-US" sz="800" dirty="0"/>
          </a:p>
        </p:txBody>
      </p:sp>
      <p:sp>
        <p:nvSpPr>
          <p:cNvPr id="45" name="Rectangle 44"/>
          <p:cNvSpPr/>
          <p:nvPr/>
        </p:nvSpPr>
        <p:spPr>
          <a:xfrm>
            <a:off x="6813271" y="3168888"/>
            <a:ext cx="759054" cy="322262"/>
          </a:xfrm>
          <a:prstGeom prst="rect">
            <a:avLst/>
          </a:prstGeom>
        </p:spPr>
        <p:txBody>
          <a:bodyPr wrap="square" numCol="1" anchor="ctr">
            <a:noAutofit/>
          </a:bodyPr>
          <a:lstStyle/>
          <a:p>
            <a:r>
              <a:rPr lang="en-US" sz="900" dirty="0"/>
              <a:t>Briefings by center</a:t>
            </a:r>
            <a:endParaRPr lang="en-US" sz="800" dirty="0"/>
          </a:p>
        </p:txBody>
      </p:sp>
      <p:sp>
        <p:nvSpPr>
          <p:cNvPr id="46" name="Rectangle 45"/>
          <p:cNvSpPr/>
          <p:nvPr/>
        </p:nvSpPr>
        <p:spPr>
          <a:xfrm>
            <a:off x="6813271" y="4186507"/>
            <a:ext cx="759054" cy="322262"/>
          </a:xfrm>
          <a:prstGeom prst="rect">
            <a:avLst/>
          </a:prstGeom>
        </p:spPr>
        <p:txBody>
          <a:bodyPr wrap="square" numCol="1" anchor="ctr">
            <a:noAutofit/>
          </a:bodyPr>
          <a:lstStyle/>
          <a:p>
            <a:r>
              <a:rPr lang="en-US" sz="900" dirty="0"/>
              <a:t>Briefings by center</a:t>
            </a:r>
            <a:endParaRPr lang="en-US" sz="800" dirty="0"/>
          </a:p>
        </p:txBody>
      </p:sp>
      <p:sp>
        <p:nvSpPr>
          <p:cNvPr id="47" name="Rectangle 46"/>
          <p:cNvSpPr/>
          <p:nvPr/>
        </p:nvSpPr>
        <p:spPr>
          <a:xfrm>
            <a:off x="6813271" y="5193202"/>
            <a:ext cx="759054" cy="322262"/>
          </a:xfrm>
          <a:prstGeom prst="rect">
            <a:avLst/>
          </a:prstGeom>
        </p:spPr>
        <p:txBody>
          <a:bodyPr wrap="square" numCol="1" anchor="ctr">
            <a:noAutofit/>
          </a:bodyPr>
          <a:lstStyle/>
          <a:p>
            <a:r>
              <a:rPr lang="en-US" sz="900" dirty="0"/>
              <a:t>Briefings by center</a:t>
            </a:r>
            <a:endParaRPr lang="en-US" sz="800" dirty="0"/>
          </a:p>
        </p:txBody>
      </p:sp>
      <p:cxnSp>
        <p:nvCxnSpPr>
          <p:cNvPr id="48" name="Straight Connector 47"/>
          <p:cNvCxnSpPr/>
          <p:nvPr/>
        </p:nvCxnSpPr>
        <p:spPr>
          <a:xfrm>
            <a:off x="9769312" y="1170459"/>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769312" y="2178433"/>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769312" y="3186406"/>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69312" y="4194380"/>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69312" y="520235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48791" y="1390643"/>
            <a:ext cx="1050574" cy="225474"/>
          </a:xfrm>
          <a:prstGeom prst="rect">
            <a:avLst/>
          </a:prstGeom>
          <a:noFill/>
        </p:spPr>
        <p:txBody>
          <a:bodyPr wrap="none" lIns="0" tIns="0" rIns="0" bIns="0" rtlCol="0">
            <a:noAutofit/>
          </a:bodyPr>
          <a:lstStyle/>
          <a:p>
            <a:pPr algn="ctr">
              <a:lnSpc>
                <a:spcPct val="90000"/>
              </a:lnSpc>
            </a:pPr>
            <a:r>
              <a:t>Fin Svcs</a:t>
            </a:r>
            <a:endParaRPr lang="en-GB" sz="1600" dirty="0"/>
          </a:p>
        </p:txBody>
      </p:sp>
      <p:sp>
        <p:nvSpPr>
          <p:cNvPr id="38" name="TextBox 37"/>
          <p:cNvSpPr txBox="1"/>
          <p:nvPr/>
        </p:nvSpPr>
        <p:spPr>
          <a:xfrm>
            <a:off x="5448791" y="2395417"/>
            <a:ext cx="1050574" cy="225474"/>
          </a:xfrm>
          <a:prstGeom prst="rect">
            <a:avLst/>
          </a:prstGeom>
          <a:noFill/>
        </p:spPr>
        <p:txBody>
          <a:bodyPr wrap="none" lIns="0" tIns="0" rIns="0" bIns="0" rtlCol="0">
            <a:noAutofit/>
          </a:bodyPr>
          <a:lstStyle/>
          <a:p>
            <a:pPr algn="ctr">
              <a:lnSpc>
                <a:spcPct val="90000"/>
              </a:lnSpc>
            </a:pPr>
            <a:r>
              <a:t>Mfg</a:t>
            </a:r>
            <a:endParaRPr lang="en-GB" sz="1600" dirty="0"/>
          </a:p>
        </p:txBody>
      </p:sp>
      <p:sp>
        <p:nvSpPr>
          <p:cNvPr id="53" name="TextBox 52"/>
          <p:cNvSpPr txBox="1"/>
          <p:nvPr/>
        </p:nvSpPr>
        <p:spPr>
          <a:xfrm>
            <a:off x="5448791" y="3406590"/>
            <a:ext cx="1050574" cy="225474"/>
          </a:xfrm>
          <a:prstGeom prst="rect">
            <a:avLst/>
          </a:prstGeom>
          <a:noFill/>
        </p:spPr>
        <p:txBody>
          <a:bodyPr wrap="none" lIns="0" tIns="0" rIns="0" bIns="0" rtlCol="0">
            <a:noAutofit/>
          </a:bodyPr>
          <a:lstStyle/>
          <a:p>
            <a:pPr algn="ctr">
              <a:lnSpc>
                <a:spcPct val="90000"/>
              </a:lnSpc>
            </a:pPr>
            <a:r>
              <a:t>Public Sector</a:t>
            </a:r>
            <a:endParaRPr lang="en-GB" sz="1600" dirty="0"/>
          </a:p>
        </p:txBody>
      </p:sp>
      <p:sp>
        <p:nvSpPr>
          <p:cNvPr id="54" name="TextBox 53"/>
          <p:cNvSpPr txBox="1"/>
          <p:nvPr/>
        </p:nvSpPr>
        <p:spPr>
          <a:xfrm>
            <a:off x="5448791" y="4447403"/>
            <a:ext cx="1050574" cy="225474"/>
          </a:xfrm>
          <a:prstGeom prst="rect">
            <a:avLst/>
          </a:prstGeom>
          <a:noFill/>
        </p:spPr>
        <p:txBody>
          <a:bodyPr wrap="none" lIns="0" tIns="0" rIns="0" bIns="0" rtlCol="0">
            <a:noAutofit/>
          </a:bodyPr>
          <a:lstStyle/>
          <a:p>
            <a:pPr algn="ctr">
              <a:lnSpc>
                <a:spcPct val="90000"/>
              </a:lnSpc>
            </a:pPr>
            <a:r>
              <a:t>CME</a:t>
            </a:r>
            <a:endParaRPr lang="en-GB" sz="1600" dirty="0"/>
          </a:p>
        </p:txBody>
      </p:sp>
      <p:sp>
        <p:nvSpPr>
          <p:cNvPr id="55" name="TextBox 54"/>
          <p:cNvSpPr txBox="1"/>
          <p:nvPr/>
        </p:nvSpPr>
        <p:spPr>
          <a:xfrm>
            <a:off x="5448791" y="5455378"/>
            <a:ext cx="1050574" cy="225474"/>
          </a:xfrm>
          <a:prstGeom prst="rect">
            <a:avLst/>
          </a:prstGeom>
          <a:noFill/>
        </p:spPr>
        <p:txBody>
          <a:bodyPr wrap="none" lIns="0" tIns="0" rIns="0" bIns="0" rtlCol="0">
            <a:noAutofit/>
          </a:bodyPr>
          <a:lstStyle/>
          <a:p>
            <a:pPr algn="ctr">
              <a:lnSpc>
                <a:spcPct val="90000"/>
              </a:lnSpc>
            </a:pPr>
            <a:r>
              <a:t>Health &amp; LS</a:t>
            </a:r>
            <a:endParaRPr lang="en-GB" sz="1600" dirty="0"/>
          </a:p>
        </p:txBody>
      </p:sp>
      <p:pic>
        <p:nvPicPr>
          <p:cNvPr id="5" name="Picture 4" descr="donut-industries.png"/>
          <p:cNvPicPr>
            <a:picLocks noChangeAspect="1"/>
          </p:cNvPicPr>
          <p:nvPr/>
        </p:nvPicPr>
        <p:blipFill>
          <a:blip r:embed="rId3"/>
          <a:stretch>
            <a:fillRect/>
          </a:stretch>
        </p:blipFill>
        <p:spPr>
          <a:xfrm>
            <a:off x="1554480" y="1737360"/>
            <a:ext cx="3383280" cy="4114800"/>
          </a:xfrm>
          <a:prstGeom prst="rect">
            <a:avLst/>
          </a:prstGeom>
        </p:spPr>
      </p:pic>
      <p:pic>
        <p:nvPicPr>
          <p:cNvPr id="6" name="Picture 5" descr="donut-Fin_Svcs.png"/>
          <p:cNvPicPr>
            <a:picLocks noChangeAspect="1"/>
          </p:cNvPicPr>
          <p:nvPr/>
        </p:nvPicPr>
        <p:blipFill>
          <a:blip r:embed="rId4"/>
          <a:stretch>
            <a:fillRect/>
          </a:stretch>
        </p:blipFill>
        <p:spPr>
          <a:xfrm>
            <a:off x="7498079" y="1097280"/>
            <a:ext cx="1874519" cy="914400"/>
          </a:xfrm>
          <a:prstGeom prst="rect">
            <a:avLst/>
          </a:prstGeom>
        </p:spPr>
      </p:pic>
      <p:pic>
        <p:nvPicPr>
          <p:cNvPr id="7" name="Picture 6" descr="donut-Mfg.png"/>
          <p:cNvPicPr>
            <a:picLocks noChangeAspect="1"/>
          </p:cNvPicPr>
          <p:nvPr/>
        </p:nvPicPr>
        <p:blipFill>
          <a:blip r:embed="rId5"/>
          <a:stretch>
            <a:fillRect/>
          </a:stretch>
        </p:blipFill>
        <p:spPr>
          <a:xfrm>
            <a:off x="7498079" y="2103120"/>
            <a:ext cx="1874519" cy="914400"/>
          </a:xfrm>
          <a:prstGeom prst="rect">
            <a:avLst/>
          </a:prstGeom>
        </p:spPr>
      </p:pic>
      <p:pic>
        <p:nvPicPr>
          <p:cNvPr id="8" name="Picture 7" descr="donut-Public_Sector.png"/>
          <p:cNvPicPr>
            <a:picLocks noChangeAspect="1"/>
          </p:cNvPicPr>
          <p:nvPr/>
        </p:nvPicPr>
        <p:blipFill>
          <a:blip r:embed="rId6"/>
          <a:stretch>
            <a:fillRect/>
          </a:stretch>
        </p:blipFill>
        <p:spPr>
          <a:xfrm>
            <a:off x="7498079" y="3108960"/>
            <a:ext cx="1874519" cy="914400"/>
          </a:xfrm>
          <a:prstGeom prst="rect">
            <a:avLst/>
          </a:prstGeom>
        </p:spPr>
      </p:pic>
      <p:pic>
        <p:nvPicPr>
          <p:cNvPr id="9" name="Picture 8" descr="donut-CME.png"/>
          <p:cNvPicPr>
            <a:picLocks noChangeAspect="1"/>
          </p:cNvPicPr>
          <p:nvPr/>
        </p:nvPicPr>
        <p:blipFill>
          <a:blip r:embed="rId7"/>
          <a:stretch>
            <a:fillRect/>
          </a:stretch>
        </p:blipFill>
        <p:spPr>
          <a:xfrm>
            <a:off x="7498079" y="4114800"/>
            <a:ext cx="1874519" cy="914400"/>
          </a:xfrm>
          <a:prstGeom prst="rect">
            <a:avLst/>
          </a:prstGeom>
        </p:spPr>
      </p:pic>
      <p:pic>
        <p:nvPicPr>
          <p:cNvPr id="11" name="Picture 10" descr="donut-Health___LS.png"/>
          <p:cNvPicPr>
            <a:picLocks noChangeAspect="1"/>
          </p:cNvPicPr>
          <p:nvPr/>
        </p:nvPicPr>
        <p:blipFill>
          <a:blip r:embed="rId8"/>
          <a:stretch>
            <a:fillRect/>
          </a:stretch>
        </p:blipFill>
        <p:spPr>
          <a:xfrm>
            <a:off x="7498079" y="5120640"/>
            <a:ext cx="1874519" cy="914400"/>
          </a:xfrm>
          <a:prstGeom prst="rect">
            <a:avLst/>
          </a:prstGeom>
        </p:spPr>
      </p:pic>
    </p:spTree>
    <p:extLst>
      <p:ext uri="{BB962C8B-B14F-4D97-AF65-F5344CB8AC3E}">
        <p14:creationId xmlns:p14="http://schemas.microsoft.com/office/powerpoint/2010/main" val="112338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HPE_Standard_Arial_16x9_v6</Template>
  <TotalTime>16527</TotalTime>
  <Words>1453</Words>
  <Application>Microsoft Office PowerPoint</Application>
  <PresentationFormat>Widescreen</PresentationFormat>
  <Paragraphs>323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MetricHPE</vt:lpstr>
      <vt:lpstr>Wingdings</vt:lpstr>
      <vt:lpstr>HPE_Standard_Arial_16x9_v5</vt:lpstr>
      <vt:lpstr>Customer Insights Learnings from August EBC/CEC visits</vt:lpstr>
      <vt:lpstr>Customer Advocacy Insights</vt:lpstr>
      <vt:lpstr>In August, customers wanted to learn more about…</vt:lpstr>
      <vt:lpstr>3 month trend: Increasing interest in…</vt:lpstr>
      <vt:lpstr>Top 3 Customer Interests: XXX - XXX</vt:lpstr>
      <vt:lpstr>In August, Customers were telling us…</vt:lpstr>
      <vt:lpstr>Most frequent customer requests &amp; recommendations</vt:lpstr>
      <vt:lpstr>Additional quotes</vt:lpstr>
      <vt:lpstr>Industry insights (XXX - XXX)</vt:lpstr>
      <vt:lpstr>Partner Insights (XXX- XXX)</vt:lpstr>
      <vt:lpstr>Breakdown by center (XXX – XXX)</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Yeh, Daniel</dc:creator>
  <cp:lastModifiedBy>Freeman, Clive (Strategic Customer Engagement)</cp:lastModifiedBy>
  <cp:revision>738</cp:revision>
  <cp:lastPrinted>2017-07-13T20:51:12Z</cp:lastPrinted>
  <dcterms:created xsi:type="dcterms:W3CDTF">2016-07-12T14:49:56Z</dcterms:created>
  <dcterms:modified xsi:type="dcterms:W3CDTF">2018-01-26T17:03:38Z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