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handoutMasterIdLst>
    <p:handoutMasterId r:id="rId15"/>
  </p:handoutMasterIdLst>
  <p:sldIdLst>
    <p:sldId id="276" r:id="rId2"/>
    <p:sldId id="259" r:id="rId3"/>
    <p:sldId id="282" r:id="rId4"/>
    <p:sldId id="280" r:id="rId5"/>
    <p:sldId id="261" r:id="rId6"/>
    <p:sldId id="262" r:id="rId7"/>
    <p:sldId id="275" r:id="rId8"/>
    <p:sldId id="265" r:id="rId9"/>
    <p:sldId id="286" r:id="rId10"/>
    <p:sldId id="287" r:id="rId11"/>
    <p:sldId id="288" r:id="rId12"/>
    <p:sldId id="264" r:id="rId13"/>
  </p:sldIdLst>
  <p:sldSz cx="12192000" cy="6858000"/>
  <p:notesSz cx="7010400" cy="9296400"/>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4" orient="horz" pos="3840">
          <p15:clr>
            <a:srgbClr val="A4A3A4"/>
          </p15:clr>
        </p15:guide>
        <p15:guide id="5" pos="3840">
          <p15:clr>
            <a:srgbClr val="A4A3A4"/>
          </p15:clr>
        </p15:guide>
        <p15:guide id="6" pos="384">
          <p15:clr>
            <a:srgbClr val="A4A3A4"/>
          </p15:clr>
        </p15:guide>
        <p15:guide id="7" pos="7296">
          <p15:clr>
            <a:srgbClr val="A4A3A4"/>
          </p15:clr>
        </p15:guide>
        <p15:guide id="8" orient="horz" pos="96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eatherford, Tina" initials="WT" lastIdx="2" clrIdx="0">
    <p:extLst>
      <p:ext uri="{19B8F6BF-5375-455C-9EA6-DF929625EA0E}">
        <p15:presenceInfo xmlns:p15="http://schemas.microsoft.com/office/powerpoint/2012/main" userId="S-1-5-21-839522115-1383384898-515967899-38922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12C8C85-51F0-491E-9774-3900AFEF0F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666" autoAdjust="0"/>
    <p:restoredTop sz="96433" autoAdjust="0"/>
  </p:normalViewPr>
  <p:slideViewPr>
    <p:cSldViewPr snapToGrid="0">
      <p:cViewPr varScale="1">
        <p:scale>
          <a:sx n="72" d="100"/>
          <a:sy n="72" d="100"/>
        </p:scale>
        <p:origin x="1008" y="62"/>
      </p:cViewPr>
      <p:guideLst>
        <p:guide orient="horz" pos="2160"/>
        <p:guide orient="horz" pos="3840"/>
        <p:guide pos="3840"/>
        <p:guide pos="384"/>
        <p:guide pos="7296"/>
        <p:guide orient="horz" pos="960"/>
      </p:guideLst>
    </p:cSldViewPr>
  </p:slideViewPr>
  <p:outlineViewPr>
    <p:cViewPr>
      <p:scale>
        <a:sx n="33" d="100"/>
        <a:sy n="33" d="100"/>
      </p:scale>
      <p:origin x="0" y="-1485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83" d="100"/>
          <a:sy n="83" d="100"/>
        </p:scale>
        <p:origin x="3852" y="9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3CA61830-C416-483F-955E-54203C65B711}" type="datetimeFigureOut">
              <a:rPr lang="en-US"/>
              <a:t>1/26/2018</a:t>
            </a:fld>
            <a:endParaRPr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CEF31B20-3646-4475-8BC4-560CAF715D08}" type="slidenum">
              <a:rPr/>
              <a:t>‹#›</a:t>
            </a:fld>
            <a:endParaRPr/>
          </a:p>
        </p:txBody>
      </p:sp>
    </p:spTree>
    <p:extLst>
      <p:ext uri="{BB962C8B-B14F-4D97-AF65-F5344CB8AC3E}">
        <p14:creationId xmlns:p14="http://schemas.microsoft.com/office/powerpoint/2010/main" val="38292446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00050" y="387350"/>
            <a:ext cx="4651375" cy="2616200"/>
          </a:xfrm>
          <a:prstGeom prst="rect">
            <a:avLst/>
          </a:prstGeom>
          <a:noFill/>
          <a:ln w="12700">
            <a:solidFill>
              <a:prstClr val="black"/>
            </a:solidFill>
          </a:ln>
        </p:spPr>
        <p:txBody>
          <a:bodyPr vert="horz" lIns="93177" tIns="46589" rIns="93177" bIns="46589" rtlCol="0" anchor="ctr"/>
          <a:lstStyle/>
          <a:p>
            <a:endParaRPr/>
          </a:p>
        </p:txBody>
      </p:sp>
      <p:sp>
        <p:nvSpPr>
          <p:cNvPr id="5" name="Notes Placeholder 4"/>
          <p:cNvSpPr>
            <a:spLocks noGrp="1"/>
          </p:cNvSpPr>
          <p:nvPr>
            <p:ph type="body" sz="quarter" idx="3"/>
          </p:nvPr>
        </p:nvSpPr>
        <p:spPr>
          <a:xfrm>
            <a:off x="389467" y="3176270"/>
            <a:ext cx="6231467" cy="5422900"/>
          </a:xfrm>
          <a:prstGeom prst="rect">
            <a:avLst/>
          </a:prstGeom>
        </p:spPr>
        <p:txBody>
          <a:bodyPr vert="horz" lIns="0" tIns="0" rIns="0" bIns="0" rtlCol="0">
            <a:normAutofit/>
          </a:body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389467" y="8831580"/>
            <a:ext cx="4985173" cy="230797"/>
          </a:xfrm>
          <a:prstGeom prst="rect">
            <a:avLst/>
          </a:prstGeom>
        </p:spPr>
        <p:txBody>
          <a:bodyPr vert="horz" lIns="0" tIns="0" rIns="0" bIns="0" rtlCol="0" anchor="ctr"/>
          <a:lstStyle>
            <a:lvl1pPr algn="l">
              <a:defRPr sz="1000"/>
            </a:lvl1pPr>
          </a:lstStyle>
          <a:p>
            <a:endParaRPr/>
          </a:p>
        </p:txBody>
      </p:sp>
      <p:sp>
        <p:nvSpPr>
          <p:cNvPr id="7" name="Slide Number Placeholder 6"/>
          <p:cNvSpPr>
            <a:spLocks noGrp="1"/>
          </p:cNvSpPr>
          <p:nvPr>
            <p:ph type="sldNum" sz="quarter" idx="5"/>
          </p:nvPr>
        </p:nvSpPr>
        <p:spPr>
          <a:xfrm>
            <a:off x="5997787" y="8831580"/>
            <a:ext cx="623147" cy="230797"/>
          </a:xfrm>
          <a:prstGeom prst="rect">
            <a:avLst/>
          </a:prstGeom>
        </p:spPr>
        <p:txBody>
          <a:bodyPr vert="horz" lIns="0" tIns="0" rIns="0" bIns="0" rtlCol="0" anchor="ctr"/>
          <a:lstStyle>
            <a:lvl1pPr algn="r">
              <a:defRPr sz="1000"/>
            </a:lvl1pPr>
          </a:lstStyle>
          <a:p>
            <a:fld id="{5BFEAE42-E3FE-4405-B7FC-4425D05B92A0}" type="slidenum">
              <a:rPr/>
              <a:pPr/>
              <a:t>‹#›</a:t>
            </a:fld>
            <a:endParaRPr/>
          </a:p>
        </p:txBody>
      </p:sp>
    </p:spTree>
    <p:extLst>
      <p:ext uri="{BB962C8B-B14F-4D97-AF65-F5344CB8AC3E}">
        <p14:creationId xmlns:p14="http://schemas.microsoft.com/office/powerpoint/2010/main" val="48636397"/>
      </p:ext>
    </p:extLst>
  </p:cSld>
  <p:clrMap bg1="lt1" tx1="dk1" bg2="lt2" tx2="dk2" accent1="accent1" accent2="accent2" accent3="accent3" accent4="accent4" accent5="accent5" accent6="accent6" hlink="hlink" folHlink="folHlink"/>
  <p:notesStyle>
    <a:lvl1pPr marL="45720" indent="-36576" algn="l" defTabSz="914400" rtl="0" eaLnBrk="1" latinLnBrk="0" hangingPunct="1">
      <a:spcBef>
        <a:spcPts val="600"/>
      </a:spcBef>
      <a:buSzPct val="25000"/>
      <a:buFont typeface="Arial" panose="020B0604020202020204" pitchFamily="34" charset="0"/>
      <a:buChar char=" "/>
      <a:defRPr sz="1100" kern="1200">
        <a:solidFill>
          <a:schemeClr val="tx1"/>
        </a:solidFill>
        <a:latin typeface="+mn-lt"/>
        <a:ea typeface="+mn-ea"/>
        <a:cs typeface="+mn-cs"/>
      </a:defRPr>
    </a:lvl1pPr>
    <a:lvl2pPr marL="228600" indent="-137160" algn="l" defTabSz="914400" rtl="0" eaLnBrk="1" latinLnBrk="0" hangingPunct="1">
      <a:spcBef>
        <a:spcPts val="600"/>
      </a:spcBef>
      <a:buFont typeface="Arial" panose="020B0604020202020204" pitchFamily="34" charset="0"/>
      <a:buChar char="–"/>
      <a:defRPr sz="1050" kern="1200">
        <a:solidFill>
          <a:schemeClr val="tx1"/>
        </a:solidFill>
        <a:latin typeface="+mn-lt"/>
        <a:ea typeface="+mn-ea"/>
        <a:cs typeface="+mn-cs"/>
      </a:defRPr>
    </a:lvl2pPr>
    <a:lvl3pPr marL="365760" indent="-109728" algn="l" defTabSz="914400" rtl="0" eaLnBrk="1" latinLnBrk="0" hangingPunct="1">
      <a:spcBef>
        <a:spcPts val="600"/>
      </a:spcBef>
      <a:buFont typeface="Arial" panose="020B0604020202020204" pitchFamily="34" charset="0"/>
      <a:buChar char="–"/>
      <a:defRPr sz="1000" kern="1200">
        <a:solidFill>
          <a:schemeClr val="tx1"/>
        </a:solidFill>
        <a:latin typeface="+mn-lt"/>
        <a:ea typeface="+mn-ea"/>
        <a:cs typeface="+mn-cs"/>
      </a:defRPr>
    </a:lvl3pPr>
    <a:lvl4pPr marL="548640" indent="-109728"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31520" indent="-109728" algn="l" defTabSz="914400"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0050" y="387350"/>
            <a:ext cx="4651375" cy="2616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a:t>
            </a:fld>
            <a:endParaRPr lang="en-US"/>
          </a:p>
        </p:txBody>
      </p:sp>
    </p:spTree>
    <p:extLst>
      <p:ext uri="{BB962C8B-B14F-4D97-AF65-F5344CB8AC3E}">
        <p14:creationId xmlns:p14="http://schemas.microsoft.com/office/powerpoint/2010/main" val="23483483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pPr marL="60325" indent="-60325">
              <a:spcBef>
                <a:spcPts val="1000"/>
              </a:spcBef>
              <a:spcAft>
                <a:spcPts val="300"/>
              </a:spcAft>
              <a:buClr>
                <a:prstClr val="black"/>
              </a:buClr>
            </a:pPr>
            <a:endParaRPr lang="en-US" sz="1100" i="1" dirty="0" smtClean="0">
              <a:solidFill>
                <a:schemeClr val="tx1"/>
              </a:solidFill>
            </a:endParaRPr>
          </a:p>
          <a:p>
            <a:pPr marL="60325" indent="-60325">
              <a:spcBef>
                <a:spcPts val="1000"/>
              </a:spcBef>
              <a:spcAft>
                <a:spcPts val="300"/>
              </a:spcAft>
              <a:buClr>
                <a:prstClr val="black"/>
              </a:buClr>
            </a:pPr>
            <a:r>
              <a:rPr lang="en-US" sz="1100" i="1" dirty="0" smtClean="0">
                <a:solidFill>
                  <a:schemeClr val="tx1"/>
                </a:solidFill>
              </a:rPr>
              <a:t>“Improved support options - contract support for C7000. We are really struggling in this area.”</a:t>
            </a:r>
          </a:p>
          <a:p>
            <a:pPr marL="274320" indent="-171450">
              <a:buClr>
                <a:prstClr val="black"/>
              </a:buClr>
              <a:buFont typeface="MetricHPE" panose="020B0503030202060203" pitchFamily="34" charset="0"/>
              <a:buChar char="−"/>
            </a:pPr>
            <a:r>
              <a:rPr lang="en-US" sz="1050" b="1" dirty="0" smtClean="0">
                <a:solidFill>
                  <a:schemeClr val="tx1"/>
                </a:solidFill>
              </a:rPr>
              <a:t>Steve Tippet, Nationwide Mutual Insurance Company Technology Consultant</a:t>
            </a:r>
          </a:p>
          <a:p>
            <a:pPr marL="274320" indent="-171450">
              <a:buClr>
                <a:prstClr val="black"/>
              </a:buClr>
              <a:buFont typeface="MetricHPE" panose="020B0503030202060203" pitchFamily="34" charset="0"/>
              <a:buChar char="−"/>
            </a:pPr>
            <a:endParaRPr lang="en-US" sz="1100" b="0" i="1" dirty="0" smtClean="0">
              <a:solidFill>
                <a:schemeClr val="tx1"/>
              </a:solidFill>
            </a:endParaRPr>
          </a:p>
          <a:p>
            <a:pPr marL="102870" indent="0">
              <a:buClr>
                <a:prstClr val="black"/>
              </a:buClr>
              <a:buFont typeface="MetricHPE" panose="020B0503030202060203" pitchFamily="34" charset="0"/>
              <a:buNone/>
            </a:pPr>
            <a:r>
              <a:rPr lang="en-US" sz="1100" b="0" i="1" dirty="0" smtClean="0">
                <a:solidFill>
                  <a:schemeClr val="tx1"/>
                </a:solidFill>
              </a:rPr>
              <a:t>“Any future training on HPE Synergy </a:t>
            </a:r>
            <a:r>
              <a:rPr lang="en-US" sz="1100" b="0" i="1" dirty="0" err="1" smtClean="0">
                <a:solidFill>
                  <a:schemeClr val="tx1"/>
                </a:solidFill>
              </a:rPr>
              <a:t>wouuld</a:t>
            </a:r>
            <a:r>
              <a:rPr lang="en-US" sz="1100" b="0" i="1" dirty="0" smtClean="0">
                <a:solidFill>
                  <a:schemeClr val="tx1"/>
                </a:solidFill>
              </a:rPr>
              <a:t> be great“ </a:t>
            </a:r>
            <a:r>
              <a:rPr lang="en-US" sz="1050" b="1" dirty="0" smtClean="0">
                <a:solidFill>
                  <a:schemeClr val="tx1"/>
                </a:solidFill>
              </a:rPr>
              <a:t>–</a:t>
            </a:r>
            <a:r>
              <a:rPr lang="en-US" sz="1050" b="1" baseline="0" dirty="0" smtClean="0">
                <a:solidFill>
                  <a:schemeClr val="tx1"/>
                </a:solidFill>
              </a:rPr>
              <a:t> Wipro Limited</a:t>
            </a:r>
          </a:p>
          <a:p>
            <a:pPr marL="102870" indent="0">
              <a:buClr>
                <a:prstClr val="black"/>
              </a:buClr>
              <a:buFont typeface="MetricHPE" panose="020B0503030202060203" pitchFamily="34" charset="0"/>
              <a:buNone/>
            </a:pPr>
            <a:endParaRPr lang="en-US" sz="1100" b="0" i="1" baseline="0" dirty="0" smtClean="0">
              <a:solidFill>
                <a:schemeClr val="tx1"/>
              </a:solidFill>
            </a:endParaRPr>
          </a:p>
          <a:p>
            <a:pPr marL="102870" indent="0">
              <a:buClr>
                <a:prstClr val="black"/>
              </a:buClr>
              <a:buFont typeface="MetricHPE" panose="020B0503030202060203" pitchFamily="34" charset="0"/>
              <a:buNone/>
            </a:pPr>
            <a:r>
              <a:rPr lang="en-US" sz="1100" b="0" i="1" dirty="0" smtClean="0">
                <a:solidFill>
                  <a:schemeClr val="tx1"/>
                </a:solidFill>
              </a:rPr>
              <a:t>"Consider better alignment with the reseller who hosted the visit. Some topics recommended actions inconsistent with our resellers offerings. For example, it appeared that HPE was suggesting reduction to one data center and backing up to the cloud, whereas our reseller would lose business if we did that.“ </a:t>
            </a:r>
            <a:r>
              <a:rPr lang="en-US" sz="1050" b="1" dirty="0" smtClean="0">
                <a:solidFill>
                  <a:schemeClr val="tx1"/>
                </a:solidFill>
              </a:rPr>
              <a:t>–</a:t>
            </a:r>
            <a:r>
              <a:rPr lang="en-US" sz="1050" b="1" baseline="0" dirty="0" smtClean="0">
                <a:solidFill>
                  <a:schemeClr val="tx1"/>
                </a:solidFill>
              </a:rPr>
              <a:t> </a:t>
            </a:r>
            <a:r>
              <a:rPr lang="en-US" sz="1050" b="1" baseline="0" dirty="0" err="1" smtClean="0">
                <a:solidFill>
                  <a:schemeClr val="tx1"/>
                </a:solidFill>
              </a:rPr>
              <a:t>TreeHouse</a:t>
            </a:r>
            <a:r>
              <a:rPr lang="en-US" sz="1050" b="1" baseline="0" dirty="0" smtClean="0">
                <a:solidFill>
                  <a:schemeClr val="tx1"/>
                </a:solidFill>
              </a:rPr>
              <a:t> Foods, </a:t>
            </a:r>
            <a:r>
              <a:rPr lang="en-US" sz="1050" b="1" baseline="0" dirty="0" err="1" smtClean="0">
                <a:solidFill>
                  <a:schemeClr val="tx1"/>
                </a:solidFill>
              </a:rPr>
              <a:t>Inc</a:t>
            </a:r>
            <a:endParaRPr lang="en-US" sz="1050" b="1" dirty="0" smtClean="0">
              <a:solidFill>
                <a:schemeClr val="tx1"/>
              </a:solidFill>
            </a:endParaRPr>
          </a:p>
          <a:p>
            <a:endParaRPr lang="en-US" dirty="0" smtClean="0"/>
          </a:p>
          <a:p>
            <a:pPr marL="60325" indent="-60325">
              <a:spcBef>
                <a:spcPts val="1000"/>
              </a:spcBef>
              <a:spcAft>
                <a:spcPts val="300"/>
              </a:spcAft>
              <a:buClr>
                <a:prstClr val="black"/>
              </a:buClr>
            </a:pPr>
            <a:r>
              <a:rPr lang="en-US" sz="1100" i="1" dirty="0" smtClean="0">
                <a:solidFill>
                  <a:schemeClr val="tx1"/>
                </a:solidFill>
              </a:rPr>
              <a:t>“This is our second time here and next month we are bringing our customers here. It shows you our commitment to HPE.”</a:t>
            </a:r>
          </a:p>
          <a:p>
            <a:pPr marL="274320" indent="-171450">
              <a:buClr>
                <a:prstClr val="black"/>
              </a:buClr>
              <a:buFont typeface="MetricHPE" panose="020B0503030202060203" pitchFamily="34" charset="0"/>
              <a:buChar char="−"/>
            </a:pPr>
            <a:r>
              <a:rPr lang="en-US" sz="1050" b="1" dirty="0" err="1" smtClean="0">
                <a:solidFill>
                  <a:schemeClr val="tx1"/>
                </a:solidFill>
              </a:rPr>
              <a:t>Sudianto</a:t>
            </a:r>
            <a:r>
              <a:rPr lang="en-US" sz="1050" b="1" dirty="0" smtClean="0">
                <a:solidFill>
                  <a:schemeClr val="tx1"/>
                </a:solidFill>
              </a:rPr>
              <a:t> </a:t>
            </a:r>
            <a:r>
              <a:rPr lang="en-US" sz="1050" b="1" dirty="0" err="1" smtClean="0">
                <a:solidFill>
                  <a:schemeClr val="tx1"/>
                </a:solidFill>
              </a:rPr>
              <a:t>Oei</a:t>
            </a:r>
            <a:r>
              <a:rPr lang="en-US" sz="1050" b="1" dirty="0" smtClean="0">
                <a:solidFill>
                  <a:schemeClr val="tx1"/>
                </a:solidFill>
              </a:rPr>
              <a:t>, CEO, </a:t>
            </a:r>
            <a:r>
              <a:rPr lang="en-US" sz="1050" b="1" dirty="0" err="1" smtClean="0">
                <a:solidFill>
                  <a:schemeClr val="tx1"/>
                </a:solidFill>
              </a:rPr>
              <a:t>Hypernet</a:t>
            </a:r>
            <a:endParaRPr lang="en-US" sz="1050" b="1" dirty="0" smtClean="0">
              <a:solidFill>
                <a:schemeClr val="tx1"/>
              </a:solidFill>
            </a:endParaRPr>
          </a:p>
          <a:p>
            <a:pPr marL="274320" indent="-171450">
              <a:buClr>
                <a:prstClr val="black"/>
              </a:buClr>
              <a:buFont typeface="MetricHPE" panose="020B0503030202060203" pitchFamily="34" charset="0"/>
              <a:buChar char="−"/>
            </a:pPr>
            <a:endParaRPr lang="en-US" sz="1050" b="1" dirty="0" smtClean="0">
              <a:solidFill>
                <a:schemeClr val="tx1"/>
              </a:solidFill>
            </a:endParaRPr>
          </a:p>
          <a:p>
            <a:pPr marL="60325" indent="-60325">
              <a:spcBef>
                <a:spcPts val="1000"/>
              </a:spcBef>
              <a:spcAft>
                <a:spcPts val="300"/>
              </a:spcAft>
              <a:buClr>
                <a:prstClr val="black"/>
              </a:buClr>
            </a:pPr>
            <a:r>
              <a:rPr lang="en-US" sz="1100" i="1" dirty="0" smtClean="0">
                <a:solidFill>
                  <a:schemeClr val="tx1"/>
                </a:solidFill>
              </a:rPr>
              <a:t>“What is our channel GTM? Joint selling vs. delivery only. How do we not directly compete?”</a:t>
            </a:r>
          </a:p>
          <a:p>
            <a:pPr marL="274320" indent="-171450">
              <a:buClr>
                <a:prstClr val="black"/>
              </a:buClr>
              <a:buFont typeface="MetricHPE" panose="020B0503030202060203" pitchFamily="34" charset="0"/>
              <a:buChar char="−"/>
            </a:pPr>
            <a:r>
              <a:rPr lang="en-US" sz="1050" b="1" dirty="0" smtClean="0">
                <a:solidFill>
                  <a:schemeClr val="tx1"/>
                </a:solidFill>
              </a:rPr>
              <a:t>Presidio </a:t>
            </a:r>
            <a:r>
              <a:rPr lang="en-US" sz="1050" b="1" dirty="0" err="1" smtClean="0">
                <a:solidFill>
                  <a:schemeClr val="tx1"/>
                </a:solidFill>
              </a:rPr>
              <a:t>Inc</a:t>
            </a:r>
            <a:r>
              <a:rPr lang="en-US" sz="1050" b="1" dirty="0" smtClean="0">
                <a:solidFill>
                  <a:schemeClr val="tx1"/>
                </a:solidFill>
              </a:rPr>
              <a:t> </a:t>
            </a:r>
            <a:endParaRPr lang="en-US" sz="1100" dirty="0" smtClean="0">
              <a:solidFill>
                <a:schemeClr val="tx1"/>
              </a:solidFill>
            </a:endParaRPr>
          </a:p>
          <a:p>
            <a:pPr marL="274320" indent="-171450">
              <a:buClr>
                <a:prstClr val="black"/>
              </a:buClr>
              <a:buFont typeface="MetricHPE" panose="020B0503030202060203" pitchFamily="34" charset="0"/>
              <a:buChar char="−"/>
            </a:pPr>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10</a:t>
            </a:fld>
            <a:endParaRPr lang="en-US"/>
          </a:p>
        </p:txBody>
      </p:sp>
    </p:spTree>
    <p:extLst>
      <p:ext uri="{BB962C8B-B14F-4D97-AF65-F5344CB8AC3E}">
        <p14:creationId xmlns:p14="http://schemas.microsoft.com/office/powerpoint/2010/main" val="357107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normAutofit/>
          </a:bodyPr>
          <a:lstStyle/>
          <a:p>
            <a:pPr marL="192024" lvl="1" indent="0">
              <a:buFont typeface="Arial" panose="020B0604020202020204" pitchFamily="34" charset="0"/>
              <a:buNone/>
            </a:pPr>
            <a:endParaRPr lang="en-US" baseline="0"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11</a:t>
            </a:fld>
            <a:endParaRPr lang="en-US"/>
          </a:p>
        </p:txBody>
      </p:sp>
    </p:spTree>
    <p:extLst>
      <p:ext uri="{BB962C8B-B14F-4D97-AF65-F5344CB8AC3E}">
        <p14:creationId xmlns:p14="http://schemas.microsoft.com/office/powerpoint/2010/main" val="35803348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0050" y="387350"/>
            <a:ext cx="4651375" cy="2616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12</a:t>
            </a:fld>
            <a:endParaRPr lang="en-US"/>
          </a:p>
        </p:txBody>
      </p:sp>
    </p:spTree>
    <p:extLst>
      <p:ext uri="{BB962C8B-B14F-4D97-AF65-F5344CB8AC3E}">
        <p14:creationId xmlns:p14="http://schemas.microsoft.com/office/powerpoint/2010/main" val="228449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0050" y="387350"/>
            <a:ext cx="4651375" cy="2616200"/>
          </a:xfrm>
        </p:spPr>
      </p:sp>
      <p:sp>
        <p:nvSpPr>
          <p:cNvPr id="3" name="Notes Placeholder 2"/>
          <p:cNvSpPr>
            <a:spLocks noGrp="1"/>
          </p:cNvSpPr>
          <p:nvPr>
            <p:ph type="body" idx="1"/>
          </p:nvPr>
        </p:nvSpPr>
        <p:spPr/>
        <p:txBody>
          <a:bodyPr/>
          <a:lstStyle/>
          <a:p>
            <a:r>
              <a:rPr lang="en-US" baseline="0" dirty="0"/>
              <a:t>  </a:t>
            </a:r>
            <a:endParaRPr lang="en-US" dirty="0"/>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2</a:t>
            </a:fld>
            <a:endParaRPr lang="en-US"/>
          </a:p>
        </p:txBody>
      </p:sp>
    </p:spTree>
    <p:extLst>
      <p:ext uri="{BB962C8B-B14F-4D97-AF65-F5344CB8AC3E}">
        <p14:creationId xmlns:p14="http://schemas.microsoft.com/office/powerpoint/2010/main" val="2263514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0050" y="387350"/>
            <a:ext cx="4651375" cy="2616200"/>
          </a:xfrm>
        </p:spPr>
      </p:sp>
      <p:sp>
        <p:nvSpPr>
          <p:cNvPr id="3" name="Notes Placeholder 2"/>
          <p:cNvSpPr>
            <a:spLocks noGrp="1"/>
          </p:cNvSpPr>
          <p:nvPr>
            <p:ph type="body" idx="1"/>
          </p:nvPr>
        </p:nvSpPr>
        <p:spPr/>
        <p:txBody>
          <a:bodyPr/>
          <a:lstStyle/>
          <a:p>
            <a:pPr marL="9318" indent="0">
              <a:buNone/>
            </a:pPr>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3</a:t>
            </a:fld>
            <a:endParaRPr lang="en-US"/>
          </a:p>
        </p:txBody>
      </p:sp>
    </p:spTree>
    <p:extLst>
      <p:ext uri="{BB962C8B-B14F-4D97-AF65-F5344CB8AC3E}">
        <p14:creationId xmlns:p14="http://schemas.microsoft.com/office/powerpoint/2010/main" val="2015960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4</a:t>
            </a:fld>
            <a:endParaRPr lang="en-US"/>
          </a:p>
        </p:txBody>
      </p:sp>
    </p:spTree>
    <p:extLst>
      <p:ext uri="{BB962C8B-B14F-4D97-AF65-F5344CB8AC3E}">
        <p14:creationId xmlns:p14="http://schemas.microsoft.com/office/powerpoint/2010/main" val="3000564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0050" y="387350"/>
            <a:ext cx="4651375" cy="2616200"/>
          </a:xfrm>
        </p:spPr>
      </p:sp>
      <p:sp>
        <p:nvSpPr>
          <p:cNvPr id="3" name="Notes Placeholder 2"/>
          <p:cNvSpPr>
            <a:spLocks noGrp="1"/>
          </p:cNvSpPr>
          <p:nvPr>
            <p:ph type="body" idx="1"/>
          </p:nvPr>
        </p:nvSpPr>
        <p:spPr/>
        <p:txBody>
          <a:bodyPr>
            <a:normAutofit/>
          </a:bodyPr>
          <a:lstStyle/>
          <a:p>
            <a:pPr marL="9318" indent="0">
              <a:buFont typeface="Arial" panose="020B0604020202020204" pitchFamily="34" charset="0"/>
              <a:buNone/>
            </a:pPr>
            <a:endParaRPr lang="en-US" b="0" baseline="0" dirty="0" smtClean="0"/>
          </a:p>
        </p:txBody>
      </p:sp>
      <p:sp>
        <p:nvSpPr>
          <p:cNvPr id="4" name="Slide Number Placeholder 3"/>
          <p:cNvSpPr>
            <a:spLocks noGrp="1"/>
          </p:cNvSpPr>
          <p:nvPr>
            <p:ph type="sldNum" sz="quarter" idx="10"/>
          </p:nvPr>
        </p:nvSpPr>
        <p:spPr/>
        <p:txBody>
          <a:bodyPr/>
          <a:lstStyle/>
          <a:p>
            <a:fld id="{5BFEAE42-E3FE-4405-B7FC-4425D05B92A0}" type="slidenum">
              <a:rPr lang="en-US" smtClean="0"/>
              <a:pPr/>
              <a:t>5</a:t>
            </a:fld>
            <a:endParaRPr lang="en-US"/>
          </a:p>
        </p:txBody>
      </p:sp>
    </p:spTree>
    <p:extLst>
      <p:ext uri="{BB962C8B-B14F-4D97-AF65-F5344CB8AC3E}">
        <p14:creationId xmlns:p14="http://schemas.microsoft.com/office/powerpoint/2010/main" val="602045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0050" y="387350"/>
            <a:ext cx="4651375" cy="2616200"/>
          </a:xfrm>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6</a:t>
            </a:fld>
            <a:endParaRPr lang="en-US"/>
          </a:p>
        </p:txBody>
      </p:sp>
    </p:spTree>
    <p:extLst>
      <p:ext uri="{BB962C8B-B14F-4D97-AF65-F5344CB8AC3E}">
        <p14:creationId xmlns:p14="http://schemas.microsoft.com/office/powerpoint/2010/main" val="546426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0050" y="387350"/>
            <a:ext cx="4651375" cy="2616200"/>
          </a:xfrm>
        </p:spPr>
      </p:sp>
      <p:sp>
        <p:nvSpPr>
          <p:cNvPr id="3" name="Notes Placeholder 2"/>
          <p:cNvSpPr>
            <a:spLocks noGrp="1"/>
          </p:cNvSpPr>
          <p:nvPr>
            <p:ph type="body" idx="1"/>
          </p:nvPr>
        </p:nvSpPr>
        <p:spPr/>
        <p:txBody>
          <a:bodyPr>
            <a:normAutofit/>
          </a:bodyPr>
          <a:lstStyle/>
          <a:p>
            <a:pPr marL="9318" indent="0">
              <a:buNone/>
            </a:pPr>
            <a:endParaRPr lang="en-US" baseline="0"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7</a:t>
            </a:fld>
            <a:endParaRPr lang="en-US"/>
          </a:p>
        </p:txBody>
      </p:sp>
    </p:spTree>
    <p:extLst>
      <p:ext uri="{BB962C8B-B14F-4D97-AF65-F5344CB8AC3E}">
        <p14:creationId xmlns:p14="http://schemas.microsoft.com/office/powerpoint/2010/main" val="8303777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0050" y="387350"/>
            <a:ext cx="4651375" cy="2616200"/>
          </a:xfrm>
        </p:spPr>
      </p:sp>
      <p:sp>
        <p:nvSpPr>
          <p:cNvPr id="3" name="Notes Placeholder 2"/>
          <p:cNvSpPr>
            <a:spLocks noGrp="1"/>
          </p:cNvSpPr>
          <p:nvPr>
            <p:ph type="body" idx="1"/>
          </p:nvPr>
        </p:nvSpPr>
        <p:spPr/>
        <p:txBody>
          <a:bodyPr>
            <a:normAutofit/>
          </a:bodyPr>
          <a:lstStyle/>
          <a:p>
            <a:pPr marL="45720" indent="-36576">
              <a:buFont typeface="Wingdings" panose="05000000000000000000" pitchFamily="2" charset="2"/>
              <a:buChar char="§"/>
            </a:pPr>
            <a:endParaRPr lang="en-US" dirty="0"/>
          </a:p>
          <a:p>
            <a:pPr marL="45720" marR="0" lvl="0" indent="-36576" algn="l" defTabSz="914400" rtl="0" eaLnBrk="1" fontAlgn="auto" latinLnBrk="0" hangingPunct="1">
              <a:lnSpc>
                <a:spcPct val="100000"/>
              </a:lnSpc>
              <a:spcBef>
                <a:spcPts val="600"/>
              </a:spcBef>
              <a:spcAft>
                <a:spcPts val="0"/>
              </a:spcAft>
              <a:buClrTx/>
              <a:buSzPct val="25000"/>
              <a:buFont typeface="Wingdings" panose="05000000000000000000" pitchFamily="2" charset="2"/>
              <a:buChar char="§"/>
              <a:tabLst/>
              <a:defRPr/>
            </a:pPr>
            <a:endParaRPr lang="en-US" dirty="0"/>
          </a:p>
          <a:p>
            <a:pPr marL="45720" indent="-36576">
              <a:buFont typeface="Wingdings" panose="05000000000000000000" pitchFamily="2" charset="2"/>
              <a:buChar char="§"/>
            </a:pPr>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8</a:t>
            </a:fld>
            <a:endParaRPr lang="en-US"/>
          </a:p>
        </p:txBody>
      </p:sp>
    </p:spTree>
    <p:extLst>
      <p:ext uri="{BB962C8B-B14F-4D97-AF65-F5344CB8AC3E}">
        <p14:creationId xmlns:p14="http://schemas.microsoft.com/office/powerpoint/2010/main" val="12302296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9</a:t>
            </a:fld>
            <a:endParaRPr lang="en-US"/>
          </a:p>
        </p:txBody>
      </p:sp>
    </p:spTree>
    <p:extLst>
      <p:ext uri="{BB962C8B-B14F-4D97-AF65-F5344CB8AC3E}">
        <p14:creationId xmlns:p14="http://schemas.microsoft.com/office/powerpoint/2010/main" val="2474288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Dark Picture">
    <p:bg bwMode="ltGray">
      <p:bgPr>
        <a:solidFill>
          <a:srgbClr val="425563"/>
        </a:solidFill>
        <a:effectLst/>
      </p:bgPr>
    </p:bg>
    <p:spTree>
      <p:nvGrpSpPr>
        <p:cNvPr id="1" name=""/>
        <p:cNvGrpSpPr/>
        <p:nvPr/>
      </p:nvGrpSpPr>
      <p:grpSpPr>
        <a:xfrm>
          <a:off x="0" y="0"/>
          <a:ext cx="0" cy="0"/>
          <a:chOff x="0" y="0"/>
          <a:chExt cx="0" cy="0"/>
        </a:xfrm>
      </p:grpSpPr>
      <p:sp>
        <p:nvSpPr>
          <p:cNvPr id="2" name="Rectangle 1"/>
          <p:cNvSpPr/>
          <p:nvPr userDrawn="1"/>
        </p:nvSpPr>
        <p:spPr bwMode="ltGray">
          <a:xfrm>
            <a:off x="0" y="0"/>
            <a:ext cx="8467344" cy="6858000"/>
          </a:xfrm>
          <a:prstGeom prst="rect">
            <a:avLst/>
          </a:prstGeom>
          <a:gradFill flip="none" rotWithShape="1">
            <a:gsLst>
              <a:gs pos="0">
                <a:schemeClr val="bg1">
                  <a:alpha val="60000"/>
                </a:schemeClr>
              </a:gs>
              <a:gs pos="54000">
                <a:schemeClr val="bg1">
                  <a:alpha val="31000"/>
                </a:schemeClr>
              </a:gs>
              <a:gs pos="100000">
                <a:schemeClr val="bg1">
                  <a:alpha val="0"/>
                </a:schemeClr>
              </a:gs>
            </a:gsLst>
            <a:lin ang="0" scaled="1"/>
            <a:tileRect/>
          </a:gra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GB" dirty="0" err="1"/>
          </a:p>
        </p:txBody>
      </p:sp>
      <p:sp>
        <p:nvSpPr>
          <p:cNvPr id="5" name="Title 4"/>
          <p:cNvSpPr>
            <a:spLocks noGrp="1"/>
          </p:cNvSpPr>
          <p:nvPr>
            <p:ph type="title"/>
          </p:nvPr>
        </p:nvSpPr>
        <p:spPr>
          <a:xfrm>
            <a:off x="610393" y="2996184"/>
            <a:ext cx="8229600" cy="1905000"/>
          </a:xfrm>
        </p:spPr>
        <p:txBody>
          <a:bodyPr anchor="b"/>
          <a:lstStyle>
            <a:lvl1pPr>
              <a:lnSpc>
                <a:spcPct val="80000"/>
              </a:lnSpc>
              <a:defRPr sz="6600"/>
            </a:lvl1pPr>
          </a:lstStyle>
          <a:p>
            <a:r>
              <a:rPr lang="en-US"/>
              <a:t>Click to edit Master title style</a:t>
            </a:r>
            <a:endParaRPr/>
          </a:p>
        </p:txBody>
      </p:sp>
      <p:sp>
        <p:nvSpPr>
          <p:cNvPr id="3" name="Subtitle 2"/>
          <p:cNvSpPr>
            <a:spLocks noGrp="1"/>
          </p:cNvSpPr>
          <p:nvPr>
            <p:ph type="subTitle" idx="1"/>
          </p:nvPr>
        </p:nvSpPr>
        <p:spPr>
          <a:xfrm>
            <a:off x="608013" y="5053584"/>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dirty="0"/>
          </a:p>
        </p:txBody>
      </p:sp>
      <p:grpSp>
        <p:nvGrpSpPr>
          <p:cNvPr id="7" name="Group 6"/>
          <p:cNvGrpSpPr/>
          <p:nvPr/>
        </p:nvGrpSpPr>
        <p:grpSpPr bwMode="black">
          <a:xfrm>
            <a:off x="606423" y="456997"/>
            <a:ext cx="3027151" cy="1219403"/>
            <a:chOff x="3578225" y="1146175"/>
            <a:chExt cx="5038725" cy="2111375"/>
          </a:xfrm>
          <a:solidFill>
            <a:schemeClr val="tx1"/>
          </a:solidFill>
        </p:grpSpPr>
        <p:sp>
          <p:nvSpPr>
            <p:cNvPr id="8" name="Freeform 5"/>
            <p:cNvSpPr>
              <a:spLocks noEditPoints="1"/>
            </p:cNvSpPr>
            <p:nvPr/>
          </p:nvSpPr>
          <p:spPr bwMode="black">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black">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41768681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Name">
    <p:spTree>
      <p:nvGrpSpPr>
        <p:cNvPr id="1" name=""/>
        <p:cNvGrpSpPr/>
        <p:nvPr/>
      </p:nvGrpSpPr>
      <p:grpSpPr>
        <a:xfrm>
          <a:off x="0" y="0"/>
          <a:ext cx="0" cy="0"/>
          <a:chOff x="0" y="0"/>
          <a:chExt cx="0" cy="0"/>
        </a:xfrm>
      </p:grpSpPr>
      <p:sp>
        <p:nvSpPr>
          <p:cNvPr id="9" name="Rectangle 8"/>
          <p:cNvSpPr/>
          <p:nvPr userDrawn="1"/>
        </p:nvSpPr>
        <p:spPr bwMode="ltGray">
          <a:xfrm>
            <a:off x="0" y="0"/>
            <a:ext cx="8467344" cy="6858000"/>
          </a:xfrm>
          <a:prstGeom prst="rect">
            <a:avLst/>
          </a:prstGeom>
          <a:gradFill flip="none" rotWithShape="1">
            <a:gsLst>
              <a:gs pos="0">
                <a:schemeClr val="bg1">
                  <a:alpha val="86000"/>
                </a:schemeClr>
              </a:gs>
              <a:gs pos="54000">
                <a:schemeClr val="bg1">
                  <a:alpha val="67000"/>
                </a:schemeClr>
              </a:gs>
              <a:gs pos="100000">
                <a:schemeClr val="bg1">
                  <a:alpha val="0"/>
                </a:schemeClr>
              </a:gs>
            </a:gsLst>
            <a:lin ang="0" scaled="1"/>
            <a:tileRect/>
          </a:gra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GB" dirty="0" err="1"/>
          </a:p>
        </p:txBody>
      </p:sp>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a:t>Click to edit Master title style</a:t>
            </a:r>
            <a:endParaRPr/>
          </a:p>
        </p:txBody>
      </p:sp>
      <p:sp>
        <p:nvSpPr>
          <p:cNvPr id="10" name="Text Placeholder 9"/>
          <p:cNvSpPr>
            <a:spLocks noGrp="1"/>
          </p:cNvSpPr>
          <p:nvPr>
            <p:ph type="body" sz="quarter" idx="13"/>
          </p:nvPr>
        </p:nvSpPr>
        <p:spPr>
          <a:xfrm>
            <a:off x="608013" y="4939693"/>
            <a:ext cx="9141619" cy="699107"/>
          </a:xfrm>
        </p:spPr>
        <p:txBody>
          <a:bodyPr wrap="square">
            <a:noAutofit/>
          </a:bodyPr>
          <a:lstStyle>
            <a:lvl1pPr marL="0" indent="0">
              <a:spcBef>
                <a:spcPts val="0"/>
              </a:spcBef>
              <a:buFontTx/>
              <a:buNone/>
              <a:defRPr sz="44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1" name="Text Placeholder 9"/>
          <p:cNvSpPr>
            <a:spLocks noGrp="1"/>
          </p:cNvSpPr>
          <p:nvPr>
            <p:ph type="body" sz="quarter" idx="14"/>
          </p:nvPr>
        </p:nvSpPr>
        <p:spPr>
          <a:xfrm>
            <a:off x="608013" y="5791200"/>
            <a:ext cx="9141619" cy="457200"/>
          </a:xfrm>
        </p:spPr>
        <p:txBody>
          <a:bodyPr wrap="square">
            <a:noAutofit/>
          </a:bodyPr>
          <a:lstStyle>
            <a:lvl1pPr marL="0" indent="0">
              <a:spcBef>
                <a:spcPts val="0"/>
              </a:spcBef>
              <a:buFontTx/>
              <a:buNone/>
              <a:defRPr sz="28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3639556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C07C5E14-300D-4720-B5FE-54C7D96D4160}" type="datetime4">
              <a:rPr lang="en-US" smtClean="0"/>
              <a:t>January 26, 2018</a:t>
            </a:fld>
            <a:endParaRPr/>
          </a:p>
        </p:txBody>
      </p:sp>
      <p:sp>
        <p:nvSpPr>
          <p:cNvPr id="4" name="Footer Placeholder 3"/>
          <p:cNvSpPr>
            <a:spLocks noGrp="1"/>
          </p:cNvSpPr>
          <p:nvPr>
            <p:ph type="ftr" sz="quarter" idx="11"/>
          </p:nvPr>
        </p:nvSpPr>
        <p:spPr/>
        <p:txBody>
          <a:bodyPr/>
          <a:lstStyle/>
          <a:p>
            <a:r>
              <a:rPr lang="en-US"/>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spTree>
    <p:extLst>
      <p:ext uri="{BB962C8B-B14F-4D97-AF65-F5344CB8AC3E}">
        <p14:creationId xmlns:p14="http://schemas.microsoft.com/office/powerpoint/2010/main" val="16256419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26B45FFC-9EEF-4E69-85F5-C8F54747804D}" type="datetime4">
              <a:rPr lang="en-US" smtClean="0"/>
              <a:t>January 26, 2018</a:t>
            </a:fld>
            <a:endParaRPr/>
          </a:p>
        </p:txBody>
      </p:sp>
      <p:sp>
        <p:nvSpPr>
          <p:cNvPr id="4" name="Footer Placeholder 3"/>
          <p:cNvSpPr>
            <a:spLocks noGrp="1"/>
          </p:cNvSpPr>
          <p:nvPr>
            <p:ph type="ftr" sz="quarter" idx="11"/>
          </p:nvPr>
        </p:nvSpPr>
        <p:spPr/>
        <p:txBody>
          <a:bodyPr/>
          <a:lstStyle/>
          <a:p>
            <a:r>
              <a:rPr lang="en-US"/>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649791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609441" y="521208"/>
            <a:ext cx="10969943" cy="411480"/>
          </a:xfrm>
        </p:spPr>
        <p:txBody>
          <a:bodyPr/>
          <a:lstStyle>
            <a:lvl1pPr>
              <a:defRPr/>
            </a:lvl1pPr>
          </a:lstStyle>
          <a:p>
            <a:r>
              <a:t>Click to add one-line title</a:t>
            </a:r>
          </a:p>
        </p:txBody>
      </p:sp>
      <p:sp>
        <p:nvSpPr>
          <p:cNvPr id="7"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one-line subtitle</a:t>
            </a:r>
          </a:p>
        </p:txBody>
      </p:sp>
      <p:sp>
        <p:nvSpPr>
          <p:cNvPr id="3" name="Date Placeholder 2"/>
          <p:cNvSpPr>
            <a:spLocks noGrp="1"/>
          </p:cNvSpPr>
          <p:nvPr>
            <p:ph type="dt" sz="half" idx="10"/>
          </p:nvPr>
        </p:nvSpPr>
        <p:spPr/>
        <p:txBody>
          <a:bodyPr/>
          <a:lstStyle/>
          <a:p>
            <a:fld id="{684E3265-88A3-4C30-AE11-BFDF645909E9}" type="datetime4">
              <a:rPr lang="en-US" smtClean="0"/>
              <a:t>January 26, 2018</a:t>
            </a:fld>
            <a:endParaRPr/>
          </a:p>
        </p:txBody>
      </p:sp>
      <p:sp>
        <p:nvSpPr>
          <p:cNvPr id="4" name="Footer Placeholder 3"/>
          <p:cNvSpPr>
            <a:spLocks noGrp="1"/>
          </p:cNvSpPr>
          <p:nvPr>
            <p:ph type="ftr" sz="quarter" idx="11"/>
          </p:nvPr>
        </p:nvSpPr>
        <p:spPr/>
        <p:txBody>
          <a:bodyPr/>
          <a:lstStyle/>
          <a:p>
            <a:r>
              <a:rPr lang="en-US"/>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129388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F763D2-AF56-4C60-80C7-7D8FC051005C}" type="datetime4">
              <a:rPr lang="en-US" smtClean="0"/>
              <a:t>January 26, 2018</a:t>
            </a:fld>
            <a:endParaRPr/>
          </a:p>
        </p:txBody>
      </p:sp>
      <p:sp>
        <p:nvSpPr>
          <p:cNvPr id="3" name="Footer Placeholder 2"/>
          <p:cNvSpPr>
            <a:spLocks noGrp="1"/>
          </p:cNvSpPr>
          <p:nvPr>
            <p:ph type="ftr" sz="quarter" idx="11"/>
          </p:nvPr>
        </p:nvSpPr>
        <p:spPr/>
        <p:txBody>
          <a:bodyPr/>
          <a:lstStyle/>
          <a:p>
            <a:r>
              <a:rPr lang="en-US"/>
              <a:t>Private | Confidential | Internal Use Only </a:t>
            </a:r>
            <a:endParaRPr/>
          </a:p>
        </p:txBody>
      </p:sp>
      <p:sp>
        <p:nvSpPr>
          <p:cNvPr id="4" name="Slide Number Placeholder 3"/>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365925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9236"/>
            <a:ext cx="10969943" cy="852364"/>
          </a:xfrm>
          <a:prstGeom prst="rect">
            <a:avLst/>
          </a:prstGeom>
        </p:spPr>
        <p:txBody>
          <a:bodyPr vert="horz" lIns="0" tIns="0" rIns="0" bIns="0" rtlCol="0" anchor="t" anchorCtr="0">
            <a:noAutofit/>
          </a:bodyPr>
          <a:lstStyle/>
          <a:p>
            <a:r>
              <a:rPr lang="en-US"/>
              <a:t>Click to edit Master title style</a:t>
            </a:r>
            <a:endParaRPr/>
          </a:p>
        </p:txBody>
      </p:sp>
      <p:sp>
        <p:nvSpPr>
          <p:cNvPr id="3" name="Text Placeholder 2"/>
          <p:cNvSpPr>
            <a:spLocks noGrp="1"/>
          </p:cNvSpPr>
          <p:nvPr>
            <p:ph type="body" idx="1"/>
          </p:nvPr>
        </p:nvSpPr>
        <p:spPr>
          <a:xfrm>
            <a:off x="609600" y="1524000"/>
            <a:ext cx="10969784" cy="4571999"/>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608012" y="437706"/>
            <a:ext cx="10972800" cy="18288"/>
          </a:xfrm>
          <a:prstGeom prst="rect">
            <a:avLst/>
          </a:prstGeom>
          <a:solidFill>
            <a:srgbClr val="01A98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a:p>
        </p:txBody>
      </p:sp>
      <p:sp>
        <p:nvSpPr>
          <p:cNvPr id="4" name="Date Placeholder 3"/>
          <p:cNvSpPr>
            <a:spLocks noGrp="1"/>
          </p:cNvSpPr>
          <p:nvPr>
            <p:ph type="dt" sz="half" idx="2"/>
          </p:nvPr>
        </p:nvSpPr>
        <p:spPr>
          <a:xfrm>
            <a:off x="5598212" y="6426104"/>
            <a:ext cx="995578" cy="210312"/>
          </a:xfrm>
          <a:prstGeom prst="rect">
            <a:avLst/>
          </a:prstGeom>
        </p:spPr>
        <p:txBody>
          <a:bodyPr vert="horz" wrap="none" lIns="0" tIns="0" rIns="0" bIns="0" rtlCol="0" anchor="b" anchorCtr="0"/>
          <a:lstStyle>
            <a:lvl1pPr algn="ctr">
              <a:defRPr sz="700">
                <a:solidFill>
                  <a:schemeClr val="tx1"/>
                </a:solidFill>
              </a:defRPr>
            </a:lvl1pPr>
          </a:lstStyle>
          <a:p>
            <a:fld id="{65FD8143-BFA3-46F8-9B90-B0E5CFAF7F7C}" type="datetime4">
              <a:rPr lang="en-US" smtClean="0"/>
              <a:t>January 26, 2018</a:t>
            </a:fld>
            <a:endParaRPr/>
          </a:p>
        </p:txBody>
      </p:sp>
      <p:sp>
        <p:nvSpPr>
          <p:cNvPr id="5" name="Footer Placeholder 4"/>
          <p:cNvSpPr>
            <a:spLocks noGrp="1"/>
          </p:cNvSpPr>
          <p:nvPr>
            <p:ph type="ftr" sz="quarter" idx="3"/>
          </p:nvPr>
        </p:nvSpPr>
        <p:spPr>
          <a:xfrm>
            <a:off x="6934200" y="6426104"/>
            <a:ext cx="4025198" cy="210312"/>
          </a:xfrm>
          <a:prstGeom prst="rect">
            <a:avLst/>
          </a:prstGeom>
        </p:spPr>
        <p:txBody>
          <a:bodyPr vert="horz" wrap="none" lIns="0" tIns="0" rIns="0" bIns="0" rtlCol="0" anchor="b" anchorCtr="0"/>
          <a:lstStyle>
            <a:lvl1pPr algn="r">
              <a:defRPr sz="700">
                <a:solidFill>
                  <a:schemeClr val="tx1"/>
                </a:solidFill>
              </a:defRPr>
            </a:lvl1pPr>
          </a:lstStyle>
          <a:p>
            <a:r>
              <a:rPr lang="en-US"/>
              <a:t>Private | Confidential | Internal Use Only </a:t>
            </a:r>
            <a:endParaRPr/>
          </a:p>
        </p:txBody>
      </p:sp>
      <p:sp>
        <p:nvSpPr>
          <p:cNvPr id="6" name="Slide Number Placeholder 5"/>
          <p:cNvSpPr>
            <a:spLocks noGrp="1"/>
          </p:cNvSpPr>
          <p:nvPr>
            <p:ph type="sldNum" sz="quarter" idx="4"/>
          </p:nvPr>
        </p:nvSpPr>
        <p:spPr bwMode="gray">
          <a:xfrm>
            <a:off x="11049000" y="6430868"/>
            <a:ext cx="533399" cy="232147"/>
          </a:xfrm>
          <a:prstGeom prst="rect">
            <a:avLst/>
          </a:prstGeom>
        </p:spPr>
        <p:txBody>
          <a:bodyPr vert="horz" wrap="none" lIns="0" tIns="0" rIns="0" bIns="0" rtlCol="0" anchor="b" anchorCtr="0"/>
          <a:lstStyle>
            <a:lvl1pPr algn="r">
              <a:defRPr sz="1600">
                <a:solidFill>
                  <a:schemeClr val="accent4"/>
                </a:solidFill>
              </a:defRPr>
            </a:lvl1pPr>
          </a:lstStyle>
          <a:p>
            <a:fld id="{B016F8AB-BCEA-4347-8BA6-BE776009BC89}" type="slidenum">
              <a:rPr lang="en-US" smtClean="0"/>
              <a:pPr/>
              <a:t>‹#›</a:t>
            </a:fld>
            <a:endParaRPr lang="en-US" dirty="0"/>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0"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1683658382"/>
      </p:ext>
    </p:extLst>
  </p:cSld>
  <p:clrMap bg1="lt1" tx1="dk1" bg2="lt2" tx2="dk2" accent1="accent1" accent2="accent2" accent3="accent3" accent4="accent4" accent5="accent5" accent6="accent6" hlink="hlink" folHlink="folHlink"/>
  <p:sldLayoutIdLst>
    <p:sldLayoutId id="2147483681" r:id="rId1"/>
    <p:sldLayoutId id="2147483660" r:id="rId2"/>
    <p:sldLayoutId id="2147483664" r:id="rId3"/>
    <p:sldLayoutId id="2147483654" r:id="rId4"/>
    <p:sldLayoutId id="2147483679" r:id="rId5"/>
    <p:sldLayoutId id="2147483655"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userDrawn="1">
          <p15:clr>
            <a:srgbClr val="F26B43"/>
          </p15:clr>
        </p15:guide>
        <p15:guide id="6" orient="horz"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6.jpg"/><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10393" y="3361944"/>
            <a:ext cx="8229600" cy="1905000"/>
          </a:xfrm>
        </p:spPr>
        <p:txBody>
          <a:bodyPr/>
          <a:lstStyle/>
          <a:p>
            <a:pPr>
              <a:lnSpc>
                <a:spcPct val="100000"/>
              </a:lnSpc>
              <a:spcAft>
                <a:spcPts val="600"/>
              </a:spcAft>
            </a:pPr>
            <a:r>
              <a:rPr lang="en-US" sz="6000" dirty="0"/>
              <a:t>Customer Insights</a:t>
            </a:r>
            <a:br>
              <a:rPr lang="en-US" sz="6000" dirty="0"/>
            </a:br>
            <a:r>
              <a:rPr lang="en-US" sz="3200" b="0" dirty="0"/>
              <a:t>Learnings from </a:t>
            </a:r>
            <a:r>
              <a:rPr lang="en-US" sz="3200" b="0" dirty="0" smtClean="0"/>
              <a:t>August </a:t>
            </a:r>
            <a:r>
              <a:rPr lang="en-US" sz="3200" b="0" dirty="0"/>
              <a:t>EBC/CEC visits</a:t>
            </a:r>
          </a:p>
        </p:txBody>
      </p:sp>
      <p:sp>
        <p:nvSpPr>
          <p:cNvPr id="5" name="Text Placeholder 4"/>
          <p:cNvSpPr>
            <a:spLocks noGrp="1"/>
          </p:cNvSpPr>
          <p:nvPr>
            <p:ph type="subTitle" idx="1"/>
          </p:nvPr>
        </p:nvSpPr>
        <p:spPr>
          <a:xfrm>
            <a:off x="608013" y="5419344"/>
            <a:ext cx="8229600" cy="914400"/>
          </a:xfrm>
        </p:spPr>
        <p:txBody>
          <a:bodyPr/>
          <a:lstStyle/>
          <a:p>
            <a:r>
              <a:rPr lang="en-US" sz="2000" b="1" dirty="0"/>
              <a:t>James Woloszyn</a:t>
            </a:r>
            <a:r>
              <a:rPr lang="en-US" sz="2000" dirty="0"/>
              <a:t>, Global Customer Advocacy</a:t>
            </a:r>
          </a:p>
        </p:txBody>
      </p:sp>
    </p:spTree>
    <p:extLst>
      <p:ext uri="{BB962C8B-B14F-4D97-AF65-F5344CB8AC3E}">
        <p14:creationId xmlns:p14="http://schemas.microsoft.com/office/powerpoint/2010/main" val="1090867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1"/>
          <p:cNvSpPr txBox="1">
            <a:spLocks/>
          </p:cNvSpPr>
          <p:nvPr/>
        </p:nvSpPr>
        <p:spPr>
          <a:xfrm>
            <a:off x="612608" y="1520915"/>
            <a:ext cx="5483392" cy="1881045"/>
          </a:xfrm>
          <a:prstGeom prst="rect">
            <a:avLst/>
          </a:prstGeom>
          <a:solidFill>
            <a:schemeClr val="bg1"/>
          </a:solidFill>
          <a:ln w="38100">
            <a:solidFill>
              <a:schemeClr val="accent1"/>
            </a:solidFill>
          </a:ln>
        </p:spPr>
        <p:txBody>
          <a:bodyPr vert="horz" lIns="155448" tIns="137160" rIns="1645920" bIns="274320" rtlCol="0" anchor="t">
            <a:noAutofit/>
          </a:bodyPr>
          <a:lst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a:lstStyle>
          <a:p>
            <a:pPr marL="0" indent="0">
              <a:lnSpc>
                <a:spcPct val="100000"/>
              </a:lnSpc>
              <a:spcBef>
                <a:spcPts val="1000"/>
              </a:spcBef>
              <a:buFont typeface="Arial" panose="020B0604020202020204" pitchFamily="34" charset="0"/>
              <a:buNone/>
            </a:pPr>
            <a:r>
              <a:rPr lang="en-US" sz="1600" b="1" dirty="0"/>
              <a:t>Top Partner Interests</a:t>
            </a:r>
          </a:p>
        </p:txBody>
      </p:sp>
      <p:sp>
        <p:nvSpPr>
          <p:cNvPr id="29" name="TextBox 28"/>
          <p:cNvSpPr txBox="1"/>
          <p:nvPr/>
        </p:nvSpPr>
        <p:spPr>
          <a:xfrm>
            <a:off x="4737012" y="2029930"/>
            <a:ext cx="1197602" cy="1223844"/>
          </a:xfrm>
          <a:prstGeom prst="rect">
            <a:avLst/>
          </a:prstGeom>
          <a:noFill/>
          <a:ln w="19050">
            <a:solidFill>
              <a:schemeClr val="bg1">
                <a:lumMod val="85000"/>
              </a:schemeClr>
            </a:solidFill>
          </a:ln>
        </p:spPr>
        <p:txBody>
          <a:bodyPr wrap="none" lIns="91440" tIns="91440" rIns="91440" bIns="0" rtlCol="0">
            <a:noAutofit/>
          </a:bodyPr>
          <a:lstStyle/>
          <a:p>
            <a:pPr algn="ctr">
              <a:lnSpc>
                <a:spcPct val="90000"/>
              </a:lnSpc>
            </a:pPr>
            <a:endParaRPr lang="en-US" sz="1200" b="1" dirty="0"/>
          </a:p>
        </p:txBody>
      </p:sp>
      <p:sp>
        <p:nvSpPr>
          <p:cNvPr id="26" name="TextBox 25"/>
          <p:cNvSpPr txBox="1"/>
          <p:nvPr/>
        </p:nvSpPr>
        <p:spPr>
          <a:xfrm>
            <a:off x="3416006" y="2029930"/>
            <a:ext cx="1197602" cy="1223844"/>
          </a:xfrm>
          <a:prstGeom prst="rect">
            <a:avLst/>
          </a:prstGeom>
          <a:noFill/>
          <a:ln w="19050">
            <a:solidFill>
              <a:schemeClr val="bg1">
                <a:lumMod val="85000"/>
              </a:schemeClr>
            </a:solidFill>
          </a:ln>
        </p:spPr>
        <p:txBody>
          <a:bodyPr wrap="none" lIns="91440" tIns="91440" rIns="91440" bIns="0" rtlCol="0">
            <a:noAutofit/>
          </a:bodyPr>
          <a:lstStyle/>
          <a:p>
            <a:pPr algn="ctr">
              <a:lnSpc>
                <a:spcPct val="90000"/>
              </a:lnSpc>
            </a:pPr>
            <a:endParaRPr lang="en-US" sz="1200" b="1" dirty="0"/>
          </a:p>
        </p:txBody>
      </p:sp>
      <p:sp>
        <p:nvSpPr>
          <p:cNvPr id="14" name="TextBox 13"/>
          <p:cNvSpPr txBox="1"/>
          <p:nvPr/>
        </p:nvSpPr>
        <p:spPr>
          <a:xfrm>
            <a:off x="2095000" y="2029930"/>
            <a:ext cx="1197602" cy="1223844"/>
          </a:xfrm>
          <a:prstGeom prst="rect">
            <a:avLst/>
          </a:prstGeom>
          <a:noFill/>
          <a:ln w="19050">
            <a:solidFill>
              <a:schemeClr val="bg1">
                <a:lumMod val="85000"/>
              </a:schemeClr>
            </a:solidFill>
          </a:ln>
        </p:spPr>
        <p:txBody>
          <a:bodyPr wrap="none" lIns="91440" tIns="91440" rIns="91440" bIns="0" rtlCol="0">
            <a:noAutofit/>
          </a:bodyPr>
          <a:lstStyle/>
          <a:p>
            <a:pPr algn="ctr">
              <a:lnSpc>
                <a:spcPct val="90000"/>
              </a:lnSpc>
            </a:pPr>
            <a:endParaRPr lang="en-US" sz="1200" b="1" dirty="0"/>
          </a:p>
        </p:txBody>
      </p:sp>
      <p:sp>
        <p:nvSpPr>
          <p:cNvPr id="11" name="TextBox 10"/>
          <p:cNvSpPr txBox="1"/>
          <p:nvPr/>
        </p:nvSpPr>
        <p:spPr>
          <a:xfrm>
            <a:off x="773994" y="2029930"/>
            <a:ext cx="1197602" cy="1223844"/>
          </a:xfrm>
          <a:prstGeom prst="rect">
            <a:avLst/>
          </a:prstGeom>
          <a:noFill/>
          <a:ln w="19050">
            <a:solidFill>
              <a:schemeClr val="bg1">
                <a:lumMod val="85000"/>
              </a:schemeClr>
            </a:solidFill>
          </a:ln>
        </p:spPr>
        <p:txBody>
          <a:bodyPr wrap="none" lIns="91440" tIns="91440" rIns="91440" bIns="0" rtlCol="0">
            <a:noAutofit/>
          </a:bodyPr>
          <a:lstStyle/>
          <a:p>
            <a:pPr algn="ctr">
              <a:lnSpc>
                <a:spcPct val="90000"/>
              </a:lnSpc>
            </a:pPr>
            <a:endParaRPr lang="en-US" sz="1200" b="1" dirty="0"/>
          </a:p>
        </p:txBody>
      </p:sp>
      <p:sp>
        <p:nvSpPr>
          <p:cNvPr id="2" name="Title 1"/>
          <p:cNvSpPr>
            <a:spLocks noGrp="1"/>
          </p:cNvSpPr>
          <p:nvPr>
            <p:ph type="title"/>
          </p:nvPr>
        </p:nvSpPr>
        <p:spPr/>
        <p:txBody>
          <a:bodyPr/>
          <a:lstStyle/>
          <a:p>
            <a:r>
              <a:rPr lang="en-US" dirty="0"/>
              <a:t>Partner Insights </a:t>
            </a:r>
            <a:r>
              <a:rPr lang="en-US" dirty="0" smtClean="0"/>
              <a:t>(XXX- XXX)</a:t>
            </a:r>
            <a:endParaRPr lang="en-US" dirty="0"/>
          </a:p>
        </p:txBody>
      </p:sp>
      <p:sp>
        <p:nvSpPr>
          <p:cNvPr id="43" name="Text Placeholder 42"/>
          <p:cNvSpPr>
            <a:spLocks noGrp="1"/>
          </p:cNvSpPr>
          <p:nvPr>
            <p:ph type="body" sz="quarter" idx="13"/>
          </p:nvPr>
        </p:nvSpPr>
        <p:spPr/>
        <p:txBody>
          <a:bodyPr/>
          <a:lstStyle/>
          <a:p>
            <a:r>
              <a:rPr lang="en-US" dirty="0"/>
              <a:t>Insights from Channel/Reseller and System Integrator engagements</a:t>
            </a:r>
          </a:p>
        </p:txBody>
      </p:sp>
      <p:sp>
        <p:nvSpPr>
          <p:cNvPr id="3" name="Slide Number Placeholder 2"/>
          <p:cNvSpPr>
            <a:spLocks noGrp="1"/>
          </p:cNvSpPr>
          <p:nvPr>
            <p:ph type="sldNum" sz="quarter" idx="12"/>
          </p:nvPr>
        </p:nvSpPr>
        <p:spPr/>
        <p:txBody>
          <a:bodyPr/>
          <a:lstStyle/>
          <a:p>
            <a:fld id="{B016F8AB-BCEA-4347-8BA6-BE776009BC89}" type="slidenum">
              <a:rPr lang="en-US" smtClean="0"/>
              <a:t>10</a:t>
            </a:fld>
            <a:endParaRPr lang="en-US"/>
          </a:p>
        </p:txBody>
      </p:sp>
      <p:sp>
        <p:nvSpPr>
          <p:cNvPr id="9" name="Rectangle 8"/>
          <p:cNvSpPr/>
          <p:nvPr/>
        </p:nvSpPr>
        <p:spPr bwMode="ltGray">
          <a:xfrm>
            <a:off x="612608" y="3601529"/>
            <a:ext cx="5483392" cy="2446788"/>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55448" tIns="137160" rtlCol="0" anchor="t">
            <a:noAutofit/>
          </a:bodyPr>
          <a:lstStyle/>
          <a:p>
            <a:pPr>
              <a:lnSpc>
                <a:spcPct val="90000"/>
              </a:lnSpc>
            </a:pPr>
            <a:r>
              <a:rPr lang="en-US" sz="1600" b="1" dirty="0">
                <a:solidFill>
                  <a:schemeClr val="tx1"/>
                </a:solidFill>
              </a:rPr>
              <a:t>Partner engagement volume by Center</a:t>
            </a:r>
          </a:p>
          <a:p>
            <a:pPr>
              <a:lnSpc>
                <a:spcPct val="90000"/>
              </a:lnSpc>
            </a:pPr>
            <a:endParaRPr lang="en-US" dirty="0">
              <a:solidFill>
                <a:schemeClr val="tx1"/>
              </a:solidFill>
            </a:endParaRPr>
          </a:p>
        </p:txBody>
      </p:sp>
      <p:pic>
        <p:nvPicPr>
          <p:cNvPr id="10" name="Picture 9"/>
          <p:cNvPicPr>
            <a:picLocks noChangeAspect="1"/>
          </p:cNvPicPr>
          <p:nvPr/>
        </p:nvPicPr>
        <p:blipFill>
          <a:blip r:embed="rId3"/>
          <a:stretch>
            <a:fillRect/>
          </a:stretch>
        </p:blipFill>
        <p:spPr>
          <a:xfrm>
            <a:off x="2275333" y="2529699"/>
            <a:ext cx="951516" cy="243454"/>
          </a:xfrm>
          <a:prstGeom prst="rect">
            <a:avLst/>
          </a:prstGeom>
        </p:spPr>
      </p:pic>
      <p:sp>
        <p:nvSpPr>
          <p:cNvPr id="12" name="TextBox 11"/>
          <p:cNvSpPr txBox="1"/>
          <p:nvPr/>
        </p:nvSpPr>
        <p:spPr>
          <a:xfrm>
            <a:off x="915595" y="2967478"/>
            <a:ext cx="914400" cy="272032"/>
          </a:xfrm>
          <a:prstGeom prst="rect">
            <a:avLst/>
          </a:prstGeom>
          <a:noFill/>
        </p:spPr>
        <p:txBody>
          <a:bodyPr wrap="none" lIns="0" tIns="0" rIns="0" bIns="0" rtlCol="0" anchor="ctr">
            <a:noAutofit/>
          </a:bodyPr>
          <a:lstStyle/>
          <a:p>
            <a:pPr algn="ctr">
              <a:lnSpc>
                <a:spcPct val="90000"/>
              </a:lnSpc>
            </a:pPr>
            <a:r>
              <a:rPr lang="en-US" sz="1200" dirty="0" smtClean="0"/>
              <a:t>Score-0</a:t>
            </a:r>
            <a:endParaRPr lang="en-US" sz="1200" dirty="0"/>
          </a:p>
        </p:txBody>
      </p:sp>
      <p:pic>
        <p:nvPicPr>
          <p:cNvPr id="13" name="Picture Placeholder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6218" y="2299702"/>
            <a:ext cx="742104" cy="612236"/>
          </a:xfrm>
          <a:prstGeom prst="rect">
            <a:avLst/>
          </a:prstGeom>
        </p:spPr>
      </p:pic>
      <p:sp>
        <p:nvSpPr>
          <p:cNvPr id="15" name="TextBox 14"/>
          <p:cNvSpPr txBox="1"/>
          <p:nvPr/>
        </p:nvSpPr>
        <p:spPr>
          <a:xfrm>
            <a:off x="2236601" y="2967478"/>
            <a:ext cx="914400" cy="272032"/>
          </a:xfrm>
          <a:prstGeom prst="rect">
            <a:avLst/>
          </a:prstGeom>
          <a:noFill/>
        </p:spPr>
        <p:txBody>
          <a:bodyPr wrap="none" lIns="0" tIns="0" rIns="0" bIns="0" rtlCol="0" anchor="ctr">
            <a:noAutofit/>
          </a:bodyPr>
          <a:lstStyle/>
          <a:p>
            <a:pPr algn="ctr">
              <a:lnSpc>
                <a:spcPct val="90000"/>
              </a:lnSpc>
            </a:pPr>
            <a:r>
              <a:rPr lang="en-US" sz="1200" dirty="0" smtClean="0"/>
              <a:t>Score-1</a:t>
            </a:r>
            <a:endParaRPr lang="en-US" sz="1200" dirty="0"/>
          </a:p>
        </p:txBody>
      </p:sp>
      <p:grpSp>
        <p:nvGrpSpPr>
          <p:cNvPr id="16" name="Group 4"/>
          <p:cNvGrpSpPr>
            <a:grpSpLocks noChangeAspect="1"/>
          </p:cNvGrpSpPr>
          <p:nvPr/>
        </p:nvGrpSpPr>
        <p:grpSpPr bwMode="auto">
          <a:xfrm>
            <a:off x="3784943" y="2452861"/>
            <a:ext cx="459728" cy="459077"/>
            <a:chOff x="3519" y="1272"/>
            <a:chExt cx="706" cy="705"/>
          </a:xfrm>
          <a:solidFill>
            <a:schemeClr val="tx1"/>
          </a:solidFill>
        </p:grpSpPr>
        <p:sp>
          <p:nvSpPr>
            <p:cNvPr id="17" name="Freeform 5"/>
            <p:cNvSpPr>
              <a:spLocks/>
            </p:cNvSpPr>
            <p:nvPr/>
          </p:nvSpPr>
          <p:spPr bwMode="auto">
            <a:xfrm>
              <a:off x="3519" y="1272"/>
              <a:ext cx="706" cy="705"/>
            </a:xfrm>
            <a:custGeom>
              <a:avLst/>
              <a:gdLst>
                <a:gd name="T0" fmla="*/ 84 w 168"/>
                <a:gd name="T1" fmla="*/ 0 h 168"/>
                <a:gd name="T2" fmla="*/ 0 w 168"/>
                <a:gd name="T3" fmla="*/ 84 h 168"/>
                <a:gd name="T4" fmla="*/ 84 w 168"/>
                <a:gd name="T5" fmla="*/ 168 h 168"/>
                <a:gd name="T6" fmla="*/ 140 w 168"/>
                <a:gd name="T7" fmla="*/ 146 h 168"/>
                <a:gd name="T8" fmla="*/ 135 w 168"/>
                <a:gd name="T9" fmla="*/ 140 h 168"/>
                <a:gd name="T10" fmla="*/ 101 w 168"/>
                <a:gd name="T11" fmla="*/ 158 h 168"/>
                <a:gd name="T12" fmla="*/ 120 w 168"/>
                <a:gd name="T13" fmla="*/ 84 h 168"/>
                <a:gd name="T14" fmla="*/ 119 w 168"/>
                <a:gd name="T15" fmla="*/ 65 h 168"/>
                <a:gd name="T16" fmla="*/ 111 w 168"/>
                <a:gd name="T17" fmla="*/ 66 h 168"/>
                <a:gd name="T18" fmla="*/ 112 w 168"/>
                <a:gd name="T19" fmla="*/ 84 h 168"/>
                <a:gd name="T20" fmla="*/ 84 w 168"/>
                <a:gd name="T21" fmla="*/ 160 h 168"/>
                <a:gd name="T22" fmla="*/ 57 w 168"/>
                <a:gd name="T23" fmla="*/ 107 h 168"/>
                <a:gd name="T24" fmla="*/ 49 w 168"/>
                <a:gd name="T25" fmla="*/ 108 h 168"/>
                <a:gd name="T26" fmla="*/ 66 w 168"/>
                <a:gd name="T27" fmla="*/ 158 h 168"/>
                <a:gd name="T28" fmla="*/ 8 w 168"/>
                <a:gd name="T29" fmla="*/ 84 h 168"/>
                <a:gd name="T30" fmla="*/ 66 w 168"/>
                <a:gd name="T31" fmla="*/ 10 h 168"/>
                <a:gd name="T32" fmla="*/ 52 w 168"/>
                <a:gd name="T33" fmla="*/ 43 h 168"/>
                <a:gd name="T34" fmla="*/ 49 w 168"/>
                <a:gd name="T35" fmla="*/ 60 h 168"/>
                <a:gd name="T36" fmla="*/ 57 w 168"/>
                <a:gd name="T37" fmla="*/ 61 h 168"/>
                <a:gd name="T38" fmla="*/ 60 w 168"/>
                <a:gd name="T39" fmla="*/ 45 h 168"/>
                <a:gd name="T40" fmla="*/ 84 w 168"/>
                <a:gd name="T41" fmla="*/ 8 h 168"/>
                <a:gd name="T42" fmla="*/ 100 w 168"/>
                <a:gd name="T43" fmla="*/ 22 h 168"/>
                <a:gd name="T44" fmla="*/ 107 w 168"/>
                <a:gd name="T45" fmla="*/ 18 h 168"/>
                <a:gd name="T46" fmla="*/ 102 w 168"/>
                <a:gd name="T47" fmla="*/ 10 h 168"/>
                <a:gd name="T48" fmla="*/ 160 w 168"/>
                <a:gd name="T49" fmla="*/ 84 h 168"/>
                <a:gd name="T50" fmla="*/ 158 w 168"/>
                <a:gd name="T51" fmla="*/ 101 h 168"/>
                <a:gd name="T52" fmla="*/ 166 w 168"/>
                <a:gd name="T53" fmla="*/ 103 h 168"/>
                <a:gd name="T54" fmla="*/ 168 w 168"/>
                <a:gd name="T55" fmla="*/ 84 h 168"/>
                <a:gd name="T56" fmla="*/ 84 w 168"/>
                <a:gd name="T5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8" h="168">
                  <a:moveTo>
                    <a:pt x="84" y="0"/>
                  </a:moveTo>
                  <a:cubicBezTo>
                    <a:pt x="38" y="0"/>
                    <a:pt x="0" y="38"/>
                    <a:pt x="0" y="84"/>
                  </a:cubicBezTo>
                  <a:cubicBezTo>
                    <a:pt x="0" y="130"/>
                    <a:pt x="38" y="168"/>
                    <a:pt x="84" y="168"/>
                  </a:cubicBezTo>
                  <a:cubicBezTo>
                    <a:pt x="105" y="168"/>
                    <a:pt x="125" y="160"/>
                    <a:pt x="140" y="146"/>
                  </a:cubicBezTo>
                  <a:cubicBezTo>
                    <a:pt x="135" y="140"/>
                    <a:pt x="135" y="140"/>
                    <a:pt x="135" y="140"/>
                  </a:cubicBezTo>
                  <a:cubicBezTo>
                    <a:pt x="125" y="149"/>
                    <a:pt x="114" y="155"/>
                    <a:pt x="101" y="158"/>
                  </a:cubicBezTo>
                  <a:cubicBezTo>
                    <a:pt x="113" y="144"/>
                    <a:pt x="120" y="116"/>
                    <a:pt x="120" y="84"/>
                  </a:cubicBezTo>
                  <a:cubicBezTo>
                    <a:pt x="120" y="78"/>
                    <a:pt x="120" y="71"/>
                    <a:pt x="119" y="65"/>
                  </a:cubicBezTo>
                  <a:cubicBezTo>
                    <a:pt x="111" y="66"/>
                    <a:pt x="111" y="66"/>
                    <a:pt x="111" y="66"/>
                  </a:cubicBezTo>
                  <a:cubicBezTo>
                    <a:pt x="112" y="72"/>
                    <a:pt x="112" y="78"/>
                    <a:pt x="112" y="84"/>
                  </a:cubicBezTo>
                  <a:cubicBezTo>
                    <a:pt x="112" y="129"/>
                    <a:pt x="97" y="160"/>
                    <a:pt x="84" y="160"/>
                  </a:cubicBezTo>
                  <a:cubicBezTo>
                    <a:pt x="72" y="160"/>
                    <a:pt x="61" y="138"/>
                    <a:pt x="57" y="107"/>
                  </a:cubicBezTo>
                  <a:cubicBezTo>
                    <a:pt x="49" y="108"/>
                    <a:pt x="49" y="108"/>
                    <a:pt x="49" y="108"/>
                  </a:cubicBezTo>
                  <a:cubicBezTo>
                    <a:pt x="52" y="130"/>
                    <a:pt x="58" y="148"/>
                    <a:pt x="66" y="158"/>
                  </a:cubicBezTo>
                  <a:cubicBezTo>
                    <a:pt x="33" y="150"/>
                    <a:pt x="8" y="120"/>
                    <a:pt x="8" y="84"/>
                  </a:cubicBezTo>
                  <a:cubicBezTo>
                    <a:pt x="8" y="48"/>
                    <a:pt x="33" y="18"/>
                    <a:pt x="66" y="10"/>
                  </a:cubicBezTo>
                  <a:cubicBezTo>
                    <a:pt x="61" y="18"/>
                    <a:pt x="56" y="29"/>
                    <a:pt x="52" y="43"/>
                  </a:cubicBezTo>
                  <a:cubicBezTo>
                    <a:pt x="51" y="48"/>
                    <a:pt x="50" y="54"/>
                    <a:pt x="49" y="60"/>
                  </a:cubicBezTo>
                  <a:cubicBezTo>
                    <a:pt x="57" y="61"/>
                    <a:pt x="57" y="61"/>
                    <a:pt x="57" y="61"/>
                  </a:cubicBezTo>
                  <a:cubicBezTo>
                    <a:pt x="58" y="55"/>
                    <a:pt x="59" y="50"/>
                    <a:pt x="60" y="45"/>
                  </a:cubicBezTo>
                  <a:cubicBezTo>
                    <a:pt x="65" y="22"/>
                    <a:pt x="75" y="8"/>
                    <a:pt x="84" y="8"/>
                  </a:cubicBezTo>
                  <a:cubicBezTo>
                    <a:pt x="89" y="8"/>
                    <a:pt x="95" y="13"/>
                    <a:pt x="100" y="22"/>
                  </a:cubicBezTo>
                  <a:cubicBezTo>
                    <a:pt x="107" y="18"/>
                    <a:pt x="107" y="18"/>
                    <a:pt x="107" y="18"/>
                  </a:cubicBezTo>
                  <a:cubicBezTo>
                    <a:pt x="105" y="15"/>
                    <a:pt x="103" y="12"/>
                    <a:pt x="102" y="10"/>
                  </a:cubicBezTo>
                  <a:cubicBezTo>
                    <a:pt x="135" y="18"/>
                    <a:pt x="160" y="48"/>
                    <a:pt x="160" y="84"/>
                  </a:cubicBezTo>
                  <a:cubicBezTo>
                    <a:pt x="160" y="90"/>
                    <a:pt x="159" y="96"/>
                    <a:pt x="158" y="101"/>
                  </a:cubicBezTo>
                  <a:cubicBezTo>
                    <a:pt x="166" y="103"/>
                    <a:pt x="166" y="103"/>
                    <a:pt x="166" y="103"/>
                  </a:cubicBezTo>
                  <a:cubicBezTo>
                    <a:pt x="167" y="97"/>
                    <a:pt x="168" y="90"/>
                    <a:pt x="168" y="84"/>
                  </a:cubicBezTo>
                  <a:cubicBezTo>
                    <a:pt x="168" y="38"/>
                    <a:pt x="130" y="0"/>
                    <a:pt x="8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 name="Rectangle 6"/>
            <p:cNvSpPr>
              <a:spLocks noChangeArrowheads="1"/>
            </p:cNvSpPr>
            <p:nvPr/>
          </p:nvSpPr>
          <p:spPr bwMode="auto">
            <a:xfrm>
              <a:off x="3838" y="1608"/>
              <a:ext cx="370" cy="3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9" name="Rectangle 7"/>
            <p:cNvSpPr>
              <a:spLocks noChangeArrowheads="1"/>
            </p:cNvSpPr>
            <p:nvPr/>
          </p:nvSpPr>
          <p:spPr bwMode="auto">
            <a:xfrm>
              <a:off x="3536" y="1608"/>
              <a:ext cx="101" cy="3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0" name="Rectangle 8"/>
            <p:cNvSpPr>
              <a:spLocks noChangeArrowheads="1"/>
            </p:cNvSpPr>
            <p:nvPr/>
          </p:nvSpPr>
          <p:spPr bwMode="auto">
            <a:xfrm>
              <a:off x="3586" y="1776"/>
              <a:ext cx="471" cy="3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1" name="Rectangle 9"/>
            <p:cNvSpPr>
              <a:spLocks noChangeArrowheads="1"/>
            </p:cNvSpPr>
            <p:nvPr/>
          </p:nvSpPr>
          <p:spPr bwMode="auto">
            <a:xfrm>
              <a:off x="4057" y="1440"/>
              <a:ext cx="101" cy="3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2" name="Rectangle 10"/>
            <p:cNvSpPr>
              <a:spLocks noChangeArrowheads="1"/>
            </p:cNvSpPr>
            <p:nvPr/>
          </p:nvSpPr>
          <p:spPr bwMode="auto">
            <a:xfrm>
              <a:off x="3586" y="1440"/>
              <a:ext cx="269" cy="3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 name="Freeform 11"/>
            <p:cNvSpPr>
              <a:spLocks noEditPoints="1"/>
            </p:cNvSpPr>
            <p:nvPr/>
          </p:nvSpPr>
          <p:spPr bwMode="auto">
            <a:xfrm>
              <a:off x="3670" y="1558"/>
              <a:ext cx="135" cy="134"/>
            </a:xfrm>
            <a:custGeom>
              <a:avLst/>
              <a:gdLst>
                <a:gd name="T0" fmla="*/ 0 w 32"/>
                <a:gd name="T1" fmla="*/ 16 h 32"/>
                <a:gd name="T2" fmla="*/ 16 w 32"/>
                <a:gd name="T3" fmla="*/ 32 h 32"/>
                <a:gd name="T4" fmla="*/ 32 w 32"/>
                <a:gd name="T5" fmla="*/ 16 h 32"/>
                <a:gd name="T6" fmla="*/ 16 w 32"/>
                <a:gd name="T7" fmla="*/ 0 h 32"/>
                <a:gd name="T8" fmla="*/ 0 w 32"/>
                <a:gd name="T9" fmla="*/ 16 h 32"/>
                <a:gd name="T10" fmla="*/ 24 w 32"/>
                <a:gd name="T11" fmla="*/ 16 h 32"/>
                <a:gd name="T12" fmla="*/ 16 w 32"/>
                <a:gd name="T13" fmla="*/ 24 h 32"/>
                <a:gd name="T14" fmla="*/ 8 w 32"/>
                <a:gd name="T15" fmla="*/ 16 h 32"/>
                <a:gd name="T16" fmla="*/ 16 w 32"/>
                <a:gd name="T17" fmla="*/ 8 h 32"/>
                <a:gd name="T18" fmla="*/ 24 w 32"/>
                <a:gd name="T19"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0" y="16"/>
                  </a:moveTo>
                  <a:cubicBezTo>
                    <a:pt x="0" y="25"/>
                    <a:pt x="7" y="32"/>
                    <a:pt x="16" y="32"/>
                  </a:cubicBezTo>
                  <a:cubicBezTo>
                    <a:pt x="25" y="32"/>
                    <a:pt x="32" y="25"/>
                    <a:pt x="32" y="16"/>
                  </a:cubicBezTo>
                  <a:cubicBezTo>
                    <a:pt x="32" y="7"/>
                    <a:pt x="25" y="0"/>
                    <a:pt x="16" y="0"/>
                  </a:cubicBezTo>
                  <a:cubicBezTo>
                    <a:pt x="7" y="0"/>
                    <a:pt x="0" y="7"/>
                    <a:pt x="0" y="16"/>
                  </a:cubicBezTo>
                  <a:close/>
                  <a:moveTo>
                    <a:pt x="24" y="16"/>
                  </a:moveTo>
                  <a:cubicBezTo>
                    <a:pt x="24" y="20"/>
                    <a:pt x="20" y="24"/>
                    <a:pt x="16" y="24"/>
                  </a:cubicBezTo>
                  <a:cubicBezTo>
                    <a:pt x="12" y="24"/>
                    <a:pt x="8" y="20"/>
                    <a:pt x="8" y="16"/>
                  </a:cubicBezTo>
                  <a:cubicBezTo>
                    <a:pt x="8" y="12"/>
                    <a:pt x="12" y="8"/>
                    <a:pt x="16" y="8"/>
                  </a:cubicBezTo>
                  <a:cubicBezTo>
                    <a:pt x="20" y="8"/>
                    <a:pt x="24" y="12"/>
                    <a:pt x="24" y="1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4" name="Freeform 12"/>
            <p:cNvSpPr>
              <a:spLocks noEditPoints="1"/>
            </p:cNvSpPr>
            <p:nvPr/>
          </p:nvSpPr>
          <p:spPr bwMode="auto">
            <a:xfrm>
              <a:off x="3889" y="1390"/>
              <a:ext cx="134" cy="134"/>
            </a:xfrm>
            <a:custGeom>
              <a:avLst/>
              <a:gdLst>
                <a:gd name="T0" fmla="*/ 16 w 32"/>
                <a:gd name="T1" fmla="*/ 32 h 32"/>
                <a:gd name="T2" fmla="*/ 32 w 32"/>
                <a:gd name="T3" fmla="*/ 16 h 32"/>
                <a:gd name="T4" fmla="*/ 16 w 32"/>
                <a:gd name="T5" fmla="*/ 0 h 32"/>
                <a:gd name="T6" fmla="*/ 0 w 32"/>
                <a:gd name="T7" fmla="*/ 16 h 32"/>
                <a:gd name="T8" fmla="*/ 16 w 32"/>
                <a:gd name="T9" fmla="*/ 32 h 32"/>
                <a:gd name="T10" fmla="*/ 16 w 32"/>
                <a:gd name="T11" fmla="*/ 8 h 32"/>
                <a:gd name="T12" fmla="*/ 24 w 32"/>
                <a:gd name="T13" fmla="*/ 16 h 32"/>
                <a:gd name="T14" fmla="*/ 16 w 32"/>
                <a:gd name="T15" fmla="*/ 24 h 32"/>
                <a:gd name="T16" fmla="*/ 8 w 32"/>
                <a:gd name="T17" fmla="*/ 16 h 32"/>
                <a:gd name="T18" fmla="*/ 16 w 32"/>
                <a:gd name="T19" fmla="*/ 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6" y="32"/>
                  </a:moveTo>
                  <a:cubicBezTo>
                    <a:pt x="25" y="32"/>
                    <a:pt x="32" y="25"/>
                    <a:pt x="32" y="16"/>
                  </a:cubicBezTo>
                  <a:cubicBezTo>
                    <a:pt x="32" y="7"/>
                    <a:pt x="25" y="0"/>
                    <a:pt x="16" y="0"/>
                  </a:cubicBezTo>
                  <a:cubicBezTo>
                    <a:pt x="7" y="0"/>
                    <a:pt x="0" y="7"/>
                    <a:pt x="0" y="16"/>
                  </a:cubicBezTo>
                  <a:cubicBezTo>
                    <a:pt x="0" y="25"/>
                    <a:pt x="7" y="32"/>
                    <a:pt x="16" y="32"/>
                  </a:cubicBezTo>
                  <a:close/>
                  <a:moveTo>
                    <a:pt x="16" y="8"/>
                  </a:moveTo>
                  <a:cubicBezTo>
                    <a:pt x="20" y="8"/>
                    <a:pt x="24" y="12"/>
                    <a:pt x="24" y="16"/>
                  </a:cubicBezTo>
                  <a:cubicBezTo>
                    <a:pt x="24" y="20"/>
                    <a:pt x="20" y="24"/>
                    <a:pt x="16" y="24"/>
                  </a:cubicBezTo>
                  <a:cubicBezTo>
                    <a:pt x="12" y="24"/>
                    <a:pt x="8" y="20"/>
                    <a:pt x="8" y="16"/>
                  </a:cubicBezTo>
                  <a:cubicBezTo>
                    <a:pt x="8" y="12"/>
                    <a:pt x="12" y="8"/>
                    <a:pt x="16" y="8"/>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5" name="Freeform 13"/>
            <p:cNvSpPr>
              <a:spLocks noEditPoints="1"/>
            </p:cNvSpPr>
            <p:nvPr/>
          </p:nvSpPr>
          <p:spPr bwMode="auto">
            <a:xfrm>
              <a:off x="4091" y="1726"/>
              <a:ext cx="134" cy="134"/>
            </a:xfrm>
            <a:custGeom>
              <a:avLst/>
              <a:gdLst>
                <a:gd name="T0" fmla="*/ 16 w 32"/>
                <a:gd name="T1" fmla="*/ 0 h 32"/>
                <a:gd name="T2" fmla="*/ 0 w 32"/>
                <a:gd name="T3" fmla="*/ 16 h 32"/>
                <a:gd name="T4" fmla="*/ 16 w 32"/>
                <a:gd name="T5" fmla="*/ 32 h 32"/>
                <a:gd name="T6" fmla="*/ 32 w 32"/>
                <a:gd name="T7" fmla="*/ 16 h 32"/>
                <a:gd name="T8" fmla="*/ 16 w 32"/>
                <a:gd name="T9" fmla="*/ 0 h 32"/>
                <a:gd name="T10" fmla="*/ 16 w 32"/>
                <a:gd name="T11" fmla="*/ 24 h 32"/>
                <a:gd name="T12" fmla="*/ 8 w 32"/>
                <a:gd name="T13" fmla="*/ 16 h 32"/>
                <a:gd name="T14" fmla="*/ 16 w 32"/>
                <a:gd name="T15" fmla="*/ 8 h 32"/>
                <a:gd name="T16" fmla="*/ 24 w 32"/>
                <a:gd name="T17" fmla="*/ 16 h 32"/>
                <a:gd name="T18" fmla="*/ 16 w 32"/>
                <a:gd name="T19" fmla="*/ 2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6" y="0"/>
                  </a:moveTo>
                  <a:cubicBezTo>
                    <a:pt x="7" y="0"/>
                    <a:pt x="0" y="7"/>
                    <a:pt x="0" y="16"/>
                  </a:cubicBezTo>
                  <a:cubicBezTo>
                    <a:pt x="0" y="25"/>
                    <a:pt x="7" y="32"/>
                    <a:pt x="16" y="32"/>
                  </a:cubicBezTo>
                  <a:cubicBezTo>
                    <a:pt x="25" y="32"/>
                    <a:pt x="32" y="25"/>
                    <a:pt x="32" y="16"/>
                  </a:cubicBezTo>
                  <a:cubicBezTo>
                    <a:pt x="32" y="7"/>
                    <a:pt x="25" y="0"/>
                    <a:pt x="16" y="0"/>
                  </a:cubicBezTo>
                  <a:close/>
                  <a:moveTo>
                    <a:pt x="16" y="24"/>
                  </a:moveTo>
                  <a:cubicBezTo>
                    <a:pt x="12" y="24"/>
                    <a:pt x="8" y="20"/>
                    <a:pt x="8" y="16"/>
                  </a:cubicBezTo>
                  <a:cubicBezTo>
                    <a:pt x="8" y="12"/>
                    <a:pt x="12" y="8"/>
                    <a:pt x="16" y="8"/>
                  </a:cubicBezTo>
                  <a:cubicBezTo>
                    <a:pt x="20" y="8"/>
                    <a:pt x="24" y="12"/>
                    <a:pt x="24" y="16"/>
                  </a:cubicBezTo>
                  <a:cubicBezTo>
                    <a:pt x="24" y="20"/>
                    <a:pt x="20" y="24"/>
                    <a:pt x="16" y="2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27" name="TextBox 26"/>
          <p:cNvSpPr txBox="1"/>
          <p:nvPr/>
        </p:nvSpPr>
        <p:spPr>
          <a:xfrm>
            <a:off x="3557607" y="2967478"/>
            <a:ext cx="914400" cy="272032"/>
          </a:xfrm>
          <a:prstGeom prst="rect">
            <a:avLst/>
          </a:prstGeom>
          <a:noFill/>
        </p:spPr>
        <p:txBody>
          <a:bodyPr wrap="none" lIns="0" tIns="0" rIns="0" bIns="0" rtlCol="0" anchor="ctr">
            <a:noAutofit/>
          </a:bodyPr>
          <a:lstStyle/>
          <a:p>
            <a:pPr algn="ctr">
              <a:lnSpc>
                <a:spcPct val="90000"/>
              </a:lnSpc>
            </a:pPr>
            <a:r>
              <a:rPr lang="en-US" sz="1200" dirty="0" smtClean="0"/>
              <a:t>Score-2</a:t>
            </a:r>
            <a:endParaRPr lang="en-US" sz="1200" dirty="0"/>
          </a:p>
        </p:txBody>
      </p:sp>
      <p:pic>
        <p:nvPicPr>
          <p:cNvPr id="28" name="Picture 27"/>
          <p:cNvPicPr>
            <a:picLocks noChangeAspect="1"/>
          </p:cNvPicPr>
          <p:nvPr/>
        </p:nvPicPr>
        <p:blipFill>
          <a:blip r:embed="rId5"/>
          <a:stretch>
            <a:fillRect/>
          </a:stretch>
        </p:blipFill>
        <p:spPr>
          <a:xfrm>
            <a:off x="4813576" y="2581681"/>
            <a:ext cx="1044475" cy="209807"/>
          </a:xfrm>
          <a:prstGeom prst="rect">
            <a:avLst/>
          </a:prstGeom>
        </p:spPr>
      </p:pic>
      <p:sp>
        <p:nvSpPr>
          <p:cNvPr id="30" name="TextBox 29"/>
          <p:cNvSpPr txBox="1"/>
          <p:nvPr/>
        </p:nvSpPr>
        <p:spPr>
          <a:xfrm>
            <a:off x="4878613" y="2967478"/>
            <a:ext cx="914400" cy="272032"/>
          </a:xfrm>
          <a:prstGeom prst="rect">
            <a:avLst/>
          </a:prstGeom>
          <a:noFill/>
        </p:spPr>
        <p:txBody>
          <a:bodyPr wrap="none" lIns="0" tIns="0" rIns="0" bIns="0" rtlCol="0" anchor="ctr">
            <a:noAutofit/>
          </a:bodyPr>
          <a:lstStyle/>
          <a:p>
            <a:pPr algn="ctr">
              <a:lnSpc>
                <a:spcPct val="90000"/>
              </a:lnSpc>
            </a:pPr>
            <a:r>
              <a:rPr lang="en-US" sz="1200" dirty="0" smtClean="0"/>
              <a:t>Score-3</a:t>
            </a:r>
            <a:endParaRPr lang="en-US" sz="1200" dirty="0"/>
          </a:p>
        </p:txBody>
      </p:sp>
      <p:sp>
        <p:nvSpPr>
          <p:cNvPr id="31" name="Rectangle 30"/>
          <p:cNvSpPr/>
          <p:nvPr/>
        </p:nvSpPr>
        <p:spPr bwMode="ltGray">
          <a:xfrm>
            <a:off x="6282813" y="1520917"/>
            <a:ext cx="5296571" cy="452740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lIns="155448" tIns="137160" rIns="274320" rtlCol="0" anchor="t">
            <a:noAutofit/>
          </a:bodyPr>
          <a:lstStyle/>
          <a:p>
            <a:pPr>
              <a:lnSpc>
                <a:spcPct val="90000"/>
              </a:lnSpc>
            </a:pPr>
            <a:r>
              <a:rPr lang="en-US" sz="1600" b="1" dirty="0" smtClean="0">
                <a:solidFill>
                  <a:schemeClr val="tx1"/>
                </a:solidFill>
              </a:rPr>
              <a:t>Partner </a:t>
            </a:r>
            <a:r>
              <a:rPr lang="en-US" sz="1600" b="1" dirty="0">
                <a:solidFill>
                  <a:schemeClr val="tx1"/>
                </a:solidFill>
              </a:rPr>
              <a:t>recommendations</a:t>
            </a:r>
          </a:p>
          <a:p>
            <a:pPr marL="60325" lvl="0" indent="-60325">
              <a:spcBef>
                <a:spcPts val="1000"/>
              </a:spcBef>
              <a:spcAft>
                <a:spcPts val="300"/>
              </a:spcAft>
              <a:buClr>
                <a:prstClr val="black"/>
              </a:buClr>
            </a:pPr>
            <a:r>
              <a:rPr lang="en-US" sz="1200" i="1" dirty="0">
                <a:solidFill>
                  <a:prstClr val="black"/>
                </a:solidFill>
              </a:rPr>
              <a:t>“Pointnext could work better with and through partners rather than direct to customer.”</a:t>
            </a:r>
          </a:p>
          <a:p>
            <a:pPr marL="274320" lvl="0" indent="-171450">
              <a:buClr>
                <a:prstClr val="black"/>
              </a:buClr>
              <a:buFont typeface="MetricHPE" panose="020B0503030202060203" pitchFamily="34" charset="0"/>
              <a:buChar char="−"/>
            </a:pPr>
            <a:r>
              <a:rPr lang="en-US" sz="1100" b="1" dirty="0">
                <a:solidFill>
                  <a:prstClr val="black"/>
                </a:solidFill>
              </a:rPr>
              <a:t>Jonathan Melia, Computacenter </a:t>
            </a:r>
            <a:r>
              <a:rPr lang="en-US" sz="1100" b="1" dirty="0" smtClean="0">
                <a:solidFill>
                  <a:prstClr val="black"/>
                </a:solidFill>
              </a:rPr>
              <a:t>manager</a:t>
            </a:r>
            <a:r>
              <a:rPr lang="en-US" i="1" dirty="0" smtClean="0">
                <a:solidFill>
                  <a:schemeClr val="tx1"/>
                </a:solidFill>
              </a:rPr>
              <a:t> </a:t>
            </a:r>
          </a:p>
          <a:p>
            <a:pPr marL="60325" indent="-60325">
              <a:spcBef>
                <a:spcPts val="1000"/>
              </a:spcBef>
              <a:spcAft>
                <a:spcPts val="300"/>
              </a:spcAft>
              <a:buClr>
                <a:prstClr val="black"/>
              </a:buClr>
            </a:pPr>
            <a:r>
              <a:rPr lang="en-US" sz="1200" i="1" dirty="0" smtClean="0">
                <a:solidFill>
                  <a:schemeClr val="tx1"/>
                </a:solidFill>
              </a:rPr>
              <a:t>“</a:t>
            </a:r>
            <a:r>
              <a:rPr lang="en-US" sz="1200" i="1" dirty="0">
                <a:solidFill>
                  <a:schemeClr val="tx1"/>
                </a:solidFill>
              </a:rPr>
              <a:t>Supply Chain and Support issues need to get resolved.”</a:t>
            </a:r>
          </a:p>
          <a:p>
            <a:pPr marL="274320" indent="-171450">
              <a:buClr>
                <a:prstClr val="black"/>
              </a:buClr>
              <a:buFont typeface="MetricHPE" panose="020B0503030202060203" pitchFamily="34" charset="0"/>
              <a:buChar char="−"/>
            </a:pPr>
            <a:r>
              <a:rPr lang="en-US" sz="1100" b="1" dirty="0">
                <a:solidFill>
                  <a:schemeClr val="tx1"/>
                </a:solidFill>
              </a:rPr>
              <a:t>John </a:t>
            </a:r>
            <a:r>
              <a:rPr lang="en-US" sz="1100" b="1" dirty="0" err="1">
                <a:solidFill>
                  <a:schemeClr val="tx1"/>
                </a:solidFill>
              </a:rPr>
              <a:t>Czapko</a:t>
            </a:r>
            <a:r>
              <a:rPr lang="en-US" sz="1100" b="1" dirty="0">
                <a:solidFill>
                  <a:schemeClr val="tx1"/>
                </a:solidFill>
              </a:rPr>
              <a:t>, Logicalis Director</a:t>
            </a:r>
            <a:endParaRPr lang="en-US" sz="1100" b="1" dirty="0" smtClean="0">
              <a:solidFill>
                <a:schemeClr val="tx1"/>
              </a:solidFill>
            </a:endParaRPr>
          </a:p>
          <a:p>
            <a:pPr marL="60325" indent="-60325">
              <a:spcBef>
                <a:spcPts val="1000"/>
              </a:spcBef>
              <a:spcAft>
                <a:spcPts val="300"/>
              </a:spcAft>
              <a:buClr>
                <a:prstClr val="black"/>
              </a:buClr>
            </a:pPr>
            <a:r>
              <a:rPr lang="en-US" sz="1200" i="1" dirty="0" smtClean="0">
                <a:solidFill>
                  <a:schemeClr val="tx1"/>
                </a:solidFill>
              </a:rPr>
              <a:t>“Believe </a:t>
            </a:r>
            <a:r>
              <a:rPr lang="en-US" sz="1200" i="1" dirty="0">
                <a:solidFill>
                  <a:schemeClr val="tx1"/>
                </a:solidFill>
              </a:rPr>
              <a:t>that by continuing to offer customers access to the EBC will continue to enable HPE a stronger and strategic partner.”</a:t>
            </a:r>
          </a:p>
          <a:p>
            <a:pPr marL="274320" indent="-171450">
              <a:buClr>
                <a:prstClr val="black"/>
              </a:buClr>
              <a:buFont typeface="MetricHPE" panose="020B0503030202060203" pitchFamily="34" charset="0"/>
              <a:buChar char="−"/>
            </a:pPr>
            <a:r>
              <a:rPr lang="en-US" sz="1100" b="1" dirty="0" smtClean="0">
                <a:solidFill>
                  <a:schemeClr val="tx1"/>
                </a:solidFill>
              </a:rPr>
              <a:t>Mike Owens, Brookfield Zoo VP from American Digital/Brookfield Zoo briefing</a:t>
            </a:r>
          </a:p>
          <a:p>
            <a:pPr marL="60325" indent="-60325">
              <a:spcBef>
                <a:spcPts val="1000"/>
              </a:spcBef>
              <a:spcAft>
                <a:spcPts val="300"/>
              </a:spcAft>
              <a:buClr>
                <a:prstClr val="black"/>
              </a:buClr>
            </a:pPr>
            <a:r>
              <a:rPr lang="en-US" sz="1200" i="1" dirty="0">
                <a:solidFill>
                  <a:schemeClr val="tx1"/>
                </a:solidFill>
              </a:rPr>
              <a:t>“</a:t>
            </a:r>
            <a:r>
              <a:rPr lang="en-US" sz="1200" i="1" dirty="0" smtClean="0">
                <a:solidFill>
                  <a:schemeClr val="tx1"/>
                </a:solidFill>
              </a:rPr>
              <a:t>Provide </a:t>
            </a:r>
            <a:r>
              <a:rPr lang="en-US" sz="1200" i="1" dirty="0">
                <a:solidFill>
                  <a:schemeClr val="tx1"/>
                </a:solidFill>
              </a:rPr>
              <a:t>more sales enablement tools...thought leading content in specific verticals and marketing materials for sales to engage customers.”</a:t>
            </a:r>
          </a:p>
          <a:p>
            <a:pPr marL="274320" indent="-171450">
              <a:buClr>
                <a:prstClr val="black"/>
              </a:buClr>
              <a:buFont typeface="MetricHPE" panose="020B0503030202060203" pitchFamily="34" charset="0"/>
              <a:buChar char="−"/>
            </a:pPr>
            <a:r>
              <a:rPr lang="en-US" sz="1100" b="1" dirty="0">
                <a:solidFill>
                  <a:schemeClr val="tx1"/>
                </a:solidFill>
              </a:rPr>
              <a:t>Ed Little , Momentum Sales </a:t>
            </a:r>
            <a:r>
              <a:rPr lang="en-US" sz="1100" b="1" dirty="0" smtClean="0">
                <a:solidFill>
                  <a:schemeClr val="tx1"/>
                </a:solidFill>
              </a:rPr>
              <a:t>manager</a:t>
            </a:r>
            <a:endParaRPr lang="en-US" sz="1200" dirty="0">
              <a:solidFill>
                <a:schemeClr val="tx1"/>
              </a:solidFill>
            </a:endParaRPr>
          </a:p>
          <a:p>
            <a:pPr marL="60325" indent="-60325">
              <a:spcBef>
                <a:spcPts val="1000"/>
              </a:spcBef>
              <a:spcAft>
                <a:spcPts val="300"/>
              </a:spcAft>
              <a:buClr>
                <a:prstClr val="black"/>
              </a:buClr>
            </a:pPr>
            <a:r>
              <a:rPr lang="en-US" sz="1200" i="1" dirty="0" smtClean="0">
                <a:solidFill>
                  <a:schemeClr val="tx1"/>
                </a:solidFill>
              </a:rPr>
              <a:t>“</a:t>
            </a:r>
            <a:r>
              <a:rPr lang="en-US" sz="1200" i="1" dirty="0">
                <a:solidFill>
                  <a:schemeClr val="tx1"/>
                </a:solidFill>
              </a:rPr>
              <a:t>Consider better alignment with the reseller who hosted the visit. </a:t>
            </a:r>
            <a:r>
              <a:rPr lang="en-US" sz="1200" i="1" dirty="0" smtClean="0">
                <a:solidFill>
                  <a:schemeClr val="tx1"/>
                </a:solidFill>
              </a:rPr>
              <a:t>For </a:t>
            </a:r>
            <a:r>
              <a:rPr lang="en-US" sz="1200" i="1" dirty="0">
                <a:solidFill>
                  <a:schemeClr val="tx1"/>
                </a:solidFill>
              </a:rPr>
              <a:t>example, it appeared that HPE was suggesting reduction to one data center and backing up to the cloud, whereas our reseller would lose business if we did </a:t>
            </a:r>
            <a:r>
              <a:rPr lang="en-US" sz="1200" i="1" dirty="0" smtClean="0">
                <a:solidFill>
                  <a:schemeClr val="tx1"/>
                </a:solidFill>
              </a:rPr>
              <a:t>that”</a:t>
            </a:r>
          </a:p>
          <a:p>
            <a:pPr marL="274320" indent="-171450">
              <a:buClr>
                <a:prstClr val="black"/>
              </a:buClr>
              <a:buFont typeface="MetricHPE" panose="020B0503030202060203" pitchFamily="34" charset="0"/>
              <a:buChar char="−"/>
            </a:pPr>
            <a:r>
              <a:rPr lang="en-US" sz="1100" b="1" dirty="0" smtClean="0">
                <a:solidFill>
                  <a:schemeClr val="tx1"/>
                </a:solidFill>
              </a:rPr>
              <a:t>Mark </a:t>
            </a:r>
            <a:r>
              <a:rPr lang="en-US" sz="1100" b="1" dirty="0" err="1" smtClean="0">
                <a:solidFill>
                  <a:schemeClr val="tx1"/>
                </a:solidFill>
              </a:rPr>
              <a:t>Lisinski</a:t>
            </a:r>
            <a:r>
              <a:rPr lang="en-US" sz="1100" b="1" dirty="0" smtClean="0">
                <a:solidFill>
                  <a:schemeClr val="tx1"/>
                </a:solidFill>
              </a:rPr>
              <a:t>, </a:t>
            </a:r>
            <a:r>
              <a:rPr lang="en-US" sz="1100" b="1" dirty="0" err="1" smtClean="0">
                <a:solidFill>
                  <a:schemeClr val="tx1"/>
                </a:solidFill>
              </a:rPr>
              <a:t>TreeHouse</a:t>
            </a:r>
            <a:r>
              <a:rPr lang="en-US" sz="1100" b="1" dirty="0" smtClean="0">
                <a:solidFill>
                  <a:schemeClr val="tx1"/>
                </a:solidFill>
              </a:rPr>
              <a:t> </a:t>
            </a:r>
            <a:r>
              <a:rPr lang="en-US" sz="1100" b="1" dirty="0">
                <a:solidFill>
                  <a:schemeClr val="tx1"/>
                </a:solidFill>
              </a:rPr>
              <a:t>Foods, </a:t>
            </a:r>
            <a:r>
              <a:rPr lang="en-US" sz="1100" b="1" dirty="0" err="1" smtClean="0">
                <a:solidFill>
                  <a:schemeClr val="tx1"/>
                </a:solidFill>
              </a:rPr>
              <a:t>Inc</a:t>
            </a:r>
            <a:r>
              <a:rPr lang="en-US" sz="1100" b="1" dirty="0" smtClean="0">
                <a:solidFill>
                  <a:schemeClr val="tx1"/>
                </a:solidFill>
              </a:rPr>
              <a:t> Director</a:t>
            </a:r>
            <a:endParaRPr lang="en-US" sz="1200" dirty="0">
              <a:solidFill>
                <a:schemeClr val="tx1"/>
              </a:solidFill>
            </a:endParaRPr>
          </a:p>
          <a:p>
            <a:pPr>
              <a:buClr>
                <a:prstClr val="black"/>
              </a:buClr>
            </a:pPr>
            <a:endParaRPr lang="en-US" sz="1400" dirty="0">
              <a:solidFill>
                <a:schemeClr val="tx1"/>
              </a:solidFill>
            </a:endParaRPr>
          </a:p>
          <a:p>
            <a:pPr marL="171450" indent="-171450">
              <a:buClr>
                <a:prstClr val="black"/>
              </a:buClr>
              <a:buFontTx/>
              <a:buChar char="-"/>
            </a:pPr>
            <a:endParaRPr lang="en-US" sz="1600" dirty="0">
              <a:solidFill>
                <a:schemeClr val="tx1"/>
              </a:solidFill>
            </a:endParaRPr>
          </a:p>
          <a:p>
            <a:pPr>
              <a:buClr>
                <a:prstClr val="black"/>
              </a:buClr>
            </a:pPr>
            <a:endParaRPr lang="en-US" sz="1600" dirty="0">
              <a:solidFill>
                <a:schemeClr val="tx1"/>
              </a:solidFill>
            </a:endParaRPr>
          </a:p>
          <a:p>
            <a:pPr>
              <a:lnSpc>
                <a:spcPct val="90000"/>
              </a:lnSpc>
            </a:pPr>
            <a:endParaRPr lang="en-US" sz="1600" b="1" dirty="0">
              <a:solidFill>
                <a:schemeClr val="tx1"/>
              </a:solidFill>
            </a:endParaRPr>
          </a:p>
        </p:txBody>
      </p:sp>
      <p:sp>
        <p:nvSpPr>
          <p:cNvPr id="32" name="TextBox 31"/>
          <p:cNvSpPr txBox="1"/>
          <p:nvPr/>
        </p:nvSpPr>
        <p:spPr>
          <a:xfrm>
            <a:off x="915595" y="2060849"/>
            <a:ext cx="914400" cy="272032"/>
          </a:xfrm>
          <a:prstGeom prst="rect">
            <a:avLst/>
          </a:prstGeom>
          <a:noFill/>
        </p:spPr>
        <p:txBody>
          <a:bodyPr wrap="none" lIns="0" tIns="0" rIns="0" bIns="0" rtlCol="0" anchor="ctr">
            <a:noAutofit/>
          </a:bodyPr>
          <a:lstStyle/>
          <a:p>
            <a:pPr algn="ctr">
              <a:lnSpc>
                <a:spcPct val="90000"/>
              </a:lnSpc>
            </a:pPr>
            <a:r>
              <a:rPr lang="en-US" sz="1200" b="1" dirty="0" smtClean="0"/>
              <a:t>Interest-0</a:t>
            </a:r>
            <a:endParaRPr lang="en-US" sz="1200" b="1" dirty="0"/>
          </a:p>
        </p:txBody>
      </p:sp>
      <p:sp>
        <p:nvSpPr>
          <p:cNvPr id="33" name="TextBox 32"/>
          <p:cNvSpPr txBox="1"/>
          <p:nvPr/>
        </p:nvSpPr>
        <p:spPr>
          <a:xfrm>
            <a:off x="2236601" y="2060849"/>
            <a:ext cx="914400" cy="272032"/>
          </a:xfrm>
          <a:prstGeom prst="rect">
            <a:avLst/>
          </a:prstGeom>
          <a:noFill/>
        </p:spPr>
        <p:txBody>
          <a:bodyPr wrap="none" lIns="0" tIns="0" rIns="0" bIns="0" rtlCol="0" anchor="ctr">
            <a:noAutofit/>
          </a:bodyPr>
          <a:lstStyle/>
          <a:p>
            <a:pPr algn="ctr">
              <a:lnSpc>
                <a:spcPct val="90000"/>
              </a:lnSpc>
            </a:pPr>
            <a:r>
              <a:rPr lang="en-US" sz="1200" b="1" dirty="0" smtClean="0"/>
              <a:t>Interest-1</a:t>
            </a:r>
            <a:endParaRPr lang="en-US" sz="1200" b="1" dirty="0"/>
          </a:p>
        </p:txBody>
      </p:sp>
      <p:sp>
        <p:nvSpPr>
          <p:cNvPr id="34" name="TextBox 33"/>
          <p:cNvSpPr txBox="1"/>
          <p:nvPr/>
        </p:nvSpPr>
        <p:spPr>
          <a:xfrm>
            <a:off x="3557607" y="2060849"/>
            <a:ext cx="914400" cy="272032"/>
          </a:xfrm>
          <a:prstGeom prst="rect">
            <a:avLst/>
          </a:prstGeom>
          <a:noFill/>
        </p:spPr>
        <p:txBody>
          <a:bodyPr wrap="none" lIns="0" tIns="0" rIns="0" bIns="0" rtlCol="0" anchor="ctr">
            <a:noAutofit/>
          </a:bodyPr>
          <a:lstStyle/>
          <a:p>
            <a:pPr algn="ctr">
              <a:lnSpc>
                <a:spcPct val="90000"/>
              </a:lnSpc>
            </a:pPr>
            <a:r>
              <a:rPr lang="en-US" sz="1200" b="1" dirty="0" smtClean="0"/>
              <a:t>Interest-2</a:t>
            </a:r>
            <a:endParaRPr lang="en-US" sz="1200" b="1" dirty="0"/>
          </a:p>
        </p:txBody>
      </p:sp>
      <p:sp>
        <p:nvSpPr>
          <p:cNvPr id="35" name="TextBox 34"/>
          <p:cNvSpPr txBox="1"/>
          <p:nvPr/>
        </p:nvSpPr>
        <p:spPr>
          <a:xfrm>
            <a:off x="4878613" y="2060849"/>
            <a:ext cx="914400" cy="272032"/>
          </a:xfrm>
          <a:prstGeom prst="rect">
            <a:avLst/>
          </a:prstGeom>
          <a:noFill/>
        </p:spPr>
        <p:txBody>
          <a:bodyPr wrap="none" lIns="0" tIns="0" rIns="0" bIns="0" rtlCol="0" anchor="ctr">
            <a:noAutofit/>
          </a:bodyPr>
          <a:lstStyle/>
          <a:p>
            <a:pPr algn="ctr">
              <a:lnSpc>
                <a:spcPct val="90000"/>
              </a:lnSpc>
            </a:pPr>
            <a:r>
              <a:rPr lang="en-US" sz="1200" b="1" dirty="0" smtClean="0"/>
              <a:t>Interest-3</a:t>
            </a:r>
            <a:endParaRPr lang="en-US" sz="1200" b="1" dirty="0"/>
          </a:p>
        </p:txBody>
      </p:sp>
    </p:spTree>
    <p:extLst>
      <p:ext uri="{BB962C8B-B14F-4D97-AF65-F5344CB8AC3E}">
        <p14:creationId xmlns:p14="http://schemas.microsoft.com/office/powerpoint/2010/main" val="3712072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648189075"/>
              </p:ext>
            </p:extLst>
          </p:nvPr>
        </p:nvGraphicFramePr>
        <p:xfrm>
          <a:off x="609441" y="1011758"/>
          <a:ext cx="10969944" cy="4951959"/>
        </p:xfrm>
        <a:graphic>
          <a:graphicData uri="http://schemas.openxmlformats.org/drawingml/2006/table">
            <a:tbl>
              <a:tblPr bandRow="1">
                <a:tableStyleId>{5A111915-BE36-4E01-A7E5-04B1672EAD32}</a:tableStyleId>
              </a:tblPr>
              <a:tblGrid>
                <a:gridCol w="255798">
                  <a:extLst>
                    <a:ext uri="{9D8B030D-6E8A-4147-A177-3AD203B41FA5}">
                      <a16:colId xmlns="" xmlns:a16="http://schemas.microsoft.com/office/drawing/2014/main" val="20000"/>
                    </a:ext>
                  </a:extLst>
                </a:gridCol>
                <a:gridCol w="1137177">
                  <a:extLst>
                    <a:ext uri="{9D8B030D-6E8A-4147-A177-3AD203B41FA5}">
                      <a16:colId xmlns="" xmlns:a16="http://schemas.microsoft.com/office/drawing/2014/main" val="20001"/>
                    </a:ext>
                  </a:extLst>
                </a:gridCol>
                <a:gridCol w="1072557">
                  <a:extLst>
                    <a:ext uri="{9D8B030D-6E8A-4147-A177-3AD203B41FA5}">
                      <a16:colId xmlns="" xmlns:a16="http://schemas.microsoft.com/office/drawing/2014/main" val="20002"/>
                    </a:ext>
                  </a:extLst>
                </a:gridCol>
                <a:gridCol w="1072557">
                  <a:extLst>
                    <a:ext uri="{9D8B030D-6E8A-4147-A177-3AD203B41FA5}">
                      <a16:colId xmlns="" xmlns:a16="http://schemas.microsoft.com/office/drawing/2014/main" val="20003"/>
                    </a:ext>
                  </a:extLst>
                </a:gridCol>
                <a:gridCol w="1072557">
                  <a:extLst>
                    <a:ext uri="{9D8B030D-6E8A-4147-A177-3AD203B41FA5}">
                      <a16:colId xmlns="" xmlns:a16="http://schemas.microsoft.com/office/drawing/2014/main" val="20004"/>
                    </a:ext>
                  </a:extLst>
                </a:gridCol>
                <a:gridCol w="1072557">
                  <a:extLst>
                    <a:ext uri="{9D8B030D-6E8A-4147-A177-3AD203B41FA5}">
                      <a16:colId xmlns="" xmlns:a16="http://schemas.microsoft.com/office/drawing/2014/main" val="20005"/>
                    </a:ext>
                  </a:extLst>
                </a:gridCol>
                <a:gridCol w="1762247">
                  <a:extLst>
                    <a:ext uri="{9D8B030D-6E8A-4147-A177-3AD203B41FA5}">
                      <a16:colId xmlns="" xmlns:a16="http://schemas.microsoft.com/office/drawing/2014/main" val="20006"/>
                    </a:ext>
                  </a:extLst>
                </a:gridCol>
                <a:gridCol w="1762247">
                  <a:extLst>
                    <a:ext uri="{9D8B030D-6E8A-4147-A177-3AD203B41FA5}">
                      <a16:colId xmlns="" xmlns:a16="http://schemas.microsoft.com/office/drawing/2014/main" val="20007"/>
                    </a:ext>
                  </a:extLst>
                </a:gridCol>
                <a:gridCol w="1762247">
                  <a:extLst>
                    <a:ext uri="{9D8B030D-6E8A-4147-A177-3AD203B41FA5}">
                      <a16:colId xmlns="" xmlns:a16="http://schemas.microsoft.com/office/drawing/2014/main" val="20008"/>
                    </a:ext>
                  </a:extLst>
                </a:gridCol>
              </a:tblGrid>
              <a:tr h="340132">
                <a:tc>
                  <a:txBody>
                    <a:bodyPr/>
                    <a:lstStyle/>
                    <a:p>
                      <a:pPr algn="ctr"/>
                      <a:endParaRPr lang="en-US" sz="1400" b="1" dirty="0"/>
                    </a:p>
                  </a:txBody>
                  <a:tcPr marL="0" marR="0" marT="0" marB="0" vert="vert270">
                    <a:lnL w="6350" cap="flat" cmpd="sng" algn="ctr">
                      <a:noFill/>
                      <a:prstDash val="solid"/>
                      <a:miter lim="800000"/>
                    </a:lnL>
                    <a:lnR w="9525" cap="flat" cmpd="sng" algn="ctr">
                      <a:noFill/>
                      <a:prstDash val="solid"/>
                      <a:round/>
                      <a:headEnd type="none" w="med" len="med"/>
                      <a:tailEnd type="none" w="med" len="med"/>
                    </a:lnR>
                    <a:lnT w="6350" cap="flat" cmpd="sng" algn="ctr">
                      <a:noFill/>
                      <a:prstDash val="solid"/>
                      <a:miter lim="800000"/>
                    </a:lnT>
                    <a:lnB w="28575" cap="flat" cmpd="sng" algn="ctr">
                      <a:solidFill>
                        <a:srgbClr val="01A982"/>
                      </a:solidFill>
                      <a:prstDash val="solid"/>
                      <a:round/>
                      <a:headEnd type="none" w="med" len="med"/>
                      <a:tailEnd type="none" w="med" len="med"/>
                    </a:lnB>
                    <a:lnTlToBr w="12700" cmpd="sng">
                      <a:noFill/>
                      <a:prstDash val="solid"/>
                    </a:lnTlToBr>
                    <a:lnBlToTr w="12700" cmpd="sng">
                      <a:noFill/>
                      <a:prstDash val="solid"/>
                    </a:lnBlToTr>
                    <a:noFill/>
                  </a:tcPr>
                </a:tc>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Top 5 interests</a:t>
                      </a: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28575" cap="flat" cmpd="sng" algn="ctr">
                      <a:solidFill>
                        <a:srgbClr val="01A98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1400" b="1" dirty="0"/>
                    </a:p>
                  </a:txBody>
                  <a:tcPr marL="0" marR="0" marT="0" marB="0" vert="vert270">
                    <a:solidFill>
                      <a:schemeClr val="bg1"/>
                    </a:solidFill>
                  </a:tcPr>
                </a:tc>
                <a:tc hMerge="1">
                  <a:txBody>
                    <a:bodyPr/>
                    <a:lstStyle/>
                    <a:p>
                      <a:pPr algn="ctr"/>
                      <a:endParaRPr lang="en-US" sz="1400" b="1" dirty="0"/>
                    </a:p>
                  </a:txBody>
                  <a:tcPr marL="0" marR="0" marT="0" marB="0" vert="vert270">
                    <a:solidFill>
                      <a:schemeClr val="bg1"/>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kern="1200" dirty="0">
                        <a:solidFill>
                          <a:schemeClr val="tx1"/>
                        </a:solidFill>
                        <a:latin typeface="+mn-lt"/>
                        <a:ea typeface="+mn-ea"/>
                        <a:cs typeface="+mn-cs"/>
                      </a:endParaRPr>
                    </a:p>
                  </a:txBody>
                  <a:tcPr marL="0" marR="0" marT="0" marB="0"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no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kern="1200" dirty="0">
                        <a:solidFill>
                          <a:schemeClr val="tx1"/>
                        </a:solidFill>
                        <a:latin typeface="+mn-lt"/>
                        <a:ea typeface="+mn-ea"/>
                        <a:cs typeface="+mn-cs"/>
                      </a:endParaRPr>
                    </a:p>
                  </a:txBody>
                  <a:tcPr marL="0" marR="0" marT="0" marB="0"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noFill/>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kern="1200" dirty="0">
                          <a:solidFill>
                            <a:schemeClr val="tx1"/>
                          </a:solidFill>
                          <a:latin typeface="+mn-lt"/>
                          <a:ea typeface="+mn-ea"/>
                          <a:cs typeface="+mn-cs"/>
                        </a:rPr>
                        <a:t>Top 3 Industries &amp; Associated Interests</a:t>
                      </a: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28575" cap="flat" cmpd="sng" algn="ctr">
                      <a:solidFill>
                        <a:srgbClr val="01A98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tx1"/>
                        </a:solidFill>
                        <a:latin typeface="+mn-lt"/>
                        <a:ea typeface="+mn-ea"/>
                        <a:cs typeface="+mn-cs"/>
                      </a:endParaRPr>
                    </a:p>
                  </a:txBody>
                  <a:tcPr marL="0" marR="0" marT="0" marB="0">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tx1"/>
                        </a:solidFill>
                        <a:latin typeface="+mn-lt"/>
                        <a:ea typeface="+mn-ea"/>
                        <a:cs typeface="+mn-cs"/>
                      </a:endParaRPr>
                    </a:p>
                  </a:txBody>
                  <a:tcPr marL="0" marR="0" marT="0" marB="0">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89958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b="1" dirty="0">
                          <a:solidFill>
                            <a:schemeClr val="tx1"/>
                          </a:solidFill>
                        </a:rPr>
                        <a:t>Palo</a:t>
                      </a:r>
                      <a:r>
                        <a:rPr lang="en-US" sz="1300" b="1" baseline="0" dirty="0">
                          <a:solidFill>
                            <a:schemeClr val="tx1"/>
                          </a:solidFill>
                        </a:rPr>
                        <a:t> Alto</a:t>
                      </a:r>
                      <a:endParaRPr lang="en-US" sz="1300" b="1" dirty="0">
                        <a:solidFill>
                          <a:schemeClr val="tx1"/>
                        </a:solidFill>
                      </a:endParaRPr>
                    </a:p>
                    <a:p>
                      <a:pPr algn="ctr"/>
                      <a:endParaRPr lang="en-US" sz="1300" b="1" dirty="0">
                        <a:solidFill>
                          <a:schemeClr val="tx1"/>
                        </a:solidFill>
                      </a:endParaRPr>
                    </a:p>
                  </a:txBody>
                  <a:tcPr marL="0" marR="0" marT="0" marB="0" vert="vert270">
                    <a:lnL w="6350" cap="flat" cmpd="sng" algn="ctr">
                      <a:noFill/>
                      <a:prstDash val="solid"/>
                      <a:miter lim="800000"/>
                    </a:lnL>
                    <a:lnR w="12700" cap="flat" cmpd="sng" algn="ctr">
                      <a:solidFill>
                        <a:schemeClr val="bg1">
                          <a:lumMod val="95000"/>
                        </a:schemeClr>
                      </a:solidFill>
                      <a:prstDash val="solid"/>
                      <a:round/>
                      <a:headEnd type="none" w="med" len="med"/>
                      <a:tailEnd type="none" w="med" len="med"/>
                    </a:lnR>
                    <a:lnT w="28575" cap="flat" cmpd="sng" algn="ctr">
                      <a:solidFill>
                        <a:srgbClr val="01A982"/>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a:p>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rgbClr val="01A982"/>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rgbClr val="01A982"/>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rgbClr val="01A982"/>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rgbClr val="01A982"/>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smtClean="0"/>
                    </a:p>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rgbClr val="01A982"/>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400"/>
                        </a:spcBef>
                        <a:spcAft>
                          <a:spcPts val="0"/>
                        </a:spcAft>
                        <a:buClrTx/>
                        <a:buSzTx/>
                        <a:buFontTx/>
                        <a:buNone/>
                        <a:tabLst/>
                        <a:defRPr/>
                      </a:pPr>
                      <a:endParaRPr lang="en-US" sz="1050" dirty="0" smtClean="0"/>
                    </a:p>
                  </a:txBody>
                  <a:tcPr marT="64008"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rgbClr val="01A982"/>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400"/>
                        </a:spcBef>
                        <a:spcAft>
                          <a:spcPts val="0"/>
                        </a:spcAft>
                        <a:buClrTx/>
                        <a:buSzTx/>
                        <a:buFontTx/>
                        <a:buNone/>
                        <a:tabLst/>
                        <a:defRPr/>
                      </a:pPr>
                      <a:endParaRPr lang="en-US" sz="1100" b="1" dirty="0" smtClean="0"/>
                    </a:p>
                  </a:txBody>
                  <a:tcPr marT="64008"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rgbClr val="01A982"/>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400"/>
                        </a:spcBef>
                        <a:spcAft>
                          <a:spcPts val="0"/>
                        </a:spcAft>
                        <a:buClrTx/>
                        <a:buSzTx/>
                        <a:buFontTx/>
                        <a:buNone/>
                        <a:tabLst/>
                        <a:defRPr/>
                      </a:pPr>
                      <a:endParaRPr lang="en-US" sz="1050" kern="1200" dirty="0">
                        <a:solidFill>
                          <a:schemeClr val="tx1"/>
                        </a:solidFill>
                        <a:latin typeface="+mn-lt"/>
                        <a:ea typeface="+mn-ea"/>
                        <a:cs typeface="+mn-cs"/>
                      </a:endParaRPr>
                    </a:p>
                  </a:txBody>
                  <a:tcPr marT="64008" marB="0">
                    <a:lnL w="12700" cap="flat" cmpd="sng" algn="ctr">
                      <a:solidFill>
                        <a:schemeClr val="bg1">
                          <a:lumMod val="95000"/>
                        </a:schemeClr>
                      </a:solidFill>
                      <a:prstDash val="solid"/>
                      <a:round/>
                      <a:headEnd type="none" w="med" len="med"/>
                      <a:tailEnd type="none" w="med" len="med"/>
                    </a:lnL>
                    <a:lnR w="9525" cap="flat" cmpd="sng" algn="ctr">
                      <a:noFill/>
                      <a:prstDash val="solid"/>
                      <a:round/>
                      <a:headEnd type="none" w="med" len="med"/>
                      <a:tailEnd type="none" w="med" len="med"/>
                    </a:lnR>
                    <a:lnT w="28575" cap="flat" cmpd="sng" algn="ctr">
                      <a:solidFill>
                        <a:srgbClr val="01A982"/>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1051347">
                <a:tc>
                  <a:txBody>
                    <a:bodyPr/>
                    <a:lstStyle/>
                    <a:p>
                      <a:pPr algn="ctr"/>
                      <a:r>
                        <a:rPr lang="en-US" sz="1300" b="1" dirty="0">
                          <a:solidFill>
                            <a:schemeClr val="tx1"/>
                          </a:solidFill>
                        </a:rPr>
                        <a:t>Houston</a:t>
                      </a:r>
                    </a:p>
                    <a:p>
                      <a:pPr algn="ctr"/>
                      <a:endParaRPr lang="en-US" sz="1300" b="1" dirty="0">
                        <a:solidFill>
                          <a:schemeClr val="tx1"/>
                        </a:solidFill>
                      </a:endParaRPr>
                    </a:p>
                  </a:txBody>
                  <a:tcPr marL="0" marR="0" marT="0" marB="0" vert="vert270">
                    <a:lnL w="6350" cap="flat" cmpd="sng" algn="ctr">
                      <a:noFill/>
                      <a:prstDash val="solid"/>
                      <a:miter lim="800000"/>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a:p>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a:p>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a:p>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kern="1200" dirty="0">
                        <a:solidFill>
                          <a:schemeClr val="tx1"/>
                        </a:solidFill>
                        <a:latin typeface="+mn-lt"/>
                        <a:ea typeface="+mn-ea"/>
                        <a:cs typeface="+mn-cs"/>
                      </a:endParaRPr>
                    </a:p>
                  </a:txBody>
                  <a:tcPr marT="64008"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100000"/>
                        </a:lnSpc>
                      </a:pPr>
                      <a:endParaRPr lang="en-US" sz="1050" kern="1200" dirty="0" smtClean="0">
                        <a:solidFill>
                          <a:schemeClr val="tx1"/>
                        </a:solidFill>
                        <a:latin typeface="+mn-lt"/>
                        <a:ea typeface="+mn-ea"/>
                        <a:cs typeface="+mn-cs"/>
                      </a:endParaRPr>
                    </a:p>
                  </a:txBody>
                  <a:tcPr marT="64008"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400"/>
                        </a:spcBef>
                        <a:spcAft>
                          <a:spcPts val="0"/>
                        </a:spcAft>
                        <a:buClrTx/>
                        <a:buSzTx/>
                        <a:buFontTx/>
                        <a:buNone/>
                        <a:tabLst/>
                        <a:defRPr/>
                      </a:pPr>
                      <a:endParaRPr lang="en-US" sz="1050" kern="1200" dirty="0">
                        <a:solidFill>
                          <a:schemeClr val="tx1"/>
                        </a:solidFill>
                        <a:latin typeface="+mn-lt"/>
                        <a:ea typeface="+mn-ea"/>
                        <a:cs typeface="+mn-cs"/>
                      </a:endParaRPr>
                    </a:p>
                  </a:txBody>
                  <a:tcPr marT="64008" marB="0">
                    <a:lnL w="12700" cap="flat" cmpd="sng" algn="ctr">
                      <a:solidFill>
                        <a:schemeClr val="bg1">
                          <a:lumMod val="95000"/>
                        </a:schemeClr>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881025">
                <a:tc>
                  <a:txBody>
                    <a:bodyPr/>
                    <a:lstStyle/>
                    <a:p>
                      <a:pPr algn="ctr"/>
                      <a:r>
                        <a:rPr lang="en-US" sz="1300" b="1" dirty="0"/>
                        <a:t>New</a:t>
                      </a:r>
                      <a:r>
                        <a:rPr lang="en-US" sz="1300" b="1" baseline="0" dirty="0"/>
                        <a:t> York</a:t>
                      </a:r>
                      <a:endParaRPr lang="en-US" sz="1300" b="1" dirty="0"/>
                    </a:p>
                  </a:txBody>
                  <a:tcPr marL="0" marR="0" marT="0" marB="0" vert="vert270">
                    <a:lnL w="6350" cap="flat" cmpd="sng" algn="ctr">
                      <a:noFill/>
                      <a:prstDash val="solid"/>
                      <a:miter lim="800000"/>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a:p>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0"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100000"/>
                        </a:lnSpc>
                      </a:pPr>
                      <a:endParaRPr lang="en-US" sz="1100" b="1" kern="1200" dirty="0">
                        <a:solidFill>
                          <a:schemeClr val="tx1"/>
                        </a:solidFill>
                        <a:latin typeface="+mn-lt"/>
                        <a:ea typeface="+mn-ea"/>
                        <a:cs typeface="+mn-cs"/>
                      </a:endParaRPr>
                    </a:p>
                  </a:txBody>
                  <a:tcPr marT="64008"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100000"/>
                        </a:lnSpc>
                        <a:spcBef>
                          <a:spcPts val="400"/>
                        </a:spcBef>
                        <a:spcAft>
                          <a:spcPts val="0"/>
                        </a:spcAft>
                      </a:pPr>
                      <a:endParaRPr lang="en-US" sz="1100" b="1" dirty="0">
                        <a:solidFill>
                          <a:schemeClr val="bg2"/>
                        </a:solidFill>
                      </a:endParaRPr>
                    </a:p>
                  </a:txBody>
                  <a:tcPr marT="64008"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100000"/>
                        </a:lnSpc>
                      </a:pPr>
                      <a:endParaRPr lang="en-US" sz="1100" b="1" kern="1200" dirty="0" smtClean="0">
                        <a:solidFill>
                          <a:schemeClr val="tx1"/>
                        </a:solidFill>
                        <a:latin typeface="+mn-lt"/>
                        <a:ea typeface="+mn-ea"/>
                        <a:cs typeface="+mn-cs"/>
                      </a:endParaRPr>
                    </a:p>
                  </a:txBody>
                  <a:tcPr marT="64008" marB="0">
                    <a:lnL w="12700" cap="flat" cmpd="sng" algn="ctr">
                      <a:solidFill>
                        <a:schemeClr val="bg1">
                          <a:lumMod val="95000"/>
                        </a:schemeClr>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909577">
                <a:tc>
                  <a:txBody>
                    <a:bodyPr/>
                    <a:lstStyle/>
                    <a:p>
                      <a:pPr algn="ctr"/>
                      <a:r>
                        <a:rPr lang="en-US" sz="1300" b="1" dirty="0"/>
                        <a:t>London</a:t>
                      </a:r>
                    </a:p>
                  </a:txBody>
                  <a:tcPr marL="0" marR="0" marT="0" marB="0" vert="vert270">
                    <a:lnL w="6350" cap="flat" cmpd="sng" algn="ctr">
                      <a:noFill/>
                      <a:prstDash val="solid"/>
                      <a:miter lim="800000"/>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a:p>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0"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0"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0"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100000"/>
                        </a:lnSpc>
                        <a:spcBef>
                          <a:spcPts val="0"/>
                        </a:spcBef>
                      </a:pPr>
                      <a:endParaRPr lang="en-US" sz="1050" kern="1200" dirty="0">
                        <a:solidFill>
                          <a:schemeClr val="tx1"/>
                        </a:solidFill>
                        <a:latin typeface="+mn-lt"/>
                        <a:ea typeface="+mn-ea"/>
                        <a:cs typeface="+mn-cs"/>
                      </a:endParaRPr>
                    </a:p>
                  </a:txBody>
                  <a:tcPr marT="64008"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100000"/>
                        </a:lnSpc>
                        <a:spcBef>
                          <a:spcPts val="0"/>
                        </a:spcBef>
                        <a:spcAft>
                          <a:spcPts val="0"/>
                        </a:spcAft>
                      </a:pPr>
                      <a:endParaRPr lang="en-US" sz="1050" kern="1200" dirty="0">
                        <a:solidFill>
                          <a:schemeClr val="tx1"/>
                        </a:solidFill>
                        <a:latin typeface="+mn-lt"/>
                        <a:ea typeface="+mn-ea"/>
                        <a:cs typeface="+mn-cs"/>
                      </a:endParaRPr>
                    </a:p>
                  </a:txBody>
                  <a:tcPr marT="64008"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100000"/>
                        </a:lnSpc>
                      </a:pPr>
                      <a:endParaRPr lang="en-US" sz="1050" kern="1200" dirty="0">
                        <a:solidFill>
                          <a:schemeClr val="tx1"/>
                        </a:solidFill>
                        <a:latin typeface="+mn-lt"/>
                        <a:ea typeface="+mn-ea"/>
                        <a:cs typeface="+mn-cs"/>
                      </a:endParaRPr>
                    </a:p>
                  </a:txBody>
                  <a:tcPr marT="64008" marB="0">
                    <a:lnL w="12700" cap="flat" cmpd="sng" algn="ctr">
                      <a:solidFill>
                        <a:schemeClr val="bg1">
                          <a:lumMod val="95000"/>
                        </a:schemeClr>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4"/>
                  </a:ext>
                </a:extLst>
              </a:tr>
              <a:tr h="870289">
                <a:tc>
                  <a:txBody>
                    <a:bodyPr/>
                    <a:lstStyle/>
                    <a:p>
                      <a:pPr algn="ctr"/>
                      <a:r>
                        <a:rPr lang="en-US" sz="1300" b="1" dirty="0"/>
                        <a:t>Singapore</a:t>
                      </a:r>
                    </a:p>
                  </a:txBody>
                  <a:tcPr marL="0" marR="0" marT="0" marB="0" vert="vert270">
                    <a:lnL w="6350" cap="flat" cmpd="sng" algn="ctr">
                      <a:noFill/>
                      <a:prstDash val="solid"/>
                      <a:miter lim="800000"/>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noFill/>
                  </a:tcPr>
                </a:tc>
                <a:tc>
                  <a:txBody>
                    <a:bodyPr/>
                    <a:lstStyle/>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a:p>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0"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100000"/>
                        </a:lnSpc>
                        <a:spcBef>
                          <a:spcPts val="0"/>
                        </a:spcBef>
                      </a:pPr>
                      <a:endParaRPr lang="en-US" sz="1050" kern="1200" dirty="0">
                        <a:solidFill>
                          <a:schemeClr val="tx1"/>
                        </a:solidFill>
                        <a:latin typeface="+mn-lt"/>
                        <a:ea typeface="+mn-ea"/>
                        <a:cs typeface="+mn-cs"/>
                      </a:endParaRPr>
                    </a:p>
                  </a:txBody>
                  <a:tcPr marT="64008"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100000"/>
                        </a:lnSpc>
                        <a:spcBef>
                          <a:spcPts val="0"/>
                        </a:spcBef>
                        <a:spcAft>
                          <a:spcPts val="0"/>
                        </a:spcAft>
                      </a:pPr>
                      <a:endParaRPr lang="en-US" sz="1050" kern="1200" dirty="0">
                        <a:solidFill>
                          <a:schemeClr val="tx1"/>
                        </a:solidFill>
                        <a:latin typeface="+mn-lt"/>
                        <a:ea typeface="+mn-ea"/>
                        <a:cs typeface="+mn-cs"/>
                      </a:endParaRPr>
                    </a:p>
                  </a:txBody>
                  <a:tcPr marT="64008"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kern="1200" dirty="0">
                        <a:solidFill>
                          <a:schemeClr val="tx1"/>
                        </a:solidFill>
                        <a:latin typeface="+mn-lt"/>
                        <a:ea typeface="+mn-ea"/>
                        <a:cs typeface="+mn-cs"/>
                      </a:endParaRPr>
                    </a:p>
                  </a:txBody>
                  <a:tcPr marT="64008" marB="0">
                    <a:lnL w="12700" cap="flat" cmpd="sng" algn="ctr">
                      <a:solidFill>
                        <a:schemeClr val="bg1">
                          <a:lumMod val="95000"/>
                        </a:schemeClr>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5"/>
                  </a:ext>
                </a:extLst>
              </a:tr>
            </a:tbl>
          </a:graphicData>
        </a:graphic>
      </p:graphicFrame>
      <p:sp>
        <p:nvSpPr>
          <p:cNvPr id="2" name="Title 1"/>
          <p:cNvSpPr>
            <a:spLocks noGrp="1"/>
          </p:cNvSpPr>
          <p:nvPr>
            <p:ph type="title"/>
          </p:nvPr>
        </p:nvSpPr>
        <p:spPr/>
        <p:txBody>
          <a:bodyPr/>
          <a:lstStyle/>
          <a:p>
            <a:r>
              <a:rPr lang="en-US" dirty="0"/>
              <a:t>Breakdown by center </a:t>
            </a:r>
            <a:r>
              <a:rPr lang="en-US" dirty="0" smtClean="0"/>
              <a:t>(XXX – XXX)</a:t>
            </a:r>
            <a:endParaRPr lang="en-US" dirty="0"/>
          </a:p>
        </p:txBody>
      </p:sp>
      <p:grpSp>
        <p:nvGrpSpPr>
          <p:cNvPr id="266" name="Group 16"/>
          <p:cNvGrpSpPr>
            <a:grpSpLocks noChangeAspect="1"/>
          </p:cNvGrpSpPr>
          <p:nvPr/>
        </p:nvGrpSpPr>
        <p:grpSpPr bwMode="auto">
          <a:xfrm>
            <a:off x="5541004" y="2614841"/>
            <a:ext cx="436563" cy="444499"/>
            <a:chOff x="485" y="1027"/>
            <a:chExt cx="275" cy="280"/>
          </a:xfrm>
        </p:grpSpPr>
        <p:sp>
          <p:nvSpPr>
            <p:cNvPr id="267" name="Freeform 17"/>
            <p:cNvSpPr>
              <a:spLocks/>
            </p:cNvSpPr>
            <p:nvPr/>
          </p:nvSpPr>
          <p:spPr bwMode="auto">
            <a:xfrm>
              <a:off x="485" y="1107"/>
              <a:ext cx="28" cy="124"/>
            </a:xfrm>
            <a:custGeom>
              <a:avLst/>
              <a:gdLst>
                <a:gd name="T0" fmla="*/ 32 w 47"/>
                <a:gd name="T1" fmla="*/ 208 h 208"/>
                <a:gd name="T2" fmla="*/ 20 w 47"/>
                <a:gd name="T3" fmla="*/ 201 h 208"/>
                <a:gd name="T4" fmla="*/ 0 w 47"/>
                <a:gd name="T5" fmla="*/ 105 h 208"/>
                <a:gd name="T6" fmla="*/ 20 w 47"/>
                <a:gd name="T7" fmla="*/ 9 h 208"/>
                <a:gd name="T8" fmla="*/ 37 w 47"/>
                <a:gd name="T9" fmla="*/ 3 h 208"/>
                <a:gd name="T10" fmla="*/ 44 w 47"/>
                <a:gd name="T11" fmla="*/ 20 h 208"/>
                <a:gd name="T12" fmla="*/ 25 w 47"/>
                <a:gd name="T13" fmla="*/ 105 h 208"/>
                <a:gd name="T14" fmla="*/ 44 w 47"/>
                <a:gd name="T15" fmla="*/ 190 h 208"/>
                <a:gd name="T16" fmla="*/ 37 w 47"/>
                <a:gd name="T17" fmla="*/ 207 h 208"/>
                <a:gd name="T18" fmla="*/ 32 w 47"/>
                <a:gd name="T19" fmla="*/ 20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208">
                  <a:moveTo>
                    <a:pt x="32" y="208"/>
                  </a:moveTo>
                  <a:cubicBezTo>
                    <a:pt x="27" y="208"/>
                    <a:pt x="22" y="205"/>
                    <a:pt x="20" y="201"/>
                  </a:cubicBezTo>
                  <a:cubicBezTo>
                    <a:pt x="7" y="171"/>
                    <a:pt x="0" y="138"/>
                    <a:pt x="0" y="105"/>
                  </a:cubicBezTo>
                  <a:cubicBezTo>
                    <a:pt x="0" y="72"/>
                    <a:pt x="7" y="39"/>
                    <a:pt x="20" y="9"/>
                  </a:cubicBezTo>
                  <a:cubicBezTo>
                    <a:pt x="23" y="3"/>
                    <a:pt x="31" y="0"/>
                    <a:pt x="37" y="3"/>
                  </a:cubicBezTo>
                  <a:cubicBezTo>
                    <a:pt x="44" y="6"/>
                    <a:pt x="47" y="13"/>
                    <a:pt x="44" y="20"/>
                  </a:cubicBezTo>
                  <a:cubicBezTo>
                    <a:pt x="31" y="47"/>
                    <a:pt x="25" y="75"/>
                    <a:pt x="25" y="105"/>
                  </a:cubicBezTo>
                  <a:cubicBezTo>
                    <a:pt x="25" y="135"/>
                    <a:pt x="31" y="163"/>
                    <a:pt x="44" y="190"/>
                  </a:cubicBezTo>
                  <a:cubicBezTo>
                    <a:pt x="47" y="197"/>
                    <a:pt x="44" y="204"/>
                    <a:pt x="37" y="207"/>
                  </a:cubicBezTo>
                  <a:cubicBezTo>
                    <a:pt x="36" y="208"/>
                    <a:pt x="34" y="208"/>
                    <a:pt x="32" y="20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8" name="Freeform 18"/>
            <p:cNvSpPr>
              <a:spLocks/>
            </p:cNvSpPr>
            <p:nvPr/>
          </p:nvSpPr>
          <p:spPr bwMode="auto">
            <a:xfrm>
              <a:off x="560" y="1279"/>
              <a:ext cx="125" cy="28"/>
            </a:xfrm>
            <a:custGeom>
              <a:avLst/>
              <a:gdLst>
                <a:gd name="T0" fmla="*/ 105 w 210"/>
                <a:gd name="T1" fmla="*/ 47 h 47"/>
                <a:gd name="T2" fmla="*/ 9 w 210"/>
                <a:gd name="T3" fmla="*/ 27 h 47"/>
                <a:gd name="T4" fmla="*/ 3 w 210"/>
                <a:gd name="T5" fmla="*/ 10 h 47"/>
                <a:gd name="T6" fmla="*/ 20 w 210"/>
                <a:gd name="T7" fmla="*/ 3 h 47"/>
                <a:gd name="T8" fmla="*/ 190 w 210"/>
                <a:gd name="T9" fmla="*/ 3 h 47"/>
                <a:gd name="T10" fmla="*/ 207 w 210"/>
                <a:gd name="T11" fmla="*/ 10 h 47"/>
                <a:gd name="T12" fmla="*/ 201 w 210"/>
                <a:gd name="T13" fmla="*/ 27 h 47"/>
                <a:gd name="T14" fmla="*/ 105 w 210"/>
                <a:gd name="T15" fmla="*/ 47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47">
                  <a:moveTo>
                    <a:pt x="105" y="47"/>
                  </a:moveTo>
                  <a:cubicBezTo>
                    <a:pt x="72" y="47"/>
                    <a:pt x="39" y="40"/>
                    <a:pt x="9" y="27"/>
                  </a:cubicBezTo>
                  <a:cubicBezTo>
                    <a:pt x="3" y="24"/>
                    <a:pt x="0" y="16"/>
                    <a:pt x="3" y="10"/>
                  </a:cubicBezTo>
                  <a:cubicBezTo>
                    <a:pt x="6" y="3"/>
                    <a:pt x="13" y="0"/>
                    <a:pt x="20" y="3"/>
                  </a:cubicBezTo>
                  <a:cubicBezTo>
                    <a:pt x="73" y="28"/>
                    <a:pt x="136" y="28"/>
                    <a:pt x="190" y="3"/>
                  </a:cubicBezTo>
                  <a:cubicBezTo>
                    <a:pt x="197" y="0"/>
                    <a:pt x="204" y="3"/>
                    <a:pt x="207" y="10"/>
                  </a:cubicBezTo>
                  <a:cubicBezTo>
                    <a:pt x="210" y="16"/>
                    <a:pt x="207" y="24"/>
                    <a:pt x="201" y="27"/>
                  </a:cubicBezTo>
                  <a:cubicBezTo>
                    <a:pt x="171" y="40"/>
                    <a:pt x="138" y="47"/>
                    <a:pt x="105" y="4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 name="Freeform 19"/>
            <p:cNvSpPr>
              <a:spLocks/>
            </p:cNvSpPr>
            <p:nvPr/>
          </p:nvSpPr>
          <p:spPr bwMode="auto">
            <a:xfrm>
              <a:off x="732" y="1107"/>
              <a:ext cx="28" cy="124"/>
            </a:xfrm>
            <a:custGeom>
              <a:avLst/>
              <a:gdLst>
                <a:gd name="T0" fmla="*/ 15 w 47"/>
                <a:gd name="T1" fmla="*/ 208 h 208"/>
                <a:gd name="T2" fmla="*/ 10 w 47"/>
                <a:gd name="T3" fmla="*/ 207 h 208"/>
                <a:gd name="T4" fmla="*/ 3 w 47"/>
                <a:gd name="T5" fmla="*/ 190 h 208"/>
                <a:gd name="T6" fmla="*/ 22 w 47"/>
                <a:gd name="T7" fmla="*/ 105 h 208"/>
                <a:gd name="T8" fmla="*/ 20 w 47"/>
                <a:gd name="T9" fmla="*/ 76 h 208"/>
                <a:gd name="T10" fmla="*/ 3 w 47"/>
                <a:gd name="T11" fmla="*/ 20 h 208"/>
                <a:gd name="T12" fmla="*/ 10 w 47"/>
                <a:gd name="T13" fmla="*/ 3 h 208"/>
                <a:gd name="T14" fmla="*/ 27 w 47"/>
                <a:gd name="T15" fmla="*/ 9 h 208"/>
                <a:gd name="T16" fmla="*/ 45 w 47"/>
                <a:gd name="T17" fmla="*/ 72 h 208"/>
                <a:gd name="T18" fmla="*/ 47 w 47"/>
                <a:gd name="T19" fmla="*/ 105 h 208"/>
                <a:gd name="T20" fmla="*/ 27 w 47"/>
                <a:gd name="T21" fmla="*/ 201 h 208"/>
                <a:gd name="T22" fmla="*/ 15 w 47"/>
                <a:gd name="T23" fmla="*/ 20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208">
                  <a:moveTo>
                    <a:pt x="15" y="208"/>
                  </a:moveTo>
                  <a:cubicBezTo>
                    <a:pt x="13" y="208"/>
                    <a:pt x="11" y="208"/>
                    <a:pt x="10" y="207"/>
                  </a:cubicBezTo>
                  <a:cubicBezTo>
                    <a:pt x="3" y="204"/>
                    <a:pt x="0" y="197"/>
                    <a:pt x="3" y="190"/>
                  </a:cubicBezTo>
                  <a:cubicBezTo>
                    <a:pt x="16" y="163"/>
                    <a:pt x="22" y="135"/>
                    <a:pt x="22" y="105"/>
                  </a:cubicBezTo>
                  <a:cubicBezTo>
                    <a:pt x="22" y="95"/>
                    <a:pt x="21" y="85"/>
                    <a:pt x="20" y="76"/>
                  </a:cubicBezTo>
                  <a:cubicBezTo>
                    <a:pt x="17" y="56"/>
                    <a:pt x="11" y="38"/>
                    <a:pt x="3" y="20"/>
                  </a:cubicBezTo>
                  <a:cubicBezTo>
                    <a:pt x="0" y="13"/>
                    <a:pt x="3" y="6"/>
                    <a:pt x="10" y="3"/>
                  </a:cubicBezTo>
                  <a:cubicBezTo>
                    <a:pt x="16" y="0"/>
                    <a:pt x="24" y="3"/>
                    <a:pt x="27" y="9"/>
                  </a:cubicBezTo>
                  <a:cubicBezTo>
                    <a:pt x="36" y="29"/>
                    <a:pt x="42" y="50"/>
                    <a:pt x="45" y="72"/>
                  </a:cubicBezTo>
                  <a:cubicBezTo>
                    <a:pt x="47" y="83"/>
                    <a:pt x="47" y="94"/>
                    <a:pt x="47" y="105"/>
                  </a:cubicBezTo>
                  <a:cubicBezTo>
                    <a:pt x="47" y="138"/>
                    <a:pt x="40" y="171"/>
                    <a:pt x="27" y="201"/>
                  </a:cubicBezTo>
                  <a:cubicBezTo>
                    <a:pt x="25" y="205"/>
                    <a:pt x="20" y="208"/>
                    <a:pt x="15" y="20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 name="Freeform 20"/>
            <p:cNvSpPr>
              <a:spLocks/>
            </p:cNvSpPr>
            <p:nvPr/>
          </p:nvSpPr>
          <p:spPr bwMode="auto">
            <a:xfrm>
              <a:off x="560" y="1027"/>
              <a:ext cx="125" cy="33"/>
            </a:xfrm>
            <a:custGeom>
              <a:avLst/>
              <a:gdLst>
                <a:gd name="T0" fmla="*/ 15 w 210"/>
                <a:gd name="T1" fmla="*/ 52 h 54"/>
                <a:gd name="T2" fmla="*/ 3 w 210"/>
                <a:gd name="T3" fmla="*/ 44 h 54"/>
                <a:gd name="T4" fmla="*/ 9 w 210"/>
                <a:gd name="T5" fmla="*/ 27 h 54"/>
                <a:gd name="T6" fmla="*/ 201 w 210"/>
                <a:gd name="T7" fmla="*/ 27 h 54"/>
                <a:gd name="T8" fmla="*/ 207 w 210"/>
                <a:gd name="T9" fmla="*/ 44 h 54"/>
                <a:gd name="T10" fmla="*/ 190 w 210"/>
                <a:gd name="T11" fmla="*/ 51 h 54"/>
                <a:gd name="T12" fmla="*/ 20 w 210"/>
                <a:gd name="T13" fmla="*/ 51 h 54"/>
                <a:gd name="T14" fmla="*/ 15 w 210"/>
                <a:gd name="T15" fmla="*/ 52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54">
                  <a:moveTo>
                    <a:pt x="15" y="52"/>
                  </a:moveTo>
                  <a:cubicBezTo>
                    <a:pt x="10" y="52"/>
                    <a:pt x="5" y="49"/>
                    <a:pt x="3" y="44"/>
                  </a:cubicBezTo>
                  <a:cubicBezTo>
                    <a:pt x="0" y="38"/>
                    <a:pt x="3" y="30"/>
                    <a:pt x="9" y="27"/>
                  </a:cubicBezTo>
                  <a:cubicBezTo>
                    <a:pt x="70" y="0"/>
                    <a:pt x="140" y="0"/>
                    <a:pt x="201" y="27"/>
                  </a:cubicBezTo>
                  <a:cubicBezTo>
                    <a:pt x="207" y="30"/>
                    <a:pt x="210" y="38"/>
                    <a:pt x="207" y="44"/>
                  </a:cubicBezTo>
                  <a:cubicBezTo>
                    <a:pt x="204" y="51"/>
                    <a:pt x="197" y="54"/>
                    <a:pt x="190" y="51"/>
                  </a:cubicBezTo>
                  <a:cubicBezTo>
                    <a:pt x="137" y="26"/>
                    <a:pt x="74" y="26"/>
                    <a:pt x="20" y="51"/>
                  </a:cubicBezTo>
                  <a:cubicBezTo>
                    <a:pt x="18" y="51"/>
                    <a:pt x="16" y="52"/>
                    <a:pt x="15" y="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 name="Oval 21"/>
            <p:cNvSpPr>
              <a:spLocks noChangeArrowheads="1"/>
            </p:cNvSpPr>
            <p:nvPr/>
          </p:nvSpPr>
          <p:spPr bwMode="auto">
            <a:xfrm>
              <a:off x="538" y="1154"/>
              <a:ext cx="31" cy="31"/>
            </a:xfrm>
            <a:prstGeom prst="ellipse">
              <a:avLst/>
            </a:pr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 name="Oval 22"/>
            <p:cNvSpPr>
              <a:spLocks noChangeArrowheads="1"/>
            </p:cNvSpPr>
            <p:nvPr/>
          </p:nvSpPr>
          <p:spPr bwMode="auto">
            <a:xfrm>
              <a:off x="607" y="1085"/>
              <a:ext cx="31" cy="31"/>
            </a:xfrm>
            <a:prstGeom prst="ellipse">
              <a:avLst/>
            </a:pr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 name="Oval 23"/>
            <p:cNvSpPr>
              <a:spLocks noChangeArrowheads="1"/>
            </p:cNvSpPr>
            <p:nvPr/>
          </p:nvSpPr>
          <p:spPr bwMode="auto">
            <a:xfrm>
              <a:off x="607" y="1223"/>
              <a:ext cx="31" cy="31"/>
            </a:xfrm>
            <a:prstGeom prst="ellipse">
              <a:avLst/>
            </a:pr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4" name="Freeform 24"/>
            <p:cNvSpPr>
              <a:spLocks/>
            </p:cNvSpPr>
            <p:nvPr/>
          </p:nvSpPr>
          <p:spPr bwMode="auto">
            <a:xfrm>
              <a:off x="637" y="1184"/>
              <a:ext cx="42" cy="42"/>
            </a:xfrm>
            <a:custGeom>
              <a:avLst/>
              <a:gdLst>
                <a:gd name="T0" fmla="*/ 0 w 70"/>
                <a:gd name="T1" fmla="*/ 51 h 70"/>
                <a:gd name="T2" fmla="*/ 18 w 70"/>
                <a:gd name="T3" fmla="*/ 70 h 70"/>
                <a:gd name="T4" fmla="*/ 70 w 70"/>
                <a:gd name="T5" fmla="*/ 18 h 70"/>
                <a:gd name="T6" fmla="*/ 51 w 70"/>
                <a:gd name="T7" fmla="*/ 0 h 70"/>
                <a:gd name="T8" fmla="*/ 0 w 70"/>
                <a:gd name="T9" fmla="*/ 51 h 70"/>
              </a:gdLst>
              <a:ahLst/>
              <a:cxnLst>
                <a:cxn ang="0">
                  <a:pos x="T0" y="T1"/>
                </a:cxn>
                <a:cxn ang="0">
                  <a:pos x="T2" y="T3"/>
                </a:cxn>
                <a:cxn ang="0">
                  <a:pos x="T4" y="T5"/>
                </a:cxn>
                <a:cxn ang="0">
                  <a:pos x="T6" y="T7"/>
                </a:cxn>
                <a:cxn ang="0">
                  <a:pos x="T8" y="T9"/>
                </a:cxn>
              </a:cxnLst>
              <a:rect l="0" t="0" r="r" b="b"/>
              <a:pathLst>
                <a:path w="70" h="70">
                  <a:moveTo>
                    <a:pt x="0" y="51"/>
                  </a:moveTo>
                  <a:cubicBezTo>
                    <a:pt x="18" y="70"/>
                    <a:pt x="18" y="70"/>
                    <a:pt x="18" y="70"/>
                  </a:cubicBezTo>
                  <a:cubicBezTo>
                    <a:pt x="38" y="52"/>
                    <a:pt x="53" y="37"/>
                    <a:pt x="70" y="18"/>
                  </a:cubicBezTo>
                  <a:cubicBezTo>
                    <a:pt x="51" y="0"/>
                    <a:pt x="51" y="0"/>
                    <a:pt x="51" y="0"/>
                  </a:cubicBezTo>
                  <a:cubicBezTo>
                    <a:pt x="35" y="19"/>
                    <a:pt x="20" y="35"/>
                    <a:pt x="0" y="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5" name="Freeform 25"/>
            <p:cNvSpPr>
              <a:spLocks/>
            </p:cNvSpPr>
            <p:nvPr/>
          </p:nvSpPr>
          <p:spPr bwMode="auto">
            <a:xfrm>
              <a:off x="642" y="1062"/>
              <a:ext cx="96" cy="88"/>
            </a:xfrm>
            <a:custGeom>
              <a:avLst/>
              <a:gdLst>
                <a:gd name="T0" fmla="*/ 92 w 160"/>
                <a:gd name="T1" fmla="*/ 25 h 147"/>
                <a:gd name="T2" fmla="*/ 114 w 160"/>
                <a:gd name="T3" fmla="*/ 33 h 147"/>
                <a:gd name="T4" fmla="*/ 97 w 160"/>
                <a:gd name="T5" fmla="*/ 129 h 147"/>
                <a:gd name="T6" fmla="*/ 116 w 160"/>
                <a:gd name="T7" fmla="*/ 147 h 147"/>
                <a:gd name="T8" fmla="*/ 132 w 160"/>
                <a:gd name="T9" fmla="*/ 14 h 147"/>
                <a:gd name="T10" fmla="*/ 92 w 160"/>
                <a:gd name="T11" fmla="*/ 0 h 147"/>
                <a:gd name="T12" fmla="*/ 0 w 160"/>
                <a:gd name="T13" fmla="*/ 31 h 147"/>
                <a:gd name="T14" fmla="*/ 18 w 160"/>
                <a:gd name="T15" fmla="*/ 50 h 147"/>
                <a:gd name="T16" fmla="*/ 92 w 160"/>
                <a:gd name="T17" fmla="*/ 25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147">
                  <a:moveTo>
                    <a:pt x="92" y="25"/>
                  </a:moveTo>
                  <a:cubicBezTo>
                    <a:pt x="102" y="25"/>
                    <a:pt x="109" y="28"/>
                    <a:pt x="114" y="33"/>
                  </a:cubicBezTo>
                  <a:cubicBezTo>
                    <a:pt x="129" y="47"/>
                    <a:pt x="122" y="83"/>
                    <a:pt x="97" y="129"/>
                  </a:cubicBezTo>
                  <a:cubicBezTo>
                    <a:pt x="116" y="147"/>
                    <a:pt x="116" y="147"/>
                    <a:pt x="116" y="147"/>
                  </a:cubicBezTo>
                  <a:cubicBezTo>
                    <a:pt x="148" y="93"/>
                    <a:pt x="160" y="42"/>
                    <a:pt x="132" y="14"/>
                  </a:cubicBezTo>
                  <a:cubicBezTo>
                    <a:pt x="123" y="5"/>
                    <a:pt x="109" y="0"/>
                    <a:pt x="92" y="0"/>
                  </a:cubicBezTo>
                  <a:cubicBezTo>
                    <a:pt x="66" y="0"/>
                    <a:pt x="34" y="11"/>
                    <a:pt x="0" y="31"/>
                  </a:cubicBezTo>
                  <a:cubicBezTo>
                    <a:pt x="18" y="50"/>
                    <a:pt x="18" y="50"/>
                    <a:pt x="18" y="50"/>
                  </a:cubicBezTo>
                  <a:cubicBezTo>
                    <a:pt x="46" y="34"/>
                    <a:pt x="72" y="25"/>
                    <a:pt x="92" y="2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6" name="Freeform 26"/>
            <p:cNvSpPr>
              <a:spLocks/>
            </p:cNvSpPr>
            <p:nvPr/>
          </p:nvSpPr>
          <p:spPr bwMode="auto">
            <a:xfrm>
              <a:off x="566" y="1113"/>
              <a:ext cx="42" cy="42"/>
            </a:xfrm>
            <a:custGeom>
              <a:avLst/>
              <a:gdLst>
                <a:gd name="T0" fmla="*/ 70 w 70"/>
                <a:gd name="T1" fmla="*/ 19 h 70"/>
                <a:gd name="T2" fmla="*/ 52 w 70"/>
                <a:gd name="T3" fmla="*/ 0 h 70"/>
                <a:gd name="T4" fmla="*/ 0 w 70"/>
                <a:gd name="T5" fmla="*/ 52 h 70"/>
                <a:gd name="T6" fmla="*/ 19 w 70"/>
                <a:gd name="T7" fmla="*/ 70 h 70"/>
                <a:gd name="T8" fmla="*/ 70 w 70"/>
                <a:gd name="T9" fmla="*/ 19 h 70"/>
              </a:gdLst>
              <a:ahLst/>
              <a:cxnLst>
                <a:cxn ang="0">
                  <a:pos x="T0" y="T1"/>
                </a:cxn>
                <a:cxn ang="0">
                  <a:pos x="T2" y="T3"/>
                </a:cxn>
                <a:cxn ang="0">
                  <a:pos x="T4" y="T5"/>
                </a:cxn>
                <a:cxn ang="0">
                  <a:pos x="T6" y="T7"/>
                </a:cxn>
                <a:cxn ang="0">
                  <a:pos x="T8" y="T9"/>
                </a:cxn>
              </a:cxnLst>
              <a:rect l="0" t="0" r="r" b="b"/>
              <a:pathLst>
                <a:path w="70" h="70">
                  <a:moveTo>
                    <a:pt x="70" y="19"/>
                  </a:moveTo>
                  <a:cubicBezTo>
                    <a:pt x="52" y="0"/>
                    <a:pt x="52" y="0"/>
                    <a:pt x="52" y="0"/>
                  </a:cubicBezTo>
                  <a:cubicBezTo>
                    <a:pt x="32" y="18"/>
                    <a:pt x="17" y="33"/>
                    <a:pt x="0" y="52"/>
                  </a:cubicBezTo>
                  <a:cubicBezTo>
                    <a:pt x="19" y="70"/>
                    <a:pt x="19" y="70"/>
                    <a:pt x="19" y="70"/>
                  </a:cubicBezTo>
                  <a:cubicBezTo>
                    <a:pt x="35" y="51"/>
                    <a:pt x="50" y="36"/>
                    <a:pt x="70" y="1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7" name="Freeform 27"/>
            <p:cNvSpPr>
              <a:spLocks/>
            </p:cNvSpPr>
            <p:nvPr/>
          </p:nvSpPr>
          <p:spPr bwMode="auto">
            <a:xfrm>
              <a:off x="509" y="1188"/>
              <a:ext cx="94" cy="89"/>
            </a:xfrm>
            <a:custGeom>
              <a:avLst/>
              <a:gdLst>
                <a:gd name="T0" fmla="*/ 65 w 157"/>
                <a:gd name="T1" fmla="*/ 123 h 148"/>
                <a:gd name="T2" fmla="*/ 43 w 157"/>
                <a:gd name="T3" fmla="*/ 115 h 148"/>
                <a:gd name="T4" fmla="*/ 60 w 157"/>
                <a:gd name="T5" fmla="*/ 19 h 148"/>
                <a:gd name="T6" fmla="*/ 41 w 157"/>
                <a:gd name="T7" fmla="*/ 0 h 148"/>
                <a:gd name="T8" fmla="*/ 25 w 157"/>
                <a:gd name="T9" fmla="*/ 133 h 148"/>
                <a:gd name="T10" fmla="*/ 65 w 157"/>
                <a:gd name="T11" fmla="*/ 148 h 148"/>
                <a:gd name="T12" fmla="*/ 157 w 157"/>
                <a:gd name="T13" fmla="*/ 117 h 148"/>
                <a:gd name="T14" fmla="*/ 139 w 157"/>
                <a:gd name="T15" fmla="*/ 98 h 148"/>
                <a:gd name="T16" fmla="*/ 65 w 157"/>
                <a:gd name="T17" fmla="*/ 123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148">
                  <a:moveTo>
                    <a:pt x="65" y="123"/>
                  </a:moveTo>
                  <a:cubicBezTo>
                    <a:pt x="55" y="123"/>
                    <a:pt x="48" y="120"/>
                    <a:pt x="43" y="115"/>
                  </a:cubicBezTo>
                  <a:cubicBezTo>
                    <a:pt x="29" y="101"/>
                    <a:pt x="35" y="64"/>
                    <a:pt x="60" y="19"/>
                  </a:cubicBezTo>
                  <a:cubicBezTo>
                    <a:pt x="41" y="0"/>
                    <a:pt x="41" y="0"/>
                    <a:pt x="41" y="0"/>
                  </a:cubicBezTo>
                  <a:cubicBezTo>
                    <a:pt x="8" y="58"/>
                    <a:pt x="0" y="108"/>
                    <a:pt x="25" y="133"/>
                  </a:cubicBezTo>
                  <a:cubicBezTo>
                    <a:pt x="35" y="143"/>
                    <a:pt x="48" y="148"/>
                    <a:pt x="65" y="148"/>
                  </a:cubicBezTo>
                  <a:cubicBezTo>
                    <a:pt x="91" y="148"/>
                    <a:pt x="123" y="137"/>
                    <a:pt x="157" y="117"/>
                  </a:cubicBezTo>
                  <a:cubicBezTo>
                    <a:pt x="139" y="98"/>
                    <a:pt x="139" y="98"/>
                    <a:pt x="139" y="98"/>
                  </a:cubicBezTo>
                  <a:cubicBezTo>
                    <a:pt x="111" y="114"/>
                    <a:pt x="85" y="123"/>
                    <a:pt x="65" y="12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8" name="Freeform 28"/>
            <p:cNvSpPr>
              <a:spLocks/>
            </p:cNvSpPr>
            <p:nvPr/>
          </p:nvSpPr>
          <p:spPr bwMode="auto">
            <a:xfrm>
              <a:off x="637" y="1113"/>
              <a:ext cx="42" cy="42"/>
            </a:xfrm>
            <a:custGeom>
              <a:avLst/>
              <a:gdLst>
                <a:gd name="T0" fmla="*/ 51 w 70"/>
                <a:gd name="T1" fmla="*/ 70 h 70"/>
                <a:gd name="T2" fmla="*/ 70 w 70"/>
                <a:gd name="T3" fmla="*/ 52 h 70"/>
                <a:gd name="T4" fmla="*/ 18 w 70"/>
                <a:gd name="T5" fmla="*/ 0 h 70"/>
                <a:gd name="T6" fmla="*/ 0 w 70"/>
                <a:gd name="T7" fmla="*/ 19 h 70"/>
                <a:gd name="T8" fmla="*/ 51 w 70"/>
                <a:gd name="T9" fmla="*/ 70 h 70"/>
              </a:gdLst>
              <a:ahLst/>
              <a:cxnLst>
                <a:cxn ang="0">
                  <a:pos x="T0" y="T1"/>
                </a:cxn>
                <a:cxn ang="0">
                  <a:pos x="T2" y="T3"/>
                </a:cxn>
                <a:cxn ang="0">
                  <a:pos x="T4" y="T5"/>
                </a:cxn>
                <a:cxn ang="0">
                  <a:pos x="T6" y="T7"/>
                </a:cxn>
                <a:cxn ang="0">
                  <a:pos x="T8" y="T9"/>
                </a:cxn>
              </a:cxnLst>
              <a:rect l="0" t="0" r="r" b="b"/>
              <a:pathLst>
                <a:path w="70" h="70">
                  <a:moveTo>
                    <a:pt x="51" y="70"/>
                  </a:moveTo>
                  <a:cubicBezTo>
                    <a:pt x="70" y="52"/>
                    <a:pt x="70" y="52"/>
                    <a:pt x="70" y="52"/>
                  </a:cubicBezTo>
                  <a:cubicBezTo>
                    <a:pt x="53" y="33"/>
                    <a:pt x="38" y="18"/>
                    <a:pt x="18" y="0"/>
                  </a:cubicBezTo>
                  <a:cubicBezTo>
                    <a:pt x="0" y="19"/>
                    <a:pt x="0" y="19"/>
                    <a:pt x="0" y="19"/>
                  </a:cubicBezTo>
                  <a:cubicBezTo>
                    <a:pt x="20" y="36"/>
                    <a:pt x="35" y="51"/>
                    <a:pt x="51" y="7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 name="Freeform 29"/>
            <p:cNvSpPr>
              <a:spLocks/>
            </p:cNvSpPr>
            <p:nvPr/>
          </p:nvSpPr>
          <p:spPr bwMode="auto">
            <a:xfrm>
              <a:off x="642" y="1188"/>
              <a:ext cx="94" cy="89"/>
            </a:xfrm>
            <a:custGeom>
              <a:avLst/>
              <a:gdLst>
                <a:gd name="T0" fmla="*/ 114 w 157"/>
                <a:gd name="T1" fmla="*/ 115 h 148"/>
                <a:gd name="T2" fmla="*/ 92 w 157"/>
                <a:gd name="T3" fmla="*/ 123 h 148"/>
                <a:gd name="T4" fmla="*/ 92 w 157"/>
                <a:gd name="T5" fmla="*/ 123 h 148"/>
                <a:gd name="T6" fmla="*/ 18 w 157"/>
                <a:gd name="T7" fmla="*/ 98 h 148"/>
                <a:gd name="T8" fmla="*/ 0 w 157"/>
                <a:gd name="T9" fmla="*/ 117 h 148"/>
                <a:gd name="T10" fmla="*/ 92 w 157"/>
                <a:gd name="T11" fmla="*/ 148 h 148"/>
                <a:gd name="T12" fmla="*/ 92 w 157"/>
                <a:gd name="T13" fmla="*/ 148 h 148"/>
                <a:gd name="T14" fmla="*/ 132 w 157"/>
                <a:gd name="T15" fmla="*/ 133 h 148"/>
                <a:gd name="T16" fmla="*/ 116 w 157"/>
                <a:gd name="T17" fmla="*/ 0 h 148"/>
                <a:gd name="T18" fmla="*/ 97 w 157"/>
                <a:gd name="T19" fmla="*/ 19 h 148"/>
                <a:gd name="T20" fmla="*/ 114 w 157"/>
                <a:gd name="T21" fmla="*/ 11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7" h="148">
                  <a:moveTo>
                    <a:pt x="114" y="115"/>
                  </a:moveTo>
                  <a:cubicBezTo>
                    <a:pt x="109" y="120"/>
                    <a:pt x="102" y="123"/>
                    <a:pt x="92" y="123"/>
                  </a:cubicBezTo>
                  <a:cubicBezTo>
                    <a:pt x="92" y="123"/>
                    <a:pt x="92" y="123"/>
                    <a:pt x="92" y="123"/>
                  </a:cubicBezTo>
                  <a:cubicBezTo>
                    <a:pt x="72" y="123"/>
                    <a:pt x="46" y="114"/>
                    <a:pt x="18" y="98"/>
                  </a:cubicBezTo>
                  <a:cubicBezTo>
                    <a:pt x="0" y="117"/>
                    <a:pt x="0" y="117"/>
                    <a:pt x="0" y="117"/>
                  </a:cubicBezTo>
                  <a:cubicBezTo>
                    <a:pt x="34" y="137"/>
                    <a:pt x="66" y="148"/>
                    <a:pt x="92" y="148"/>
                  </a:cubicBezTo>
                  <a:cubicBezTo>
                    <a:pt x="92" y="148"/>
                    <a:pt x="92" y="148"/>
                    <a:pt x="92" y="148"/>
                  </a:cubicBezTo>
                  <a:cubicBezTo>
                    <a:pt x="109" y="148"/>
                    <a:pt x="123" y="143"/>
                    <a:pt x="132" y="133"/>
                  </a:cubicBezTo>
                  <a:cubicBezTo>
                    <a:pt x="157" y="108"/>
                    <a:pt x="149" y="58"/>
                    <a:pt x="116" y="0"/>
                  </a:cubicBezTo>
                  <a:cubicBezTo>
                    <a:pt x="97" y="19"/>
                    <a:pt x="97" y="19"/>
                    <a:pt x="97" y="19"/>
                  </a:cubicBezTo>
                  <a:cubicBezTo>
                    <a:pt x="122" y="64"/>
                    <a:pt x="128" y="101"/>
                    <a:pt x="114" y="11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0" name="Freeform 30"/>
            <p:cNvSpPr>
              <a:spLocks/>
            </p:cNvSpPr>
            <p:nvPr/>
          </p:nvSpPr>
          <p:spPr bwMode="auto">
            <a:xfrm>
              <a:off x="509" y="1062"/>
              <a:ext cx="94" cy="89"/>
            </a:xfrm>
            <a:custGeom>
              <a:avLst/>
              <a:gdLst>
                <a:gd name="T0" fmla="*/ 43 w 157"/>
                <a:gd name="T1" fmla="*/ 33 h 148"/>
                <a:gd name="T2" fmla="*/ 65 w 157"/>
                <a:gd name="T3" fmla="*/ 25 h 148"/>
                <a:gd name="T4" fmla="*/ 139 w 157"/>
                <a:gd name="T5" fmla="*/ 50 h 148"/>
                <a:gd name="T6" fmla="*/ 157 w 157"/>
                <a:gd name="T7" fmla="*/ 31 h 148"/>
                <a:gd name="T8" fmla="*/ 65 w 157"/>
                <a:gd name="T9" fmla="*/ 0 h 148"/>
                <a:gd name="T10" fmla="*/ 25 w 157"/>
                <a:gd name="T11" fmla="*/ 15 h 148"/>
                <a:gd name="T12" fmla="*/ 41 w 157"/>
                <a:gd name="T13" fmla="*/ 148 h 148"/>
                <a:gd name="T14" fmla="*/ 60 w 157"/>
                <a:gd name="T15" fmla="*/ 129 h 148"/>
                <a:gd name="T16" fmla="*/ 43 w 157"/>
                <a:gd name="T17" fmla="*/ 33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148">
                  <a:moveTo>
                    <a:pt x="43" y="33"/>
                  </a:moveTo>
                  <a:cubicBezTo>
                    <a:pt x="48" y="28"/>
                    <a:pt x="55" y="25"/>
                    <a:pt x="65" y="25"/>
                  </a:cubicBezTo>
                  <a:cubicBezTo>
                    <a:pt x="85" y="25"/>
                    <a:pt x="111" y="34"/>
                    <a:pt x="139" y="50"/>
                  </a:cubicBezTo>
                  <a:cubicBezTo>
                    <a:pt x="157" y="31"/>
                    <a:pt x="157" y="31"/>
                    <a:pt x="157" y="31"/>
                  </a:cubicBezTo>
                  <a:cubicBezTo>
                    <a:pt x="123" y="11"/>
                    <a:pt x="91" y="0"/>
                    <a:pt x="65" y="0"/>
                  </a:cubicBezTo>
                  <a:cubicBezTo>
                    <a:pt x="48" y="0"/>
                    <a:pt x="35" y="5"/>
                    <a:pt x="25" y="15"/>
                  </a:cubicBezTo>
                  <a:cubicBezTo>
                    <a:pt x="0" y="40"/>
                    <a:pt x="8" y="90"/>
                    <a:pt x="41" y="148"/>
                  </a:cubicBezTo>
                  <a:cubicBezTo>
                    <a:pt x="60" y="129"/>
                    <a:pt x="60" y="129"/>
                    <a:pt x="60" y="129"/>
                  </a:cubicBezTo>
                  <a:cubicBezTo>
                    <a:pt x="35" y="83"/>
                    <a:pt x="29" y="47"/>
                    <a:pt x="43" y="3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1" name="Freeform 31"/>
            <p:cNvSpPr>
              <a:spLocks/>
            </p:cNvSpPr>
            <p:nvPr/>
          </p:nvSpPr>
          <p:spPr bwMode="auto">
            <a:xfrm>
              <a:off x="566" y="1184"/>
              <a:ext cx="42" cy="42"/>
            </a:xfrm>
            <a:custGeom>
              <a:avLst/>
              <a:gdLst>
                <a:gd name="T0" fmla="*/ 19 w 70"/>
                <a:gd name="T1" fmla="*/ 0 h 70"/>
                <a:gd name="T2" fmla="*/ 0 w 70"/>
                <a:gd name="T3" fmla="*/ 18 h 70"/>
                <a:gd name="T4" fmla="*/ 52 w 70"/>
                <a:gd name="T5" fmla="*/ 70 h 70"/>
                <a:gd name="T6" fmla="*/ 70 w 70"/>
                <a:gd name="T7" fmla="*/ 51 h 70"/>
                <a:gd name="T8" fmla="*/ 19 w 70"/>
                <a:gd name="T9" fmla="*/ 0 h 70"/>
              </a:gdLst>
              <a:ahLst/>
              <a:cxnLst>
                <a:cxn ang="0">
                  <a:pos x="T0" y="T1"/>
                </a:cxn>
                <a:cxn ang="0">
                  <a:pos x="T2" y="T3"/>
                </a:cxn>
                <a:cxn ang="0">
                  <a:pos x="T4" y="T5"/>
                </a:cxn>
                <a:cxn ang="0">
                  <a:pos x="T6" y="T7"/>
                </a:cxn>
                <a:cxn ang="0">
                  <a:pos x="T8" y="T9"/>
                </a:cxn>
              </a:cxnLst>
              <a:rect l="0" t="0" r="r" b="b"/>
              <a:pathLst>
                <a:path w="70" h="70">
                  <a:moveTo>
                    <a:pt x="19" y="0"/>
                  </a:moveTo>
                  <a:cubicBezTo>
                    <a:pt x="0" y="18"/>
                    <a:pt x="0" y="18"/>
                    <a:pt x="0" y="18"/>
                  </a:cubicBezTo>
                  <a:cubicBezTo>
                    <a:pt x="17" y="36"/>
                    <a:pt x="32" y="52"/>
                    <a:pt x="52" y="70"/>
                  </a:cubicBezTo>
                  <a:cubicBezTo>
                    <a:pt x="70" y="51"/>
                    <a:pt x="70" y="51"/>
                    <a:pt x="70" y="51"/>
                  </a:cubicBezTo>
                  <a:cubicBezTo>
                    <a:pt x="50" y="34"/>
                    <a:pt x="35" y="19"/>
                    <a:pt x="19"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 name="Oval 32"/>
            <p:cNvSpPr>
              <a:spLocks noChangeArrowheads="1"/>
            </p:cNvSpPr>
            <p:nvPr/>
          </p:nvSpPr>
          <p:spPr bwMode="auto">
            <a:xfrm>
              <a:off x="676" y="1154"/>
              <a:ext cx="31" cy="31"/>
            </a:xfrm>
            <a:prstGeom prst="ellipse">
              <a:avLst/>
            </a:pr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18" name="Group 16"/>
          <p:cNvGrpSpPr>
            <a:grpSpLocks noChangeAspect="1"/>
          </p:cNvGrpSpPr>
          <p:nvPr/>
        </p:nvGrpSpPr>
        <p:grpSpPr bwMode="auto">
          <a:xfrm>
            <a:off x="5551472" y="1646363"/>
            <a:ext cx="436563" cy="444499"/>
            <a:chOff x="485" y="1027"/>
            <a:chExt cx="275" cy="280"/>
          </a:xfrm>
        </p:grpSpPr>
        <p:sp>
          <p:nvSpPr>
            <p:cNvPr id="319" name="Freeform 17"/>
            <p:cNvSpPr>
              <a:spLocks/>
            </p:cNvSpPr>
            <p:nvPr/>
          </p:nvSpPr>
          <p:spPr bwMode="auto">
            <a:xfrm>
              <a:off x="485" y="1107"/>
              <a:ext cx="28" cy="124"/>
            </a:xfrm>
            <a:custGeom>
              <a:avLst/>
              <a:gdLst>
                <a:gd name="T0" fmla="*/ 32 w 47"/>
                <a:gd name="T1" fmla="*/ 208 h 208"/>
                <a:gd name="T2" fmla="*/ 20 w 47"/>
                <a:gd name="T3" fmla="*/ 201 h 208"/>
                <a:gd name="T4" fmla="*/ 0 w 47"/>
                <a:gd name="T5" fmla="*/ 105 h 208"/>
                <a:gd name="T6" fmla="*/ 20 w 47"/>
                <a:gd name="T7" fmla="*/ 9 h 208"/>
                <a:gd name="T8" fmla="*/ 37 w 47"/>
                <a:gd name="T9" fmla="*/ 3 h 208"/>
                <a:gd name="T10" fmla="*/ 44 w 47"/>
                <a:gd name="T11" fmla="*/ 20 h 208"/>
                <a:gd name="T12" fmla="*/ 25 w 47"/>
                <a:gd name="T13" fmla="*/ 105 h 208"/>
                <a:gd name="T14" fmla="*/ 44 w 47"/>
                <a:gd name="T15" fmla="*/ 190 h 208"/>
                <a:gd name="T16" fmla="*/ 37 w 47"/>
                <a:gd name="T17" fmla="*/ 207 h 208"/>
                <a:gd name="T18" fmla="*/ 32 w 47"/>
                <a:gd name="T19" fmla="*/ 20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208">
                  <a:moveTo>
                    <a:pt x="32" y="208"/>
                  </a:moveTo>
                  <a:cubicBezTo>
                    <a:pt x="27" y="208"/>
                    <a:pt x="22" y="205"/>
                    <a:pt x="20" y="201"/>
                  </a:cubicBezTo>
                  <a:cubicBezTo>
                    <a:pt x="7" y="171"/>
                    <a:pt x="0" y="138"/>
                    <a:pt x="0" y="105"/>
                  </a:cubicBezTo>
                  <a:cubicBezTo>
                    <a:pt x="0" y="72"/>
                    <a:pt x="7" y="39"/>
                    <a:pt x="20" y="9"/>
                  </a:cubicBezTo>
                  <a:cubicBezTo>
                    <a:pt x="23" y="3"/>
                    <a:pt x="31" y="0"/>
                    <a:pt x="37" y="3"/>
                  </a:cubicBezTo>
                  <a:cubicBezTo>
                    <a:pt x="44" y="6"/>
                    <a:pt x="47" y="13"/>
                    <a:pt x="44" y="20"/>
                  </a:cubicBezTo>
                  <a:cubicBezTo>
                    <a:pt x="31" y="47"/>
                    <a:pt x="25" y="75"/>
                    <a:pt x="25" y="105"/>
                  </a:cubicBezTo>
                  <a:cubicBezTo>
                    <a:pt x="25" y="135"/>
                    <a:pt x="31" y="163"/>
                    <a:pt x="44" y="190"/>
                  </a:cubicBezTo>
                  <a:cubicBezTo>
                    <a:pt x="47" y="197"/>
                    <a:pt x="44" y="204"/>
                    <a:pt x="37" y="207"/>
                  </a:cubicBezTo>
                  <a:cubicBezTo>
                    <a:pt x="36" y="208"/>
                    <a:pt x="34" y="208"/>
                    <a:pt x="32" y="20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0" name="Freeform 18"/>
            <p:cNvSpPr>
              <a:spLocks/>
            </p:cNvSpPr>
            <p:nvPr/>
          </p:nvSpPr>
          <p:spPr bwMode="auto">
            <a:xfrm>
              <a:off x="560" y="1279"/>
              <a:ext cx="125" cy="28"/>
            </a:xfrm>
            <a:custGeom>
              <a:avLst/>
              <a:gdLst>
                <a:gd name="T0" fmla="*/ 105 w 210"/>
                <a:gd name="T1" fmla="*/ 47 h 47"/>
                <a:gd name="T2" fmla="*/ 9 w 210"/>
                <a:gd name="T3" fmla="*/ 27 h 47"/>
                <a:gd name="T4" fmla="*/ 3 w 210"/>
                <a:gd name="T5" fmla="*/ 10 h 47"/>
                <a:gd name="T6" fmla="*/ 20 w 210"/>
                <a:gd name="T7" fmla="*/ 3 h 47"/>
                <a:gd name="T8" fmla="*/ 190 w 210"/>
                <a:gd name="T9" fmla="*/ 3 h 47"/>
                <a:gd name="T10" fmla="*/ 207 w 210"/>
                <a:gd name="T11" fmla="*/ 10 h 47"/>
                <a:gd name="T12" fmla="*/ 201 w 210"/>
                <a:gd name="T13" fmla="*/ 27 h 47"/>
                <a:gd name="T14" fmla="*/ 105 w 210"/>
                <a:gd name="T15" fmla="*/ 47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47">
                  <a:moveTo>
                    <a:pt x="105" y="47"/>
                  </a:moveTo>
                  <a:cubicBezTo>
                    <a:pt x="72" y="47"/>
                    <a:pt x="39" y="40"/>
                    <a:pt x="9" y="27"/>
                  </a:cubicBezTo>
                  <a:cubicBezTo>
                    <a:pt x="3" y="24"/>
                    <a:pt x="0" y="16"/>
                    <a:pt x="3" y="10"/>
                  </a:cubicBezTo>
                  <a:cubicBezTo>
                    <a:pt x="6" y="3"/>
                    <a:pt x="13" y="0"/>
                    <a:pt x="20" y="3"/>
                  </a:cubicBezTo>
                  <a:cubicBezTo>
                    <a:pt x="73" y="28"/>
                    <a:pt x="136" y="28"/>
                    <a:pt x="190" y="3"/>
                  </a:cubicBezTo>
                  <a:cubicBezTo>
                    <a:pt x="197" y="0"/>
                    <a:pt x="204" y="3"/>
                    <a:pt x="207" y="10"/>
                  </a:cubicBezTo>
                  <a:cubicBezTo>
                    <a:pt x="210" y="16"/>
                    <a:pt x="207" y="24"/>
                    <a:pt x="201" y="27"/>
                  </a:cubicBezTo>
                  <a:cubicBezTo>
                    <a:pt x="171" y="40"/>
                    <a:pt x="138" y="47"/>
                    <a:pt x="105" y="4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 name="Freeform 19"/>
            <p:cNvSpPr>
              <a:spLocks/>
            </p:cNvSpPr>
            <p:nvPr/>
          </p:nvSpPr>
          <p:spPr bwMode="auto">
            <a:xfrm>
              <a:off x="732" y="1107"/>
              <a:ext cx="28" cy="124"/>
            </a:xfrm>
            <a:custGeom>
              <a:avLst/>
              <a:gdLst>
                <a:gd name="T0" fmla="*/ 15 w 47"/>
                <a:gd name="T1" fmla="*/ 208 h 208"/>
                <a:gd name="T2" fmla="*/ 10 w 47"/>
                <a:gd name="T3" fmla="*/ 207 h 208"/>
                <a:gd name="T4" fmla="*/ 3 w 47"/>
                <a:gd name="T5" fmla="*/ 190 h 208"/>
                <a:gd name="T6" fmla="*/ 22 w 47"/>
                <a:gd name="T7" fmla="*/ 105 h 208"/>
                <a:gd name="T8" fmla="*/ 20 w 47"/>
                <a:gd name="T9" fmla="*/ 76 h 208"/>
                <a:gd name="T10" fmla="*/ 3 w 47"/>
                <a:gd name="T11" fmla="*/ 20 h 208"/>
                <a:gd name="T12" fmla="*/ 10 w 47"/>
                <a:gd name="T13" fmla="*/ 3 h 208"/>
                <a:gd name="T14" fmla="*/ 27 w 47"/>
                <a:gd name="T15" fmla="*/ 9 h 208"/>
                <a:gd name="T16" fmla="*/ 45 w 47"/>
                <a:gd name="T17" fmla="*/ 72 h 208"/>
                <a:gd name="T18" fmla="*/ 47 w 47"/>
                <a:gd name="T19" fmla="*/ 105 h 208"/>
                <a:gd name="T20" fmla="*/ 27 w 47"/>
                <a:gd name="T21" fmla="*/ 201 h 208"/>
                <a:gd name="T22" fmla="*/ 15 w 47"/>
                <a:gd name="T23" fmla="*/ 20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208">
                  <a:moveTo>
                    <a:pt x="15" y="208"/>
                  </a:moveTo>
                  <a:cubicBezTo>
                    <a:pt x="13" y="208"/>
                    <a:pt x="11" y="208"/>
                    <a:pt x="10" y="207"/>
                  </a:cubicBezTo>
                  <a:cubicBezTo>
                    <a:pt x="3" y="204"/>
                    <a:pt x="0" y="197"/>
                    <a:pt x="3" y="190"/>
                  </a:cubicBezTo>
                  <a:cubicBezTo>
                    <a:pt x="16" y="163"/>
                    <a:pt x="22" y="135"/>
                    <a:pt x="22" y="105"/>
                  </a:cubicBezTo>
                  <a:cubicBezTo>
                    <a:pt x="22" y="95"/>
                    <a:pt x="21" y="85"/>
                    <a:pt x="20" y="76"/>
                  </a:cubicBezTo>
                  <a:cubicBezTo>
                    <a:pt x="17" y="56"/>
                    <a:pt x="11" y="38"/>
                    <a:pt x="3" y="20"/>
                  </a:cubicBezTo>
                  <a:cubicBezTo>
                    <a:pt x="0" y="13"/>
                    <a:pt x="3" y="6"/>
                    <a:pt x="10" y="3"/>
                  </a:cubicBezTo>
                  <a:cubicBezTo>
                    <a:pt x="16" y="0"/>
                    <a:pt x="24" y="3"/>
                    <a:pt x="27" y="9"/>
                  </a:cubicBezTo>
                  <a:cubicBezTo>
                    <a:pt x="36" y="29"/>
                    <a:pt x="42" y="50"/>
                    <a:pt x="45" y="72"/>
                  </a:cubicBezTo>
                  <a:cubicBezTo>
                    <a:pt x="47" y="83"/>
                    <a:pt x="47" y="94"/>
                    <a:pt x="47" y="105"/>
                  </a:cubicBezTo>
                  <a:cubicBezTo>
                    <a:pt x="47" y="138"/>
                    <a:pt x="40" y="171"/>
                    <a:pt x="27" y="201"/>
                  </a:cubicBezTo>
                  <a:cubicBezTo>
                    <a:pt x="25" y="205"/>
                    <a:pt x="20" y="208"/>
                    <a:pt x="15" y="20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 name="Freeform 20"/>
            <p:cNvSpPr>
              <a:spLocks/>
            </p:cNvSpPr>
            <p:nvPr/>
          </p:nvSpPr>
          <p:spPr bwMode="auto">
            <a:xfrm>
              <a:off x="560" y="1027"/>
              <a:ext cx="125" cy="33"/>
            </a:xfrm>
            <a:custGeom>
              <a:avLst/>
              <a:gdLst>
                <a:gd name="T0" fmla="*/ 15 w 210"/>
                <a:gd name="T1" fmla="*/ 52 h 54"/>
                <a:gd name="T2" fmla="*/ 3 w 210"/>
                <a:gd name="T3" fmla="*/ 44 h 54"/>
                <a:gd name="T4" fmla="*/ 9 w 210"/>
                <a:gd name="T5" fmla="*/ 27 h 54"/>
                <a:gd name="T6" fmla="*/ 201 w 210"/>
                <a:gd name="T7" fmla="*/ 27 h 54"/>
                <a:gd name="T8" fmla="*/ 207 w 210"/>
                <a:gd name="T9" fmla="*/ 44 h 54"/>
                <a:gd name="T10" fmla="*/ 190 w 210"/>
                <a:gd name="T11" fmla="*/ 51 h 54"/>
                <a:gd name="T12" fmla="*/ 20 w 210"/>
                <a:gd name="T13" fmla="*/ 51 h 54"/>
                <a:gd name="T14" fmla="*/ 15 w 210"/>
                <a:gd name="T15" fmla="*/ 52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54">
                  <a:moveTo>
                    <a:pt x="15" y="52"/>
                  </a:moveTo>
                  <a:cubicBezTo>
                    <a:pt x="10" y="52"/>
                    <a:pt x="5" y="49"/>
                    <a:pt x="3" y="44"/>
                  </a:cubicBezTo>
                  <a:cubicBezTo>
                    <a:pt x="0" y="38"/>
                    <a:pt x="3" y="30"/>
                    <a:pt x="9" y="27"/>
                  </a:cubicBezTo>
                  <a:cubicBezTo>
                    <a:pt x="70" y="0"/>
                    <a:pt x="140" y="0"/>
                    <a:pt x="201" y="27"/>
                  </a:cubicBezTo>
                  <a:cubicBezTo>
                    <a:pt x="207" y="30"/>
                    <a:pt x="210" y="38"/>
                    <a:pt x="207" y="44"/>
                  </a:cubicBezTo>
                  <a:cubicBezTo>
                    <a:pt x="204" y="51"/>
                    <a:pt x="197" y="54"/>
                    <a:pt x="190" y="51"/>
                  </a:cubicBezTo>
                  <a:cubicBezTo>
                    <a:pt x="137" y="26"/>
                    <a:pt x="74" y="26"/>
                    <a:pt x="20" y="51"/>
                  </a:cubicBezTo>
                  <a:cubicBezTo>
                    <a:pt x="18" y="51"/>
                    <a:pt x="16" y="52"/>
                    <a:pt x="15" y="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 name="Oval 21"/>
            <p:cNvSpPr>
              <a:spLocks noChangeArrowheads="1"/>
            </p:cNvSpPr>
            <p:nvPr/>
          </p:nvSpPr>
          <p:spPr bwMode="auto">
            <a:xfrm>
              <a:off x="538" y="1154"/>
              <a:ext cx="31" cy="31"/>
            </a:xfrm>
            <a:prstGeom prst="ellipse">
              <a:avLst/>
            </a:pr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 name="Oval 22"/>
            <p:cNvSpPr>
              <a:spLocks noChangeArrowheads="1"/>
            </p:cNvSpPr>
            <p:nvPr/>
          </p:nvSpPr>
          <p:spPr bwMode="auto">
            <a:xfrm>
              <a:off x="607" y="1085"/>
              <a:ext cx="31" cy="31"/>
            </a:xfrm>
            <a:prstGeom prst="ellipse">
              <a:avLst/>
            </a:pr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 name="Oval 23"/>
            <p:cNvSpPr>
              <a:spLocks noChangeArrowheads="1"/>
            </p:cNvSpPr>
            <p:nvPr/>
          </p:nvSpPr>
          <p:spPr bwMode="auto">
            <a:xfrm>
              <a:off x="607" y="1223"/>
              <a:ext cx="31" cy="31"/>
            </a:xfrm>
            <a:prstGeom prst="ellipse">
              <a:avLst/>
            </a:pr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 name="Freeform 24"/>
            <p:cNvSpPr>
              <a:spLocks/>
            </p:cNvSpPr>
            <p:nvPr/>
          </p:nvSpPr>
          <p:spPr bwMode="auto">
            <a:xfrm>
              <a:off x="637" y="1184"/>
              <a:ext cx="42" cy="42"/>
            </a:xfrm>
            <a:custGeom>
              <a:avLst/>
              <a:gdLst>
                <a:gd name="T0" fmla="*/ 0 w 70"/>
                <a:gd name="T1" fmla="*/ 51 h 70"/>
                <a:gd name="T2" fmla="*/ 18 w 70"/>
                <a:gd name="T3" fmla="*/ 70 h 70"/>
                <a:gd name="T4" fmla="*/ 70 w 70"/>
                <a:gd name="T5" fmla="*/ 18 h 70"/>
                <a:gd name="T6" fmla="*/ 51 w 70"/>
                <a:gd name="T7" fmla="*/ 0 h 70"/>
                <a:gd name="T8" fmla="*/ 0 w 70"/>
                <a:gd name="T9" fmla="*/ 51 h 70"/>
              </a:gdLst>
              <a:ahLst/>
              <a:cxnLst>
                <a:cxn ang="0">
                  <a:pos x="T0" y="T1"/>
                </a:cxn>
                <a:cxn ang="0">
                  <a:pos x="T2" y="T3"/>
                </a:cxn>
                <a:cxn ang="0">
                  <a:pos x="T4" y="T5"/>
                </a:cxn>
                <a:cxn ang="0">
                  <a:pos x="T6" y="T7"/>
                </a:cxn>
                <a:cxn ang="0">
                  <a:pos x="T8" y="T9"/>
                </a:cxn>
              </a:cxnLst>
              <a:rect l="0" t="0" r="r" b="b"/>
              <a:pathLst>
                <a:path w="70" h="70">
                  <a:moveTo>
                    <a:pt x="0" y="51"/>
                  </a:moveTo>
                  <a:cubicBezTo>
                    <a:pt x="18" y="70"/>
                    <a:pt x="18" y="70"/>
                    <a:pt x="18" y="70"/>
                  </a:cubicBezTo>
                  <a:cubicBezTo>
                    <a:pt x="38" y="52"/>
                    <a:pt x="53" y="37"/>
                    <a:pt x="70" y="18"/>
                  </a:cubicBezTo>
                  <a:cubicBezTo>
                    <a:pt x="51" y="0"/>
                    <a:pt x="51" y="0"/>
                    <a:pt x="51" y="0"/>
                  </a:cubicBezTo>
                  <a:cubicBezTo>
                    <a:pt x="35" y="19"/>
                    <a:pt x="20" y="35"/>
                    <a:pt x="0" y="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7" name="Freeform 25"/>
            <p:cNvSpPr>
              <a:spLocks/>
            </p:cNvSpPr>
            <p:nvPr/>
          </p:nvSpPr>
          <p:spPr bwMode="auto">
            <a:xfrm>
              <a:off x="642" y="1062"/>
              <a:ext cx="96" cy="88"/>
            </a:xfrm>
            <a:custGeom>
              <a:avLst/>
              <a:gdLst>
                <a:gd name="T0" fmla="*/ 92 w 160"/>
                <a:gd name="T1" fmla="*/ 25 h 147"/>
                <a:gd name="T2" fmla="*/ 114 w 160"/>
                <a:gd name="T3" fmla="*/ 33 h 147"/>
                <a:gd name="T4" fmla="*/ 97 w 160"/>
                <a:gd name="T5" fmla="*/ 129 h 147"/>
                <a:gd name="T6" fmla="*/ 116 w 160"/>
                <a:gd name="T7" fmla="*/ 147 h 147"/>
                <a:gd name="T8" fmla="*/ 132 w 160"/>
                <a:gd name="T9" fmla="*/ 14 h 147"/>
                <a:gd name="T10" fmla="*/ 92 w 160"/>
                <a:gd name="T11" fmla="*/ 0 h 147"/>
                <a:gd name="T12" fmla="*/ 0 w 160"/>
                <a:gd name="T13" fmla="*/ 31 h 147"/>
                <a:gd name="T14" fmla="*/ 18 w 160"/>
                <a:gd name="T15" fmla="*/ 50 h 147"/>
                <a:gd name="T16" fmla="*/ 92 w 160"/>
                <a:gd name="T17" fmla="*/ 25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147">
                  <a:moveTo>
                    <a:pt x="92" y="25"/>
                  </a:moveTo>
                  <a:cubicBezTo>
                    <a:pt x="102" y="25"/>
                    <a:pt x="109" y="28"/>
                    <a:pt x="114" y="33"/>
                  </a:cubicBezTo>
                  <a:cubicBezTo>
                    <a:pt x="129" y="47"/>
                    <a:pt x="122" y="83"/>
                    <a:pt x="97" y="129"/>
                  </a:cubicBezTo>
                  <a:cubicBezTo>
                    <a:pt x="116" y="147"/>
                    <a:pt x="116" y="147"/>
                    <a:pt x="116" y="147"/>
                  </a:cubicBezTo>
                  <a:cubicBezTo>
                    <a:pt x="148" y="93"/>
                    <a:pt x="160" y="42"/>
                    <a:pt x="132" y="14"/>
                  </a:cubicBezTo>
                  <a:cubicBezTo>
                    <a:pt x="123" y="5"/>
                    <a:pt x="109" y="0"/>
                    <a:pt x="92" y="0"/>
                  </a:cubicBezTo>
                  <a:cubicBezTo>
                    <a:pt x="66" y="0"/>
                    <a:pt x="34" y="11"/>
                    <a:pt x="0" y="31"/>
                  </a:cubicBezTo>
                  <a:cubicBezTo>
                    <a:pt x="18" y="50"/>
                    <a:pt x="18" y="50"/>
                    <a:pt x="18" y="50"/>
                  </a:cubicBezTo>
                  <a:cubicBezTo>
                    <a:pt x="46" y="34"/>
                    <a:pt x="72" y="25"/>
                    <a:pt x="92" y="2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8" name="Freeform 26"/>
            <p:cNvSpPr>
              <a:spLocks/>
            </p:cNvSpPr>
            <p:nvPr/>
          </p:nvSpPr>
          <p:spPr bwMode="auto">
            <a:xfrm>
              <a:off x="566" y="1113"/>
              <a:ext cx="42" cy="42"/>
            </a:xfrm>
            <a:custGeom>
              <a:avLst/>
              <a:gdLst>
                <a:gd name="T0" fmla="*/ 70 w 70"/>
                <a:gd name="T1" fmla="*/ 19 h 70"/>
                <a:gd name="T2" fmla="*/ 52 w 70"/>
                <a:gd name="T3" fmla="*/ 0 h 70"/>
                <a:gd name="T4" fmla="*/ 0 w 70"/>
                <a:gd name="T5" fmla="*/ 52 h 70"/>
                <a:gd name="T6" fmla="*/ 19 w 70"/>
                <a:gd name="T7" fmla="*/ 70 h 70"/>
                <a:gd name="T8" fmla="*/ 70 w 70"/>
                <a:gd name="T9" fmla="*/ 19 h 70"/>
              </a:gdLst>
              <a:ahLst/>
              <a:cxnLst>
                <a:cxn ang="0">
                  <a:pos x="T0" y="T1"/>
                </a:cxn>
                <a:cxn ang="0">
                  <a:pos x="T2" y="T3"/>
                </a:cxn>
                <a:cxn ang="0">
                  <a:pos x="T4" y="T5"/>
                </a:cxn>
                <a:cxn ang="0">
                  <a:pos x="T6" y="T7"/>
                </a:cxn>
                <a:cxn ang="0">
                  <a:pos x="T8" y="T9"/>
                </a:cxn>
              </a:cxnLst>
              <a:rect l="0" t="0" r="r" b="b"/>
              <a:pathLst>
                <a:path w="70" h="70">
                  <a:moveTo>
                    <a:pt x="70" y="19"/>
                  </a:moveTo>
                  <a:cubicBezTo>
                    <a:pt x="52" y="0"/>
                    <a:pt x="52" y="0"/>
                    <a:pt x="52" y="0"/>
                  </a:cubicBezTo>
                  <a:cubicBezTo>
                    <a:pt x="32" y="18"/>
                    <a:pt x="17" y="33"/>
                    <a:pt x="0" y="52"/>
                  </a:cubicBezTo>
                  <a:cubicBezTo>
                    <a:pt x="19" y="70"/>
                    <a:pt x="19" y="70"/>
                    <a:pt x="19" y="70"/>
                  </a:cubicBezTo>
                  <a:cubicBezTo>
                    <a:pt x="35" y="51"/>
                    <a:pt x="50" y="36"/>
                    <a:pt x="70" y="1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9" name="Freeform 27"/>
            <p:cNvSpPr>
              <a:spLocks/>
            </p:cNvSpPr>
            <p:nvPr/>
          </p:nvSpPr>
          <p:spPr bwMode="auto">
            <a:xfrm>
              <a:off x="509" y="1188"/>
              <a:ext cx="94" cy="89"/>
            </a:xfrm>
            <a:custGeom>
              <a:avLst/>
              <a:gdLst>
                <a:gd name="T0" fmla="*/ 65 w 157"/>
                <a:gd name="T1" fmla="*/ 123 h 148"/>
                <a:gd name="T2" fmla="*/ 43 w 157"/>
                <a:gd name="T3" fmla="*/ 115 h 148"/>
                <a:gd name="T4" fmla="*/ 60 w 157"/>
                <a:gd name="T5" fmla="*/ 19 h 148"/>
                <a:gd name="T6" fmla="*/ 41 w 157"/>
                <a:gd name="T7" fmla="*/ 0 h 148"/>
                <a:gd name="T8" fmla="*/ 25 w 157"/>
                <a:gd name="T9" fmla="*/ 133 h 148"/>
                <a:gd name="T10" fmla="*/ 65 w 157"/>
                <a:gd name="T11" fmla="*/ 148 h 148"/>
                <a:gd name="T12" fmla="*/ 157 w 157"/>
                <a:gd name="T13" fmla="*/ 117 h 148"/>
                <a:gd name="T14" fmla="*/ 139 w 157"/>
                <a:gd name="T15" fmla="*/ 98 h 148"/>
                <a:gd name="T16" fmla="*/ 65 w 157"/>
                <a:gd name="T17" fmla="*/ 123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148">
                  <a:moveTo>
                    <a:pt x="65" y="123"/>
                  </a:moveTo>
                  <a:cubicBezTo>
                    <a:pt x="55" y="123"/>
                    <a:pt x="48" y="120"/>
                    <a:pt x="43" y="115"/>
                  </a:cubicBezTo>
                  <a:cubicBezTo>
                    <a:pt x="29" y="101"/>
                    <a:pt x="35" y="64"/>
                    <a:pt x="60" y="19"/>
                  </a:cubicBezTo>
                  <a:cubicBezTo>
                    <a:pt x="41" y="0"/>
                    <a:pt x="41" y="0"/>
                    <a:pt x="41" y="0"/>
                  </a:cubicBezTo>
                  <a:cubicBezTo>
                    <a:pt x="8" y="58"/>
                    <a:pt x="0" y="108"/>
                    <a:pt x="25" y="133"/>
                  </a:cubicBezTo>
                  <a:cubicBezTo>
                    <a:pt x="35" y="143"/>
                    <a:pt x="48" y="148"/>
                    <a:pt x="65" y="148"/>
                  </a:cubicBezTo>
                  <a:cubicBezTo>
                    <a:pt x="91" y="148"/>
                    <a:pt x="123" y="137"/>
                    <a:pt x="157" y="117"/>
                  </a:cubicBezTo>
                  <a:cubicBezTo>
                    <a:pt x="139" y="98"/>
                    <a:pt x="139" y="98"/>
                    <a:pt x="139" y="98"/>
                  </a:cubicBezTo>
                  <a:cubicBezTo>
                    <a:pt x="111" y="114"/>
                    <a:pt x="85" y="123"/>
                    <a:pt x="65" y="12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0" name="Freeform 28"/>
            <p:cNvSpPr>
              <a:spLocks/>
            </p:cNvSpPr>
            <p:nvPr/>
          </p:nvSpPr>
          <p:spPr bwMode="auto">
            <a:xfrm>
              <a:off x="637" y="1113"/>
              <a:ext cx="42" cy="42"/>
            </a:xfrm>
            <a:custGeom>
              <a:avLst/>
              <a:gdLst>
                <a:gd name="T0" fmla="*/ 51 w 70"/>
                <a:gd name="T1" fmla="*/ 70 h 70"/>
                <a:gd name="T2" fmla="*/ 70 w 70"/>
                <a:gd name="T3" fmla="*/ 52 h 70"/>
                <a:gd name="T4" fmla="*/ 18 w 70"/>
                <a:gd name="T5" fmla="*/ 0 h 70"/>
                <a:gd name="T6" fmla="*/ 0 w 70"/>
                <a:gd name="T7" fmla="*/ 19 h 70"/>
                <a:gd name="T8" fmla="*/ 51 w 70"/>
                <a:gd name="T9" fmla="*/ 70 h 70"/>
              </a:gdLst>
              <a:ahLst/>
              <a:cxnLst>
                <a:cxn ang="0">
                  <a:pos x="T0" y="T1"/>
                </a:cxn>
                <a:cxn ang="0">
                  <a:pos x="T2" y="T3"/>
                </a:cxn>
                <a:cxn ang="0">
                  <a:pos x="T4" y="T5"/>
                </a:cxn>
                <a:cxn ang="0">
                  <a:pos x="T6" y="T7"/>
                </a:cxn>
                <a:cxn ang="0">
                  <a:pos x="T8" y="T9"/>
                </a:cxn>
              </a:cxnLst>
              <a:rect l="0" t="0" r="r" b="b"/>
              <a:pathLst>
                <a:path w="70" h="70">
                  <a:moveTo>
                    <a:pt x="51" y="70"/>
                  </a:moveTo>
                  <a:cubicBezTo>
                    <a:pt x="70" y="52"/>
                    <a:pt x="70" y="52"/>
                    <a:pt x="70" y="52"/>
                  </a:cubicBezTo>
                  <a:cubicBezTo>
                    <a:pt x="53" y="33"/>
                    <a:pt x="38" y="18"/>
                    <a:pt x="18" y="0"/>
                  </a:cubicBezTo>
                  <a:cubicBezTo>
                    <a:pt x="0" y="19"/>
                    <a:pt x="0" y="19"/>
                    <a:pt x="0" y="19"/>
                  </a:cubicBezTo>
                  <a:cubicBezTo>
                    <a:pt x="20" y="36"/>
                    <a:pt x="35" y="51"/>
                    <a:pt x="51" y="7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1" name="Freeform 29"/>
            <p:cNvSpPr>
              <a:spLocks/>
            </p:cNvSpPr>
            <p:nvPr/>
          </p:nvSpPr>
          <p:spPr bwMode="auto">
            <a:xfrm>
              <a:off x="642" y="1188"/>
              <a:ext cx="94" cy="89"/>
            </a:xfrm>
            <a:custGeom>
              <a:avLst/>
              <a:gdLst>
                <a:gd name="T0" fmla="*/ 114 w 157"/>
                <a:gd name="T1" fmla="*/ 115 h 148"/>
                <a:gd name="T2" fmla="*/ 92 w 157"/>
                <a:gd name="T3" fmla="*/ 123 h 148"/>
                <a:gd name="T4" fmla="*/ 92 w 157"/>
                <a:gd name="T5" fmla="*/ 123 h 148"/>
                <a:gd name="T6" fmla="*/ 18 w 157"/>
                <a:gd name="T7" fmla="*/ 98 h 148"/>
                <a:gd name="T8" fmla="*/ 0 w 157"/>
                <a:gd name="T9" fmla="*/ 117 h 148"/>
                <a:gd name="T10" fmla="*/ 92 w 157"/>
                <a:gd name="T11" fmla="*/ 148 h 148"/>
                <a:gd name="T12" fmla="*/ 92 w 157"/>
                <a:gd name="T13" fmla="*/ 148 h 148"/>
                <a:gd name="T14" fmla="*/ 132 w 157"/>
                <a:gd name="T15" fmla="*/ 133 h 148"/>
                <a:gd name="T16" fmla="*/ 116 w 157"/>
                <a:gd name="T17" fmla="*/ 0 h 148"/>
                <a:gd name="T18" fmla="*/ 97 w 157"/>
                <a:gd name="T19" fmla="*/ 19 h 148"/>
                <a:gd name="T20" fmla="*/ 114 w 157"/>
                <a:gd name="T21" fmla="*/ 11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7" h="148">
                  <a:moveTo>
                    <a:pt x="114" y="115"/>
                  </a:moveTo>
                  <a:cubicBezTo>
                    <a:pt x="109" y="120"/>
                    <a:pt x="102" y="123"/>
                    <a:pt x="92" y="123"/>
                  </a:cubicBezTo>
                  <a:cubicBezTo>
                    <a:pt x="92" y="123"/>
                    <a:pt x="92" y="123"/>
                    <a:pt x="92" y="123"/>
                  </a:cubicBezTo>
                  <a:cubicBezTo>
                    <a:pt x="72" y="123"/>
                    <a:pt x="46" y="114"/>
                    <a:pt x="18" y="98"/>
                  </a:cubicBezTo>
                  <a:cubicBezTo>
                    <a:pt x="0" y="117"/>
                    <a:pt x="0" y="117"/>
                    <a:pt x="0" y="117"/>
                  </a:cubicBezTo>
                  <a:cubicBezTo>
                    <a:pt x="34" y="137"/>
                    <a:pt x="66" y="148"/>
                    <a:pt x="92" y="148"/>
                  </a:cubicBezTo>
                  <a:cubicBezTo>
                    <a:pt x="92" y="148"/>
                    <a:pt x="92" y="148"/>
                    <a:pt x="92" y="148"/>
                  </a:cubicBezTo>
                  <a:cubicBezTo>
                    <a:pt x="109" y="148"/>
                    <a:pt x="123" y="143"/>
                    <a:pt x="132" y="133"/>
                  </a:cubicBezTo>
                  <a:cubicBezTo>
                    <a:pt x="157" y="108"/>
                    <a:pt x="149" y="58"/>
                    <a:pt x="116" y="0"/>
                  </a:cubicBezTo>
                  <a:cubicBezTo>
                    <a:pt x="97" y="19"/>
                    <a:pt x="97" y="19"/>
                    <a:pt x="97" y="19"/>
                  </a:cubicBezTo>
                  <a:cubicBezTo>
                    <a:pt x="122" y="64"/>
                    <a:pt x="128" y="101"/>
                    <a:pt x="114" y="11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2" name="Freeform 30"/>
            <p:cNvSpPr>
              <a:spLocks/>
            </p:cNvSpPr>
            <p:nvPr/>
          </p:nvSpPr>
          <p:spPr bwMode="auto">
            <a:xfrm>
              <a:off x="509" y="1062"/>
              <a:ext cx="94" cy="89"/>
            </a:xfrm>
            <a:custGeom>
              <a:avLst/>
              <a:gdLst>
                <a:gd name="T0" fmla="*/ 43 w 157"/>
                <a:gd name="T1" fmla="*/ 33 h 148"/>
                <a:gd name="T2" fmla="*/ 65 w 157"/>
                <a:gd name="T3" fmla="*/ 25 h 148"/>
                <a:gd name="T4" fmla="*/ 139 w 157"/>
                <a:gd name="T5" fmla="*/ 50 h 148"/>
                <a:gd name="T6" fmla="*/ 157 w 157"/>
                <a:gd name="T7" fmla="*/ 31 h 148"/>
                <a:gd name="T8" fmla="*/ 65 w 157"/>
                <a:gd name="T9" fmla="*/ 0 h 148"/>
                <a:gd name="T10" fmla="*/ 25 w 157"/>
                <a:gd name="T11" fmla="*/ 15 h 148"/>
                <a:gd name="T12" fmla="*/ 41 w 157"/>
                <a:gd name="T13" fmla="*/ 148 h 148"/>
                <a:gd name="T14" fmla="*/ 60 w 157"/>
                <a:gd name="T15" fmla="*/ 129 h 148"/>
                <a:gd name="T16" fmla="*/ 43 w 157"/>
                <a:gd name="T17" fmla="*/ 33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148">
                  <a:moveTo>
                    <a:pt x="43" y="33"/>
                  </a:moveTo>
                  <a:cubicBezTo>
                    <a:pt x="48" y="28"/>
                    <a:pt x="55" y="25"/>
                    <a:pt x="65" y="25"/>
                  </a:cubicBezTo>
                  <a:cubicBezTo>
                    <a:pt x="85" y="25"/>
                    <a:pt x="111" y="34"/>
                    <a:pt x="139" y="50"/>
                  </a:cubicBezTo>
                  <a:cubicBezTo>
                    <a:pt x="157" y="31"/>
                    <a:pt x="157" y="31"/>
                    <a:pt x="157" y="31"/>
                  </a:cubicBezTo>
                  <a:cubicBezTo>
                    <a:pt x="123" y="11"/>
                    <a:pt x="91" y="0"/>
                    <a:pt x="65" y="0"/>
                  </a:cubicBezTo>
                  <a:cubicBezTo>
                    <a:pt x="48" y="0"/>
                    <a:pt x="35" y="5"/>
                    <a:pt x="25" y="15"/>
                  </a:cubicBezTo>
                  <a:cubicBezTo>
                    <a:pt x="0" y="40"/>
                    <a:pt x="8" y="90"/>
                    <a:pt x="41" y="148"/>
                  </a:cubicBezTo>
                  <a:cubicBezTo>
                    <a:pt x="60" y="129"/>
                    <a:pt x="60" y="129"/>
                    <a:pt x="60" y="129"/>
                  </a:cubicBezTo>
                  <a:cubicBezTo>
                    <a:pt x="35" y="83"/>
                    <a:pt x="29" y="47"/>
                    <a:pt x="43" y="3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3" name="Freeform 31"/>
            <p:cNvSpPr>
              <a:spLocks/>
            </p:cNvSpPr>
            <p:nvPr/>
          </p:nvSpPr>
          <p:spPr bwMode="auto">
            <a:xfrm>
              <a:off x="566" y="1184"/>
              <a:ext cx="42" cy="42"/>
            </a:xfrm>
            <a:custGeom>
              <a:avLst/>
              <a:gdLst>
                <a:gd name="T0" fmla="*/ 19 w 70"/>
                <a:gd name="T1" fmla="*/ 0 h 70"/>
                <a:gd name="T2" fmla="*/ 0 w 70"/>
                <a:gd name="T3" fmla="*/ 18 h 70"/>
                <a:gd name="T4" fmla="*/ 52 w 70"/>
                <a:gd name="T5" fmla="*/ 70 h 70"/>
                <a:gd name="T6" fmla="*/ 70 w 70"/>
                <a:gd name="T7" fmla="*/ 51 h 70"/>
                <a:gd name="T8" fmla="*/ 19 w 70"/>
                <a:gd name="T9" fmla="*/ 0 h 70"/>
              </a:gdLst>
              <a:ahLst/>
              <a:cxnLst>
                <a:cxn ang="0">
                  <a:pos x="T0" y="T1"/>
                </a:cxn>
                <a:cxn ang="0">
                  <a:pos x="T2" y="T3"/>
                </a:cxn>
                <a:cxn ang="0">
                  <a:pos x="T4" y="T5"/>
                </a:cxn>
                <a:cxn ang="0">
                  <a:pos x="T6" y="T7"/>
                </a:cxn>
                <a:cxn ang="0">
                  <a:pos x="T8" y="T9"/>
                </a:cxn>
              </a:cxnLst>
              <a:rect l="0" t="0" r="r" b="b"/>
              <a:pathLst>
                <a:path w="70" h="70">
                  <a:moveTo>
                    <a:pt x="19" y="0"/>
                  </a:moveTo>
                  <a:cubicBezTo>
                    <a:pt x="0" y="18"/>
                    <a:pt x="0" y="18"/>
                    <a:pt x="0" y="18"/>
                  </a:cubicBezTo>
                  <a:cubicBezTo>
                    <a:pt x="17" y="36"/>
                    <a:pt x="32" y="52"/>
                    <a:pt x="52" y="70"/>
                  </a:cubicBezTo>
                  <a:cubicBezTo>
                    <a:pt x="70" y="51"/>
                    <a:pt x="70" y="51"/>
                    <a:pt x="70" y="51"/>
                  </a:cubicBezTo>
                  <a:cubicBezTo>
                    <a:pt x="50" y="34"/>
                    <a:pt x="35" y="19"/>
                    <a:pt x="19"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4" name="Oval 32"/>
            <p:cNvSpPr>
              <a:spLocks noChangeArrowheads="1"/>
            </p:cNvSpPr>
            <p:nvPr/>
          </p:nvSpPr>
          <p:spPr bwMode="auto">
            <a:xfrm>
              <a:off x="676" y="1154"/>
              <a:ext cx="31" cy="31"/>
            </a:xfrm>
            <a:prstGeom prst="ellipse">
              <a:avLst/>
            </a:pr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cxnSp>
        <p:nvCxnSpPr>
          <p:cNvPr id="6" name="Straight Connector 5"/>
          <p:cNvCxnSpPr/>
          <p:nvPr/>
        </p:nvCxnSpPr>
        <p:spPr>
          <a:xfrm>
            <a:off x="609600" y="6149094"/>
            <a:ext cx="109728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913645" y="1424696"/>
            <a:ext cx="1021937" cy="249197"/>
          </a:xfrm>
          <a:prstGeom prst="rect">
            <a:avLst/>
          </a:prstGeom>
          <a:noFill/>
        </p:spPr>
        <p:txBody>
          <a:bodyPr wrap="none" lIns="0" tIns="0" rIns="0" bIns="0" rtlCol="0">
            <a:noAutofit/>
          </a:bodyPr>
          <a:lstStyle/>
          <a:p>
            <a:pPr algn="ctr">
              <a:lnSpc>
                <a:spcPct val="90000"/>
              </a:lnSpc>
            </a:pPr>
            <a:r>
              <a:rPr lang="en-GB" sz="1100" dirty="0" smtClean="0"/>
              <a:t>PA-interest-0</a:t>
            </a:r>
          </a:p>
        </p:txBody>
      </p:sp>
      <p:sp>
        <p:nvSpPr>
          <p:cNvPr id="142" name="TextBox 141"/>
          <p:cNvSpPr txBox="1"/>
          <p:nvPr/>
        </p:nvSpPr>
        <p:spPr>
          <a:xfrm>
            <a:off x="2030668" y="1424696"/>
            <a:ext cx="1021937" cy="249197"/>
          </a:xfrm>
          <a:prstGeom prst="rect">
            <a:avLst/>
          </a:prstGeom>
          <a:noFill/>
        </p:spPr>
        <p:txBody>
          <a:bodyPr wrap="none" lIns="0" tIns="0" rIns="0" bIns="0" rtlCol="0">
            <a:noAutofit/>
          </a:bodyPr>
          <a:lstStyle/>
          <a:p>
            <a:pPr algn="ctr">
              <a:lnSpc>
                <a:spcPct val="90000"/>
              </a:lnSpc>
            </a:pPr>
            <a:r>
              <a:rPr lang="en-GB" sz="1100" dirty="0" smtClean="0"/>
              <a:t>PA-interest-1</a:t>
            </a:r>
          </a:p>
        </p:txBody>
      </p:sp>
      <p:sp>
        <p:nvSpPr>
          <p:cNvPr id="149" name="TextBox 148"/>
          <p:cNvSpPr txBox="1"/>
          <p:nvPr/>
        </p:nvSpPr>
        <p:spPr>
          <a:xfrm>
            <a:off x="3101916" y="1424696"/>
            <a:ext cx="1021937" cy="249197"/>
          </a:xfrm>
          <a:prstGeom prst="rect">
            <a:avLst/>
          </a:prstGeom>
          <a:noFill/>
        </p:spPr>
        <p:txBody>
          <a:bodyPr wrap="none" lIns="0" tIns="0" rIns="0" bIns="0" rtlCol="0">
            <a:noAutofit/>
          </a:bodyPr>
          <a:lstStyle/>
          <a:p>
            <a:pPr algn="ctr">
              <a:lnSpc>
                <a:spcPct val="90000"/>
              </a:lnSpc>
            </a:pPr>
            <a:r>
              <a:rPr lang="en-GB" sz="1100" dirty="0" smtClean="0"/>
              <a:t>PA-interest-2</a:t>
            </a:r>
          </a:p>
        </p:txBody>
      </p:sp>
      <p:sp>
        <p:nvSpPr>
          <p:cNvPr id="150" name="TextBox 149"/>
          <p:cNvSpPr txBox="1"/>
          <p:nvPr/>
        </p:nvSpPr>
        <p:spPr>
          <a:xfrm>
            <a:off x="4203508" y="1424696"/>
            <a:ext cx="1021937" cy="249197"/>
          </a:xfrm>
          <a:prstGeom prst="rect">
            <a:avLst/>
          </a:prstGeom>
          <a:noFill/>
        </p:spPr>
        <p:txBody>
          <a:bodyPr wrap="none" lIns="0" tIns="0" rIns="0" bIns="0" rtlCol="0">
            <a:noAutofit/>
          </a:bodyPr>
          <a:lstStyle/>
          <a:p>
            <a:pPr algn="ctr">
              <a:lnSpc>
                <a:spcPct val="90000"/>
              </a:lnSpc>
            </a:pPr>
            <a:r>
              <a:rPr lang="en-GB" sz="1100" dirty="0" smtClean="0"/>
              <a:t>PA-interest-3</a:t>
            </a:r>
          </a:p>
        </p:txBody>
      </p:sp>
      <p:sp>
        <p:nvSpPr>
          <p:cNvPr id="152" name="TextBox 151"/>
          <p:cNvSpPr txBox="1"/>
          <p:nvPr/>
        </p:nvSpPr>
        <p:spPr>
          <a:xfrm>
            <a:off x="5236968" y="1424696"/>
            <a:ext cx="1021937" cy="249197"/>
          </a:xfrm>
          <a:prstGeom prst="rect">
            <a:avLst/>
          </a:prstGeom>
          <a:noFill/>
        </p:spPr>
        <p:txBody>
          <a:bodyPr wrap="none" lIns="0" tIns="0" rIns="0" bIns="0" rtlCol="0">
            <a:noAutofit/>
          </a:bodyPr>
          <a:lstStyle/>
          <a:p>
            <a:pPr algn="ctr">
              <a:lnSpc>
                <a:spcPct val="90000"/>
              </a:lnSpc>
            </a:pPr>
            <a:r>
              <a:rPr lang="en-GB" sz="1100" dirty="0" smtClean="0"/>
              <a:t>PA-interest-4</a:t>
            </a:r>
          </a:p>
        </p:txBody>
      </p:sp>
      <p:sp>
        <p:nvSpPr>
          <p:cNvPr id="153" name="TextBox 152"/>
          <p:cNvSpPr txBox="1"/>
          <p:nvPr/>
        </p:nvSpPr>
        <p:spPr>
          <a:xfrm>
            <a:off x="913645" y="2308704"/>
            <a:ext cx="1021937" cy="249197"/>
          </a:xfrm>
          <a:prstGeom prst="rect">
            <a:avLst/>
          </a:prstGeom>
          <a:noFill/>
        </p:spPr>
        <p:txBody>
          <a:bodyPr wrap="none" lIns="0" tIns="0" rIns="0" bIns="0" rtlCol="0">
            <a:noAutofit/>
          </a:bodyPr>
          <a:lstStyle/>
          <a:p>
            <a:pPr algn="ctr">
              <a:lnSpc>
                <a:spcPct val="90000"/>
              </a:lnSpc>
            </a:pPr>
            <a:r>
              <a:rPr lang="en-GB" sz="1100" dirty="0"/>
              <a:t>H</a:t>
            </a:r>
            <a:r>
              <a:rPr lang="en-GB" sz="1100" dirty="0" smtClean="0"/>
              <a:t>-interest-0</a:t>
            </a:r>
          </a:p>
        </p:txBody>
      </p:sp>
      <p:sp>
        <p:nvSpPr>
          <p:cNvPr id="154" name="TextBox 153"/>
          <p:cNvSpPr txBox="1"/>
          <p:nvPr/>
        </p:nvSpPr>
        <p:spPr>
          <a:xfrm>
            <a:off x="2030668" y="2308704"/>
            <a:ext cx="1021937" cy="249197"/>
          </a:xfrm>
          <a:prstGeom prst="rect">
            <a:avLst/>
          </a:prstGeom>
          <a:noFill/>
        </p:spPr>
        <p:txBody>
          <a:bodyPr wrap="none" lIns="0" tIns="0" rIns="0" bIns="0" rtlCol="0">
            <a:noAutofit/>
          </a:bodyPr>
          <a:lstStyle/>
          <a:p>
            <a:pPr algn="ctr">
              <a:lnSpc>
                <a:spcPct val="90000"/>
              </a:lnSpc>
            </a:pPr>
            <a:r>
              <a:rPr lang="en-GB" sz="1100" dirty="0"/>
              <a:t>H</a:t>
            </a:r>
            <a:r>
              <a:rPr lang="en-GB" sz="1100" dirty="0" smtClean="0"/>
              <a:t>-interest-1</a:t>
            </a:r>
          </a:p>
        </p:txBody>
      </p:sp>
      <p:sp>
        <p:nvSpPr>
          <p:cNvPr id="155" name="TextBox 154"/>
          <p:cNvSpPr txBox="1"/>
          <p:nvPr/>
        </p:nvSpPr>
        <p:spPr>
          <a:xfrm>
            <a:off x="3101916" y="2308704"/>
            <a:ext cx="1021937" cy="249197"/>
          </a:xfrm>
          <a:prstGeom prst="rect">
            <a:avLst/>
          </a:prstGeom>
          <a:noFill/>
        </p:spPr>
        <p:txBody>
          <a:bodyPr wrap="none" lIns="0" tIns="0" rIns="0" bIns="0" rtlCol="0">
            <a:noAutofit/>
          </a:bodyPr>
          <a:lstStyle/>
          <a:p>
            <a:pPr algn="ctr">
              <a:lnSpc>
                <a:spcPct val="90000"/>
              </a:lnSpc>
            </a:pPr>
            <a:r>
              <a:rPr lang="en-GB" sz="1100" dirty="0"/>
              <a:t>H</a:t>
            </a:r>
            <a:r>
              <a:rPr lang="en-GB" sz="1100" dirty="0" smtClean="0"/>
              <a:t>-interest-2</a:t>
            </a:r>
          </a:p>
        </p:txBody>
      </p:sp>
      <p:sp>
        <p:nvSpPr>
          <p:cNvPr id="156" name="TextBox 155"/>
          <p:cNvSpPr txBox="1"/>
          <p:nvPr/>
        </p:nvSpPr>
        <p:spPr>
          <a:xfrm>
            <a:off x="4203508" y="2308704"/>
            <a:ext cx="1021937" cy="249197"/>
          </a:xfrm>
          <a:prstGeom prst="rect">
            <a:avLst/>
          </a:prstGeom>
          <a:noFill/>
        </p:spPr>
        <p:txBody>
          <a:bodyPr wrap="none" lIns="0" tIns="0" rIns="0" bIns="0" rtlCol="0">
            <a:noAutofit/>
          </a:bodyPr>
          <a:lstStyle/>
          <a:p>
            <a:pPr algn="ctr">
              <a:lnSpc>
                <a:spcPct val="90000"/>
              </a:lnSpc>
            </a:pPr>
            <a:r>
              <a:rPr lang="en-GB" sz="1100" dirty="0"/>
              <a:t>H</a:t>
            </a:r>
            <a:r>
              <a:rPr lang="en-GB" sz="1100" dirty="0" smtClean="0"/>
              <a:t>-interest-3</a:t>
            </a:r>
          </a:p>
        </p:txBody>
      </p:sp>
      <p:sp>
        <p:nvSpPr>
          <p:cNvPr id="157" name="TextBox 156"/>
          <p:cNvSpPr txBox="1"/>
          <p:nvPr/>
        </p:nvSpPr>
        <p:spPr>
          <a:xfrm>
            <a:off x="5236968" y="2308704"/>
            <a:ext cx="1021937" cy="249197"/>
          </a:xfrm>
          <a:prstGeom prst="rect">
            <a:avLst/>
          </a:prstGeom>
          <a:noFill/>
        </p:spPr>
        <p:txBody>
          <a:bodyPr wrap="none" lIns="0" tIns="0" rIns="0" bIns="0" rtlCol="0">
            <a:noAutofit/>
          </a:bodyPr>
          <a:lstStyle/>
          <a:p>
            <a:pPr algn="ctr">
              <a:lnSpc>
                <a:spcPct val="90000"/>
              </a:lnSpc>
            </a:pPr>
            <a:r>
              <a:rPr lang="en-GB" sz="1100" dirty="0" smtClean="0"/>
              <a:t>H-interest-4</a:t>
            </a:r>
          </a:p>
        </p:txBody>
      </p:sp>
      <p:sp>
        <p:nvSpPr>
          <p:cNvPr id="163" name="TextBox 162"/>
          <p:cNvSpPr txBox="1"/>
          <p:nvPr/>
        </p:nvSpPr>
        <p:spPr>
          <a:xfrm>
            <a:off x="913645" y="3370564"/>
            <a:ext cx="1021937" cy="249197"/>
          </a:xfrm>
          <a:prstGeom prst="rect">
            <a:avLst/>
          </a:prstGeom>
          <a:noFill/>
        </p:spPr>
        <p:txBody>
          <a:bodyPr wrap="none" lIns="0" tIns="0" rIns="0" bIns="0" rtlCol="0">
            <a:noAutofit/>
          </a:bodyPr>
          <a:lstStyle/>
          <a:p>
            <a:pPr algn="ctr">
              <a:lnSpc>
                <a:spcPct val="90000"/>
              </a:lnSpc>
            </a:pPr>
            <a:r>
              <a:rPr lang="en-GB" sz="1100" dirty="0" smtClean="0"/>
              <a:t>NY1-interest-0</a:t>
            </a:r>
          </a:p>
        </p:txBody>
      </p:sp>
      <p:sp>
        <p:nvSpPr>
          <p:cNvPr id="164" name="TextBox 163"/>
          <p:cNvSpPr txBox="1"/>
          <p:nvPr/>
        </p:nvSpPr>
        <p:spPr>
          <a:xfrm>
            <a:off x="2030668" y="3370564"/>
            <a:ext cx="1021937" cy="249197"/>
          </a:xfrm>
          <a:prstGeom prst="rect">
            <a:avLst/>
          </a:prstGeom>
          <a:noFill/>
        </p:spPr>
        <p:txBody>
          <a:bodyPr wrap="none" lIns="0" tIns="0" rIns="0" bIns="0" rtlCol="0">
            <a:noAutofit/>
          </a:bodyPr>
          <a:lstStyle/>
          <a:p>
            <a:pPr algn="ctr">
              <a:lnSpc>
                <a:spcPct val="90000"/>
              </a:lnSpc>
            </a:pPr>
            <a:r>
              <a:rPr lang="en-GB" sz="1100" dirty="0"/>
              <a:t>NY1-interest-1</a:t>
            </a:r>
            <a:endParaRPr lang="en-GB" sz="1100" dirty="0" smtClean="0"/>
          </a:p>
        </p:txBody>
      </p:sp>
      <p:sp>
        <p:nvSpPr>
          <p:cNvPr id="165" name="TextBox 164"/>
          <p:cNvSpPr txBox="1"/>
          <p:nvPr/>
        </p:nvSpPr>
        <p:spPr>
          <a:xfrm>
            <a:off x="3101916" y="3370564"/>
            <a:ext cx="1021937" cy="249197"/>
          </a:xfrm>
          <a:prstGeom prst="rect">
            <a:avLst/>
          </a:prstGeom>
          <a:noFill/>
        </p:spPr>
        <p:txBody>
          <a:bodyPr wrap="none" lIns="0" tIns="0" rIns="0" bIns="0" rtlCol="0">
            <a:noAutofit/>
          </a:bodyPr>
          <a:lstStyle/>
          <a:p>
            <a:pPr algn="ctr">
              <a:lnSpc>
                <a:spcPct val="90000"/>
              </a:lnSpc>
            </a:pPr>
            <a:r>
              <a:rPr lang="en-GB" sz="1100" dirty="0"/>
              <a:t>NY1-interest-2</a:t>
            </a:r>
            <a:endParaRPr lang="en-GB" sz="1100" dirty="0" smtClean="0"/>
          </a:p>
        </p:txBody>
      </p:sp>
      <p:sp>
        <p:nvSpPr>
          <p:cNvPr id="166" name="TextBox 165"/>
          <p:cNvSpPr txBox="1"/>
          <p:nvPr/>
        </p:nvSpPr>
        <p:spPr>
          <a:xfrm>
            <a:off x="4203508" y="3370564"/>
            <a:ext cx="1021937" cy="249197"/>
          </a:xfrm>
          <a:prstGeom prst="rect">
            <a:avLst/>
          </a:prstGeom>
          <a:noFill/>
        </p:spPr>
        <p:txBody>
          <a:bodyPr wrap="none" lIns="0" tIns="0" rIns="0" bIns="0" rtlCol="0">
            <a:noAutofit/>
          </a:bodyPr>
          <a:lstStyle/>
          <a:p>
            <a:pPr algn="ctr">
              <a:lnSpc>
                <a:spcPct val="90000"/>
              </a:lnSpc>
            </a:pPr>
            <a:r>
              <a:rPr lang="en-GB" sz="1100" dirty="0"/>
              <a:t>NY1-interest-3</a:t>
            </a:r>
            <a:endParaRPr lang="en-GB" sz="1100" dirty="0" smtClean="0"/>
          </a:p>
        </p:txBody>
      </p:sp>
      <p:sp>
        <p:nvSpPr>
          <p:cNvPr id="167" name="TextBox 166"/>
          <p:cNvSpPr txBox="1"/>
          <p:nvPr/>
        </p:nvSpPr>
        <p:spPr>
          <a:xfrm>
            <a:off x="5236968" y="3370564"/>
            <a:ext cx="1021937" cy="249197"/>
          </a:xfrm>
          <a:prstGeom prst="rect">
            <a:avLst/>
          </a:prstGeom>
          <a:noFill/>
        </p:spPr>
        <p:txBody>
          <a:bodyPr wrap="none" lIns="0" tIns="0" rIns="0" bIns="0" rtlCol="0">
            <a:noAutofit/>
          </a:bodyPr>
          <a:lstStyle/>
          <a:p>
            <a:pPr algn="ctr">
              <a:lnSpc>
                <a:spcPct val="90000"/>
              </a:lnSpc>
            </a:pPr>
            <a:r>
              <a:rPr lang="en-GB" sz="1100" dirty="0"/>
              <a:t>NY1-interest-4</a:t>
            </a:r>
            <a:endParaRPr lang="en-GB" sz="1100" dirty="0" smtClean="0"/>
          </a:p>
        </p:txBody>
      </p:sp>
      <p:sp>
        <p:nvSpPr>
          <p:cNvPr id="168" name="TextBox 167"/>
          <p:cNvSpPr txBox="1"/>
          <p:nvPr/>
        </p:nvSpPr>
        <p:spPr>
          <a:xfrm>
            <a:off x="913645" y="4253857"/>
            <a:ext cx="1021937" cy="249197"/>
          </a:xfrm>
          <a:prstGeom prst="rect">
            <a:avLst/>
          </a:prstGeom>
          <a:noFill/>
        </p:spPr>
        <p:txBody>
          <a:bodyPr wrap="none" lIns="0" tIns="0" rIns="0" bIns="0" rtlCol="0">
            <a:noAutofit/>
          </a:bodyPr>
          <a:lstStyle/>
          <a:p>
            <a:pPr algn="ctr">
              <a:lnSpc>
                <a:spcPct val="90000"/>
              </a:lnSpc>
            </a:pPr>
            <a:r>
              <a:rPr lang="en-GB" sz="1100" dirty="0" smtClean="0"/>
              <a:t>LON1-interest-0</a:t>
            </a:r>
          </a:p>
        </p:txBody>
      </p:sp>
      <p:sp>
        <p:nvSpPr>
          <p:cNvPr id="169" name="TextBox 168"/>
          <p:cNvSpPr txBox="1"/>
          <p:nvPr/>
        </p:nvSpPr>
        <p:spPr>
          <a:xfrm>
            <a:off x="2030668" y="4253857"/>
            <a:ext cx="1021937" cy="249197"/>
          </a:xfrm>
          <a:prstGeom prst="rect">
            <a:avLst/>
          </a:prstGeom>
          <a:noFill/>
        </p:spPr>
        <p:txBody>
          <a:bodyPr wrap="none" lIns="0" tIns="0" rIns="0" bIns="0" rtlCol="0">
            <a:noAutofit/>
          </a:bodyPr>
          <a:lstStyle/>
          <a:p>
            <a:pPr algn="ctr">
              <a:lnSpc>
                <a:spcPct val="90000"/>
              </a:lnSpc>
            </a:pPr>
            <a:r>
              <a:rPr lang="en-GB" sz="1100" dirty="0"/>
              <a:t>LON1-interest-1</a:t>
            </a:r>
            <a:endParaRPr lang="en-GB" sz="1100" dirty="0" smtClean="0"/>
          </a:p>
        </p:txBody>
      </p:sp>
      <p:sp>
        <p:nvSpPr>
          <p:cNvPr id="170" name="TextBox 169"/>
          <p:cNvSpPr txBox="1"/>
          <p:nvPr/>
        </p:nvSpPr>
        <p:spPr>
          <a:xfrm>
            <a:off x="3101916" y="4253857"/>
            <a:ext cx="1021937" cy="249197"/>
          </a:xfrm>
          <a:prstGeom prst="rect">
            <a:avLst/>
          </a:prstGeom>
          <a:noFill/>
        </p:spPr>
        <p:txBody>
          <a:bodyPr wrap="none" lIns="0" tIns="0" rIns="0" bIns="0" rtlCol="0">
            <a:noAutofit/>
          </a:bodyPr>
          <a:lstStyle/>
          <a:p>
            <a:pPr algn="ctr">
              <a:lnSpc>
                <a:spcPct val="90000"/>
              </a:lnSpc>
            </a:pPr>
            <a:r>
              <a:rPr lang="en-GB" sz="1100" dirty="0"/>
              <a:t>LON1-interest-2</a:t>
            </a:r>
            <a:endParaRPr lang="en-GB" sz="1100" dirty="0" smtClean="0"/>
          </a:p>
        </p:txBody>
      </p:sp>
      <p:sp>
        <p:nvSpPr>
          <p:cNvPr id="171" name="TextBox 170"/>
          <p:cNvSpPr txBox="1"/>
          <p:nvPr/>
        </p:nvSpPr>
        <p:spPr>
          <a:xfrm>
            <a:off x="4203508" y="4253857"/>
            <a:ext cx="1021937" cy="249197"/>
          </a:xfrm>
          <a:prstGeom prst="rect">
            <a:avLst/>
          </a:prstGeom>
          <a:noFill/>
        </p:spPr>
        <p:txBody>
          <a:bodyPr wrap="none" lIns="0" tIns="0" rIns="0" bIns="0" rtlCol="0">
            <a:noAutofit/>
          </a:bodyPr>
          <a:lstStyle/>
          <a:p>
            <a:pPr algn="ctr">
              <a:lnSpc>
                <a:spcPct val="90000"/>
              </a:lnSpc>
            </a:pPr>
            <a:r>
              <a:rPr lang="en-GB" sz="1100" dirty="0"/>
              <a:t>LON1-interest-3</a:t>
            </a:r>
            <a:endParaRPr lang="en-GB" sz="1100" dirty="0" smtClean="0"/>
          </a:p>
        </p:txBody>
      </p:sp>
      <p:sp>
        <p:nvSpPr>
          <p:cNvPr id="172" name="TextBox 171"/>
          <p:cNvSpPr txBox="1"/>
          <p:nvPr/>
        </p:nvSpPr>
        <p:spPr>
          <a:xfrm>
            <a:off x="5236968" y="4253857"/>
            <a:ext cx="1021937" cy="249197"/>
          </a:xfrm>
          <a:prstGeom prst="rect">
            <a:avLst/>
          </a:prstGeom>
          <a:noFill/>
        </p:spPr>
        <p:txBody>
          <a:bodyPr wrap="none" lIns="0" tIns="0" rIns="0" bIns="0" rtlCol="0">
            <a:noAutofit/>
          </a:bodyPr>
          <a:lstStyle/>
          <a:p>
            <a:pPr algn="ctr">
              <a:lnSpc>
                <a:spcPct val="90000"/>
              </a:lnSpc>
            </a:pPr>
            <a:r>
              <a:rPr lang="en-GB" sz="1100" dirty="0"/>
              <a:t>LON1-interest-4</a:t>
            </a:r>
            <a:endParaRPr lang="en-GB" sz="1100" dirty="0" smtClean="0"/>
          </a:p>
        </p:txBody>
      </p:sp>
      <p:sp>
        <p:nvSpPr>
          <p:cNvPr id="173" name="TextBox 172"/>
          <p:cNvSpPr txBox="1"/>
          <p:nvPr/>
        </p:nvSpPr>
        <p:spPr>
          <a:xfrm>
            <a:off x="913645" y="5158524"/>
            <a:ext cx="1021937" cy="249197"/>
          </a:xfrm>
          <a:prstGeom prst="rect">
            <a:avLst/>
          </a:prstGeom>
          <a:noFill/>
        </p:spPr>
        <p:txBody>
          <a:bodyPr wrap="none" lIns="0" tIns="0" rIns="0" bIns="0" rtlCol="0">
            <a:noAutofit/>
          </a:bodyPr>
          <a:lstStyle/>
          <a:p>
            <a:pPr algn="ctr">
              <a:lnSpc>
                <a:spcPct val="90000"/>
              </a:lnSpc>
            </a:pPr>
            <a:r>
              <a:rPr lang="en-GB" sz="1100" dirty="0" smtClean="0"/>
              <a:t>SNG-interest-0</a:t>
            </a:r>
          </a:p>
        </p:txBody>
      </p:sp>
      <p:sp>
        <p:nvSpPr>
          <p:cNvPr id="174" name="TextBox 173"/>
          <p:cNvSpPr txBox="1"/>
          <p:nvPr/>
        </p:nvSpPr>
        <p:spPr>
          <a:xfrm>
            <a:off x="2030668" y="5158524"/>
            <a:ext cx="1021937" cy="249197"/>
          </a:xfrm>
          <a:prstGeom prst="rect">
            <a:avLst/>
          </a:prstGeom>
          <a:noFill/>
        </p:spPr>
        <p:txBody>
          <a:bodyPr wrap="none" lIns="0" tIns="0" rIns="0" bIns="0" rtlCol="0">
            <a:noAutofit/>
          </a:bodyPr>
          <a:lstStyle/>
          <a:p>
            <a:pPr algn="ctr">
              <a:lnSpc>
                <a:spcPct val="90000"/>
              </a:lnSpc>
            </a:pPr>
            <a:r>
              <a:rPr lang="en-GB" sz="1100" dirty="0"/>
              <a:t>SNG-interest-1</a:t>
            </a:r>
            <a:endParaRPr lang="en-GB" sz="1100" dirty="0" smtClean="0"/>
          </a:p>
        </p:txBody>
      </p:sp>
      <p:sp>
        <p:nvSpPr>
          <p:cNvPr id="175" name="TextBox 174"/>
          <p:cNvSpPr txBox="1"/>
          <p:nvPr/>
        </p:nvSpPr>
        <p:spPr>
          <a:xfrm>
            <a:off x="3101916" y="5158524"/>
            <a:ext cx="1021937" cy="249197"/>
          </a:xfrm>
          <a:prstGeom prst="rect">
            <a:avLst/>
          </a:prstGeom>
          <a:noFill/>
        </p:spPr>
        <p:txBody>
          <a:bodyPr wrap="none" lIns="0" tIns="0" rIns="0" bIns="0" rtlCol="0">
            <a:noAutofit/>
          </a:bodyPr>
          <a:lstStyle/>
          <a:p>
            <a:pPr algn="ctr">
              <a:lnSpc>
                <a:spcPct val="90000"/>
              </a:lnSpc>
            </a:pPr>
            <a:r>
              <a:rPr lang="en-GB" sz="1100" dirty="0"/>
              <a:t>SNG-interest-2</a:t>
            </a:r>
            <a:endParaRPr lang="en-GB" sz="1100" dirty="0" smtClean="0"/>
          </a:p>
        </p:txBody>
      </p:sp>
      <p:sp>
        <p:nvSpPr>
          <p:cNvPr id="176" name="TextBox 175"/>
          <p:cNvSpPr txBox="1"/>
          <p:nvPr/>
        </p:nvSpPr>
        <p:spPr>
          <a:xfrm>
            <a:off x="4203508" y="5158524"/>
            <a:ext cx="1021937" cy="249197"/>
          </a:xfrm>
          <a:prstGeom prst="rect">
            <a:avLst/>
          </a:prstGeom>
          <a:noFill/>
        </p:spPr>
        <p:txBody>
          <a:bodyPr wrap="none" lIns="0" tIns="0" rIns="0" bIns="0" rtlCol="0">
            <a:noAutofit/>
          </a:bodyPr>
          <a:lstStyle/>
          <a:p>
            <a:pPr algn="ctr">
              <a:lnSpc>
                <a:spcPct val="90000"/>
              </a:lnSpc>
            </a:pPr>
            <a:r>
              <a:rPr lang="en-GB" sz="1100" dirty="0"/>
              <a:t>SNG-interest-3</a:t>
            </a:r>
            <a:endParaRPr lang="en-GB" sz="1100" dirty="0" smtClean="0"/>
          </a:p>
        </p:txBody>
      </p:sp>
      <p:sp>
        <p:nvSpPr>
          <p:cNvPr id="177" name="TextBox 176"/>
          <p:cNvSpPr txBox="1"/>
          <p:nvPr/>
        </p:nvSpPr>
        <p:spPr>
          <a:xfrm>
            <a:off x="5236968" y="5158524"/>
            <a:ext cx="1021937" cy="249197"/>
          </a:xfrm>
          <a:prstGeom prst="rect">
            <a:avLst/>
          </a:prstGeom>
          <a:noFill/>
        </p:spPr>
        <p:txBody>
          <a:bodyPr wrap="none" lIns="0" tIns="0" rIns="0" bIns="0" rtlCol="0">
            <a:noAutofit/>
          </a:bodyPr>
          <a:lstStyle/>
          <a:p>
            <a:pPr algn="ctr">
              <a:lnSpc>
                <a:spcPct val="90000"/>
              </a:lnSpc>
            </a:pPr>
            <a:r>
              <a:rPr lang="en-GB" sz="1100" dirty="0"/>
              <a:t>SNG-interest-4</a:t>
            </a:r>
            <a:endParaRPr lang="en-GB" sz="1100" dirty="0" smtClean="0"/>
          </a:p>
        </p:txBody>
      </p:sp>
      <p:sp>
        <p:nvSpPr>
          <p:cNvPr id="8" name="TextBox 7"/>
          <p:cNvSpPr txBox="1"/>
          <p:nvPr/>
        </p:nvSpPr>
        <p:spPr>
          <a:xfrm>
            <a:off x="6366856" y="1412571"/>
            <a:ext cx="1627780" cy="790302"/>
          </a:xfrm>
          <a:prstGeom prst="rect">
            <a:avLst/>
          </a:prstGeom>
          <a:noFill/>
        </p:spPr>
        <p:txBody>
          <a:bodyPr wrap="none" lIns="0" tIns="0" rIns="0" bIns="0" rtlCol="0">
            <a:noAutofit/>
          </a:bodyPr>
          <a:lstStyle/>
          <a:p>
            <a:pPr lvl="0">
              <a:spcBef>
                <a:spcPts val="400"/>
              </a:spcBef>
              <a:defRPr/>
            </a:pPr>
            <a:r>
              <a:rPr lang="en-US" sz="1100" b="1" dirty="0"/>
              <a:t>PA-industry-0</a:t>
            </a:r>
          </a:p>
          <a:p>
            <a:pPr marL="118872" indent="-118872">
              <a:buFont typeface="MetricHPE" panose="020B0503030202060203" pitchFamily="34" charset="0"/>
              <a:buChar char="−"/>
            </a:pPr>
            <a:r>
              <a:rPr lang="en-US" sz="1050" dirty="0"/>
              <a:t>Synergy</a:t>
            </a:r>
          </a:p>
          <a:p>
            <a:pPr>
              <a:lnSpc>
                <a:spcPct val="90000"/>
              </a:lnSpc>
            </a:pPr>
            <a:endParaRPr lang="en-GB" sz="1100" dirty="0"/>
          </a:p>
        </p:txBody>
      </p:sp>
      <p:sp>
        <p:nvSpPr>
          <p:cNvPr id="178" name="TextBox 177"/>
          <p:cNvSpPr txBox="1"/>
          <p:nvPr/>
        </p:nvSpPr>
        <p:spPr>
          <a:xfrm>
            <a:off x="8112409" y="1412571"/>
            <a:ext cx="1627780" cy="790302"/>
          </a:xfrm>
          <a:prstGeom prst="rect">
            <a:avLst/>
          </a:prstGeom>
          <a:noFill/>
        </p:spPr>
        <p:txBody>
          <a:bodyPr wrap="none" lIns="0" tIns="0" rIns="0" bIns="0" rtlCol="0">
            <a:noAutofit/>
          </a:bodyPr>
          <a:lstStyle/>
          <a:p>
            <a:pPr lvl="0">
              <a:spcBef>
                <a:spcPts val="400"/>
              </a:spcBef>
              <a:defRPr/>
            </a:pPr>
            <a:r>
              <a:rPr lang="en-US" sz="1100" b="1" dirty="0" smtClean="0"/>
              <a:t>PA-industry-1</a:t>
            </a:r>
            <a:endParaRPr lang="en-US" sz="1100" b="1" dirty="0"/>
          </a:p>
          <a:p>
            <a:pPr marL="118872" indent="-118872">
              <a:buFont typeface="MetricHPE" panose="020B0503030202060203" pitchFamily="34" charset="0"/>
              <a:buChar char="−"/>
            </a:pPr>
            <a:r>
              <a:rPr lang="en-US" sz="1050" dirty="0"/>
              <a:t>Synergy</a:t>
            </a:r>
          </a:p>
          <a:p>
            <a:pPr>
              <a:lnSpc>
                <a:spcPct val="90000"/>
              </a:lnSpc>
            </a:pPr>
            <a:endParaRPr lang="en-GB" sz="1100" dirty="0"/>
          </a:p>
        </p:txBody>
      </p:sp>
      <p:sp>
        <p:nvSpPr>
          <p:cNvPr id="179" name="TextBox 178"/>
          <p:cNvSpPr txBox="1"/>
          <p:nvPr/>
        </p:nvSpPr>
        <p:spPr>
          <a:xfrm>
            <a:off x="9857801" y="1412571"/>
            <a:ext cx="1627780" cy="790302"/>
          </a:xfrm>
          <a:prstGeom prst="rect">
            <a:avLst/>
          </a:prstGeom>
          <a:noFill/>
        </p:spPr>
        <p:txBody>
          <a:bodyPr wrap="none" lIns="0" tIns="0" rIns="0" bIns="0" rtlCol="0">
            <a:noAutofit/>
          </a:bodyPr>
          <a:lstStyle/>
          <a:p>
            <a:pPr lvl="0">
              <a:spcBef>
                <a:spcPts val="400"/>
              </a:spcBef>
              <a:defRPr/>
            </a:pPr>
            <a:r>
              <a:rPr lang="en-US" sz="1100" b="1" dirty="0" smtClean="0"/>
              <a:t>PA-industry-2</a:t>
            </a:r>
            <a:endParaRPr lang="en-US" sz="1100" b="1" dirty="0"/>
          </a:p>
          <a:p>
            <a:pPr marL="118872" indent="-118872">
              <a:buFont typeface="MetricHPE" panose="020B0503030202060203" pitchFamily="34" charset="0"/>
              <a:buChar char="−"/>
            </a:pPr>
            <a:r>
              <a:rPr lang="en-US" sz="1050" dirty="0"/>
              <a:t>Synergy</a:t>
            </a:r>
          </a:p>
          <a:p>
            <a:pPr>
              <a:lnSpc>
                <a:spcPct val="90000"/>
              </a:lnSpc>
            </a:pPr>
            <a:endParaRPr lang="en-GB" sz="1100" dirty="0"/>
          </a:p>
        </p:txBody>
      </p:sp>
      <p:sp>
        <p:nvSpPr>
          <p:cNvPr id="180" name="TextBox 179"/>
          <p:cNvSpPr txBox="1"/>
          <p:nvPr/>
        </p:nvSpPr>
        <p:spPr>
          <a:xfrm>
            <a:off x="6366856" y="2308704"/>
            <a:ext cx="1627780" cy="790302"/>
          </a:xfrm>
          <a:prstGeom prst="rect">
            <a:avLst/>
          </a:prstGeom>
          <a:noFill/>
        </p:spPr>
        <p:txBody>
          <a:bodyPr wrap="none" lIns="0" tIns="0" rIns="0" bIns="0" rtlCol="0">
            <a:noAutofit/>
          </a:bodyPr>
          <a:lstStyle/>
          <a:p>
            <a:pPr lvl="0">
              <a:spcBef>
                <a:spcPts val="400"/>
              </a:spcBef>
              <a:defRPr/>
            </a:pPr>
            <a:r>
              <a:rPr lang="en-US" sz="1100" b="1" dirty="0"/>
              <a:t>H</a:t>
            </a:r>
            <a:r>
              <a:rPr lang="en-US" sz="1100" b="1" dirty="0" smtClean="0"/>
              <a:t>-industry-0</a:t>
            </a:r>
            <a:endParaRPr lang="en-US" sz="1100" b="1" dirty="0"/>
          </a:p>
          <a:p>
            <a:pPr marL="118872" indent="-118872">
              <a:buFont typeface="MetricHPE" panose="020B0503030202060203" pitchFamily="34" charset="0"/>
              <a:buChar char="−"/>
            </a:pPr>
            <a:r>
              <a:rPr lang="en-US" sz="1050" dirty="0"/>
              <a:t>Synergy</a:t>
            </a:r>
          </a:p>
          <a:p>
            <a:pPr>
              <a:lnSpc>
                <a:spcPct val="90000"/>
              </a:lnSpc>
            </a:pPr>
            <a:endParaRPr lang="en-GB" sz="1100" dirty="0"/>
          </a:p>
        </p:txBody>
      </p:sp>
      <p:sp>
        <p:nvSpPr>
          <p:cNvPr id="181" name="TextBox 180"/>
          <p:cNvSpPr txBox="1"/>
          <p:nvPr/>
        </p:nvSpPr>
        <p:spPr>
          <a:xfrm>
            <a:off x="8112409" y="2308704"/>
            <a:ext cx="1627780" cy="790302"/>
          </a:xfrm>
          <a:prstGeom prst="rect">
            <a:avLst/>
          </a:prstGeom>
          <a:noFill/>
        </p:spPr>
        <p:txBody>
          <a:bodyPr wrap="none" lIns="0" tIns="0" rIns="0" bIns="0" rtlCol="0">
            <a:noAutofit/>
          </a:bodyPr>
          <a:lstStyle/>
          <a:p>
            <a:pPr lvl="0">
              <a:spcBef>
                <a:spcPts val="400"/>
              </a:spcBef>
              <a:defRPr/>
            </a:pPr>
            <a:r>
              <a:rPr lang="en-US" sz="1100" b="1" dirty="0"/>
              <a:t>H</a:t>
            </a:r>
            <a:r>
              <a:rPr lang="en-US" sz="1100" b="1" dirty="0" smtClean="0"/>
              <a:t>-industry-1</a:t>
            </a:r>
            <a:endParaRPr lang="en-US" sz="1100" b="1" dirty="0"/>
          </a:p>
          <a:p>
            <a:pPr marL="118872" indent="-118872">
              <a:buFont typeface="MetricHPE" panose="020B0503030202060203" pitchFamily="34" charset="0"/>
              <a:buChar char="−"/>
            </a:pPr>
            <a:r>
              <a:rPr lang="en-US" sz="1050" dirty="0"/>
              <a:t>Synergy</a:t>
            </a:r>
          </a:p>
          <a:p>
            <a:pPr>
              <a:lnSpc>
                <a:spcPct val="90000"/>
              </a:lnSpc>
            </a:pPr>
            <a:endParaRPr lang="en-GB" sz="1100" dirty="0"/>
          </a:p>
        </p:txBody>
      </p:sp>
      <p:sp>
        <p:nvSpPr>
          <p:cNvPr id="182" name="TextBox 181"/>
          <p:cNvSpPr txBox="1"/>
          <p:nvPr/>
        </p:nvSpPr>
        <p:spPr>
          <a:xfrm>
            <a:off x="9857801" y="2308704"/>
            <a:ext cx="1627780" cy="790302"/>
          </a:xfrm>
          <a:prstGeom prst="rect">
            <a:avLst/>
          </a:prstGeom>
          <a:noFill/>
        </p:spPr>
        <p:txBody>
          <a:bodyPr wrap="none" lIns="0" tIns="0" rIns="0" bIns="0" rtlCol="0">
            <a:noAutofit/>
          </a:bodyPr>
          <a:lstStyle/>
          <a:p>
            <a:pPr lvl="0">
              <a:spcBef>
                <a:spcPts val="400"/>
              </a:spcBef>
              <a:defRPr/>
            </a:pPr>
            <a:r>
              <a:rPr lang="en-US" sz="1100" b="1" dirty="0"/>
              <a:t>H</a:t>
            </a:r>
            <a:r>
              <a:rPr lang="en-US" sz="1100" b="1" dirty="0" smtClean="0"/>
              <a:t>-industry-2</a:t>
            </a:r>
            <a:endParaRPr lang="en-US" sz="1100" b="1" dirty="0"/>
          </a:p>
          <a:p>
            <a:pPr marL="118872" indent="-118872">
              <a:buFont typeface="MetricHPE" panose="020B0503030202060203" pitchFamily="34" charset="0"/>
              <a:buChar char="−"/>
            </a:pPr>
            <a:r>
              <a:rPr lang="en-US" sz="1050" dirty="0"/>
              <a:t>Synergy</a:t>
            </a:r>
          </a:p>
          <a:p>
            <a:pPr>
              <a:lnSpc>
                <a:spcPct val="90000"/>
              </a:lnSpc>
            </a:pPr>
            <a:endParaRPr lang="en-GB" sz="1100" dirty="0"/>
          </a:p>
        </p:txBody>
      </p:sp>
      <p:sp>
        <p:nvSpPr>
          <p:cNvPr id="183" name="TextBox 182"/>
          <p:cNvSpPr txBox="1"/>
          <p:nvPr/>
        </p:nvSpPr>
        <p:spPr>
          <a:xfrm>
            <a:off x="6366856" y="3346929"/>
            <a:ext cx="1627780" cy="790302"/>
          </a:xfrm>
          <a:prstGeom prst="rect">
            <a:avLst/>
          </a:prstGeom>
          <a:noFill/>
        </p:spPr>
        <p:txBody>
          <a:bodyPr wrap="none" lIns="0" tIns="0" rIns="0" bIns="0" rtlCol="0">
            <a:noAutofit/>
          </a:bodyPr>
          <a:lstStyle/>
          <a:p>
            <a:pPr lvl="0">
              <a:spcBef>
                <a:spcPts val="400"/>
              </a:spcBef>
              <a:defRPr/>
            </a:pPr>
            <a:r>
              <a:rPr lang="en-US" sz="1100" b="1" dirty="0" smtClean="0"/>
              <a:t>NY1-industry-0</a:t>
            </a:r>
            <a:endParaRPr lang="en-US" sz="1100" b="1" dirty="0"/>
          </a:p>
          <a:p>
            <a:pPr marL="118872" indent="-118872">
              <a:buFont typeface="MetricHPE" panose="020B0503030202060203" pitchFamily="34" charset="0"/>
              <a:buChar char="−"/>
            </a:pPr>
            <a:r>
              <a:rPr lang="en-US" sz="1050" dirty="0"/>
              <a:t>Synergy</a:t>
            </a:r>
          </a:p>
          <a:p>
            <a:pPr>
              <a:lnSpc>
                <a:spcPct val="90000"/>
              </a:lnSpc>
            </a:pPr>
            <a:endParaRPr lang="en-GB" sz="1100" dirty="0"/>
          </a:p>
        </p:txBody>
      </p:sp>
      <p:sp>
        <p:nvSpPr>
          <p:cNvPr id="184" name="TextBox 183"/>
          <p:cNvSpPr txBox="1"/>
          <p:nvPr/>
        </p:nvSpPr>
        <p:spPr>
          <a:xfrm>
            <a:off x="8112409" y="3346929"/>
            <a:ext cx="1627780" cy="790302"/>
          </a:xfrm>
          <a:prstGeom prst="rect">
            <a:avLst/>
          </a:prstGeom>
          <a:noFill/>
        </p:spPr>
        <p:txBody>
          <a:bodyPr wrap="none" lIns="0" tIns="0" rIns="0" bIns="0" rtlCol="0">
            <a:noAutofit/>
          </a:bodyPr>
          <a:lstStyle/>
          <a:p>
            <a:pPr lvl="0">
              <a:spcBef>
                <a:spcPts val="400"/>
              </a:spcBef>
              <a:defRPr/>
            </a:pPr>
            <a:r>
              <a:rPr lang="en-US" sz="1100" b="1" dirty="0" smtClean="0"/>
              <a:t>NY1-industry-1</a:t>
            </a:r>
            <a:endParaRPr lang="en-US" sz="1100" b="1" dirty="0"/>
          </a:p>
          <a:p>
            <a:pPr marL="118872" indent="-118872">
              <a:buFont typeface="MetricHPE" panose="020B0503030202060203" pitchFamily="34" charset="0"/>
              <a:buChar char="−"/>
            </a:pPr>
            <a:r>
              <a:rPr lang="en-US" sz="1050" dirty="0"/>
              <a:t>Synergy</a:t>
            </a:r>
          </a:p>
          <a:p>
            <a:pPr>
              <a:lnSpc>
                <a:spcPct val="90000"/>
              </a:lnSpc>
            </a:pPr>
            <a:endParaRPr lang="en-GB" sz="1100" dirty="0"/>
          </a:p>
        </p:txBody>
      </p:sp>
      <p:sp>
        <p:nvSpPr>
          <p:cNvPr id="185" name="TextBox 184"/>
          <p:cNvSpPr txBox="1"/>
          <p:nvPr/>
        </p:nvSpPr>
        <p:spPr>
          <a:xfrm>
            <a:off x="9857801" y="3346929"/>
            <a:ext cx="1627780" cy="790302"/>
          </a:xfrm>
          <a:prstGeom prst="rect">
            <a:avLst/>
          </a:prstGeom>
          <a:noFill/>
        </p:spPr>
        <p:txBody>
          <a:bodyPr wrap="none" lIns="0" tIns="0" rIns="0" bIns="0" rtlCol="0">
            <a:noAutofit/>
          </a:bodyPr>
          <a:lstStyle/>
          <a:p>
            <a:pPr lvl="0">
              <a:spcBef>
                <a:spcPts val="400"/>
              </a:spcBef>
              <a:defRPr/>
            </a:pPr>
            <a:r>
              <a:rPr lang="en-US" sz="1100" b="1" dirty="0" smtClean="0"/>
              <a:t>NY1-industry-2</a:t>
            </a:r>
            <a:endParaRPr lang="en-US" sz="1100" b="1" dirty="0"/>
          </a:p>
          <a:p>
            <a:pPr marL="118872" indent="-118872">
              <a:buFont typeface="MetricHPE" panose="020B0503030202060203" pitchFamily="34" charset="0"/>
              <a:buChar char="−"/>
            </a:pPr>
            <a:r>
              <a:rPr lang="en-US" sz="1050" dirty="0"/>
              <a:t>Synergy</a:t>
            </a:r>
          </a:p>
          <a:p>
            <a:pPr>
              <a:lnSpc>
                <a:spcPct val="90000"/>
              </a:lnSpc>
            </a:pPr>
            <a:endParaRPr lang="en-GB" sz="1100" dirty="0"/>
          </a:p>
        </p:txBody>
      </p:sp>
      <p:sp>
        <p:nvSpPr>
          <p:cNvPr id="186" name="TextBox 185"/>
          <p:cNvSpPr txBox="1"/>
          <p:nvPr/>
        </p:nvSpPr>
        <p:spPr>
          <a:xfrm>
            <a:off x="6366856" y="4234602"/>
            <a:ext cx="1627780" cy="790302"/>
          </a:xfrm>
          <a:prstGeom prst="rect">
            <a:avLst/>
          </a:prstGeom>
          <a:noFill/>
        </p:spPr>
        <p:txBody>
          <a:bodyPr wrap="none" lIns="0" tIns="0" rIns="0" bIns="0" rtlCol="0">
            <a:noAutofit/>
          </a:bodyPr>
          <a:lstStyle/>
          <a:p>
            <a:pPr lvl="0">
              <a:spcBef>
                <a:spcPts val="400"/>
              </a:spcBef>
              <a:defRPr/>
            </a:pPr>
            <a:r>
              <a:rPr lang="en-US" sz="1100" b="1" dirty="0" smtClean="0"/>
              <a:t>LON1-industry-0</a:t>
            </a:r>
            <a:endParaRPr lang="en-US" sz="1100" b="1" dirty="0"/>
          </a:p>
          <a:p>
            <a:pPr marL="118872" indent="-118872">
              <a:buFont typeface="MetricHPE" panose="020B0503030202060203" pitchFamily="34" charset="0"/>
              <a:buChar char="−"/>
            </a:pPr>
            <a:r>
              <a:rPr lang="en-US" sz="1050" dirty="0"/>
              <a:t>Synergy</a:t>
            </a:r>
          </a:p>
          <a:p>
            <a:pPr>
              <a:lnSpc>
                <a:spcPct val="90000"/>
              </a:lnSpc>
            </a:pPr>
            <a:endParaRPr lang="en-GB" sz="1100" dirty="0"/>
          </a:p>
        </p:txBody>
      </p:sp>
      <p:sp>
        <p:nvSpPr>
          <p:cNvPr id="187" name="TextBox 186"/>
          <p:cNvSpPr txBox="1"/>
          <p:nvPr/>
        </p:nvSpPr>
        <p:spPr>
          <a:xfrm>
            <a:off x="8112409" y="4234602"/>
            <a:ext cx="1627780" cy="790302"/>
          </a:xfrm>
          <a:prstGeom prst="rect">
            <a:avLst/>
          </a:prstGeom>
          <a:noFill/>
        </p:spPr>
        <p:txBody>
          <a:bodyPr wrap="none" lIns="0" tIns="0" rIns="0" bIns="0" rtlCol="0">
            <a:noAutofit/>
          </a:bodyPr>
          <a:lstStyle/>
          <a:p>
            <a:pPr lvl="0">
              <a:spcBef>
                <a:spcPts val="400"/>
              </a:spcBef>
              <a:defRPr/>
            </a:pPr>
            <a:r>
              <a:rPr lang="en-US" sz="1100" b="1" dirty="0" smtClean="0"/>
              <a:t>LON1-industry-1</a:t>
            </a:r>
            <a:endParaRPr lang="en-US" sz="1100" b="1" dirty="0"/>
          </a:p>
          <a:p>
            <a:pPr marL="118872" indent="-118872">
              <a:buFont typeface="MetricHPE" panose="020B0503030202060203" pitchFamily="34" charset="0"/>
              <a:buChar char="−"/>
            </a:pPr>
            <a:r>
              <a:rPr lang="en-US" sz="1050" dirty="0"/>
              <a:t>Synergy</a:t>
            </a:r>
          </a:p>
          <a:p>
            <a:pPr>
              <a:lnSpc>
                <a:spcPct val="90000"/>
              </a:lnSpc>
            </a:pPr>
            <a:endParaRPr lang="en-GB" sz="1100" dirty="0"/>
          </a:p>
        </p:txBody>
      </p:sp>
      <p:sp>
        <p:nvSpPr>
          <p:cNvPr id="188" name="TextBox 187"/>
          <p:cNvSpPr txBox="1"/>
          <p:nvPr/>
        </p:nvSpPr>
        <p:spPr>
          <a:xfrm>
            <a:off x="9857801" y="4234602"/>
            <a:ext cx="1627780" cy="790302"/>
          </a:xfrm>
          <a:prstGeom prst="rect">
            <a:avLst/>
          </a:prstGeom>
          <a:noFill/>
        </p:spPr>
        <p:txBody>
          <a:bodyPr wrap="none" lIns="0" tIns="0" rIns="0" bIns="0" rtlCol="0">
            <a:noAutofit/>
          </a:bodyPr>
          <a:lstStyle/>
          <a:p>
            <a:pPr lvl="0">
              <a:spcBef>
                <a:spcPts val="400"/>
              </a:spcBef>
              <a:defRPr/>
            </a:pPr>
            <a:r>
              <a:rPr lang="en-US" sz="1100" b="1" dirty="0" smtClean="0"/>
              <a:t>LON1-industry-2</a:t>
            </a:r>
            <a:endParaRPr lang="en-US" sz="1100" b="1" dirty="0"/>
          </a:p>
          <a:p>
            <a:pPr marL="118872" indent="-118872">
              <a:buFont typeface="MetricHPE" panose="020B0503030202060203" pitchFamily="34" charset="0"/>
              <a:buChar char="−"/>
            </a:pPr>
            <a:r>
              <a:rPr lang="en-US" sz="1050" dirty="0"/>
              <a:t>Synergy</a:t>
            </a:r>
          </a:p>
          <a:p>
            <a:pPr>
              <a:lnSpc>
                <a:spcPct val="90000"/>
              </a:lnSpc>
            </a:pPr>
            <a:endParaRPr lang="en-GB" sz="1100" dirty="0"/>
          </a:p>
        </p:txBody>
      </p:sp>
      <p:sp>
        <p:nvSpPr>
          <p:cNvPr id="189" name="TextBox 188"/>
          <p:cNvSpPr txBox="1"/>
          <p:nvPr/>
        </p:nvSpPr>
        <p:spPr>
          <a:xfrm>
            <a:off x="6366856" y="5138761"/>
            <a:ext cx="1627780" cy="790302"/>
          </a:xfrm>
          <a:prstGeom prst="rect">
            <a:avLst/>
          </a:prstGeom>
          <a:noFill/>
        </p:spPr>
        <p:txBody>
          <a:bodyPr wrap="none" lIns="0" tIns="0" rIns="0" bIns="0" rtlCol="0">
            <a:noAutofit/>
          </a:bodyPr>
          <a:lstStyle/>
          <a:p>
            <a:pPr lvl="0">
              <a:spcBef>
                <a:spcPts val="400"/>
              </a:spcBef>
              <a:defRPr/>
            </a:pPr>
            <a:r>
              <a:rPr lang="en-US" sz="1100" b="1" dirty="0" smtClean="0"/>
              <a:t>SNG-industry-0</a:t>
            </a:r>
            <a:endParaRPr lang="en-US" sz="1100" b="1" dirty="0"/>
          </a:p>
          <a:p>
            <a:pPr marL="118872" indent="-118872">
              <a:buFont typeface="MetricHPE" panose="020B0503030202060203" pitchFamily="34" charset="0"/>
              <a:buChar char="−"/>
            </a:pPr>
            <a:r>
              <a:rPr lang="en-US" sz="1050" dirty="0"/>
              <a:t>Synergy</a:t>
            </a:r>
          </a:p>
          <a:p>
            <a:pPr>
              <a:lnSpc>
                <a:spcPct val="90000"/>
              </a:lnSpc>
            </a:pPr>
            <a:endParaRPr lang="en-GB" sz="1100" dirty="0"/>
          </a:p>
        </p:txBody>
      </p:sp>
      <p:sp>
        <p:nvSpPr>
          <p:cNvPr id="190" name="TextBox 189"/>
          <p:cNvSpPr txBox="1"/>
          <p:nvPr/>
        </p:nvSpPr>
        <p:spPr>
          <a:xfrm>
            <a:off x="8112409" y="5138761"/>
            <a:ext cx="1627780" cy="790302"/>
          </a:xfrm>
          <a:prstGeom prst="rect">
            <a:avLst/>
          </a:prstGeom>
          <a:noFill/>
        </p:spPr>
        <p:txBody>
          <a:bodyPr wrap="none" lIns="0" tIns="0" rIns="0" bIns="0" rtlCol="0">
            <a:noAutofit/>
          </a:bodyPr>
          <a:lstStyle/>
          <a:p>
            <a:pPr lvl="0">
              <a:spcBef>
                <a:spcPts val="400"/>
              </a:spcBef>
              <a:defRPr/>
            </a:pPr>
            <a:r>
              <a:rPr lang="en-US" sz="1100" b="1" dirty="0" smtClean="0"/>
              <a:t>SNG-industry-1</a:t>
            </a:r>
            <a:endParaRPr lang="en-US" sz="1100" b="1" dirty="0"/>
          </a:p>
          <a:p>
            <a:pPr marL="118872" indent="-118872">
              <a:buFont typeface="MetricHPE" panose="020B0503030202060203" pitchFamily="34" charset="0"/>
              <a:buChar char="−"/>
            </a:pPr>
            <a:r>
              <a:rPr lang="en-US" sz="1050" dirty="0"/>
              <a:t>Synergy</a:t>
            </a:r>
          </a:p>
          <a:p>
            <a:pPr>
              <a:lnSpc>
                <a:spcPct val="90000"/>
              </a:lnSpc>
            </a:pPr>
            <a:endParaRPr lang="en-GB" sz="1100" dirty="0"/>
          </a:p>
        </p:txBody>
      </p:sp>
      <p:sp>
        <p:nvSpPr>
          <p:cNvPr id="191" name="TextBox 190"/>
          <p:cNvSpPr txBox="1"/>
          <p:nvPr/>
        </p:nvSpPr>
        <p:spPr>
          <a:xfrm>
            <a:off x="9857801" y="5138761"/>
            <a:ext cx="1627780" cy="790302"/>
          </a:xfrm>
          <a:prstGeom prst="rect">
            <a:avLst/>
          </a:prstGeom>
          <a:noFill/>
        </p:spPr>
        <p:txBody>
          <a:bodyPr wrap="none" lIns="0" tIns="0" rIns="0" bIns="0" rtlCol="0">
            <a:noAutofit/>
          </a:bodyPr>
          <a:lstStyle/>
          <a:p>
            <a:pPr lvl="0">
              <a:spcBef>
                <a:spcPts val="400"/>
              </a:spcBef>
              <a:defRPr/>
            </a:pPr>
            <a:r>
              <a:rPr lang="en-US" sz="1100" b="1" dirty="0" smtClean="0"/>
              <a:t>SNG-industry-2</a:t>
            </a:r>
            <a:endParaRPr lang="en-US" sz="1100" b="1" dirty="0"/>
          </a:p>
          <a:p>
            <a:pPr marL="118872" indent="-118872">
              <a:buFont typeface="MetricHPE" panose="020B0503030202060203" pitchFamily="34" charset="0"/>
              <a:buChar char="−"/>
            </a:pPr>
            <a:r>
              <a:rPr lang="en-US" sz="1050" dirty="0"/>
              <a:t>Synergy</a:t>
            </a:r>
          </a:p>
          <a:p>
            <a:pPr>
              <a:lnSpc>
                <a:spcPct val="90000"/>
              </a:lnSpc>
            </a:pPr>
            <a:endParaRPr lang="en-GB" sz="1100" dirty="0"/>
          </a:p>
        </p:txBody>
      </p:sp>
    </p:spTree>
    <p:extLst>
      <p:ext uri="{BB962C8B-B14F-4D97-AF65-F5344CB8AC3E}">
        <p14:creationId xmlns:p14="http://schemas.microsoft.com/office/powerpoint/2010/main" val="240410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654868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5"/>
          <p:cNvSpPr/>
          <p:nvPr/>
        </p:nvSpPr>
        <p:spPr bwMode="gray">
          <a:xfrm>
            <a:off x="609439" y="3726535"/>
            <a:ext cx="2868145" cy="1984543"/>
          </a:xfrm>
          <a:prstGeom prst="rect">
            <a:avLst/>
          </a:prstGeom>
          <a:solidFill>
            <a:schemeClr val="bg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37160" rIns="182880" bIns="182880" numCol="1" spcCol="0" rtlCol="0" fromWordArt="0" anchor="t" anchorCtr="0" forceAA="0" compatLnSpc="1">
            <a:prstTxWarp prst="textNoShape">
              <a:avLst/>
            </a:prstTxWarp>
            <a:noAutofit/>
          </a:bodyPr>
          <a:lstStyle/>
          <a:p>
            <a:pPr marL="182880" indent="-182880">
              <a:spcBef>
                <a:spcPts val="600"/>
              </a:spcBef>
              <a:buFont typeface="Arial" panose="020B0604020202020204" pitchFamily="34" charset="0"/>
              <a:buChar char="−"/>
            </a:pPr>
            <a:r>
              <a:rPr lang="en-US" sz="1350" dirty="0">
                <a:solidFill>
                  <a:schemeClr val="tx1"/>
                </a:solidFill>
              </a:rPr>
              <a:t>Palo Alto</a:t>
            </a:r>
          </a:p>
          <a:p>
            <a:pPr marL="182880" indent="-182880">
              <a:spcBef>
                <a:spcPts val="600"/>
              </a:spcBef>
              <a:buFont typeface="Arial" panose="020B0604020202020204" pitchFamily="34" charset="0"/>
              <a:buChar char="−"/>
            </a:pPr>
            <a:r>
              <a:rPr lang="en-US" sz="1350" dirty="0">
                <a:solidFill>
                  <a:schemeClr val="tx1"/>
                </a:solidFill>
              </a:rPr>
              <a:t>Houston</a:t>
            </a:r>
          </a:p>
          <a:p>
            <a:pPr marL="182880" indent="-182880">
              <a:spcBef>
                <a:spcPts val="600"/>
              </a:spcBef>
              <a:buFont typeface="Arial" panose="020B0604020202020204" pitchFamily="34" charset="0"/>
              <a:buChar char="−"/>
            </a:pPr>
            <a:r>
              <a:rPr lang="en-US" sz="1350" dirty="0">
                <a:solidFill>
                  <a:schemeClr val="tx1"/>
                </a:solidFill>
              </a:rPr>
              <a:t>New York</a:t>
            </a:r>
          </a:p>
          <a:p>
            <a:pPr marL="182880" indent="-182880">
              <a:spcBef>
                <a:spcPts val="600"/>
              </a:spcBef>
              <a:buFont typeface="Arial" panose="020B0604020202020204" pitchFamily="34" charset="0"/>
              <a:buChar char="−"/>
            </a:pPr>
            <a:r>
              <a:rPr lang="en-US" sz="1350" dirty="0">
                <a:solidFill>
                  <a:schemeClr val="tx1"/>
                </a:solidFill>
              </a:rPr>
              <a:t>London</a:t>
            </a:r>
          </a:p>
          <a:p>
            <a:pPr marL="182880" indent="-182880">
              <a:spcBef>
                <a:spcPts val="600"/>
              </a:spcBef>
              <a:buFont typeface="Arial" panose="020B0604020202020204" pitchFamily="34" charset="0"/>
              <a:buChar char="−"/>
            </a:pPr>
            <a:r>
              <a:rPr lang="en-US" sz="1350" dirty="0">
                <a:solidFill>
                  <a:schemeClr val="tx1"/>
                </a:solidFill>
              </a:rPr>
              <a:t>Singapore</a:t>
            </a:r>
          </a:p>
          <a:p>
            <a:pPr>
              <a:lnSpc>
                <a:spcPct val="90000"/>
              </a:lnSpc>
            </a:pPr>
            <a:endParaRPr lang="en-US" dirty="0">
              <a:solidFill>
                <a:schemeClr val="tx1"/>
              </a:solidFill>
            </a:endParaRPr>
          </a:p>
        </p:txBody>
      </p:sp>
      <p:sp>
        <p:nvSpPr>
          <p:cNvPr id="20" name="Rectangle 7"/>
          <p:cNvSpPr/>
          <p:nvPr/>
        </p:nvSpPr>
        <p:spPr bwMode="gray">
          <a:xfrm>
            <a:off x="3615466" y="3726535"/>
            <a:ext cx="2990749" cy="1984543"/>
          </a:xfrm>
          <a:prstGeom prst="rect">
            <a:avLst/>
          </a:prstGeom>
          <a:solidFill>
            <a:schemeClr val="bg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37160" rIns="182880" bIns="182880" numCol="1" spcCol="0" rtlCol="0" fromWordArt="0" anchor="t" anchorCtr="0" forceAA="0" compatLnSpc="1">
            <a:prstTxWarp prst="textNoShape">
              <a:avLst/>
            </a:prstTxWarp>
            <a:noAutofit/>
          </a:bodyPr>
          <a:lstStyle/>
          <a:p>
            <a:pPr marL="182880" indent="-182880">
              <a:spcBef>
                <a:spcPts val="600"/>
              </a:spcBef>
              <a:buFont typeface="Arial" panose="020B0604020202020204" pitchFamily="34" charset="0"/>
              <a:buChar char="−"/>
            </a:pPr>
            <a:r>
              <a:rPr lang="en-US" sz="1350" dirty="0">
                <a:solidFill>
                  <a:schemeClr val="tx1"/>
                </a:solidFill>
              </a:rPr>
              <a:t>Monthly data</a:t>
            </a:r>
          </a:p>
          <a:p>
            <a:pPr>
              <a:lnSpc>
                <a:spcPct val="90000"/>
              </a:lnSpc>
            </a:pPr>
            <a:endParaRPr lang="en-US" dirty="0">
              <a:solidFill>
                <a:schemeClr val="tx1"/>
              </a:solidFill>
            </a:endParaRPr>
          </a:p>
        </p:txBody>
      </p:sp>
      <p:sp>
        <p:nvSpPr>
          <p:cNvPr id="24" name="Rectangle 9"/>
          <p:cNvSpPr/>
          <p:nvPr/>
        </p:nvSpPr>
        <p:spPr bwMode="gray">
          <a:xfrm>
            <a:off x="6746887" y="3453915"/>
            <a:ext cx="4831544" cy="2257163"/>
          </a:xfrm>
          <a:custGeom>
            <a:avLst/>
            <a:gdLst>
              <a:gd name="connsiteX0" fmla="*/ 0 w 4831544"/>
              <a:gd name="connsiteY0" fmla="*/ 0 h 2257163"/>
              <a:gd name="connsiteX1" fmla="*/ 4831544 w 4831544"/>
              <a:gd name="connsiteY1" fmla="*/ 0 h 2257163"/>
              <a:gd name="connsiteX2" fmla="*/ 4831544 w 4831544"/>
              <a:gd name="connsiteY2" fmla="*/ 2257163 h 2257163"/>
              <a:gd name="connsiteX3" fmla="*/ 0 w 4831544"/>
              <a:gd name="connsiteY3" fmla="*/ 2257163 h 2257163"/>
              <a:gd name="connsiteX4" fmla="*/ 0 w 4831544"/>
              <a:gd name="connsiteY4" fmla="*/ 0 h 2257163"/>
              <a:gd name="connsiteX0" fmla="*/ 0 w 4831544"/>
              <a:gd name="connsiteY0" fmla="*/ 270456 h 2257163"/>
              <a:gd name="connsiteX1" fmla="*/ 4831544 w 4831544"/>
              <a:gd name="connsiteY1" fmla="*/ 0 h 2257163"/>
              <a:gd name="connsiteX2" fmla="*/ 4831544 w 4831544"/>
              <a:gd name="connsiteY2" fmla="*/ 2257163 h 2257163"/>
              <a:gd name="connsiteX3" fmla="*/ 0 w 4831544"/>
              <a:gd name="connsiteY3" fmla="*/ 2257163 h 2257163"/>
              <a:gd name="connsiteX4" fmla="*/ 0 w 4831544"/>
              <a:gd name="connsiteY4" fmla="*/ 270456 h 2257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31544" h="2257163">
                <a:moveTo>
                  <a:pt x="0" y="270456"/>
                </a:moveTo>
                <a:lnTo>
                  <a:pt x="4831544" y="0"/>
                </a:lnTo>
                <a:lnTo>
                  <a:pt x="4831544" y="2257163"/>
                </a:lnTo>
                <a:lnTo>
                  <a:pt x="0" y="2257163"/>
                </a:lnTo>
                <a:lnTo>
                  <a:pt x="0" y="270456"/>
                </a:lnTo>
                <a:close/>
              </a:path>
            </a:pathLst>
          </a:custGeom>
          <a:solidFill>
            <a:schemeClr val="bg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365760" rIns="182880" bIns="182880" numCol="1" spcCol="0" rtlCol="0" fromWordArt="0" anchor="t" anchorCtr="0" forceAA="0" compatLnSpc="1">
            <a:prstTxWarp prst="textNoShape">
              <a:avLst/>
            </a:prstTxWarp>
            <a:noAutofit/>
          </a:bodyPr>
          <a:lstStyle/>
          <a:p>
            <a:pPr marL="182880" indent="-182880">
              <a:spcBef>
                <a:spcPts val="600"/>
              </a:spcBef>
              <a:buFont typeface="Arial" panose="020B0604020202020204" pitchFamily="34" charset="0"/>
              <a:buChar char="−"/>
            </a:pPr>
            <a:r>
              <a:rPr lang="en-US" sz="1350" dirty="0">
                <a:solidFill>
                  <a:schemeClr val="tx1"/>
                </a:solidFill>
              </a:rPr>
              <a:t>Action items</a:t>
            </a:r>
          </a:p>
          <a:p>
            <a:pPr marL="182880" indent="-182880">
              <a:spcBef>
                <a:spcPts val="600"/>
              </a:spcBef>
              <a:buFont typeface="Arial" panose="020B0604020202020204" pitchFamily="34" charset="0"/>
              <a:buChar char="−"/>
            </a:pPr>
            <a:r>
              <a:rPr lang="en-US" sz="1350" dirty="0">
                <a:solidFill>
                  <a:schemeClr val="tx1"/>
                </a:solidFill>
              </a:rPr>
              <a:t>Customer survey responses:</a:t>
            </a:r>
          </a:p>
          <a:p>
            <a:pPr marL="346075" lvl="1" indent="-171450">
              <a:lnSpc>
                <a:spcPct val="90000"/>
              </a:lnSpc>
              <a:spcBef>
                <a:spcPts val="300"/>
              </a:spcBef>
              <a:buFont typeface="Arial" panose="020B0604020202020204" pitchFamily="34" charset="0"/>
              <a:buChar char="•"/>
            </a:pPr>
            <a:r>
              <a:rPr lang="en-US" sz="1200" dirty="0">
                <a:solidFill>
                  <a:schemeClr val="tx1"/>
                </a:solidFill>
              </a:rPr>
              <a:t>Which solutions would you like to learn more about?</a:t>
            </a:r>
          </a:p>
          <a:p>
            <a:pPr marL="346075" lvl="1" indent="-171450">
              <a:lnSpc>
                <a:spcPct val="90000"/>
              </a:lnSpc>
              <a:spcBef>
                <a:spcPts val="300"/>
              </a:spcBef>
              <a:buFont typeface="Arial" panose="020B0604020202020204" pitchFamily="34" charset="0"/>
              <a:buChar char="•"/>
            </a:pPr>
            <a:r>
              <a:rPr lang="en-US" sz="1200" dirty="0">
                <a:solidFill>
                  <a:schemeClr val="tx1"/>
                </a:solidFill>
              </a:rPr>
              <a:t>What would you suggest to our CEO</a:t>
            </a:r>
          </a:p>
          <a:p>
            <a:pPr marL="346075" lvl="1" indent="-171450">
              <a:lnSpc>
                <a:spcPct val="90000"/>
              </a:lnSpc>
              <a:spcBef>
                <a:spcPts val="300"/>
              </a:spcBef>
              <a:buFont typeface="Arial" panose="020B0604020202020204" pitchFamily="34" charset="0"/>
              <a:buChar char="•"/>
            </a:pPr>
            <a:r>
              <a:rPr lang="en-US" sz="1200" dirty="0">
                <a:solidFill>
                  <a:schemeClr val="tx1"/>
                </a:solidFill>
              </a:rPr>
              <a:t>Additional comments</a:t>
            </a:r>
          </a:p>
          <a:p>
            <a:pPr marL="182880" indent="-182880">
              <a:spcBef>
                <a:spcPts val="1200"/>
              </a:spcBef>
              <a:buFont typeface="Arial" panose="020B0604020202020204" pitchFamily="34" charset="0"/>
              <a:buChar char="−"/>
            </a:pPr>
            <a:r>
              <a:rPr lang="en-US" sz="1350" dirty="0">
                <a:solidFill>
                  <a:schemeClr val="tx1"/>
                </a:solidFill>
              </a:rPr>
              <a:t>Post engagement summaries</a:t>
            </a:r>
          </a:p>
          <a:p>
            <a:pPr marL="182880" indent="-182880">
              <a:spcBef>
                <a:spcPts val="600"/>
              </a:spcBef>
              <a:buFont typeface="Arial" panose="020B0604020202020204" pitchFamily="34" charset="0"/>
              <a:buChar char="−"/>
            </a:pPr>
            <a:r>
              <a:rPr lang="en-US" sz="1350" dirty="0">
                <a:solidFill>
                  <a:schemeClr val="tx1"/>
                </a:solidFill>
              </a:rPr>
              <a:t>Briefing Program Manager interviews</a:t>
            </a:r>
          </a:p>
        </p:txBody>
      </p:sp>
      <p:sp>
        <p:nvSpPr>
          <p:cNvPr id="7" name="Rectangle 6"/>
          <p:cNvSpPr/>
          <p:nvPr/>
        </p:nvSpPr>
        <p:spPr bwMode="ltGray">
          <a:xfrm>
            <a:off x="487680" y="3060579"/>
            <a:ext cx="10922000" cy="69704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GB" dirty="0" err="1"/>
          </a:p>
        </p:txBody>
      </p:sp>
      <p:sp>
        <p:nvSpPr>
          <p:cNvPr id="15" name="Content Placeholder 1"/>
          <p:cNvSpPr txBox="1">
            <a:spLocks/>
          </p:cNvSpPr>
          <p:nvPr/>
        </p:nvSpPr>
        <p:spPr>
          <a:xfrm>
            <a:off x="610393" y="1316038"/>
            <a:ext cx="10968038" cy="1708150"/>
          </a:xfrm>
          <a:prstGeom prst="rect">
            <a:avLst/>
          </a:prstGeom>
          <a:solidFill>
            <a:schemeClr val="bg1"/>
          </a:solidFill>
          <a:ln w="38100">
            <a:solidFill>
              <a:srgbClr val="01A982"/>
            </a:solidFill>
          </a:ln>
        </p:spPr>
        <p:txBody>
          <a:bodyPr vert="horz" lIns="274320" tIns="274320" rIns="1645920" bIns="274320" rtlCol="0" anchor="ctr">
            <a:noAutofit/>
          </a:bodyPr>
          <a:lst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a:lstStyle>
          <a:p>
            <a:pPr marL="0" indent="0">
              <a:lnSpc>
                <a:spcPct val="100000"/>
              </a:lnSpc>
              <a:spcBef>
                <a:spcPts val="1000"/>
              </a:spcBef>
              <a:buFont typeface="Arial" panose="020B0604020202020204" pitchFamily="34" charset="0"/>
              <a:buNone/>
            </a:pPr>
            <a:r>
              <a:rPr lang="en-US" sz="2200" b="1" dirty="0"/>
              <a:t>Objective</a:t>
            </a:r>
          </a:p>
          <a:p>
            <a:pPr marL="0" indent="0">
              <a:lnSpc>
                <a:spcPct val="100000"/>
              </a:lnSpc>
              <a:spcBef>
                <a:spcPts val="0"/>
              </a:spcBef>
              <a:buFont typeface="Arial" panose="020B0604020202020204" pitchFamily="34" charset="0"/>
              <a:buNone/>
            </a:pPr>
            <a:r>
              <a:rPr lang="en-US" dirty="0"/>
              <a:t>This report provides a monthly view of valuable customer and partner insights                       from the Executive Briefing Center and Customer Engagement Centers</a:t>
            </a:r>
            <a:r>
              <a:rPr lang="en-US" dirty="0" smtClean="0"/>
              <a:t>.</a:t>
            </a:r>
            <a:endParaRPr lang="en-US" dirty="0"/>
          </a:p>
        </p:txBody>
      </p:sp>
      <p:sp>
        <p:nvSpPr>
          <p:cNvPr id="3" name="Title 2"/>
          <p:cNvSpPr>
            <a:spLocks noGrp="1"/>
          </p:cNvSpPr>
          <p:nvPr>
            <p:ph type="title"/>
          </p:nvPr>
        </p:nvSpPr>
        <p:spPr/>
        <p:txBody>
          <a:bodyPr/>
          <a:lstStyle/>
          <a:p>
            <a:r>
              <a:rPr lang="en-US"/>
              <a:t>Customer Advocacy Insights</a:t>
            </a:r>
            <a:endParaRPr lang="en-US" dirty="0"/>
          </a:p>
        </p:txBody>
      </p:sp>
      <p:sp>
        <p:nvSpPr>
          <p:cNvPr id="18" name="Espaço Reservado para Número de Slide 2"/>
          <p:cNvSpPr>
            <a:spLocks noGrp="1"/>
          </p:cNvSpPr>
          <p:nvPr>
            <p:ph type="sldNum" sz="quarter" idx="12"/>
          </p:nvPr>
        </p:nvSpPr>
        <p:spPr/>
        <p:txBody>
          <a:bodyPr/>
          <a:lstStyle/>
          <a:p>
            <a:fld id="{B016F8AB-BCEA-4347-8BA6-BE776009BC89}" type="slidenum">
              <a:rPr lang="en-US" smtClean="0"/>
              <a:pPr/>
              <a:t>2</a:t>
            </a:fld>
            <a:endParaRPr lang="en-US"/>
          </a:p>
        </p:txBody>
      </p:sp>
      <p:sp>
        <p:nvSpPr>
          <p:cNvPr id="6" name="Rectangle 5"/>
          <p:cNvSpPr/>
          <p:nvPr/>
        </p:nvSpPr>
        <p:spPr bwMode="gray">
          <a:xfrm>
            <a:off x="609440" y="3169373"/>
            <a:ext cx="3148953" cy="564382"/>
          </a:xfrm>
          <a:prstGeom prst="homePlat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0080" tIns="182880" rIns="182880" bIns="182880" numCol="1" spcCol="0" rtlCol="0" fromWordArt="0" anchor="ctr" anchorCtr="0" forceAA="0" compatLnSpc="1">
            <a:prstTxWarp prst="textNoShape">
              <a:avLst/>
            </a:prstTxWarp>
            <a:noAutofit/>
          </a:bodyPr>
          <a:lstStyle/>
          <a:p>
            <a:pPr>
              <a:lnSpc>
                <a:spcPct val="90000"/>
              </a:lnSpc>
            </a:pPr>
            <a:r>
              <a:rPr lang="en-US" sz="1700" b="1" dirty="0">
                <a:solidFill>
                  <a:schemeClr val="tx1"/>
                </a:solidFill>
              </a:rPr>
              <a:t>Centers in scope</a:t>
            </a:r>
            <a:endParaRPr lang="en-US" dirty="0">
              <a:solidFill>
                <a:schemeClr val="tx1"/>
              </a:solidFill>
            </a:endParaRPr>
          </a:p>
        </p:txBody>
      </p:sp>
      <p:sp>
        <p:nvSpPr>
          <p:cNvPr id="8" name="Rectangle 7"/>
          <p:cNvSpPr/>
          <p:nvPr/>
        </p:nvSpPr>
        <p:spPr bwMode="gray">
          <a:xfrm>
            <a:off x="3618254" y="3169373"/>
            <a:ext cx="3268772" cy="564382"/>
          </a:xfrm>
          <a:prstGeom prst="chevron">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0080" tIns="182880" rIns="182880" bIns="182880" numCol="1" spcCol="0" rtlCol="0" fromWordArt="0" anchor="ctr" anchorCtr="0" forceAA="0" compatLnSpc="1">
            <a:prstTxWarp prst="textNoShape">
              <a:avLst/>
            </a:prstTxWarp>
            <a:noAutofit/>
          </a:bodyPr>
          <a:lstStyle/>
          <a:p>
            <a:pPr>
              <a:lnSpc>
                <a:spcPct val="90000"/>
              </a:lnSpc>
            </a:pPr>
            <a:r>
              <a:rPr lang="en-US" sz="1700" b="1" dirty="0">
                <a:solidFill>
                  <a:schemeClr val="tx1"/>
                </a:solidFill>
              </a:rPr>
              <a:t>Time period</a:t>
            </a:r>
            <a:endParaRPr lang="en-US" dirty="0">
              <a:solidFill>
                <a:schemeClr val="tx1"/>
              </a:solidFill>
            </a:endParaRPr>
          </a:p>
        </p:txBody>
      </p:sp>
      <p:sp>
        <p:nvSpPr>
          <p:cNvPr id="10" name="Rectangle 9"/>
          <p:cNvSpPr/>
          <p:nvPr/>
        </p:nvSpPr>
        <p:spPr bwMode="gray">
          <a:xfrm>
            <a:off x="6746886" y="3169373"/>
            <a:ext cx="4831545" cy="564382"/>
          </a:xfrm>
          <a:prstGeom prst="chevron">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0080" tIns="182880" rIns="182880" bIns="182880" numCol="1" spcCol="0" rtlCol="0" fromWordArt="0" anchor="ctr" anchorCtr="0" forceAA="0" compatLnSpc="1">
            <a:prstTxWarp prst="textNoShape">
              <a:avLst/>
            </a:prstTxWarp>
            <a:noAutofit/>
          </a:bodyPr>
          <a:lstStyle/>
          <a:p>
            <a:pPr>
              <a:lnSpc>
                <a:spcPct val="90000"/>
              </a:lnSpc>
            </a:pPr>
            <a:r>
              <a:rPr lang="en-US" sz="1700" b="1" dirty="0">
                <a:solidFill>
                  <a:schemeClr val="tx1"/>
                </a:solidFill>
              </a:rPr>
              <a:t>Data sources</a:t>
            </a:r>
            <a:endParaRPr lang="en-US" dirty="0">
              <a:solidFill>
                <a:schemeClr val="tx1"/>
              </a:solidFill>
            </a:endParaRPr>
          </a:p>
        </p:txBody>
      </p:sp>
      <p:sp>
        <p:nvSpPr>
          <p:cNvPr id="16" name="TextBox 15"/>
          <p:cNvSpPr txBox="1"/>
          <p:nvPr/>
        </p:nvSpPr>
        <p:spPr>
          <a:xfrm>
            <a:off x="1747440" y="6202267"/>
            <a:ext cx="6441520" cy="460747"/>
          </a:xfrm>
          <a:prstGeom prst="rect">
            <a:avLst/>
          </a:prstGeom>
          <a:noFill/>
        </p:spPr>
        <p:txBody>
          <a:bodyPr wrap="square" lIns="0" tIns="0" rIns="0" bIns="0" rtlCol="0" anchor="ctr">
            <a:noAutofit/>
          </a:bodyPr>
          <a:lstStyle/>
          <a:p>
            <a:pPr>
              <a:lnSpc>
                <a:spcPct val="90000"/>
              </a:lnSpc>
            </a:pPr>
            <a:r>
              <a:rPr lang="en-US" sz="1000" b="1" dirty="0" smtClean="0"/>
              <a:t>Notes:</a:t>
            </a:r>
          </a:p>
          <a:p>
            <a:pPr>
              <a:lnSpc>
                <a:spcPct val="90000"/>
              </a:lnSpc>
            </a:pPr>
            <a:r>
              <a:rPr lang="en-US" sz="1000" dirty="0" smtClean="0"/>
              <a:t>Critical </a:t>
            </a:r>
            <a:r>
              <a:rPr lang="en-US" sz="1000" dirty="0"/>
              <a:t>issues that are raised in any briefing are handled through our standard 24 hour escalation mechanisms</a:t>
            </a:r>
          </a:p>
          <a:p>
            <a:pPr>
              <a:lnSpc>
                <a:spcPct val="90000"/>
              </a:lnSpc>
            </a:pPr>
            <a:r>
              <a:rPr lang="en-US" sz="1000" dirty="0" smtClean="0"/>
              <a:t>Meetings </a:t>
            </a:r>
            <a:r>
              <a:rPr lang="en-US" sz="1000" dirty="0"/>
              <a:t>that do not require surveys and post engagement summaries are out of scope.</a:t>
            </a:r>
          </a:p>
        </p:txBody>
      </p:sp>
      <p:grpSp>
        <p:nvGrpSpPr>
          <p:cNvPr id="21" name="Group 68"/>
          <p:cNvGrpSpPr>
            <a:grpSpLocks noChangeAspect="1"/>
          </p:cNvGrpSpPr>
          <p:nvPr/>
        </p:nvGrpSpPr>
        <p:grpSpPr bwMode="auto">
          <a:xfrm>
            <a:off x="9960647" y="1585406"/>
            <a:ext cx="1199637" cy="1169102"/>
            <a:chOff x="2386" y="447"/>
            <a:chExt cx="275" cy="268"/>
          </a:xfrm>
        </p:grpSpPr>
        <p:sp>
          <p:nvSpPr>
            <p:cNvPr id="22" name="Freeform 69"/>
            <p:cNvSpPr>
              <a:spLocks noEditPoints="1"/>
            </p:cNvSpPr>
            <p:nvPr/>
          </p:nvSpPr>
          <p:spPr bwMode="auto">
            <a:xfrm>
              <a:off x="2390" y="586"/>
              <a:ext cx="271" cy="129"/>
            </a:xfrm>
            <a:custGeom>
              <a:avLst/>
              <a:gdLst>
                <a:gd name="T0" fmla="*/ 443 w 453"/>
                <a:gd name="T1" fmla="*/ 15 h 214"/>
                <a:gd name="T2" fmla="*/ 390 w 453"/>
                <a:gd name="T3" fmla="*/ 15 h 214"/>
                <a:gd name="T4" fmla="*/ 337 w 453"/>
                <a:gd name="T5" fmla="*/ 68 h 214"/>
                <a:gd name="T6" fmla="*/ 285 w 453"/>
                <a:gd name="T7" fmla="*/ 68 h 214"/>
                <a:gd name="T8" fmla="*/ 287 w 453"/>
                <a:gd name="T9" fmla="*/ 55 h 214"/>
                <a:gd name="T10" fmla="*/ 249 w 453"/>
                <a:gd name="T11" fmla="*/ 17 h 214"/>
                <a:gd name="T12" fmla="*/ 102 w 453"/>
                <a:gd name="T13" fmla="*/ 17 h 214"/>
                <a:gd name="T14" fmla="*/ 63 w 453"/>
                <a:gd name="T15" fmla="*/ 56 h 214"/>
                <a:gd name="T16" fmla="*/ 0 w 453"/>
                <a:gd name="T17" fmla="*/ 119 h 214"/>
                <a:gd name="T18" fmla="*/ 95 w 453"/>
                <a:gd name="T19" fmla="*/ 214 h 214"/>
                <a:gd name="T20" fmla="*/ 151 w 453"/>
                <a:gd name="T21" fmla="*/ 157 h 214"/>
                <a:gd name="T22" fmla="*/ 356 w 453"/>
                <a:gd name="T23" fmla="*/ 157 h 214"/>
                <a:gd name="T24" fmla="*/ 443 w 453"/>
                <a:gd name="T25" fmla="*/ 67 h 214"/>
                <a:gd name="T26" fmla="*/ 453 w 453"/>
                <a:gd name="T27" fmla="*/ 41 h 214"/>
                <a:gd name="T28" fmla="*/ 443 w 453"/>
                <a:gd name="T29" fmla="*/ 15 h 214"/>
                <a:gd name="T30" fmla="*/ 36 w 453"/>
                <a:gd name="T31" fmla="*/ 119 h 214"/>
                <a:gd name="T32" fmla="*/ 65 w 453"/>
                <a:gd name="T33" fmla="*/ 90 h 214"/>
                <a:gd name="T34" fmla="*/ 123 w 453"/>
                <a:gd name="T35" fmla="*/ 149 h 214"/>
                <a:gd name="T36" fmla="*/ 95 w 453"/>
                <a:gd name="T37" fmla="*/ 178 h 214"/>
                <a:gd name="T38" fmla="*/ 36 w 453"/>
                <a:gd name="T39" fmla="*/ 119 h 214"/>
                <a:gd name="T40" fmla="*/ 424 w 453"/>
                <a:gd name="T41" fmla="*/ 49 h 214"/>
                <a:gd name="T42" fmla="*/ 346 w 453"/>
                <a:gd name="T43" fmla="*/ 132 h 214"/>
                <a:gd name="T44" fmla="*/ 142 w 453"/>
                <a:gd name="T45" fmla="*/ 132 h 214"/>
                <a:gd name="T46" fmla="*/ 83 w 453"/>
                <a:gd name="T47" fmla="*/ 72 h 214"/>
                <a:gd name="T48" fmla="*/ 113 w 453"/>
                <a:gd name="T49" fmla="*/ 42 h 214"/>
                <a:gd name="T50" fmla="*/ 249 w 453"/>
                <a:gd name="T51" fmla="*/ 42 h 214"/>
                <a:gd name="T52" fmla="*/ 261 w 453"/>
                <a:gd name="T53" fmla="*/ 55 h 214"/>
                <a:gd name="T54" fmla="*/ 249 w 453"/>
                <a:gd name="T55" fmla="*/ 68 h 214"/>
                <a:gd name="T56" fmla="*/ 210 w 453"/>
                <a:gd name="T57" fmla="*/ 68 h 214"/>
                <a:gd name="T58" fmla="*/ 210 w 453"/>
                <a:gd name="T59" fmla="*/ 93 h 214"/>
                <a:gd name="T60" fmla="*/ 217 w 453"/>
                <a:gd name="T61" fmla="*/ 93 h 214"/>
                <a:gd name="T62" fmla="*/ 217 w 453"/>
                <a:gd name="T63" fmla="*/ 93 h 214"/>
                <a:gd name="T64" fmla="*/ 249 w 453"/>
                <a:gd name="T65" fmla="*/ 93 h 214"/>
                <a:gd name="T66" fmla="*/ 250 w 453"/>
                <a:gd name="T67" fmla="*/ 93 h 214"/>
                <a:gd name="T68" fmla="*/ 348 w 453"/>
                <a:gd name="T69" fmla="*/ 93 h 214"/>
                <a:gd name="T70" fmla="*/ 408 w 453"/>
                <a:gd name="T71" fmla="*/ 33 h 214"/>
                <a:gd name="T72" fmla="*/ 424 w 453"/>
                <a:gd name="T73" fmla="*/ 33 h 214"/>
                <a:gd name="T74" fmla="*/ 428 w 453"/>
                <a:gd name="T75" fmla="*/ 41 h 214"/>
                <a:gd name="T76" fmla="*/ 424 w 453"/>
                <a:gd name="T77" fmla="*/ 49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53" h="214">
                  <a:moveTo>
                    <a:pt x="443" y="15"/>
                  </a:moveTo>
                  <a:cubicBezTo>
                    <a:pt x="428" y="0"/>
                    <a:pt x="405" y="0"/>
                    <a:pt x="390" y="15"/>
                  </a:cubicBezTo>
                  <a:cubicBezTo>
                    <a:pt x="337" y="68"/>
                    <a:pt x="337" y="68"/>
                    <a:pt x="337" y="68"/>
                  </a:cubicBezTo>
                  <a:cubicBezTo>
                    <a:pt x="285" y="68"/>
                    <a:pt x="285" y="68"/>
                    <a:pt x="285" y="68"/>
                  </a:cubicBezTo>
                  <a:cubicBezTo>
                    <a:pt x="286" y="64"/>
                    <a:pt x="287" y="59"/>
                    <a:pt x="287" y="55"/>
                  </a:cubicBezTo>
                  <a:cubicBezTo>
                    <a:pt x="287" y="34"/>
                    <a:pt x="270" y="17"/>
                    <a:pt x="249" y="17"/>
                  </a:cubicBezTo>
                  <a:cubicBezTo>
                    <a:pt x="102" y="17"/>
                    <a:pt x="102" y="17"/>
                    <a:pt x="102" y="17"/>
                  </a:cubicBezTo>
                  <a:cubicBezTo>
                    <a:pt x="63" y="56"/>
                    <a:pt x="63" y="56"/>
                    <a:pt x="63" y="56"/>
                  </a:cubicBezTo>
                  <a:cubicBezTo>
                    <a:pt x="0" y="119"/>
                    <a:pt x="0" y="119"/>
                    <a:pt x="0" y="119"/>
                  </a:cubicBezTo>
                  <a:cubicBezTo>
                    <a:pt x="95" y="214"/>
                    <a:pt x="95" y="214"/>
                    <a:pt x="95" y="214"/>
                  </a:cubicBezTo>
                  <a:cubicBezTo>
                    <a:pt x="151" y="157"/>
                    <a:pt x="151" y="157"/>
                    <a:pt x="151" y="157"/>
                  </a:cubicBezTo>
                  <a:cubicBezTo>
                    <a:pt x="356" y="157"/>
                    <a:pt x="356" y="157"/>
                    <a:pt x="356" y="157"/>
                  </a:cubicBezTo>
                  <a:cubicBezTo>
                    <a:pt x="443" y="67"/>
                    <a:pt x="443" y="67"/>
                    <a:pt x="443" y="67"/>
                  </a:cubicBezTo>
                  <a:cubicBezTo>
                    <a:pt x="450" y="60"/>
                    <a:pt x="453" y="51"/>
                    <a:pt x="453" y="41"/>
                  </a:cubicBezTo>
                  <a:cubicBezTo>
                    <a:pt x="453" y="31"/>
                    <a:pt x="450" y="22"/>
                    <a:pt x="443" y="15"/>
                  </a:cubicBezTo>
                  <a:close/>
                  <a:moveTo>
                    <a:pt x="36" y="119"/>
                  </a:moveTo>
                  <a:cubicBezTo>
                    <a:pt x="65" y="90"/>
                    <a:pt x="65" y="90"/>
                    <a:pt x="65" y="90"/>
                  </a:cubicBezTo>
                  <a:cubicBezTo>
                    <a:pt x="123" y="149"/>
                    <a:pt x="123" y="149"/>
                    <a:pt x="123" y="149"/>
                  </a:cubicBezTo>
                  <a:cubicBezTo>
                    <a:pt x="95" y="178"/>
                    <a:pt x="95" y="178"/>
                    <a:pt x="95" y="178"/>
                  </a:cubicBezTo>
                  <a:lnTo>
                    <a:pt x="36" y="119"/>
                  </a:lnTo>
                  <a:close/>
                  <a:moveTo>
                    <a:pt x="424" y="49"/>
                  </a:moveTo>
                  <a:cubicBezTo>
                    <a:pt x="346" y="132"/>
                    <a:pt x="346" y="132"/>
                    <a:pt x="346" y="132"/>
                  </a:cubicBezTo>
                  <a:cubicBezTo>
                    <a:pt x="142" y="132"/>
                    <a:pt x="142" y="132"/>
                    <a:pt x="142" y="132"/>
                  </a:cubicBezTo>
                  <a:cubicBezTo>
                    <a:pt x="83" y="72"/>
                    <a:pt x="83" y="72"/>
                    <a:pt x="83" y="72"/>
                  </a:cubicBezTo>
                  <a:cubicBezTo>
                    <a:pt x="113" y="42"/>
                    <a:pt x="113" y="42"/>
                    <a:pt x="113" y="42"/>
                  </a:cubicBezTo>
                  <a:cubicBezTo>
                    <a:pt x="249" y="42"/>
                    <a:pt x="249" y="42"/>
                    <a:pt x="249" y="42"/>
                  </a:cubicBezTo>
                  <a:cubicBezTo>
                    <a:pt x="256" y="42"/>
                    <a:pt x="261" y="48"/>
                    <a:pt x="261" y="55"/>
                  </a:cubicBezTo>
                  <a:cubicBezTo>
                    <a:pt x="261" y="62"/>
                    <a:pt x="256" y="67"/>
                    <a:pt x="249" y="68"/>
                  </a:cubicBezTo>
                  <a:cubicBezTo>
                    <a:pt x="210" y="68"/>
                    <a:pt x="210" y="68"/>
                    <a:pt x="210" y="68"/>
                  </a:cubicBezTo>
                  <a:cubicBezTo>
                    <a:pt x="210" y="93"/>
                    <a:pt x="210" y="93"/>
                    <a:pt x="210" y="93"/>
                  </a:cubicBezTo>
                  <a:cubicBezTo>
                    <a:pt x="217" y="93"/>
                    <a:pt x="217" y="93"/>
                    <a:pt x="217" y="93"/>
                  </a:cubicBezTo>
                  <a:cubicBezTo>
                    <a:pt x="217" y="93"/>
                    <a:pt x="217" y="93"/>
                    <a:pt x="217" y="93"/>
                  </a:cubicBezTo>
                  <a:cubicBezTo>
                    <a:pt x="249" y="93"/>
                    <a:pt x="249" y="93"/>
                    <a:pt x="249" y="93"/>
                  </a:cubicBezTo>
                  <a:cubicBezTo>
                    <a:pt x="249" y="93"/>
                    <a:pt x="250" y="93"/>
                    <a:pt x="250" y="93"/>
                  </a:cubicBezTo>
                  <a:cubicBezTo>
                    <a:pt x="348" y="93"/>
                    <a:pt x="348" y="93"/>
                    <a:pt x="348" y="93"/>
                  </a:cubicBezTo>
                  <a:cubicBezTo>
                    <a:pt x="408" y="33"/>
                    <a:pt x="408" y="33"/>
                    <a:pt x="408" y="33"/>
                  </a:cubicBezTo>
                  <a:cubicBezTo>
                    <a:pt x="413" y="28"/>
                    <a:pt x="420" y="28"/>
                    <a:pt x="424" y="33"/>
                  </a:cubicBezTo>
                  <a:cubicBezTo>
                    <a:pt x="427" y="35"/>
                    <a:pt x="428" y="38"/>
                    <a:pt x="428" y="41"/>
                  </a:cubicBezTo>
                  <a:cubicBezTo>
                    <a:pt x="428" y="44"/>
                    <a:pt x="427" y="47"/>
                    <a:pt x="424" y="4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70"/>
            <p:cNvSpPr>
              <a:spLocks noEditPoints="1"/>
            </p:cNvSpPr>
            <p:nvPr/>
          </p:nvSpPr>
          <p:spPr bwMode="auto">
            <a:xfrm>
              <a:off x="2386" y="447"/>
              <a:ext cx="271" cy="126"/>
            </a:xfrm>
            <a:custGeom>
              <a:avLst/>
              <a:gdLst>
                <a:gd name="T0" fmla="*/ 37 w 453"/>
                <a:gd name="T1" fmla="*/ 210 h 210"/>
                <a:gd name="T2" fmla="*/ 63 w 453"/>
                <a:gd name="T3" fmla="*/ 199 h 210"/>
                <a:gd name="T4" fmla="*/ 116 w 453"/>
                <a:gd name="T5" fmla="*/ 146 h 210"/>
                <a:gd name="T6" fmla="*/ 168 w 453"/>
                <a:gd name="T7" fmla="*/ 146 h 210"/>
                <a:gd name="T8" fmla="*/ 166 w 453"/>
                <a:gd name="T9" fmla="*/ 159 h 210"/>
                <a:gd name="T10" fmla="*/ 204 w 453"/>
                <a:gd name="T11" fmla="*/ 197 h 210"/>
                <a:gd name="T12" fmla="*/ 351 w 453"/>
                <a:gd name="T13" fmla="*/ 197 h 210"/>
                <a:gd name="T14" fmla="*/ 391 w 453"/>
                <a:gd name="T15" fmla="*/ 157 h 210"/>
                <a:gd name="T16" fmla="*/ 453 w 453"/>
                <a:gd name="T17" fmla="*/ 95 h 210"/>
                <a:gd name="T18" fmla="*/ 358 w 453"/>
                <a:gd name="T19" fmla="*/ 0 h 210"/>
                <a:gd name="T20" fmla="*/ 302 w 453"/>
                <a:gd name="T21" fmla="*/ 57 h 210"/>
                <a:gd name="T22" fmla="*/ 97 w 453"/>
                <a:gd name="T23" fmla="*/ 57 h 210"/>
                <a:gd name="T24" fmla="*/ 10 w 453"/>
                <a:gd name="T25" fmla="*/ 147 h 210"/>
                <a:gd name="T26" fmla="*/ 0 w 453"/>
                <a:gd name="T27" fmla="*/ 173 h 210"/>
                <a:gd name="T28" fmla="*/ 10 w 453"/>
                <a:gd name="T29" fmla="*/ 199 h 210"/>
                <a:gd name="T30" fmla="*/ 37 w 453"/>
                <a:gd name="T31" fmla="*/ 210 h 210"/>
                <a:gd name="T32" fmla="*/ 417 w 453"/>
                <a:gd name="T33" fmla="*/ 95 h 210"/>
                <a:gd name="T34" fmla="*/ 388 w 453"/>
                <a:gd name="T35" fmla="*/ 124 h 210"/>
                <a:gd name="T36" fmla="*/ 330 w 453"/>
                <a:gd name="T37" fmla="*/ 65 h 210"/>
                <a:gd name="T38" fmla="*/ 358 w 453"/>
                <a:gd name="T39" fmla="*/ 36 h 210"/>
                <a:gd name="T40" fmla="*/ 417 w 453"/>
                <a:gd name="T41" fmla="*/ 95 h 210"/>
                <a:gd name="T42" fmla="*/ 29 w 453"/>
                <a:gd name="T43" fmla="*/ 165 h 210"/>
                <a:gd name="T44" fmla="*/ 107 w 453"/>
                <a:gd name="T45" fmla="*/ 82 h 210"/>
                <a:gd name="T46" fmla="*/ 311 w 453"/>
                <a:gd name="T47" fmla="*/ 82 h 210"/>
                <a:gd name="T48" fmla="*/ 370 w 453"/>
                <a:gd name="T49" fmla="*/ 142 h 210"/>
                <a:gd name="T50" fmla="*/ 340 w 453"/>
                <a:gd name="T51" fmla="*/ 172 h 210"/>
                <a:gd name="T52" fmla="*/ 204 w 453"/>
                <a:gd name="T53" fmla="*/ 172 h 210"/>
                <a:gd name="T54" fmla="*/ 192 w 453"/>
                <a:gd name="T55" fmla="*/ 159 h 210"/>
                <a:gd name="T56" fmla="*/ 204 w 453"/>
                <a:gd name="T57" fmla="*/ 146 h 210"/>
                <a:gd name="T58" fmla="*/ 243 w 453"/>
                <a:gd name="T59" fmla="*/ 146 h 210"/>
                <a:gd name="T60" fmla="*/ 243 w 453"/>
                <a:gd name="T61" fmla="*/ 121 h 210"/>
                <a:gd name="T62" fmla="*/ 236 w 453"/>
                <a:gd name="T63" fmla="*/ 121 h 210"/>
                <a:gd name="T64" fmla="*/ 236 w 453"/>
                <a:gd name="T65" fmla="*/ 121 h 210"/>
                <a:gd name="T66" fmla="*/ 204 w 453"/>
                <a:gd name="T67" fmla="*/ 121 h 210"/>
                <a:gd name="T68" fmla="*/ 203 w 453"/>
                <a:gd name="T69" fmla="*/ 121 h 210"/>
                <a:gd name="T70" fmla="*/ 105 w 453"/>
                <a:gd name="T71" fmla="*/ 121 h 210"/>
                <a:gd name="T72" fmla="*/ 45 w 453"/>
                <a:gd name="T73" fmla="*/ 181 h 210"/>
                <a:gd name="T74" fmla="*/ 29 w 453"/>
                <a:gd name="T75" fmla="*/ 181 h 210"/>
                <a:gd name="T76" fmla="*/ 25 w 453"/>
                <a:gd name="T77" fmla="*/ 173 h 210"/>
                <a:gd name="T78" fmla="*/ 29 w 453"/>
                <a:gd name="T79" fmla="*/ 16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3" h="210">
                  <a:moveTo>
                    <a:pt x="37" y="210"/>
                  </a:moveTo>
                  <a:cubicBezTo>
                    <a:pt x="46" y="210"/>
                    <a:pt x="56" y="207"/>
                    <a:pt x="63" y="199"/>
                  </a:cubicBezTo>
                  <a:cubicBezTo>
                    <a:pt x="116" y="146"/>
                    <a:pt x="116" y="146"/>
                    <a:pt x="116" y="146"/>
                  </a:cubicBezTo>
                  <a:cubicBezTo>
                    <a:pt x="168" y="146"/>
                    <a:pt x="168" y="146"/>
                    <a:pt x="168" y="146"/>
                  </a:cubicBezTo>
                  <a:cubicBezTo>
                    <a:pt x="167" y="150"/>
                    <a:pt x="166" y="155"/>
                    <a:pt x="166" y="159"/>
                  </a:cubicBezTo>
                  <a:cubicBezTo>
                    <a:pt x="166" y="180"/>
                    <a:pt x="183" y="197"/>
                    <a:pt x="204" y="197"/>
                  </a:cubicBezTo>
                  <a:cubicBezTo>
                    <a:pt x="351" y="197"/>
                    <a:pt x="351" y="197"/>
                    <a:pt x="351" y="197"/>
                  </a:cubicBezTo>
                  <a:cubicBezTo>
                    <a:pt x="391" y="157"/>
                    <a:pt x="391" y="157"/>
                    <a:pt x="391" y="157"/>
                  </a:cubicBezTo>
                  <a:cubicBezTo>
                    <a:pt x="453" y="95"/>
                    <a:pt x="453" y="95"/>
                    <a:pt x="453" y="95"/>
                  </a:cubicBezTo>
                  <a:cubicBezTo>
                    <a:pt x="358" y="0"/>
                    <a:pt x="358" y="0"/>
                    <a:pt x="358" y="0"/>
                  </a:cubicBezTo>
                  <a:cubicBezTo>
                    <a:pt x="302" y="57"/>
                    <a:pt x="302" y="57"/>
                    <a:pt x="302" y="57"/>
                  </a:cubicBezTo>
                  <a:cubicBezTo>
                    <a:pt x="97" y="57"/>
                    <a:pt x="97" y="57"/>
                    <a:pt x="97" y="57"/>
                  </a:cubicBezTo>
                  <a:cubicBezTo>
                    <a:pt x="10" y="147"/>
                    <a:pt x="10" y="147"/>
                    <a:pt x="10" y="147"/>
                  </a:cubicBezTo>
                  <a:cubicBezTo>
                    <a:pt x="3" y="154"/>
                    <a:pt x="0" y="163"/>
                    <a:pt x="0" y="173"/>
                  </a:cubicBezTo>
                  <a:cubicBezTo>
                    <a:pt x="0" y="183"/>
                    <a:pt x="3" y="192"/>
                    <a:pt x="10" y="199"/>
                  </a:cubicBezTo>
                  <a:cubicBezTo>
                    <a:pt x="18" y="207"/>
                    <a:pt x="27" y="210"/>
                    <a:pt x="37" y="210"/>
                  </a:cubicBezTo>
                  <a:close/>
                  <a:moveTo>
                    <a:pt x="417" y="95"/>
                  </a:moveTo>
                  <a:cubicBezTo>
                    <a:pt x="388" y="124"/>
                    <a:pt x="388" y="124"/>
                    <a:pt x="388" y="124"/>
                  </a:cubicBezTo>
                  <a:cubicBezTo>
                    <a:pt x="330" y="65"/>
                    <a:pt x="330" y="65"/>
                    <a:pt x="330" y="65"/>
                  </a:cubicBezTo>
                  <a:cubicBezTo>
                    <a:pt x="358" y="36"/>
                    <a:pt x="358" y="36"/>
                    <a:pt x="358" y="36"/>
                  </a:cubicBezTo>
                  <a:lnTo>
                    <a:pt x="417" y="95"/>
                  </a:lnTo>
                  <a:close/>
                  <a:moveTo>
                    <a:pt x="29" y="165"/>
                  </a:moveTo>
                  <a:cubicBezTo>
                    <a:pt x="107" y="82"/>
                    <a:pt x="107" y="82"/>
                    <a:pt x="107" y="82"/>
                  </a:cubicBezTo>
                  <a:cubicBezTo>
                    <a:pt x="311" y="82"/>
                    <a:pt x="311" y="82"/>
                    <a:pt x="311" y="82"/>
                  </a:cubicBezTo>
                  <a:cubicBezTo>
                    <a:pt x="370" y="142"/>
                    <a:pt x="370" y="142"/>
                    <a:pt x="370" y="142"/>
                  </a:cubicBezTo>
                  <a:cubicBezTo>
                    <a:pt x="340" y="172"/>
                    <a:pt x="340" y="172"/>
                    <a:pt x="340" y="172"/>
                  </a:cubicBezTo>
                  <a:cubicBezTo>
                    <a:pt x="204" y="172"/>
                    <a:pt x="204" y="172"/>
                    <a:pt x="204" y="172"/>
                  </a:cubicBezTo>
                  <a:cubicBezTo>
                    <a:pt x="197" y="172"/>
                    <a:pt x="192" y="166"/>
                    <a:pt x="192" y="159"/>
                  </a:cubicBezTo>
                  <a:cubicBezTo>
                    <a:pt x="192" y="152"/>
                    <a:pt x="197" y="147"/>
                    <a:pt x="204" y="146"/>
                  </a:cubicBezTo>
                  <a:cubicBezTo>
                    <a:pt x="243" y="146"/>
                    <a:pt x="243" y="146"/>
                    <a:pt x="243" y="146"/>
                  </a:cubicBezTo>
                  <a:cubicBezTo>
                    <a:pt x="243" y="121"/>
                    <a:pt x="243" y="121"/>
                    <a:pt x="243" y="121"/>
                  </a:cubicBezTo>
                  <a:cubicBezTo>
                    <a:pt x="236" y="121"/>
                    <a:pt x="236" y="121"/>
                    <a:pt x="236" y="121"/>
                  </a:cubicBezTo>
                  <a:cubicBezTo>
                    <a:pt x="236" y="121"/>
                    <a:pt x="236" y="121"/>
                    <a:pt x="236" y="121"/>
                  </a:cubicBezTo>
                  <a:cubicBezTo>
                    <a:pt x="204" y="121"/>
                    <a:pt x="204" y="121"/>
                    <a:pt x="204" y="121"/>
                  </a:cubicBezTo>
                  <a:cubicBezTo>
                    <a:pt x="204" y="121"/>
                    <a:pt x="203" y="121"/>
                    <a:pt x="203" y="121"/>
                  </a:cubicBezTo>
                  <a:cubicBezTo>
                    <a:pt x="105" y="121"/>
                    <a:pt x="105" y="121"/>
                    <a:pt x="105" y="121"/>
                  </a:cubicBezTo>
                  <a:cubicBezTo>
                    <a:pt x="45" y="181"/>
                    <a:pt x="45" y="181"/>
                    <a:pt x="45" y="181"/>
                  </a:cubicBezTo>
                  <a:cubicBezTo>
                    <a:pt x="40" y="186"/>
                    <a:pt x="33" y="186"/>
                    <a:pt x="29" y="181"/>
                  </a:cubicBezTo>
                  <a:cubicBezTo>
                    <a:pt x="26" y="179"/>
                    <a:pt x="25" y="176"/>
                    <a:pt x="25" y="173"/>
                  </a:cubicBezTo>
                  <a:cubicBezTo>
                    <a:pt x="25" y="170"/>
                    <a:pt x="26" y="167"/>
                    <a:pt x="29" y="165"/>
                  </a:cubicBez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5" name="Group 144"/>
          <p:cNvGrpSpPr>
            <a:grpSpLocks noChangeAspect="1"/>
          </p:cNvGrpSpPr>
          <p:nvPr/>
        </p:nvGrpSpPr>
        <p:grpSpPr bwMode="auto">
          <a:xfrm>
            <a:off x="4066859" y="3284277"/>
            <a:ext cx="342582" cy="334574"/>
            <a:chOff x="6741" y="1918"/>
            <a:chExt cx="385" cy="376"/>
          </a:xfrm>
          <a:solidFill>
            <a:schemeClr val="tx1"/>
          </a:solidFill>
        </p:grpSpPr>
        <p:sp>
          <p:nvSpPr>
            <p:cNvPr id="26" name="Freeform 145"/>
            <p:cNvSpPr>
              <a:spLocks noEditPoints="1"/>
            </p:cNvSpPr>
            <p:nvPr/>
          </p:nvSpPr>
          <p:spPr bwMode="auto">
            <a:xfrm>
              <a:off x="6741" y="1918"/>
              <a:ext cx="385" cy="376"/>
            </a:xfrm>
            <a:custGeom>
              <a:avLst/>
              <a:gdLst>
                <a:gd name="T0" fmla="*/ 327 w 385"/>
                <a:gd name="T1" fmla="*/ 28 h 376"/>
                <a:gd name="T2" fmla="*/ 327 w 385"/>
                <a:gd name="T3" fmla="*/ 0 h 376"/>
                <a:gd name="T4" fmla="*/ 308 w 385"/>
                <a:gd name="T5" fmla="*/ 0 h 376"/>
                <a:gd name="T6" fmla="*/ 308 w 385"/>
                <a:gd name="T7" fmla="*/ 28 h 376"/>
                <a:gd name="T8" fmla="*/ 77 w 385"/>
                <a:gd name="T9" fmla="*/ 28 h 376"/>
                <a:gd name="T10" fmla="*/ 77 w 385"/>
                <a:gd name="T11" fmla="*/ 0 h 376"/>
                <a:gd name="T12" fmla="*/ 57 w 385"/>
                <a:gd name="T13" fmla="*/ 0 h 376"/>
                <a:gd name="T14" fmla="*/ 57 w 385"/>
                <a:gd name="T15" fmla="*/ 28 h 376"/>
                <a:gd name="T16" fmla="*/ 0 w 385"/>
                <a:gd name="T17" fmla="*/ 28 h 376"/>
                <a:gd name="T18" fmla="*/ 0 w 385"/>
                <a:gd name="T19" fmla="*/ 376 h 376"/>
                <a:gd name="T20" fmla="*/ 385 w 385"/>
                <a:gd name="T21" fmla="*/ 376 h 376"/>
                <a:gd name="T22" fmla="*/ 385 w 385"/>
                <a:gd name="T23" fmla="*/ 28 h 376"/>
                <a:gd name="T24" fmla="*/ 327 w 385"/>
                <a:gd name="T25" fmla="*/ 28 h 376"/>
                <a:gd name="T26" fmla="*/ 366 w 385"/>
                <a:gd name="T27" fmla="*/ 356 h 376"/>
                <a:gd name="T28" fmla="*/ 19 w 385"/>
                <a:gd name="T29" fmla="*/ 356 h 376"/>
                <a:gd name="T30" fmla="*/ 19 w 385"/>
                <a:gd name="T31" fmla="*/ 115 h 376"/>
                <a:gd name="T32" fmla="*/ 366 w 385"/>
                <a:gd name="T33" fmla="*/ 115 h 376"/>
                <a:gd name="T34" fmla="*/ 366 w 385"/>
                <a:gd name="T35" fmla="*/ 356 h 376"/>
                <a:gd name="T36" fmla="*/ 366 w 385"/>
                <a:gd name="T37" fmla="*/ 96 h 376"/>
                <a:gd name="T38" fmla="*/ 19 w 385"/>
                <a:gd name="T39" fmla="*/ 96 h 376"/>
                <a:gd name="T40" fmla="*/ 19 w 385"/>
                <a:gd name="T41" fmla="*/ 48 h 376"/>
                <a:gd name="T42" fmla="*/ 57 w 385"/>
                <a:gd name="T43" fmla="*/ 48 h 376"/>
                <a:gd name="T44" fmla="*/ 57 w 385"/>
                <a:gd name="T45" fmla="*/ 77 h 376"/>
                <a:gd name="T46" fmla="*/ 77 w 385"/>
                <a:gd name="T47" fmla="*/ 77 h 376"/>
                <a:gd name="T48" fmla="*/ 77 w 385"/>
                <a:gd name="T49" fmla="*/ 48 h 376"/>
                <a:gd name="T50" fmla="*/ 308 w 385"/>
                <a:gd name="T51" fmla="*/ 48 h 376"/>
                <a:gd name="T52" fmla="*/ 308 w 385"/>
                <a:gd name="T53" fmla="*/ 77 h 376"/>
                <a:gd name="T54" fmla="*/ 327 w 385"/>
                <a:gd name="T55" fmla="*/ 77 h 376"/>
                <a:gd name="T56" fmla="*/ 327 w 385"/>
                <a:gd name="T57" fmla="*/ 48 h 376"/>
                <a:gd name="T58" fmla="*/ 366 w 385"/>
                <a:gd name="T59" fmla="*/ 48 h 376"/>
                <a:gd name="T60" fmla="*/ 366 w 385"/>
                <a:gd name="T61" fmla="*/ 96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85" h="376">
                  <a:moveTo>
                    <a:pt x="327" y="28"/>
                  </a:moveTo>
                  <a:lnTo>
                    <a:pt x="327" y="0"/>
                  </a:lnTo>
                  <a:lnTo>
                    <a:pt x="308" y="0"/>
                  </a:lnTo>
                  <a:lnTo>
                    <a:pt x="308" y="28"/>
                  </a:lnTo>
                  <a:lnTo>
                    <a:pt x="77" y="28"/>
                  </a:lnTo>
                  <a:lnTo>
                    <a:pt x="77" y="0"/>
                  </a:lnTo>
                  <a:lnTo>
                    <a:pt x="57" y="0"/>
                  </a:lnTo>
                  <a:lnTo>
                    <a:pt x="57" y="28"/>
                  </a:lnTo>
                  <a:lnTo>
                    <a:pt x="0" y="28"/>
                  </a:lnTo>
                  <a:lnTo>
                    <a:pt x="0" y="376"/>
                  </a:lnTo>
                  <a:lnTo>
                    <a:pt x="385" y="376"/>
                  </a:lnTo>
                  <a:lnTo>
                    <a:pt x="385" y="28"/>
                  </a:lnTo>
                  <a:lnTo>
                    <a:pt x="327" y="28"/>
                  </a:lnTo>
                  <a:close/>
                  <a:moveTo>
                    <a:pt x="366" y="356"/>
                  </a:moveTo>
                  <a:lnTo>
                    <a:pt x="19" y="356"/>
                  </a:lnTo>
                  <a:lnTo>
                    <a:pt x="19" y="115"/>
                  </a:lnTo>
                  <a:lnTo>
                    <a:pt x="366" y="115"/>
                  </a:lnTo>
                  <a:lnTo>
                    <a:pt x="366" y="356"/>
                  </a:lnTo>
                  <a:close/>
                  <a:moveTo>
                    <a:pt x="366" y="96"/>
                  </a:moveTo>
                  <a:lnTo>
                    <a:pt x="19" y="96"/>
                  </a:lnTo>
                  <a:lnTo>
                    <a:pt x="19" y="48"/>
                  </a:lnTo>
                  <a:lnTo>
                    <a:pt x="57" y="48"/>
                  </a:lnTo>
                  <a:lnTo>
                    <a:pt x="57" y="77"/>
                  </a:lnTo>
                  <a:lnTo>
                    <a:pt x="77" y="77"/>
                  </a:lnTo>
                  <a:lnTo>
                    <a:pt x="77" y="48"/>
                  </a:lnTo>
                  <a:lnTo>
                    <a:pt x="308" y="48"/>
                  </a:lnTo>
                  <a:lnTo>
                    <a:pt x="308" y="77"/>
                  </a:lnTo>
                  <a:lnTo>
                    <a:pt x="327" y="77"/>
                  </a:lnTo>
                  <a:lnTo>
                    <a:pt x="327" y="48"/>
                  </a:lnTo>
                  <a:lnTo>
                    <a:pt x="366" y="48"/>
                  </a:lnTo>
                  <a:lnTo>
                    <a:pt x="366"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 name="Freeform 146"/>
            <p:cNvSpPr>
              <a:spLocks noEditPoints="1"/>
            </p:cNvSpPr>
            <p:nvPr/>
          </p:nvSpPr>
          <p:spPr bwMode="auto">
            <a:xfrm>
              <a:off x="6818" y="2081"/>
              <a:ext cx="57" cy="58"/>
            </a:xfrm>
            <a:custGeom>
              <a:avLst/>
              <a:gdLst>
                <a:gd name="T0" fmla="*/ 57 w 57"/>
                <a:gd name="T1" fmla="*/ 0 h 58"/>
                <a:gd name="T2" fmla="*/ 0 w 57"/>
                <a:gd name="T3" fmla="*/ 0 h 58"/>
                <a:gd name="T4" fmla="*/ 0 w 57"/>
                <a:gd name="T5" fmla="*/ 58 h 58"/>
                <a:gd name="T6" fmla="*/ 57 w 57"/>
                <a:gd name="T7" fmla="*/ 58 h 58"/>
                <a:gd name="T8" fmla="*/ 57 w 57"/>
                <a:gd name="T9" fmla="*/ 0 h 58"/>
                <a:gd name="T10" fmla="*/ 38 w 57"/>
                <a:gd name="T11" fmla="*/ 39 h 58"/>
                <a:gd name="T12" fmla="*/ 19 w 57"/>
                <a:gd name="T13" fmla="*/ 39 h 58"/>
                <a:gd name="T14" fmla="*/ 19 w 57"/>
                <a:gd name="T15" fmla="*/ 20 h 58"/>
                <a:gd name="T16" fmla="*/ 38 w 57"/>
                <a:gd name="T17" fmla="*/ 20 h 58"/>
                <a:gd name="T18" fmla="*/ 38 w 57"/>
                <a:gd name="T19" fmla="*/ 3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8">
                  <a:moveTo>
                    <a:pt x="57" y="0"/>
                  </a:moveTo>
                  <a:lnTo>
                    <a:pt x="0" y="0"/>
                  </a:lnTo>
                  <a:lnTo>
                    <a:pt x="0" y="58"/>
                  </a:lnTo>
                  <a:lnTo>
                    <a:pt x="57" y="58"/>
                  </a:lnTo>
                  <a:lnTo>
                    <a:pt x="57" y="0"/>
                  </a:lnTo>
                  <a:close/>
                  <a:moveTo>
                    <a:pt x="38" y="39"/>
                  </a:moveTo>
                  <a:lnTo>
                    <a:pt x="19" y="39"/>
                  </a:lnTo>
                  <a:lnTo>
                    <a:pt x="19" y="20"/>
                  </a:lnTo>
                  <a:lnTo>
                    <a:pt x="38" y="20"/>
                  </a:lnTo>
                  <a:lnTo>
                    <a:pt x="38" y="3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8" name="Freeform 147"/>
            <p:cNvSpPr>
              <a:spLocks noEditPoints="1"/>
            </p:cNvSpPr>
            <p:nvPr/>
          </p:nvSpPr>
          <p:spPr bwMode="auto">
            <a:xfrm>
              <a:off x="6904" y="2081"/>
              <a:ext cx="58" cy="58"/>
            </a:xfrm>
            <a:custGeom>
              <a:avLst/>
              <a:gdLst>
                <a:gd name="T0" fmla="*/ 58 w 58"/>
                <a:gd name="T1" fmla="*/ 0 h 58"/>
                <a:gd name="T2" fmla="*/ 0 w 58"/>
                <a:gd name="T3" fmla="*/ 0 h 58"/>
                <a:gd name="T4" fmla="*/ 0 w 58"/>
                <a:gd name="T5" fmla="*/ 58 h 58"/>
                <a:gd name="T6" fmla="*/ 58 w 58"/>
                <a:gd name="T7" fmla="*/ 58 h 58"/>
                <a:gd name="T8" fmla="*/ 58 w 58"/>
                <a:gd name="T9" fmla="*/ 0 h 58"/>
                <a:gd name="T10" fmla="*/ 39 w 58"/>
                <a:gd name="T11" fmla="*/ 39 h 58"/>
                <a:gd name="T12" fmla="*/ 20 w 58"/>
                <a:gd name="T13" fmla="*/ 39 h 58"/>
                <a:gd name="T14" fmla="*/ 20 w 58"/>
                <a:gd name="T15" fmla="*/ 20 h 58"/>
                <a:gd name="T16" fmla="*/ 39 w 58"/>
                <a:gd name="T17" fmla="*/ 20 h 58"/>
                <a:gd name="T18" fmla="*/ 39 w 58"/>
                <a:gd name="T19" fmla="*/ 3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58">
                  <a:moveTo>
                    <a:pt x="58" y="0"/>
                  </a:moveTo>
                  <a:lnTo>
                    <a:pt x="0" y="0"/>
                  </a:lnTo>
                  <a:lnTo>
                    <a:pt x="0" y="58"/>
                  </a:lnTo>
                  <a:lnTo>
                    <a:pt x="58" y="58"/>
                  </a:lnTo>
                  <a:lnTo>
                    <a:pt x="58" y="0"/>
                  </a:lnTo>
                  <a:close/>
                  <a:moveTo>
                    <a:pt x="39" y="39"/>
                  </a:moveTo>
                  <a:lnTo>
                    <a:pt x="20" y="39"/>
                  </a:lnTo>
                  <a:lnTo>
                    <a:pt x="20" y="20"/>
                  </a:lnTo>
                  <a:lnTo>
                    <a:pt x="39" y="20"/>
                  </a:lnTo>
                  <a:lnTo>
                    <a:pt x="39" y="3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9" name="Freeform 148"/>
            <p:cNvSpPr>
              <a:spLocks noEditPoints="1"/>
            </p:cNvSpPr>
            <p:nvPr/>
          </p:nvSpPr>
          <p:spPr bwMode="auto">
            <a:xfrm>
              <a:off x="6991" y="2081"/>
              <a:ext cx="58" cy="58"/>
            </a:xfrm>
            <a:custGeom>
              <a:avLst/>
              <a:gdLst>
                <a:gd name="T0" fmla="*/ 58 w 58"/>
                <a:gd name="T1" fmla="*/ 0 h 58"/>
                <a:gd name="T2" fmla="*/ 0 w 58"/>
                <a:gd name="T3" fmla="*/ 0 h 58"/>
                <a:gd name="T4" fmla="*/ 0 w 58"/>
                <a:gd name="T5" fmla="*/ 58 h 58"/>
                <a:gd name="T6" fmla="*/ 58 w 58"/>
                <a:gd name="T7" fmla="*/ 58 h 58"/>
                <a:gd name="T8" fmla="*/ 58 w 58"/>
                <a:gd name="T9" fmla="*/ 0 h 58"/>
                <a:gd name="T10" fmla="*/ 39 w 58"/>
                <a:gd name="T11" fmla="*/ 39 h 58"/>
                <a:gd name="T12" fmla="*/ 19 w 58"/>
                <a:gd name="T13" fmla="*/ 39 h 58"/>
                <a:gd name="T14" fmla="*/ 19 w 58"/>
                <a:gd name="T15" fmla="*/ 20 h 58"/>
                <a:gd name="T16" fmla="*/ 39 w 58"/>
                <a:gd name="T17" fmla="*/ 20 h 58"/>
                <a:gd name="T18" fmla="*/ 39 w 58"/>
                <a:gd name="T19" fmla="*/ 3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58">
                  <a:moveTo>
                    <a:pt x="58" y="0"/>
                  </a:moveTo>
                  <a:lnTo>
                    <a:pt x="0" y="0"/>
                  </a:lnTo>
                  <a:lnTo>
                    <a:pt x="0" y="58"/>
                  </a:lnTo>
                  <a:lnTo>
                    <a:pt x="58" y="58"/>
                  </a:lnTo>
                  <a:lnTo>
                    <a:pt x="58" y="0"/>
                  </a:lnTo>
                  <a:close/>
                  <a:moveTo>
                    <a:pt x="39" y="39"/>
                  </a:moveTo>
                  <a:lnTo>
                    <a:pt x="19" y="39"/>
                  </a:lnTo>
                  <a:lnTo>
                    <a:pt x="19" y="20"/>
                  </a:lnTo>
                  <a:lnTo>
                    <a:pt x="39" y="20"/>
                  </a:lnTo>
                  <a:lnTo>
                    <a:pt x="39" y="3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0" name="Freeform 149"/>
            <p:cNvSpPr>
              <a:spLocks noEditPoints="1"/>
            </p:cNvSpPr>
            <p:nvPr/>
          </p:nvSpPr>
          <p:spPr bwMode="auto">
            <a:xfrm>
              <a:off x="6818" y="2168"/>
              <a:ext cx="57" cy="58"/>
            </a:xfrm>
            <a:custGeom>
              <a:avLst/>
              <a:gdLst>
                <a:gd name="T0" fmla="*/ 57 w 57"/>
                <a:gd name="T1" fmla="*/ 0 h 58"/>
                <a:gd name="T2" fmla="*/ 0 w 57"/>
                <a:gd name="T3" fmla="*/ 0 h 58"/>
                <a:gd name="T4" fmla="*/ 0 w 57"/>
                <a:gd name="T5" fmla="*/ 58 h 58"/>
                <a:gd name="T6" fmla="*/ 57 w 57"/>
                <a:gd name="T7" fmla="*/ 58 h 58"/>
                <a:gd name="T8" fmla="*/ 57 w 57"/>
                <a:gd name="T9" fmla="*/ 0 h 58"/>
                <a:gd name="T10" fmla="*/ 38 w 57"/>
                <a:gd name="T11" fmla="*/ 39 h 58"/>
                <a:gd name="T12" fmla="*/ 19 w 57"/>
                <a:gd name="T13" fmla="*/ 39 h 58"/>
                <a:gd name="T14" fmla="*/ 19 w 57"/>
                <a:gd name="T15" fmla="*/ 19 h 58"/>
                <a:gd name="T16" fmla="*/ 38 w 57"/>
                <a:gd name="T17" fmla="*/ 19 h 58"/>
                <a:gd name="T18" fmla="*/ 38 w 57"/>
                <a:gd name="T19" fmla="*/ 3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8">
                  <a:moveTo>
                    <a:pt x="57" y="0"/>
                  </a:moveTo>
                  <a:lnTo>
                    <a:pt x="0" y="0"/>
                  </a:lnTo>
                  <a:lnTo>
                    <a:pt x="0" y="58"/>
                  </a:lnTo>
                  <a:lnTo>
                    <a:pt x="57" y="58"/>
                  </a:lnTo>
                  <a:lnTo>
                    <a:pt x="57" y="0"/>
                  </a:lnTo>
                  <a:close/>
                  <a:moveTo>
                    <a:pt x="38" y="39"/>
                  </a:moveTo>
                  <a:lnTo>
                    <a:pt x="19" y="39"/>
                  </a:lnTo>
                  <a:lnTo>
                    <a:pt x="19" y="19"/>
                  </a:lnTo>
                  <a:lnTo>
                    <a:pt x="38" y="19"/>
                  </a:lnTo>
                  <a:lnTo>
                    <a:pt x="38" y="3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1" name="Freeform 150"/>
            <p:cNvSpPr>
              <a:spLocks noEditPoints="1"/>
            </p:cNvSpPr>
            <p:nvPr/>
          </p:nvSpPr>
          <p:spPr bwMode="auto">
            <a:xfrm>
              <a:off x="6904" y="2168"/>
              <a:ext cx="58" cy="58"/>
            </a:xfrm>
            <a:custGeom>
              <a:avLst/>
              <a:gdLst>
                <a:gd name="T0" fmla="*/ 58 w 58"/>
                <a:gd name="T1" fmla="*/ 0 h 58"/>
                <a:gd name="T2" fmla="*/ 0 w 58"/>
                <a:gd name="T3" fmla="*/ 0 h 58"/>
                <a:gd name="T4" fmla="*/ 0 w 58"/>
                <a:gd name="T5" fmla="*/ 58 h 58"/>
                <a:gd name="T6" fmla="*/ 58 w 58"/>
                <a:gd name="T7" fmla="*/ 58 h 58"/>
                <a:gd name="T8" fmla="*/ 58 w 58"/>
                <a:gd name="T9" fmla="*/ 0 h 58"/>
                <a:gd name="T10" fmla="*/ 39 w 58"/>
                <a:gd name="T11" fmla="*/ 39 h 58"/>
                <a:gd name="T12" fmla="*/ 20 w 58"/>
                <a:gd name="T13" fmla="*/ 39 h 58"/>
                <a:gd name="T14" fmla="*/ 20 w 58"/>
                <a:gd name="T15" fmla="*/ 19 h 58"/>
                <a:gd name="T16" fmla="*/ 39 w 58"/>
                <a:gd name="T17" fmla="*/ 19 h 58"/>
                <a:gd name="T18" fmla="*/ 39 w 58"/>
                <a:gd name="T19" fmla="*/ 3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58">
                  <a:moveTo>
                    <a:pt x="58" y="0"/>
                  </a:moveTo>
                  <a:lnTo>
                    <a:pt x="0" y="0"/>
                  </a:lnTo>
                  <a:lnTo>
                    <a:pt x="0" y="58"/>
                  </a:lnTo>
                  <a:lnTo>
                    <a:pt x="58" y="58"/>
                  </a:lnTo>
                  <a:lnTo>
                    <a:pt x="58" y="0"/>
                  </a:lnTo>
                  <a:close/>
                  <a:moveTo>
                    <a:pt x="39" y="39"/>
                  </a:moveTo>
                  <a:lnTo>
                    <a:pt x="20" y="39"/>
                  </a:lnTo>
                  <a:lnTo>
                    <a:pt x="20" y="19"/>
                  </a:lnTo>
                  <a:lnTo>
                    <a:pt x="39" y="19"/>
                  </a:lnTo>
                  <a:lnTo>
                    <a:pt x="39" y="3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2" name="Freeform 151"/>
            <p:cNvSpPr>
              <a:spLocks noEditPoints="1"/>
            </p:cNvSpPr>
            <p:nvPr/>
          </p:nvSpPr>
          <p:spPr bwMode="auto">
            <a:xfrm>
              <a:off x="6991" y="2168"/>
              <a:ext cx="58" cy="58"/>
            </a:xfrm>
            <a:custGeom>
              <a:avLst/>
              <a:gdLst>
                <a:gd name="T0" fmla="*/ 58 w 58"/>
                <a:gd name="T1" fmla="*/ 0 h 58"/>
                <a:gd name="T2" fmla="*/ 0 w 58"/>
                <a:gd name="T3" fmla="*/ 0 h 58"/>
                <a:gd name="T4" fmla="*/ 0 w 58"/>
                <a:gd name="T5" fmla="*/ 58 h 58"/>
                <a:gd name="T6" fmla="*/ 58 w 58"/>
                <a:gd name="T7" fmla="*/ 58 h 58"/>
                <a:gd name="T8" fmla="*/ 58 w 58"/>
                <a:gd name="T9" fmla="*/ 0 h 58"/>
                <a:gd name="T10" fmla="*/ 39 w 58"/>
                <a:gd name="T11" fmla="*/ 39 h 58"/>
                <a:gd name="T12" fmla="*/ 19 w 58"/>
                <a:gd name="T13" fmla="*/ 39 h 58"/>
                <a:gd name="T14" fmla="*/ 19 w 58"/>
                <a:gd name="T15" fmla="*/ 19 h 58"/>
                <a:gd name="T16" fmla="*/ 39 w 58"/>
                <a:gd name="T17" fmla="*/ 19 h 58"/>
                <a:gd name="T18" fmla="*/ 39 w 58"/>
                <a:gd name="T19" fmla="*/ 3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58">
                  <a:moveTo>
                    <a:pt x="58" y="0"/>
                  </a:moveTo>
                  <a:lnTo>
                    <a:pt x="0" y="0"/>
                  </a:lnTo>
                  <a:lnTo>
                    <a:pt x="0" y="58"/>
                  </a:lnTo>
                  <a:lnTo>
                    <a:pt x="58" y="58"/>
                  </a:lnTo>
                  <a:lnTo>
                    <a:pt x="58" y="0"/>
                  </a:lnTo>
                  <a:close/>
                  <a:moveTo>
                    <a:pt x="39" y="39"/>
                  </a:moveTo>
                  <a:lnTo>
                    <a:pt x="19" y="39"/>
                  </a:lnTo>
                  <a:lnTo>
                    <a:pt x="19" y="19"/>
                  </a:lnTo>
                  <a:lnTo>
                    <a:pt x="39" y="19"/>
                  </a:lnTo>
                  <a:lnTo>
                    <a:pt x="39" y="3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33" name="Group 145"/>
          <p:cNvGrpSpPr>
            <a:grpSpLocks noChangeAspect="1"/>
          </p:cNvGrpSpPr>
          <p:nvPr/>
        </p:nvGrpSpPr>
        <p:grpSpPr bwMode="auto">
          <a:xfrm>
            <a:off x="7172751" y="3284277"/>
            <a:ext cx="335490" cy="334574"/>
            <a:chOff x="548" y="2704"/>
            <a:chExt cx="366" cy="365"/>
          </a:xfrm>
          <a:solidFill>
            <a:schemeClr val="tx1"/>
          </a:solidFill>
        </p:grpSpPr>
        <p:sp>
          <p:nvSpPr>
            <p:cNvPr id="34" name="Freeform 146"/>
            <p:cNvSpPr>
              <a:spLocks noEditPoints="1"/>
            </p:cNvSpPr>
            <p:nvPr/>
          </p:nvSpPr>
          <p:spPr bwMode="auto">
            <a:xfrm>
              <a:off x="548" y="2704"/>
              <a:ext cx="366" cy="365"/>
            </a:xfrm>
            <a:custGeom>
              <a:avLst/>
              <a:gdLst>
                <a:gd name="T0" fmla="*/ 0 w 366"/>
                <a:gd name="T1" fmla="*/ 0 h 365"/>
                <a:gd name="T2" fmla="*/ 0 w 366"/>
                <a:gd name="T3" fmla="*/ 365 h 365"/>
                <a:gd name="T4" fmla="*/ 366 w 366"/>
                <a:gd name="T5" fmla="*/ 365 h 365"/>
                <a:gd name="T6" fmla="*/ 366 w 366"/>
                <a:gd name="T7" fmla="*/ 0 h 365"/>
                <a:gd name="T8" fmla="*/ 0 w 366"/>
                <a:gd name="T9" fmla="*/ 0 h 365"/>
                <a:gd name="T10" fmla="*/ 347 w 366"/>
                <a:gd name="T11" fmla="*/ 346 h 365"/>
                <a:gd name="T12" fmla="*/ 20 w 366"/>
                <a:gd name="T13" fmla="*/ 346 h 365"/>
                <a:gd name="T14" fmla="*/ 20 w 366"/>
                <a:gd name="T15" fmla="*/ 19 h 365"/>
                <a:gd name="T16" fmla="*/ 347 w 366"/>
                <a:gd name="T17" fmla="*/ 19 h 365"/>
                <a:gd name="T18" fmla="*/ 347 w 366"/>
                <a:gd name="T19" fmla="*/ 346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6" h="365">
                  <a:moveTo>
                    <a:pt x="0" y="0"/>
                  </a:moveTo>
                  <a:lnTo>
                    <a:pt x="0" y="365"/>
                  </a:lnTo>
                  <a:lnTo>
                    <a:pt x="366" y="365"/>
                  </a:lnTo>
                  <a:lnTo>
                    <a:pt x="366" y="0"/>
                  </a:lnTo>
                  <a:lnTo>
                    <a:pt x="0" y="0"/>
                  </a:lnTo>
                  <a:close/>
                  <a:moveTo>
                    <a:pt x="347" y="346"/>
                  </a:moveTo>
                  <a:lnTo>
                    <a:pt x="20" y="346"/>
                  </a:lnTo>
                  <a:lnTo>
                    <a:pt x="20" y="19"/>
                  </a:lnTo>
                  <a:lnTo>
                    <a:pt x="347" y="19"/>
                  </a:lnTo>
                  <a:lnTo>
                    <a:pt x="347" y="3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5" name="Freeform 147"/>
            <p:cNvSpPr>
              <a:spLocks/>
            </p:cNvSpPr>
            <p:nvPr/>
          </p:nvSpPr>
          <p:spPr bwMode="auto">
            <a:xfrm>
              <a:off x="625" y="2761"/>
              <a:ext cx="39" cy="106"/>
            </a:xfrm>
            <a:custGeom>
              <a:avLst/>
              <a:gdLst>
                <a:gd name="T0" fmla="*/ 8 w 16"/>
                <a:gd name="T1" fmla="*/ 44 h 44"/>
                <a:gd name="T2" fmla="*/ 16 w 16"/>
                <a:gd name="T3" fmla="*/ 44 h 44"/>
                <a:gd name="T4" fmla="*/ 16 w 16"/>
                <a:gd name="T5" fmla="*/ 4 h 44"/>
                <a:gd name="T6" fmla="*/ 12 w 16"/>
                <a:gd name="T7" fmla="*/ 0 h 44"/>
                <a:gd name="T8" fmla="*/ 0 w 16"/>
                <a:gd name="T9" fmla="*/ 0 h 44"/>
                <a:gd name="T10" fmla="*/ 0 w 16"/>
                <a:gd name="T11" fmla="*/ 8 h 44"/>
                <a:gd name="T12" fmla="*/ 8 w 16"/>
                <a:gd name="T13" fmla="*/ 8 h 44"/>
                <a:gd name="T14" fmla="*/ 8 w 16"/>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44">
                  <a:moveTo>
                    <a:pt x="8" y="44"/>
                  </a:moveTo>
                  <a:cubicBezTo>
                    <a:pt x="16" y="44"/>
                    <a:pt x="16" y="44"/>
                    <a:pt x="16" y="44"/>
                  </a:cubicBezTo>
                  <a:cubicBezTo>
                    <a:pt x="16" y="4"/>
                    <a:pt x="16" y="4"/>
                    <a:pt x="16" y="4"/>
                  </a:cubicBezTo>
                  <a:cubicBezTo>
                    <a:pt x="16" y="2"/>
                    <a:pt x="14" y="0"/>
                    <a:pt x="12" y="0"/>
                  </a:cubicBezTo>
                  <a:cubicBezTo>
                    <a:pt x="0" y="0"/>
                    <a:pt x="0" y="0"/>
                    <a:pt x="0" y="0"/>
                  </a:cubicBezTo>
                  <a:cubicBezTo>
                    <a:pt x="0" y="8"/>
                    <a:pt x="0" y="8"/>
                    <a:pt x="0" y="8"/>
                  </a:cubicBezTo>
                  <a:cubicBezTo>
                    <a:pt x="8" y="8"/>
                    <a:pt x="8" y="8"/>
                    <a:pt x="8" y="8"/>
                  </a:cubicBezTo>
                  <a:lnTo>
                    <a:pt x="8" y="44"/>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6" name="Freeform 148"/>
            <p:cNvSpPr>
              <a:spLocks noEditPoints="1"/>
            </p:cNvSpPr>
            <p:nvPr/>
          </p:nvSpPr>
          <p:spPr bwMode="auto">
            <a:xfrm>
              <a:off x="693" y="2761"/>
              <a:ext cx="77" cy="106"/>
            </a:xfrm>
            <a:custGeom>
              <a:avLst/>
              <a:gdLst>
                <a:gd name="T0" fmla="*/ 10 w 32"/>
                <a:gd name="T1" fmla="*/ 44 h 44"/>
                <a:gd name="T2" fmla="*/ 22 w 32"/>
                <a:gd name="T3" fmla="*/ 44 h 44"/>
                <a:gd name="T4" fmla="*/ 32 w 32"/>
                <a:gd name="T5" fmla="*/ 34 h 44"/>
                <a:gd name="T6" fmla="*/ 32 w 32"/>
                <a:gd name="T7" fmla="*/ 10 h 44"/>
                <a:gd name="T8" fmla="*/ 22 w 32"/>
                <a:gd name="T9" fmla="*/ 0 h 44"/>
                <a:gd name="T10" fmla="*/ 10 w 32"/>
                <a:gd name="T11" fmla="*/ 0 h 44"/>
                <a:gd name="T12" fmla="*/ 0 w 32"/>
                <a:gd name="T13" fmla="*/ 10 h 44"/>
                <a:gd name="T14" fmla="*/ 0 w 32"/>
                <a:gd name="T15" fmla="*/ 34 h 44"/>
                <a:gd name="T16" fmla="*/ 10 w 32"/>
                <a:gd name="T17" fmla="*/ 44 h 44"/>
                <a:gd name="T18" fmla="*/ 8 w 32"/>
                <a:gd name="T19" fmla="*/ 10 h 44"/>
                <a:gd name="T20" fmla="*/ 10 w 32"/>
                <a:gd name="T21" fmla="*/ 8 h 44"/>
                <a:gd name="T22" fmla="*/ 22 w 32"/>
                <a:gd name="T23" fmla="*/ 8 h 44"/>
                <a:gd name="T24" fmla="*/ 24 w 32"/>
                <a:gd name="T25" fmla="*/ 10 h 44"/>
                <a:gd name="T26" fmla="*/ 24 w 32"/>
                <a:gd name="T27" fmla="*/ 34 h 44"/>
                <a:gd name="T28" fmla="*/ 22 w 32"/>
                <a:gd name="T29" fmla="*/ 36 h 44"/>
                <a:gd name="T30" fmla="*/ 10 w 32"/>
                <a:gd name="T31" fmla="*/ 36 h 44"/>
                <a:gd name="T32" fmla="*/ 8 w 32"/>
                <a:gd name="T33" fmla="*/ 34 h 44"/>
                <a:gd name="T34" fmla="*/ 8 w 32"/>
                <a:gd name="T35" fmla="*/ 1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44">
                  <a:moveTo>
                    <a:pt x="10" y="44"/>
                  </a:moveTo>
                  <a:cubicBezTo>
                    <a:pt x="22" y="44"/>
                    <a:pt x="22" y="44"/>
                    <a:pt x="22" y="44"/>
                  </a:cubicBezTo>
                  <a:cubicBezTo>
                    <a:pt x="28" y="44"/>
                    <a:pt x="32" y="40"/>
                    <a:pt x="32" y="34"/>
                  </a:cubicBezTo>
                  <a:cubicBezTo>
                    <a:pt x="32" y="10"/>
                    <a:pt x="32" y="10"/>
                    <a:pt x="32" y="10"/>
                  </a:cubicBezTo>
                  <a:cubicBezTo>
                    <a:pt x="32" y="4"/>
                    <a:pt x="28" y="0"/>
                    <a:pt x="22" y="0"/>
                  </a:cubicBezTo>
                  <a:cubicBezTo>
                    <a:pt x="10" y="0"/>
                    <a:pt x="10" y="0"/>
                    <a:pt x="10" y="0"/>
                  </a:cubicBezTo>
                  <a:cubicBezTo>
                    <a:pt x="4" y="0"/>
                    <a:pt x="0" y="4"/>
                    <a:pt x="0" y="10"/>
                  </a:cubicBezTo>
                  <a:cubicBezTo>
                    <a:pt x="0" y="34"/>
                    <a:pt x="0" y="34"/>
                    <a:pt x="0" y="34"/>
                  </a:cubicBezTo>
                  <a:cubicBezTo>
                    <a:pt x="0" y="40"/>
                    <a:pt x="4" y="44"/>
                    <a:pt x="10" y="44"/>
                  </a:cubicBezTo>
                  <a:close/>
                  <a:moveTo>
                    <a:pt x="8" y="10"/>
                  </a:moveTo>
                  <a:cubicBezTo>
                    <a:pt x="8" y="9"/>
                    <a:pt x="9" y="8"/>
                    <a:pt x="10" y="8"/>
                  </a:cubicBezTo>
                  <a:cubicBezTo>
                    <a:pt x="22" y="8"/>
                    <a:pt x="22" y="8"/>
                    <a:pt x="22" y="8"/>
                  </a:cubicBezTo>
                  <a:cubicBezTo>
                    <a:pt x="23" y="8"/>
                    <a:pt x="24" y="9"/>
                    <a:pt x="24" y="10"/>
                  </a:cubicBezTo>
                  <a:cubicBezTo>
                    <a:pt x="24" y="34"/>
                    <a:pt x="24" y="34"/>
                    <a:pt x="24" y="34"/>
                  </a:cubicBezTo>
                  <a:cubicBezTo>
                    <a:pt x="24" y="35"/>
                    <a:pt x="23" y="36"/>
                    <a:pt x="22" y="36"/>
                  </a:cubicBezTo>
                  <a:cubicBezTo>
                    <a:pt x="10" y="36"/>
                    <a:pt x="10" y="36"/>
                    <a:pt x="10" y="36"/>
                  </a:cubicBezTo>
                  <a:cubicBezTo>
                    <a:pt x="9" y="36"/>
                    <a:pt x="8" y="35"/>
                    <a:pt x="8" y="34"/>
                  </a:cubicBezTo>
                  <a:lnTo>
                    <a:pt x="8" y="1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 name="Freeform 149"/>
            <p:cNvSpPr>
              <a:spLocks/>
            </p:cNvSpPr>
            <p:nvPr/>
          </p:nvSpPr>
          <p:spPr bwMode="auto">
            <a:xfrm>
              <a:off x="789" y="2761"/>
              <a:ext cx="38" cy="106"/>
            </a:xfrm>
            <a:custGeom>
              <a:avLst/>
              <a:gdLst>
                <a:gd name="T0" fmla="*/ 8 w 16"/>
                <a:gd name="T1" fmla="*/ 44 h 44"/>
                <a:gd name="T2" fmla="*/ 16 w 16"/>
                <a:gd name="T3" fmla="*/ 44 h 44"/>
                <a:gd name="T4" fmla="*/ 16 w 16"/>
                <a:gd name="T5" fmla="*/ 4 h 44"/>
                <a:gd name="T6" fmla="*/ 12 w 16"/>
                <a:gd name="T7" fmla="*/ 0 h 44"/>
                <a:gd name="T8" fmla="*/ 0 w 16"/>
                <a:gd name="T9" fmla="*/ 0 h 44"/>
                <a:gd name="T10" fmla="*/ 0 w 16"/>
                <a:gd name="T11" fmla="*/ 8 h 44"/>
                <a:gd name="T12" fmla="*/ 8 w 16"/>
                <a:gd name="T13" fmla="*/ 8 h 44"/>
                <a:gd name="T14" fmla="*/ 8 w 16"/>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44">
                  <a:moveTo>
                    <a:pt x="8" y="44"/>
                  </a:moveTo>
                  <a:cubicBezTo>
                    <a:pt x="16" y="44"/>
                    <a:pt x="16" y="44"/>
                    <a:pt x="16" y="44"/>
                  </a:cubicBezTo>
                  <a:cubicBezTo>
                    <a:pt x="16" y="4"/>
                    <a:pt x="16" y="4"/>
                    <a:pt x="16" y="4"/>
                  </a:cubicBezTo>
                  <a:cubicBezTo>
                    <a:pt x="16" y="2"/>
                    <a:pt x="14" y="0"/>
                    <a:pt x="12" y="0"/>
                  </a:cubicBezTo>
                  <a:cubicBezTo>
                    <a:pt x="0" y="0"/>
                    <a:pt x="0" y="0"/>
                    <a:pt x="0" y="0"/>
                  </a:cubicBezTo>
                  <a:cubicBezTo>
                    <a:pt x="0" y="8"/>
                    <a:pt x="0" y="8"/>
                    <a:pt x="0" y="8"/>
                  </a:cubicBezTo>
                  <a:cubicBezTo>
                    <a:pt x="8" y="8"/>
                    <a:pt x="8" y="8"/>
                    <a:pt x="8" y="8"/>
                  </a:cubicBezTo>
                  <a:lnTo>
                    <a:pt x="8" y="44"/>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 name="Freeform 150"/>
            <p:cNvSpPr>
              <a:spLocks noEditPoints="1"/>
            </p:cNvSpPr>
            <p:nvPr/>
          </p:nvSpPr>
          <p:spPr bwMode="auto">
            <a:xfrm>
              <a:off x="616" y="2906"/>
              <a:ext cx="77" cy="106"/>
            </a:xfrm>
            <a:custGeom>
              <a:avLst/>
              <a:gdLst>
                <a:gd name="T0" fmla="*/ 10 w 32"/>
                <a:gd name="T1" fmla="*/ 44 h 44"/>
                <a:gd name="T2" fmla="*/ 22 w 32"/>
                <a:gd name="T3" fmla="*/ 44 h 44"/>
                <a:gd name="T4" fmla="*/ 32 w 32"/>
                <a:gd name="T5" fmla="*/ 34 h 44"/>
                <a:gd name="T6" fmla="*/ 32 w 32"/>
                <a:gd name="T7" fmla="*/ 10 h 44"/>
                <a:gd name="T8" fmla="*/ 22 w 32"/>
                <a:gd name="T9" fmla="*/ 0 h 44"/>
                <a:gd name="T10" fmla="*/ 10 w 32"/>
                <a:gd name="T11" fmla="*/ 0 h 44"/>
                <a:gd name="T12" fmla="*/ 0 w 32"/>
                <a:gd name="T13" fmla="*/ 10 h 44"/>
                <a:gd name="T14" fmla="*/ 0 w 32"/>
                <a:gd name="T15" fmla="*/ 34 h 44"/>
                <a:gd name="T16" fmla="*/ 10 w 32"/>
                <a:gd name="T17" fmla="*/ 44 h 44"/>
                <a:gd name="T18" fmla="*/ 8 w 32"/>
                <a:gd name="T19" fmla="*/ 10 h 44"/>
                <a:gd name="T20" fmla="*/ 10 w 32"/>
                <a:gd name="T21" fmla="*/ 8 h 44"/>
                <a:gd name="T22" fmla="*/ 22 w 32"/>
                <a:gd name="T23" fmla="*/ 8 h 44"/>
                <a:gd name="T24" fmla="*/ 24 w 32"/>
                <a:gd name="T25" fmla="*/ 10 h 44"/>
                <a:gd name="T26" fmla="*/ 24 w 32"/>
                <a:gd name="T27" fmla="*/ 34 h 44"/>
                <a:gd name="T28" fmla="*/ 22 w 32"/>
                <a:gd name="T29" fmla="*/ 36 h 44"/>
                <a:gd name="T30" fmla="*/ 10 w 32"/>
                <a:gd name="T31" fmla="*/ 36 h 44"/>
                <a:gd name="T32" fmla="*/ 8 w 32"/>
                <a:gd name="T33" fmla="*/ 34 h 44"/>
                <a:gd name="T34" fmla="*/ 8 w 32"/>
                <a:gd name="T35" fmla="*/ 1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44">
                  <a:moveTo>
                    <a:pt x="10" y="44"/>
                  </a:moveTo>
                  <a:cubicBezTo>
                    <a:pt x="22" y="44"/>
                    <a:pt x="22" y="44"/>
                    <a:pt x="22" y="44"/>
                  </a:cubicBezTo>
                  <a:cubicBezTo>
                    <a:pt x="28" y="44"/>
                    <a:pt x="32" y="40"/>
                    <a:pt x="32" y="34"/>
                  </a:cubicBezTo>
                  <a:cubicBezTo>
                    <a:pt x="32" y="10"/>
                    <a:pt x="32" y="10"/>
                    <a:pt x="32" y="10"/>
                  </a:cubicBezTo>
                  <a:cubicBezTo>
                    <a:pt x="32" y="4"/>
                    <a:pt x="28" y="0"/>
                    <a:pt x="22" y="0"/>
                  </a:cubicBezTo>
                  <a:cubicBezTo>
                    <a:pt x="10" y="0"/>
                    <a:pt x="10" y="0"/>
                    <a:pt x="10" y="0"/>
                  </a:cubicBezTo>
                  <a:cubicBezTo>
                    <a:pt x="4" y="0"/>
                    <a:pt x="0" y="4"/>
                    <a:pt x="0" y="10"/>
                  </a:cubicBezTo>
                  <a:cubicBezTo>
                    <a:pt x="0" y="34"/>
                    <a:pt x="0" y="34"/>
                    <a:pt x="0" y="34"/>
                  </a:cubicBezTo>
                  <a:cubicBezTo>
                    <a:pt x="0" y="40"/>
                    <a:pt x="4" y="44"/>
                    <a:pt x="10" y="44"/>
                  </a:cubicBezTo>
                  <a:close/>
                  <a:moveTo>
                    <a:pt x="8" y="10"/>
                  </a:moveTo>
                  <a:cubicBezTo>
                    <a:pt x="8" y="9"/>
                    <a:pt x="9" y="8"/>
                    <a:pt x="10" y="8"/>
                  </a:cubicBezTo>
                  <a:cubicBezTo>
                    <a:pt x="22" y="8"/>
                    <a:pt x="22" y="8"/>
                    <a:pt x="22" y="8"/>
                  </a:cubicBezTo>
                  <a:cubicBezTo>
                    <a:pt x="23" y="8"/>
                    <a:pt x="24" y="9"/>
                    <a:pt x="24" y="10"/>
                  </a:cubicBezTo>
                  <a:cubicBezTo>
                    <a:pt x="24" y="34"/>
                    <a:pt x="24" y="34"/>
                    <a:pt x="24" y="34"/>
                  </a:cubicBezTo>
                  <a:cubicBezTo>
                    <a:pt x="24" y="35"/>
                    <a:pt x="23" y="36"/>
                    <a:pt x="22" y="36"/>
                  </a:cubicBezTo>
                  <a:cubicBezTo>
                    <a:pt x="10" y="36"/>
                    <a:pt x="10" y="36"/>
                    <a:pt x="10" y="36"/>
                  </a:cubicBezTo>
                  <a:cubicBezTo>
                    <a:pt x="9" y="36"/>
                    <a:pt x="8" y="35"/>
                    <a:pt x="8" y="34"/>
                  </a:cubicBezTo>
                  <a:lnTo>
                    <a:pt x="8" y="1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 name="Freeform 151"/>
            <p:cNvSpPr>
              <a:spLocks noEditPoints="1"/>
            </p:cNvSpPr>
            <p:nvPr/>
          </p:nvSpPr>
          <p:spPr bwMode="auto">
            <a:xfrm>
              <a:off x="779" y="2906"/>
              <a:ext cx="77" cy="106"/>
            </a:xfrm>
            <a:custGeom>
              <a:avLst/>
              <a:gdLst>
                <a:gd name="T0" fmla="*/ 32 w 32"/>
                <a:gd name="T1" fmla="*/ 10 h 44"/>
                <a:gd name="T2" fmla="*/ 22 w 32"/>
                <a:gd name="T3" fmla="*/ 0 h 44"/>
                <a:gd name="T4" fmla="*/ 10 w 32"/>
                <a:gd name="T5" fmla="*/ 0 h 44"/>
                <a:gd name="T6" fmla="*/ 0 w 32"/>
                <a:gd name="T7" fmla="*/ 10 h 44"/>
                <a:gd name="T8" fmla="*/ 0 w 32"/>
                <a:gd name="T9" fmla="*/ 34 h 44"/>
                <a:gd name="T10" fmla="*/ 10 w 32"/>
                <a:gd name="T11" fmla="*/ 44 h 44"/>
                <a:gd name="T12" fmla="*/ 22 w 32"/>
                <a:gd name="T13" fmla="*/ 44 h 44"/>
                <a:gd name="T14" fmla="*/ 32 w 32"/>
                <a:gd name="T15" fmla="*/ 34 h 44"/>
                <a:gd name="T16" fmla="*/ 32 w 32"/>
                <a:gd name="T17" fmla="*/ 10 h 44"/>
                <a:gd name="T18" fmla="*/ 24 w 32"/>
                <a:gd name="T19" fmla="*/ 34 h 44"/>
                <a:gd name="T20" fmla="*/ 22 w 32"/>
                <a:gd name="T21" fmla="*/ 36 h 44"/>
                <a:gd name="T22" fmla="*/ 10 w 32"/>
                <a:gd name="T23" fmla="*/ 36 h 44"/>
                <a:gd name="T24" fmla="*/ 8 w 32"/>
                <a:gd name="T25" fmla="*/ 34 h 44"/>
                <a:gd name="T26" fmla="*/ 8 w 32"/>
                <a:gd name="T27" fmla="*/ 10 h 44"/>
                <a:gd name="T28" fmla="*/ 10 w 32"/>
                <a:gd name="T29" fmla="*/ 8 h 44"/>
                <a:gd name="T30" fmla="*/ 22 w 32"/>
                <a:gd name="T31" fmla="*/ 8 h 44"/>
                <a:gd name="T32" fmla="*/ 24 w 32"/>
                <a:gd name="T33" fmla="*/ 10 h 44"/>
                <a:gd name="T34" fmla="*/ 24 w 32"/>
                <a:gd name="T35" fmla="*/ 3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44">
                  <a:moveTo>
                    <a:pt x="32" y="10"/>
                  </a:moveTo>
                  <a:cubicBezTo>
                    <a:pt x="32" y="4"/>
                    <a:pt x="28" y="0"/>
                    <a:pt x="22" y="0"/>
                  </a:cubicBezTo>
                  <a:cubicBezTo>
                    <a:pt x="10" y="0"/>
                    <a:pt x="10" y="0"/>
                    <a:pt x="10" y="0"/>
                  </a:cubicBezTo>
                  <a:cubicBezTo>
                    <a:pt x="4" y="0"/>
                    <a:pt x="0" y="4"/>
                    <a:pt x="0" y="10"/>
                  </a:cubicBezTo>
                  <a:cubicBezTo>
                    <a:pt x="0" y="34"/>
                    <a:pt x="0" y="34"/>
                    <a:pt x="0" y="34"/>
                  </a:cubicBezTo>
                  <a:cubicBezTo>
                    <a:pt x="0" y="40"/>
                    <a:pt x="4" y="44"/>
                    <a:pt x="10" y="44"/>
                  </a:cubicBezTo>
                  <a:cubicBezTo>
                    <a:pt x="22" y="44"/>
                    <a:pt x="22" y="44"/>
                    <a:pt x="22" y="44"/>
                  </a:cubicBezTo>
                  <a:cubicBezTo>
                    <a:pt x="28" y="44"/>
                    <a:pt x="32" y="40"/>
                    <a:pt x="32" y="34"/>
                  </a:cubicBezTo>
                  <a:lnTo>
                    <a:pt x="32" y="10"/>
                  </a:lnTo>
                  <a:close/>
                  <a:moveTo>
                    <a:pt x="24" y="34"/>
                  </a:moveTo>
                  <a:cubicBezTo>
                    <a:pt x="24" y="35"/>
                    <a:pt x="23" y="36"/>
                    <a:pt x="22" y="36"/>
                  </a:cubicBezTo>
                  <a:cubicBezTo>
                    <a:pt x="10" y="36"/>
                    <a:pt x="10" y="36"/>
                    <a:pt x="10" y="36"/>
                  </a:cubicBezTo>
                  <a:cubicBezTo>
                    <a:pt x="9" y="36"/>
                    <a:pt x="8" y="35"/>
                    <a:pt x="8" y="34"/>
                  </a:cubicBezTo>
                  <a:cubicBezTo>
                    <a:pt x="8" y="10"/>
                    <a:pt x="8" y="10"/>
                    <a:pt x="8" y="10"/>
                  </a:cubicBezTo>
                  <a:cubicBezTo>
                    <a:pt x="8" y="9"/>
                    <a:pt x="9" y="8"/>
                    <a:pt x="10" y="8"/>
                  </a:cubicBezTo>
                  <a:cubicBezTo>
                    <a:pt x="22" y="8"/>
                    <a:pt x="22" y="8"/>
                    <a:pt x="22" y="8"/>
                  </a:cubicBezTo>
                  <a:cubicBezTo>
                    <a:pt x="23" y="8"/>
                    <a:pt x="24" y="9"/>
                    <a:pt x="24" y="10"/>
                  </a:cubicBezTo>
                  <a:lnTo>
                    <a:pt x="24" y="34"/>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 name="Freeform 152"/>
            <p:cNvSpPr>
              <a:spLocks/>
            </p:cNvSpPr>
            <p:nvPr/>
          </p:nvSpPr>
          <p:spPr bwMode="auto">
            <a:xfrm>
              <a:off x="712" y="2906"/>
              <a:ext cx="38" cy="106"/>
            </a:xfrm>
            <a:custGeom>
              <a:avLst/>
              <a:gdLst>
                <a:gd name="T0" fmla="*/ 12 w 16"/>
                <a:gd name="T1" fmla="*/ 0 h 44"/>
                <a:gd name="T2" fmla="*/ 0 w 16"/>
                <a:gd name="T3" fmla="*/ 0 h 44"/>
                <a:gd name="T4" fmla="*/ 0 w 16"/>
                <a:gd name="T5" fmla="*/ 8 h 44"/>
                <a:gd name="T6" fmla="*/ 8 w 16"/>
                <a:gd name="T7" fmla="*/ 8 h 44"/>
                <a:gd name="T8" fmla="*/ 8 w 16"/>
                <a:gd name="T9" fmla="*/ 44 h 44"/>
                <a:gd name="T10" fmla="*/ 16 w 16"/>
                <a:gd name="T11" fmla="*/ 44 h 44"/>
                <a:gd name="T12" fmla="*/ 16 w 16"/>
                <a:gd name="T13" fmla="*/ 4 h 44"/>
                <a:gd name="T14" fmla="*/ 12 w 16"/>
                <a:gd name="T15" fmla="*/ 0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44">
                  <a:moveTo>
                    <a:pt x="12" y="0"/>
                  </a:moveTo>
                  <a:cubicBezTo>
                    <a:pt x="0" y="0"/>
                    <a:pt x="0" y="0"/>
                    <a:pt x="0" y="0"/>
                  </a:cubicBezTo>
                  <a:cubicBezTo>
                    <a:pt x="0" y="8"/>
                    <a:pt x="0" y="8"/>
                    <a:pt x="0" y="8"/>
                  </a:cubicBezTo>
                  <a:cubicBezTo>
                    <a:pt x="8" y="8"/>
                    <a:pt x="8" y="8"/>
                    <a:pt x="8" y="8"/>
                  </a:cubicBezTo>
                  <a:cubicBezTo>
                    <a:pt x="8" y="44"/>
                    <a:pt x="8" y="44"/>
                    <a:pt x="8" y="44"/>
                  </a:cubicBezTo>
                  <a:cubicBezTo>
                    <a:pt x="16" y="44"/>
                    <a:pt x="16" y="44"/>
                    <a:pt x="16" y="44"/>
                  </a:cubicBezTo>
                  <a:cubicBezTo>
                    <a:pt x="16" y="4"/>
                    <a:pt x="16" y="4"/>
                    <a:pt x="16" y="4"/>
                  </a:cubicBezTo>
                  <a:cubicBezTo>
                    <a:pt x="16" y="2"/>
                    <a:pt x="14" y="0"/>
                    <a:pt x="12"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41" name="Group 16"/>
          <p:cNvGrpSpPr>
            <a:grpSpLocks noChangeAspect="1"/>
          </p:cNvGrpSpPr>
          <p:nvPr/>
        </p:nvGrpSpPr>
        <p:grpSpPr bwMode="auto">
          <a:xfrm>
            <a:off x="770433" y="3274825"/>
            <a:ext cx="347168" cy="353479"/>
            <a:chOff x="485" y="1027"/>
            <a:chExt cx="275" cy="280"/>
          </a:xfrm>
        </p:grpSpPr>
        <p:sp>
          <p:nvSpPr>
            <p:cNvPr id="42" name="Freeform 17"/>
            <p:cNvSpPr>
              <a:spLocks/>
            </p:cNvSpPr>
            <p:nvPr/>
          </p:nvSpPr>
          <p:spPr bwMode="auto">
            <a:xfrm>
              <a:off x="485" y="1107"/>
              <a:ext cx="28" cy="124"/>
            </a:xfrm>
            <a:custGeom>
              <a:avLst/>
              <a:gdLst>
                <a:gd name="T0" fmla="*/ 32 w 47"/>
                <a:gd name="T1" fmla="*/ 208 h 208"/>
                <a:gd name="T2" fmla="*/ 20 w 47"/>
                <a:gd name="T3" fmla="*/ 201 h 208"/>
                <a:gd name="T4" fmla="*/ 0 w 47"/>
                <a:gd name="T5" fmla="*/ 105 h 208"/>
                <a:gd name="T6" fmla="*/ 20 w 47"/>
                <a:gd name="T7" fmla="*/ 9 h 208"/>
                <a:gd name="T8" fmla="*/ 37 w 47"/>
                <a:gd name="T9" fmla="*/ 3 h 208"/>
                <a:gd name="T10" fmla="*/ 44 w 47"/>
                <a:gd name="T11" fmla="*/ 20 h 208"/>
                <a:gd name="T12" fmla="*/ 25 w 47"/>
                <a:gd name="T13" fmla="*/ 105 h 208"/>
                <a:gd name="T14" fmla="*/ 44 w 47"/>
                <a:gd name="T15" fmla="*/ 190 h 208"/>
                <a:gd name="T16" fmla="*/ 37 w 47"/>
                <a:gd name="T17" fmla="*/ 207 h 208"/>
                <a:gd name="T18" fmla="*/ 32 w 47"/>
                <a:gd name="T19" fmla="*/ 20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208">
                  <a:moveTo>
                    <a:pt x="32" y="208"/>
                  </a:moveTo>
                  <a:cubicBezTo>
                    <a:pt x="27" y="208"/>
                    <a:pt x="22" y="205"/>
                    <a:pt x="20" y="201"/>
                  </a:cubicBezTo>
                  <a:cubicBezTo>
                    <a:pt x="7" y="171"/>
                    <a:pt x="0" y="138"/>
                    <a:pt x="0" y="105"/>
                  </a:cubicBezTo>
                  <a:cubicBezTo>
                    <a:pt x="0" y="72"/>
                    <a:pt x="7" y="39"/>
                    <a:pt x="20" y="9"/>
                  </a:cubicBezTo>
                  <a:cubicBezTo>
                    <a:pt x="23" y="3"/>
                    <a:pt x="31" y="0"/>
                    <a:pt x="37" y="3"/>
                  </a:cubicBezTo>
                  <a:cubicBezTo>
                    <a:pt x="44" y="6"/>
                    <a:pt x="47" y="13"/>
                    <a:pt x="44" y="20"/>
                  </a:cubicBezTo>
                  <a:cubicBezTo>
                    <a:pt x="31" y="47"/>
                    <a:pt x="25" y="75"/>
                    <a:pt x="25" y="105"/>
                  </a:cubicBezTo>
                  <a:cubicBezTo>
                    <a:pt x="25" y="135"/>
                    <a:pt x="31" y="163"/>
                    <a:pt x="44" y="190"/>
                  </a:cubicBezTo>
                  <a:cubicBezTo>
                    <a:pt x="47" y="197"/>
                    <a:pt x="44" y="204"/>
                    <a:pt x="37" y="207"/>
                  </a:cubicBezTo>
                  <a:cubicBezTo>
                    <a:pt x="36" y="208"/>
                    <a:pt x="34" y="208"/>
                    <a:pt x="32" y="20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p:cNvSpPr>
              <a:spLocks/>
            </p:cNvSpPr>
            <p:nvPr/>
          </p:nvSpPr>
          <p:spPr bwMode="auto">
            <a:xfrm>
              <a:off x="560" y="1279"/>
              <a:ext cx="125" cy="28"/>
            </a:xfrm>
            <a:custGeom>
              <a:avLst/>
              <a:gdLst>
                <a:gd name="T0" fmla="*/ 105 w 210"/>
                <a:gd name="T1" fmla="*/ 47 h 47"/>
                <a:gd name="T2" fmla="*/ 9 w 210"/>
                <a:gd name="T3" fmla="*/ 27 h 47"/>
                <a:gd name="T4" fmla="*/ 3 w 210"/>
                <a:gd name="T5" fmla="*/ 10 h 47"/>
                <a:gd name="T6" fmla="*/ 20 w 210"/>
                <a:gd name="T7" fmla="*/ 3 h 47"/>
                <a:gd name="T8" fmla="*/ 190 w 210"/>
                <a:gd name="T9" fmla="*/ 3 h 47"/>
                <a:gd name="T10" fmla="*/ 207 w 210"/>
                <a:gd name="T11" fmla="*/ 10 h 47"/>
                <a:gd name="T12" fmla="*/ 201 w 210"/>
                <a:gd name="T13" fmla="*/ 27 h 47"/>
                <a:gd name="T14" fmla="*/ 105 w 210"/>
                <a:gd name="T15" fmla="*/ 47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47">
                  <a:moveTo>
                    <a:pt x="105" y="47"/>
                  </a:moveTo>
                  <a:cubicBezTo>
                    <a:pt x="72" y="47"/>
                    <a:pt x="39" y="40"/>
                    <a:pt x="9" y="27"/>
                  </a:cubicBezTo>
                  <a:cubicBezTo>
                    <a:pt x="3" y="24"/>
                    <a:pt x="0" y="16"/>
                    <a:pt x="3" y="10"/>
                  </a:cubicBezTo>
                  <a:cubicBezTo>
                    <a:pt x="6" y="3"/>
                    <a:pt x="13" y="0"/>
                    <a:pt x="20" y="3"/>
                  </a:cubicBezTo>
                  <a:cubicBezTo>
                    <a:pt x="73" y="28"/>
                    <a:pt x="136" y="28"/>
                    <a:pt x="190" y="3"/>
                  </a:cubicBezTo>
                  <a:cubicBezTo>
                    <a:pt x="197" y="0"/>
                    <a:pt x="204" y="3"/>
                    <a:pt x="207" y="10"/>
                  </a:cubicBezTo>
                  <a:cubicBezTo>
                    <a:pt x="210" y="16"/>
                    <a:pt x="207" y="24"/>
                    <a:pt x="201" y="27"/>
                  </a:cubicBezTo>
                  <a:cubicBezTo>
                    <a:pt x="171" y="40"/>
                    <a:pt x="138" y="47"/>
                    <a:pt x="105" y="4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p:cNvSpPr>
              <a:spLocks/>
            </p:cNvSpPr>
            <p:nvPr/>
          </p:nvSpPr>
          <p:spPr bwMode="auto">
            <a:xfrm>
              <a:off x="732" y="1107"/>
              <a:ext cx="28" cy="124"/>
            </a:xfrm>
            <a:custGeom>
              <a:avLst/>
              <a:gdLst>
                <a:gd name="T0" fmla="*/ 15 w 47"/>
                <a:gd name="T1" fmla="*/ 208 h 208"/>
                <a:gd name="T2" fmla="*/ 10 w 47"/>
                <a:gd name="T3" fmla="*/ 207 h 208"/>
                <a:gd name="T4" fmla="*/ 3 w 47"/>
                <a:gd name="T5" fmla="*/ 190 h 208"/>
                <a:gd name="T6" fmla="*/ 22 w 47"/>
                <a:gd name="T7" fmla="*/ 105 h 208"/>
                <a:gd name="T8" fmla="*/ 20 w 47"/>
                <a:gd name="T9" fmla="*/ 76 h 208"/>
                <a:gd name="T10" fmla="*/ 3 w 47"/>
                <a:gd name="T11" fmla="*/ 20 h 208"/>
                <a:gd name="T12" fmla="*/ 10 w 47"/>
                <a:gd name="T13" fmla="*/ 3 h 208"/>
                <a:gd name="T14" fmla="*/ 27 w 47"/>
                <a:gd name="T15" fmla="*/ 9 h 208"/>
                <a:gd name="T16" fmla="*/ 45 w 47"/>
                <a:gd name="T17" fmla="*/ 72 h 208"/>
                <a:gd name="T18" fmla="*/ 47 w 47"/>
                <a:gd name="T19" fmla="*/ 105 h 208"/>
                <a:gd name="T20" fmla="*/ 27 w 47"/>
                <a:gd name="T21" fmla="*/ 201 h 208"/>
                <a:gd name="T22" fmla="*/ 15 w 47"/>
                <a:gd name="T23" fmla="*/ 20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208">
                  <a:moveTo>
                    <a:pt x="15" y="208"/>
                  </a:moveTo>
                  <a:cubicBezTo>
                    <a:pt x="13" y="208"/>
                    <a:pt x="11" y="208"/>
                    <a:pt x="10" y="207"/>
                  </a:cubicBezTo>
                  <a:cubicBezTo>
                    <a:pt x="3" y="204"/>
                    <a:pt x="0" y="197"/>
                    <a:pt x="3" y="190"/>
                  </a:cubicBezTo>
                  <a:cubicBezTo>
                    <a:pt x="16" y="163"/>
                    <a:pt x="22" y="135"/>
                    <a:pt x="22" y="105"/>
                  </a:cubicBezTo>
                  <a:cubicBezTo>
                    <a:pt x="22" y="95"/>
                    <a:pt x="21" y="85"/>
                    <a:pt x="20" y="76"/>
                  </a:cubicBezTo>
                  <a:cubicBezTo>
                    <a:pt x="17" y="56"/>
                    <a:pt x="11" y="38"/>
                    <a:pt x="3" y="20"/>
                  </a:cubicBezTo>
                  <a:cubicBezTo>
                    <a:pt x="0" y="13"/>
                    <a:pt x="3" y="6"/>
                    <a:pt x="10" y="3"/>
                  </a:cubicBezTo>
                  <a:cubicBezTo>
                    <a:pt x="16" y="0"/>
                    <a:pt x="24" y="3"/>
                    <a:pt x="27" y="9"/>
                  </a:cubicBezTo>
                  <a:cubicBezTo>
                    <a:pt x="36" y="29"/>
                    <a:pt x="42" y="50"/>
                    <a:pt x="45" y="72"/>
                  </a:cubicBezTo>
                  <a:cubicBezTo>
                    <a:pt x="47" y="83"/>
                    <a:pt x="47" y="94"/>
                    <a:pt x="47" y="105"/>
                  </a:cubicBezTo>
                  <a:cubicBezTo>
                    <a:pt x="47" y="138"/>
                    <a:pt x="40" y="171"/>
                    <a:pt x="27" y="201"/>
                  </a:cubicBezTo>
                  <a:cubicBezTo>
                    <a:pt x="25" y="205"/>
                    <a:pt x="20" y="208"/>
                    <a:pt x="15" y="20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p:cNvSpPr>
              <a:spLocks/>
            </p:cNvSpPr>
            <p:nvPr/>
          </p:nvSpPr>
          <p:spPr bwMode="auto">
            <a:xfrm>
              <a:off x="560" y="1027"/>
              <a:ext cx="125" cy="33"/>
            </a:xfrm>
            <a:custGeom>
              <a:avLst/>
              <a:gdLst>
                <a:gd name="T0" fmla="*/ 15 w 210"/>
                <a:gd name="T1" fmla="*/ 52 h 54"/>
                <a:gd name="T2" fmla="*/ 3 w 210"/>
                <a:gd name="T3" fmla="*/ 44 h 54"/>
                <a:gd name="T4" fmla="*/ 9 w 210"/>
                <a:gd name="T5" fmla="*/ 27 h 54"/>
                <a:gd name="T6" fmla="*/ 201 w 210"/>
                <a:gd name="T7" fmla="*/ 27 h 54"/>
                <a:gd name="T8" fmla="*/ 207 w 210"/>
                <a:gd name="T9" fmla="*/ 44 h 54"/>
                <a:gd name="T10" fmla="*/ 190 w 210"/>
                <a:gd name="T11" fmla="*/ 51 h 54"/>
                <a:gd name="T12" fmla="*/ 20 w 210"/>
                <a:gd name="T13" fmla="*/ 51 h 54"/>
                <a:gd name="T14" fmla="*/ 15 w 210"/>
                <a:gd name="T15" fmla="*/ 52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54">
                  <a:moveTo>
                    <a:pt x="15" y="52"/>
                  </a:moveTo>
                  <a:cubicBezTo>
                    <a:pt x="10" y="52"/>
                    <a:pt x="5" y="49"/>
                    <a:pt x="3" y="44"/>
                  </a:cubicBezTo>
                  <a:cubicBezTo>
                    <a:pt x="0" y="38"/>
                    <a:pt x="3" y="30"/>
                    <a:pt x="9" y="27"/>
                  </a:cubicBezTo>
                  <a:cubicBezTo>
                    <a:pt x="70" y="0"/>
                    <a:pt x="140" y="0"/>
                    <a:pt x="201" y="27"/>
                  </a:cubicBezTo>
                  <a:cubicBezTo>
                    <a:pt x="207" y="30"/>
                    <a:pt x="210" y="38"/>
                    <a:pt x="207" y="44"/>
                  </a:cubicBezTo>
                  <a:cubicBezTo>
                    <a:pt x="204" y="51"/>
                    <a:pt x="197" y="54"/>
                    <a:pt x="190" y="51"/>
                  </a:cubicBezTo>
                  <a:cubicBezTo>
                    <a:pt x="137" y="26"/>
                    <a:pt x="74" y="26"/>
                    <a:pt x="20" y="51"/>
                  </a:cubicBezTo>
                  <a:cubicBezTo>
                    <a:pt x="18" y="51"/>
                    <a:pt x="16" y="52"/>
                    <a:pt x="15" y="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Oval 21"/>
            <p:cNvSpPr>
              <a:spLocks noChangeArrowheads="1"/>
            </p:cNvSpPr>
            <p:nvPr/>
          </p:nvSpPr>
          <p:spPr bwMode="auto">
            <a:xfrm>
              <a:off x="538" y="1154"/>
              <a:ext cx="31" cy="31"/>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Oval 22"/>
            <p:cNvSpPr>
              <a:spLocks noChangeArrowheads="1"/>
            </p:cNvSpPr>
            <p:nvPr/>
          </p:nvSpPr>
          <p:spPr bwMode="auto">
            <a:xfrm>
              <a:off x="607" y="1085"/>
              <a:ext cx="31" cy="31"/>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Oval 23"/>
            <p:cNvSpPr>
              <a:spLocks noChangeArrowheads="1"/>
            </p:cNvSpPr>
            <p:nvPr/>
          </p:nvSpPr>
          <p:spPr bwMode="auto">
            <a:xfrm>
              <a:off x="607" y="1223"/>
              <a:ext cx="31" cy="31"/>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p:nvSpPr>
          <p:spPr bwMode="auto">
            <a:xfrm>
              <a:off x="637" y="1184"/>
              <a:ext cx="42" cy="42"/>
            </a:xfrm>
            <a:custGeom>
              <a:avLst/>
              <a:gdLst>
                <a:gd name="T0" fmla="*/ 0 w 70"/>
                <a:gd name="T1" fmla="*/ 51 h 70"/>
                <a:gd name="T2" fmla="*/ 18 w 70"/>
                <a:gd name="T3" fmla="*/ 70 h 70"/>
                <a:gd name="T4" fmla="*/ 70 w 70"/>
                <a:gd name="T5" fmla="*/ 18 h 70"/>
                <a:gd name="T6" fmla="*/ 51 w 70"/>
                <a:gd name="T7" fmla="*/ 0 h 70"/>
                <a:gd name="T8" fmla="*/ 0 w 70"/>
                <a:gd name="T9" fmla="*/ 51 h 70"/>
              </a:gdLst>
              <a:ahLst/>
              <a:cxnLst>
                <a:cxn ang="0">
                  <a:pos x="T0" y="T1"/>
                </a:cxn>
                <a:cxn ang="0">
                  <a:pos x="T2" y="T3"/>
                </a:cxn>
                <a:cxn ang="0">
                  <a:pos x="T4" y="T5"/>
                </a:cxn>
                <a:cxn ang="0">
                  <a:pos x="T6" y="T7"/>
                </a:cxn>
                <a:cxn ang="0">
                  <a:pos x="T8" y="T9"/>
                </a:cxn>
              </a:cxnLst>
              <a:rect l="0" t="0" r="r" b="b"/>
              <a:pathLst>
                <a:path w="70" h="70">
                  <a:moveTo>
                    <a:pt x="0" y="51"/>
                  </a:moveTo>
                  <a:cubicBezTo>
                    <a:pt x="18" y="70"/>
                    <a:pt x="18" y="70"/>
                    <a:pt x="18" y="70"/>
                  </a:cubicBezTo>
                  <a:cubicBezTo>
                    <a:pt x="38" y="52"/>
                    <a:pt x="53" y="37"/>
                    <a:pt x="70" y="18"/>
                  </a:cubicBezTo>
                  <a:cubicBezTo>
                    <a:pt x="51" y="0"/>
                    <a:pt x="51" y="0"/>
                    <a:pt x="51" y="0"/>
                  </a:cubicBezTo>
                  <a:cubicBezTo>
                    <a:pt x="35" y="19"/>
                    <a:pt x="20" y="35"/>
                    <a:pt x="0" y="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p:cNvSpPr>
              <a:spLocks/>
            </p:cNvSpPr>
            <p:nvPr/>
          </p:nvSpPr>
          <p:spPr bwMode="auto">
            <a:xfrm>
              <a:off x="642" y="1062"/>
              <a:ext cx="96" cy="88"/>
            </a:xfrm>
            <a:custGeom>
              <a:avLst/>
              <a:gdLst>
                <a:gd name="T0" fmla="*/ 92 w 160"/>
                <a:gd name="T1" fmla="*/ 25 h 147"/>
                <a:gd name="T2" fmla="*/ 114 w 160"/>
                <a:gd name="T3" fmla="*/ 33 h 147"/>
                <a:gd name="T4" fmla="*/ 97 w 160"/>
                <a:gd name="T5" fmla="*/ 129 h 147"/>
                <a:gd name="T6" fmla="*/ 116 w 160"/>
                <a:gd name="T7" fmla="*/ 147 h 147"/>
                <a:gd name="T8" fmla="*/ 132 w 160"/>
                <a:gd name="T9" fmla="*/ 14 h 147"/>
                <a:gd name="T10" fmla="*/ 92 w 160"/>
                <a:gd name="T11" fmla="*/ 0 h 147"/>
                <a:gd name="T12" fmla="*/ 0 w 160"/>
                <a:gd name="T13" fmla="*/ 31 h 147"/>
                <a:gd name="T14" fmla="*/ 18 w 160"/>
                <a:gd name="T15" fmla="*/ 50 h 147"/>
                <a:gd name="T16" fmla="*/ 92 w 160"/>
                <a:gd name="T17" fmla="*/ 25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147">
                  <a:moveTo>
                    <a:pt x="92" y="25"/>
                  </a:moveTo>
                  <a:cubicBezTo>
                    <a:pt x="102" y="25"/>
                    <a:pt x="109" y="28"/>
                    <a:pt x="114" y="33"/>
                  </a:cubicBezTo>
                  <a:cubicBezTo>
                    <a:pt x="129" y="47"/>
                    <a:pt x="122" y="83"/>
                    <a:pt x="97" y="129"/>
                  </a:cubicBezTo>
                  <a:cubicBezTo>
                    <a:pt x="116" y="147"/>
                    <a:pt x="116" y="147"/>
                    <a:pt x="116" y="147"/>
                  </a:cubicBezTo>
                  <a:cubicBezTo>
                    <a:pt x="148" y="93"/>
                    <a:pt x="160" y="42"/>
                    <a:pt x="132" y="14"/>
                  </a:cubicBezTo>
                  <a:cubicBezTo>
                    <a:pt x="123" y="5"/>
                    <a:pt x="109" y="0"/>
                    <a:pt x="92" y="0"/>
                  </a:cubicBezTo>
                  <a:cubicBezTo>
                    <a:pt x="66" y="0"/>
                    <a:pt x="34" y="11"/>
                    <a:pt x="0" y="31"/>
                  </a:cubicBezTo>
                  <a:cubicBezTo>
                    <a:pt x="18" y="50"/>
                    <a:pt x="18" y="50"/>
                    <a:pt x="18" y="50"/>
                  </a:cubicBezTo>
                  <a:cubicBezTo>
                    <a:pt x="46" y="34"/>
                    <a:pt x="72" y="25"/>
                    <a:pt x="92" y="2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6"/>
            <p:cNvSpPr>
              <a:spLocks/>
            </p:cNvSpPr>
            <p:nvPr/>
          </p:nvSpPr>
          <p:spPr bwMode="auto">
            <a:xfrm>
              <a:off x="566" y="1113"/>
              <a:ext cx="42" cy="42"/>
            </a:xfrm>
            <a:custGeom>
              <a:avLst/>
              <a:gdLst>
                <a:gd name="T0" fmla="*/ 70 w 70"/>
                <a:gd name="T1" fmla="*/ 19 h 70"/>
                <a:gd name="T2" fmla="*/ 52 w 70"/>
                <a:gd name="T3" fmla="*/ 0 h 70"/>
                <a:gd name="T4" fmla="*/ 0 w 70"/>
                <a:gd name="T5" fmla="*/ 52 h 70"/>
                <a:gd name="T6" fmla="*/ 19 w 70"/>
                <a:gd name="T7" fmla="*/ 70 h 70"/>
                <a:gd name="T8" fmla="*/ 70 w 70"/>
                <a:gd name="T9" fmla="*/ 19 h 70"/>
              </a:gdLst>
              <a:ahLst/>
              <a:cxnLst>
                <a:cxn ang="0">
                  <a:pos x="T0" y="T1"/>
                </a:cxn>
                <a:cxn ang="0">
                  <a:pos x="T2" y="T3"/>
                </a:cxn>
                <a:cxn ang="0">
                  <a:pos x="T4" y="T5"/>
                </a:cxn>
                <a:cxn ang="0">
                  <a:pos x="T6" y="T7"/>
                </a:cxn>
                <a:cxn ang="0">
                  <a:pos x="T8" y="T9"/>
                </a:cxn>
              </a:cxnLst>
              <a:rect l="0" t="0" r="r" b="b"/>
              <a:pathLst>
                <a:path w="70" h="70">
                  <a:moveTo>
                    <a:pt x="70" y="19"/>
                  </a:moveTo>
                  <a:cubicBezTo>
                    <a:pt x="52" y="0"/>
                    <a:pt x="52" y="0"/>
                    <a:pt x="52" y="0"/>
                  </a:cubicBezTo>
                  <a:cubicBezTo>
                    <a:pt x="32" y="18"/>
                    <a:pt x="17" y="33"/>
                    <a:pt x="0" y="52"/>
                  </a:cubicBezTo>
                  <a:cubicBezTo>
                    <a:pt x="19" y="70"/>
                    <a:pt x="19" y="70"/>
                    <a:pt x="19" y="70"/>
                  </a:cubicBezTo>
                  <a:cubicBezTo>
                    <a:pt x="35" y="51"/>
                    <a:pt x="50" y="36"/>
                    <a:pt x="70" y="1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p:cNvSpPr>
            <p:nvPr/>
          </p:nvSpPr>
          <p:spPr bwMode="auto">
            <a:xfrm>
              <a:off x="509" y="1188"/>
              <a:ext cx="94" cy="89"/>
            </a:xfrm>
            <a:custGeom>
              <a:avLst/>
              <a:gdLst>
                <a:gd name="T0" fmla="*/ 65 w 157"/>
                <a:gd name="T1" fmla="*/ 123 h 148"/>
                <a:gd name="T2" fmla="*/ 43 w 157"/>
                <a:gd name="T3" fmla="*/ 115 h 148"/>
                <a:gd name="T4" fmla="*/ 60 w 157"/>
                <a:gd name="T5" fmla="*/ 19 h 148"/>
                <a:gd name="T6" fmla="*/ 41 w 157"/>
                <a:gd name="T7" fmla="*/ 0 h 148"/>
                <a:gd name="T8" fmla="*/ 25 w 157"/>
                <a:gd name="T9" fmla="*/ 133 h 148"/>
                <a:gd name="T10" fmla="*/ 65 w 157"/>
                <a:gd name="T11" fmla="*/ 148 h 148"/>
                <a:gd name="T12" fmla="*/ 157 w 157"/>
                <a:gd name="T13" fmla="*/ 117 h 148"/>
                <a:gd name="T14" fmla="*/ 139 w 157"/>
                <a:gd name="T15" fmla="*/ 98 h 148"/>
                <a:gd name="T16" fmla="*/ 65 w 157"/>
                <a:gd name="T17" fmla="*/ 123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148">
                  <a:moveTo>
                    <a:pt x="65" y="123"/>
                  </a:moveTo>
                  <a:cubicBezTo>
                    <a:pt x="55" y="123"/>
                    <a:pt x="48" y="120"/>
                    <a:pt x="43" y="115"/>
                  </a:cubicBezTo>
                  <a:cubicBezTo>
                    <a:pt x="29" y="101"/>
                    <a:pt x="35" y="64"/>
                    <a:pt x="60" y="19"/>
                  </a:cubicBezTo>
                  <a:cubicBezTo>
                    <a:pt x="41" y="0"/>
                    <a:pt x="41" y="0"/>
                    <a:pt x="41" y="0"/>
                  </a:cubicBezTo>
                  <a:cubicBezTo>
                    <a:pt x="8" y="58"/>
                    <a:pt x="0" y="108"/>
                    <a:pt x="25" y="133"/>
                  </a:cubicBezTo>
                  <a:cubicBezTo>
                    <a:pt x="35" y="143"/>
                    <a:pt x="48" y="148"/>
                    <a:pt x="65" y="148"/>
                  </a:cubicBezTo>
                  <a:cubicBezTo>
                    <a:pt x="91" y="148"/>
                    <a:pt x="123" y="137"/>
                    <a:pt x="157" y="117"/>
                  </a:cubicBezTo>
                  <a:cubicBezTo>
                    <a:pt x="139" y="98"/>
                    <a:pt x="139" y="98"/>
                    <a:pt x="139" y="98"/>
                  </a:cubicBezTo>
                  <a:cubicBezTo>
                    <a:pt x="111" y="114"/>
                    <a:pt x="85" y="123"/>
                    <a:pt x="65" y="12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p:nvSpPr>
          <p:spPr bwMode="auto">
            <a:xfrm>
              <a:off x="637" y="1113"/>
              <a:ext cx="42" cy="42"/>
            </a:xfrm>
            <a:custGeom>
              <a:avLst/>
              <a:gdLst>
                <a:gd name="T0" fmla="*/ 51 w 70"/>
                <a:gd name="T1" fmla="*/ 70 h 70"/>
                <a:gd name="T2" fmla="*/ 70 w 70"/>
                <a:gd name="T3" fmla="*/ 52 h 70"/>
                <a:gd name="T4" fmla="*/ 18 w 70"/>
                <a:gd name="T5" fmla="*/ 0 h 70"/>
                <a:gd name="T6" fmla="*/ 0 w 70"/>
                <a:gd name="T7" fmla="*/ 19 h 70"/>
                <a:gd name="T8" fmla="*/ 51 w 70"/>
                <a:gd name="T9" fmla="*/ 70 h 70"/>
              </a:gdLst>
              <a:ahLst/>
              <a:cxnLst>
                <a:cxn ang="0">
                  <a:pos x="T0" y="T1"/>
                </a:cxn>
                <a:cxn ang="0">
                  <a:pos x="T2" y="T3"/>
                </a:cxn>
                <a:cxn ang="0">
                  <a:pos x="T4" y="T5"/>
                </a:cxn>
                <a:cxn ang="0">
                  <a:pos x="T6" y="T7"/>
                </a:cxn>
                <a:cxn ang="0">
                  <a:pos x="T8" y="T9"/>
                </a:cxn>
              </a:cxnLst>
              <a:rect l="0" t="0" r="r" b="b"/>
              <a:pathLst>
                <a:path w="70" h="70">
                  <a:moveTo>
                    <a:pt x="51" y="70"/>
                  </a:moveTo>
                  <a:cubicBezTo>
                    <a:pt x="70" y="52"/>
                    <a:pt x="70" y="52"/>
                    <a:pt x="70" y="52"/>
                  </a:cubicBezTo>
                  <a:cubicBezTo>
                    <a:pt x="53" y="33"/>
                    <a:pt x="38" y="18"/>
                    <a:pt x="18" y="0"/>
                  </a:cubicBezTo>
                  <a:cubicBezTo>
                    <a:pt x="0" y="19"/>
                    <a:pt x="0" y="19"/>
                    <a:pt x="0" y="19"/>
                  </a:cubicBezTo>
                  <a:cubicBezTo>
                    <a:pt x="20" y="36"/>
                    <a:pt x="35" y="51"/>
                    <a:pt x="51" y="7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p:nvSpPr>
          <p:spPr bwMode="auto">
            <a:xfrm>
              <a:off x="642" y="1188"/>
              <a:ext cx="94" cy="89"/>
            </a:xfrm>
            <a:custGeom>
              <a:avLst/>
              <a:gdLst>
                <a:gd name="T0" fmla="*/ 114 w 157"/>
                <a:gd name="T1" fmla="*/ 115 h 148"/>
                <a:gd name="T2" fmla="*/ 92 w 157"/>
                <a:gd name="T3" fmla="*/ 123 h 148"/>
                <a:gd name="T4" fmla="*/ 92 w 157"/>
                <a:gd name="T5" fmla="*/ 123 h 148"/>
                <a:gd name="T6" fmla="*/ 18 w 157"/>
                <a:gd name="T7" fmla="*/ 98 h 148"/>
                <a:gd name="T8" fmla="*/ 0 w 157"/>
                <a:gd name="T9" fmla="*/ 117 h 148"/>
                <a:gd name="T10" fmla="*/ 92 w 157"/>
                <a:gd name="T11" fmla="*/ 148 h 148"/>
                <a:gd name="T12" fmla="*/ 92 w 157"/>
                <a:gd name="T13" fmla="*/ 148 h 148"/>
                <a:gd name="T14" fmla="*/ 132 w 157"/>
                <a:gd name="T15" fmla="*/ 133 h 148"/>
                <a:gd name="T16" fmla="*/ 116 w 157"/>
                <a:gd name="T17" fmla="*/ 0 h 148"/>
                <a:gd name="T18" fmla="*/ 97 w 157"/>
                <a:gd name="T19" fmla="*/ 19 h 148"/>
                <a:gd name="T20" fmla="*/ 114 w 157"/>
                <a:gd name="T21" fmla="*/ 11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7" h="148">
                  <a:moveTo>
                    <a:pt x="114" y="115"/>
                  </a:moveTo>
                  <a:cubicBezTo>
                    <a:pt x="109" y="120"/>
                    <a:pt x="102" y="123"/>
                    <a:pt x="92" y="123"/>
                  </a:cubicBezTo>
                  <a:cubicBezTo>
                    <a:pt x="92" y="123"/>
                    <a:pt x="92" y="123"/>
                    <a:pt x="92" y="123"/>
                  </a:cubicBezTo>
                  <a:cubicBezTo>
                    <a:pt x="72" y="123"/>
                    <a:pt x="46" y="114"/>
                    <a:pt x="18" y="98"/>
                  </a:cubicBezTo>
                  <a:cubicBezTo>
                    <a:pt x="0" y="117"/>
                    <a:pt x="0" y="117"/>
                    <a:pt x="0" y="117"/>
                  </a:cubicBezTo>
                  <a:cubicBezTo>
                    <a:pt x="34" y="137"/>
                    <a:pt x="66" y="148"/>
                    <a:pt x="92" y="148"/>
                  </a:cubicBezTo>
                  <a:cubicBezTo>
                    <a:pt x="92" y="148"/>
                    <a:pt x="92" y="148"/>
                    <a:pt x="92" y="148"/>
                  </a:cubicBezTo>
                  <a:cubicBezTo>
                    <a:pt x="109" y="148"/>
                    <a:pt x="123" y="143"/>
                    <a:pt x="132" y="133"/>
                  </a:cubicBezTo>
                  <a:cubicBezTo>
                    <a:pt x="157" y="108"/>
                    <a:pt x="149" y="58"/>
                    <a:pt x="116" y="0"/>
                  </a:cubicBezTo>
                  <a:cubicBezTo>
                    <a:pt x="97" y="19"/>
                    <a:pt x="97" y="19"/>
                    <a:pt x="97" y="19"/>
                  </a:cubicBezTo>
                  <a:cubicBezTo>
                    <a:pt x="122" y="64"/>
                    <a:pt x="128" y="101"/>
                    <a:pt x="114" y="11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
            <p:cNvSpPr>
              <a:spLocks/>
            </p:cNvSpPr>
            <p:nvPr/>
          </p:nvSpPr>
          <p:spPr bwMode="auto">
            <a:xfrm>
              <a:off x="509" y="1062"/>
              <a:ext cx="94" cy="89"/>
            </a:xfrm>
            <a:custGeom>
              <a:avLst/>
              <a:gdLst>
                <a:gd name="T0" fmla="*/ 43 w 157"/>
                <a:gd name="T1" fmla="*/ 33 h 148"/>
                <a:gd name="T2" fmla="*/ 65 w 157"/>
                <a:gd name="T3" fmla="*/ 25 h 148"/>
                <a:gd name="T4" fmla="*/ 139 w 157"/>
                <a:gd name="T5" fmla="*/ 50 h 148"/>
                <a:gd name="T6" fmla="*/ 157 w 157"/>
                <a:gd name="T7" fmla="*/ 31 h 148"/>
                <a:gd name="T8" fmla="*/ 65 w 157"/>
                <a:gd name="T9" fmla="*/ 0 h 148"/>
                <a:gd name="T10" fmla="*/ 25 w 157"/>
                <a:gd name="T11" fmla="*/ 15 h 148"/>
                <a:gd name="T12" fmla="*/ 41 w 157"/>
                <a:gd name="T13" fmla="*/ 148 h 148"/>
                <a:gd name="T14" fmla="*/ 60 w 157"/>
                <a:gd name="T15" fmla="*/ 129 h 148"/>
                <a:gd name="T16" fmla="*/ 43 w 157"/>
                <a:gd name="T17" fmla="*/ 33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148">
                  <a:moveTo>
                    <a:pt x="43" y="33"/>
                  </a:moveTo>
                  <a:cubicBezTo>
                    <a:pt x="48" y="28"/>
                    <a:pt x="55" y="25"/>
                    <a:pt x="65" y="25"/>
                  </a:cubicBezTo>
                  <a:cubicBezTo>
                    <a:pt x="85" y="25"/>
                    <a:pt x="111" y="34"/>
                    <a:pt x="139" y="50"/>
                  </a:cubicBezTo>
                  <a:cubicBezTo>
                    <a:pt x="157" y="31"/>
                    <a:pt x="157" y="31"/>
                    <a:pt x="157" y="31"/>
                  </a:cubicBezTo>
                  <a:cubicBezTo>
                    <a:pt x="123" y="11"/>
                    <a:pt x="91" y="0"/>
                    <a:pt x="65" y="0"/>
                  </a:cubicBezTo>
                  <a:cubicBezTo>
                    <a:pt x="48" y="0"/>
                    <a:pt x="35" y="5"/>
                    <a:pt x="25" y="15"/>
                  </a:cubicBezTo>
                  <a:cubicBezTo>
                    <a:pt x="0" y="40"/>
                    <a:pt x="8" y="90"/>
                    <a:pt x="41" y="148"/>
                  </a:cubicBezTo>
                  <a:cubicBezTo>
                    <a:pt x="60" y="129"/>
                    <a:pt x="60" y="129"/>
                    <a:pt x="60" y="129"/>
                  </a:cubicBezTo>
                  <a:cubicBezTo>
                    <a:pt x="35" y="83"/>
                    <a:pt x="29" y="47"/>
                    <a:pt x="43" y="3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31"/>
            <p:cNvSpPr>
              <a:spLocks/>
            </p:cNvSpPr>
            <p:nvPr/>
          </p:nvSpPr>
          <p:spPr bwMode="auto">
            <a:xfrm>
              <a:off x="566" y="1184"/>
              <a:ext cx="42" cy="42"/>
            </a:xfrm>
            <a:custGeom>
              <a:avLst/>
              <a:gdLst>
                <a:gd name="T0" fmla="*/ 19 w 70"/>
                <a:gd name="T1" fmla="*/ 0 h 70"/>
                <a:gd name="T2" fmla="*/ 0 w 70"/>
                <a:gd name="T3" fmla="*/ 18 h 70"/>
                <a:gd name="T4" fmla="*/ 52 w 70"/>
                <a:gd name="T5" fmla="*/ 70 h 70"/>
                <a:gd name="T6" fmla="*/ 70 w 70"/>
                <a:gd name="T7" fmla="*/ 51 h 70"/>
                <a:gd name="T8" fmla="*/ 19 w 70"/>
                <a:gd name="T9" fmla="*/ 0 h 70"/>
              </a:gdLst>
              <a:ahLst/>
              <a:cxnLst>
                <a:cxn ang="0">
                  <a:pos x="T0" y="T1"/>
                </a:cxn>
                <a:cxn ang="0">
                  <a:pos x="T2" y="T3"/>
                </a:cxn>
                <a:cxn ang="0">
                  <a:pos x="T4" y="T5"/>
                </a:cxn>
                <a:cxn ang="0">
                  <a:pos x="T6" y="T7"/>
                </a:cxn>
                <a:cxn ang="0">
                  <a:pos x="T8" y="T9"/>
                </a:cxn>
              </a:cxnLst>
              <a:rect l="0" t="0" r="r" b="b"/>
              <a:pathLst>
                <a:path w="70" h="70">
                  <a:moveTo>
                    <a:pt x="19" y="0"/>
                  </a:moveTo>
                  <a:cubicBezTo>
                    <a:pt x="0" y="18"/>
                    <a:pt x="0" y="18"/>
                    <a:pt x="0" y="18"/>
                  </a:cubicBezTo>
                  <a:cubicBezTo>
                    <a:pt x="17" y="36"/>
                    <a:pt x="32" y="52"/>
                    <a:pt x="52" y="70"/>
                  </a:cubicBezTo>
                  <a:cubicBezTo>
                    <a:pt x="70" y="51"/>
                    <a:pt x="70" y="51"/>
                    <a:pt x="70" y="51"/>
                  </a:cubicBezTo>
                  <a:cubicBezTo>
                    <a:pt x="50" y="34"/>
                    <a:pt x="35" y="19"/>
                    <a:pt x="19"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Oval 32"/>
            <p:cNvSpPr>
              <a:spLocks noChangeArrowheads="1"/>
            </p:cNvSpPr>
            <p:nvPr/>
          </p:nvSpPr>
          <p:spPr bwMode="auto">
            <a:xfrm>
              <a:off x="676" y="1154"/>
              <a:ext cx="31" cy="31"/>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565588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 </a:t>
            </a:r>
            <a:r>
              <a:rPr lang="en-US" dirty="0" smtClean="0"/>
              <a:t>August, </a:t>
            </a:r>
            <a:r>
              <a:rPr lang="en-US" dirty="0"/>
              <a:t>customers wanted to learn more about…</a:t>
            </a:r>
          </a:p>
        </p:txBody>
      </p:sp>
      <p:sp>
        <p:nvSpPr>
          <p:cNvPr id="6" name="Espaço Reservado para Texto 5"/>
          <p:cNvSpPr>
            <a:spLocks noGrp="1"/>
          </p:cNvSpPr>
          <p:nvPr>
            <p:ph type="body" sz="quarter" idx="13"/>
          </p:nvPr>
        </p:nvSpPr>
        <p:spPr/>
        <p:txBody>
          <a:bodyPr/>
          <a:lstStyle/>
          <a:p>
            <a:r>
              <a:rPr lang="en-US" dirty="0"/>
              <a:t>Top three customer </a:t>
            </a:r>
            <a:r>
              <a:rPr lang="en-US" dirty="0" smtClean="0"/>
              <a:t>interests</a:t>
            </a:r>
          </a:p>
          <a:p>
            <a:endParaRPr lang="en-US" dirty="0"/>
          </a:p>
        </p:txBody>
      </p:sp>
      <p:pic>
        <p:nvPicPr>
          <p:cNvPr id="18" name="Picture Placeholder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8293" y="2059734"/>
            <a:ext cx="1463747" cy="1207590"/>
          </a:xfrm>
          <a:prstGeom prst="rect">
            <a:avLst/>
          </a:prstGeom>
        </p:spPr>
      </p:pic>
      <p:sp>
        <p:nvSpPr>
          <p:cNvPr id="14" name="Content Placeholder 1"/>
          <p:cNvSpPr txBox="1">
            <a:spLocks/>
          </p:cNvSpPr>
          <p:nvPr/>
        </p:nvSpPr>
        <p:spPr>
          <a:xfrm>
            <a:off x="611188" y="1439006"/>
            <a:ext cx="3520440" cy="1841345"/>
          </a:xfrm>
          <a:prstGeom prst="rect">
            <a:avLst/>
          </a:prstGeom>
          <a:ln w="38100">
            <a:solidFill>
              <a:schemeClr val="accent1"/>
            </a:solidFill>
          </a:ln>
        </p:spPr>
        <p:txBody>
          <a:bodyPr vert="horz" lIns="0" tIns="182880" rIns="0" bIns="0" rtlCol="0">
            <a:noAutofit/>
          </a:bodyPr>
          <a:lst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a:lstStyle>
          <a:p>
            <a:pPr marL="0" indent="0" algn="ctr">
              <a:buNone/>
            </a:pPr>
            <a:endParaRPr lang="en-US" b="1" dirty="0"/>
          </a:p>
        </p:txBody>
      </p:sp>
      <p:sp>
        <p:nvSpPr>
          <p:cNvPr id="17" name="Content Placeholder 1"/>
          <p:cNvSpPr txBox="1">
            <a:spLocks/>
          </p:cNvSpPr>
          <p:nvPr/>
        </p:nvSpPr>
        <p:spPr>
          <a:xfrm>
            <a:off x="4308153" y="1439006"/>
            <a:ext cx="3574266" cy="1841345"/>
          </a:xfrm>
          <a:prstGeom prst="rect">
            <a:avLst/>
          </a:prstGeom>
          <a:ln w="38100">
            <a:solidFill>
              <a:schemeClr val="accent2"/>
            </a:solidFill>
          </a:ln>
        </p:spPr>
        <p:txBody>
          <a:bodyPr vert="horz" lIns="0" tIns="182880" rIns="0" bIns="0" rtlCol="0">
            <a:noAutofit/>
          </a:bodyPr>
          <a:lst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a:lstStyle>
          <a:p>
            <a:pPr marL="0" indent="0" algn="ctr">
              <a:buNone/>
            </a:pPr>
            <a:endParaRPr lang="en-US" b="1" dirty="0"/>
          </a:p>
        </p:txBody>
      </p:sp>
      <p:sp>
        <p:nvSpPr>
          <p:cNvPr id="19" name="Content Placeholder 1"/>
          <p:cNvSpPr txBox="1">
            <a:spLocks/>
          </p:cNvSpPr>
          <p:nvPr/>
        </p:nvSpPr>
        <p:spPr>
          <a:xfrm>
            <a:off x="8058944" y="1439006"/>
            <a:ext cx="3520440" cy="1841345"/>
          </a:xfrm>
          <a:prstGeom prst="rect">
            <a:avLst/>
          </a:prstGeom>
          <a:ln w="38100">
            <a:solidFill>
              <a:schemeClr val="accent3"/>
            </a:solidFill>
          </a:ln>
        </p:spPr>
        <p:txBody>
          <a:bodyPr vert="horz" lIns="0" tIns="182880" rIns="0" bIns="0" rtlCol="0">
            <a:noAutofit/>
          </a:bodyPr>
          <a:lst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a:lstStyle>
          <a:p>
            <a:pPr marL="0" indent="0" algn="ctr">
              <a:buNone/>
            </a:pPr>
            <a:endParaRPr lang="en-US" b="1" dirty="0"/>
          </a:p>
        </p:txBody>
      </p:sp>
      <p:pic>
        <p:nvPicPr>
          <p:cNvPr id="4" name="Picture 3"/>
          <p:cNvPicPr>
            <a:picLocks noChangeAspect="1"/>
          </p:cNvPicPr>
          <p:nvPr/>
        </p:nvPicPr>
        <p:blipFill>
          <a:blip r:embed="rId4"/>
          <a:stretch>
            <a:fillRect/>
          </a:stretch>
        </p:blipFill>
        <p:spPr>
          <a:xfrm>
            <a:off x="8630360" y="2253975"/>
            <a:ext cx="2539826" cy="649838"/>
          </a:xfrm>
          <a:prstGeom prst="rect">
            <a:avLst/>
          </a:prstGeom>
        </p:spPr>
      </p:pic>
      <p:sp>
        <p:nvSpPr>
          <p:cNvPr id="58" name="Espaço Reservado para Número de Slide 2"/>
          <p:cNvSpPr>
            <a:spLocks noGrp="1"/>
          </p:cNvSpPr>
          <p:nvPr>
            <p:ph type="sldNum" sz="quarter" idx="12"/>
          </p:nvPr>
        </p:nvSpPr>
        <p:spPr>
          <a:xfrm>
            <a:off x="11049000" y="6430868"/>
            <a:ext cx="533399" cy="232147"/>
          </a:xfrm>
        </p:spPr>
        <p:txBody>
          <a:bodyPr/>
          <a:lstStyle/>
          <a:p>
            <a:fld id="{B016F8AB-BCEA-4347-8BA6-BE776009BC89}" type="slidenum">
              <a:rPr lang="en-US" sz="1800" smtClean="0"/>
              <a:t>3</a:t>
            </a:fld>
            <a:endParaRPr lang="en-US" sz="1800" dirty="0"/>
          </a:p>
        </p:txBody>
      </p:sp>
      <p:cxnSp>
        <p:nvCxnSpPr>
          <p:cNvPr id="13" name="Conector reto 12"/>
          <p:cNvCxnSpPr/>
          <p:nvPr/>
        </p:nvCxnSpPr>
        <p:spPr>
          <a:xfrm>
            <a:off x="0" y="3447407"/>
            <a:ext cx="12192000"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4" name="Conector reto 12"/>
          <p:cNvCxnSpPr/>
          <p:nvPr/>
        </p:nvCxnSpPr>
        <p:spPr>
          <a:xfrm>
            <a:off x="0" y="6072050"/>
            <a:ext cx="12192000"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nvGrpSpPr>
          <p:cNvPr id="8" name="Group 4"/>
          <p:cNvGrpSpPr>
            <a:grpSpLocks noChangeAspect="1"/>
          </p:cNvGrpSpPr>
          <p:nvPr/>
        </p:nvGrpSpPr>
        <p:grpSpPr bwMode="auto">
          <a:xfrm>
            <a:off x="5591368" y="2075689"/>
            <a:ext cx="1007838" cy="1006410"/>
            <a:chOff x="3519" y="1272"/>
            <a:chExt cx="706" cy="705"/>
          </a:xfrm>
          <a:solidFill>
            <a:schemeClr val="tx1"/>
          </a:solidFill>
        </p:grpSpPr>
        <p:sp>
          <p:nvSpPr>
            <p:cNvPr id="10" name="Freeform 5"/>
            <p:cNvSpPr>
              <a:spLocks/>
            </p:cNvSpPr>
            <p:nvPr/>
          </p:nvSpPr>
          <p:spPr bwMode="auto">
            <a:xfrm>
              <a:off x="3519" y="1272"/>
              <a:ext cx="706" cy="705"/>
            </a:xfrm>
            <a:custGeom>
              <a:avLst/>
              <a:gdLst>
                <a:gd name="T0" fmla="*/ 84 w 168"/>
                <a:gd name="T1" fmla="*/ 0 h 168"/>
                <a:gd name="T2" fmla="*/ 0 w 168"/>
                <a:gd name="T3" fmla="*/ 84 h 168"/>
                <a:gd name="T4" fmla="*/ 84 w 168"/>
                <a:gd name="T5" fmla="*/ 168 h 168"/>
                <a:gd name="T6" fmla="*/ 140 w 168"/>
                <a:gd name="T7" fmla="*/ 146 h 168"/>
                <a:gd name="T8" fmla="*/ 135 w 168"/>
                <a:gd name="T9" fmla="*/ 140 h 168"/>
                <a:gd name="T10" fmla="*/ 101 w 168"/>
                <a:gd name="T11" fmla="*/ 158 h 168"/>
                <a:gd name="T12" fmla="*/ 120 w 168"/>
                <a:gd name="T13" fmla="*/ 84 h 168"/>
                <a:gd name="T14" fmla="*/ 119 w 168"/>
                <a:gd name="T15" fmla="*/ 65 h 168"/>
                <a:gd name="T16" fmla="*/ 111 w 168"/>
                <a:gd name="T17" fmla="*/ 66 h 168"/>
                <a:gd name="T18" fmla="*/ 112 w 168"/>
                <a:gd name="T19" fmla="*/ 84 h 168"/>
                <a:gd name="T20" fmla="*/ 84 w 168"/>
                <a:gd name="T21" fmla="*/ 160 h 168"/>
                <a:gd name="T22" fmla="*/ 57 w 168"/>
                <a:gd name="T23" fmla="*/ 107 h 168"/>
                <a:gd name="T24" fmla="*/ 49 w 168"/>
                <a:gd name="T25" fmla="*/ 108 h 168"/>
                <a:gd name="T26" fmla="*/ 66 w 168"/>
                <a:gd name="T27" fmla="*/ 158 h 168"/>
                <a:gd name="T28" fmla="*/ 8 w 168"/>
                <a:gd name="T29" fmla="*/ 84 h 168"/>
                <a:gd name="T30" fmla="*/ 66 w 168"/>
                <a:gd name="T31" fmla="*/ 10 h 168"/>
                <a:gd name="T32" fmla="*/ 52 w 168"/>
                <a:gd name="T33" fmla="*/ 43 h 168"/>
                <a:gd name="T34" fmla="*/ 49 w 168"/>
                <a:gd name="T35" fmla="*/ 60 h 168"/>
                <a:gd name="T36" fmla="*/ 57 w 168"/>
                <a:gd name="T37" fmla="*/ 61 h 168"/>
                <a:gd name="T38" fmla="*/ 60 w 168"/>
                <a:gd name="T39" fmla="*/ 45 h 168"/>
                <a:gd name="T40" fmla="*/ 84 w 168"/>
                <a:gd name="T41" fmla="*/ 8 h 168"/>
                <a:gd name="T42" fmla="*/ 100 w 168"/>
                <a:gd name="T43" fmla="*/ 22 h 168"/>
                <a:gd name="T44" fmla="*/ 107 w 168"/>
                <a:gd name="T45" fmla="*/ 18 h 168"/>
                <a:gd name="T46" fmla="*/ 102 w 168"/>
                <a:gd name="T47" fmla="*/ 10 h 168"/>
                <a:gd name="T48" fmla="*/ 160 w 168"/>
                <a:gd name="T49" fmla="*/ 84 h 168"/>
                <a:gd name="T50" fmla="*/ 158 w 168"/>
                <a:gd name="T51" fmla="*/ 101 h 168"/>
                <a:gd name="T52" fmla="*/ 166 w 168"/>
                <a:gd name="T53" fmla="*/ 103 h 168"/>
                <a:gd name="T54" fmla="*/ 168 w 168"/>
                <a:gd name="T55" fmla="*/ 84 h 168"/>
                <a:gd name="T56" fmla="*/ 84 w 168"/>
                <a:gd name="T5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8" h="168">
                  <a:moveTo>
                    <a:pt x="84" y="0"/>
                  </a:moveTo>
                  <a:cubicBezTo>
                    <a:pt x="38" y="0"/>
                    <a:pt x="0" y="38"/>
                    <a:pt x="0" y="84"/>
                  </a:cubicBezTo>
                  <a:cubicBezTo>
                    <a:pt x="0" y="130"/>
                    <a:pt x="38" y="168"/>
                    <a:pt x="84" y="168"/>
                  </a:cubicBezTo>
                  <a:cubicBezTo>
                    <a:pt x="105" y="168"/>
                    <a:pt x="125" y="160"/>
                    <a:pt x="140" y="146"/>
                  </a:cubicBezTo>
                  <a:cubicBezTo>
                    <a:pt x="135" y="140"/>
                    <a:pt x="135" y="140"/>
                    <a:pt x="135" y="140"/>
                  </a:cubicBezTo>
                  <a:cubicBezTo>
                    <a:pt x="125" y="149"/>
                    <a:pt x="114" y="155"/>
                    <a:pt x="101" y="158"/>
                  </a:cubicBezTo>
                  <a:cubicBezTo>
                    <a:pt x="113" y="144"/>
                    <a:pt x="120" y="116"/>
                    <a:pt x="120" y="84"/>
                  </a:cubicBezTo>
                  <a:cubicBezTo>
                    <a:pt x="120" y="78"/>
                    <a:pt x="120" y="71"/>
                    <a:pt x="119" y="65"/>
                  </a:cubicBezTo>
                  <a:cubicBezTo>
                    <a:pt x="111" y="66"/>
                    <a:pt x="111" y="66"/>
                    <a:pt x="111" y="66"/>
                  </a:cubicBezTo>
                  <a:cubicBezTo>
                    <a:pt x="112" y="72"/>
                    <a:pt x="112" y="78"/>
                    <a:pt x="112" y="84"/>
                  </a:cubicBezTo>
                  <a:cubicBezTo>
                    <a:pt x="112" y="129"/>
                    <a:pt x="97" y="160"/>
                    <a:pt x="84" y="160"/>
                  </a:cubicBezTo>
                  <a:cubicBezTo>
                    <a:pt x="72" y="160"/>
                    <a:pt x="61" y="138"/>
                    <a:pt x="57" y="107"/>
                  </a:cubicBezTo>
                  <a:cubicBezTo>
                    <a:pt x="49" y="108"/>
                    <a:pt x="49" y="108"/>
                    <a:pt x="49" y="108"/>
                  </a:cubicBezTo>
                  <a:cubicBezTo>
                    <a:pt x="52" y="130"/>
                    <a:pt x="58" y="148"/>
                    <a:pt x="66" y="158"/>
                  </a:cubicBezTo>
                  <a:cubicBezTo>
                    <a:pt x="33" y="150"/>
                    <a:pt x="8" y="120"/>
                    <a:pt x="8" y="84"/>
                  </a:cubicBezTo>
                  <a:cubicBezTo>
                    <a:pt x="8" y="48"/>
                    <a:pt x="33" y="18"/>
                    <a:pt x="66" y="10"/>
                  </a:cubicBezTo>
                  <a:cubicBezTo>
                    <a:pt x="61" y="18"/>
                    <a:pt x="56" y="29"/>
                    <a:pt x="52" y="43"/>
                  </a:cubicBezTo>
                  <a:cubicBezTo>
                    <a:pt x="51" y="48"/>
                    <a:pt x="50" y="54"/>
                    <a:pt x="49" y="60"/>
                  </a:cubicBezTo>
                  <a:cubicBezTo>
                    <a:pt x="57" y="61"/>
                    <a:pt x="57" y="61"/>
                    <a:pt x="57" y="61"/>
                  </a:cubicBezTo>
                  <a:cubicBezTo>
                    <a:pt x="58" y="55"/>
                    <a:pt x="59" y="50"/>
                    <a:pt x="60" y="45"/>
                  </a:cubicBezTo>
                  <a:cubicBezTo>
                    <a:pt x="65" y="22"/>
                    <a:pt x="75" y="8"/>
                    <a:pt x="84" y="8"/>
                  </a:cubicBezTo>
                  <a:cubicBezTo>
                    <a:pt x="89" y="8"/>
                    <a:pt x="95" y="13"/>
                    <a:pt x="100" y="22"/>
                  </a:cubicBezTo>
                  <a:cubicBezTo>
                    <a:pt x="107" y="18"/>
                    <a:pt x="107" y="18"/>
                    <a:pt x="107" y="18"/>
                  </a:cubicBezTo>
                  <a:cubicBezTo>
                    <a:pt x="105" y="15"/>
                    <a:pt x="103" y="12"/>
                    <a:pt x="102" y="10"/>
                  </a:cubicBezTo>
                  <a:cubicBezTo>
                    <a:pt x="135" y="18"/>
                    <a:pt x="160" y="48"/>
                    <a:pt x="160" y="84"/>
                  </a:cubicBezTo>
                  <a:cubicBezTo>
                    <a:pt x="160" y="90"/>
                    <a:pt x="159" y="96"/>
                    <a:pt x="158" y="101"/>
                  </a:cubicBezTo>
                  <a:cubicBezTo>
                    <a:pt x="166" y="103"/>
                    <a:pt x="166" y="103"/>
                    <a:pt x="166" y="103"/>
                  </a:cubicBezTo>
                  <a:cubicBezTo>
                    <a:pt x="167" y="97"/>
                    <a:pt x="168" y="90"/>
                    <a:pt x="168" y="84"/>
                  </a:cubicBezTo>
                  <a:cubicBezTo>
                    <a:pt x="168" y="38"/>
                    <a:pt x="130" y="0"/>
                    <a:pt x="8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 name="Rectangle 6"/>
            <p:cNvSpPr>
              <a:spLocks noChangeArrowheads="1"/>
            </p:cNvSpPr>
            <p:nvPr/>
          </p:nvSpPr>
          <p:spPr bwMode="auto">
            <a:xfrm>
              <a:off x="3838" y="1608"/>
              <a:ext cx="370" cy="3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 name="Rectangle 7"/>
            <p:cNvSpPr>
              <a:spLocks noChangeArrowheads="1"/>
            </p:cNvSpPr>
            <p:nvPr/>
          </p:nvSpPr>
          <p:spPr bwMode="auto">
            <a:xfrm>
              <a:off x="3536" y="1608"/>
              <a:ext cx="101" cy="3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 name="Rectangle 8"/>
            <p:cNvSpPr>
              <a:spLocks noChangeArrowheads="1"/>
            </p:cNvSpPr>
            <p:nvPr/>
          </p:nvSpPr>
          <p:spPr bwMode="auto">
            <a:xfrm>
              <a:off x="3586" y="1776"/>
              <a:ext cx="471" cy="3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 name="Rectangle 9"/>
            <p:cNvSpPr>
              <a:spLocks noChangeArrowheads="1"/>
            </p:cNvSpPr>
            <p:nvPr/>
          </p:nvSpPr>
          <p:spPr bwMode="auto">
            <a:xfrm>
              <a:off x="4057" y="1440"/>
              <a:ext cx="101" cy="3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0" name="Rectangle 10"/>
            <p:cNvSpPr>
              <a:spLocks noChangeArrowheads="1"/>
            </p:cNvSpPr>
            <p:nvPr/>
          </p:nvSpPr>
          <p:spPr bwMode="auto">
            <a:xfrm>
              <a:off x="3586" y="1440"/>
              <a:ext cx="269" cy="3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1" name="Freeform 11"/>
            <p:cNvSpPr>
              <a:spLocks noEditPoints="1"/>
            </p:cNvSpPr>
            <p:nvPr/>
          </p:nvSpPr>
          <p:spPr bwMode="auto">
            <a:xfrm>
              <a:off x="3670" y="1558"/>
              <a:ext cx="135" cy="134"/>
            </a:xfrm>
            <a:custGeom>
              <a:avLst/>
              <a:gdLst>
                <a:gd name="T0" fmla="*/ 0 w 32"/>
                <a:gd name="T1" fmla="*/ 16 h 32"/>
                <a:gd name="T2" fmla="*/ 16 w 32"/>
                <a:gd name="T3" fmla="*/ 32 h 32"/>
                <a:gd name="T4" fmla="*/ 32 w 32"/>
                <a:gd name="T5" fmla="*/ 16 h 32"/>
                <a:gd name="T6" fmla="*/ 16 w 32"/>
                <a:gd name="T7" fmla="*/ 0 h 32"/>
                <a:gd name="T8" fmla="*/ 0 w 32"/>
                <a:gd name="T9" fmla="*/ 16 h 32"/>
                <a:gd name="T10" fmla="*/ 24 w 32"/>
                <a:gd name="T11" fmla="*/ 16 h 32"/>
                <a:gd name="T12" fmla="*/ 16 w 32"/>
                <a:gd name="T13" fmla="*/ 24 h 32"/>
                <a:gd name="T14" fmla="*/ 8 w 32"/>
                <a:gd name="T15" fmla="*/ 16 h 32"/>
                <a:gd name="T16" fmla="*/ 16 w 32"/>
                <a:gd name="T17" fmla="*/ 8 h 32"/>
                <a:gd name="T18" fmla="*/ 24 w 32"/>
                <a:gd name="T19"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0" y="16"/>
                  </a:moveTo>
                  <a:cubicBezTo>
                    <a:pt x="0" y="25"/>
                    <a:pt x="7" y="32"/>
                    <a:pt x="16" y="32"/>
                  </a:cubicBezTo>
                  <a:cubicBezTo>
                    <a:pt x="25" y="32"/>
                    <a:pt x="32" y="25"/>
                    <a:pt x="32" y="16"/>
                  </a:cubicBezTo>
                  <a:cubicBezTo>
                    <a:pt x="32" y="7"/>
                    <a:pt x="25" y="0"/>
                    <a:pt x="16" y="0"/>
                  </a:cubicBezTo>
                  <a:cubicBezTo>
                    <a:pt x="7" y="0"/>
                    <a:pt x="0" y="7"/>
                    <a:pt x="0" y="16"/>
                  </a:cubicBezTo>
                  <a:close/>
                  <a:moveTo>
                    <a:pt x="24" y="16"/>
                  </a:moveTo>
                  <a:cubicBezTo>
                    <a:pt x="24" y="20"/>
                    <a:pt x="20" y="24"/>
                    <a:pt x="16" y="24"/>
                  </a:cubicBezTo>
                  <a:cubicBezTo>
                    <a:pt x="12" y="24"/>
                    <a:pt x="8" y="20"/>
                    <a:pt x="8" y="16"/>
                  </a:cubicBezTo>
                  <a:cubicBezTo>
                    <a:pt x="8" y="12"/>
                    <a:pt x="12" y="8"/>
                    <a:pt x="16" y="8"/>
                  </a:cubicBezTo>
                  <a:cubicBezTo>
                    <a:pt x="20" y="8"/>
                    <a:pt x="24" y="12"/>
                    <a:pt x="24" y="1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2" name="Freeform 12"/>
            <p:cNvSpPr>
              <a:spLocks noEditPoints="1"/>
            </p:cNvSpPr>
            <p:nvPr/>
          </p:nvSpPr>
          <p:spPr bwMode="auto">
            <a:xfrm>
              <a:off x="3889" y="1390"/>
              <a:ext cx="134" cy="134"/>
            </a:xfrm>
            <a:custGeom>
              <a:avLst/>
              <a:gdLst>
                <a:gd name="T0" fmla="*/ 16 w 32"/>
                <a:gd name="T1" fmla="*/ 32 h 32"/>
                <a:gd name="T2" fmla="*/ 32 w 32"/>
                <a:gd name="T3" fmla="*/ 16 h 32"/>
                <a:gd name="T4" fmla="*/ 16 w 32"/>
                <a:gd name="T5" fmla="*/ 0 h 32"/>
                <a:gd name="T6" fmla="*/ 0 w 32"/>
                <a:gd name="T7" fmla="*/ 16 h 32"/>
                <a:gd name="T8" fmla="*/ 16 w 32"/>
                <a:gd name="T9" fmla="*/ 32 h 32"/>
                <a:gd name="T10" fmla="*/ 16 w 32"/>
                <a:gd name="T11" fmla="*/ 8 h 32"/>
                <a:gd name="T12" fmla="*/ 24 w 32"/>
                <a:gd name="T13" fmla="*/ 16 h 32"/>
                <a:gd name="T14" fmla="*/ 16 w 32"/>
                <a:gd name="T15" fmla="*/ 24 h 32"/>
                <a:gd name="T16" fmla="*/ 8 w 32"/>
                <a:gd name="T17" fmla="*/ 16 h 32"/>
                <a:gd name="T18" fmla="*/ 16 w 32"/>
                <a:gd name="T19" fmla="*/ 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6" y="32"/>
                  </a:moveTo>
                  <a:cubicBezTo>
                    <a:pt x="25" y="32"/>
                    <a:pt x="32" y="25"/>
                    <a:pt x="32" y="16"/>
                  </a:cubicBezTo>
                  <a:cubicBezTo>
                    <a:pt x="32" y="7"/>
                    <a:pt x="25" y="0"/>
                    <a:pt x="16" y="0"/>
                  </a:cubicBezTo>
                  <a:cubicBezTo>
                    <a:pt x="7" y="0"/>
                    <a:pt x="0" y="7"/>
                    <a:pt x="0" y="16"/>
                  </a:cubicBezTo>
                  <a:cubicBezTo>
                    <a:pt x="0" y="25"/>
                    <a:pt x="7" y="32"/>
                    <a:pt x="16" y="32"/>
                  </a:cubicBezTo>
                  <a:close/>
                  <a:moveTo>
                    <a:pt x="16" y="8"/>
                  </a:moveTo>
                  <a:cubicBezTo>
                    <a:pt x="20" y="8"/>
                    <a:pt x="24" y="12"/>
                    <a:pt x="24" y="16"/>
                  </a:cubicBezTo>
                  <a:cubicBezTo>
                    <a:pt x="24" y="20"/>
                    <a:pt x="20" y="24"/>
                    <a:pt x="16" y="24"/>
                  </a:cubicBezTo>
                  <a:cubicBezTo>
                    <a:pt x="12" y="24"/>
                    <a:pt x="8" y="20"/>
                    <a:pt x="8" y="16"/>
                  </a:cubicBezTo>
                  <a:cubicBezTo>
                    <a:pt x="8" y="12"/>
                    <a:pt x="12" y="8"/>
                    <a:pt x="16" y="8"/>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 name="Freeform 13"/>
            <p:cNvSpPr>
              <a:spLocks noEditPoints="1"/>
            </p:cNvSpPr>
            <p:nvPr/>
          </p:nvSpPr>
          <p:spPr bwMode="auto">
            <a:xfrm>
              <a:off x="4091" y="1726"/>
              <a:ext cx="134" cy="134"/>
            </a:xfrm>
            <a:custGeom>
              <a:avLst/>
              <a:gdLst>
                <a:gd name="T0" fmla="*/ 16 w 32"/>
                <a:gd name="T1" fmla="*/ 0 h 32"/>
                <a:gd name="T2" fmla="*/ 0 w 32"/>
                <a:gd name="T3" fmla="*/ 16 h 32"/>
                <a:gd name="T4" fmla="*/ 16 w 32"/>
                <a:gd name="T5" fmla="*/ 32 h 32"/>
                <a:gd name="T6" fmla="*/ 32 w 32"/>
                <a:gd name="T7" fmla="*/ 16 h 32"/>
                <a:gd name="T8" fmla="*/ 16 w 32"/>
                <a:gd name="T9" fmla="*/ 0 h 32"/>
                <a:gd name="T10" fmla="*/ 16 w 32"/>
                <a:gd name="T11" fmla="*/ 24 h 32"/>
                <a:gd name="T12" fmla="*/ 8 w 32"/>
                <a:gd name="T13" fmla="*/ 16 h 32"/>
                <a:gd name="T14" fmla="*/ 16 w 32"/>
                <a:gd name="T15" fmla="*/ 8 h 32"/>
                <a:gd name="T16" fmla="*/ 24 w 32"/>
                <a:gd name="T17" fmla="*/ 16 h 32"/>
                <a:gd name="T18" fmla="*/ 16 w 32"/>
                <a:gd name="T19" fmla="*/ 2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6" y="0"/>
                  </a:moveTo>
                  <a:cubicBezTo>
                    <a:pt x="7" y="0"/>
                    <a:pt x="0" y="7"/>
                    <a:pt x="0" y="16"/>
                  </a:cubicBezTo>
                  <a:cubicBezTo>
                    <a:pt x="0" y="25"/>
                    <a:pt x="7" y="32"/>
                    <a:pt x="16" y="32"/>
                  </a:cubicBezTo>
                  <a:cubicBezTo>
                    <a:pt x="25" y="32"/>
                    <a:pt x="32" y="25"/>
                    <a:pt x="32" y="16"/>
                  </a:cubicBezTo>
                  <a:cubicBezTo>
                    <a:pt x="32" y="7"/>
                    <a:pt x="25" y="0"/>
                    <a:pt x="16" y="0"/>
                  </a:cubicBezTo>
                  <a:close/>
                  <a:moveTo>
                    <a:pt x="16" y="24"/>
                  </a:moveTo>
                  <a:cubicBezTo>
                    <a:pt x="12" y="24"/>
                    <a:pt x="8" y="20"/>
                    <a:pt x="8" y="16"/>
                  </a:cubicBezTo>
                  <a:cubicBezTo>
                    <a:pt x="8" y="12"/>
                    <a:pt x="12" y="8"/>
                    <a:pt x="16" y="8"/>
                  </a:cubicBezTo>
                  <a:cubicBezTo>
                    <a:pt x="20" y="8"/>
                    <a:pt x="24" y="12"/>
                    <a:pt x="24" y="16"/>
                  </a:cubicBezTo>
                  <a:cubicBezTo>
                    <a:pt x="24" y="20"/>
                    <a:pt x="20" y="24"/>
                    <a:pt x="16" y="2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2" name="TextBox 1"/>
          <p:cNvSpPr txBox="1"/>
          <p:nvPr/>
        </p:nvSpPr>
        <p:spPr>
          <a:xfrm>
            <a:off x="1871331" y="1589711"/>
            <a:ext cx="946298" cy="302967"/>
          </a:xfrm>
          <a:prstGeom prst="rect">
            <a:avLst/>
          </a:prstGeom>
          <a:noFill/>
        </p:spPr>
        <p:txBody>
          <a:bodyPr wrap="none" lIns="0" tIns="0" rIns="0" bIns="0" rtlCol="0">
            <a:noAutofit/>
          </a:bodyPr>
          <a:lstStyle/>
          <a:p>
            <a:pPr algn="ctr">
              <a:lnSpc>
                <a:spcPct val="90000"/>
              </a:lnSpc>
            </a:pPr>
            <a:r>
              <a:rPr lang="en-US" b="1" dirty="0" smtClean="0"/>
              <a:t>topword_1</a:t>
            </a:r>
            <a:endParaRPr lang="en-GB" b="1" dirty="0"/>
          </a:p>
        </p:txBody>
      </p:sp>
      <p:sp>
        <p:nvSpPr>
          <p:cNvPr id="24" name="TextBox 23"/>
          <p:cNvSpPr txBox="1"/>
          <p:nvPr/>
        </p:nvSpPr>
        <p:spPr>
          <a:xfrm>
            <a:off x="5665747" y="1594579"/>
            <a:ext cx="946298" cy="302967"/>
          </a:xfrm>
          <a:prstGeom prst="rect">
            <a:avLst/>
          </a:prstGeom>
          <a:noFill/>
        </p:spPr>
        <p:txBody>
          <a:bodyPr wrap="none" lIns="0" tIns="0" rIns="0" bIns="0" rtlCol="0">
            <a:noAutofit/>
          </a:bodyPr>
          <a:lstStyle/>
          <a:p>
            <a:pPr algn="ctr">
              <a:lnSpc>
                <a:spcPct val="90000"/>
              </a:lnSpc>
            </a:pPr>
            <a:r>
              <a:rPr lang="en-US" b="1" dirty="0" smtClean="0"/>
              <a:t>topword_2</a:t>
            </a:r>
            <a:endParaRPr lang="en-GB" b="1" dirty="0"/>
          </a:p>
        </p:txBody>
      </p:sp>
      <p:sp>
        <p:nvSpPr>
          <p:cNvPr id="25" name="TextBox 24"/>
          <p:cNvSpPr txBox="1"/>
          <p:nvPr/>
        </p:nvSpPr>
        <p:spPr>
          <a:xfrm>
            <a:off x="9346015" y="1596173"/>
            <a:ext cx="946298" cy="302967"/>
          </a:xfrm>
          <a:prstGeom prst="rect">
            <a:avLst/>
          </a:prstGeom>
          <a:noFill/>
        </p:spPr>
        <p:txBody>
          <a:bodyPr wrap="none" lIns="0" tIns="0" rIns="0" bIns="0" rtlCol="0">
            <a:noAutofit/>
          </a:bodyPr>
          <a:lstStyle/>
          <a:p>
            <a:pPr algn="ctr">
              <a:lnSpc>
                <a:spcPct val="90000"/>
              </a:lnSpc>
            </a:pPr>
            <a:r>
              <a:rPr lang="en-US" b="1" dirty="0" smtClean="0"/>
              <a:t>topword_3</a:t>
            </a:r>
            <a:endParaRPr lang="en-GB" b="1" dirty="0"/>
          </a:p>
        </p:txBody>
      </p:sp>
    </p:spTree>
    <p:extLst>
      <p:ext uri="{BB962C8B-B14F-4D97-AF65-F5344CB8AC3E}">
        <p14:creationId xmlns:p14="http://schemas.microsoft.com/office/powerpoint/2010/main" val="2242564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1828800" y="4531800"/>
            <a:ext cx="8495561" cy="1545336"/>
            <a:chOff x="2110420" y="2819992"/>
            <a:chExt cx="7847802" cy="1545336"/>
          </a:xfrm>
          <a:noFill/>
        </p:grpSpPr>
        <p:sp>
          <p:nvSpPr>
            <p:cNvPr id="15" name="Content Placeholder 1"/>
            <p:cNvSpPr txBox="1">
              <a:spLocks/>
            </p:cNvSpPr>
            <p:nvPr/>
          </p:nvSpPr>
          <p:spPr>
            <a:xfrm>
              <a:off x="2110420" y="2819992"/>
              <a:ext cx="7847802" cy="1545336"/>
            </a:xfrm>
            <a:prstGeom prst="rect">
              <a:avLst/>
            </a:prstGeom>
            <a:grpFill/>
            <a:ln w="38100">
              <a:solidFill>
                <a:schemeClr val="accent2"/>
              </a:solidFill>
            </a:ln>
          </p:spPr>
          <p:txBody>
            <a:bodyPr vert="horz" lIns="274320" tIns="274320" rIns="1645920" bIns="274320" rtlCol="0" anchor="ctr">
              <a:noAutofit/>
            </a:bodyPr>
            <a:lst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a:lstStyle>
            <a:p>
              <a:pPr marL="0" indent="0">
                <a:lnSpc>
                  <a:spcPct val="100000"/>
                </a:lnSpc>
                <a:spcBef>
                  <a:spcPts val="1000"/>
                </a:spcBef>
                <a:buFont typeface="Arial" panose="020B0604020202020204" pitchFamily="34" charset="0"/>
                <a:buNone/>
              </a:pPr>
              <a:endParaRPr lang="en-US" b="1" dirty="0"/>
            </a:p>
          </p:txBody>
        </p:sp>
        <p:cxnSp>
          <p:nvCxnSpPr>
            <p:cNvPr id="17" name="Straight Connector 16"/>
            <p:cNvCxnSpPr/>
            <p:nvPr/>
          </p:nvCxnSpPr>
          <p:spPr>
            <a:xfrm>
              <a:off x="3328827" y="3031282"/>
              <a:ext cx="0" cy="1122755"/>
            </a:xfrm>
            <a:prstGeom prst="line">
              <a:avLst/>
            </a:prstGeom>
            <a:grpFill/>
            <a:ln w="38100">
              <a:solidFill>
                <a:schemeClr val="bg2"/>
              </a:solidFill>
            </a:ln>
          </p:spPr>
        </p:cxnSp>
      </p:grpSp>
      <p:grpSp>
        <p:nvGrpSpPr>
          <p:cNvPr id="22" name="Group 21"/>
          <p:cNvGrpSpPr/>
          <p:nvPr/>
        </p:nvGrpSpPr>
        <p:grpSpPr>
          <a:xfrm>
            <a:off x="1828800" y="1198880"/>
            <a:ext cx="8495561" cy="1545336"/>
            <a:chOff x="2110420" y="4468336"/>
            <a:chExt cx="7847802" cy="1545336"/>
          </a:xfrm>
        </p:grpSpPr>
        <p:sp>
          <p:nvSpPr>
            <p:cNvPr id="16" name="Content Placeholder 1"/>
            <p:cNvSpPr txBox="1">
              <a:spLocks/>
            </p:cNvSpPr>
            <p:nvPr/>
          </p:nvSpPr>
          <p:spPr>
            <a:xfrm>
              <a:off x="2110420" y="4468336"/>
              <a:ext cx="7847802" cy="1545336"/>
            </a:xfrm>
            <a:prstGeom prst="rect">
              <a:avLst/>
            </a:prstGeom>
            <a:solidFill>
              <a:schemeClr val="bg1"/>
            </a:solidFill>
            <a:ln w="38100">
              <a:solidFill>
                <a:schemeClr val="accent3"/>
              </a:solidFill>
            </a:ln>
          </p:spPr>
          <p:txBody>
            <a:bodyPr vert="horz" lIns="274320" tIns="274320" rIns="1645920" bIns="274320" rtlCol="0" anchor="ctr">
              <a:noAutofit/>
            </a:bodyPr>
            <a:lst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a:lstStyle>
            <a:p>
              <a:pPr marL="0" indent="0">
                <a:lnSpc>
                  <a:spcPct val="100000"/>
                </a:lnSpc>
                <a:spcBef>
                  <a:spcPts val="1000"/>
                </a:spcBef>
                <a:buFont typeface="Arial" panose="020B0604020202020204" pitchFamily="34" charset="0"/>
                <a:buNone/>
              </a:pPr>
              <a:endParaRPr lang="en-US" b="1" dirty="0"/>
            </a:p>
          </p:txBody>
        </p:sp>
        <p:cxnSp>
          <p:nvCxnSpPr>
            <p:cNvPr id="18" name="Straight Connector 17"/>
            <p:cNvCxnSpPr/>
            <p:nvPr/>
          </p:nvCxnSpPr>
          <p:spPr>
            <a:xfrm>
              <a:off x="3328827" y="4679626"/>
              <a:ext cx="0" cy="1122755"/>
            </a:xfrm>
            <a:prstGeom prst="line">
              <a:avLst/>
            </a:prstGeom>
            <a:solidFill>
              <a:schemeClr val="bg1"/>
            </a:solidFill>
            <a:ln w="38100">
              <a:solidFill>
                <a:schemeClr val="bg2"/>
              </a:solidFill>
            </a:ln>
          </p:spPr>
        </p:cxnSp>
      </p:grpSp>
      <p:sp>
        <p:nvSpPr>
          <p:cNvPr id="4" name="Title 3"/>
          <p:cNvSpPr>
            <a:spLocks noGrp="1"/>
          </p:cNvSpPr>
          <p:nvPr>
            <p:ph type="title"/>
          </p:nvPr>
        </p:nvSpPr>
        <p:spPr>
          <a:xfrm>
            <a:off x="609441" y="519236"/>
            <a:ext cx="11508495" cy="852364"/>
          </a:xfrm>
        </p:spPr>
        <p:txBody>
          <a:bodyPr/>
          <a:lstStyle/>
          <a:p>
            <a:r>
              <a:rPr lang="en-US" dirty="0"/>
              <a:t>3 month trend: </a:t>
            </a:r>
            <a:r>
              <a:rPr lang="en-US" dirty="0" smtClean="0"/>
              <a:t>Increasing </a:t>
            </a:r>
            <a:r>
              <a:rPr lang="en-US" smtClean="0"/>
              <a:t>interest in…</a:t>
            </a:r>
            <a:endParaRPr lang="en-US" dirty="0"/>
          </a:p>
        </p:txBody>
      </p:sp>
      <p:grpSp>
        <p:nvGrpSpPr>
          <p:cNvPr id="20" name="Group 19"/>
          <p:cNvGrpSpPr/>
          <p:nvPr/>
        </p:nvGrpSpPr>
        <p:grpSpPr>
          <a:xfrm>
            <a:off x="1828800" y="2857114"/>
            <a:ext cx="8495561" cy="1545336"/>
            <a:chOff x="2110420" y="1171648"/>
            <a:chExt cx="7847802" cy="1545336"/>
          </a:xfrm>
        </p:grpSpPr>
        <p:sp>
          <p:nvSpPr>
            <p:cNvPr id="21" name="Content Placeholder 1"/>
            <p:cNvSpPr txBox="1">
              <a:spLocks/>
            </p:cNvSpPr>
            <p:nvPr/>
          </p:nvSpPr>
          <p:spPr>
            <a:xfrm>
              <a:off x="2110420" y="1171648"/>
              <a:ext cx="7847802" cy="1545336"/>
            </a:xfrm>
            <a:prstGeom prst="rect">
              <a:avLst/>
            </a:prstGeom>
            <a:solidFill>
              <a:schemeClr val="bg1"/>
            </a:solidFill>
            <a:ln w="38100">
              <a:solidFill>
                <a:schemeClr val="accent1"/>
              </a:solidFill>
            </a:ln>
          </p:spPr>
          <p:txBody>
            <a:bodyPr vert="horz" lIns="274320" tIns="274320" rIns="1645920" bIns="274320" rtlCol="0" anchor="ctr">
              <a:noAutofit/>
            </a:bodyPr>
            <a:lst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a:lstStyle>
            <a:p>
              <a:pPr marL="0" indent="0">
                <a:lnSpc>
                  <a:spcPct val="100000"/>
                </a:lnSpc>
                <a:spcBef>
                  <a:spcPts val="1000"/>
                </a:spcBef>
                <a:buFont typeface="Arial" panose="020B0604020202020204" pitchFamily="34" charset="0"/>
                <a:buNone/>
              </a:pPr>
              <a:endParaRPr lang="en-US" b="1" dirty="0"/>
            </a:p>
          </p:txBody>
        </p:sp>
        <p:cxnSp>
          <p:nvCxnSpPr>
            <p:cNvPr id="25" name="Straight Connector 24"/>
            <p:cNvCxnSpPr/>
            <p:nvPr/>
          </p:nvCxnSpPr>
          <p:spPr>
            <a:xfrm>
              <a:off x="3328827" y="1382938"/>
              <a:ext cx="0" cy="1122755"/>
            </a:xfrm>
            <a:prstGeom prst="line">
              <a:avLst/>
            </a:prstGeom>
            <a:solidFill>
              <a:schemeClr val="bg1"/>
            </a:solidFill>
            <a:ln w="38100">
              <a:solidFill>
                <a:schemeClr val="bg2"/>
              </a:solidFill>
            </a:ln>
          </p:spPr>
        </p:cxnSp>
      </p:grpSp>
      <p:sp>
        <p:nvSpPr>
          <p:cNvPr id="2" name="TextBox 1"/>
          <p:cNvSpPr txBox="1"/>
          <p:nvPr/>
        </p:nvSpPr>
        <p:spPr>
          <a:xfrm>
            <a:off x="1948543" y="1861457"/>
            <a:ext cx="1066800" cy="348343"/>
          </a:xfrm>
          <a:prstGeom prst="rect">
            <a:avLst/>
          </a:prstGeom>
          <a:noFill/>
        </p:spPr>
        <p:txBody>
          <a:bodyPr wrap="square" lIns="0" tIns="0" rIns="0" bIns="0" rtlCol="0">
            <a:noAutofit/>
          </a:bodyPr>
          <a:lstStyle/>
          <a:p>
            <a:pPr algn="ctr">
              <a:lnSpc>
                <a:spcPct val="90000"/>
              </a:lnSpc>
            </a:pPr>
            <a:r>
              <a:rPr lang="en-US" dirty="0" smtClean="0"/>
              <a:t>Month-2</a:t>
            </a:r>
            <a:endParaRPr lang="en-GB" dirty="0"/>
          </a:p>
        </p:txBody>
      </p:sp>
      <p:sp>
        <p:nvSpPr>
          <p:cNvPr id="13" name="TextBox 12"/>
          <p:cNvSpPr txBox="1"/>
          <p:nvPr/>
        </p:nvSpPr>
        <p:spPr>
          <a:xfrm>
            <a:off x="1948543" y="3455609"/>
            <a:ext cx="1066800" cy="348343"/>
          </a:xfrm>
          <a:prstGeom prst="rect">
            <a:avLst/>
          </a:prstGeom>
          <a:noFill/>
        </p:spPr>
        <p:txBody>
          <a:bodyPr wrap="square" lIns="0" tIns="0" rIns="0" bIns="0" rtlCol="0">
            <a:noAutofit/>
          </a:bodyPr>
          <a:lstStyle/>
          <a:p>
            <a:pPr algn="ctr">
              <a:lnSpc>
                <a:spcPct val="90000"/>
              </a:lnSpc>
            </a:pPr>
            <a:r>
              <a:rPr lang="en-US" dirty="0" smtClean="0"/>
              <a:t>Month-1</a:t>
            </a:r>
            <a:endParaRPr lang="en-GB" dirty="0"/>
          </a:p>
        </p:txBody>
      </p:sp>
      <p:sp>
        <p:nvSpPr>
          <p:cNvPr id="26" name="TextBox 25"/>
          <p:cNvSpPr txBox="1"/>
          <p:nvPr/>
        </p:nvSpPr>
        <p:spPr>
          <a:xfrm>
            <a:off x="1948543" y="5130295"/>
            <a:ext cx="1066800" cy="348343"/>
          </a:xfrm>
          <a:prstGeom prst="rect">
            <a:avLst/>
          </a:prstGeom>
          <a:noFill/>
        </p:spPr>
        <p:txBody>
          <a:bodyPr wrap="square" lIns="0" tIns="0" rIns="0" bIns="0" rtlCol="0">
            <a:noAutofit/>
          </a:bodyPr>
          <a:lstStyle/>
          <a:p>
            <a:pPr algn="ctr">
              <a:lnSpc>
                <a:spcPct val="90000"/>
              </a:lnSpc>
            </a:pPr>
            <a:r>
              <a:rPr lang="en-US" dirty="0" smtClean="0"/>
              <a:t>Month-0</a:t>
            </a:r>
            <a:endParaRPr lang="en-GB" dirty="0"/>
          </a:p>
        </p:txBody>
      </p:sp>
    </p:spTree>
    <p:extLst>
      <p:ext uri="{BB962C8B-B14F-4D97-AF65-F5344CB8AC3E}">
        <p14:creationId xmlns:p14="http://schemas.microsoft.com/office/powerpoint/2010/main" val="3782489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Rectangle 54"/>
          <p:cNvSpPr/>
          <p:nvPr/>
        </p:nvSpPr>
        <p:spPr bwMode="ltGray">
          <a:xfrm>
            <a:off x="8010729" y="3068635"/>
            <a:ext cx="3517122" cy="1246097"/>
          </a:xfrm>
          <a:prstGeom prst="rect">
            <a:avLst/>
          </a:prstGeom>
          <a:solidFill>
            <a:schemeClr val="bg2">
              <a:lumMod val="20000"/>
              <a:lumOff val="80000"/>
            </a:schemeClr>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37160" tIns="91440" rIns="118872" rtlCol="0" anchor="t"/>
          <a:lstStyle/>
          <a:p>
            <a:r>
              <a:rPr lang="en-US" sz="1050" b="1" dirty="0">
                <a:solidFill>
                  <a:schemeClr val="tx1"/>
                </a:solidFill>
              </a:rPr>
              <a:t>Observations </a:t>
            </a:r>
            <a:r>
              <a:rPr lang="en-US" sz="900" dirty="0" smtClean="0">
                <a:solidFill>
                  <a:schemeClr val="tx1"/>
                </a:solidFill>
              </a:rPr>
              <a:t> </a:t>
            </a:r>
          </a:p>
          <a:p>
            <a:pPr marL="137160" indent="-137160">
              <a:spcBef>
                <a:spcPts val="100"/>
              </a:spcBef>
              <a:buFont typeface="Arial" panose="020B0604020202020204" pitchFamily="34" charset="0"/>
              <a:buChar char="−"/>
            </a:pPr>
            <a:r>
              <a:rPr lang="en-US" sz="900" dirty="0" smtClean="0">
                <a:solidFill>
                  <a:schemeClr val="tx1"/>
                </a:solidFill>
              </a:rPr>
              <a:t>Observation3</a:t>
            </a:r>
            <a:endParaRPr lang="en-US" sz="900" dirty="0">
              <a:solidFill>
                <a:schemeClr val="tx1"/>
              </a:solidFill>
            </a:endParaRPr>
          </a:p>
          <a:p>
            <a:pPr marL="137160" indent="-137160">
              <a:spcBef>
                <a:spcPts val="100"/>
              </a:spcBef>
              <a:buFont typeface="Arial" panose="020B0604020202020204" pitchFamily="34" charset="0"/>
              <a:buChar char="−"/>
            </a:pPr>
            <a:endParaRPr lang="en-US" sz="1000" dirty="0">
              <a:solidFill>
                <a:schemeClr val="tx1"/>
              </a:solidFill>
            </a:endParaRPr>
          </a:p>
        </p:txBody>
      </p:sp>
      <p:sp>
        <p:nvSpPr>
          <p:cNvPr id="111" name="Rectangle 55"/>
          <p:cNvSpPr/>
          <p:nvPr/>
        </p:nvSpPr>
        <p:spPr bwMode="ltGray">
          <a:xfrm>
            <a:off x="629269" y="3071362"/>
            <a:ext cx="3523620" cy="1238717"/>
          </a:xfrm>
          <a:prstGeom prst="rect">
            <a:avLst/>
          </a:prstGeom>
          <a:solidFill>
            <a:schemeClr val="bg2">
              <a:lumMod val="20000"/>
              <a:lumOff val="80000"/>
            </a:schemeClr>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37160" tIns="91440" rIns="118872" rtlCol="0" anchor="t"/>
          <a:lstStyle/>
          <a:p>
            <a:r>
              <a:rPr lang="en-US" sz="1050" b="1" dirty="0">
                <a:solidFill>
                  <a:schemeClr val="tx1"/>
                </a:solidFill>
              </a:rPr>
              <a:t>Observations </a:t>
            </a:r>
          </a:p>
          <a:p>
            <a:pPr marL="137160" indent="-137160">
              <a:spcBef>
                <a:spcPts val="100"/>
              </a:spcBef>
              <a:buFont typeface="Arial" panose="020B0604020202020204" pitchFamily="34" charset="0"/>
              <a:buChar char="−"/>
            </a:pPr>
            <a:r>
              <a:rPr lang="en-US" sz="900" dirty="0" smtClean="0">
                <a:solidFill>
                  <a:schemeClr val="tx1"/>
                </a:solidFill>
              </a:rPr>
              <a:t>Observation1</a:t>
            </a:r>
            <a:endParaRPr lang="en-US" sz="900" dirty="0">
              <a:solidFill>
                <a:schemeClr val="tx1"/>
              </a:solidFill>
            </a:endParaRPr>
          </a:p>
        </p:txBody>
      </p:sp>
      <p:sp>
        <p:nvSpPr>
          <p:cNvPr id="99" name="Rectangle 61"/>
          <p:cNvSpPr/>
          <p:nvPr/>
        </p:nvSpPr>
        <p:spPr bwMode="ltGray">
          <a:xfrm>
            <a:off x="4260141" y="3071362"/>
            <a:ext cx="3613224" cy="1243371"/>
          </a:xfrm>
          <a:prstGeom prst="rect">
            <a:avLst/>
          </a:prstGeom>
          <a:solidFill>
            <a:schemeClr val="bg2">
              <a:lumMod val="20000"/>
              <a:lumOff val="80000"/>
            </a:schemeClr>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37160" tIns="91440" rIns="91440" rtlCol="0" anchor="t"/>
          <a:lstStyle/>
          <a:p>
            <a:r>
              <a:rPr lang="en-US" sz="1050" b="1" dirty="0">
                <a:solidFill>
                  <a:schemeClr val="tx1"/>
                </a:solidFill>
              </a:rPr>
              <a:t>Observations </a:t>
            </a:r>
          </a:p>
          <a:p>
            <a:pPr marL="137160" indent="-137160">
              <a:spcBef>
                <a:spcPts val="100"/>
              </a:spcBef>
              <a:buFont typeface="Arial" panose="020B0604020202020204" pitchFamily="34" charset="0"/>
              <a:buChar char="−"/>
            </a:pPr>
            <a:r>
              <a:rPr lang="en-US" sz="900" dirty="0" smtClean="0">
                <a:solidFill>
                  <a:schemeClr val="tx1"/>
                </a:solidFill>
              </a:rPr>
              <a:t>Observation2</a:t>
            </a:r>
            <a:endParaRPr lang="en-US" sz="900" dirty="0">
              <a:solidFill>
                <a:schemeClr val="tx1"/>
              </a:solidFill>
            </a:endParaRPr>
          </a:p>
          <a:p>
            <a:pPr marL="137160" indent="-137160">
              <a:spcBef>
                <a:spcPts val="100"/>
              </a:spcBef>
              <a:buFont typeface="Arial" panose="020B0604020202020204" pitchFamily="34" charset="0"/>
              <a:buChar char="−"/>
            </a:pPr>
            <a:endParaRPr lang="en-US" sz="1000" dirty="0" smtClean="0">
              <a:solidFill>
                <a:schemeClr val="tx1"/>
              </a:solidFill>
            </a:endParaRPr>
          </a:p>
          <a:p>
            <a:pPr marL="137160" indent="-137160">
              <a:spcBef>
                <a:spcPts val="100"/>
              </a:spcBef>
              <a:buFont typeface="Arial" panose="020B0604020202020204" pitchFamily="34" charset="0"/>
              <a:buChar char="−"/>
            </a:pPr>
            <a:endParaRPr lang="en-US" sz="1000" dirty="0">
              <a:solidFill>
                <a:schemeClr val="tx1"/>
              </a:solidFill>
            </a:endParaRPr>
          </a:p>
          <a:p>
            <a:pPr marL="137160" indent="-137160">
              <a:spcBef>
                <a:spcPts val="100"/>
              </a:spcBef>
              <a:buFont typeface="Arial" panose="020B0604020202020204" pitchFamily="34" charset="0"/>
              <a:buChar char="−"/>
            </a:pPr>
            <a:endParaRPr lang="en-US" sz="1000" dirty="0">
              <a:solidFill>
                <a:schemeClr val="tx1"/>
              </a:solidFill>
            </a:endParaRPr>
          </a:p>
        </p:txBody>
      </p:sp>
      <p:sp>
        <p:nvSpPr>
          <p:cNvPr id="17" name="Title 2"/>
          <p:cNvSpPr>
            <a:spLocks noGrp="1"/>
          </p:cNvSpPr>
          <p:nvPr>
            <p:ph type="title"/>
          </p:nvPr>
        </p:nvSpPr>
        <p:spPr>
          <a:xfrm>
            <a:off x="629269" y="541148"/>
            <a:ext cx="10969943" cy="852364"/>
          </a:xfrm>
        </p:spPr>
        <p:txBody>
          <a:bodyPr/>
          <a:lstStyle/>
          <a:p>
            <a:r>
              <a:rPr lang="en-US" dirty="0"/>
              <a:t>Top 3 Customer Interests: </a:t>
            </a:r>
            <a:r>
              <a:rPr lang="en-US" dirty="0" smtClean="0"/>
              <a:t>XXX </a:t>
            </a:r>
            <a:r>
              <a:rPr lang="en-US" dirty="0"/>
              <a:t>- </a:t>
            </a:r>
            <a:r>
              <a:rPr lang="en-US" dirty="0" smtClean="0"/>
              <a:t>XXX</a:t>
            </a:r>
            <a:endParaRPr lang="en-US" dirty="0"/>
          </a:p>
        </p:txBody>
      </p:sp>
      <p:sp>
        <p:nvSpPr>
          <p:cNvPr id="72" name="TextBox 78"/>
          <p:cNvSpPr txBox="1"/>
          <p:nvPr/>
        </p:nvSpPr>
        <p:spPr>
          <a:xfrm>
            <a:off x="8157035" y="2633203"/>
            <a:ext cx="1360376" cy="303382"/>
          </a:xfrm>
          <a:prstGeom prst="rect">
            <a:avLst/>
          </a:prstGeom>
          <a:noFill/>
        </p:spPr>
        <p:txBody>
          <a:bodyPr wrap="square" lIns="0" tIns="0" rIns="0" bIns="0" rtlCol="0" anchor="ctr">
            <a:noAutofit/>
          </a:bodyPr>
          <a:lstStyle/>
          <a:p>
            <a:pPr algn="ctr">
              <a:lnSpc>
                <a:spcPct val="90000"/>
              </a:lnSpc>
            </a:pPr>
            <a:r>
              <a:rPr lang="en-US" sz="900" dirty="0"/>
              <a:t>WW% of visits expressing interest post briefings</a:t>
            </a:r>
          </a:p>
        </p:txBody>
      </p:sp>
      <p:sp>
        <p:nvSpPr>
          <p:cNvPr id="76" name="TextBox 90"/>
          <p:cNvSpPr txBox="1"/>
          <p:nvPr/>
        </p:nvSpPr>
        <p:spPr>
          <a:xfrm>
            <a:off x="9780166" y="2634401"/>
            <a:ext cx="1555361" cy="300987"/>
          </a:xfrm>
          <a:prstGeom prst="rect">
            <a:avLst/>
          </a:prstGeom>
          <a:noFill/>
        </p:spPr>
        <p:txBody>
          <a:bodyPr wrap="square" lIns="0" tIns="0" rIns="0" bIns="0" rtlCol="0" anchor="ctr">
            <a:noAutofit/>
          </a:bodyPr>
          <a:lstStyle/>
          <a:p>
            <a:pPr algn="ctr">
              <a:lnSpc>
                <a:spcPct val="90000"/>
              </a:lnSpc>
            </a:pPr>
            <a:r>
              <a:rPr lang="en-US" sz="900" dirty="0"/>
              <a:t>distribution of visits expressing interest post briefing</a:t>
            </a:r>
          </a:p>
        </p:txBody>
      </p:sp>
      <p:sp>
        <p:nvSpPr>
          <p:cNvPr id="129" name="Content Placeholder 1"/>
          <p:cNvSpPr txBox="1">
            <a:spLocks/>
          </p:cNvSpPr>
          <p:nvPr/>
        </p:nvSpPr>
        <p:spPr>
          <a:xfrm>
            <a:off x="8007410" y="1117600"/>
            <a:ext cx="3520440" cy="4907686"/>
          </a:xfrm>
          <a:prstGeom prst="rect">
            <a:avLst/>
          </a:prstGeom>
          <a:ln w="38100">
            <a:solidFill>
              <a:schemeClr val="accent3"/>
            </a:solidFill>
          </a:ln>
        </p:spPr>
        <p:txBody>
          <a:bodyPr vert="horz" lIns="0" tIns="118872" rIns="0" bIns="0" rtlCol="0">
            <a:noAutofit/>
          </a:bodyPr>
          <a:lst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a:lstStyle>
          <a:p>
            <a:pPr marL="0" indent="0" algn="ctr">
              <a:buNone/>
            </a:pPr>
            <a:r>
              <a:rPr lang="en-US" b="1" smtClean="0"/>
              <a:t>Topic3</a:t>
            </a:r>
            <a:endParaRPr lang="en-US" b="1" dirty="0"/>
          </a:p>
        </p:txBody>
      </p:sp>
      <p:sp>
        <p:nvSpPr>
          <p:cNvPr id="132" name="Rectangle 61"/>
          <p:cNvSpPr/>
          <p:nvPr/>
        </p:nvSpPr>
        <p:spPr bwMode="ltGray">
          <a:xfrm>
            <a:off x="8004229" y="4350895"/>
            <a:ext cx="3523621" cy="163895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lIns="137160" tIns="45720" rIns="91440" bIns="731520" numCol="2" rtlCol="0" anchor="t"/>
          <a:lstStyle/>
          <a:p>
            <a:pPr>
              <a:spcBef>
                <a:spcPts val="600"/>
              </a:spcBef>
            </a:pPr>
            <a:r>
              <a:rPr lang="en-US" sz="900" b="1" dirty="0" smtClean="0">
                <a:solidFill>
                  <a:schemeClr val="tx1"/>
                </a:solidFill>
              </a:rPr>
              <a:t>Customers for this month</a:t>
            </a:r>
            <a:endParaRPr lang="en-US" sz="900" b="1" dirty="0">
              <a:solidFill>
                <a:schemeClr val="tx1"/>
              </a:solidFill>
            </a:endParaRPr>
          </a:p>
          <a:p>
            <a:pPr marL="112713" indent="-112713">
              <a:buFont typeface="Arial" panose="020B0604020202020204" pitchFamily="34" charset="0"/>
              <a:buChar char="−"/>
            </a:pPr>
            <a:r>
              <a:rPr lang="de-DE" sz="800" dirty="0" smtClean="0">
                <a:solidFill>
                  <a:schemeClr val="tx1"/>
                </a:solidFill>
              </a:rPr>
              <a:t>Customers3</a:t>
            </a:r>
            <a:endParaRPr lang="de-DE" sz="800" dirty="0">
              <a:solidFill>
                <a:schemeClr val="tx1"/>
              </a:solidFill>
            </a:endParaRPr>
          </a:p>
          <a:p>
            <a:pPr>
              <a:spcBef>
                <a:spcPts val="600"/>
              </a:spcBef>
            </a:pPr>
            <a:r>
              <a:rPr lang="en-US" sz="900" b="1" dirty="0" smtClean="0">
                <a:solidFill>
                  <a:schemeClr val="tx1"/>
                </a:solidFill>
              </a:rPr>
              <a:t>Partners/Multi </a:t>
            </a:r>
            <a:r>
              <a:rPr lang="en-US" sz="900" b="1" dirty="0">
                <a:solidFill>
                  <a:schemeClr val="tx1"/>
                </a:solidFill>
              </a:rPr>
              <a:t>customer</a:t>
            </a:r>
          </a:p>
          <a:p>
            <a:pPr marL="112713" indent="-112713">
              <a:buFont typeface="Arial" panose="020B0604020202020204" pitchFamily="34" charset="0"/>
              <a:buChar char="−"/>
            </a:pPr>
            <a:r>
              <a:rPr lang="en-US" sz="800" dirty="0" smtClean="0">
                <a:solidFill>
                  <a:schemeClr val="tx1"/>
                </a:solidFill>
              </a:rPr>
              <a:t>Partners3</a:t>
            </a:r>
            <a:endParaRPr lang="en-US" sz="800" dirty="0">
              <a:solidFill>
                <a:schemeClr val="tx1"/>
              </a:solidFill>
            </a:endParaRPr>
          </a:p>
          <a:p>
            <a:pPr marL="112713" indent="-112713">
              <a:buFont typeface="Arial" panose="020B0604020202020204" pitchFamily="34" charset="0"/>
              <a:buChar char="−"/>
            </a:pPr>
            <a:endParaRPr lang="en-US" sz="800" dirty="0">
              <a:solidFill>
                <a:schemeClr val="tx1"/>
              </a:solidFill>
            </a:endParaRPr>
          </a:p>
        </p:txBody>
      </p:sp>
      <p:sp>
        <p:nvSpPr>
          <p:cNvPr id="71" name="Espaço Reservado para Número de Slide 2"/>
          <p:cNvSpPr>
            <a:spLocks noGrp="1"/>
          </p:cNvSpPr>
          <p:nvPr>
            <p:ph type="sldNum" sz="quarter" idx="12"/>
          </p:nvPr>
        </p:nvSpPr>
        <p:spPr>
          <a:xfrm>
            <a:off x="11049000" y="6430868"/>
            <a:ext cx="533399" cy="232147"/>
          </a:xfrm>
        </p:spPr>
        <p:txBody>
          <a:bodyPr/>
          <a:lstStyle/>
          <a:p>
            <a:fld id="{B016F8AB-BCEA-4347-8BA6-BE776009BC89}" type="slidenum">
              <a:rPr lang="en-US" smtClean="0"/>
              <a:t>5</a:t>
            </a:fld>
            <a:endParaRPr lang="en-US"/>
          </a:p>
        </p:txBody>
      </p:sp>
      <p:sp>
        <p:nvSpPr>
          <p:cNvPr id="115" name="TextBox 57"/>
          <p:cNvSpPr txBox="1"/>
          <p:nvPr/>
        </p:nvSpPr>
        <p:spPr>
          <a:xfrm>
            <a:off x="769529" y="2633203"/>
            <a:ext cx="1360376" cy="303382"/>
          </a:xfrm>
          <a:prstGeom prst="rect">
            <a:avLst/>
          </a:prstGeom>
          <a:noFill/>
        </p:spPr>
        <p:txBody>
          <a:bodyPr wrap="square" lIns="0" tIns="0" rIns="0" bIns="0" rtlCol="0" anchor="ctr">
            <a:noAutofit/>
          </a:bodyPr>
          <a:lstStyle/>
          <a:p>
            <a:pPr algn="ctr">
              <a:lnSpc>
                <a:spcPct val="90000"/>
              </a:lnSpc>
            </a:pPr>
            <a:r>
              <a:rPr lang="en-US" sz="900" dirty="0"/>
              <a:t>WW% of visits expressing interest post briefings</a:t>
            </a:r>
          </a:p>
        </p:txBody>
      </p:sp>
      <p:sp>
        <p:nvSpPr>
          <p:cNvPr id="116" name="TextBox 73"/>
          <p:cNvSpPr txBox="1"/>
          <p:nvPr/>
        </p:nvSpPr>
        <p:spPr>
          <a:xfrm>
            <a:off x="2384874" y="2647341"/>
            <a:ext cx="1649250" cy="275107"/>
          </a:xfrm>
          <a:prstGeom prst="rect">
            <a:avLst/>
          </a:prstGeom>
          <a:noFill/>
        </p:spPr>
        <p:txBody>
          <a:bodyPr wrap="square" lIns="0" tIns="0" rIns="0" bIns="0" rtlCol="0" anchor="ctr">
            <a:noAutofit/>
          </a:bodyPr>
          <a:lstStyle/>
          <a:p>
            <a:pPr algn="ctr">
              <a:lnSpc>
                <a:spcPct val="90000"/>
              </a:lnSpc>
            </a:pPr>
            <a:r>
              <a:rPr lang="en-US" sz="900" dirty="0"/>
              <a:t>distribution of visits expressing interest post </a:t>
            </a:r>
            <a:r>
              <a:rPr lang="en-US" sz="900" dirty="0" smtClean="0"/>
              <a:t>briefing</a:t>
            </a:r>
            <a:endParaRPr lang="en-US" sz="900" dirty="0"/>
          </a:p>
        </p:txBody>
      </p:sp>
      <p:sp>
        <p:nvSpPr>
          <p:cNvPr id="128" name="Content Placeholder 1"/>
          <p:cNvSpPr txBox="1">
            <a:spLocks/>
          </p:cNvSpPr>
          <p:nvPr/>
        </p:nvSpPr>
        <p:spPr>
          <a:xfrm>
            <a:off x="632449" y="1117600"/>
            <a:ext cx="3520440" cy="4907686"/>
          </a:xfrm>
          <a:prstGeom prst="rect">
            <a:avLst/>
          </a:prstGeom>
          <a:ln w="38100">
            <a:solidFill>
              <a:schemeClr val="accent1"/>
            </a:solidFill>
          </a:ln>
        </p:spPr>
        <p:txBody>
          <a:bodyPr vert="horz" lIns="0" tIns="118872" rIns="0" bIns="0" rtlCol="0">
            <a:noAutofit/>
          </a:bodyPr>
          <a:lst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a:lstStyle>
          <a:p>
            <a:pPr marL="0" indent="0" algn="ctr">
              <a:buNone/>
            </a:pPr>
            <a:r>
              <a:rPr lang="en-US" b="1" dirty="0" smtClean="0"/>
              <a:t>Topic1</a:t>
            </a:r>
            <a:endParaRPr lang="en-US" b="1" dirty="0"/>
          </a:p>
        </p:txBody>
      </p:sp>
      <p:sp>
        <p:nvSpPr>
          <p:cNvPr id="133" name="Rectangle 55"/>
          <p:cNvSpPr/>
          <p:nvPr/>
        </p:nvSpPr>
        <p:spPr bwMode="ltGray">
          <a:xfrm>
            <a:off x="609441" y="4339441"/>
            <a:ext cx="3523620" cy="1670400"/>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lIns="137160" tIns="45720" rIns="91440" bIns="73152" numCol="2" spcCol="0" rtlCol="0" anchor="t"/>
          <a:lstStyle/>
          <a:p>
            <a:pPr>
              <a:spcBef>
                <a:spcPts val="600"/>
              </a:spcBef>
            </a:pPr>
            <a:r>
              <a:rPr lang="en-US" sz="800" b="1" dirty="0" smtClean="0">
                <a:solidFill>
                  <a:schemeClr val="tx1"/>
                </a:solidFill>
              </a:rPr>
              <a:t>Customers for this month</a:t>
            </a:r>
            <a:endParaRPr lang="en-US" sz="800" b="1" dirty="0">
              <a:solidFill>
                <a:schemeClr val="tx1"/>
              </a:solidFill>
            </a:endParaRPr>
          </a:p>
          <a:p>
            <a:pPr marL="112713" indent="-112713">
              <a:buFont typeface="Arial" panose="020B0604020202020204" pitchFamily="34" charset="0"/>
              <a:buChar char="−"/>
            </a:pPr>
            <a:r>
              <a:rPr lang="en-US" sz="700" dirty="0" smtClean="0">
                <a:solidFill>
                  <a:schemeClr val="tx1"/>
                </a:solidFill>
              </a:rPr>
              <a:t>Customers1</a:t>
            </a:r>
          </a:p>
          <a:p>
            <a:pPr marL="112713" indent="-112713">
              <a:buFont typeface="Arial" panose="020B0604020202020204" pitchFamily="34" charset="0"/>
              <a:buChar char="−"/>
            </a:pPr>
            <a:r>
              <a:rPr lang="en-US" sz="700" smtClean="0">
                <a:solidFill>
                  <a:schemeClr val="tx1"/>
                </a:solidFill>
              </a:rPr>
              <a:t>Another customer in 1</a:t>
            </a:r>
          </a:p>
          <a:p>
            <a:pPr>
              <a:spcBef>
                <a:spcPts val="600"/>
              </a:spcBef>
            </a:pPr>
            <a:r>
              <a:rPr lang="en-US" sz="800" b="1" dirty="0" smtClean="0">
                <a:solidFill>
                  <a:schemeClr val="tx1"/>
                </a:solidFill>
              </a:rPr>
              <a:t>Partners/Multi </a:t>
            </a:r>
            <a:r>
              <a:rPr lang="en-US" sz="800" b="1" dirty="0">
                <a:solidFill>
                  <a:schemeClr val="tx1"/>
                </a:solidFill>
              </a:rPr>
              <a:t>customer</a:t>
            </a:r>
          </a:p>
          <a:p>
            <a:pPr marL="112713" indent="-112713">
              <a:buFont typeface="Arial" panose="020B0604020202020204" pitchFamily="34" charset="0"/>
              <a:buChar char="−"/>
            </a:pPr>
            <a:r>
              <a:rPr lang="en-US" sz="700" dirty="0" smtClean="0">
                <a:solidFill>
                  <a:schemeClr val="tx1"/>
                </a:solidFill>
              </a:rPr>
              <a:t>Partners1</a:t>
            </a:r>
            <a:endParaRPr lang="en-US" sz="700" dirty="0">
              <a:solidFill>
                <a:schemeClr val="tx1"/>
              </a:solidFill>
            </a:endParaRPr>
          </a:p>
        </p:txBody>
      </p:sp>
      <p:sp>
        <p:nvSpPr>
          <p:cNvPr id="78" name="TextBox 79"/>
          <p:cNvSpPr txBox="1"/>
          <p:nvPr/>
        </p:nvSpPr>
        <p:spPr>
          <a:xfrm>
            <a:off x="4519191" y="2643666"/>
            <a:ext cx="1360376" cy="282457"/>
          </a:xfrm>
          <a:prstGeom prst="rect">
            <a:avLst/>
          </a:prstGeom>
          <a:noFill/>
        </p:spPr>
        <p:txBody>
          <a:bodyPr wrap="square" lIns="0" tIns="0" rIns="0" bIns="0" rtlCol="0" anchor="ctr">
            <a:noAutofit/>
          </a:bodyPr>
          <a:lstStyle/>
          <a:p>
            <a:pPr algn="ctr">
              <a:lnSpc>
                <a:spcPct val="90000"/>
              </a:lnSpc>
            </a:pPr>
            <a:r>
              <a:rPr lang="en-US" sz="900" dirty="0"/>
              <a:t>WW% of visits expressing interest post briefings</a:t>
            </a:r>
          </a:p>
        </p:txBody>
      </p:sp>
      <p:sp>
        <p:nvSpPr>
          <p:cNvPr id="94" name="TextBox 91"/>
          <p:cNvSpPr txBox="1"/>
          <p:nvPr/>
        </p:nvSpPr>
        <p:spPr>
          <a:xfrm>
            <a:off x="6113811" y="2614338"/>
            <a:ext cx="1555361" cy="341112"/>
          </a:xfrm>
          <a:prstGeom prst="rect">
            <a:avLst/>
          </a:prstGeom>
          <a:noFill/>
        </p:spPr>
        <p:txBody>
          <a:bodyPr wrap="square" lIns="0" tIns="0" rIns="0" bIns="0" rtlCol="0" anchor="ctr">
            <a:noAutofit/>
          </a:bodyPr>
          <a:lstStyle/>
          <a:p>
            <a:pPr algn="ctr">
              <a:lnSpc>
                <a:spcPct val="90000"/>
              </a:lnSpc>
            </a:pPr>
            <a:r>
              <a:rPr lang="en-US" sz="900" dirty="0"/>
              <a:t>distribution of visits expressing interest post </a:t>
            </a:r>
            <a:r>
              <a:rPr lang="en-US" sz="900" dirty="0" smtClean="0"/>
              <a:t>briefing</a:t>
            </a:r>
            <a:endParaRPr lang="en-US" sz="900" dirty="0"/>
          </a:p>
        </p:txBody>
      </p:sp>
      <p:sp>
        <p:nvSpPr>
          <p:cNvPr id="130" name="Content Placeholder 1"/>
          <p:cNvSpPr txBox="1">
            <a:spLocks/>
          </p:cNvSpPr>
          <p:nvPr/>
        </p:nvSpPr>
        <p:spPr>
          <a:xfrm>
            <a:off x="4273493" y="1121227"/>
            <a:ext cx="3616632" cy="4907686"/>
          </a:xfrm>
          <a:prstGeom prst="rect">
            <a:avLst/>
          </a:prstGeom>
          <a:ln w="38100">
            <a:solidFill>
              <a:schemeClr val="accent2"/>
            </a:solidFill>
          </a:ln>
        </p:spPr>
        <p:txBody>
          <a:bodyPr vert="horz" lIns="0" tIns="118872" rIns="0" bIns="0" rtlCol="0">
            <a:noAutofit/>
          </a:bodyPr>
          <a:lst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a:lstStyle>
          <a:p>
            <a:pPr marL="0" indent="0" algn="ctr">
              <a:buNone/>
            </a:pPr>
            <a:r>
              <a:rPr lang="en-US" b="1" dirty="0" smtClean="0"/>
              <a:t>Topic2</a:t>
            </a:r>
            <a:endParaRPr lang="en-US" b="1" dirty="0"/>
          </a:p>
        </p:txBody>
      </p:sp>
      <p:sp>
        <p:nvSpPr>
          <p:cNvPr id="131" name="Rectangle 54"/>
          <p:cNvSpPr/>
          <p:nvPr/>
        </p:nvSpPr>
        <p:spPr bwMode="ltGray">
          <a:xfrm>
            <a:off x="4319998" y="4339441"/>
            <a:ext cx="3523622" cy="148482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lIns="137160" tIns="45720" rIns="91440" bIns="73152" numCol="2" spcCol="91440" rtlCol="0" anchor="t"/>
          <a:lstStyle/>
          <a:p>
            <a:pPr>
              <a:spcBef>
                <a:spcPts val="600"/>
              </a:spcBef>
            </a:pPr>
            <a:r>
              <a:rPr lang="en-US" sz="900" b="1" dirty="0" smtClean="0">
                <a:solidFill>
                  <a:schemeClr val="tx1"/>
                </a:solidFill>
              </a:rPr>
              <a:t>Customers for this month</a:t>
            </a:r>
            <a:endParaRPr lang="en-US" sz="900" b="1" dirty="0">
              <a:solidFill>
                <a:schemeClr val="tx1"/>
              </a:solidFill>
            </a:endParaRPr>
          </a:p>
          <a:p>
            <a:pPr marL="112713" indent="-112713">
              <a:buFont typeface="Arial" panose="020B0604020202020204" pitchFamily="34" charset="0"/>
              <a:buChar char="−"/>
            </a:pPr>
            <a:r>
              <a:rPr lang="en-US" sz="800" dirty="0" smtClean="0">
                <a:solidFill>
                  <a:schemeClr val="tx1"/>
                </a:solidFill>
              </a:rPr>
              <a:t>Customers2</a:t>
            </a:r>
          </a:p>
          <a:p>
            <a:pPr marL="112713" indent="-112713">
              <a:buFont typeface="Arial" panose="020B0604020202020204" pitchFamily="34" charset="0"/>
              <a:buChar char="−"/>
            </a:pPr>
            <a:endParaRPr lang="en-US" sz="800" dirty="0">
              <a:solidFill>
                <a:schemeClr val="tx1"/>
              </a:solidFill>
            </a:endParaRPr>
          </a:p>
          <a:p>
            <a:r>
              <a:rPr lang="en-US" sz="900" b="1" dirty="0" smtClean="0">
                <a:solidFill>
                  <a:schemeClr val="tx1"/>
                </a:solidFill>
              </a:rPr>
              <a:t>Partners/Multi </a:t>
            </a:r>
            <a:r>
              <a:rPr lang="en-US" sz="900" b="1" dirty="0">
                <a:solidFill>
                  <a:schemeClr val="tx1"/>
                </a:solidFill>
              </a:rPr>
              <a:t>customer </a:t>
            </a:r>
          </a:p>
          <a:p>
            <a:pPr marL="112713" indent="-112713">
              <a:buFont typeface="Arial" panose="020B0604020202020204" pitchFamily="34" charset="0"/>
              <a:buChar char="−"/>
            </a:pPr>
            <a:r>
              <a:rPr lang="en-US" sz="800" dirty="0" smtClean="0">
                <a:solidFill>
                  <a:schemeClr val="tx1"/>
                </a:solidFill>
              </a:rPr>
              <a:t>Partners2</a:t>
            </a:r>
            <a:endParaRPr lang="en-US" sz="800" dirty="0">
              <a:solidFill>
                <a:schemeClr val="tx1"/>
              </a:solidFill>
            </a:endParaRPr>
          </a:p>
        </p:txBody>
      </p:sp>
      <p:cxnSp>
        <p:nvCxnSpPr>
          <p:cNvPr id="161" name="Conector reto 160"/>
          <p:cNvCxnSpPr/>
          <p:nvPr/>
        </p:nvCxnSpPr>
        <p:spPr>
          <a:xfrm>
            <a:off x="9662881" y="1732088"/>
            <a:ext cx="0" cy="1248069"/>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Conector reto 10"/>
          <p:cNvCxnSpPr/>
          <p:nvPr/>
        </p:nvCxnSpPr>
        <p:spPr>
          <a:xfrm>
            <a:off x="2293537" y="1732088"/>
            <a:ext cx="0" cy="1248069"/>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2" name="Conector reto 161"/>
          <p:cNvCxnSpPr/>
          <p:nvPr/>
        </p:nvCxnSpPr>
        <p:spPr>
          <a:xfrm>
            <a:off x="5972555" y="1732088"/>
            <a:ext cx="0" cy="1248069"/>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2368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a:t>
            </a:r>
            <a:r>
              <a:rPr lang="en-US" dirty="0" smtClean="0"/>
              <a:t>August, </a:t>
            </a:r>
            <a:r>
              <a:rPr lang="en-US" dirty="0"/>
              <a:t>Customers were telling us…</a:t>
            </a:r>
          </a:p>
        </p:txBody>
      </p:sp>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t="3656" b="12596"/>
          <a:stretch/>
        </p:blipFill>
        <p:spPr>
          <a:xfrm>
            <a:off x="609439" y="1231900"/>
            <a:ext cx="2493349" cy="1411944"/>
          </a:xfrm>
          <a:prstGeom prst="rect">
            <a:avLst/>
          </a:prstGeom>
        </p:spPr>
      </p:pic>
      <p:pic>
        <p:nvPicPr>
          <p:cNvPr id="12" name="Picture 11"/>
          <p:cNvPicPr>
            <a:picLocks noChangeAspect="1"/>
          </p:cNvPicPr>
          <p:nvPr/>
        </p:nvPicPr>
        <p:blipFill rotWithShape="1">
          <a:blip r:embed="rId4">
            <a:extLst>
              <a:ext uri="{28A0092B-C50C-407E-A947-70E740481C1C}">
                <a14:useLocalDpi xmlns:a14="http://schemas.microsoft.com/office/drawing/2010/main" val="0"/>
              </a:ext>
            </a:extLst>
          </a:blip>
          <a:srcRect b="16290"/>
          <a:stretch/>
        </p:blipFill>
        <p:spPr>
          <a:xfrm>
            <a:off x="609439" y="4303127"/>
            <a:ext cx="2493349" cy="1411950"/>
          </a:xfrm>
          <a:prstGeom prst="rect">
            <a:avLst/>
          </a:prstGeom>
        </p:spPr>
      </p:pic>
      <p:pic>
        <p:nvPicPr>
          <p:cNvPr id="13" name="Picture 12"/>
          <p:cNvPicPr>
            <a:picLocks noChangeAspect="1"/>
          </p:cNvPicPr>
          <p:nvPr/>
        </p:nvPicPr>
        <p:blipFill rotWithShape="1">
          <a:blip r:embed="rId5">
            <a:extLst>
              <a:ext uri="{28A0092B-C50C-407E-A947-70E740481C1C}">
                <a14:useLocalDpi xmlns:a14="http://schemas.microsoft.com/office/drawing/2010/main" val="0"/>
              </a:ext>
            </a:extLst>
          </a:blip>
          <a:srcRect b="18331"/>
          <a:stretch/>
        </p:blipFill>
        <p:spPr>
          <a:xfrm>
            <a:off x="609440" y="2750658"/>
            <a:ext cx="2493356" cy="1411948"/>
          </a:xfrm>
          <a:prstGeom prst="rect">
            <a:avLst/>
          </a:prstGeom>
        </p:spPr>
      </p:pic>
      <p:sp>
        <p:nvSpPr>
          <p:cNvPr id="5" name="Rectangle 4"/>
          <p:cNvSpPr/>
          <p:nvPr/>
        </p:nvSpPr>
        <p:spPr>
          <a:xfrm>
            <a:off x="609439" y="2750660"/>
            <a:ext cx="10969944" cy="1411946"/>
          </a:xfrm>
          <a:prstGeom prst="rect">
            <a:avLst/>
          </a:prstGeom>
          <a:ln w="38100">
            <a:solidFill>
              <a:schemeClr val="accent2"/>
            </a:solidFill>
          </a:ln>
        </p:spPr>
        <p:txBody>
          <a:bodyPr wrap="square" lIns="2651760" rIns="182880" anchor="ctr">
            <a:noAutofit/>
          </a:bodyPr>
          <a:lstStyle/>
          <a:p>
            <a:r>
              <a:rPr lang="en-US" b="1" dirty="0"/>
              <a:t>What we</a:t>
            </a:r>
            <a:br>
              <a:rPr lang="en-US" b="1" dirty="0"/>
            </a:br>
            <a:r>
              <a:rPr lang="en-US" b="1" dirty="0"/>
              <a:t>can improve </a:t>
            </a:r>
          </a:p>
        </p:txBody>
      </p:sp>
      <p:sp>
        <p:nvSpPr>
          <p:cNvPr id="6" name="Rectangle 5"/>
          <p:cNvSpPr/>
          <p:nvPr/>
        </p:nvSpPr>
        <p:spPr>
          <a:xfrm>
            <a:off x="609439" y="4303131"/>
            <a:ext cx="10969944" cy="1411946"/>
          </a:xfrm>
          <a:prstGeom prst="rect">
            <a:avLst/>
          </a:prstGeom>
          <a:ln w="38100">
            <a:solidFill>
              <a:schemeClr val="accent3"/>
            </a:solidFill>
          </a:ln>
        </p:spPr>
        <p:txBody>
          <a:bodyPr wrap="square" lIns="2651760" rIns="182880" anchor="ctr">
            <a:noAutofit/>
          </a:bodyPr>
          <a:lstStyle/>
          <a:p>
            <a:r>
              <a:rPr lang="en-US" b="1" dirty="0"/>
              <a:t>Feedback about </a:t>
            </a:r>
            <a:br>
              <a:rPr lang="en-US" b="1" dirty="0"/>
            </a:br>
            <a:r>
              <a:rPr lang="en-US" b="1" dirty="0"/>
              <a:t>strategy</a:t>
            </a:r>
          </a:p>
        </p:txBody>
      </p:sp>
      <p:sp>
        <p:nvSpPr>
          <p:cNvPr id="7" name="Rectangle 6"/>
          <p:cNvSpPr/>
          <p:nvPr/>
        </p:nvSpPr>
        <p:spPr>
          <a:xfrm>
            <a:off x="609439" y="1231900"/>
            <a:ext cx="10969944" cy="1411946"/>
          </a:xfrm>
          <a:prstGeom prst="rect">
            <a:avLst/>
          </a:prstGeom>
          <a:ln w="38100">
            <a:solidFill>
              <a:schemeClr val="accent1"/>
            </a:solidFill>
          </a:ln>
        </p:spPr>
        <p:txBody>
          <a:bodyPr wrap="square" lIns="2651760" rIns="0" anchor="ctr">
            <a:noAutofit/>
          </a:bodyPr>
          <a:lstStyle/>
          <a:p>
            <a:r>
              <a:rPr lang="en-US" b="1" dirty="0"/>
              <a:t>They want to</a:t>
            </a:r>
            <a:br>
              <a:rPr lang="en-US" b="1" dirty="0"/>
            </a:br>
            <a:r>
              <a:rPr lang="en-US" b="1" dirty="0"/>
              <a:t>collaborate with HPE</a:t>
            </a:r>
            <a:endParaRPr lang="en-US" dirty="0"/>
          </a:p>
        </p:txBody>
      </p:sp>
      <p:sp>
        <p:nvSpPr>
          <p:cNvPr id="20" name="Rectangle 19"/>
          <p:cNvSpPr/>
          <p:nvPr/>
        </p:nvSpPr>
        <p:spPr bwMode="ltGray">
          <a:xfrm>
            <a:off x="5931593" y="1361203"/>
            <a:ext cx="5508568" cy="316656"/>
          </a:xfrm>
          <a:prstGeom prst="rect">
            <a:avLst/>
          </a:prstGeom>
          <a:no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r>
              <a:rPr lang="en-US" sz="1500" dirty="0" smtClean="0">
                <a:solidFill>
                  <a:schemeClr val="tx1"/>
                </a:solidFill>
              </a:rPr>
              <a:t>Want to be more than an user, want to be a partner</a:t>
            </a:r>
            <a:endParaRPr lang="en-US" sz="1500" dirty="0">
              <a:solidFill>
                <a:schemeClr val="tx1"/>
              </a:solidFill>
            </a:endParaRPr>
          </a:p>
        </p:txBody>
      </p:sp>
      <p:sp>
        <p:nvSpPr>
          <p:cNvPr id="21" name="Rectangle 20"/>
          <p:cNvSpPr/>
          <p:nvPr/>
        </p:nvSpPr>
        <p:spPr bwMode="ltGray">
          <a:xfrm>
            <a:off x="5931593" y="5279375"/>
            <a:ext cx="5508568" cy="316656"/>
          </a:xfrm>
          <a:prstGeom prst="rect">
            <a:avLst/>
          </a:prstGeom>
          <a:no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r>
              <a:rPr lang="en-US" sz="1500" dirty="0" smtClean="0">
                <a:solidFill>
                  <a:schemeClr val="tx1"/>
                </a:solidFill>
              </a:rPr>
              <a:t>Continue to seek clarity</a:t>
            </a:r>
            <a:endParaRPr lang="en-US" sz="1500" dirty="0">
              <a:solidFill>
                <a:schemeClr val="tx1"/>
              </a:solidFill>
            </a:endParaRPr>
          </a:p>
        </p:txBody>
      </p:sp>
      <p:sp>
        <p:nvSpPr>
          <p:cNvPr id="22" name="Rectangle 21"/>
          <p:cNvSpPr/>
          <p:nvPr/>
        </p:nvSpPr>
        <p:spPr bwMode="ltGray">
          <a:xfrm>
            <a:off x="5931593" y="1784673"/>
            <a:ext cx="5508568" cy="316656"/>
          </a:xfrm>
          <a:prstGeom prst="rect">
            <a:avLst/>
          </a:prstGeom>
          <a:no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r>
              <a:rPr lang="en-US" sz="1500" dirty="0" smtClean="0">
                <a:solidFill>
                  <a:schemeClr val="tx1"/>
                </a:solidFill>
              </a:rPr>
              <a:t>Interested in HPE on HPE best practices</a:t>
            </a:r>
            <a:endParaRPr lang="en-US" sz="1500" dirty="0">
              <a:solidFill>
                <a:schemeClr val="tx1"/>
              </a:solidFill>
            </a:endParaRPr>
          </a:p>
        </p:txBody>
      </p:sp>
      <p:sp>
        <p:nvSpPr>
          <p:cNvPr id="23" name="Rectangle 22"/>
          <p:cNvSpPr/>
          <p:nvPr/>
        </p:nvSpPr>
        <p:spPr bwMode="ltGray">
          <a:xfrm>
            <a:off x="5931593" y="2208144"/>
            <a:ext cx="5508568" cy="316656"/>
          </a:xfrm>
          <a:prstGeom prst="rect">
            <a:avLst/>
          </a:prstGeom>
          <a:no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r>
              <a:rPr lang="en-US" sz="1500" dirty="0" smtClean="0">
                <a:solidFill>
                  <a:schemeClr val="tx1"/>
                </a:solidFill>
              </a:rPr>
              <a:t>Request more HPE engagement in specific countries</a:t>
            </a:r>
            <a:endParaRPr lang="en-US" sz="1500" dirty="0">
              <a:solidFill>
                <a:schemeClr val="tx1"/>
              </a:solidFill>
            </a:endParaRPr>
          </a:p>
        </p:txBody>
      </p:sp>
      <p:sp>
        <p:nvSpPr>
          <p:cNvPr id="27" name="Rectangle 26"/>
          <p:cNvSpPr/>
          <p:nvPr/>
        </p:nvSpPr>
        <p:spPr bwMode="ltGray">
          <a:xfrm>
            <a:off x="5931593" y="2895409"/>
            <a:ext cx="5508568" cy="316656"/>
          </a:xfrm>
          <a:prstGeom prst="rect">
            <a:avLst/>
          </a:prstGeom>
          <a:no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r>
              <a:rPr lang="en-US" sz="1500" dirty="0">
                <a:solidFill>
                  <a:schemeClr val="tx1"/>
                </a:solidFill>
              </a:rPr>
              <a:t>Continue to address demands for demos and use cases</a:t>
            </a:r>
          </a:p>
        </p:txBody>
      </p:sp>
      <p:sp>
        <p:nvSpPr>
          <p:cNvPr id="29" name="Rectangle 28"/>
          <p:cNvSpPr/>
          <p:nvPr/>
        </p:nvSpPr>
        <p:spPr bwMode="ltGray">
          <a:xfrm>
            <a:off x="5931593" y="4432434"/>
            <a:ext cx="5508568" cy="316656"/>
          </a:xfrm>
          <a:prstGeom prst="rect">
            <a:avLst/>
          </a:prstGeom>
          <a:no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r>
              <a:rPr lang="en-US" sz="1500" dirty="0" smtClean="0">
                <a:solidFill>
                  <a:schemeClr val="tx1"/>
                </a:solidFill>
              </a:rPr>
              <a:t>Interested in our innovation</a:t>
            </a:r>
            <a:endParaRPr lang="en-US" sz="1500" dirty="0">
              <a:solidFill>
                <a:schemeClr val="tx1"/>
              </a:solidFill>
            </a:endParaRPr>
          </a:p>
        </p:txBody>
      </p:sp>
      <p:sp>
        <p:nvSpPr>
          <p:cNvPr id="30" name="Rectangle 29"/>
          <p:cNvSpPr/>
          <p:nvPr/>
        </p:nvSpPr>
        <p:spPr bwMode="ltGray">
          <a:xfrm>
            <a:off x="5931593" y="4855904"/>
            <a:ext cx="5508568" cy="316656"/>
          </a:xfrm>
          <a:prstGeom prst="rect">
            <a:avLst/>
          </a:prstGeom>
          <a:no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r>
              <a:rPr lang="en-US" sz="1500" dirty="0">
                <a:solidFill>
                  <a:schemeClr val="tx1"/>
                </a:solidFill>
              </a:rPr>
              <a:t>Like where the company is headed</a:t>
            </a:r>
          </a:p>
        </p:txBody>
      </p:sp>
      <p:sp>
        <p:nvSpPr>
          <p:cNvPr id="32" name="Rectangle 31"/>
          <p:cNvSpPr/>
          <p:nvPr/>
        </p:nvSpPr>
        <p:spPr bwMode="ltGray">
          <a:xfrm>
            <a:off x="5931593" y="3309178"/>
            <a:ext cx="5508568" cy="316656"/>
          </a:xfrm>
          <a:prstGeom prst="rect">
            <a:avLst/>
          </a:prstGeom>
          <a:no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r>
              <a:rPr lang="en-US" sz="1500" dirty="0">
                <a:solidFill>
                  <a:schemeClr val="tx1"/>
                </a:solidFill>
              </a:rPr>
              <a:t>Get the word out on HPE </a:t>
            </a:r>
            <a:r>
              <a:rPr lang="en-US" sz="1500" dirty="0" smtClean="0">
                <a:solidFill>
                  <a:schemeClr val="tx1"/>
                </a:solidFill>
              </a:rPr>
              <a:t>products</a:t>
            </a:r>
            <a:endParaRPr lang="en-US" sz="1500" dirty="0">
              <a:solidFill>
                <a:schemeClr val="bg2"/>
              </a:solidFill>
            </a:endParaRPr>
          </a:p>
        </p:txBody>
      </p:sp>
      <p:sp>
        <p:nvSpPr>
          <p:cNvPr id="25" name="Rectangle 24"/>
          <p:cNvSpPr/>
          <p:nvPr/>
        </p:nvSpPr>
        <p:spPr bwMode="ltGray">
          <a:xfrm>
            <a:off x="5931593" y="3722947"/>
            <a:ext cx="5508568" cy="316656"/>
          </a:xfrm>
          <a:prstGeom prst="rect">
            <a:avLst/>
          </a:prstGeom>
          <a:no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r>
              <a:rPr lang="en-US" sz="1500" dirty="0" smtClean="0">
                <a:solidFill>
                  <a:schemeClr val="tx1"/>
                </a:solidFill>
              </a:rPr>
              <a:t>Root cause and corrective action for product issues</a:t>
            </a:r>
            <a:endParaRPr lang="en-US" sz="1500" dirty="0">
              <a:solidFill>
                <a:schemeClr val="bg2"/>
              </a:solidFill>
            </a:endParaRPr>
          </a:p>
        </p:txBody>
      </p:sp>
      <p:cxnSp>
        <p:nvCxnSpPr>
          <p:cNvPr id="26" name="Conector reto 25"/>
          <p:cNvCxnSpPr>
            <a:cxnSpLocks/>
          </p:cNvCxnSpPr>
          <p:nvPr/>
        </p:nvCxnSpPr>
        <p:spPr>
          <a:xfrm>
            <a:off x="5785442" y="1361203"/>
            <a:ext cx="0" cy="1163597"/>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Conector reto 34"/>
          <p:cNvCxnSpPr>
            <a:cxnSpLocks/>
          </p:cNvCxnSpPr>
          <p:nvPr/>
        </p:nvCxnSpPr>
        <p:spPr>
          <a:xfrm>
            <a:off x="5789055" y="2895409"/>
            <a:ext cx="0" cy="1144194"/>
          </a:xfrm>
          <a:prstGeom prst="line">
            <a:avLst/>
          </a:prstGeom>
          <a:ln w="444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9" name="Conector reto 38"/>
          <p:cNvCxnSpPr>
            <a:cxnSpLocks/>
          </p:cNvCxnSpPr>
          <p:nvPr/>
        </p:nvCxnSpPr>
        <p:spPr>
          <a:xfrm>
            <a:off x="5791435" y="4425666"/>
            <a:ext cx="0" cy="1170365"/>
          </a:xfrm>
          <a:prstGeom prst="line">
            <a:avLst/>
          </a:prstGeom>
          <a:ln w="4445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Espaço Reservado para Número de Slide 2"/>
          <p:cNvSpPr>
            <a:spLocks noGrp="1"/>
          </p:cNvSpPr>
          <p:nvPr>
            <p:ph type="sldNum" sz="quarter" idx="12"/>
          </p:nvPr>
        </p:nvSpPr>
        <p:spPr>
          <a:xfrm>
            <a:off x="11049000" y="6430868"/>
            <a:ext cx="533399" cy="232147"/>
          </a:xfrm>
        </p:spPr>
        <p:txBody>
          <a:bodyPr/>
          <a:lstStyle/>
          <a:p>
            <a:fld id="{B016F8AB-BCEA-4347-8BA6-BE776009BC89}" type="slidenum">
              <a:rPr lang="en-US" smtClean="0"/>
              <a:t>6</a:t>
            </a:fld>
            <a:endParaRPr lang="en-US"/>
          </a:p>
        </p:txBody>
      </p:sp>
    </p:spTree>
    <p:extLst>
      <p:ext uri="{BB962C8B-B14F-4D97-AF65-F5344CB8AC3E}">
        <p14:creationId xmlns:p14="http://schemas.microsoft.com/office/powerpoint/2010/main" val="3579512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55"/>
          <p:cNvSpPr/>
          <p:nvPr/>
        </p:nvSpPr>
        <p:spPr bwMode="ltGray">
          <a:xfrm>
            <a:off x="5128549" y="4599841"/>
            <a:ext cx="1452941" cy="1421570"/>
          </a:xfrm>
          <a:prstGeom prst="rect">
            <a:avLst/>
          </a:prstGeom>
          <a:solidFill>
            <a:schemeClr val="bg1">
              <a:lumMod val="95000"/>
            </a:schemeClr>
          </a:solidFill>
          <a:ln w="158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marL="112713" indent="-112713">
              <a:spcBef>
                <a:spcPts val="100"/>
              </a:spcBef>
              <a:spcAft>
                <a:spcPts val="100"/>
              </a:spcAft>
              <a:buFont typeface="Arial" panose="020B0604020202020204" pitchFamily="34" charset="0"/>
              <a:buChar char="−"/>
            </a:pPr>
            <a:r>
              <a:rPr lang="en-US" sz="900" dirty="0" smtClean="0">
                <a:solidFill>
                  <a:schemeClr val="tx1"/>
                </a:solidFill>
              </a:rPr>
              <a:t>Our strategy is resonating with customers</a:t>
            </a:r>
          </a:p>
          <a:p>
            <a:pPr marL="112713" indent="-112713">
              <a:spcBef>
                <a:spcPts val="100"/>
              </a:spcBef>
              <a:spcAft>
                <a:spcPts val="100"/>
              </a:spcAft>
              <a:buFont typeface="Arial" panose="020B0604020202020204" pitchFamily="34" charset="0"/>
              <a:buChar char="−"/>
            </a:pPr>
            <a:r>
              <a:rPr lang="en-US" sz="900" dirty="0" smtClean="0">
                <a:solidFill>
                  <a:schemeClr val="tx1"/>
                </a:solidFill>
              </a:rPr>
              <a:t>There are still customers who are learning about the HPE/HPI separation</a:t>
            </a:r>
            <a:endParaRPr lang="en-US" sz="900" dirty="0">
              <a:solidFill>
                <a:schemeClr val="tx1"/>
              </a:solidFill>
            </a:endParaRPr>
          </a:p>
        </p:txBody>
      </p:sp>
      <p:sp>
        <p:nvSpPr>
          <p:cNvPr id="24" name="Rectangle 55"/>
          <p:cNvSpPr/>
          <p:nvPr/>
        </p:nvSpPr>
        <p:spPr bwMode="ltGray">
          <a:xfrm>
            <a:off x="5128549" y="3065156"/>
            <a:ext cx="1452943" cy="1411937"/>
          </a:xfrm>
          <a:prstGeom prst="rect">
            <a:avLst/>
          </a:prstGeom>
          <a:solidFill>
            <a:schemeClr val="bg1">
              <a:lumMod val="95000"/>
            </a:schemeClr>
          </a:solidFill>
          <a:ln w="158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marL="112713" indent="-112713">
              <a:spcBef>
                <a:spcPts val="100"/>
              </a:spcBef>
              <a:spcAft>
                <a:spcPts val="100"/>
              </a:spcAft>
              <a:buFont typeface="Arial" panose="020B0604020202020204" pitchFamily="34" charset="0"/>
              <a:buChar char="−"/>
            </a:pPr>
            <a:r>
              <a:rPr lang="en-US" sz="900" dirty="0" smtClean="0">
                <a:solidFill>
                  <a:schemeClr val="tx1"/>
                </a:solidFill>
              </a:rPr>
              <a:t>Customers appreciate real-life examples of how others are using products </a:t>
            </a:r>
          </a:p>
          <a:p>
            <a:pPr marL="112713" indent="-112713">
              <a:spcBef>
                <a:spcPts val="100"/>
              </a:spcBef>
              <a:spcAft>
                <a:spcPts val="100"/>
              </a:spcAft>
              <a:buFont typeface="Arial" panose="020B0604020202020204" pitchFamily="34" charset="0"/>
              <a:buChar char="−"/>
            </a:pPr>
            <a:r>
              <a:rPr lang="en-US" sz="900" dirty="0" smtClean="0">
                <a:solidFill>
                  <a:schemeClr val="tx1"/>
                </a:solidFill>
              </a:rPr>
              <a:t>SimpliVity is the top  demo requested</a:t>
            </a:r>
          </a:p>
          <a:p>
            <a:pPr marL="112713" indent="-112713">
              <a:spcBef>
                <a:spcPts val="100"/>
              </a:spcBef>
              <a:spcAft>
                <a:spcPts val="100"/>
              </a:spcAft>
              <a:buFont typeface="Arial" panose="020B0604020202020204" pitchFamily="34" charset="0"/>
              <a:buChar char="−"/>
            </a:pPr>
            <a:r>
              <a:rPr lang="en-US" sz="900" dirty="0" smtClean="0">
                <a:solidFill>
                  <a:schemeClr val="tx1"/>
                </a:solidFill>
              </a:rPr>
              <a:t> Requesting delivery of 3PAR OS patch</a:t>
            </a:r>
            <a:endParaRPr lang="en-US" sz="900" dirty="0">
              <a:solidFill>
                <a:schemeClr val="tx1"/>
              </a:solidFill>
            </a:endParaRPr>
          </a:p>
        </p:txBody>
      </p:sp>
      <p:sp>
        <p:nvSpPr>
          <p:cNvPr id="36" name="Content Placeholder 1"/>
          <p:cNvSpPr txBox="1">
            <a:spLocks/>
          </p:cNvSpPr>
          <p:nvPr/>
        </p:nvSpPr>
        <p:spPr>
          <a:xfrm rot="16200000">
            <a:off x="5635704" y="-1486677"/>
            <a:ext cx="1411939" cy="10515600"/>
          </a:xfrm>
          <a:prstGeom prst="rect">
            <a:avLst/>
          </a:prstGeom>
          <a:noFill/>
          <a:ln w="38100">
            <a:solidFill>
              <a:schemeClr val="accent2"/>
            </a:solidFill>
            <a:miter lim="800000"/>
          </a:ln>
        </p:spPr>
        <p:txBody>
          <a:bodyPr vert="horz" lIns="0" tIns="91440" rIns="0" bIns="0" rtlCol="0" anchor="t" anchorCtr="0">
            <a:noAutofit/>
          </a:bodyPr>
          <a:lst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a:lstStyle>
          <a:p>
            <a:pPr marL="0" indent="0" algn="ctr">
              <a:lnSpc>
                <a:spcPct val="80000"/>
              </a:lnSpc>
              <a:buNone/>
            </a:pPr>
            <a:endParaRPr lang="en-US" sz="1400" b="1" dirty="0"/>
          </a:p>
        </p:txBody>
      </p:sp>
      <p:sp>
        <p:nvSpPr>
          <p:cNvPr id="37" name="Content Placeholder 1"/>
          <p:cNvSpPr txBox="1">
            <a:spLocks/>
          </p:cNvSpPr>
          <p:nvPr/>
        </p:nvSpPr>
        <p:spPr>
          <a:xfrm rot="16200000">
            <a:off x="5630890" y="57374"/>
            <a:ext cx="1421568" cy="10515600"/>
          </a:xfrm>
          <a:prstGeom prst="rect">
            <a:avLst/>
          </a:prstGeom>
          <a:noFill/>
          <a:ln w="38100">
            <a:solidFill>
              <a:schemeClr val="accent3"/>
            </a:solidFill>
            <a:miter lim="800000"/>
          </a:ln>
        </p:spPr>
        <p:txBody>
          <a:bodyPr vert="horz" lIns="0" tIns="91440" rIns="0" bIns="0" rtlCol="0" anchor="t" anchorCtr="0">
            <a:noAutofit/>
          </a:bodyPr>
          <a:lst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a:lstStyle>
          <a:p>
            <a:pPr marL="0" indent="0" algn="ctr">
              <a:lnSpc>
                <a:spcPct val="80000"/>
              </a:lnSpc>
              <a:buNone/>
            </a:pPr>
            <a:endParaRPr lang="en-US" sz="1200" b="1" dirty="0"/>
          </a:p>
        </p:txBody>
      </p:sp>
      <p:sp>
        <p:nvSpPr>
          <p:cNvPr id="62" name="Rectangle 55"/>
          <p:cNvSpPr/>
          <p:nvPr/>
        </p:nvSpPr>
        <p:spPr bwMode="ltGray">
          <a:xfrm>
            <a:off x="5128549" y="1253858"/>
            <a:ext cx="1452943" cy="1658707"/>
          </a:xfrm>
          <a:prstGeom prst="rect">
            <a:avLst/>
          </a:prstGeom>
          <a:solidFill>
            <a:schemeClr val="bg1">
              <a:lumMod val="95000"/>
            </a:schemeClr>
          </a:solidFill>
          <a:ln w="158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marL="112713" indent="-112713">
              <a:spcBef>
                <a:spcPts val="100"/>
              </a:spcBef>
              <a:spcAft>
                <a:spcPts val="100"/>
              </a:spcAft>
              <a:buFont typeface="Arial" panose="020B0604020202020204" pitchFamily="34" charset="0"/>
              <a:buChar char="−"/>
            </a:pPr>
            <a:r>
              <a:rPr lang="en-US" sz="900" dirty="0" smtClean="0">
                <a:solidFill>
                  <a:schemeClr val="tx1"/>
                </a:solidFill>
              </a:rPr>
              <a:t>Customers requesting to have earlier access to technology</a:t>
            </a:r>
          </a:p>
          <a:p>
            <a:pPr marL="112713" indent="-112713">
              <a:spcBef>
                <a:spcPts val="100"/>
              </a:spcBef>
              <a:spcAft>
                <a:spcPts val="100"/>
              </a:spcAft>
              <a:buFont typeface="Arial" panose="020B0604020202020204" pitchFamily="34" charset="0"/>
              <a:buChar char="−"/>
            </a:pPr>
            <a:r>
              <a:rPr lang="en-US" sz="900" dirty="0" smtClean="0">
                <a:solidFill>
                  <a:schemeClr val="tx1"/>
                </a:solidFill>
              </a:rPr>
              <a:t>Customers want to showcase solutions</a:t>
            </a:r>
          </a:p>
          <a:p>
            <a:pPr marL="112713" indent="-112713">
              <a:spcBef>
                <a:spcPts val="100"/>
              </a:spcBef>
              <a:spcAft>
                <a:spcPts val="100"/>
              </a:spcAft>
              <a:buFont typeface="Arial" panose="020B0604020202020204" pitchFamily="34" charset="0"/>
              <a:buChar char="−"/>
            </a:pPr>
            <a:r>
              <a:rPr lang="en-US" sz="900" dirty="0" smtClean="0">
                <a:solidFill>
                  <a:schemeClr val="tx1"/>
                </a:solidFill>
              </a:rPr>
              <a:t>Customers want to learn from HPE on HPE</a:t>
            </a:r>
            <a:endParaRPr lang="en-US" sz="900" dirty="0">
              <a:solidFill>
                <a:schemeClr val="tx1"/>
              </a:solidFill>
            </a:endParaRPr>
          </a:p>
        </p:txBody>
      </p:sp>
      <p:sp>
        <p:nvSpPr>
          <p:cNvPr id="35" name="Content Placeholder 1"/>
          <p:cNvSpPr txBox="1">
            <a:spLocks/>
          </p:cNvSpPr>
          <p:nvPr/>
        </p:nvSpPr>
        <p:spPr>
          <a:xfrm rot="16200000">
            <a:off x="5510937" y="-3182499"/>
            <a:ext cx="1661474" cy="10515600"/>
          </a:xfrm>
          <a:prstGeom prst="rect">
            <a:avLst/>
          </a:prstGeom>
          <a:noFill/>
          <a:ln w="38100">
            <a:solidFill>
              <a:schemeClr val="accent1"/>
            </a:solidFill>
            <a:miter lim="800000"/>
          </a:ln>
        </p:spPr>
        <p:txBody>
          <a:bodyPr vert="horz" lIns="0" tIns="91440" rIns="0" bIns="0" rtlCol="0" anchor="t" anchorCtr="0">
            <a:noAutofit/>
          </a:bodyPr>
          <a:lst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a:lstStyle>
          <a:p>
            <a:pPr marL="0" indent="0" algn="ctr">
              <a:lnSpc>
                <a:spcPct val="80000"/>
              </a:lnSpc>
              <a:buNone/>
            </a:pPr>
            <a:endParaRPr lang="en-US" sz="1400" b="1" dirty="0"/>
          </a:p>
        </p:txBody>
      </p:sp>
      <p:sp>
        <p:nvSpPr>
          <p:cNvPr id="17" name="Title 2"/>
          <p:cNvSpPr>
            <a:spLocks noGrp="1"/>
          </p:cNvSpPr>
          <p:nvPr>
            <p:ph type="title"/>
          </p:nvPr>
        </p:nvSpPr>
        <p:spPr>
          <a:xfrm>
            <a:off x="609441" y="519236"/>
            <a:ext cx="10969943" cy="852364"/>
          </a:xfrm>
        </p:spPr>
        <p:txBody>
          <a:bodyPr/>
          <a:lstStyle/>
          <a:p>
            <a:r>
              <a:rPr lang="en-US" dirty="0"/>
              <a:t>Most frequent customer requests &amp; recommendations</a:t>
            </a:r>
          </a:p>
        </p:txBody>
      </p:sp>
      <p:sp>
        <p:nvSpPr>
          <p:cNvPr id="42" name="Rectangle 55"/>
          <p:cNvSpPr/>
          <p:nvPr/>
        </p:nvSpPr>
        <p:spPr bwMode="ltGray">
          <a:xfrm>
            <a:off x="1188812" y="1342381"/>
            <a:ext cx="3871776" cy="1465839"/>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noAutofit/>
          </a:bodyPr>
          <a:lstStyle/>
          <a:p>
            <a:pPr marL="61913" indent="-61913">
              <a:spcBef>
                <a:spcPts val="600"/>
              </a:spcBef>
              <a:buClr>
                <a:prstClr val="black"/>
              </a:buClr>
            </a:pPr>
            <a:r>
              <a:rPr lang="en-US" sz="1000" i="1" dirty="0">
                <a:solidFill>
                  <a:schemeClr val="tx1"/>
                </a:solidFill>
              </a:rPr>
              <a:t>“Bring us more upfront in your developments“</a:t>
            </a:r>
          </a:p>
          <a:p>
            <a:pPr marL="61913" indent="-61913" algn="r">
              <a:buClr>
                <a:prstClr val="black"/>
              </a:buClr>
            </a:pPr>
            <a:r>
              <a:rPr lang="en-US" sz="900" b="1" dirty="0" smtClean="0">
                <a:solidFill>
                  <a:schemeClr val="tx1"/>
                </a:solidFill>
              </a:rPr>
              <a:t>- Gayle Chan</a:t>
            </a:r>
            <a:r>
              <a:rPr lang="en-US" sz="900" dirty="0" smtClean="0">
                <a:solidFill>
                  <a:schemeClr val="tx1"/>
                </a:solidFill>
              </a:rPr>
              <a:t>, DSTA Deputy Director Digital Hub</a:t>
            </a:r>
          </a:p>
          <a:p>
            <a:pPr marL="61913" indent="-61913">
              <a:spcBef>
                <a:spcPts val="600"/>
              </a:spcBef>
              <a:buClr>
                <a:prstClr val="black"/>
              </a:buClr>
            </a:pPr>
            <a:r>
              <a:rPr lang="en-US" sz="1000" i="1" dirty="0">
                <a:solidFill>
                  <a:schemeClr val="tx1"/>
                </a:solidFill>
              </a:rPr>
              <a:t>“Suggest creating Smart Building showcase in Surbana Jurong’s new facility</a:t>
            </a:r>
            <a:r>
              <a:rPr lang="en-US" sz="1000" i="1" dirty="0" smtClean="0">
                <a:solidFill>
                  <a:schemeClr val="tx1"/>
                </a:solidFill>
              </a:rPr>
              <a:t>” </a:t>
            </a:r>
            <a:r>
              <a:rPr lang="en-US" sz="900" dirty="0" smtClean="0">
                <a:solidFill>
                  <a:schemeClr val="tx1"/>
                </a:solidFill>
              </a:rPr>
              <a:t>– </a:t>
            </a:r>
            <a:r>
              <a:rPr lang="en-US" sz="900" dirty="0">
                <a:solidFill>
                  <a:schemeClr val="tx1"/>
                </a:solidFill>
              </a:rPr>
              <a:t>Surbana Technologies briefing </a:t>
            </a:r>
          </a:p>
          <a:p>
            <a:pPr marL="61913" indent="-61913">
              <a:spcBef>
                <a:spcPts val="600"/>
              </a:spcBef>
              <a:buClr>
                <a:prstClr val="black"/>
              </a:buClr>
            </a:pPr>
            <a:r>
              <a:rPr lang="en-US" sz="1000" i="1" dirty="0">
                <a:solidFill>
                  <a:schemeClr val="tx1"/>
                </a:solidFill>
              </a:rPr>
              <a:t>“Request HPE on HPE transformation information - consolidation, automation, and cloud first</a:t>
            </a:r>
            <a:r>
              <a:rPr lang="en-US" sz="1000" i="1" dirty="0" smtClean="0">
                <a:solidFill>
                  <a:schemeClr val="tx1"/>
                </a:solidFill>
              </a:rPr>
              <a:t>” </a:t>
            </a:r>
            <a:r>
              <a:rPr lang="en-US" sz="900" dirty="0" smtClean="0">
                <a:solidFill>
                  <a:schemeClr val="tx1"/>
                </a:solidFill>
              </a:rPr>
              <a:t>- </a:t>
            </a:r>
            <a:r>
              <a:rPr lang="en-US" sz="900" dirty="0">
                <a:solidFill>
                  <a:schemeClr val="tx1"/>
                </a:solidFill>
              </a:rPr>
              <a:t>Telefonica O2 briefing </a:t>
            </a:r>
          </a:p>
          <a:p>
            <a:pPr marL="61913" indent="-61913">
              <a:spcBef>
                <a:spcPts val="600"/>
              </a:spcBef>
              <a:buClr>
                <a:prstClr val="black"/>
              </a:buClr>
            </a:pPr>
            <a:r>
              <a:rPr lang="en-US" sz="1000" i="1" dirty="0">
                <a:solidFill>
                  <a:schemeClr val="tx1"/>
                </a:solidFill>
              </a:rPr>
              <a:t>“More investment in China market</a:t>
            </a:r>
            <a:r>
              <a:rPr lang="en-US" sz="1000" i="1" dirty="0" smtClean="0">
                <a:solidFill>
                  <a:schemeClr val="tx1"/>
                </a:solidFill>
              </a:rPr>
              <a:t>.“ </a:t>
            </a:r>
          </a:p>
          <a:p>
            <a:pPr marL="61913" indent="-61913" algn="r">
              <a:buClr>
                <a:prstClr val="black"/>
              </a:buClr>
            </a:pPr>
            <a:r>
              <a:rPr lang="en-US" sz="900" b="1" dirty="0" smtClean="0">
                <a:solidFill>
                  <a:schemeClr val="tx1"/>
                </a:solidFill>
              </a:rPr>
              <a:t>- Eduardo </a:t>
            </a:r>
            <a:r>
              <a:rPr lang="en-US" sz="900" b="1" dirty="0" err="1" smtClean="0">
                <a:solidFill>
                  <a:schemeClr val="tx1"/>
                </a:solidFill>
              </a:rPr>
              <a:t>Chiuciuchian</a:t>
            </a:r>
            <a:r>
              <a:rPr lang="en-US" sz="900" dirty="0" smtClean="0">
                <a:solidFill>
                  <a:schemeClr val="tx1"/>
                </a:solidFill>
              </a:rPr>
              <a:t>, Nestle RGO North America Director</a:t>
            </a:r>
            <a:endParaRPr lang="en-US" sz="900" dirty="0">
              <a:solidFill>
                <a:schemeClr val="tx1"/>
              </a:solidFill>
            </a:endParaRPr>
          </a:p>
        </p:txBody>
      </p:sp>
      <p:sp>
        <p:nvSpPr>
          <p:cNvPr id="68" name="Rectangle 55"/>
          <p:cNvSpPr/>
          <p:nvPr/>
        </p:nvSpPr>
        <p:spPr bwMode="ltGray">
          <a:xfrm>
            <a:off x="10192011" y="1294764"/>
            <a:ext cx="1339502" cy="137160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numCol="1" rtlCol="0" anchor="t">
            <a:noAutofit/>
          </a:bodyPr>
          <a:lstStyle/>
          <a:p>
            <a:pPr>
              <a:lnSpc>
                <a:spcPct val="90000"/>
              </a:lnSpc>
            </a:pPr>
            <a:r>
              <a:rPr lang="en-US" sz="900" b="1" dirty="0" smtClean="0">
                <a:solidFill>
                  <a:schemeClr val="tx1"/>
                </a:solidFill>
              </a:rPr>
              <a:t>Country requests</a:t>
            </a:r>
            <a:endParaRPr lang="en-US" sz="900" b="1" dirty="0">
              <a:solidFill>
                <a:schemeClr val="tx1"/>
              </a:solidFill>
            </a:endParaRPr>
          </a:p>
          <a:p>
            <a:pPr marL="109728" indent="-109728">
              <a:lnSpc>
                <a:spcPct val="90000"/>
              </a:lnSpc>
              <a:buSzPct val="90000"/>
              <a:buFont typeface="Arial" panose="020B0604020202020204" pitchFamily="34" charset="0"/>
              <a:buChar char="−"/>
            </a:pPr>
            <a:r>
              <a:rPr lang="en-US" sz="800" dirty="0" smtClean="0">
                <a:solidFill>
                  <a:schemeClr val="tx1"/>
                </a:solidFill>
              </a:rPr>
              <a:t>Saudi Telecom Company</a:t>
            </a:r>
          </a:p>
          <a:p>
            <a:pPr marL="109728" indent="-109728">
              <a:lnSpc>
                <a:spcPct val="90000"/>
              </a:lnSpc>
              <a:buSzPct val="90000"/>
              <a:buFont typeface="Arial" panose="020B0604020202020204" pitchFamily="34" charset="0"/>
              <a:buChar char="−"/>
            </a:pPr>
            <a:r>
              <a:rPr lang="en-US" sz="800" dirty="0">
                <a:solidFill>
                  <a:schemeClr val="tx1"/>
                </a:solidFill>
              </a:rPr>
              <a:t>Nestle RGO North </a:t>
            </a:r>
            <a:r>
              <a:rPr lang="en-US" sz="800" dirty="0" smtClean="0">
                <a:solidFill>
                  <a:schemeClr val="tx1"/>
                </a:solidFill>
              </a:rPr>
              <a:t>America</a:t>
            </a:r>
          </a:p>
          <a:p>
            <a:pPr marL="109728" indent="-109728">
              <a:lnSpc>
                <a:spcPct val="90000"/>
              </a:lnSpc>
              <a:buSzPct val="90000"/>
              <a:buFont typeface="Arial" panose="020B0604020202020204" pitchFamily="34" charset="0"/>
              <a:buChar char="−"/>
            </a:pPr>
            <a:r>
              <a:rPr lang="en-US" sz="800" dirty="0" smtClean="0">
                <a:solidFill>
                  <a:schemeClr val="tx1"/>
                </a:solidFill>
              </a:rPr>
              <a:t>DSTA</a:t>
            </a:r>
            <a:endParaRPr lang="en-US" sz="800" dirty="0">
              <a:solidFill>
                <a:schemeClr val="tx1"/>
              </a:solidFill>
            </a:endParaRPr>
          </a:p>
          <a:p>
            <a:pPr marL="109728" indent="-109728">
              <a:lnSpc>
                <a:spcPct val="90000"/>
              </a:lnSpc>
              <a:buSzPct val="90000"/>
              <a:buFont typeface="Arial" panose="020B0604020202020204" pitchFamily="34" charset="0"/>
              <a:buChar char="−"/>
            </a:pPr>
            <a:r>
              <a:rPr lang="en-US" sz="800" dirty="0" smtClean="0">
                <a:solidFill>
                  <a:schemeClr val="tx1"/>
                </a:solidFill>
              </a:rPr>
              <a:t>American </a:t>
            </a:r>
            <a:r>
              <a:rPr lang="en-US" sz="800" dirty="0">
                <a:solidFill>
                  <a:schemeClr val="tx1"/>
                </a:solidFill>
              </a:rPr>
              <a:t>Chamber of Commerce Peru</a:t>
            </a:r>
          </a:p>
          <a:p>
            <a:pPr marL="109728" indent="-109728">
              <a:lnSpc>
                <a:spcPct val="90000"/>
              </a:lnSpc>
              <a:buSzPct val="90000"/>
              <a:buFont typeface="Arial" panose="020B0604020202020204" pitchFamily="34" charset="0"/>
              <a:buChar char="−"/>
            </a:pPr>
            <a:endParaRPr lang="en-US" sz="800" dirty="0">
              <a:solidFill>
                <a:schemeClr val="tx1"/>
              </a:solidFill>
            </a:endParaRPr>
          </a:p>
          <a:p>
            <a:pPr marL="109728" indent="-109728">
              <a:lnSpc>
                <a:spcPct val="90000"/>
              </a:lnSpc>
              <a:buSzPct val="90000"/>
              <a:buFont typeface="Arial" panose="020B0604020202020204" pitchFamily="34" charset="0"/>
              <a:buChar char="−"/>
            </a:pPr>
            <a:endParaRPr lang="en-US" sz="800" dirty="0">
              <a:solidFill>
                <a:schemeClr val="tx1"/>
              </a:solidFill>
            </a:endParaRPr>
          </a:p>
        </p:txBody>
      </p:sp>
      <p:sp>
        <p:nvSpPr>
          <p:cNvPr id="19" name="Content Placeholder 1"/>
          <p:cNvSpPr txBox="1">
            <a:spLocks/>
          </p:cNvSpPr>
          <p:nvPr/>
        </p:nvSpPr>
        <p:spPr>
          <a:xfrm rot="16200000">
            <a:off x="362919" y="1947758"/>
            <a:ext cx="950799" cy="463459"/>
          </a:xfrm>
          <a:prstGeom prst="rect">
            <a:avLst/>
          </a:prstGeom>
          <a:ln w="38100">
            <a:noFill/>
            <a:miter lim="800000"/>
          </a:ln>
        </p:spPr>
        <p:txBody>
          <a:bodyPr vert="horz" lIns="0" tIns="91440" rIns="0" bIns="0" rtlCol="0" anchor="t" anchorCtr="0">
            <a:noAutofit/>
          </a:bodyPr>
          <a:lst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a:lstStyle>
          <a:p>
            <a:pPr marL="0" indent="0" algn="r">
              <a:lnSpc>
                <a:spcPct val="80000"/>
              </a:lnSpc>
              <a:buNone/>
            </a:pPr>
            <a:r>
              <a:rPr lang="en-US" sz="1400" b="1" dirty="0"/>
              <a:t>Want to </a:t>
            </a:r>
            <a:br>
              <a:rPr lang="en-US" sz="1400" b="1" dirty="0"/>
            </a:br>
            <a:r>
              <a:rPr lang="en-US" sz="1400" b="1" dirty="0"/>
              <a:t>collaborate</a:t>
            </a:r>
          </a:p>
        </p:txBody>
      </p:sp>
      <p:sp>
        <p:nvSpPr>
          <p:cNvPr id="23" name="Rectangle 55"/>
          <p:cNvSpPr/>
          <p:nvPr/>
        </p:nvSpPr>
        <p:spPr bwMode="ltGray">
          <a:xfrm>
            <a:off x="1188812" y="3248780"/>
            <a:ext cx="3871776" cy="1088591"/>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noAutofit/>
          </a:bodyPr>
          <a:lstStyle/>
          <a:p>
            <a:pPr marL="61913" indent="-61913">
              <a:spcBef>
                <a:spcPts val="600"/>
              </a:spcBef>
              <a:buClr>
                <a:prstClr val="black"/>
              </a:buClr>
            </a:pPr>
            <a:r>
              <a:rPr lang="en-US" sz="1000" i="1" dirty="0">
                <a:solidFill>
                  <a:schemeClr val="tx1"/>
                </a:solidFill>
              </a:rPr>
              <a:t>“Real life cases site visit to hear from real customer“</a:t>
            </a:r>
          </a:p>
          <a:p>
            <a:pPr marL="61913" indent="-61913" algn="r">
              <a:buClr>
                <a:prstClr val="black"/>
              </a:buClr>
            </a:pPr>
            <a:r>
              <a:rPr lang="en-US" sz="900" b="1" dirty="0" smtClean="0">
                <a:solidFill>
                  <a:schemeClr val="tx1"/>
                </a:solidFill>
              </a:rPr>
              <a:t>- </a:t>
            </a:r>
            <a:r>
              <a:rPr lang="en-US" sz="900" b="1" dirty="0" err="1">
                <a:solidFill>
                  <a:schemeClr val="tx1"/>
                </a:solidFill>
              </a:rPr>
              <a:t>Kah</a:t>
            </a:r>
            <a:r>
              <a:rPr lang="en-US" sz="900" b="1" dirty="0">
                <a:solidFill>
                  <a:schemeClr val="tx1"/>
                </a:solidFill>
              </a:rPr>
              <a:t> Yi Chin</a:t>
            </a:r>
            <a:r>
              <a:rPr lang="en-US" sz="900" dirty="0">
                <a:solidFill>
                  <a:schemeClr val="tx1"/>
                </a:solidFill>
              </a:rPr>
              <a:t>, Sabah </a:t>
            </a:r>
            <a:r>
              <a:rPr lang="en-US" sz="900" dirty="0" smtClean="0">
                <a:solidFill>
                  <a:schemeClr val="tx1"/>
                </a:solidFill>
              </a:rPr>
              <a:t>Net Technical Advisor </a:t>
            </a:r>
            <a:endParaRPr lang="en-US" sz="900" dirty="0">
              <a:solidFill>
                <a:schemeClr val="tx1"/>
              </a:solidFill>
            </a:endParaRPr>
          </a:p>
          <a:p>
            <a:pPr marL="61913" indent="-61913">
              <a:spcBef>
                <a:spcPts val="600"/>
              </a:spcBef>
              <a:buClr>
                <a:prstClr val="black"/>
              </a:buClr>
            </a:pPr>
            <a:r>
              <a:rPr lang="en-US" sz="1000" i="1" dirty="0">
                <a:solidFill>
                  <a:schemeClr val="tx1"/>
                </a:solidFill>
              </a:rPr>
              <a:t>“More communication regarding new products.“</a:t>
            </a:r>
          </a:p>
          <a:p>
            <a:pPr marL="61913" indent="-61913" algn="r">
              <a:buClr>
                <a:prstClr val="black"/>
              </a:buClr>
            </a:pPr>
            <a:r>
              <a:rPr lang="en-US" sz="900" b="1" dirty="0" smtClean="0">
                <a:solidFill>
                  <a:schemeClr val="tx1"/>
                </a:solidFill>
              </a:rPr>
              <a:t>- </a:t>
            </a:r>
            <a:r>
              <a:rPr lang="en-US" sz="900" b="1" dirty="0">
                <a:solidFill>
                  <a:schemeClr val="tx1"/>
                </a:solidFill>
              </a:rPr>
              <a:t>Jack Yudell</a:t>
            </a:r>
            <a:r>
              <a:rPr lang="en-US" sz="900" dirty="0" smtClean="0">
                <a:solidFill>
                  <a:schemeClr val="tx1"/>
                </a:solidFill>
              </a:rPr>
              <a:t>, </a:t>
            </a:r>
            <a:r>
              <a:rPr lang="en-US" sz="900" dirty="0">
                <a:solidFill>
                  <a:schemeClr val="tx1"/>
                </a:solidFill>
              </a:rPr>
              <a:t>Austin Radiological </a:t>
            </a:r>
            <a:r>
              <a:rPr lang="en-US" sz="900" dirty="0" smtClean="0">
                <a:solidFill>
                  <a:schemeClr val="tx1"/>
                </a:solidFill>
              </a:rPr>
              <a:t>Assoc., Enterprise Architect</a:t>
            </a:r>
            <a:endParaRPr lang="en-US" sz="900" dirty="0">
              <a:solidFill>
                <a:schemeClr val="tx1"/>
              </a:solidFill>
            </a:endParaRPr>
          </a:p>
          <a:p>
            <a:pPr marL="61913" indent="-61913">
              <a:spcBef>
                <a:spcPts val="300"/>
              </a:spcBef>
              <a:buClr>
                <a:prstClr val="black"/>
              </a:buClr>
            </a:pPr>
            <a:endParaRPr lang="en-US" sz="1000" dirty="0">
              <a:solidFill>
                <a:schemeClr val="tx1"/>
              </a:solidFill>
            </a:endParaRPr>
          </a:p>
        </p:txBody>
      </p:sp>
      <p:sp>
        <p:nvSpPr>
          <p:cNvPr id="25" name="Rectangle 55"/>
          <p:cNvSpPr/>
          <p:nvPr/>
        </p:nvSpPr>
        <p:spPr bwMode="ltGray">
          <a:xfrm>
            <a:off x="6682840" y="3104456"/>
            <a:ext cx="2008283" cy="137160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numCol="1" rtlCol="0" anchor="t">
            <a:noAutofit/>
          </a:bodyPr>
          <a:lstStyle/>
          <a:p>
            <a:pPr>
              <a:lnSpc>
                <a:spcPct val="90000"/>
              </a:lnSpc>
            </a:pPr>
            <a:r>
              <a:rPr lang="en-US" sz="900" b="1" dirty="0">
                <a:solidFill>
                  <a:schemeClr val="tx1"/>
                </a:solidFill>
              </a:rPr>
              <a:t>Demos/use cases</a:t>
            </a:r>
          </a:p>
          <a:p>
            <a:pPr marL="109728" indent="-109728">
              <a:lnSpc>
                <a:spcPct val="90000"/>
              </a:lnSpc>
              <a:buSzPct val="90000"/>
              <a:buFont typeface="Arial" panose="020B0604020202020204" pitchFamily="34" charset="0"/>
              <a:buChar char="−"/>
            </a:pPr>
            <a:r>
              <a:rPr lang="en-US" sz="800" dirty="0">
                <a:solidFill>
                  <a:schemeClr val="tx1"/>
                </a:solidFill>
              </a:rPr>
              <a:t>Health Management Systems, Inc</a:t>
            </a:r>
            <a:r>
              <a:rPr lang="en-US" sz="800" dirty="0" smtClean="0">
                <a:solidFill>
                  <a:schemeClr val="tx1"/>
                </a:solidFill>
              </a:rPr>
              <a:t>.</a:t>
            </a:r>
          </a:p>
          <a:p>
            <a:pPr marL="109728" indent="-109728">
              <a:lnSpc>
                <a:spcPct val="90000"/>
              </a:lnSpc>
              <a:buSzPct val="90000"/>
              <a:buFont typeface="Arial" panose="020B0604020202020204" pitchFamily="34" charset="0"/>
              <a:buChar char="−"/>
            </a:pPr>
            <a:r>
              <a:rPr lang="en-US" sz="800" dirty="0">
                <a:solidFill>
                  <a:schemeClr val="tx1"/>
                </a:solidFill>
              </a:rPr>
              <a:t>Global Affairs </a:t>
            </a:r>
            <a:r>
              <a:rPr lang="en-US" sz="800" dirty="0" smtClean="0">
                <a:solidFill>
                  <a:schemeClr val="tx1"/>
                </a:solidFill>
              </a:rPr>
              <a:t>Canada</a:t>
            </a:r>
          </a:p>
          <a:p>
            <a:pPr marL="109728" indent="-109728">
              <a:lnSpc>
                <a:spcPct val="90000"/>
              </a:lnSpc>
              <a:buSzPct val="90000"/>
              <a:buFont typeface="Arial" panose="020B0604020202020204" pitchFamily="34" charset="0"/>
              <a:buChar char="−"/>
            </a:pPr>
            <a:r>
              <a:rPr lang="en-US" sz="800" dirty="0" smtClean="0">
                <a:solidFill>
                  <a:schemeClr val="tx1"/>
                </a:solidFill>
              </a:rPr>
              <a:t>Deloitte</a:t>
            </a:r>
          </a:p>
          <a:p>
            <a:pPr marL="109728" indent="-109728">
              <a:lnSpc>
                <a:spcPct val="90000"/>
              </a:lnSpc>
              <a:buSzPct val="90000"/>
              <a:buFont typeface="Arial" panose="020B0604020202020204" pitchFamily="34" charset="0"/>
              <a:buChar char="−"/>
            </a:pPr>
            <a:r>
              <a:rPr lang="en-US" sz="800" dirty="0" smtClean="0">
                <a:solidFill>
                  <a:schemeClr val="tx1"/>
                </a:solidFill>
              </a:rPr>
              <a:t>Aramark</a:t>
            </a:r>
          </a:p>
          <a:p>
            <a:pPr marL="109728" indent="-109728">
              <a:lnSpc>
                <a:spcPct val="90000"/>
              </a:lnSpc>
              <a:buSzPct val="90000"/>
              <a:buFont typeface="Arial" panose="020B0604020202020204" pitchFamily="34" charset="0"/>
              <a:buChar char="−"/>
            </a:pPr>
            <a:r>
              <a:rPr lang="en-US" sz="800" dirty="0">
                <a:solidFill>
                  <a:schemeClr val="tx1"/>
                </a:solidFill>
              </a:rPr>
              <a:t>RMM Solutions Multi Client </a:t>
            </a:r>
            <a:r>
              <a:rPr lang="en-US" sz="800" dirty="0" smtClean="0">
                <a:solidFill>
                  <a:schemeClr val="tx1"/>
                </a:solidFill>
              </a:rPr>
              <a:t>Briefing</a:t>
            </a:r>
          </a:p>
          <a:p>
            <a:pPr marL="109728" indent="-109728">
              <a:lnSpc>
                <a:spcPct val="90000"/>
              </a:lnSpc>
              <a:buSzPct val="90000"/>
              <a:buFont typeface="Arial" panose="020B0604020202020204" pitchFamily="34" charset="0"/>
              <a:buChar char="−"/>
            </a:pPr>
            <a:r>
              <a:rPr lang="en-US" sz="800" dirty="0">
                <a:solidFill>
                  <a:schemeClr val="tx1"/>
                </a:solidFill>
              </a:rPr>
              <a:t>Tokyo Gas Co., Ltd</a:t>
            </a:r>
            <a:r>
              <a:rPr lang="en-US" sz="800" dirty="0" smtClean="0">
                <a:solidFill>
                  <a:schemeClr val="tx1"/>
                </a:solidFill>
              </a:rPr>
              <a:t>.</a:t>
            </a:r>
          </a:p>
          <a:p>
            <a:pPr marL="109728" indent="-109728">
              <a:lnSpc>
                <a:spcPct val="90000"/>
              </a:lnSpc>
              <a:buSzPct val="90000"/>
              <a:buFont typeface="Arial" panose="020B0604020202020204" pitchFamily="34" charset="0"/>
              <a:buChar char="−"/>
            </a:pPr>
            <a:r>
              <a:rPr lang="en-US" sz="800" dirty="0">
                <a:solidFill>
                  <a:schemeClr val="tx1"/>
                </a:solidFill>
              </a:rPr>
              <a:t>SEATH Customers</a:t>
            </a:r>
          </a:p>
          <a:p>
            <a:pPr marL="109728" indent="-109728">
              <a:lnSpc>
                <a:spcPct val="90000"/>
              </a:lnSpc>
              <a:buSzPct val="90000"/>
              <a:buFont typeface="Arial" panose="020B0604020202020204" pitchFamily="34" charset="0"/>
              <a:buChar char="−"/>
            </a:pPr>
            <a:r>
              <a:rPr lang="en-US" sz="800" dirty="0">
                <a:solidFill>
                  <a:schemeClr val="tx1"/>
                </a:solidFill>
              </a:rPr>
              <a:t>American Chamber of Commerce </a:t>
            </a:r>
            <a:r>
              <a:rPr lang="en-US" sz="800" dirty="0" smtClean="0">
                <a:solidFill>
                  <a:schemeClr val="tx1"/>
                </a:solidFill>
              </a:rPr>
              <a:t>Peru</a:t>
            </a:r>
          </a:p>
          <a:p>
            <a:pPr marL="109728" indent="-109728">
              <a:lnSpc>
                <a:spcPct val="90000"/>
              </a:lnSpc>
              <a:buSzPct val="90000"/>
              <a:buFont typeface="Arial" panose="020B0604020202020204" pitchFamily="34" charset="0"/>
              <a:buChar char="−"/>
            </a:pPr>
            <a:r>
              <a:rPr lang="en-US" sz="800" dirty="0">
                <a:solidFill>
                  <a:schemeClr val="tx1"/>
                </a:solidFill>
              </a:rPr>
              <a:t>Canon Inc</a:t>
            </a:r>
            <a:r>
              <a:rPr lang="en-US" sz="800" dirty="0" smtClean="0">
                <a:solidFill>
                  <a:schemeClr val="tx1"/>
                </a:solidFill>
              </a:rPr>
              <a:t>.</a:t>
            </a:r>
          </a:p>
          <a:p>
            <a:pPr marL="109728" indent="-109728">
              <a:lnSpc>
                <a:spcPct val="90000"/>
              </a:lnSpc>
              <a:buSzPct val="90000"/>
              <a:buFont typeface="Arial" panose="020B0604020202020204" pitchFamily="34" charset="0"/>
              <a:buChar char="−"/>
            </a:pPr>
            <a:r>
              <a:rPr lang="en-US" sz="800" dirty="0">
                <a:solidFill>
                  <a:schemeClr val="tx1"/>
                </a:solidFill>
              </a:rPr>
              <a:t>Laguna Development </a:t>
            </a:r>
            <a:r>
              <a:rPr lang="en-US" sz="800" dirty="0" smtClean="0">
                <a:solidFill>
                  <a:schemeClr val="tx1"/>
                </a:solidFill>
              </a:rPr>
              <a:t>Corporation</a:t>
            </a:r>
            <a:endParaRPr lang="en-US" sz="800" dirty="0">
              <a:solidFill>
                <a:schemeClr val="tx1"/>
              </a:solidFill>
            </a:endParaRPr>
          </a:p>
        </p:txBody>
      </p:sp>
      <p:sp>
        <p:nvSpPr>
          <p:cNvPr id="27" name="Rectangle 55"/>
          <p:cNvSpPr/>
          <p:nvPr/>
        </p:nvSpPr>
        <p:spPr bwMode="ltGray">
          <a:xfrm>
            <a:off x="1188812" y="4679021"/>
            <a:ext cx="3871776" cy="126321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noAutofit/>
          </a:bodyPr>
          <a:lstStyle/>
          <a:p>
            <a:pPr marL="61913" indent="-61913">
              <a:spcBef>
                <a:spcPts val="600"/>
              </a:spcBef>
              <a:buClr>
                <a:prstClr val="black"/>
              </a:buClr>
            </a:pPr>
            <a:r>
              <a:rPr lang="en-US" sz="1000" i="1" dirty="0">
                <a:solidFill>
                  <a:schemeClr val="tx1"/>
                </a:solidFill>
              </a:rPr>
              <a:t>“Help us in 3 areas: Adoption of Synergy, (b) faster provisioning of VMs and flex capacity, (c) intelligent edge“</a:t>
            </a:r>
          </a:p>
          <a:p>
            <a:pPr marL="58738" indent="-58738" algn="r">
              <a:buClr>
                <a:prstClr val="black"/>
              </a:buClr>
            </a:pPr>
            <a:r>
              <a:rPr lang="en-US" sz="900" b="1" dirty="0" smtClean="0">
                <a:solidFill>
                  <a:schemeClr val="tx1"/>
                </a:solidFill>
              </a:rPr>
              <a:t>- </a:t>
            </a:r>
            <a:r>
              <a:rPr lang="en-US" sz="900" b="1" dirty="0" err="1">
                <a:solidFill>
                  <a:schemeClr val="tx1"/>
                </a:solidFill>
              </a:rPr>
              <a:t>Shyam</a:t>
            </a:r>
            <a:r>
              <a:rPr lang="en-US" sz="900" b="1" dirty="0">
                <a:solidFill>
                  <a:schemeClr val="tx1"/>
                </a:solidFill>
              </a:rPr>
              <a:t> </a:t>
            </a:r>
            <a:r>
              <a:rPr lang="en-US" sz="900" b="1" dirty="0" err="1">
                <a:solidFill>
                  <a:schemeClr val="tx1"/>
                </a:solidFill>
              </a:rPr>
              <a:t>Venkat</a:t>
            </a:r>
            <a:r>
              <a:rPr lang="en-US" sz="900" dirty="0" smtClean="0">
                <a:solidFill>
                  <a:schemeClr val="tx1"/>
                </a:solidFill>
              </a:rPr>
              <a:t>, Pepsi Co. CTO</a:t>
            </a:r>
            <a:endParaRPr lang="en-US" sz="900" dirty="0">
              <a:solidFill>
                <a:schemeClr val="tx1"/>
              </a:solidFill>
            </a:endParaRPr>
          </a:p>
          <a:p>
            <a:pPr marL="61913" indent="-61913">
              <a:spcBef>
                <a:spcPts val="600"/>
              </a:spcBef>
              <a:buClr>
                <a:prstClr val="black"/>
              </a:buClr>
            </a:pPr>
            <a:r>
              <a:rPr lang="en-US" sz="1000" i="1" dirty="0">
                <a:solidFill>
                  <a:schemeClr val="tx1"/>
                </a:solidFill>
              </a:rPr>
              <a:t> “Extremely innovative - forward thinking partner.”</a:t>
            </a:r>
          </a:p>
          <a:p>
            <a:pPr marL="58738" indent="-58738" algn="r">
              <a:buClr>
                <a:prstClr val="black"/>
              </a:buClr>
            </a:pPr>
            <a:r>
              <a:rPr lang="en-US" sz="900" b="1" dirty="0" smtClean="0">
                <a:solidFill>
                  <a:schemeClr val="tx1"/>
                </a:solidFill>
              </a:rPr>
              <a:t>- </a:t>
            </a:r>
            <a:r>
              <a:rPr lang="en-US" sz="900" b="1" dirty="0">
                <a:solidFill>
                  <a:schemeClr val="tx1"/>
                </a:solidFill>
              </a:rPr>
              <a:t>Ned </a:t>
            </a:r>
            <a:r>
              <a:rPr lang="en-US" sz="900" b="1" dirty="0" err="1">
                <a:solidFill>
                  <a:schemeClr val="tx1"/>
                </a:solidFill>
              </a:rPr>
              <a:t>Dupont</a:t>
            </a:r>
            <a:r>
              <a:rPr lang="en-US" sz="900" dirty="0">
                <a:solidFill>
                  <a:schemeClr val="tx1"/>
                </a:solidFill>
              </a:rPr>
              <a:t>, W/S Packaging Group, </a:t>
            </a:r>
            <a:r>
              <a:rPr lang="en-US" sz="900" dirty="0" smtClean="0">
                <a:solidFill>
                  <a:schemeClr val="tx1"/>
                </a:solidFill>
              </a:rPr>
              <a:t>Inc. Director</a:t>
            </a:r>
          </a:p>
          <a:p>
            <a:pPr marL="61913" indent="-61913">
              <a:spcBef>
                <a:spcPts val="600"/>
              </a:spcBef>
              <a:buClr>
                <a:prstClr val="black"/>
              </a:buClr>
            </a:pPr>
            <a:r>
              <a:rPr lang="en-US" sz="1000" i="1" dirty="0">
                <a:solidFill>
                  <a:schemeClr val="tx1"/>
                </a:solidFill>
              </a:rPr>
              <a:t>“Communicate more about HPE. We did not know about this split.”</a:t>
            </a:r>
          </a:p>
          <a:p>
            <a:pPr marL="58738" indent="-58738" algn="r">
              <a:buClr>
                <a:prstClr val="black"/>
              </a:buClr>
            </a:pPr>
            <a:r>
              <a:rPr lang="en-US" sz="900" b="1" dirty="0" smtClean="0">
                <a:solidFill>
                  <a:schemeClr val="tx1"/>
                </a:solidFill>
              </a:rPr>
              <a:t>- Denisse </a:t>
            </a:r>
            <a:r>
              <a:rPr lang="en-US" sz="900" b="1" dirty="0">
                <a:solidFill>
                  <a:schemeClr val="tx1"/>
                </a:solidFill>
              </a:rPr>
              <a:t>Cuellar</a:t>
            </a:r>
            <a:r>
              <a:rPr lang="en-US" sz="900" dirty="0" smtClean="0">
                <a:solidFill>
                  <a:schemeClr val="tx1"/>
                </a:solidFill>
              </a:rPr>
              <a:t>, </a:t>
            </a:r>
            <a:r>
              <a:rPr lang="es-ES" sz="900" dirty="0">
                <a:solidFill>
                  <a:schemeClr val="tx1"/>
                </a:solidFill>
              </a:rPr>
              <a:t>Banco de Crédito del Perú</a:t>
            </a:r>
            <a:endParaRPr lang="en-US" sz="900" dirty="0">
              <a:solidFill>
                <a:schemeClr val="tx1"/>
              </a:solidFill>
            </a:endParaRPr>
          </a:p>
        </p:txBody>
      </p:sp>
      <p:sp>
        <p:nvSpPr>
          <p:cNvPr id="29" name="Rectangle 55"/>
          <p:cNvSpPr/>
          <p:nvPr/>
        </p:nvSpPr>
        <p:spPr bwMode="ltGray">
          <a:xfrm>
            <a:off x="6682840" y="4660711"/>
            <a:ext cx="2008283" cy="137160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numCol="1" rtlCol="0" anchor="t">
            <a:noAutofit/>
          </a:bodyPr>
          <a:lstStyle/>
          <a:p>
            <a:pPr>
              <a:lnSpc>
                <a:spcPct val="90000"/>
              </a:lnSpc>
            </a:pPr>
            <a:r>
              <a:rPr lang="en-US" sz="900" b="1" dirty="0">
                <a:solidFill>
                  <a:schemeClr val="tx1"/>
                </a:solidFill>
              </a:rPr>
              <a:t>Innovation</a:t>
            </a:r>
          </a:p>
          <a:p>
            <a:pPr marL="109728" indent="-109728">
              <a:lnSpc>
                <a:spcPct val="90000"/>
              </a:lnSpc>
              <a:buSzPct val="90000"/>
              <a:buFont typeface="Arial" panose="020B0604020202020204" pitchFamily="34" charset="0"/>
              <a:buChar char="−"/>
            </a:pPr>
            <a:r>
              <a:rPr lang="en-US" sz="800" dirty="0">
                <a:solidFill>
                  <a:schemeClr val="tx1"/>
                </a:solidFill>
              </a:rPr>
              <a:t>RMM Solutions Multi Client </a:t>
            </a:r>
            <a:r>
              <a:rPr lang="en-US" sz="800" dirty="0" smtClean="0">
                <a:solidFill>
                  <a:schemeClr val="tx1"/>
                </a:solidFill>
              </a:rPr>
              <a:t>Briefing</a:t>
            </a:r>
          </a:p>
          <a:p>
            <a:pPr marL="109728" indent="-109728">
              <a:lnSpc>
                <a:spcPct val="90000"/>
              </a:lnSpc>
              <a:buSzPct val="90000"/>
              <a:buFont typeface="Arial" panose="020B0604020202020204" pitchFamily="34" charset="0"/>
              <a:buChar char="−"/>
            </a:pPr>
            <a:r>
              <a:rPr lang="en-US" sz="800" dirty="0">
                <a:solidFill>
                  <a:schemeClr val="tx1"/>
                </a:solidFill>
              </a:rPr>
              <a:t>Westlake Chemical Corporation</a:t>
            </a:r>
          </a:p>
        </p:txBody>
      </p:sp>
      <p:sp>
        <p:nvSpPr>
          <p:cNvPr id="2" name="Rectangle 1"/>
          <p:cNvSpPr/>
          <p:nvPr/>
        </p:nvSpPr>
        <p:spPr>
          <a:xfrm>
            <a:off x="6682840" y="1294764"/>
            <a:ext cx="2008283" cy="1371600"/>
          </a:xfrm>
          <a:prstGeom prst="rect">
            <a:avLst/>
          </a:prstGeom>
        </p:spPr>
        <p:txBody>
          <a:bodyPr wrap="square" lIns="45720" tIns="45720" rIns="45720" bIns="45720" anchor="t">
            <a:noAutofit/>
          </a:bodyPr>
          <a:lstStyle/>
          <a:p>
            <a:pPr>
              <a:lnSpc>
                <a:spcPct val="90000"/>
              </a:lnSpc>
            </a:pPr>
            <a:r>
              <a:rPr lang="en-US" sz="900" b="1" dirty="0" smtClean="0"/>
              <a:t>More than a user</a:t>
            </a:r>
            <a:endParaRPr lang="en-US" sz="800" dirty="0"/>
          </a:p>
          <a:p>
            <a:pPr marL="109728" indent="-109728">
              <a:lnSpc>
                <a:spcPct val="90000"/>
              </a:lnSpc>
              <a:buSzPct val="90000"/>
              <a:buFont typeface="Arial" panose="020B0604020202020204" pitchFamily="34" charset="0"/>
              <a:buChar char="−"/>
            </a:pPr>
            <a:r>
              <a:rPr lang="en-US" sz="800" dirty="0" smtClean="0"/>
              <a:t>Pepsi Co.</a:t>
            </a:r>
          </a:p>
          <a:p>
            <a:pPr marL="109728" indent="-109728">
              <a:lnSpc>
                <a:spcPct val="90000"/>
              </a:lnSpc>
              <a:buSzPct val="90000"/>
              <a:buFont typeface="Arial" panose="020B0604020202020204" pitchFamily="34" charset="0"/>
              <a:buChar char="−"/>
            </a:pPr>
            <a:r>
              <a:rPr lang="en-US" sz="800" dirty="0" smtClean="0"/>
              <a:t>Surbana Technologies</a:t>
            </a:r>
          </a:p>
          <a:p>
            <a:pPr marL="109728" indent="-109728">
              <a:lnSpc>
                <a:spcPct val="90000"/>
              </a:lnSpc>
              <a:buSzPct val="90000"/>
              <a:buFont typeface="Arial" panose="020B0604020202020204" pitchFamily="34" charset="0"/>
              <a:buChar char="−"/>
            </a:pPr>
            <a:r>
              <a:rPr lang="en-US" sz="800" dirty="0" smtClean="0"/>
              <a:t>DSTA</a:t>
            </a:r>
          </a:p>
          <a:p>
            <a:pPr marL="109728" indent="-109728">
              <a:lnSpc>
                <a:spcPct val="90000"/>
              </a:lnSpc>
              <a:buSzPct val="90000"/>
              <a:buFont typeface="Arial" panose="020B0604020202020204" pitchFamily="34" charset="0"/>
              <a:buChar char="−"/>
            </a:pPr>
            <a:r>
              <a:rPr lang="en-US" sz="800" dirty="0"/>
              <a:t>University of Texas at </a:t>
            </a:r>
            <a:r>
              <a:rPr lang="en-US" sz="800" dirty="0" smtClean="0"/>
              <a:t>Arlington</a:t>
            </a:r>
          </a:p>
          <a:p>
            <a:pPr marL="109728" indent="-109728">
              <a:lnSpc>
                <a:spcPct val="90000"/>
              </a:lnSpc>
              <a:buSzPct val="90000"/>
              <a:buFont typeface="Arial" panose="020B0604020202020204" pitchFamily="34" charset="0"/>
              <a:buChar char="−"/>
            </a:pPr>
            <a:r>
              <a:rPr lang="en-US" sz="800" dirty="0"/>
              <a:t>SEATH Customers</a:t>
            </a:r>
          </a:p>
        </p:txBody>
      </p:sp>
      <p:sp>
        <p:nvSpPr>
          <p:cNvPr id="3" name="Rectangle 2"/>
          <p:cNvSpPr/>
          <p:nvPr/>
        </p:nvSpPr>
        <p:spPr>
          <a:xfrm>
            <a:off x="1139733" y="975334"/>
            <a:ext cx="1401346" cy="258532"/>
          </a:xfrm>
          <a:prstGeom prst="rect">
            <a:avLst/>
          </a:prstGeom>
        </p:spPr>
        <p:txBody>
          <a:bodyPr wrap="none">
            <a:spAutoFit/>
          </a:bodyPr>
          <a:lstStyle/>
          <a:p>
            <a:pPr>
              <a:lnSpc>
                <a:spcPct val="90000"/>
              </a:lnSpc>
              <a:spcAft>
                <a:spcPts val="400"/>
              </a:spcAft>
            </a:pPr>
            <a:r>
              <a:rPr lang="en-US" sz="1200" b="1" dirty="0"/>
              <a:t>Briefing Insights</a:t>
            </a:r>
          </a:p>
        </p:txBody>
      </p:sp>
      <p:sp>
        <p:nvSpPr>
          <p:cNvPr id="4" name="Rectangle 3"/>
          <p:cNvSpPr/>
          <p:nvPr/>
        </p:nvSpPr>
        <p:spPr>
          <a:xfrm>
            <a:off x="5118452" y="975334"/>
            <a:ext cx="1463040" cy="258532"/>
          </a:xfrm>
          <a:prstGeom prst="rect">
            <a:avLst/>
          </a:prstGeom>
        </p:spPr>
        <p:txBody>
          <a:bodyPr wrap="square">
            <a:spAutoFit/>
          </a:bodyPr>
          <a:lstStyle/>
          <a:p>
            <a:pPr>
              <a:lnSpc>
                <a:spcPct val="90000"/>
              </a:lnSpc>
              <a:spcAft>
                <a:spcPts val="400"/>
              </a:spcAft>
            </a:pPr>
            <a:r>
              <a:rPr lang="en-US" sz="1200" b="1" dirty="0" smtClean="0"/>
              <a:t>Observations</a:t>
            </a:r>
            <a:endParaRPr lang="en-US" sz="1200" b="1" dirty="0"/>
          </a:p>
        </p:txBody>
      </p:sp>
      <p:sp>
        <p:nvSpPr>
          <p:cNvPr id="5" name="Rectangle 4"/>
          <p:cNvSpPr/>
          <p:nvPr/>
        </p:nvSpPr>
        <p:spPr>
          <a:xfrm>
            <a:off x="6621141" y="966101"/>
            <a:ext cx="1603324" cy="276999"/>
          </a:xfrm>
          <a:prstGeom prst="rect">
            <a:avLst/>
          </a:prstGeom>
        </p:spPr>
        <p:txBody>
          <a:bodyPr wrap="none">
            <a:spAutoFit/>
          </a:bodyPr>
          <a:lstStyle/>
          <a:p>
            <a:r>
              <a:rPr lang="en-US" sz="1200" b="1" dirty="0" smtClean="0"/>
              <a:t>August  </a:t>
            </a:r>
            <a:r>
              <a:rPr lang="en-US" sz="1200" b="1" dirty="0"/>
              <a:t>Customers</a:t>
            </a:r>
            <a:endParaRPr lang="en-US" sz="1200" dirty="0"/>
          </a:p>
        </p:txBody>
      </p:sp>
      <p:sp>
        <p:nvSpPr>
          <p:cNvPr id="20" name="Content Placeholder 1"/>
          <p:cNvSpPr txBox="1">
            <a:spLocks/>
          </p:cNvSpPr>
          <p:nvPr/>
        </p:nvSpPr>
        <p:spPr>
          <a:xfrm rot="16200000">
            <a:off x="431425" y="3697224"/>
            <a:ext cx="813788" cy="463459"/>
          </a:xfrm>
          <a:prstGeom prst="rect">
            <a:avLst/>
          </a:prstGeom>
          <a:ln w="38100">
            <a:noFill/>
            <a:miter lim="800000"/>
          </a:ln>
        </p:spPr>
        <p:txBody>
          <a:bodyPr vert="horz" lIns="0" tIns="91440" rIns="0" bIns="0" rtlCol="0" anchor="t" anchorCtr="0">
            <a:noAutofit/>
          </a:bodyPr>
          <a:lst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a:lstStyle>
          <a:p>
            <a:pPr marL="0" indent="0" algn="r">
              <a:lnSpc>
                <a:spcPct val="80000"/>
              </a:lnSpc>
              <a:buNone/>
            </a:pPr>
            <a:r>
              <a:rPr lang="en-US" sz="1400" b="1" dirty="0"/>
              <a:t>Areas to improve</a:t>
            </a:r>
          </a:p>
        </p:txBody>
      </p:sp>
      <p:sp>
        <p:nvSpPr>
          <p:cNvPr id="26" name="Rectangle 55"/>
          <p:cNvSpPr/>
          <p:nvPr/>
        </p:nvSpPr>
        <p:spPr bwMode="ltGray">
          <a:xfrm>
            <a:off x="10192011" y="4660712"/>
            <a:ext cx="1339502" cy="137160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numCol="1" rtlCol="0" anchor="t">
            <a:noAutofit/>
          </a:bodyPr>
          <a:lstStyle/>
          <a:p>
            <a:pPr marL="155448" indent="-155448">
              <a:lnSpc>
                <a:spcPct val="90000"/>
              </a:lnSpc>
            </a:pPr>
            <a:r>
              <a:rPr lang="en-US" sz="900" b="1" dirty="0" smtClean="0">
                <a:solidFill>
                  <a:schemeClr val="tx1"/>
                </a:solidFill>
              </a:rPr>
              <a:t>Learned strategy</a:t>
            </a:r>
            <a:endParaRPr lang="en-US" sz="900" b="1" dirty="0">
              <a:solidFill>
                <a:schemeClr val="tx1"/>
              </a:solidFill>
            </a:endParaRPr>
          </a:p>
          <a:p>
            <a:pPr marL="109728" indent="-109728">
              <a:lnSpc>
                <a:spcPct val="90000"/>
              </a:lnSpc>
              <a:buSzPct val="90000"/>
              <a:buFont typeface="Arial" panose="020B0604020202020204" pitchFamily="34" charset="0"/>
              <a:buChar char="−"/>
            </a:pPr>
            <a:r>
              <a:rPr lang="en-US" sz="800" dirty="0">
                <a:solidFill>
                  <a:schemeClr val="tx1"/>
                </a:solidFill>
              </a:rPr>
              <a:t>American Chamber of Commerce Peru</a:t>
            </a:r>
          </a:p>
          <a:p>
            <a:pPr marL="109728" indent="-109728">
              <a:lnSpc>
                <a:spcPct val="90000"/>
              </a:lnSpc>
              <a:buSzPct val="90000"/>
              <a:buFont typeface="Arial" panose="020B0604020202020204" pitchFamily="34" charset="0"/>
              <a:buChar char="−"/>
            </a:pPr>
            <a:endParaRPr lang="en-US" sz="800" dirty="0">
              <a:solidFill>
                <a:schemeClr val="tx1"/>
              </a:solidFill>
            </a:endParaRPr>
          </a:p>
          <a:p>
            <a:pPr marL="109728" indent="-109728">
              <a:lnSpc>
                <a:spcPct val="90000"/>
              </a:lnSpc>
              <a:buSzPct val="90000"/>
              <a:buFont typeface="Arial" panose="020B0604020202020204" pitchFamily="34" charset="0"/>
              <a:buChar char="−"/>
            </a:pPr>
            <a:endParaRPr lang="en-US" sz="800" dirty="0">
              <a:solidFill>
                <a:schemeClr val="tx1"/>
              </a:solidFill>
            </a:endParaRPr>
          </a:p>
        </p:txBody>
      </p:sp>
      <p:sp>
        <p:nvSpPr>
          <p:cNvPr id="21" name="Content Placeholder 1"/>
          <p:cNvSpPr txBox="1">
            <a:spLocks/>
          </p:cNvSpPr>
          <p:nvPr/>
        </p:nvSpPr>
        <p:spPr>
          <a:xfrm rot="16200000">
            <a:off x="421050" y="5268918"/>
            <a:ext cx="834535" cy="463459"/>
          </a:xfrm>
          <a:prstGeom prst="rect">
            <a:avLst/>
          </a:prstGeom>
          <a:ln w="38100">
            <a:noFill/>
            <a:miter lim="800000"/>
          </a:ln>
        </p:spPr>
        <p:txBody>
          <a:bodyPr vert="horz" lIns="0" tIns="91440" rIns="0" bIns="0" rtlCol="0" anchor="t" anchorCtr="0">
            <a:noAutofit/>
          </a:bodyPr>
          <a:lst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a:lstStyle>
          <a:p>
            <a:pPr marL="0" indent="0" algn="r">
              <a:lnSpc>
                <a:spcPct val="80000"/>
              </a:lnSpc>
              <a:buNone/>
            </a:pPr>
            <a:r>
              <a:rPr lang="en-US" sz="1200" b="1" dirty="0"/>
              <a:t>Feedback </a:t>
            </a:r>
            <a:br>
              <a:rPr lang="en-US" sz="1200" b="1" dirty="0"/>
            </a:br>
            <a:r>
              <a:rPr lang="en-US" sz="1200" b="1" dirty="0"/>
              <a:t>on strategy</a:t>
            </a:r>
          </a:p>
        </p:txBody>
      </p:sp>
      <p:sp>
        <p:nvSpPr>
          <p:cNvPr id="33" name="Rectangle 55"/>
          <p:cNvSpPr/>
          <p:nvPr/>
        </p:nvSpPr>
        <p:spPr bwMode="ltGray">
          <a:xfrm>
            <a:off x="8772268" y="4660712"/>
            <a:ext cx="1332074" cy="137160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numCol="1" rtlCol="0" anchor="t">
            <a:noAutofit/>
          </a:bodyPr>
          <a:lstStyle/>
          <a:p>
            <a:pPr>
              <a:lnSpc>
                <a:spcPct val="90000"/>
              </a:lnSpc>
            </a:pPr>
            <a:r>
              <a:rPr lang="en-US" sz="900" b="1" dirty="0">
                <a:solidFill>
                  <a:schemeClr val="tx1"/>
                </a:solidFill>
              </a:rPr>
              <a:t>Like Strategy</a:t>
            </a:r>
          </a:p>
          <a:p>
            <a:pPr marL="109728" indent="-109728">
              <a:lnSpc>
                <a:spcPct val="90000"/>
              </a:lnSpc>
              <a:buSzPct val="90000"/>
              <a:buFont typeface="Arial" panose="020B0604020202020204" pitchFamily="34" charset="0"/>
              <a:buChar char="−"/>
            </a:pPr>
            <a:r>
              <a:rPr lang="en-US" sz="800" dirty="0">
                <a:solidFill>
                  <a:schemeClr val="tx1"/>
                </a:solidFill>
              </a:rPr>
              <a:t>PepsiCo </a:t>
            </a:r>
            <a:r>
              <a:rPr lang="en-US" sz="800" dirty="0" err="1">
                <a:solidFill>
                  <a:schemeClr val="tx1"/>
                </a:solidFill>
              </a:rPr>
              <a:t>Inc</a:t>
            </a:r>
            <a:endParaRPr lang="en-US" sz="800" dirty="0">
              <a:solidFill>
                <a:schemeClr val="tx1"/>
              </a:solidFill>
            </a:endParaRPr>
          </a:p>
          <a:p>
            <a:pPr marL="109728" indent="-109728">
              <a:lnSpc>
                <a:spcPct val="90000"/>
              </a:lnSpc>
              <a:buSzPct val="90000"/>
              <a:buFont typeface="Arial" panose="020B0604020202020204" pitchFamily="34" charset="0"/>
              <a:buChar char="−"/>
            </a:pPr>
            <a:r>
              <a:rPr lang="en-US" sz="800" dirty="0" smtClean="0">
                <a:solidFill>
                  <a:schemeClr val="tx1"/>
                </a:solidFill>
              </a:rPr>
              <a:t>RMM </a:t>
            </a:r>
            <a:r>
              <a:rPr lang="en-US" sz="800" dirty="0">
                <a:solidFill>
                  <a:schemeClr val="tx1"/>
                </a:solidFill>
              </a:rPr>
              <a:t>Solutions Multi Client Briefing</a:t>
            </a:r>
          </a:p>
          <a:p>
            <a:pPr marL="109728" indent="-109728">
              <a:lnSpc>
                <a:spcPct val="90000"/>
              </a:lnSpc>
              <a:buSzPct val="90000"/>
              <a:buFont typeface="Arial" panose="020B0604020202020204" pitchFamily="34" charset="0"/>
              <a:buChar char="−"/>
            </a:pPr>
            <a:endParaRPr lang="en-US" sz="800" dirty="0">
              <a:solidFill>
                <a:schemeClr val="tx1"/>
              </a:solidFill>
            </a:endParaRPr>
          </a:p>
          <a:p>
            <a:pPr marL="109728" indent="-109728">
              <a:lnSpc>
                <a:spcPct val="90000"/>
              </a:lnSpc>
              <a:buSzPct val="90000"/>
              <a:buFont typeface="Arial" panose="020B0604020202020204" pitchFamily="34" charset="0"/>
              <a:buChar char="−"/>
            </a:pPr>
            <a:endParaRPr lang="en-US" sz="800" dirty="0">
              <a:solidFill>
                <a:schemeClr val="tx1"/>
              </a:solidFill>
            </a:endParaRPr>
          </a:p>
        </p:txBody>
      </p:sp>
      <p:sp>
        <p:nvSpPr>
          <p:cNvPr id="31" name="Rectangle 55"/>
          <p:cNvSpPr/>
          <p:nvPr/>
        </p:nvSpPr>
        <p:spPr bwMode="ltGray">
          <a:xfrm>
            <a:off x="10192011" y="3104456"/>
            <a:ext cx="1339502" cy="137160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numCol="1" rtlCol="0" anchor="t">
            <a:noAutofit/>
          </a:bodyPr>
          <a:lstStyle/>
          <a:p>
            <a:pPr>
              <a:lnSpc>
                <a:spcPct val="90000"/>
              </a:lnSpc>
            </a:pPr>
            <a:r>
              <a:rPr lang="en-US" sz="900" b="1" dirty="0" smtClean="0">
                <a:solidFill>
                  <a:schemeClr val="tx1"/>
                </a:solidFill>
              </a:rPr>
              <a:t>Product issues</a:t>
            </a:r>
          </a:p>
          <a:p>
            <a:pPr marL="171450" indent="-171450">
              <a:lnSpc>
                <a:spcPct val="90000"/>
              </a:lnSpc>
              <a:buFontTx/>
              <a:buChar char="-"/>
            </a:pPr>
            <a:r>
              <a:rPr lang="en-US" sz="900" dirty="0" smtClean="0">
                <a:solidFill>
                  <a:schemeClr val="tx1"/>
                </a:solidFill>
              </a:rPr>
              <a:t>Mitsubishi </a:t>
            </a:r>
            <a:r>
              <a:rPr lang="en-US" sz="900" dirty="0">
                <a:solidFill>
                  <a:schemeClr val="tx1"/>
                </a:solidFill>
              </a:rPr>
              <a:t>Electric Information Network </a:t>
            </a:r>
            <a:r>
              <a:rPr lang="en-US" sz="900" dirty="0" smtClean="0">
                <a:solidFill>
                  <a:schemeClr val="tx1"/>
                </a:solidFill>
              </a:rPr>
              <a:t>Corporation</a:t>
            </a:r>
          </a:p>
          <a:p>
            <a:pPr marL="171450" indent="-171450">
              <a:lnSpc>
                <a:spcPct val="90000"/>
              </a:lnSpc>
              <a:buFontTx/>
              <a:buChar char="-"/>
            </a:pPr>
            <a:r>
              <a:rPr lang="en-US" sz="900" dirty="0" smtClean="0">
                <a:solidFill>
                  <a:schemeClr val="tx1"/>
                </a:solidFill>
              </a:rPr>
              <a:t>Nestle </a:t>
            </a:r>
            <a:r>
              <a:rPr lang="en-US" sz="900" dirty="0">
                <a:solidFill>
                  <a:schemeClr val="tx1"/>
                </a:solidFill>
              </a:rPr>
              <a:t>RGO </a:t>
            </a:r>
            <a:r>
              <a:rPr lang="en-US" sz="900" dirty="0" smtClean="0">
                <a:solidFill>
                  <a:schemeClr val="tx1"/>
                </a:solidFill>
              </a:rPr>
              <a:t>North America</a:t>
            </a:r>
            <a:endParaRPr lang="en-US" sz="900" dirty="0">
              <a:solidFill>
                <a:schemeClr val="tx1"/>
              </a:solidFill>
            </a:endParaRPr>
          </a:p>
          <a:p>
            <a:pPr>
              <a:lnSpc>
                <a:spcPct val="90000"/>
              </a:lnSpc>
            </a:pPr>
            <a:endParaRPr lang="en-US" sz="900" b="1" dirty="0">
              <a:solidFill>
                <a:schemeClr val="tx1"/>
              </a:solidFill>
            </a:endParaRPr>
          </a:p>
        </p:txBody>
      </p:sp>
      <p:sp>
        <p:nvSpPr>
          <p:cNvPr id="32" name="Rectangle 31"/>
          <p:cNvSpPr/>
          <p:nvPr/>
        </p:nvSpPr>
        <p:spPr>
          <a:xfrm>
            <a:off x="8772268" y="1294763"/>
            <a:ext cx="1332074" cy="1371600"/>
          </a:xfrm>
          <a:prstGeom prst="rect">
            <a:avLst/>
          </a:prstGeom>
        </p:spPr>
        <p:txBody>
          <a:bodyPr wrap="square" lIns="45720" tIns="45720" rIns="45720" bIns="45720" anchor="t">
            <a:noAutofit/>
          </a:bodyPr>
          <a:lstStyle/>
          <a:p>
            <a:pPr>
              <a:lnSpc>
                <a:spcPct val="90000"/>
              </a:lnSpc>
            </a:pPr>
            <a:r>
              <a:rPr lang="en-US" sz="900" b="1" dirty="0" smtClean="0"/>
              <a:t>Best Practices</a:t>
            </a:r>
            <a:endParaRPr lang="en-US" sz="900" b="1" dirty="0"/>
          </a:p>
          <a:p>
            <a:pPr marL="109728" indent="-109728">
              <a:lnSpc>
                <a:spcPct val="90000"/>
              </a:lnSpc>
              <a:buSzPct val="90000"/>
              <a:buFont typeface="Arial" panose="020B0604020202020204" pitchFamily="34" charset="0"/>
              <a:buChar char="−"/>
            </a:pPr>
            <a:r>
              <a:rPr lang="en-US" sz="800" dirty="0" smtClean="0"/>
              <a:t>Global Affairs Canada</a:t>
            </a:r>
          </a:p>
          <a:p>
            <a:pPr marL="109728" indent="-109728">
              <a:lnSpc>
                <a:spcPct val="90000"/>
              </a:lnSpc>
              <a:buSzPct val="90000"/>
              <a:buFont typeface="Arial" panose="020B0604020202020204" pitchFamily="34" charset="0"/>
              <a:buChar char="−"/>
            </a:pPr>
            <a:r>
              <a:rPr lang="en-US" sz="800" dirty="0"/>
              <a:t>Telefonica </a:t>
            </a:r>
            <a:r>
              <a:rPr lang="en-US" sz="800" dirty="0" smtClean="0"/>
              <a:t>O2</a:t>
            </a:r>
          </a:p>
          <a:p>
            <a:pPr marL="109728" indent="-109728">
              <a:lnSpc>
                <a:spcPct val="90000"/>
              </a:lnSpc>
              <a:buSzPct val="90000"/>
              <a:buFont typeface="Arial" panose="020B0604020202020204" pitchFamily="34" charset="0"/>
              <a:buChar char="−"/>
            </a:pPr>
            <a:r>
              <a:rPr lang="en-US" sz="800" dirty="0"/>
              <a:t>Canon Inc</a:t>
            </a:r>
            <a:r>
              <a:rPr lang="en-US" sz="800" dirty="0" smtClean="0"/>
              <a:t>.</a:t>
            </a:r>
          </a:p>
          <a:p>
            <a:pPr marL="109728" indent="-109728">
              <a:lnSpc>
                <a:spcPct val="90000"/>
              </a:lnSpc>
              <a:buSzPct val="90000"/>
              <a:buFont typeface="Arial" panose="020B0604020202020204" pitchFamily="34" charset="0"/>
              <a:buChar char="−"/>
            </a:pPr>
            <a:r>
              <a:rPr lang="en-US" sz="800" dirty="0"/>
              <a:t>Health Management Systems, Inc.</a:t>
            </a:r>
          </a:p>
          <a:p>
            <a:pPr marL="109728" indent="-109728">
              <a:lnSpc>
                <a:spcPct val="90000"/>
              </a:lnSpc>
              <a:buSzPct val="90000"/>
              <a:buFont typeface="Arial" panose="020B0604020202020204" pitchFamily="34" charset="0"/>
              <a:buChar char="−"/>
            </a:pPr>
            <a:endParaRPr lang="en-US" sz="800" dirty="0"/>
          </a:p>
        </p:txBody>
      </p:sp>
      <p:grpSp>
        <p:nvGrpSpPr>
          <p:cNvPr id="38" name="Group 382"/>
          <p:cNvGrpSpPr>
            <a:grpSpLocks noChangeAspect="1"/>
          </p:cNvGrpSpPr>
          <p:nvPr/>
        </p:nvGrpSpPr>
        <p:grpSpPr bwMode="auto">
          <a:xfrm>
            <a:off x="711488" y="4737439"/>
            <a:ext cx="249396" cy="251210"/>
            <a:chOff x="3020" y="3326"/>
            <a:chExt cx="275" cy="277"/>
          </a:xfrm>
        </p:grpSpPr>
        <p:sp>
          <p:nvSpPr>
            <p:cNvPr id="39" name="Freeform 383"/>
            <p:cNvSpPr>
              <a:spLocks noEditPoints="1"/>
            </p:cNvSpPr>
            <p:nvPr/>
          </p:nvSpPr>
          <p:spPr bwMode="auto">
            <a:xfrm>
              <a:off x="3020" y="3473"/>
              <a:ext cx="275" cy="130"/>
            </a:xfrm>
            <a:custGeom>
              <a:avLst/>
              <a:gdLst>
                <a:gd name="T0" fmla="*/ 449 w 460"/>
                <a:gd name="T1" fmla="*/ 15 h 217"/>
                <a:gd name="T2" fmla="*/ 396 w 460"/>
                <a:gd name="T3" fmla="*/ 15 h 217"/>
                <a:gd name="T4" fmla="*/ 342 w 460"/>
                <a:gd name="T5" fmla="*/ 68 h 217"/>
                <a:gd name="T6" fmla="*/ 289 w 460"/>
                <a:gd name="T7" fmla="*/ 68 h 217"/>
                <a:gd name="T8" fmla="*/ 291 w 460"/>
                <a:gd name="T9" fmla="*/ 56 h 217"/>
                <a:gd name="T10" fmla="*/ 252 w 460"/>
                <a:gd name="T11" fmla="*/ 17 h 217"/>
                <a:gd name="T12" fmla="*/ 104 w 460"/>
                <a:gd name="T13" fmla="*/ 17 h 217"/>
                <a:gd name="T14" fmla="*/ 64 w 460"/>
                <a:gd name="T15" fmla="*/ 56 h 217"/>
                <a:gd name="T16" fmla="*/ 0 w 460"/>
                <a:gd name="T17" fmla="*/ 120 h 217"/>
                <a:gd name="T18" fmla="*/ 96 w 460"/>
                <a:gd name="T19" fmla="*/ 217 h 217"/>
                <a:gd name="T20" fmla="*/ 154 w 460"/>
                <a:gd name="T21" fmla="*/ 160 h 217"/>
                <a:gd name="T22" fmla="*/ 362 w 460"/>
                <a:gd name="T23" fmla="*/ 160 h 217"/>
                <a:gd name="T24" fmla="*/ 449 w 460"/>
                <a:gd name="T25" fmla="*/ 68 h 217"/>
                <a:gd name="T26" fmla="*/ 460 w 460"/>
                <a:gd name="T27" fmla="*/ 41 h 217"/>
                <a:gd name="T28" fmla="*/ 449 w 460"/>
                <a:gd name="T29" fmla="*/ 15 h 217"/>
                <a:gd name="T30" fmla="*/ 36 w 460"/>
                <a:gd name="T31" fmla="*/ 120 h 217"/>
                <a:gd name="T32" fmla="*/ 65 w 460"/>
                <a:gd name="T33" fmla="*/ 92 h 217"/>
                <a:gd name="T34" fmla="*/ 125 w 460"/>
                <a:gd name="T35" fmla="*/ 152 h 217"/>
                <a:gd name="T36" fmla="*/ 96 w 460"/>
                <a:gd name="T37" fmla="*/ 180 h 217"/>
                <a:gd name="T38" fmla="*/ 36 w 460"/>
                <a:gd name="T39" fmla="*/ 120 h 217"/>
                <a:gd name="T40" fmla="*/ 431 w 460"/>
                <a:gd name="T41" fmla="*/ 50 h 217"/>
                <a:gd name="T42" fmla="*/ 351 w 460"/>
                <a:gd name="T43" fmla="*/ 134 h 217"/>
                <a:gd name="T44" fmla="*/ 144 w 460"/>
                <a:gd name="T45" fmla="*/ 134 h 217"/>
                <a:gd name="T46" fmla="*/ 84 w 460"/>
                <a:gd name="T47" fmla="*/ 73 h 217"/>
                <a:gd name="T48" fmla="*/ 114 w 460"/>
                <a:gd name="T49" fmla="*/ 43 h 217"/>
                <a:gd name="T50" fmla="*/ 252 w 460"/>
                <a:gd name="T51" fmla="*/ 43 h 217"/>
                <a:gd name="T52" fmla="*/ 265 w 460"/>
                <a:gd name="T53" fmla="*/ 56 h 217"/>
                <a:gd name="T54" fmla="*/ 253 w 460"/>
                <a:gd name="T55" fmla="*/ 68 h 217"/>
                <a:gd name="T56" fmla="*/ 213 w 460"/>
                <a:gd name="T57" fmla="*/ 68 h 217"/>
                <a:gd name="T58" fmla="*/ 213 w 460"/>
                <a:gd name="T59" fmla="*/ 95 h 217"/>
                <a:gd name="T60" fmla="*/ 220 w 460"/>
                <a:gd name="T61" fmla="*/ 95 h 217"/>
                <a:gd name="T62" fmla="*/ 220 w 460"/>
                <a:gd name="T63" fmla="*/ 95 h 217"/>
                <a:gd name="T64" fmla="*/ 252 w 460"/>
                <a:gd name="T65" fmla="*/ 95 h 217"/>
                <a:gd name="T66" fmla="*/ 254 w 460"/>
                <a:gd name="T67" fmla="*/ 95 h 217"/>
                <a:gd name="T68" fmla="*/ 353 w 460"/>
                <a:gd name="T69" fmla="*/ 95 h 217"/>
                <a:gd name="T70" fmla="*/ 415 w 460"/>
                <a:gd name="T71" fmla="*/ 33 h 217"/>
                <a:gd name="T72" fmla="*/ 431 w 460"/>
                <a:gd name="T73" fmla="*/ 33 h 217"/>
                <a:gd name="T74" fmla="*/ 434 w 460"/>
                <a:gd name="T75" fmla="*/ 41 h 217"/>
                <a:gd name="T76" fmla="*/ 431 w 460"/>
                <a:gd name="T77" fmla="*/ 5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60" h="217">
                  <a:moveTo>
                    <a:pt x="449" y="15"/>
                  </a:moveTo>
                  <a:cubicBezTo>
                    <a:pt x="435" y="0"/>
                    <a:pt x="411" y="0"/>
                    <a:pt x="396" y="15"/>
                  </a:cubicBezTo>
                  <a:cubicBezTo>
                    <a:pt x="342" y="68"/>
                    <a:pt x="342" y="68"/>
                    <a:pt x="342" y="68"/>
                  </a:cubicBezTo>
                  <a:cubicBezTo>
                    <a:pt x="289" y="68"/>
                    <a:pt x="289" y="68"/>
                    <a:pt x="289" y="68"/>
                  </a:cubicBezTo>
                  <a:cubicBezTo>
                    <a:pt x="290" y="64"/>
                    <a:pt x="291" y="60"/>
                    <a:pt x="291" y="56"/>
                  </a:cubicBezTo>
                  <a:cubicBezTo>
                    <a:pt x="291" y="34"/>
                    <a:pt x="274" y="17"/>
                    <a:pt x="252" y="17"/>
                  </a:cubicBezTo>
                  <a:cubicBezTo>
                    <a:pt x="104" y="17"/>
                    <a:pt x="104" y="17"/>
                    <a:pt x="104" y="17"/>
                  </a:cubicBezTo>
                  <a:cubicBezTo>
                    <a:pt x="64" y="56"/>
                    <a:pt x="64" y="56"/>
                    <a:pt x="64" y="56"/>
                  </a:cubicBezTo>
                  <a:cubicBezTo>
                    <a:pt x="0" y="120"/>
                    <a:pt x="0" y="120"/>
                    <a:pt x="0" y="120"/>
                  </a:cubicBezTo>
                  <a:cubicBezTo>
                    <a:pt x="96" y="217"/>
                    <a:pt x="96" y="217"/>
                    <a:pt x="96" y="217"/>
                  </a:cubicBezTo>
                  <a:cubicBezTo>
                    <a:pt x="154" y="160"/>
                    <a:pt x="154" y="160"/>
                    <a:pt x="154" y="160"/>
                  </a:cubicBezTo>
                  <a:cubicBezTo>
                    <a:pt x="362" y="160"/>
                    <a:pt x="362" y="160"/>
                    <a:pt x="362" y="160"/>
                  </a:cubicBezTo>
                  <a:cubicBezTo>
                    <a:pt x="449" y="68"/>
                    <a:pt x="449" y="68"/>
                    <a:pt x="449" y="68"/>
                  </a:cubicBezTo>
                  <a:cubicBezTo>
                    <a:pt x="456" y="61"/>
                    <a:pt x="460" y="51"/>
                    <a:pt x="460" y="41"/>
                  </a:cubicBezTo>
                  <a:cubicBezTo>
                    <a:pt x="460" y="31"/>
                    <a:pt x="456" y="22"/>
                    <a:pt x="449" y="15"/>
                  </a:cubicBezTo>
                  <a:close/>
                  <a:moveTo>
                    <a:pt x="36" y="120"/>
                  </a:moveTo>
                  <a:cubicBezTo>
                    <a:pt x="65" y="92"/>
                    <a:pt x="65" y="92"/>
                    <a:pt x="65" y="92"/>
                  </a:cubicBezTo>
                  <a:cubicBezTo>
                    <a:pt x="125" y="152"/>
                    <a:pt x="125" y="152"/>
                    <a:pt x="125" y="152"/>
                  </a:cubicBezTo>
                  <a:cubicBezTo>
                    <a:pt x="96" y="180"/>
                    <a:pt x="96" y="180"/>
                    <a:pt x="96" y="180"/>
                  </a:cubicBezTo>
                  <a:lnTo>
                    <a:pt x="36" y="120"/>
                  </a:lnTo>
                  <a:close/>
                  <a:moveTo>
                    <a:pt x="431" y="50"/>
                  </a:moveTo>
                  <a:cubicBezTo>
                    <a:pt x="351" y="134"/>
                    <a:pt x="351" y="134"/>
                    <a:pt x="351" y="134"/>
                  </a:cubicBezTo>
                  <a:cubicBezTo>
                    <a:pt x="144" y="134"/>
                    <a:pt x="144" y="134"/>
                    <a:pt x="144" y="134"/>
                  </a:cubicBezTo>
                  <a:cubicBezTo>
                    <a:pt x="84" y="73"/>
                    <a:pt x="84" y="73"/>
                    <a:pt x="84" y="73"/>
                  </a:cubicBezTo>
                  <a:cubicBezTo>
                    <a:pt x="114" y="43"/>
                    <a:pt x="114" y="43"/>
                    <a:pt x="114" y="43"/>
                  </a:cubicBezTo>
                  <a:cubicBezTo>
                    <a:pt x="252" y="43"/>
                    <a:pt x="252" y="43"/>
                    <a:pt x="252" y="43"/>
                  </a:cubicBezTo>
                  <a:cubicBezTo>
                    <a:pt x="259" y="43"/>
                    <a:pt x="265" y="48"/>
                    <a:pt x="265" y="56"/>
                  </a:cubicBezTo>
                  <a:cubicBezTo>
                    <a:pt x="265" y="63"/>
                    <a:pt x="260" y="68"/>
                    <a:pt x="253" y="68"/>
                  </a:cubicBezTo>
                  <a:cubicBezTo>
                    <a:pt x="213" y="68"/>
                    <a:pt x="213" y="68"/>
                    <a:pt x="213" y="68"/>
                  </a:cubicBezTo>
                  <a:cubicBezTo>
                    <a:pt x="213" y="95"/>
                    <a:pt x="213" y="95"/>
                    <a:pt x="213" y="95"/>
                  </a:cubicBezTo>
                  <a:cubicBezTo>
                    <a:pt x="220" y="95"/>
                    <a:pt x="220" y="95"/>
                    <a:pt x="220" y="95"/>
                  </a:cubicBezTo>
                  <a:cubicBezTo>
                    <a:pt x="220" y="95"/>
                    <a:pt x="220" y="95"/>
                    <a:pt x="220" y="95"/>
                  </a:cubicBezTo>
                  <a:cubicBezTo>
                    <a:pt x="252" y="95"/>
                    <a:pt x="252" y="95"/>
                    <a:pt x="252" y="95"/>
                  </a:cubicBezTo>
                  <a:cubicBezTo>
                    <a:pt x="253" y="95"/>
                    <a:pt x="253" y="95"/>
                    <a:pt x="254" y="95"/>
                  </a:cubicBezTo>
                  <a:cubicBezTo>
                    <a:pt x="353" y="95"/>
                    <a:pt x="353" y="95"/>
                    <a:pt x="353" y="95"/>
                  </a:cubicBezTo>
                  <a:cubicBezTo>
                    <a:pt x="415" y="33"/>
                    <a:pt x="415" y="33"/>
                    <a:pt x="415" y="33"/>
                  </a:cubicBezTo>
                  <a:cubicBezTo>
                    <a:pt x="419" y="29"/>
                    <a:pt x="426" y="29"/>
                    <a:pt x="431" y="33"/>
                  </a:cubicBezTo>
                  <a:cubicBezTo>
                    <a:pt x="433" y="35"/>
                    <a:pt x="434" y="38"/>
                    <a:pt x="434" y="41"/>
                  </a:cubicBezTo>
                  <a:cubicBezTo>
                    <a:pt x="434" y="44"/>
                    <a:pt x="433" y="47"/>
                    <a:pt x="431" y="5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0" name="Freeform 384"/>
            <p:cNvSpPr>
              <a:spLocks/>
            </p:cNvSpPr>
            <p:nvPr/>
          </p:nvSpPr>
          <p:spPr bwMode="auto">
            <a:xfrm>
              <a:off x="3161" y="3326"/>
              <a:ext cx="59" cy="63"/>
            </a:xfrm>
            <a:custGeom>
              <a:avLst/>
              <a:gdLst>
                <a:gd name="T0" fmla="*/ 0 w 59"/>
                <a:gd name="T1" fmla="*/ 30 h 63"/>
                <a:gd name="T2" fmla="*/ 11 w 59"/>
                <a:gd name="T3" fmla="*/ 41 h 63"/>
                <a:gd name="T4" fmla="*/ 22 w 59"/>
                <a:gd name="T5" fmla="*/ 30 h 63"/>
                <a:gd name="T6" fmla="*/ 22 w 59"/>
                <a:gd name="T7" fmla="*/ 63 h 63"/>
                <a:gd name="T8" fmla="*/ 37 w 59"/>
                <a:gd name="T9" fmla="*/ 63 h 63"/>
                <a:gd name="T10" fmla="*/ 37 w 59"/>
                <a:gd name="T11" fmla="*/ 30 h 63"/>
                <a:gd name="T12" fmla="*/ 47 w 59"/>
                <a:gd name="T13" fmla="*/ 41 h 63"/>
                <a:gd name="T14" fmla="*/ 59 w 59"/>
                <a:gd name="T15" fmla="*/ 30 h 63"/>
                <a:gd name="T16" fmla="*/ 29 w 59"/>
                <a:gd name="T17" fmla="*/ 0 h 63"/>
                <a:gd name="T18" fmla="*/ 0 w 59"/>
                <a:gd name="T19" fmla="*/ 3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63">
                  <a:moveTo>
                    <a:pt x="0" y="30"/>
                  </a:moveTo>
                  <a:lnTo>
                    <a:pt x="11" y="41"/>
                  </a:lnTo>
                  <a:lnTo>
                    <a:pt x="22" y="30"/>
                  </a:lnTo>
                  <a:lnTo>
                    <a:pt x="22" y="63"/>
                  </a:lnTo>
                  <a:lnTo>
                    <a:pt x="37" y="63"/>
                  </a:lnTo>
                  <a:lnTo>
                    <a:pt x="37" y="30"/>
                  </a:lnTo>
                  <a:lnTo>
                    <a:pt x="47" y="41"/>
                  </a:lnTo>
                  <a:lnTo>
                    <a:pt x="59" y="30"/>
                  </a:lnTo>
                  <a:lnTo>
                    <a:pt x="29" y="0"/>
                  </a:lnTo>
                  <a:lnTo>
                    <a:pt x="0" y="3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1" name="Freeform 385"/>
            <p:cNvSpPr>
              <a:spLocks/>
            </p:cNvSpPr>
            <p:nvPr/>
          </p:nvSpPr>
          <p:spPr bwMode="auto">
            <a:xfrm>
              <a:off x="3235" y="3350"/>
              <a:ext cx="53" cy="53"/>
            </a:xfrm>
            <a:custGeom>
              <a:avLst/>
              <a:gdLst>
                <a:gd name="T0" fmla="*/ 11 w 53"/>
                <a:gd name="T1" fmla="*/ 0 h 53"/>
                <a:gd name="T2" fmla="*/ 11 w 53"/>
                <a:gd name="T3" fmla="*/ 16 h 53"/>
                <a:gd name="T4" fmla="*/ 26 w 53"/>
                <a:gd name="T5" fmla="*/ 16 h 53"/>
                <a:gd name="T6" fmla="*/ 0 w 53"/>
                <a:gd name="T7" fmla="*/ 42 h 53"/>
                <a:gd name="T8" fmla="*/ 12 w 53"/>
                <a:gd name="T9" fmla="*/ 53 h 53"/>
                <a:gd name="T10" fmla="*/ 37 w 53"/>
                <a:gd name="T11" fmla="*/ 27 h 53"/>
                <a:gd name="T12" fmla="*/ 37 w 53"/>
                <a:gd name="T13" fmla="*/ 42 h 53"/>
                <a:gd name="T14" fmla="*/ 53 w 53"/>
                <a:gd name="T15" fmla="*/ 42 h 53"/>
                <a:gd name="T16" fmla="*/ 53 w 53"/>
                <a:gd name="T17" fmla="*/ 0 h 53"/>
                <a:gd name="T18" fmla="*/ 11 w 53"/>
                <a:gd name="T19"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53">
                  <a:moveTo>
                    <a:pt x="11" y="0"/>
                  </a:moveTo>
                  <a:lnTo>
                    <a:pt x="11" y="16"/>
                  </a:lnTo>
                  <a:lnTo>
                    <a:pt x="26" y="16"/>
                  </a:lnTo>
                  <a:lnTo>
                    <a:pt x="0" y="42"/>
                  </a:lnTo>
                  <a:lnTo>
                    <a:pt x="12" y="53"/>
                  </a:lnTo>
                  <a:lnTo>
                    <a:pt x="37" y="27"/>
                  </a:lnTo>
                  <a:lnTo>
                    <a:pt x="37" y="42"/>
                  </a:lnTo>
                  <a:lnTo>
                    <a:pt x="53" y="42"/>
                  </a:lnTo>
                  <a:lnTo>
                    <a:pt x="53" y="0"/>
                  </a:lnTo>
                  <a:lnTo>
                    <a:pt x="11"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3" name="Freeform 386"/>
            <p:cNvSpPr>
              <a:spLocks/>
            </p:cNvSpPr>
            <p:nvPr/>
          </p:nvSpPr>
          <p:spPr bwMode="auto">
            <a:xfrm>
              <a:off x="3095" y="3350"/>
              <a:ext cx="52" cy="53"/>
            </a:xfrm>
            <a:custGeom>
              <a:avLst/>
              <a:gdLst>
                <a:gd name="T0" fmla="*/ 41 w 52"/>
                <a:gd name="T1" fmla="*/ 16 h 53"/>
                <a:gd name="T2" fmla="*/ 41 w 52"/>
                <a:gd name="T3" fmla="*/ 0 h 53"/>
                <a:gd name="T4" fmla="*/ 0 w 52"/>
                <a:gd name="T5" fmla="*/ 0 h 53"/>
                <a:gd name="T6" fmla="*/ 0 w 52"/>
                <a:gd name="T7" fmla="*/ 42 h 53"/>
                <a:gd name="T8" fmla="*/ 15 w 52"/>
                <a:gd name="T9" fmla="*/ 42 h 53"/>
                <a:gd name="T10" fmla="*/ 15 w 52"/>
                <a:gd name="T11" fmla="*/ 27 h 53"/>
                <a:gd name="T12" fmla="*/ 41 w 52"/>
                <a:gd name="T13" fmla="*/ 53 h 53"/>
                <a:gd name="T14" fmla="*/ 52 w 52"/>
                <a:gd name="T15" fmla="*/ 42 h 53"/>
                <a:gd name="T16" fmla="*/ 27 w 52"/>
                <a:gd name="T17" fmla="*/ 16 h 53"/>
                <a:gd name="T18" fmla="*/ 41 w 52"/>
                <a:gd name="T19" fmla="*/ 1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3">
                  <a:moveTo>
                    <a:pt x="41" y="16"/>
                  </a:moveTo>
                  <a:lnTo>
                    <a:pt x="41" y="0"/>
                  </a:lnTo>
                  <a:lnTo>
                    <a:pt x="0" y="0"/>
                  </a:lnTo>
                  <a:lnTo>
                    <a:pt x="0" y="42"/>
                  </a:lnTo>
                  <a:lnTo>
                    <a:pt x="15" y="42"/>
                  </a:lnTo>
                  <a:lnTo>
                    <a:pt x="15" y="27"/>
                  </a:lnTo>
                  <a:lnTo>
                    <a:pt x="41" y="53"/>
                  </a:lnTo>
                  <a:lnTo>
                    <a:pt x="52" y="42"/>
                  </a:lnTo>
                  <a:lnTo>
                    <a:pt x="27" y="16"/>
                  </a:lnTo>
                  <a:lnTo>
                    <a:pt x="41" y="16"/>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4" name="Freeform 387"/>
            <p:cNvSpPr>
              <a:spLocks noEditPoints="1"/>
            </p:cNvSpPr>
            <p:nvPr/>
          </p:nvSpPr>
          <p:spPr bwMode="auto">
            <a:xfrm>
              <a:off x="3155" y="3397"/>
              <a:ext cx="70" cy="70"/>
            </a:xfrm>
            <a:custGeom>
              <a:avLst/>
              <a:gdLst>
                <a:gd name="T0" fmla="*/ 70 w 70"/>
                <a:gd name="T1" fmla="*/ 70 h 70"/>
                <a:gd name="T2" fmla="*/ 0 w 70"/>
                <a:gd name="T3" fmla="*/ 70 h 70"/>
                <a:gd name="T4" fmla="*/ 0 w 70"/>
                <a:gd name="T5" fmla="*/ 0 h 70"/>
                <a:gd name="T6" fmla="*/ 70 w 70"/>
                <a:gd name="T7" fmla="*/ 0 h 70"/>
                <a:gd name="T8" fmla="*/ 70 w 70"/>
                <a:gd name="T9" fmla="*/ 70 h 70"/>
                <a:gd name="T10" fmla="*/ 16 w 70"/>
                <a:gd name="T11" fmla="*/ 55 h 70"/>
                <a:gd name="T12" fmla="*/ 55 w 70"/>
                <a:gd name="T13" fmla="*/ 55 h 70"/>
                <a:gd name="T14" fmla="*/ 55 w 70"/>
                <a:gd name="T15" fmla="*/ 16 h 70"/>
                <a:gd name="T16" fmla="*/ 16 w 70"/>
                <a:gd name="T17" fmla="*/ 16 h 70"/>
                <a:gd name="T18" fmla="*/ 16 w 70"/>
                <a:gd name="T19" fmla="*/ 5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70">
                  <a:moveTo>
                    <a:pt x="70" y="70"/>
                  </a:moveTo>
                  <a:lnTo>
                    <a:pt x="0" y="70"/>
                  </a:lnTo>
                  <a:lnTo>
                    <a:pt x="0" y="0"/>
                  </a:lnTo>
                  <a:lnTo>
                    <a:pt x="70" y="0"/>
                  </a:lnTo>
                  <a:lnTo>
                    <a:pt x="70" y="70"/>
                  </a:lnTo>
                  <a:close/>
                  <a:moveTo>
                    <a:pt x="16" y="55"/>
                  </a:moveTo>
                  <a:lnTo>
                    <a:pt x="55" y="55"/>
                  </a:lnTo>
                  <a:lnTo>
                    <a:pt x="55" y="16"/>
                  </a:lnTo>
                  <a:lnTo>
                    <a:pt x="16" y="16"/>
                  </a:lnTo>
                  <a:lnTo>
                    <a:pt x="16" y="5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5" name="Rectangle 388"/>
            <p:cNvSpPr>
              <a:spLocks noChangeArrowheads="1"/>
            </p:cNvSpPr>
            <p:nvPr/>
          </p:nvSpPr>
          <p:spPr bwMode="auto">
            <a:xfrm>
              <a:off x="3183" y="3424"/>
              <a:ext cx="15" cy="16"/>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grpSp>
      <p:grpSp>
        <p:nvGrpSpPr>
          <p:cNvPr id="46" name="Group 330"/>
          <p:cNvGrpSpPr>
            <a:grpSpLocks noChangeAspect="1"/>
          </p:cNvGrpSpPr>
          <p:nvPr/>
        </p:nvGrpSpPr>
        <p:grpSpPr bwMode="auto">
          <a:xfrm>
            <a:off x="711488" y="1367064"/>
            <a:ext cx="249397" cy="249397"/>
            <a:chOff x="4921" y="2143"/>
            <a:chExt cx="275" cy="275"/>
          </a:xfrm>
        </p:grpSpPr>
        <p:sp>
          <p:nvSpPr>
            <p:cNvPr id="47" name="Freeform 331"/>
            <p:cNvSpPr>
              <a:spLocks/>
            </p:cNvSpPr>
            <p:nvPr/>
          </p:nvSpPr>
          <p:spPr bwMode="auto">
            <a:xfrm>
              <a:off x="4976" y="2356"/>
              <a:ext cx="174" cy="62"/>
            </a:xfrm>
            <a:custGeom>
              <a:avLst/>
              <a:gdLst>
                <a:gd name="T0" fmla="*/ 67 w 290"/>
                <a:gd name="T1" fmla="*/ 0 h 104"/>
                <a:gd name="T2" fmla="*/ 80 w 290"/>
                <a:gd name="T3" fmla="*/ 22 h 104"/>
                <a:gd name="T4" fmla="*/ 53 w 290"/>
                <a:gd name="T5" fmla="*/ 37 h 104"/>
                <a:gd name="T6" fmla="*/ 143 w 290"/>
                <a:gd name="T7" fmla="*/ 60 h 104"/>
                <a:gd name="T8" fmla="*/ 249 w 290"/>
                <a:gd name="T9" fmla="*/ 28 h 104"/>
                <a:gd name="T10" fmla="*/ 290 w 290"/>
                <a:gd name="T11" fmla="*/ 28 h 104"/>
                <a:gd name="T12" fmla="*/ 143 w 290"/>
                <a:gd name="T13" fmla="*/ 86 h 104"/>
                <a:gd name="T14" fmla="*/ 42 w 290"/>
                <a:gd name="T15" fmla="*/ 60 h 104"/>
                <a:gd name="T16" fmla="*/ 60 w 290"/>
                <a:gd name="T17" fmla="*/ 92 h 104"/>
                <a:gd name="T18" fmla="*/ 37 w 290"/>
                <a:gd name="T19" fmla="*/ 104 h 104"/>
                <a:gd name="T20" fmla="*/ 0 w 290"/>
                <a:gd name="T21" fmla="*/ 37 h 104"/>
                <a:gd name="T22" fmla="*/ 67 w 290"/>
                <a:gd name="T23"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0" h="104">
                  <a:moveTo>
                    <a:pt x="67" y="0"/>
                  </a:moveTo>
                  <a:cubicBezTo>
                    <a:pt x="80" y="22"/>
                    <a:pt x="80" y="22"/>
                    <a:pt x="80" y="22"/>
                  </a:cubicBezTo>
                  <a:cubicBezTo>
                    <a:pt x="53" y="37"/>
                    <a:pt x="53" y="37"/>
                    <a:pt x="53" y="37"/>
                  </a:cubicBezTo>
                  <a:cubicBezTo>
                    <a:pt x="80" y="52"/>
                    <a:pt x="111" y="60"/>
                    <a:pt x="143" y="60"/>
                  </a:cubicBezTo>
                  <a:cubicBezTo>
                    <a:pt x="182" y="60"/>
                    <a:pt x="219" y="48"/>
                    <a:pt x="249" y="28"/>
                  </a:cubicBezTo>
                  <a:cubicBezTo>
                    <a:pt x="290" y="28"/>
                    <a:pt x="290" y="28"/>
                    <a:pt x="290" y="28"/>
                  </a:cubicBezTo>
                  <a:cubicBezTo>
                    <a:pt x="252" y="64"/>
                    <a:pt x="200" y="86"/>
                    <a:pt x="143" y="86"/>
                  </a:cubicBezTo>
                  <a:cubicBezTo>
                    <a:pt x="107" y="86"/>
                    <a:pt x="72" y="76"/>
                    <a:pt x="42" y="60"/>
                  </a:cubicBezTo>
                  <a:cubicBezTo>
                    <a:pt x="60" y="92"/>
                    <a:pt x="60" y="92"/>
                    <a:pt x="60" y="92"/>
                  </a:cubicBezTo>
                  <a:cubicBezTo>
                    <a:pt x="37" y="104"/>
                    <a:pt x="37" y="104"/>
                    <a:pt x="37" y="104"/>
                  </a:cubicBezTo>
                  <a:cubicBezTo>
                    <a:pt x="0" y="37"/>
                    <a:pt x="0" y="37"/>
                    <a:pt x="0" y="37"/>
                  </a:cubicBezTo>
                  <a:lnTo>
                    <a:pt x="6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8" name="Freeform 332"/>
            <p:cNvSpPr>
              <a:spLocks/>
            </p:cNvSpPr>
            <p:nvPr/>
          </p:nvSpPr>
          <p:spPr bwMode="auto">
            <a:xfrm>
              <a:off x="4976" y="2143"/>
              <a:ext cx="174" cy="62"/>
            </a:xfrm>
            <a:custGeom>
              <a:avLst/>
              <a:gdLst>
                <a:gd name="T0" fmla="*/ 223 w 290"/>
                <a:gd name="T1" fmla="*/ 104 h 104"/>
                <a:gd name="T2" fmla="*/ 211 w 290"/>
                <a:gd name="T3" fmla="*/ 82 h 104"/>
                <a:gd name="T4" fmla="*/ 238 w 290"/>
                <a:gd name="T5" fmla="*/ 67 h 104"/>
                <a:gd name="T6" fmla="*/ 147 w 290"/>
                <a:gd name="T7" fmla="*/ 44 h 104"/>
                <a:gd name="T8" fmla="*/ 41 w 290"/>
                <a:gd name="T9" fmla="*/ 76 h 104"/>
                <a:gd name="T10" fmla="*/ 0 w 290"/>
                <a:gd name="T11" fmla="*/ 76 h 104"/>
                <a:gd name="T12" fmla="*/ 147 w 290"/>
                <a:gd name="T13" fmla="*/ 18 h 104"/>
                <a:gd name="T14" fmla="*/ 248 w 290"/>
                <a:gd name="T15" fmla="*/ 44 h 104"/>
                <a:gd name="T16" fmla="*/ 231 w 290"/>
                <a:gd name="T17" fmla="*/ 12 h 104"/>
                <a:gd name="T18" fmla="*/ 253 w 290"/>
                <a:gd name="T19" fmla="*/ 0 h 104"/>
                <a:gd name="T20" fmla="*/ 290 w 290"/>
                <a:gd name="T21" fmla="*/ 67 h 104"/>
                <a:gd name="T22" fmla="*/ 223 w 290"/>
                <a:gd name="T2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0" h="104">
                  <a:moveTo>
                    <a:pt x="223" y="104"/>
                  </a:moveTo>
                  <a:cubicBezTo>
                    <a:pt x="211" y="82"/>
                    <a:pt x="211" y="82"/>
                    <a:pt x="211" y="82"/>
                  </a:cubicBezTo>
                  <a:cubicBezTo>
                    <a:pt x="238" y="67"/>
                    <a:pt x="238" y="67"/>
                    <a:pt x="238" y="67"/>
                  </a:cubicBezTo>
                  <a:cubicBezTo>
                    <a:pt x="211" y="52"/>
                    <a:pt x="180" y="44"/>
                    <a:pt x="147" y="44"/>
                  </a:cubicBezTo>
                  <a:cubicBezTo>
                    <a:pt x="108" y="44"/>
                    <a:pt x="72" y="56"/>
                    <a:pt x="41" y="76"/>
                  </a:cubicBezTo>
                  <a:cubicBezTo>
                    <a:pt x="0" y="76"/>
                    <a:pt x="0" y="76"/>
                    <a:pt x="0" y="76"/>
                  </a:cubicBezTo>
                  <a:cubicBezTo>
                    <a:pt x="39" y="40"/>
                    <a:pt x="90" y="18"/>
                    <a:pt x="147" y="18"/>
                  </a:cubicBezTo>
                  <a:cubicBezTo>
                    <a:pt x="184" y="18"/>
                    <a:pt x="218" y="28"/>
                    <a:pt x="248" y="44"/>
                  </a:cubicBezTo>
                  <a:cubicBezTo>
                    <a:pt x="231" y="12"/>
                    <a:pt x="231" y="12"/>
                    <a:pt x="231" y="12"/>
                  </a:cubicBezTo>
                  <a:cubicBezTo>
                    <a:pt x="253" y="0"/>
                    <a:pt x="253" y="0"/>
                    <a:pt x="253" y="0"/>
                  </a:cubicBezTo>
                  <a:cubicBezTo>
                    <a:pt x="290" y="67"/>
                    <a:pt x="290" y="67"/>
                    <a:pt x="290" y="67"/>
                  </a:cubicBezTo>
                  <a:lnTo>
                    <a:pt x="223" y="10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9" name="Freeform 333"/>
            <p:cNvSpPr>
              <a:spLocks noEditPoints="1"/>
            </p:cNvSpPr>
            <p:nvPr/>
          </p:nvSpPr>
          <p:spPr bwMode="auto">
            <a:xfrm>
              <a:off x="4945" y="2212"/>
              <a:ext cx="61" cy="61"/>
            </a:xfrm>
            <a:custGeom>
              <a:avLst/>
              <a:gdLst>
                <a:gd name="T0" fmla="*/ 51 w 102"/>
                <a:gd name="T1" fmla="*/ 102 h 102"/>
                <a:gd name="T2" fmla="*/ 0 w 102"/>
                <a:gd name="T3" fmla="*/ 51 h 102"/>
                <a:gd name="T4" fmla="*/ 51 w 102"/>
                <a:gd name="T5" fmla="*/ 0 h 102"/>
                <a:gd name="T6" fmla="*/ 102 w 102"/>
                <a:gd name="T7" fmla="*/ 51 h 102"/>
                <a:gd name="T8" fmla="*/ 51 w 102"/>
                <a:gd name="T9" fmla="*/ 102 h 102"/>
                <a:gd name="T10" fmla="*/ 51 w 102"/>
                <a:gd name="T11" fmla="*/ 25 h 102"/>
                <a:gd name="T12" fmla="*/ 26 w 102"/>
                <a:gd name="T13" fmla="*/ 51 h 102"/>
                <a:gd name="T14" fmla="*/ 51 w 102"/>
                <a:gd name="T15" fmla="*/ 77 h 102"/>
                <a:gd name="T16" fmla="*/ 77 w 102"/>
                <a:gd name="T17" fmla="*/ 51 h 102"/>
                <a:gd name="T18" fmla="*/ 51 w 102"/>
                <a:gd name="T19" fmla="*/ 25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02">
                  <a:moveTo>
                    <a:pt x="51" y="102"/>
                  </a:moveTo>
                  <a:cubicBezTo>
                    <a:pt x="23" y="102"/>
                    <a:pt x="0" y="79"/>
                    <a:pt x="0" y="51"/>
                  </a:cubicBezTo>
                  <a:cubicBezTo>
                    <a:pt x="0" y="23"/>
                    <a:pt x="23" y="0"/>
                    <a:pt x="51" y="0"/>
                  </a:cubicBezTo>
                  <a:cubicBezTo>
                    <a:pt x="79" y="0"/>
                    <a:pt x="102" y="23"/>
                    <a:pt x="102" y="51"/>
                  </a:cubicBezTo>
                  <a:cubicBezTo>
                    <a:pt x="102" y="79"/>
                    <a:pt x="79" y="102"/>
                    <a:pt x="51" y="102"/>
                  </a:cubicBezTo>
                  <a:close/>
                  <a:moveTo>
                    <a:pt x="51" y="25"/>
                  </a:moveTo>
                  <a:cubicBezTo>
                    <a:pt x="37" y="25"/>
                    <a:pt x="26" y="37"/>
                    <a:pt x="26" y="51"/>
                  </a:cubicBezTo>
                  <a:cubicBezTo>
                    <a:pt x="26" y="65"/>
                    <a:pt x="37" y="77"/>
                    <a:pt x="51" y="77"/>
                  </a:cubicBezTo>
                  <a:cubicBezTo>
                    <a:pt x="65" y="77"/>
                    <a:pt x="77" y="65"/>
                    <a:pt x="77" y="51"/>
                  </a:cubicBezTo>
                  <a:cubicBezTo>
                    <a:pt x="77" y="37"/>
                    <a:pt x="65" y="25"/>
                    <a:pt x="51" y="2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50" name="Freeform 334"/>
            <p:cNvSpPr>
              <a:spLocks/>
            </p:cNvSpPr>
            <p:nvPr/>
          </p:nvSpPr>
          <p:spPr bwMode="auto">
            <a:xfrm>
              <a:off x="4921" y="2280"/>
              <a:ext cx="107" cy="62"/>
            </a:xfrm>
            <a:custGeom>
              <a:avLst/>
              <a:gdLst>
                <a:gd name="T0" fmla="*/ 107 w 107"/>
                <a:gd name="T1" fmla="*/ 62 h 62"/>
                <a:gd name="T2" fmla="*/ 91 w 107"/>
                <a:gd name="T3" fmla="*/ 62 h 62"/>
                <a:gd name="T4" fmla="*/ 91 w 107"/>
                <a:gd name="T5" fmla="*/ 16 h 62"/>
                <a:gd name="T6" fmla="*/ 15 w 107"/>
                <a:gd name="T7" fmla="*/ 16 h 62"/>
                <a:gd name="T8" fmla="*/ 15 w 107"/>
                <a:gd name="T9" fmla="*/ 62 h 62"/>
                <a:gd name="T10" fmla="*/ 0 w 107"/>
                <a:gd name="T11" fmla="*/ 62 h 62"/>
                <a:gd name="T12" fmla="*/ 0 w 107"/>
                <a:gd name="T13" fmla="*/ 0 h 62"/>
                <a:gd name="T14" fmla="*/ 107 w 107"/>
                <a:gd name="T15" fmla="*/ 0 h 62"/>
                <a:gd name="T16" fmla="*/ 107 w 107"/>
                <a:gd name="T17"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62">
                  <a:moveTo>
                    <a:pt x="107" y="62"/>
                  </a:moveTo>
                  <a:lnTo>
                    <a:pt x="91" y="62"/>
                  </a:lnTo>
                  <a:lnTo>
                    <a:pt x="91" y="16"/>
                  </a:lnTo>
                  <a:lnTo>
                    <a:pt x="15" y="16"/>
                  </a:lnTo>
                  <a:lnTo>
                    <a:pt x="15" y="62"/>
                  </a:lnTo>
                  <a:lnTo>
                    <a:pt x="0" y="62"/>
                  </a:lnTo>
                  <a:lnTo>
                    <a:pt x="0" y="0"/>
                  </a:lnTo>
                  <a:lnTo>
                    <a:pt x="107" y="0"/>
                  </a:lnTo>
                  <a:lnTo>
                    <a:pt x="107"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51" name="Rectangle 335"/>
            <p:cNvSpPr>
              <a:spLocks noChangeArrowheads="1"/>
            </p:cNvSpPr>
            <p:nvPr/>
          </p:nvSpPr>
          <p:spPr bwMode="auto">
            <a:xfrm>
              <a:off x="4966" y="2303"/>
              <a:ext cx="16" cy="3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52" name="Freeform 336"/>
            <p:cNvSpPr>
              <a:spLocks noEditPoints="1"/>
            </p:cNvSpPr>
            <p:nvPr/>
          </p:nvSpPr>
          <p:spPr bwMode="auto">
            <a:xfrm>
              <a:off x="5114" y="2212"/>
              <a:ext cx="61" cy="61"/>
            </a:xfrm>
            <a:custGeom>
              <a:avLst/>
              <a:gdLst>
                <a:gd name="T0" fmla="*/ 51 w 102"/>
                <a:gd name="T1" fmla="*/ 102 h 102"/>
                <a:gd name="T2" fmla="*/ 0 w 102"/>
                <a:gd name="T3" fmla="*/ 51 h 102"/>
                <a:gd name="T4" fmla="*/ 51 w 102"/>
                <a:gd name="T5" fmla="*/ 0 h 102"/>
                <a:gd name="T6" fmla="*/ 102 w 102"/>
                <a:gd name="T7" fmla="*/ 51 h 102"/>
                <a:gd name="T8" fmla="*/ 51 w 102"/>
                <a:gd name="T9" fmla="*/ 102 h 102"/>
                <a:gd name="T10" fmla="*/ 51 w 102"/>
                <a:gd name="T11" fmla="*/ 25 h 102"/>
                <a:gd name="T12" fmla="*/ 25 w 102"/>
                <a:gd name="T13" fmla="*/ 51 h 102"/>
                <a:gd name="T14" fmla="*/ 51 w 102"/>
                <a:gd name="T15" fmla="*/ 77 h 102"/>
                <a:gd name="T16" fmla="*/ 76 w 102"/>
                <a:gd name="T17" fmla="*/ 51 h 102"/>
                <a:gd name="T18" fmla="*/ 51 w 102"/>
                <a:gd name="T19" fmla="*/ 25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02">
                  <a:moveTo>
                    <a:pt x="51" y="102"/>
                  </a:moveTo>
                  <a:cubicBezTo>
                    <a:pt x="22" y="102"/>
                    <a:pt x="0" y="79"/>
                    <a:pt x="0" y="51"/>
                  </a:cubicBezTo>
                  <a:cubicBezTo>
                    <a:pt x="0" y="23"/>
                    <a:pt x="22" y="0"/>
                    <a:pt x="51" y="0"/>
                  </a:cubicBezTo>
                  <a:cubicBezTo>
                    <a:pt x="79" y="0"/>
                    <a:pt x="102" y="23"/>
                    <a:pt x="102" y="51"/>
                  </a:cubicBezTo>
                  <a:cubicBezTo>
                    <a:pt x="102" y="79"/>
                    <a:pt x="79" y="102"/>
                    <a:pt x="51" y="102"/>
                  </a:cubicBezTo>
                  <a:close/>
                  <a:moveTo>
                    <a:pt x="51" y="25"/>
                  </a:moveTo>
                  <a:cubicBezTo>
                    <a:pt x="37" y="25"/>
                    <a:pt x="25" y="37"/>
                    <a:pt x="25" y="51"/>
                  </a:cubicBezTo>
                  <a:cubicBezTo>
                    <a:pt x="25" y="65"/>
                    <a:pt x="37" y="77"/>
                    <a:pt x="51" y="77"/>
                  </a:cubicBezTo>
                  <a:cubicBezTo>
                    <a:pt x="65" y="77"/>
                    <a:pt x="76" y="65"/>
                    <a:pt x="76" y="51"/>
                  </a:cubicBezTo>
                  <a:cubicBezTo>
                    <a:pt x="76" y="37"/>
                    <a:pt x="65" y="25"/>
                    <a:pt x="51" y="2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53" name="Freeform 337"/>
            <p:cNvSpPr>
              <a:spLocks/>
            </p:cNvSpPr>
            <p:nvPr/>
          </p:nvSpPr>
          <p:spPr bwMode="auto">
            <a:xfrm>
              <a:off x="5089" y="2280"/>
              <a:ext cx="107" cy="62"/>
            </a:xfrm>
            <a:custGeom>
              <a:avLst/>
              <a:gdLst>
                <a:gd name="T0" fmla="*/ 107 w 107"/>
                <a:gd name="T1" fmla="*/ 62 h 62"/>
                <a:gd name="T2" fmla="*/ 92 w 107"/>
                <a:gd name="T3" fmla="*/ 62 h 62"/>
                <a:gd name="T4" fmla="*/ 92 w 107"/>
                <a:gd name="T5" fmla="*/ 16 h 62"/>
                <a:gd name="T6" fmla="*/ 16 w 107"/>
                <a:gd name="T7" fmla="*/ 16 h 62"/>
                <a:gd name="T8" fmla="*/ 16 w 107"/>
                <a:gd name="T9" fmla="*/ 62 h 62"/>
                <a:gd name="T10" fmla="*/ 0 w 107"/>
                <a:gd name="T11" fmla="*/ 62 h 62"/>
                <a:gd name="T12" fmla="*/ 0 w 107"/>
                <a:gd name="T13" fmla="*/ 0 h 62"/>
                <a:gd name="T14" fmla="*/ 107 w 107"/>
                <a:gd name="T15" fmla="*/ 0 h 62"/>
                <a:gd name="T16" fmla="*/ 107 w 107"/>
                <a:gd name="T17"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62">
                  <a:moveTo>
                    <a:pt x="107" y="62"/>
                  </a:moveTo>
                  <a:lnTo>
                    <a:pt x="92" y="62"/>
                  </a:lnTo>
                  <a:lnTo>
                    <a:pt x="92" y="16"/>
                  </a:lnTo>
                  <a:lnTo>
                    <a:pt x="16" y="16"/>
                  </a:lnTo>
                  <a:lnTo>
                    <a:pt x="16" y="62"/>
                  </a:lnTo>
                  <a:lnTo>
                    <a:pt x="0" y="62"/>
                  </a:lnTo>
                  <a:lnTo>
                    <a:pt x="0" y="0"/>
                  </a:lnTo>
                  <a:lnTo>
                    <a:pt x="107" y="0"/>
                  </a:lnTo>
                  <a:lnTo>
                    <a:pt x="107"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54" name="Rectangle 338"/>
            <p:cNvSpPr>
              <a:spLocks noChangeArrowheads="1"/>
            </p:cNvSpPr>
            <p:nvPr/>
          </p:nvSpPr>
          <p:spPr bwMode="auto">
            <a:xfrm>
              <a:off x="5135" y="2303"/>
              <a:ext cx="16" cy="3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grpSp>
      <p:grpSp>
        <p:nvGrpSpPr>
          <p:cNvPr id="6" name="Group 5"/>
          <p:cNvGrpSpPr/>
          <p:nvPr/>
        </p:nvGrpSpPr>
        <p:grpSpPr>
          <a:xfrm>
            <a:off x="709676" y="3189552"/>
            <a:ext cx="253025" cy="249397"/>
            <a:chOff x="709675" y="3121488"/>
            <a:chExt cx="253025" cy="249397"/>
          </a:xfrm>
        </p:grpSpPr>
        <p:sp>
          <p:nvSpPr>
            <p:cNvPr id="56" name="Freeform 427"/>
            <p:cNvSpPr>
              <a:spLocks noEditPoints="1"/>
            </p:cNvSpPr>
            <p:nvPr/>
          </p:nvSpPr>
          <p:spPr bwMode="auto">
            <a:xfrm>
              <a:off x="709675" y="3190412"/>
              <a:ext cx="186821" cy="180473"/>
            </a:xfrm>
            <a:custGeom>
              <a:avLst/>
              <a:gdLst>
                <a:gd name="T0" fmla="*/ 289 w 345"/>
                <a:gd name="T1" fmla="*/ 332 h 332"/>
                <a:gd name="T2" fmla="*/ 253 w 345"/>
                <a:gd name="T3" fmla="*/ 317 h 332"/>
                <a:gd name="T4" fmla="*/ 136 w 345"/>
                <a:gd name="T5" fmla="*/ 201 h 332"/>
                <a:gd name="T6" fmla="*/ 110 w 345"/>
                <a:gd name="T7" fmla="*/ 204 h 332"/>
                <a:gd name="T8" fmla="*/ 37 w 345"/>
                <a:gd name="T9" fmla="*/ 174 h 332"/>
                <a:gd name="T10" fmla="*/ 14 w 345"/>
                <a:gd name="T11" fmla="*/ 68 h 332"/>
                <a:gd name="T12" fmla="*/ 20 w 345"/>
                <a:gd name="T13" fmla="*/ 49 h 332"/>
                <a:gd name="T14" fmla="*/ 87 w 345"/>
                <a:gd name="T15" fmla="*/ 115 h 332"/>
                <a:gd name="T16" fmla="*/ 117 w 345"/>
                <a:gd name="T17" fmla="*/ 109 h 332"/>
                <a:gd name="T18" fmla="*/ 123 w 345"/>
                <a:gd name="T19" fmla="*/ 79 h 332"/>
                <a:gd name="T20" fmla="*/ 56 w 345"/>
                <a:gd name="T21" fmla="*/ 12 h 332"/>
                <a:gd name="T22" fmla="*/ 76 w 345"/>
                <a:gd name="T23" fmla="*/ 6 h 332"/>
                <a:gd name="T24" fmla="*/ 110 w 345"/>
                <a:gd name="T25" fmla="*/ 0 h 332"/>
                <a:gd name="T26" fmla="*/ 182 w 345"/>
                <a:gd name="T27" fmla="*/ 30 h 332"/>
                <a:gd name="T28" fmla="*/ 209 w 345"/>
                <a:gd name="T29" fmla="*/ 128 h 332"/>
                <a:gd name="T30" fmla="*/ 325 w 345"/>
                <a:gd name="T31" fmla="*/ 245 h 332"/>
                <a:gd name="T32" fmla="*/ 325 w 345"/>
                <a:gd name="T33" fmla="*/ 317 h 332"/>
                <a:gd name="T34" fmla="*/ 289 w 345"/>
                <a:gd name="T35" fmla="*/ 332 h 332"/>
                <a:gd name="T36" fmla="*/ 143 w 345"/>
                <a:gd name="T37" fmla="*/ 172 h 332"/>
                <a:gd name="T38" fmla="*/ 271 w 345"/>
                <a:gd name="T39" fmla="*/ 299 h 332"/>
                <a:gd name="T40" fmla="*/ 307 w 345"/>
                <a:gd name="T41" fmla="*/ 299 h 332"/>
                <a:gd name="T42" fmla="*/ 307 w 345"/>
                <a:gd name="T43" fmla="*/ 263 h 332"/>
                <a:gd name="T44" fmla="*/ 179 w 345"/>
                <a:gd name="T45" fmla="*/ 135 h 332"/>
                <a:gd name="T46" fmla="*/ 182 w 345"/>
                <a:gd name="T47" fmla="*/ 128 h 332"/>
                <a:gd name="T48" fmla="*/ 164 w 345"/>
                <a:gd name="T49" fmla="*/ 48 h 332"/>
                <a:gd name="T50" fmla="*/ 106 w 345"/>
                <a:gd name="T51" fmla="*/ 25 h 332"/>
                <a:gd name="T52" fmla="*/ 151 w 345"/>
                <a:gd name="T53" fmla="*/ 71 h 332"/>
                <a:gd name="T54" fmla="*/ 139 w 345"/>
                <a:gd name="T55" fmla="*/ 131 h 332"/>
                <a:gd name="T56" fmla="*/ 79 w 345"/>
                <a:gd name="T57" fmla="*/ 143 h 332"/>
                <a:gd name="T58" fmla="*/ 33 w 345"/>
                <a:gd name="T59" fmla="*/ 98 h 332"/>
                <a:gd name="T60" fmla="*/ 56 w 345"/>
                <a:gd name="T61" fmla="*/ 156 h 332"/>
                <a:gd name="T62" fmla="*/ 136 w 345"/>
                <a:gd name="T63" fmla="*/ 174 h 332"/>
                <a:gd name="T64" fmla="*/ 143 w 345"/>
                <a:gd name="T65" fmla="*/ 17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45" h="332">
                  <a:moveTo>
                    <a:pt x="289" y="332"/>
                  </a:moveTo>
                  <a:cubicBezTo>
                    <a:pt x="275" y="332"/>
                    <a:pt x="263" y="327"/>
                    <a:pt x="253" y="317"/>
                  </a:cubicBezTo>
                  <a:cubicBezTo>
                    <a:pt x="136" y="201"/>
                    <a:pt x="136" y="201"/>
                    <a:pt x="136" y="201"/>
                  </a:cubicBezTo>
                  <a:cubicBezTo>
                    <a:pt x="128" y="203"/>
                    <a:pt x="119" y="204"/>
                    <a:pt x="110" y="204"/>
                  </a:cubicBezTo>
                  <a:cubicBezTo>
                    <a:pt x="82" y="204"/>
                    <a:pt x="57" y="194"/>
                    <a:pt x="37" y="174"/>
                  </a:cubicBezTo>
                  <a:cubicBezTo>
                    <a:pt x="10" y="147"/>
                    <a:pt x="0" y="105"/>
                    <a:pt x="14" y="68"/>
                  </a:cubicBezTo>
                  <a:cubicBezTo>
                    <a:pt x="20" y="49"/>
                    <a:pt x="20" y="49"/>
                    <a:pt x="20" y="49"/>
                  </a:cubicBezTo>
                  <a:cubicBezTo>
                    <a:pt x="87" y="115"/>
                    <a:pt x="87" y="115"/>
                    <a:pt x="87" y="115"/>
                  </a:cubicBezTo>
                  <a:cubicBezTo>
                    <a:pt x="117" y="109"/>
                    <a:pt x="117" y="109"/>
                    <a:pt x="117" y="109"/>
                  </a:cubicBezTo>
                  <a:cubicBezTo>
                    <a:pt x="123" y="79"/>
                    <a:pt x="123" y="79"/>
                    <a:pt x="123" y="79"/>
                  </a:cubicBezTo>
                  <a:cubicBezTo>
                    <a:pt x="56" y="12"/>
                    <a:pt x="56" y="12"/>
                    <a:pt x="56" y="12"/>
                  </a:cubicBezTo>
                  <a:cubicBezTo>
                    <a:pt x="76" y="6"/>
                    <a:pt x="76" y="6"/>
                    <a:pt x="76" y="6"/>
                  </a:cubicBezTo>
                  <a:cubicBezTo>
                    <a:pt x="87" y="2"/>
                    <a:pt x="98" y="0"/>
                    <a:pt x="110" y="0"/>
                  </a:cubicBezTo>
                  <a:cubicBezTo>
                    <a:pt x="137" y="0"/>
                    <a:pt x="163" y="10"/>
                    <a:pt x="182" y="30"/>
                  </a:cubicBezTo>
                  <a:cubicBezTo>
                    <a:pt x="208" y="55"/>
                    <a:pt x="218" y="93"/>
                    <a:pt x="209" y="128"/>
                  </a:cubicBezTo>
                  <a:cubicBezTo>
                    <a:pt x="325" y="245"/>
                    <a:pt x="325" y="245"/>
                    <a:pt x="325" y="245"/>
                  </a:cubicBezTo>
                  <a:cubicBezTo>
                    <a:pt x="345" y="265"/>
                    <a:pt x="345" y="297"/>
                    <a:pt x="325" y="317"/>
                  </a:cubicBezTo>
                  <a:cubicBezTo>
                    <a:pt x="316" y="327"/>
                    <a:pt x="303" y="332"/>
                    <a:pt x="289" y="332"/>
                  </a:cubicBezTo>
                  <a:close/>
                  <a:moveTo>
                    <a:pt x="143" y="172"/>
                  </a:moveTo>
                  <a:cubicBezTo>
                    <a:pt x="271" y="299"/>
                    <a:pt x="271" y="299"/>
                    <a:pt x="271" y="299"/>
                  </a:cubicBezTo>
                  <a:cubicBezTo>
                    <a:pt x="281" y="309"/>
                    <a:pt x="298" y="309"/>
                    <a:pt x="307" y="299"/>
                  </a:cubicBezTo>
                  <a:cubicBezTo>
                    <a:pt x="317" y="289"/>
                    <a:pt x="317" y="273"/>
                    <a:pt x="307" y="263"/>
                  </a:cubicBezTo>
                  <a:cubicBezTo>
                    <a:pt x="179" y="135"/>
                    <a:pt x="179" y="135"/>
                    <a:pt x="179" y="135"/>
                  </a:cubicBezTo>
                  <a:cubicBezTo>
                    <a:pt x="182" y="128"/>
                    <a:pt x="182" y="128"/>
                    <a:pt x="182" y="128"/>
                  </a:cubicBezTo>
                  <a:cubicBezTo>
                    <a:pt x="192" y="100"/>
                    <a:pt x="185" y="68"/>
                    <a:pt x="164" y="48"/>
                  </a:cubicBezTo>
                  <a:cubicBezTo>
                    <a:pt x="149" y="32"/>
                    <a:pt x="128" y="24"/>
                    <a:pt x="106" y="25"/>
                  </a:cubicBezTo>
                  <a:cubicBezTo>
                    <a:pt x="151" y="71"/>
                    <a:pt x="151" y="71"/>
                    <a:pt x="151" y="71"/>
                  </a:cubicBezTo>
                  <a:cubicBezTo>
                    <a:pt x="139" y="131"/>
                    <a:pt x="139" y="131"/>
                    <a:pt x="139" y="131"/>
                  </a:cubicBezTo>
                  <a:cubicBezTo>
                    <a:pt x="79" y="143"/>
                    <a:pt x="79" y="143"/>
                    <a:pt x="79" y="143"/>
                  </a:cubicBezTo>
                  <a:cubicBezTo>
                    <a:pt x="33" y="98"/>
                    <a:pt x="33" y="98"/>
                    <a:pt x="33" y="98"/>
                  </a:cubicBezTo>
                  <a:cubicBezTo>
                    <a:pt x="32" y="119"/>
                    <a:pt x="40" y="141"/>
                    <a:pt x="56" y="156"/>
                  </a:cubicBezTo>
                  <a:cubicBezTo>
                    <a:pt x="76" y="177"/>
                    <a:pt x="108" y="184"/>
                    <a:pt x="136" y="174"/>
                  </a:cubicBezTo>
                  <a:lnTo>
                    <a:pt x="143" y="1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57" name="Freeform 428"/>
            <p:cNvSpPr>
              <a:spLocks/>
            </p:cNvSpPr>
            <p:nvPr/>
          </p:nvSpPr>
          <p:spPr bwMode="auto">
            <a:xfrm>
              <a:off x="846617" y="3323726"/>
              <a:ext cx="19045" cy="19952"/>
            </a:xfrm>
            <a:custGeom>
              <a:avLst/>
              <a:gdLst>
                <a:gd name="T0" fmla="*/ 11 w 21"/>
                <a:gd name="T1" fmla="*/ 22 h 22"/>
                <a:gd name="T2" fmla="*/ 0 w 21"/>
                <a:gd name="T3" fmla="*/ 11 h 22"/>
                <a:gd name="T4" fmla="*/ 11 w 21"/>
                <a:gd name="T5" fmla="*/ 0 h 22"/>
                <a:gd name="T6" fmla="*/ 21 w 21"/>
                <a:gd name="T7" fmla="*/ 11 h 22"/>
                <a:gd name="T8" fmla="*/ 11 w 21"/>
                <a:gd name="T9" fmla="*/ 22 h 22"/>
              </a:gdLst>
              <a:ahLst/>
              <a:cxnLst>
                <a:cxn ang="0">
                  <a:pos x="T0" y="T1"/>
                </a:cxn>
                <a:cxn ang="0">
                  <a:pos x="T2" y="T3"/>
                </a:cxn>
                <a:cxn ang="0">
                  <a:pos x="T4" y="T5"/>
                </a:cxn>
                <a:cxn ang="0">
                  <a:pos x="T6" y="T7"/>
                </a:cxn>
                <a:cxn ang="0">
                  <a:pos x="T8" y="T9"/>
                </a:cxn>
              </a:cxnLst>
              <a:rect l="0" t="0" r="r" b="b"/>
              <a:pathLst>
                <a:path w="21" h="22">
                  <a:moveTo>
                    <a:pt x="11" y="22"/>
                  </a:moveTo>
                  <a:lnTo>
                    <a:pt x="0" y="11"/>
                  </a:lnTo>
                  <a:lnTo>
                    <a:pt x="11" y="0"/>
                  </a:lnTo>
                  <a:lnTo>
                    <a:pt x="21" y="11"/>
                  </a:lnTo>
                  <a:lnTo>
                    <a:pt x="11"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58" name="Freeform 429"/>
            <p:cNvSpPr>
              <a:spLocks/>
            </p:cNvSpPr>
            <p:nvPr/>
          </p:nvSpPr>
          <p:spPr bwMode="auto">
            <a:xfrm>
              <a:off x="872917" y="3201295"/>
              <a:ext cx="38997" cy="58948"/>
            </a:xfrm>
            <a:custGeom>
              <a:avLst/>
              <a:gdLst>
                <a:gd name="T0" fmla="*/ 0 w 43"/>
                <a:gd name="T1" fmla="*/ 0 h 65"/>
                <a:gd name="T2" fmla="*/ 0 w 43"/>
                <a:gd name="T3" fmla="*/ 33 h 65"/>
                <a:gd name="T4" fmla="*/ 32 w 43"/>
                <a:gd name="T5" fmla="*/ 65 h 65"/>
                <a:gd name="T6" fmla="*/ 43 w 43"/>
                <a:gd name="T7" fmla="*/ 54 h 65"/>
                <a:gd name="T8" fmla="*/ 16 w 43"/>
                <a:gd name="T9" fmla="*/ 27 h 65"/>
                <a:gd name="T10" fmla="*/ 16 w 43"/>
                <a:gd name="T11" fmla="*/ 0 h 65"/>
                <a:gd name="T12" fmla="*/ 0 w 43"/>
                <a:gd name="T13" fmla="*/ 0 h 65"/>
              </a:gdLst>
              <a:ahLst/>
              <a:cxnLst>
                <a:cxn ang="0">
                  <a:pos x="T0" y="T1"/>
                </a:cxn>
                <a:cxn ang="0">
                  <a:pos x="T2" y="T3"/>
                </a:cxn>
                <a:cxn ang="0">
                  <a:pos x="T4" y="T5"/>
                </a:cxn>
                <a:cxn ang="0">
                  <a:pos x="T6" y="T7"/>
                </a:cxn>
                <a:cxn ang="0">
                  <a:pos x="T8" y="T9"/>
                </a:cxn>
                <a:cxn ang="0">
                  <a:pos x="T10" y="T11"/>
                </a:cxn>
                <a:cxn ang="0">
                  <a:pos x="T12" y="T13"/>
                </a:cxn>
              </a:cxnLst>
              <a:rect l="0" t="0" r="r" b="b"/>
              <a:pathLst>
                <a:path w="43" h="65">
                  <a:moveTo>
                    <a:pt x="0" y="0"/>
                  </a:moveTo>
                  <a:lnTo>
                    <a:pt x="0" y="33"/>
                  </a:lnTo>
                  <a:lnTo>
                    <a:pt x="32" y="65"/>
                  </a:lnTo>
                  <a:lnTo>
                    <a:pt x="43" y="54"/>
                  </a:lnTo>
                  <a:lnTo>
                    <a:pt x="16" y="27"/>
                  </a:lnTo>
                  <a:lnTo>
                    <a:pt x="1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59" name="Freeform 430"/>
            <p:cNvSpPr>
              <a:spLocks/>
            </p:cNvSpPr>
            <p:nvPr/>
          </p:nvSpPr>
          <p:spPr bwMode="auto">
            <a:xfrm>
              <a:off x="803086" y="3121488"/>
              <a:ext cx="159614" cy="207680"/>
            </a:xfrm>
            <a:custGeom>
              <a:avLst/>
              <a:gdLst>
                <a:gd name="T0" fmla="*/ 295 w 295"/>
                <a:gd name="T1" fmla="*/ 204 h 382"/>
                <a:gd name="T2" fmla="*/ 262 w 295"/>
                <a:gd name="T3" fmla="*/ 107 h 382"/>
                <a:gd name="T4" fmla="*/ 291 w 295"/>
                <a:gd name="T5" fmla="*/ 84 h 382"/>
                <a:gd name="T6" fmla="*/ 275 w 295"/>
                <a:gd name="T7" fmla="*/ 64 h 382"/>
                <a:gd name="T8" fmla="*/ 245 w 295"/>
                <a:gd name="T9" fmla="*/ 88 h 382"/>
                <a:gd name="T10" fmla="*/ 148 w 295"/>
                <a:gd name="T11" fmla="*/ 45 h 382"/>
                <a:gd name="T12" fmla="*/ 148 w 295"/>
                <a:gd name="T13" fmla="*/ 25 h 382"/>
                <a:gd name="T14" fmla="*/ 187 w 295"/>
                <a:gd name="T15" fmla="*/ 25 h 382"/>
                <a:gd name="T16" fmla="*/ 187 w 295"/>
                <a:gd name="T17" fmla="*/ 0 h 382"/>
                <a:gd name="T18" fmla="*/ 84 w 295"/>
                <a:gd name="T19" fmla="*/ 0 h 382"/>
                <a:gd name="T20" fmla="*/ 84 w 295"/>
                <a:gd name="T21" fmla="*/ 25 h 382"/>
                <a:gd name="T22" fmla="*/ 123 w 295"/>
                <a:gd name="T23" fmla="*/ 25 h 382"/>
                <a:gd name="T24" fmla="*/ 123 w 295"/>
                <a:gd name="T25" fmla="*/ 45 h 382"/>
                <a:gd name="T26" fmla="*/ 0 w 295"/>
                <a:gd name="T27" fmla="*/ 119 h 382"/>
                <a:gd name="T28" fmla="*/ 22 w 295"/>
                <a:gd name="T29" fmla="*/ 133 h 382"/>
                <a:gd name="T30" fmla="*/ 135 w 295"/>
                <a:gd name="T31" fmla="*/ 70 h 382"/>
                <a:gd name="T32" fmla="*/ 270 w 295"/>
                <a:gd name="T33" fmla="*/ 204 h 382"/>
                <a:gd name="T34" fmla="*/ 206 w 295"/>
                <a:gd name="T35" fmla="*/ 319 h 382"/>
                <a:gd name="T36" fmla="*/ 215 w 295"/>
                <a:gd name="T37" fmla="*/ 284 h 382"/>
                <a:gd name="T38" fmla="*/ 191 w 295"/>
                <a:gd name="T39" fmla="*/ 277 h 382"/>
                <a:gd name="T40" fmla="*/ 170 w 295"/>
                <a:gd name="T41" fmla="*/ 350 h 382"/>
                <a:gd name="T42" fmla="*/ 240 w 295"/>
                <a:gd name="T43" fmla="*/ 382 h 382"/>
                <a:gd name="T44" fmla="*/ 251 w 295"/>
                <a:gd name="T45" fmla="*/ 359 h 382"/>
                <a:gd name="T46" fmla="*/ 216 w 295"/>
                <a:gd name="T47" fmla="*/ 343 h 382"/>
                <a:gd name="T48" fmla="*/ 295 w 295"/>
                <a:gd name="T49" fmla="*/ 204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5" h="382">
                  <a:moveTo>
                    <a:pt x="295" y="204"/>
                  </a:moveTo>
                  <a:cubicBezTo>
                    <a:pt x="295" y="168"/>
                    <a:pt x="283" y="134"/>
                    <a:pt x="262" y="107"/>
                  </a:cubicBezTo>
                  <a:cubicBezTo>
                    <a:pt x="291" y="84"/>
                    <a:pt x="291" y="84"/>
                    <a:pt x="291" y="84"/>
                  </a:cubicBezTo>
                  <a:cubicBezTo>
                    <a:pt x="275" y="64"/>
                    <a:pt x="275" y="64"/>
                    <a:pt x="275" y="64"/>
                  </a:cubicBezTo>
                  <a:cubicBezTo>
                    <a:pt x="245" y="88"/>
                    <a:pt x="245" y="88"/>
                    <a:pt x="245" y="88"/>
                  </a:cubicBezTo>
                  <a:cubicBezTo>
                    <a:pt x="219" y="64"/>
                    <a:pt x="185" y="48"/>
                    <a:pt x="148" y="45"/>
                  </a:cubicBezTo>
                  <a:cubicBezTo>
                    <a:pt x="148" y="25"/>
                    <a:pt x="148" y="25"/>
                    <a:pt x="148" y="25"/>
                  </a:cubicBezTo>
                  <a:cubicBezTo>
                    <a:pt x="187" y="25"/>
                    <a:pt x="187" y="25"/>
                    <a:pt x="187" y="25"/>
                  </a:cubicBezTo>
                  <a:cubicBezTo>
                    <a:pt x="187" y="0"/>
                    <a:pt x="187" y="0"/>
                    <a:pt x="187" y="0"/>
                  </a:cubicBezTo>
                  <a:cubicBezTo>
                    <a:pt x="84" y="0"/>
                    <a:pt x="84" y="0"/>
                    <a:pt x="84" y="0"/>
                  </a:cubicBezTo>
                  <a:cubicBezTo>
                    <a:pt x="84" y="25"/>
                    <a:pt x="84" y="25"/>
                    <a:pt x="84" y="25"/>
                  </a:cubicBezTo>
                  <a:cubicBezTo>
                    <a:pt x="123" y="25"/>
                    <a:pt x="123" y="25"/>
                    <a:pt x="123" y="25"/>
                  </a:cubicBezTo>
                  <a:cubicBezTo>
                    <a:pt x="123" y="45"/>
                    <a:pt x="123" y="45"/>
                    <a:pt x="123" y="45"/>
                  </a:cubicBezTo>
                  <a:cubicBezTo>
                    <a:pt x="71" y="49"/>
                    <a:pt x="27" y="78"/>
                    <a:pt x="0" y="119"/>
                  </a:cubicBezTo>
                  <a:cubicBezTo>
                    <a:pt x="22" y="133"/>
                    <a:pt x="22" y="133"/>
                    <a:pt x="22" y="133"/>
                  </a:cubicBezTo>
                  <a:cubicBezTo>
                    <a:pt x="46" y="95"/>
                    <a:pt x="88" y="70"/>
                    <a:pt x="135" y="70"/>
                  </a:cubicBezTo>
                  <a:cubicBezTo>
                    <a:pt x="209" y="70"/>
                    <a:pt x="270" y="130"/>
                    <a:pt x="270" y="204"/>
                  </a:cubicBezTo>
                  <a:cubicBezTo>
                    <a:pt x="270" y="253"/>
                    <a:pt x="244" y="295"/>
                    <a:pt x="206" y="319"/>
                  </a:cubicBezTo>
                  <a:cubicBezTo>
                    <a:pt x="215" y="284"/>
                    <a:pt x="215" y="284"/>
                    <a:pt x="215" y="284"/>
                  </a:cubicBezTo>
                  <a:cubicBezTo>
                    <a:pt x="191" y="277"/>
                    <a:pt x="191" y="277"/>
                    <a:pt x="191" y="277"/>
                  </a:cubicBezTo>
                  <a:cubicBezTo>
                    <a:pt x="170" y="350"/>
                    <a:pt x="170" y="350"/>
                    <a:pt x="170" y="350"/>
                  </a:cubicBezTo>
                  <a:cubicBezTo>
                    <a:pt x="240" y="382"/>
                    <a:pt x="240" y="382"/>
                    <a:pt x="240" y="382"/>
                  </a:cubicBezTo>
                  <a:cubicBezTo>
                    <a:pt x="251" y="359"/>
                    <a:pt x="251" y="359"/>
                    <a:pt x="251" y="359"/>
                  </a:cubicBezTo>
                  <a:cubicBezTo>
                    <a:pt x="216" y="343"/>
                    <a:pt x="216" y="343"/>
                    <a:pt x="216" y="343"/>
                  </a:cubicBezTo>
                  <a:cubicBezTo>
                    <a:pt x="263" y="315"/>
                    <a:pt x="295" y="263"/>
                    <a:pt x="295" y="20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grpSp>
      <p:sp>
        <p:nvSpPr>
          <p:cNvPr id="61" name="Espaço Reservado para Número de Slide 2"/>
          <p:cNvSpPr>
            <a:spLocks noGrp="1"/>
          </p:cNvSpPr>
          <p:nvPr>
            <p:ph type="sldNum" sz="quarter" idx="12"/>
          </p:nvPr>
        </p:nvSpPr>
        <p:spPr>
          <a:xfrm>
            <a:off x="11049000" y="6430868"/>
            <a:ext cx="533399" cy="232147"/>
          </a:xfrm>
        </p:spPr>
        <p:txBody>
          <a:bodyPr/>
          <a:lstStyle/>
          <a:p>
            <a:fld id="{B016F8AB-BCEA-4347-8BA6-BE776009BC89}" type="slidenum">
              <a:rPr lang="en-US" smtClean="0"/>
              <a:t>7</a:t>
            </a:fld>
            <a:endParaRPr lang="en-US"/>
          </a:p>
        </p:txBody>
      </p:sp>
      <p:sp>
        <p:nvSpPr>
          <p:cNvPr id="63" name="Rectangle 55"/>
          <p:cNvSpPr/>
          <p:nvPr/>
        </p:nvSpPr>
        <p:spPr bwMode="ltGray">
          <a:xfrm>
            <a:off x="8772268" y="3104456"/>
            <a:ext cx="1332074" cy="137160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numCol="1" rtlCol="0" anchor="t">
            <a:noAutofit/>
          </a:bodyPr>
          <a:lstStyle/>
          <a:p>
            <a:pPr>
              <a:lnSpc>
                <a:spcPct val="90000"/>
              </a:lnSpc>
            </a:pPr>
            <a:r>
              <a:rPr lang="en-US" sz="900" b="1" dirty="0" smtClean="0">
                <a:solidFill>
                  <a:schemeClr val="tx1"/>
                </a:solidFill>
              </a:rPr>
              <a:t>Marketing campaign</a:t>
            </a:r>
            <a:endParaRPr lang="en-US" sz="900" b="1" dirty="0">
              <a:solidFill>
                <a:schemeClr val="tx1"/>
              </a:solidFill>
            </a:endParaRPr>
          </a:p>
          <a:p>
            <a:pPr marL="109728" indent="-109728">
              <a:lnSpc>
                <a:spcPct val="90000"/>
              </a:lnSpc>
              <a:buSzPct val="90000"/>
              <a:buFont typeface="Arial" panose="020B0604020202020204" pitchFamily="34" charset="0"/>
              <a:buChar char="−"/>
            </a:pPr>
            <a:r>
              <a:rPr lang="en-US" sz="800" dirty="0">
                <a:solidFill>
                  <a:schemeClr val="tx1"/>
                </a:solidFill>
              </a:rPr>
              <a:t>Telefonica O2</a:t>
            </a:r>
          </a:p>
          <a:p>
            <a:pPr marL="109728" indent="-109728">
              <a:lnSpc>
                <a:spcPct val="90000"/>
              </a:lnSpc>
              <a:buSzPct val="90000"/>
              <a:buFont typeface="Arial" panose="020B0604020202020204" pitchFamily="34" charset="0"/>
              <a:buChar char="−"/>
            </a:pPr>
            <a:r>
              <a:rPr lang="en-US" sz="800" dirty="0">
                <a:solidFill>
                  <a:schemeClr val="tx1"/>
                </a:solidFill>
              </a:rPr>
              <a:t>Gap Inc.</a:t>
            </a:r>
          </a:p>
          <a:p>
            <a:pPr marL="109728" indent="-109728">
              <a:lnSpc>
                <a:spcPct val="90000"/>
              </a:lnSpc>
              <a:buSzPct val="90000"/>
              <a:buFont typeface="Arial" panose="020B0604020202020204" pitchFamily="34" charset="0"/>
              <a:buChar char="−"/>
            </a:pPr>
            <a:r>
              <a:rPr lang="en-US" sz="800" dirty="0">
                <a:solidFill>
                  <a:schemeClr val="tx1"/>
                </a:solidFill>
              </a:rPr>
              <a:t>Austin Radiological Association</a:t>
            </a:r>
          </a:p>
          <a:p>
            <a:pPr marL="109728" indent="-109728">
              <a:lnSpc>
                <a:spcPct val="90000"/>
              </a:lnSpc>
              <a:buSzPct val="90000"/>
              <a:buFont typeface="Arial" panose="020B0604020202020204" pitchFamily="34" charset="0"/>
              <a:buChar char="−"/>
            </a:pPr>
            <a:r>
              <a:rPr lang="en-US" sz="800" dirty="0">
                <a:solidFill>
                  <a:schemeClr val="tx1"/>
                </a:solidFill>
              </a:rPr>
              <a:t>Nestle RGO North </a:t>
            </a:r>
            <a:r>
              <a:rPr lang="en-US" sz="800" dirty="0" smtClean="0">
                <a:solidFill>
                  <a:schemeClr val="tx1"/>
                </a:solidFill>
              </a:rPr>
              <a:t>America</a:t>
            </a:r>
            <a:endParaRPr lang="en-US" sz="800" dirty="0">
              <a:solidFill>
                <a:schemeClr val="tx1"/>
              </a:solidFill>
            </a:endParaRPr>
          </a:p>
        </p:txBody>
      </p:sp>
    </p:spTree>
    <p:extLst>
      <p:ext uri="{BB962C8B-B14F-4D97-AF65-F5344CB8AC3E}">
        <p14:creationId xmlns:p14="http://schemas.microsoft.com/office/powerpoint/2010/main" val="73672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55"/>
          <p:cNvSpPr/>
          <p:nvPr/>
        </p:nvSpPr>
        <p:spPr bwMode="ltGray">
          <a:xfrm>
            <a:off x="611029" y="1921981"/>
            <a:ext cx="3566160" cy="3657600"/>
          </a:xfrm>
          <a:prstGeom prst="rect">
            <a:avLst/>
          </a:prstGeom>
          <a:solidFill>
            <a:schemeClr val="bg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marL="60325" indent="-60325">
              <a:spcBef>
                <a:spcPts val="1200"/>
              </a:spcBef>
              <a:buClr>
                <a:prstClr val="black"/>
              </a:buClr>
            </a:pPr>
            <a:r>
              <a:rPr lang="en-US" sz="1100" i="1" dirty="0">
                <a:solidFill>
                  <a:schemeClr val="tx1"/>
                </a:solidFill>
              </a:rPr>
              <a:t>“Find couple of critical opportunities and jointly invest to co-solve critical opportunity in Hybrid IT / Edge computing.” </a:t>
            </a:r>
          </a:p>
          <a:p>
            <a:pPr algn="r">
              <a:buClr>
                <a:prstClr val="black"/>
              </a:buClr>
            </a:pPr>
            <a:r>
              <a:rPr lang="en-US" sz="1000" i="1" dirty="0" smtClean="0">
                <a:solidFill>
                  <a:schemeClr val="tx1"/>
                </a:solidFill>
              </a:rPr>
              <a:t>- </a:t>
            </a:r>
            <a:r>
              <a:rPr lang="en-US" sz="1000" b="1" dirty="0" smtClean="0">
                <a:solidFill>
                  <a:schemeClr val="tx1"/>
                </a:solidFill>
              </a:rPr>
              <a:t>Eric Jackson,</a:t>
            </a:r>
          </a:p>
          <a:p>
            <a:pPr lvl="0" algn="r"/>
            <a:r>
              <a:rPr lang="en-US" sz="1000" dirty="0" smtClean="0">
                <a:solidFill>
                  <a:schemeClr val="tx1"/>
                </a:solidFill>
              </a:rPr>
              <a:t>Pepsi Co., Director</a:t>
            </a:r>
          </a:p>
          <a:p>
            <a:pPr marL="60325" indent="-60325">
              <a:spcBef>
                <a:spcPts val="1200"/>
              </a:spcBef>
              <a:buClr>
                <a:prstClr val="black"/>
              </a:buClr>
            </a:pPr>
            <a:r>
              <a:rPr lang="en-US" sz="1100" i="1" dirty="0">
                <a:solidFill>
                  <a:schemeClr val="tx1"/>
                </a:solidFill>
              </a:rPr>
              <a:t>“Very appreciative of the attention of Senior staff to help inform our transformation journey.</a:t>
            </a:r>
          </a:p>
          <a:p>
            <a:pPr algn="r"/>
            <a:r>
              <a:rPr lang="en-US" sz="1000" b="1" dirty="0" smtClean="0">
                <a:solidFill>
                  <a:schemeClr val="tx1"/>
                </a:solidFill>
              </a:rPr>
              <a:t>- </a:t>
            </a:r>
            <a:r>
              <a:rPr lang="en-US" sz="1000" b="1" dirty="0" err="1" smtClean="0">
                <a:solidFill>
                  <a:schemeClr val="tx1"/>
                </a:solidFill>
              </a:rPr>
              <a:t>Arun</a:t>
            </a:r>
            <a:r>
              <a:rPr lang="en-US" sz="1000" b="1" dirty="0" smtClean="0">
                <a:solidFill>
                  <a:schemeClr val="tx1"/>
                </a:solidFill>
              </a:rPr>
              <a:t> </a:t>
            </a:r>
            <a:r>
              <a:rPr lang="en-US" sz="1000" b="1" dirty="0" err="1" smtClean="0">
                <a:solidFill>
                  <a:schemeClr val="tx1"/>
                </a:solidFill>
              </a:rPr>
              <a:t>Thangaraj</a:t>
            </a:r>
            <a:r>
              <a:rPr lang="en-US" sz="1000" b="1" dirty="0" smtClean="0">
                <a:solidFill>
                  <a:schemeClr val="tx1"/>
                </a:solidFill>
              </a:rPr>
              <a:t>,</a:t>
            </a:r>
          </a:p>
          <a:p>
            <a:pPr lvl="0" algn="r"/>
            <a:r>
              <a:rPr lang="en-US" sz="1000" dirty="0">
                <a:solidFill>
                  <a:schemeClr val="tx1"/>
                </a:solidFill>
              </a:rPr>
              <a:t>Global Affairs Canada, </a:t>
            </a:r>
            <a:r>
              <a:rPr lang="en-US" sz="1000" dirty="0" smtClean="0">
                <a:solidFill>
                  <a:schemeClr val="tx1"/>
                </a:solidFill>
              </a:rPr>
              <a:t>CFO</a:t>
            </a:r>
            <a:endParaRPr lang="en-US" sz="1000" dirty="0">
              <a:solidFill>
                <a:schemeClr val="tx1"/>
              </a:solidFill>
            </a:endParaRPr>
          </a:p>
          <a:p>
            <a:pPr marL="60325" indent="-60325">
              <a:spcBef>
                <a:spcPts val="1200"/>
              </a:spcBef>
              <a:buClr>
                <a:prstClr val="black"/>
              </a:buClr>
            </a:pPr>
            <a:r>
              <a:rPr lang="en-US" sz="1100" i="1" dirty="0">
                <a:solidFill>
                  <a:schemeClr val="tx1"/>
                </a:solidFill>
              </a:rPr>
              <a:t>“Let's discuss co-innovation..”</a:t>
            </a:r>
          </a:p>
          <a:p>
            <a:pPr lvl="0" algn="r"/>
            <a:r>
              <a:rPr lang="en-US" sz="1000" b="1" dirty="0" smtClean="0">
                <a:solidFill>
                  <a:schemeClr val="tx1"/>
                </a:solidFill>
              </a:rPr>
              <a:t>- Carlos </a:t>
            </a:r>
            <a:r>
              <a:rPr lang="en-US" sz="1000" b="1" dirty="0" err="1">
                <a:solidFill>
                  <a:schemeClr val="tx1"/>
                </a:solidFill>
              </a:rPr>
              <a:t>Gian</a:t>
            </a:r>
            <a:r>
              <a:rPr lang="en-US" sz="1000" b="1" dirty="0">
                <a:solidFill>
                  <a:schemeClr val="tx1"/>
                </a:solidFill>
              </a:rPr>
              <a:t> G. Santos </a:t>
            </a:r>
            <a:r>
              <a:rPr lang="en-US" sz="1000" b="1" dirty="0" smtClean="0">
                <a:solidFill>
                  <a:schemeClr val="tx1"/>
                </a:solidFill>
              </a:rPr>
              <a:t>III,</a:t>
            </a:r>
          </a:p>
          <a:p>
            <a:pPr lvl="0" algn="r"/>
            <a:r>
              <a:rPr lang="en-US" sz="1000" dirty="0" smtClean="0">
                <a:solidFill>
                  <a:schemeClr val="tx1"/>
                </a:solidFill>
              </a:rPr>
              <a:t>MERALCO, Corporate Solutions Manager</a:t>
            </a:r>
          </a:p>
          <a:p>
            <a:pPr marL="60325" indent="-60325">
              <a:spcBef>
                <a:spcPts val="1200"/>
              </a:spcBef>
              <a:buClr>
                <a:prstClr val="black"/>
              </a:buClr>
            </a:pPr>
            <a:r>
              <a:rPr lang="en-US" sz="1100" i="1" dirty="0">
                <a:solidFill>
                  <a:schemeClr val="tx1"/>
                </a:solidFill>
              </a:rPr>
              <a:t>“Requested to learn how HPE has addressed Engineering IT challenges -  to decide which vendor Canon trusts. Also interested in HPE’s internal use/adoption of HPC</a:t>
            </a:r>
            <a:r>
              <a:rPr lang="en-US" sz="1100" i="1" dirty="0" smtClean="0">
                <a:solidFill>
                  <a:schemeClr val="tx1"/>
                </a:solidFill>
              </a:rPr>
              <a:t>.”</a:t>
            </a:r>
          </a:p>
          <a:p>
            <a:pPr indent="-60325" algn="r">
              <a:buClr>
                <a:prstClr val="black"/>
              </a:buClr>
            </a:pPr>
            <a:r>
              <a:rPr lang="en-US" sz="1000" b="1" dirty="0">
                <a:solidFill>
                  <a:schemeClr val="tx1"/>
                </a:solidFill>
              </a:rPr>
              <a:t>- </a:t>
            </a:r>
            <a:r>
              <a:rPr lang="en-US" sz="1000" b="1" dirty="0" err="1">
                <a:solidFill>
                  <a:schemeClr val="tx1"/>
                </a:solidFill>
              </a:rPr>
              <a:t>Kastumi</a:t>
            </a:r>
            <a:r>
              <a:rPr lang="en-US" sz="1000" b="1" dirty="0">
                <a:solidFill>
                  <a:schemeClr val="tx1"/>
                </a:solidFill>
              </a:rPr>
              <a:t> </a:t>
            </a:r>
            <a:r>
              <a:rPr lang="en-US" sz="1000" b="1" dirty="0" err="1" smtClean="0">
                <a:solidFill>
                  <a:schemeClr val="tx1"/>
                </a:solidFill>
              </a:rPr>
              <a:t>Iijima</a:t>
            </a:r>
            <a:r>
              <a:rPr lang="en-US" sz="1000" b="1" dirty="0" smtClean="0">
                <a:solidFill>
                  <a:schemeClr val="tx1"/>
                </a:solidFill>
              </a:rPr>
              <a:t>,</a:t>
            </a:r>
            <a:endParaRPr lang="en-US" sz="1000" b="1" dirty="0">
              <a:solidFill>
                <a:schemeClr val="tx1"/>
              </a:solidFill>
            </a:endParaRPr>
          </a:p>
          <a:p>
            <a:pPr lvl="0" algn="r"/>
            <a:r>
              <a:rPr lang="en-US" sz="1000" dirty="0" smtClean="0">
                <a:solidFill>
                  <a:schemeClr val="tx1"/>
                </a:solidFill>
              </a:rPr>
              <a:t>Canon </a:t>
            </a:r>
            <a:r>
              <a:rPr lang="en-US" sz="1000" dirty="0" err="1" smtClean="0">
                <a:solidFill>
                  <a:schemeClr val="tx1"/>
                </a:solidFill>
              </a:rPr>
              <a:t>Inc</a:t>
            </a:r>
            <a:r>
              <a:rPr lang="en-US" sz="1000" dirty="0" smtClean="0">
                <a:solidFill>
                  <a:schemeClr val="tx1"/>
                </a:solidFill>
              </a:rPr>
              <a:t>, CIO</a:t>
            </a:r>
          </a:p>
          <a:p>
            <a:pPr lvl="0" algn="r"/>
            <a:endParaRPr lang="en-US" sz="1000" dirty="0">
              <a:solidFill>
                <a:schemeClr val="tx1"/>
              </a:solidFill>
            </a:endParaRPr>
          </a:p>
        </p:txBody>
      </p:sp>
      <p:sp>
        <p:nvSpPr>
          <p:cNvPr id="48" name="Rectangle 55"/>
          <p:cNvSpPr/>
          <p:nvPr/>
        </p:nvSpPr>
        <p:spPr bwMode="ltGray">
          <a:xfrm>
            <a:off x="4312126" y="1921981"/>
            <a:ext cx="3566160" cy="3657600"/>
          </a:xfrm>
          <a:prstGeom prst="rect">
            <a:avLst/>
          </a:prstGeom>
          <a:solidFill>
            <a:schemeClr val="bg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marL="60325" indent="-60325">
              <a:spcBef>
                <a:spcPts val="1200"/>
              </a:spcBef>
              <a:buClr>
                <a:prstClr val="black"/>
              </a:buClr>
            </a:pPr>
            <a:r>
              <a:rPr lang="en-US" sz="1100" i="1" dirty="0">
                <a:solidFill>
                  <a:schemeClr val="tx1"/>
                </a:solidFill>
              </a:rPr>
              <a:t>“Need to move faster to distinguish yourself on innovations &amp; "wow" factor..”</a:t>
            </a:r>
          </a:p>
          <a:p>
            <a:pPr lvl="0" algn="r"/>
            <a:r>
              <a:rPr lang="en-US" sz="1000" b="1" dirty="0">
                <a:solidFill>
                  <a:schemeClr val="tx1"/>
                </a:solidFill>
              </a:rPr>
              <a:t>- Jimm</a:t>
            </a:r>
            <a:r>
              <a:rPr lang="en-US" sz="1000" b="1" dirty="0" smtClean="0">
                <a:solidFill>
                  <a:schemeClr val="tx1"/>
                </a:solidFill>
              </a:rPr>
              <a:t>y Lee,</a:t>
            </a:r>
            <a:endParaRPr lang="en-US" sz="1000" b="1" dirty="0">
              <a:solidFill>
                <a:schemeClr val="tx1"/>
              </a:solidFill>
            </a:endParaRPr>
          </a:p>
          <a:p>
            <a:pPr lvl="0" algn="r"/>
            <a:r>
              <a:rPr lang="en-US" sz="1000" dirty="0">
                <a:solidFill>
                  <a:schemeClr val="tx1"/>
                </a:solidFill>
              </a:rPr>
              <a:t>Surbana </a:t>
            </a:r>
            <a:r>
              <a:rPr lang="en-US" sz="1000" dirty="0" smtClean="0">
                <a:solidFill>
                  <a:schemeClr val="tx1"/>
                </a:solidFill>
              </a:rPr>
              <a:t>Technologies Principal Consultant</a:t>
            </a:r>
            <a:endParaRPr lang="en-US" sz="1000" dirty="0">
              <a:solidFill>
                <a:schemeClr val="tx1"/>
              </a:solidFill>
            </a:endParaRPr>
          </a:p>
          <a:p>
            <a:pPr marL="60325" indent="-60325">
              <a:spcBef>
                <a:spcPts val="1200"/>
              </a:spcBef>
              <a:buClr>
                <a:prstClr val="black"/>
              </a:buClr>
            </a:pPr>
            <a:r>
              <a:rPr lang="en-US" sz="1100" i="1" dirty="0">
                <a:solidFill>
                  <a:schemeClr val="tx1"/>
                </a:solidFill>
              </a:rPr>
              <a:t>“Need to be more international, pegging the pitch at a global level, future challenges, counter terrorism.”  </a:t>
            </a:r>
          </a:p>
          <a:p>
            <a:pPr lvl="0" algn="r"/>
            <a:r>
              <a:rPr lang="en-US" sz="1100" b="1" dirty="0" smtClean="0">
                <a:solidFill>
                  <a:schemeClr val="tx1"/>
                </a:solidFill>
              </a:rPr>
              <a:t>- </a:t>
            </a:r>
            <a:r>
              <a:rPr lang="en-US" sz="1000" b="1" dirty="0" err="1">
                <a:solidFill>
                  <a:schemeClr val="tx1"/>
                </a:solidFill>
              </a:rPr>
              <a:t>Hwee</a:t>
            </a:r>
            <a:r>
              <a:rPr lang="en-US" sz="1000" b="1" dirty="0">
                <a:solidFill>
                  <a:schemeClr val="tx1"/>
                </a:solidFill>
              </a:rPr>
              <a:t> Kwang </a:t>
            </a:r>
            <a:r>
              <a:rPr lang="en-US" sz="1000" b="1" dirty="0" smtClean="0">
                <a:solidFill>
                  <a:schemeClr val="tx1"/>
                </a:solidFill>
              </a:rPr>
              <a:t>Lim,</a:t>
            </a:r>
            <a:endParaRPr lang="en-US" sz="1000" b="1" dirty="0">
              <a:solidFill>
                <a:schemeClr val="tx1"/>
              </a:solidFill>
            </a:endParaRPr>
          </a:p>
          <a:p>
            <a:pPr lvl="0" algn="r"/>
            <a:r>
              <a:rPr lang="en-US" sz="1000" dirty="0">
                <a:solidFill>
                  <a:schemeClr val="tx1"/>
                </a:solidFill>
              </a:rPr>
              <a:t>DSTA, </a:t>
            </a:r>
            <a:r>
              <a:rPr lang="en-US" sz="1000" dirty="0" smtClean="0">
                <a:solidFill>
                  <a:schemeClr val="tx1"/>
                </a:solidFill>
              </a:rPr>
              <a:t>Deputy Director Enterprise IT</a:t>
            </a:r>
            <a:endParaRPr lang="en-US" sz="1000" dirty="0">
              <a:solidFill>
                <a:schemeClr val="tx1"/>
              </a:solidFill>
            </a:endParaRPr>
          </a:p>
          <a:p>
            <a:pPr marL="60325" indent="-60325">
              <a:spcBef>
                <a:spcPts val="1200"/>
              </a:spcBef>
              <a:buClr>
                <a:prstClr val="black"/>
              </a:buClr>
            </a:pPr>
            <a:r>
              <a:rPr lang="en-US" sz="1100" i="1" dirty="0">
                <a:solidFill>
                  <a:schemeClr val="tx1"/>
                </a:solidFill>
              </a:rPr>
              <a:t>“Engaging more with smaller, under $20 million business.”</a:t>
            </a:r>
          </a:p>
          <a:p>
            <a:pPr lvl="0" algn="r"/>
            <a:r>
              <a:rPr lang="en-US" sz="1000" b="1" dirty="0" smtClean="0">
                <a:solidFill>
                  <a:schemeClr val="tx1"/>
                </a:solidFill>
              </a:rPr>
              <a:t>- Christian </a:t>
            </a:r>
            <a:r>
              <a:rPr lang="en-US" sz="1000" b="1" dirty="0" err="1" smtClean="0">
                <a:solidFill>
                  <a:schemeClr val="tx1"/>
                </a:solidFill>
              </a:rPr>
              <a:t>Damstra</a:t>
            </a:r>
            <a:r>
              <a:rPr lang="en-US" sz="1000" b="1" dirty="0" smtClean="0">
                <a:solidFill>
                  <a:schemeClr val="tx1"/>
                </a:solidFill>
              </a:rPr>
              <a:t>,</a:t>
            </a:r>
            <a:endParaRPr lang="en-US" sz="1000" b="1" dirty="0">
              <a:solidFill>
                <a:schemeClr val="tx1"/>
              </a:solidFill>
            </a:endParaRPr>
          </a:p>
          <a:p>
            <a:pPr lvl="0" algn="r"/>
            <a:r>
              <a:rPr lang="en-US" sz="1000" dirty="0" err="1">
                <a:solidFill>
                  <a:schemeClr val="tx1"/>
                </a:solidFill>
              </a:rPr>
              <a:t>Damstra</a:t>
            </a:r>
            <a:r>
              <a:rPr lang="en-US" sz="1000" dirty="0">
                <a:solidFill>
                  <a:schemeClr val="tx1"/>
                </a:solidFill>
              </a:rPr>
              <a:t> </a:t>
            </a:r>
            <a:r>
              <a:rPr lang="en-US" sz="1000" dirty="0" smtClean="0">
                <a:solidFill>
                  <a:schemeClr val="tx1"/>
                </a:solidFill>
              </a:rPr>
              <a:t>Technology CEO </a:t>
            </a:r>
            <a:r>
              <a:rPr lang="en-US" sz="1000" dirty="0" smtClean="0">
                <a:solidFill>
                  <a:schemeClr val="accent5"/>
                </a:solidFill>
              </a:rPr>
              <a:t>“</a:t>
            </a:r>
            <a:endParaRPr lang="en-US" sz="1000" dirty="0">
              <a:solidFill>
                <a:schemeClr val="tx1"/>
              </a:solidFill>
            </a:endParaRPr>
          </a:p>
        </p:txBody>
      </p:sp>
      <p:sp>
        <p:nvSpPr>
          <p:cNvPr id="49" name="Rectangle 55"/>
          <p:cNvSpPr/>
          <p:nvPr/>
        </p:nvSpPr>
        <p:spPr bwMode="ltGray">
          <a:xfrm>
            <a:off x="8013224" y="1921982"/>
            <a:ext cx="3566160" cy="3657600"/>
          </a:xfrm>
          <a:prstGeom prst="rect">
            <a:avLst/>
          </a:prstGeom>
          <a:solidFill>
            <a:schemeClr val="bg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numCol="1" rtlCol="0" anchor="t"/>
          <a:lstStyle/>
          <a:p>
            <a:pPr marL="60325" indent="-60325">
              <a:spcBef>
                <a:spcPts val="1200"/>
              </a:spcBef>
              <a:buClr>
                <a:prstClr val="black"/>
              </a:buClr>
            </a:pPr>
            <a:r>
              <a:rPr lang="en-US" sz="1100" i="1" dirty="0">
                <a:solidFill>
                  <a:schemeClr val="tx1"/>
                </a:solidFill>
              </a:rPr>
              <a:t> “Keep heading in the same direction. It's exciting to see future plans..”</a:t>
            </a:r>
          </a:p>
          <a:p>
            <a:pPr lvl="0" algn="r"/>
            <a:r>
              <a:rPr lang="en-US" sz="1000" b="1" dirty="0" smtClean="0">
                <a:solidFill>
                  <a:schemeClr val="tx1"/>
                </a:solidFill>
              </a:rPr>
              <a:t>- Steve </a:t>
            </a:r>
            <a:r>
              <a:rPr lang="en-US" sz="1000" b="1" dirty="0" err="1" smtClean="0">
                <a:solidFill>
                  <a:schemeClr val="tx1"/>
                </a:solidFill>
              </a:rPr>
              <a:t>Weinheimer</a:t>
            </a:r>
            <a:r>
              <a:rPr lang="en-US" sz="1000" b="1" dirty="0" smtClean="0">
                <a:solidFill>
                  <a:schemeClr val="tx1"/>
                </a:solidFill>
              </a:rPr>
              <a:t>,</a:t>
            </a:r>
            <a:endParaRPr lang="en-US" sz="1000" b="1" dirty="0">
              <a:solidFill>
                <a:schemeClr val="tx1"/>
              </a:solidFill>
            </a:endParaRPr>
          </a:p>
          <a:p>
            <a:pPr lvl="0" algn="r"/>
            <a:r>
              <a:rPr lang="en-US" sz="1000" dirty="0" smtClean="0">
                <a:solidFill>
                  <a:schemeClr val="tx1"/>
                </a:solidFill>
              </a:rPr>
              <a:t>MEC Inc., Senior Systems Administrator</a:t>
            </a:r>
            <a:endParaRPr lang="en-US" sz="1000" dirty="0">
              <a:solidFill>
                <a:schemeClr val="tx1"/>
              </a:solidFill>
            </a:endParaRPr>
          </a:p>
          <a:p>
            <a:pPr marL="60325" indent="-60325">
              <a:spcBef>
                <a:spcPts val="1200"/>
              </a:spcBef>
              <a:buClr>
                <a:prstClr val="black"/>
              </a:buClr>
            </a:pPr>
            <a:r>
              <a:rPr lang="en-US" sz="1100" i="1" dirty="0">
                <a:solidFill>
                  <a:schemeClr val="tx1"/>
                </a:solidFill>
              </a:rPr>
              <a:t>“Continue to be innovative. I was very pleased to hear about several products or new features being offered or will be offered in the near future..”</a:t>
            </a:r>
          </a:p>
          <a:p>
            <a:pPr lvl="0" algn="r"/>
            <a:r>
              <a:rPr lang="en-US" sz="1000" b="1" dirty="0" smtClean="0">
                <a:solidFill>
                  <a:schemeClr val="tx1"/>
                </a:solidFill>
              </a:rPr>
              <a:t>- Larry Turner,</a:t>
            </a:r>
          </a:p>
          <a:p>
            <a:pPr lvl="0" algn="r"/>
            <a:r>
              <a:rPr lang="en-US" sz="1000" dirty="0" smtClean="0">
                <a:solidFill>
                  <a:schemeClr val="tx1"/>
                </a:solidFill>
              </a:rPr>
              <a:t>Westlake Chemical Corporation Manager</a:t>
            </a:r>
          </a:p>
        </p:txBody>
      </p:sp>
      <p:sp>
        <p:nvSpPr>
          <p:cNvPr id="10" name="Title 9"/>
          <p:cNvSpPr>
            <a:spLocks noGrp="1"/>
          </p:cNvSpPr>
          <p:nvPr>
            <p:ph type="title"/>
          </p:nvPr>
        </p:nvSpPr>
        <p:spPr/>
        <p:txBody>
          <a:bodyPr/>
          <a:lstStyle/>
          <a:p>
            <a:r>
              <a:rPr lang="en-US" dirty="0"/>
              <a:t>Additional quotes</a:t>
            </a:r>
          </a:p>
        </p:txBody>
      </p:sp>
      <p:sp>
        <p:nvSpPr>
          <p:cNvPr id="18" name="Rectangle 55"/>
          <p:cNvSpPr/>
          <p:nvPr/>
        </p:nvSpPr>
        <p:spPr bwMode="ltGray">
          <a:xfrm>
            <a:off x="611029" y="1262723"/>
            <a:ext cx="3566160" cy="731520"/>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31520" tIns="182880" rIns="182880" bIns="182880" rtlCol="0" anchor="ctr"/>
          <a:lstStyle/>
          <a:p>
            <a:pPr>
              <a:spcAft>
                <a:spcPts val="1500"/>
              </a:spcAft>
            </a:pPr>
            <a:r>
              <a:rPr lang="en-US" sz="1700" b="1" dirty="0">
                <a:solidFill>
                  <a:schemeClr val="tx1"/>
                </a:solidFill>
              </a:rPr>
              <a:t>Collaborate</a:t>
            </a:r>
            <a:endParaRPr lang="en-US" sz="1000" dirty="0">
              <a:solidFill>
                <a:prstClr val="black"/>
              </a:solidFill>
            </a:endParaRPr>
          </a:p>
        </p:txBody>
      </p:sp>
      <p:sp>
        <p:nvSpPr>
          <p:cNvPr id="19" name="Rectangle 55"/>
          <p:cNvSpPr/>
          <p:nvPr/>
        </p:nvSpPr>
        <p:spPr bwMode="ltGray">
          <a:xfrm>
            <a:off x="4312126" y="1262723"/>
            <a:ext cx="3566160" cy="731520"/>
          </a:xfrm>
          <a:prstGeom prst="rect">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731520" tIns="182880" rIns="182880" bIns="182880" rtlCol="0" anchor="ctr"/>
          <a:lstStyle/>
          <a:p>
            <a:pPr>
              <a:spcAft>
                <a:spcPts val="1500"/>
              </a:spcAft>
            </a:pPr>
            <a:r>
              <a:rPr lang="en-US" sz="1700" b="1" dirty="0">
                <a:solidFill>
                  <a:schemeClr val="tx1"/>
                </a:solidFill>
              </a:rPr>
              <a:t>Recommendations</a:t>
            </a:r>
            <a:endParaRPr lang="en-US" sz="1000" dirty="0">
              <a:solidFill>
                <a:schemeClr val="tx1"/>
              </a:solidFill>
            </a:endParaRPr>
          </a:p>
        </p:txBody>
      </p:sp>
      <p:sp>
        <p:nvSpPr>
          <p:cNvPr id="20" name="Rectangle 55"/>
          <p:cNvSpPr/>
          <p:nvPr/>
        </p:nvSpPr>
        <p:spPr bwMode="ltGray">
          <a:xfrm>
            <a:off x="8013224" y="1262723"/>
            <a:ext cx="3566160" cy="731520"/>
          </a:xfrm>
          <a:prstGeom prst="rect">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31520" tIns="182880" rIns="182880" bIns="182880" numCol="1" rtlCol="0" anchor="ctr"/>
          <a:lstStyle/>
          <a:p>
            <a:pPr>
              <a:spcAft>
                <a:spcPts val="1500"/>
              </a:spcAft>
            </a:pPr>
            <a:r>
              <a:rPr lang="en-US" sz="1700" b="1" dirty="0">
                <a:solidFill>
                  <a:schemeClr val="tx1"/>
                </a:solidFill>
              </a:rPr>
              <a:t>Strategy</a:t>
            </a:r>
            <a:endParaRPr lang="en-US" sz="1000" dirty="0">
              <a:solidFill>
                <a:prstClr val="black"/>
              </a:solidFill>
            </a:endParaRPr>
          </a:p>
        </p:txBody>
      </p:sp>
      <p:grpSp>
        <p:nvGrpSpPr>
          <p:cNvPr id="23" name="Group 382"/>
          <p:cNvGrpSpPr>
            <a:grpSpLocks noChangeAspect="1"/>
          </p:cNvGrpSpPr>
          <p:nvPr/>
        </p:nvGrpSpPr>
        <p:grpSpPr bwMode="auto">
          <a:xfrm>
            <a:off x="8184027" y="1408615"/>
            <a:ext cx="436562" cy="439737"/>
            <a:chOff x="3020" y="3326"/>
            <a:chExt cx="275" cy="277"/>
          </a:xfrm>
        </p:grpSpPr>
        <p:sp>
          <p:nvSpPr>
            <p:cNvPr id="24" name="Freeform 383"/>
            <p:cNvSpPr>
              <a:spLocks noEditPoints="1"/>
            </p:cNvSpPr>
            <p:nvPr/>
          </p:nvSpPr>
          <p:spPr bwMode="auto">
            <a:xfrm>
              <a:off x="3020" y="3473"/>
              <a:ext cx="275" cy="130"/>
            </a:xfrm>
            <a:custGeom>
              <a:avLst/>
              <a:gdLst>
                <a:gd name="T0" fmla="*/ 449 w 460"/>
                <a:gd name="T1" fmla="*/ 15 h 217"/>
                <a:gd name="T2" fmla="*/ 396 w 460"/>
                <a:gd name="T3" fmla="*/ 15 h 217"/>
                <a:gd name="T4" fmla="*/ 342 w 460"/>
                <a:gd name="T5" fmla="*/ 68 h 217"/>
                <a:gd name="T6" fmla="*/ 289 w 460"/>
                <a:gd name="T7" fmla="*/ 68 h 217"/>
                <a:gd name="T8" fmla="*/ 291 w 460"/>
                <a:gd name="T9" fmla="*/ 56 h 217"/>
                <a:gd name="T10" fmla="*/ 252 w 460"/>
                <a:gd name="T11" fmla="*/ 17 h 217"/>
                <a:gd name="T12" fmla="*/ 104 w 460"/>
                <a:gd name="T13" fmla="*/ 17 h 217"/>
                <a:gd name="T14" fmla="*/ 64 w 460"/>
                <a:gd name="T15" fmla="*/ 56 h 217"/>
                <a:gd name="T16" fmla="*/ 0 w 460"/>
                <a:gd name="T17" fmla="*/ 120 h 217"/>
                <a:gd name="T18" fmla="*/ 96 w 460"/>
                <a:gd name="T19" fmla="*/ 217 h 217"/>
                <a:gd name="T20" fmla="*/ 154 w 460"/>
                <a:gd name="T21" fmla="*/ 160 h 217"/>
                <a:gd name="T22" fmla="*/ 362 w 460"/>
                <a:gd name="T23" fmla="*/ 160 h 217"/>
                <a:gd name="T24" fmla="*/ 449 w 460"/>
                <a:gd name="T25" fmla="*/ 68 h 217"/>
                <a:gd name="T26" fmla="*/ 460 w 460"/>
                <a:gd name="T27" fmla="*/ 41 h 217"/>
                <a:gd name="T28" fmla="*/ 449 w 460"/>
                <a:gd name="T29" fmla="*/ 15 h 217"/>
                <a:gd name="T30" fmla="*/ 36 w 460"/>
                <a:gd name="T31" fmla="*/ 120 h 217"/>
                <a:gd name="T32" fmla="*/ 65 w 460"/>
                <a:gd name="T33" fmla="*/ 92 h 217"/>
                <a:gd name="T34" fmla="*/ 125 w 460"/>
                <a:gd name="T35" fmla="*/ 152 h 217"/>
                <a:gd name="T36" fmla="*/ 96 w 460"/>
                <a:gd name="T37" fmla="*/ 180 h 217"/>
                <a:gd name="T38" fmla="*/ 36 w 460"/>
                <a:gd name="T39" fmla="*/ 120 h 217"/>
                <a:gd name="T40" fmla="*/ 431 w 460"/>
                <a:gd name="T41" fmla="*/ 50 h 217"/>
                <a:gd name="T42" fmla="*/ 351 w 460"/>
                <a:gd name="T43" fmla="*/ 134 h 217"/>
                <a:gd name="T44" fmla="*/ 144 w 460"/>
                <a:gd name="T45" fmla="*/ 134 h 217"/>
                <a:gd name="T46" fmla="*/ 84 w 460"/>
                <a:gd name="T47" fmla="*/ 73 h 217"/>
                <a:gd name="T48" fmla="*/ 114 w 460"/>
                <a:gd name="T49" fmla="*/ 43 h 217"/>
                <a:gd name="T50" fmla="*/ 252 w 460"/>
                <a:gd name="T51" fmla="*/ 43 h 217"/>
                <a:gd name="T52" fmla="*/ 265 w 460"/>
                <a:gd name="T53" fmla="*/ 56 h 217"/>
                <a:gd name="T54" fmla="*/ 253 w 460"/>
                <a:gd name="T55" fmla="*/ 68 h 217"/>
                <a:gd name="T56" fmla="*/ 213 w 460"/>
                <a:gd name="T57" fmla="*/ 68 h 217"/>
                <a:gd name="T58" fmla="*/ 213 w 460"/>
                <a:gd name="T59" fmla="*/ 95 h 217"/>
                <a:gd name="T60" fmla="*/ 220 w 460"/>
                <a:gd name="T61" fmla="*/ 95 h 217"/>
                <a:gd name="T62" fmla="*/ 220 w 460"/>
                <a:gd name="T63" fmla="*/ 95 h 217"/>
                <a:gd name="T64" fmla="*/ 252 w 460"/>
                <a:gd name="T65" fmla="*/ 95 h 217"/>
                <a:gd name="T66" fmla="*/ 254 w 460"/>
                <a:gd name="T67" fmla="*/ 95 h 217"/>
                <a:gd name="T68" fmla="*/ 353 w 460"/>
                <a:gd name="T69" fmla="*/ 95 h 217"/>
                <a:gd name="T70" fmla="*/ 415 w 460"/>
                <a:gd name="T71" fmla="*/ 33 h 217"/>
                <a:gd name="T72" fmla="*/ 431 w 460"/>
                <a:gd name="T73" fmla="*/ 33 h 217"/>
                <a:gd name="T74" fmla="*/ 434 w 460"/>
                <a:gd name="T75" fmla="*/ 41 h 217"/>
                <a:gd name="T76" fmla="*/ 431 w 460"/>
                <a:gd name="T77" fmla="*/ 5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60" h="217">
                  <a:moveTo>
                    <a:pt x="449" y="15"/>
                  </a:moveTo>
                  <a:cubicBezTo>
                    <a:pt x="435" y="0"/>
                    <a:pt x="411" y="0"/>
                    <a:pt x="396" y="15"/>
                  </a:cubicBezTo>
                  <a:cubicBezTo>
                    <a:pt x="342" y="68"/>
                    <a:pt x="342" y="68"/>
                    <a:pt x="342" y="68"/>
                  </a:cubicBezTo>
                  <a:cubicBezTo>
                    <a:pt x="289" y="68"/>
                    <a:pt x="289" y="68"/>
                    <a:pt x="289" y="68"/>
                  </a:cubicBezTo>
                  <a:cubicBezTo>
                    <a:pt x="290" y="64"/>
                    <a:pt x="291" y="60"/>
                    <a:pt x="291" y="56"/>
                  </a:cubicBezTo>
                  <a:cubicBezTo>
                    <a:pt x="291" y="34"/>
                    <a:pt x="274" y="17"/>
                    <a:pt x="252" y="17"/>
                  </a:cubicBezTo>
                  <a:cubicBezTo>
                    <a:pt x="104" y="17"/>
                    <a:pt x="104" y="17"/>
                    <a:pt x="104" y="17"/>
                  </a:cubicBezTo>
                  <a:cubicBezTo>
                    <a:pt x="64" y="56"/>
                    <a:pt x="64" y="56"/>
                    <a:pt x="64" y="56"/>
                  </a:cubicBezTo>
                  <a:cubicBezTo>
                    <a:pt x="0" y="120"/>
                    <a:pt x="0" y="120"/>
                    <a:pt x="0" y="120"/>
                  </a:cubicBezTo>
                  <a:cubicBezTo>
                    <a:pt x="96" y="217"/>
                    <a:pt x="96" y="217"/>
                    <a:pt x="96" y="217"/>
                  </a:cubicBezTo>
                  <a:cubicBezTo>
                    <a:pt x="154" y="160"/>
                    <a:pt x="154" y="160"/>
                    <a:pt x="154" y="160"/>
                  </a:cubicBezTo>
                  <a:cubicBezTo>
                    <a:pt x="362" y="160"/>
                    <a:pt x="362" y="160"/>
                    <a:pt x="362" y="160"/>
                  </a:cubicBezTo>
                  <a:cubicBezTo>
                    <a:pt x="449" y="68"/>
                    <a:pt x="449" y="68"/>
                    <a:pt x="449" y="68"/>
                  </a:cubicBezTo>
                  <a:cubicBezTo>
                    <a:pt x="456" y="61"/>
                    <a:pt x="460" y="51"/>
                    <a:pt x="460" y="41"/>
                  </a:cubicBezTo>
                  <a:cubicBezTo>
                    <a:pt x="460" y="31"/>
                    <a:pt x="456" y="22"/>
                    <a:pt x="449" y="15"/>
                  </a:cubicBezTo>
                  <a:close/>
                  <a:moveTo>
                    <a:pt x="36" y="120"/>
                  </a:moveTo>
                  <a:cubicBezTo>
                    <a:pt x="65" y="92"/>
                    <a:pt x="65" y="92"/>
                    <a:pt x="65" y="92"/>
                  </a:cubicBezTo>
                  <a:cubicBezTo>
                    <a:pt x="125" y="152"/>
                    <a:pt x="125" y="152"/>
                    <a:pt x="125" y="152"/>
                  </a:cubicBezTo>
                  <a:cubicBezTo>
                    <a:pt x="96" y="180"/>
                    <a:pt x="96" y="180"/>
                    <a:pt x="96" y="180"/>
                  </a:cubicBezTo>
                  <a:lnTo>
                    <a:pt x="36" y="120"/>
                  </a:lnTo>
                  <a:close/>
                  <a:moveTo>
                    <a:pt x="431" y="50"/>
                  </a:moveTo>
                  <a:cubicBezTo>
                    <a:pt x="351" y="134"/>
                    <a:pt x="351" y="134"/>
                    <a:pt x="351" y="134"/>
                  </a:cubicBezTo>
                  <a:cubicBezTo>
                    <a:pt x="144" y="134"/>
                    <a:pt x="144" y="134"/>
                    <a:pt x="144" y="134"/>
                  </a:cubicBezTo>
                  <a:cubicBezTo>
                    <a:pt x="84" y="73"/>
                    <a:pt x="84" y="73"/>
                    <a:pt x="84" y="73"/>
                  </a:cubicBezTo>
                  <a:cubicBezTo>
                    <a:pt x="114" y="43"/>
                    <a:pt x="114" y="43"/>
                    <a:pt x="114" y="43"/>
                  </a:cubicBezTo>
                  <a:cubicBezTo>
                    <a:pt x="252" y="43"/>
                    <a:pt x="252" y="43"/>
                    <a:pt x="252" y="43"/>
                  </a:cubicBezTo>
                  <a:cubicBezTo>
                    <a:pt x="259" y="43"/>
                    <a:pt x="265" y="48"/>
                    <a:pt x="265" y="56"/>
                  </a:cubicBezTo>
                  <a:cubicBezTo>
                    <a:pt x="265" y="63"/>
                    <a:pt x="260" y="68"/>
                    <a:pt x="253" y="68"/>
                  </a:cubicBezTo>
                  <a:cubicBezTo>
                    <a:pt x="213" y="68"/>
                    <a:pt x="213" y="68"/>
                    <a:pt x="213" y="68"/>
                  </a:cubicBezTo>
                  <a:cubicBezTo>
                    <a:pt x="213" y="95"/>
                    <a:pt x="213" y="95"/>
                    <a:pt x="213" y="95"/>
                  </a:cubicBezTo>
                  <a:cubicBezTo>
                    <a:pt x="220" y="95"/>
                    <a:pt x="220" y="95"/>
                    <a:pt x="220" y="95"/>
                  </a:cubicBezTo>
                  <a:cubicBezTo>
                    <a:pt x="220" y="95"/>
                    <a:pt x="220" y="95"/>
                    <a:pt x="220" y="95"/>
                  </a:cubicBezTo>
                  <a:cubicBezTo>
                    <a:pt x="252" y="95"/>
                    <a:pt x="252" y="95"/>
                    <a:pt x="252" y="95"/>
                  </a:cubicBezTo>
                  <a:cubicBezTo>
                    <a:pt x="253" y="95"/>
                    <a:pt x="253" y="95"/>
                    <a:pt x="254" y="95"/>
                  </a:cubicBezTo>
                  <a:cubicBezTo>
                    <a:pt x="353" y="95"/>
                    <a:pt x="353" y="95"/>
                    <a:pt x="353" y="95"/>
                  </a:cubicBezTo>
                  <a:cubicBezTo>
                    <a:pt x="415" y="33"/>
                    <a:pt x="415" y="33"/>
                    <a:pt x="415" y="33"/>
                  </a:cubicBezTo>
                  <a:cubicBezTo>
                    <a:pt x="419" y="29"/>
                    <a:pt x="426" y="29"/>
                    <a:pt x="431" y="33"/>
                  </a:cubicBezTo>
                  <a:cubicBezTo>
                    <a:pt x="433" y="35"/>
                    <a:pt x="434" y="38"/>
                    <a:pt x="434" y="41"/>
                  </a:cubicBezTo>
                  <a:cubicBezTo>
                    <a:pt x="434" y="44"/>
                    <a:pt x="433" y="47"/>
                    <a:pt x="431" y="5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384"/>
            <p:cNvSpPr>
              <a:spLocks/>
            </p:cNvSpPr>
            <p:nvPr/>
          </p:nvSpPr>
          <p:spPr bwMode="auto">
            <a:xfrm>
              <a:off x="3161" y="3326"/>
              <a:ext cx="59" cy="63"/>
            </a:xfrm>
            <a:custGeom>
              <a:avLst/>
              <a:gdLst>
                <a:gd name="T0" fmla="*/ 0 w 59"/>
                <a:gd name="T1" fmla="*/ 30 h 63"/>
                <a:gd name="T2" fmla="*/ 11 w 59"/>
                <a:gd name="T3" fmla="*/ 41 h 63"/>
                <a:gd name="T4" fmla="*/ 22 w 59"/>
                <a:gd name="T5" fmla="*/ 30 h 63"/>
                <a:gd name="T6" fmla="*/ 22 w 59"/>
                <a:gd name="T7" fmla="*/ 63 h 63"/>
                <a:gd name="T8" fmla="*/ 37 w 59"/>
                <a:gd name="T9" fmla="*/ 63 h 63"/>
                <a:gd name="T10" fmla="*/ 37 w 59"/>
                <a:gd name="T11" fmla="*/ 30 h 63"/>
                <a:gd name="T12" fmla="*/ 47 w 59"/>
                <a:gd name="T13" fmla="*/ 41 h 63"/>
                <a:gd name="T14" fmla="*/ 59 w 59"/>
                <a:gd name="T15" fmla="*/ 30 h 63"/>
                <a:gd name="T16" fmla="*/ 29 w 59"/>
                <a:gd name="T17" fmla="*/ 0 h 63"/>
                <a:gd name="T18" fmla="*/ 0 w 59"/>
                <a:gd name="T19" fmla="*/ 3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63">
                  <a:moveTo>
                    <a:pt x="0" y="30"/>
                  </a:moveTo>
                  <a:lnTo>
                    <a:pt x="11" y="41"/>
                  </a:lnTo>
                  <a:lnTo>
                    <a:pt x="22" y="30"/>
                  </a:lnTo>
                  <a:lnTo>
                    <a:pt x="22" y="63"/>
                  </a:lnTo>
                  <a:lnTo>
                    <a:pt x="37" y="63"/>
                  </a:lnTo>
                  <a:lnTo>
                    <a:pt x="37" y="30"/>
                  </a:lnTo>
                  <a:lnTo>
                    <a:pt x="47" y="41"/>
                  </a:lnTo>
                  <a:lnTo>
                    <a:pt x="59" y="30"/>
                  </a:lnTo>
                  <a:lnTo>
                    <a:pt x="29" y="0"/>
                  </a:lnTo>
                  <a:lnTo>
                    <a:pt x="0" y="3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385"/>
            <p:cNvSpPr>
              <a:spLocks/>
            </p:cNvSpPr>
            <p:nvPr/>
          </p:nvSpPr>
          <p:spPr bwMode="auto">
            <a:xfrm>
              <a:off x="3235" y="3350"/>
              <a:ext cx="53" cy="53"/>
            </a:xfrm>
            <a:custGeom>
              <a:avLst/>
              <a:gdLst>
                <a:gd name="T0" fmla="*/ 11 w 53"/>
                <a:gd name="T1" fmla="*/ 0 h 53"/>
                <a:gd name="T2" fmla="*/ 11 w 53"/>
                <a:gd name="T3" fmla="*/ 16 h 53"/>
                <a:gd name="T4" fmla="*/ 26 w 53"/>
                <a:gd name="T5" fmla="*/ 16 h 53"/>
                <a:gd name="T6" fmla="*/ 0 w 53"/>
                <a:gd name="T7" fmla="*/ 42 h 53"/>
                <a:gd name="T8" fmla="*/ 12 w 53"/>
                <a:gd name="T9" fmla="*/ 53 h 53"/>
                <a:gd name="T10" fmla="*/ 37 w 53"/>
                <a:gd name="T11" fmla="*/ 27 h 53"/>
                <a:gd name="T12" fmla="*/ 37 w 53"/>
                <a:gd name="T13" fmla="*/ 42 h 53"/>
                <a:gd name="T14" fmla="*/ 53 w 53"/>
                <a:gd name="T15" fmla="*/ 42 h 53"/>
                <a:gd name="T16" fmla="*/ 53 w 53"/>
                <a:gd name="T17" fmla="*/ 0 h 53"/>
                <a:gd name="T18" fmla="*/ 11 w 53"/>
                <a:gd name="T19"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53">
                  <a:moveTo>
                    <a:pt x="11" y="0"/>
                  </a:moveTo>
                  <a:lnTo>
                    <a:pt x="11" y="16"/>
                  </a:lnTo>
                  <a:lnTo>
                    <a:pt x="26" y="16"/>
                  </a:lnTo>
                  <a:lnTo>
                    <a:pt x="0" y="42"/>
                  </a:lnTo>
                  <a:lnTo>
                    <a:pt x="12" y="53"/>
                  </a:lnTo>
                  <a:lnTo>
                    <a:pt x="37" y="27"/>
                  </a:lnTo>
                  <a:lnTo>
                    <a:pt x="37" y="42"/>
                  </a:lnTo>
                  <a:lnTo>
                    <a:pt x="53" y="42"/>
                  </a:lnTo>
                  <a:lnTo>
                    <a:pt x="53" y="0"/>
                  </a:lnTo>
                  <a:lnTo>
                    <a:pt x="11"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386"/>
            <p:cNvSpPr>
              <a:spLocks/>
            </p:cNvSpPr>
            <p:nvPr/>
          </p:nvSpPr>
          <p:spPr bwMode="auto">
            <a:xfrm>
              <a:off x="3095" y="3350"/>
              <a:ext cx="52" cy="53"/>
            </a:xfrm>
            <a:custGeom>
              <a:avLst/>
              <a:gdLst>
                <a:gd name="T0" fmla="*/ 41 w 52"/>
                <a:gd name="T1" fmla="*/ 16 h 53"/>
                <a:gd name="T2" fmla="*/ 41 w 52"/>
                <a:gd name="T3" fmla="*/ 0 h 53"/>
                <a:gd name="T4" fmla="*/ 0 w 52"/>
                <a:gd name="T5" fmla="*/ 0 h 53"/>
                <a:gd name="T6" fmla="*/ 0 w 52"/>
                <a:gd name="T7" fmla="*/ 42 h 53"/>
                <a:gd name="T8" fmla="*/ 15 w 52"/>
                <a:gd name="T9" fmla="*/ 42 h 53"/>
                <a:gd name="T10" fmla="*/ 15 w 52"/>
                <a:gd name="T11" fmla="*/ 27 h 53"/>
                <a:gd name="T12" fmla="*/ 41 w 52"/>
                <a:gd name="T13" fmla="*/ 53 h 53"/>
                <a:gd name="T14" fmla="*/ 52 w 52"/>
                <a:gd name="T15" fmla="*/ 42 h 53"/>
                <a:gd name="T16" fmla="*/ 27 w 52"/>
                <a:gd name="T17" fmla="*/ 16 h 53"/>
                <a:gd name="T18" fmla="*/ 41 w 52"/>
                <a:gd name="T19" fmla="*/ 1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3">
                  <a:moveTo>
                    <a:pt x="41" y="16"/>
                  </a:moveTo>
                  <a:lnTo>
                    <a:pt x="41" y="0"/>
                  </a:lnTo>
                  <a:lnTo>
                    <a:pt x="0" y="0"/>
                  </a:lnTo>
                  <a:lnTo>
                    <a:pt x="0" y="42"/>
                  </a:lnTo>
                  <a:lnTo>
                    <a:pt x="15" y="42"/>
                  </a:lnTo>
                  <a:lnTo>
                    <a:pt x="15" y="27"/>
                  </a:lnTo>
                  <a:lnTo>
                    <a:pt x="41" y="53"/>
                  </a:lnTo>
                  <a:lnTo>
                    <a:pt x="52" y="42"/>
                  </a:lnTo>
                  <a:lnTo>
                    <a:pt x="27" y="16"/>
                  </a:lnTo>
                  <a:lnTo>
                    <a:pt x="41" y="16"/>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387"/>
            <p:cNvSpPr>
              <a:spLocks noEditPoints="1"/>
            </p:cNvSpPr>
            <p:nvPr/>
          </p:nvSpPr>
          <p:spPr bwMode="auto">
            <a:xfrm>
              <a:off x="3155" y="3397"/>
              <a:ext cx="70" cy="70"/>
            </a:xfrm>
            <a:custGeom>
              <a:avLst/>
              <a:gdLst>
                <a:gd name="T0" fmla="*/ 70 w 70"/>
                <a:gd name="T1" fmla="*/ 70 h 70"/>
                <a:gd name="T2" fmla="*/ 0 w 70"/>
                <a:gd name="T3" fmla="*/ 70 h 70"/>
                <a:gd name="T4" fmla="*/ 0 w 70"/>
                <a:gd name="T5" fmla="*/ 0 h 70"/>
                <a:gd name="T6" fmla="*/ 70 w 70"/>
                <a:gd name="T7" fmla="*/ 0 h 70"/>
                <a:gd name="T8" fmla="*/ 70 w 70"/>
                <a:gd name="T9" fmla="*/ 70 h 70"/>
                <a:gd name="T10" fmla="*/ 16 w 70"/>
                <a:gd name="T11" fmla="*/ 55 h 70"/>
                <a:gd name="T12" fmla="*/ 55 w 70"/>
                <a:gd name="T13" fmla="*/ 55 h 70"/>
                <a:gd name="T14" fmla="*/ 55 w 70"/>
                <a:gd name="T15" fmla="*/ 16 h 70"/>
                <a:gd name="T16" fmla="*/ 16 w 70"/>
                <a:gd name="T17" fmla="*/ 16 h 70"/>
                <a:gd name="T18" fmla="*/ 16 w 70"/>
                <a:gd name="T19" fmla="*/ 5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70">
                  <a:moveTo>
                    <a:pt x="70" y="70"/>
                  </a:moveTo>
                  <a:lnTo>
                    <a:pt x="0" y="70"/>
                  </a:lnTo>
                  <a:lnTo>
                    <a:pt x="0" y="0"/>
                  </a:lnTo>
                  <a:lnTo>
                    <a:pt x="70" y="0"/>
                  </a:lnTo>
                  <a:lnTo>
                    <a:pt x="70" y="70"/>
                  </a:lnTo>
                  <a:close/>
                  <a:moveTo>
                    <a:pt x="16" y="55"/>
                  </a:moveTo>
                  <a:lnTo>
                    <a:pt x="55" y="55"/>
                  </a:lnTo>
                  <a:lnTo>
                    <a:pt x="55" y="16"/>
                  </a:lnTo>
                  <a:lnTo>
                    <a:pt x="16" y="16"/>
                  </a:lnTo>
                  <a:lnTo>
                    <a:pt x="16" y="5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388"/>
            <p:cNvSpPr>
              <a:spLocks noChangeArrowheads="1"/>
            </p:cNvSpPr>
            <p:nvPr/>
          </p:nvSpPr>
          <p:spPr bwMode="auto">
            <a:xfrm>
              <a:off x="3183" y="3424"/>
              <a:ext cx="15" cy="16"/>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0" name="Group 330"/>
          <p:cNvGrpSpPr>
            <a:grpSpLocks noChangeAspect="1"/>
          </p:cNvGrpSpPr>
          <p:nvPr/>
        </p:nvGrpSpPr>
        <p:grpSpPr bwMode="auto">
          <a:xfrm>
            <a:off x="775559" y="1410202"/>
            <a:ext cx="436563" cy="436563"/>
            <a:chOff x="4921" y="2143"/>
            <a:chExt cx="275" cy="275"/>
          </a:xfrm>
        </p:grpSpPr>
        <p:sp>
          <p:nvSpPr>
            <p:cNvPr id="31" name="Freeform 331"/>
            <p:cNvSpPr>
              <a:spLocks/>
            </p:cNvSpPr>
            <p:nvPr/>
          </p:nvSpPr>
          <p:spPr bwMode="auto">
            <a:xfrm>
              <a:off x="4976" y="2356"/>
              <a:ext cx="174" cy="62"/>
            </a:xfrm>
            <a:custGeom>
              <a:avLst/>
              <a:gdLst>
                <a:gd name="T0" fmla="*/ 67 w 290"/>
                <a:gd name="T1" fmla="*/ 0 h 104"/>
                <a:gd name="T2" fmla="*/ 80 w 290"/>
                <a:gd name="T3" fmla="*/ 22 h 104"/>
                <a:gd name="T4" fmla="*/ 53 w 290"/>
                <a:gd name="T5" fmla="*/ 37 h 104"/>
                <a:gd name="T6" fmla="*/ 143 w 290"/>
                <a:gd name="T7" fmla="*/ 60 h 104"/>
                <a:gd name="T8" fmla="*/ 249 w 290"/>
                <a:gd name="T9" fmla="*/ 28 h 104"/>
                <a:gd name="T10" fmla="*/ 290 w 290"/>
                <a:gd name="T11" fmla="*/ 28 h 104"/>
                <a:gd name="T12" fmla="*/ 143 w 290"/>
                <a:gd name="T13" fmla="*/ 86 h 104"/>
                <a:gd name="T14" fmla="*/ 42 w 290"/>
                <a:gd name="T15" fmla="*/ 60 h 104"/>
                <a:gd name="T16" fmla="*/ 60 w 290"/>
                <a:gd name="T17" fmla="*/ 92 h 104"/>
                <a:gd name="T18" fmla="*/ 37 w 290"/>
                <a:gd name="T19" fmla="*/ 104 h 104"/>
                <a:gd name="T20" fmla="*/ 0 w 290"/>
                <a:gd name="T21" fmla="*/ 37 h 104"/>
                <a:gd name="T22" fmla="*/ 67 w 290"/>
                <a:gd name="T23"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0" h="104">
                  <a:moveTo>
                    <a:pt x="67" y="0"/>
                  </a:moveTo>
                  <a:cubicBezTo>
                    <a:pt x="80" y="22"/>
                    <a:pt x="80" y="22"/>
                    <a:pt x="80" y="22"/>
                  </a:cubicBezTo>
                  <a:cubicBezTo>
                    <a:pt x="53" y="37"/>
                    <a:pt x="53" y="37"/>
                    <a:pt x="53" y="37"/>
                  </a:cubicBezTo>
                  <a:cubicBezTo>
                    <a:pt x="80" y="52"/>
                    <a:pt x="111" y="60"/>
                    <a:pt x="143" y="60"/>
                  </a:cubicBezTo>
                  <a:cubicBezTo>
                    <a:pt x="182" y="60"/>
                    <a:pt x="219" y="48"/>
                    <a:pt x="249" y="28"/>
                  </a:cubicBezTo>
                  <a:cubicBezTo>
                    <a:pt x="290" y="28"/>
                    <a:pt x="290" y="28"/>
                    <a:pt x="290" y="28"/>
                  </a:cubicBezTo>
                  <a:cubicBezTo>
                    <a:pt x="252" y="64"/>
                    <a:pt x="200" y="86"/>
                    <a:pt x="143" y="86"/>
                  </a:cubicBezTo>
                  <a:cubicBezTo>
                    <a:pt x="107" y="86"/>
                    <a:pt x="72" y="76"/>
                    <a:pt x="42" y="60"/>
                  </a:cubicBezTo>
                  <a:cubicBezTo>
                    <a:pt x="60" y="92"/>
                    <a:pt x="60" y="92"/>
                    <a:pt x="60" y="92"/>
                  </a:cubicBezTo>
                  <a:cubicBezTo>
                    <a:pt x="37" y="104"/>
                    <a:pt x="37" y="104"/>
                    <a:pt x="37" y="104"/>
                  </a:cubicBezTo>
                  <a:cubicBezTo>
                    <a:pt x="0" y="37"/>
                    <a:pt x="0" y="37"/>
                    <a:pt x="0" y="37"/>
                  </a:cubicBezTo>
                  <a:lnTo>
                    <a:pt x="6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332"/>
            <p:cNvSpPr>
              <a:spLocks/>
            </p:cNvSpPr>
            <p:nvPr/>
          </p:nvSpPr>
          <p:spPr bwMode="auto">
            <a:xfrm>
              <a:off x="4976" y="2143"/>
              <a:ext cx="174" cy="62"/>
            </a:xfrm>
            <a:custGeom>
              <a:avLst/>
              <a:gdLst>
                <a:gd name="T0" fmla="*/ 223 w 290"/>
                <a:gd name="T1" fmla="*/ 104 h 104"/>
                <a:gd name="T2" fmla="*/ 211 w 290"/>
                <a:gd name="T3" fmla="*/ 82 h 104"/>
                <a:gd name="T4" fmla="*/ 238 w 290"/>
                <a:gd name="T5" fmla="*/ 67 h 104"/>
                <a:gd name="T6" fmla="*/ 147 w 290"/>
                <a:gd name="T7" fmla="*/ 44 h 104"/>
                <a:gd name="T8" fmla="*/ 41 w 290"/>
                <a:gd name="T9" fmla="*/ 76 h 104"/>
                <a:gd name="T10" fmla="*/ 0 w 290"/>
                <a:gd name="T11" fmla="*/ 76 h 104"/>
                <a:gd name="T12" fmla="*/ 147 w 290"/>
                <a:gd name="T13" fmla="*/ 18 h 104"/>
                <a:gd name="T14" fmla="*/ 248 w 290"/>
                <a:gd name="T15" fmla="*/ 44 h 104"/>
                <a:gd name="T16" fmla="*/ 231 w 290"/>
                <a:gd name="T17" fmla="*/ 12 h 104"/>
                <a:gd name="T18" fmla="*/ 253 w 290"/>
                <a:gd name="T19" fmla="*/ 0 h 104"/>
                <a:gd name="T20" fmla="*/ 290 w 290"/>
                <a:gd name="T21" fmla="*/ 67 h 104"/>
                <a:gd name="T22" fmla="*/ 223 w 290"/>
                <a:gd name="T2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0" h="104">
                  <a:moveTo>
                    <a:pt x="223" y="104"/>
                  </a:moveTo>
                  <a:cubicBezTo>
                    <a:pt x="211" y="82"/>
                    <a:pt x="211" y="82"/>
                    <a:pt x="211" y="82"/>
                  </a:cubicBezTo>
                  <a:cubicBezTo>
                    <a:pt x="238" y="67"/>
                    <a:pt x="238" y="67"/>
                    <a:pt x="238" y="67"/>
                  </a:cubicBezTo>
                  <a:cubicBezTo>
                    <a:pt x="211" y="52"/>
                    <a:pt x="180" y="44"/>
                    <a:pt x="147" y="44"/>
                  </a:cubicBezTo>
                  <a:cubicBezTo>
                    <a:pt x="108" y="44"/>
                    <a:pt x="72" y="56"/>
                    <a:pt x="41" y="76"/>
                  </a:cubicBezTo>
                  <a:cubicBezTo>
                    <a:pt x="0" y="76"/>
                    <a:pt x="0" y="76"/>
                    <a:pt x="0" y="76"/>
                  </a:cubicBezTo>
                  <a:cubicBezTo>
                    <a:pt x="39" y="40"/>
                    <a:pt x="90" y="18"/>
                    <a:pt x="147" y="18"/>
                  </a:cubicBezTo>
                  <a:cubicBezTo>
                    <a:pt x="184" y="18"/>
                    <a:pt x="218" y="28"/>
                    <a:pt x="248" y="44"/>
                  </a:cubicBezTo>
                  <a:cubicBezTo>
                    <a:pt x="231" y="12"/>
                    <a:pt x="231" y="12"/>
                    <a:pt x="231" y="12"/>
                  </a:cubicBezTo>
                  <a:cubicBezTo>
                    <a:pt x="253" y="0"/>
                    <a:pt x="253" y="0"/>
                    <a:pt x="253" y="0"/>
                  </a:cubicBezTo>
                  <a:cubicBezTo>
                    <a:pt x="290" y="67"/>
                    <a:pt x="290" y="67"/>
                    <a:pt x="290" y="67"/>
                  </a:cubicBezTo>
                  <a:lnTo>
                    <a:pt x="223" y="10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333"/>
            <p:cNvSpPr>
              <a:spLocks noEditPoints="1"/>
            </p:cNvSpPr>
            <p:nvPr/>
          </p:nvSpPr>
          <p:spPr bwMode="auto">
            <a:xfrm>
              <a:off x="4945" y="2212"/>
              <a:ext cx="61" cy="61"/>
            </a:xfrm>
            <a:custGeom>
              <a:avLst/>
              <a:gdLst>
                <a:gd name="T0" fmla="*/ 51 w 102"/>
                <a:gd name="T1" fmla="*/ 102 h 102"/>
                <a:gd name="T2" fmla="*/ 0 w 102"/>
                <a:gd name="T3" fmla="*/ 51 h 102"/>
                <a:gd name="T4" fmla="*/ 51 w 102"/>
                <a:gd name="T5" fmla="*/ 0 h 102"/>
                <a:gd name="T6" fmla="*/ 102 w 102"/>
                <a:gd name="T7" fmla="*/ 51 h 102"/>
                <a:gd name="T8" fmla="*/ 51 w 102"/>
                <a:gd name="T9" fmla="*/ 102 h 102"/>
                <a:gd name="T10" fmla="*/ 51 w 102"/>
                <a:gd name="T11" fmla="*/ 25 h 102"/>
                <a:gd name="T12" fmla="*/ 26 w 102"/>
                <a:gd name="T13" fmla="*/ 51 h 102"/>
                <a:gd name="T14" fmla="*/ 51 w 102"/>
                <a:gd name="T15" fmla="*/ 77 h 102"/>
                <a:gd name="T16" fmla="*/ 77 w 102"/>
                <a:gd name="T17" fmla="*/ 51 h 102"/>
                <a:gd name="T18" fmla="*/ 51 w 102"/>
                <a:gd name="T19" fmla="*/ 25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02">
                  <a:moveTo>
                    <a:pt x="51" y="102"/>
                  </a:moveTo>
                  <a:cubicBezTo>
                    <a:pt x="23" y="102"/>
                    <a:pt x="0" y="79"/>
                    <a:pt x="0" y="51"/>
                  </a:cubicBezTo>
                  <a:cubicBezTo>
                    <a:pt x="0" y="23"/>
                    <a:pt x="23" y="0"/>
                    <a:pt x="51" y="0"/>
                  </a:cubicBezTo>
                  <a:cubicBezTo>
                    <a:pt x="79" y="0"/>
                    <a:pt x="102" y="23"/>
                    <a:pt x="102" y="51"/>
                  </a:cubicBezTo>
                  <a:cubicBezTo>
                    <a:pt x="102" y="79"/>
                    <a:pt x="79" y="102"/>
                    <a:pt x="51" y="102"/>
                  </a:cubicBezTo>
                  <a:close/>
                  <a:moveTo>
                    <a:pt x="51" y="25"/>
                  </a:moveTo>
                  <a:cubicBezTo>
                    <a:pt x="37" y="25"/>
                    <a:pt x="26" y="37"/>
                    <a:pt x="26" y="51"/>
                  </a:cubicBezTo>
                  <a:cubicBezTo>
                    <a:pt x="26" y="65"/>
                    <a:pt x="37" y="77"/>
                    <a:pt x="51" y="77"/>
                  </a:cubicBezTo>
                  <a:cubicBezTo>
                    <a:pt x="65" y="77"/>
                    <a:pt x="77" y="65"/>
                    <a:pt x="77" y="51"/>
                  </a:cubicBezTo>
                  <a:cubicBezTo>
                    <a:pt x="77" y="37"/>
                    <a:pt x="65" y="25"/>
                    <a:pt x="51" y="2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34"/>
            <p:cNvSpPr>
              <a:spLocks/>
            </p:cNvSpPr>
            <p:nvPr/>
          </p:nvSpPr>
          <p:spPr bwMode="auto">
            <a:xfrm>
              <a:off x="4921" y="2280"/>
              <a:ext cx="107" cy="62"/>
            </a:xfrm>
            <a:custGeom>
              <a:avLst/>
              <a:gdLst>
                <a:gd name="T0" fmla="*/ 107 w 107"/>
                <a:gd name="T1" fmla="*/ 62 h 62"/>
                <a:gd name="T2" fmla="*/ 91 w 107"/>
                <a:gd name="T3" fmla="*/ 62 h 62"/>
                <a:gd name="T4" fmla="*/ 91 w 107"/>
                <a:gd name="T5" fmla="*/ 16 h 62"/>
                <a:gd name="T6" fmla="*/ 15 w 107"/>
                <a:gd name="T7" fmla="*/ 16 h 62"/>
                <a:gd name="T8" fmla="*/ 15 w 107"/>
                <a:gd name="T9" fmla="*/ 62 h 62"/>
                <a:gd name="T10" fmla="*/ 0 w 107"/>
                <a:gd name="T11" fmla="*/ 62 h 62"/>
                <a:gd name="T12" fmla="*/ 0 w 107"/>
                <a:gd name="T13" fmla="*/ 0 h 62"/>
                <a:gd name="T14" fmla="*/ 107 w 107"/>
                <a:gd name="T15" fmla="*/ 0 h 62"/>
                <a:gd name="T16" fmla="*/ 107 w 107"/>
                <a:gd name="T17"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62">
                  <a:moveTo>
                    <a:pt x="107" y="62"/>
                  </a:moveTo>
                  <a:lnTo>
                    <a:pt x="91" y="62"/>
                  </a:lnTo>
                  <a:lnTo>
                    <a:pt x="91" y="16"/>
                  </a:lnTo>
                  <a:lnTo>
                    <a:pt x="15" y="16"/>
                  </a:lnTo>
                  <a:lnTo>
                    <a:pt x="15" y="62"/>
                  </a:lnTo>
                  <a:lnTo>
                    <a:pt x="0" y="62"/>
                  </a:lnTo>
                  <a:lnTo>
                    <a:pt x="0" y="0"/>
                  </a:lnTo>
                  <a:lnTo>
                    <a:pt x="107" y="0"/>
                  </a:lnTo>
                  <a:lnTo>
                    <a:pt x="107"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Rectangle 335"/>
            <p:cNvSpPr>
              <a:spLocks noChangeArrowheads="1"/>
            </p:cNvSpPr>
            <p:nvPr/>
          </p:nvSpPr>
          <p:spPr bwMode="auto">
            <a:xfrm>
              <a:off x="4966" y="2303"/>
              <a:ext cx="16" cy="3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36"/>
            <p:cNvSpPr>
              <a:spLocks noEditPoints="1"/>
            </p:cNvSpPr>
            <p:nvPr/>
          </p:nvSpPr>
          <p:spPr bwMode="auto">
            <a:xfrm>
              <a:off x="5114" y="2212"/>
              <a:ext cx="61" cy="61"/>
            </a:xfrm>
            <a:custGeom>
              <a:avLst/>
              <a:gdLst>
                <a:gd name="T0" fmla="*/ 51 w 102"/>
                <a:gd name="T1" fmla="*/ 102 h 102"/>
                <a:gd name="T2" fmla="*/ 0 w 102"/>
                <a:gd name="T3" fmla="*/ 51 h 102"/>
                <a:gd name="T4" fmla="*/ 51 w 102"/>
                <a:gd name="T5" fmla="*/ 0 h 102"/>
                <a:gd name="T6" fmla="*/ 102 w 102"/>
                <a:gd name="T7" fmla="*/ 51 h 102"/>
                <a:gd name="T8" fmla="*/ 51 w 102"/>
                <a:gd name="T9" fmla="*/ 102 h 102"/>
                <a:gd name="T10" fmla="*/ 51 w 102"/>
                <a:gd name="T11" fmla="*/ 25 h 102"/>
                <a:gd name="T12" fmla="*/ 25 w 102"/>
                <a:gd name="T13" fmla="*/ 51 h 102"/>
                <a:gd name="T14" fmla="*/ 51 w 102"/>
                <a:gd name="T15" fmla="*/ 77 h 102"/>
                <a:gd name="T16" fmla="*/ 76 w 102"/>
                <a:gd name="T17" fmla="*/ 51 h 102"/>
                <a:gd name="T18" fmla="*/ 51 w 102"/>
                <a:gd name="T19" fmla="*/ 25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02">
                  <a:moveTo>
                    <a:pt x="51" y="102"/>
                  </a:moveTo>
                  <a:cubicBezTo>
                    <a:pt x="22" y="102"/>
                    <a:pt x="0" y="79"/>
                    <a:pt x="0" y="51"/>
                  </a:cubicBezTo>
                  <a:cubicBezTo>
                    <a:pt x="0" y="23"/>
                    <a:pt x="22" y="0"/>
                    <a:pt x="51" y="0"/>
                  </a:cubicBezTo>
                  <a:cubicBezTo>
                    <a:pt x="79" y="0"/>
                    <a:pt x="102" y="23"/>
                    <a:pt x="102" y="51"/>
                  </a:cubicBezTo>
                  <a:cubicBezTo>
                    <a:pt x="102" y="79"/>
                    <a:pt x="79" y="102"/>
                    <a:pt x="51" y="102"/>
                  </a:cubicBezTo>
                  <a:close/>
                  <a:moveTo>
                    <a:pt x="51" y="25"/>
                  </a:moveTo>
                  <a:cubicBezTo>
                    <a:pt x="37" y="25"/>
                    <a:pt x="25" y="37"/>
                    <a:pt x="25" y="51"/>
                  </a:cubicBezTo>
                  <a:cubicBezTo>
                    <a:pt x="25" y="65"/>
                    <a:pt x="37" y="77"/>
                    <a:pt x="51" y="77"/>
                  </a:cubicBezTo>
                  <a:cubicBezTo>
                    <a:pt x="65" y="77"/>
                    <a:pt x="76" y="65"/>
                    <a:pt x="76" y="51"/>
                  </a:cubicBezTo>
                  <a:cubicBezTo>
                    <a:pt x="76" y="37"/>
                    <a:pt x="65" y="25"/>
                    <a:pt x="51" y="2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37"/>
            <p:cNvSpPr>
              <a:spLocks/>
            </p:cNvSpPr>
            <p:nvPr/>
          </p:nvSpPr>
          <p:spPr bwMode="auto">
            <a:xfrm>
              <a:off x="5089" y="2280"/>
              <a:ext cx="107" cy="62"/>
            </a:xfrm>
            <a:custGeom>
              <a:avLst/>
              <a:gdLst>
                <a:gd name="T0" fmla="*/ 107 w 107"/>
                <a:gd name="T1" fmla="*/ 62 h 62"/>
                <a:gd name="T2" fmla="*/ 92 w 107"/>
                <a:gd name="T3" fmla="*/ 62 h 62"/>
                <a:gd name="T4" fmla="*/ 92 w 107"/>
                <a:gd name="T5" fmla="*/ 16 h 62"/>
                <a:gd name="T6" fmla="*/ 16 w 107"/>
                <a:gd name="T7" fmla="*/ 16 h 62"/>
                <a:gd name="T8" fmla="*/ 16 w 107"/>
                <a:gd name="T9" fmla="*/ 62 h 62"/>
                <a:gd name="T10" fmla="*/ 0 w 107"/>
                <a:gd name="T11" fmla="*/ 62 h 62"/>
                <a:gd name="T12" fmla="*/ 0 w 107"/>
                <a:gd name="T13" fmla="*/ 0 h 62"/>
                <a:gd name="T14" fmla="*/ 107 w 107"/>
                <a:gd name="T15" fmla="*/ 0 h 62"/>
                <a:gd name="T16" fmla="*/ 107 w 107"/>
                <a:gd name="T17"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62">
                  <a:moveTo>
                    <a:pt x="107" y="62"/>
                  </a:moveTo>
                  <a:lnTo>
                    <a:pt x="92" y="62"/>
                  </a:lnTo>
                  <a:lnTo>
                    <a:pt x="92" y="16"/>
                  </a:lnTo>
                  <a:lnTo>
                    <a:pt x="16" y="16"/>
                  </a:lnTo>
                  <a:lnTo>
                    <a:pt x="16" y="62"/>
                  </a:lnTo>
                  <a:lnTo>
                    <a:pt x="0" y="62"/>
                  </a:lnTo>
                  <a:lnTo>
                    <a:pt x="0" y="0"/>
                  </a:lnTo>
                  <a:lnTo>
                    <a:pt x="107" y="0"/>
                  </a:lnTo>
                  <a:lnTo>
                    <a:pt x="107"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Rectangle 338"/>
            <p:cNvSpPr>
              <a:spLocks noChangeArrowheads="1"/>
            </p:cNvSpPr>
            <p:nvPr/>
          </p:nvSpPr>
          <p:spPr bwMode="auto">
            <a:xfrm>
              <a:off x="5135" y="2303"/>
              <a:ext cx="16" cy="3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9" name="Group 426"/>
          <p:cNvGrpSpPr>
            <a:grpSpLocks noChangeAspect="1"/>
          </p:cNvGrpSpPr>
          <p:nvPr/>
        </p:nvGrpSpPr>
        <p:grpSpPr bwMode="auto">
          <a:xfrm>
            <a:off x="4483582" y="1410202"/>
            <a:ext cx="442913" cy="436563"/>
            <a:chOff x="6817" y="443"/>
            <a:chExt cx="279" cy="275"/>
          </a:xfrm>
        </p:grpSpPr>
        <p:sp>
          <p:nvSpPr>
            <p:cNvPr id="40" name="Freeform 427"/>
            <p:cNvSpPr>
              <a:spLocks noEditPoints="1"/>
            </p:cNvSpPr>
            <p:nvPr/>
          </p:nvSpPr>
          <p:spPr bwMode="auto">
            <a:xfrm>
              <a:off x="6817" y="519"/>
              <a:ext cx="206" cy="199"/>
            </a:xfrm>
            <a:custGeom>
              <a:avLst/>
              <a:gdLst>
                <a:gd name="T0" fmla="*/ 289 w 345"/>
                <a:gd name="T1" fmla="*/ 332 h 332"/>
                <a:gd name="T2" fmla="*/ 253 w 345"/>
                <a:gd name="T3" fmla="*/ 317 h 332"/>
                <a:gd name="T4" fmla="*/ 136 w 345"/>
                <a:gd name="T5" fmla="*/ 201 h 332"/>
                <a:gd name="T6" fmla="*/ 110 w 345"/>
                <a:gd name="T7" fmla="*/ 204 h 332"/>
                <a:gd name="T8" fmla="*/ 37 w 345"/>
                <a:gd name="T9" fmla="*/ 174 h 332"/>
                <a:gd name="T10" fmla="*/ 14 w 345"/>
                <a:gd name="T11" fmla="*/ 68 h 332"/>
                <a:gd name="T12" fmla="*/ 20 w 345"/>
                <a:gd name="T13" fmla="*/ 49 h 332"/>
                <a:gd name="T14" fmla="*/ 87 w 345"/>
                <a:gd name="T15" fmla="*/ 115 h 332"/>
                <a:gd name="T16" fmla="*/ 117 w 345"/>
                <a:gd name="T17" fmla="*/ 109 h 332"/>
                <a:gd name="T18" fmla="*/ 123 w 345"/>
                <a:gd name="T19" fmla="*/ 79 h 332"/>
                <a:gd name="T20" fmla="*/ 56 w 345"/>
                <a:gd name="T21" fmla="*/ 12 h 332"/>
                <a:gd name="T22" fmla="*/ 76 w 345"/>
                <a:gd name="T23" fmla="*/ 6 h 332"/>
                <a:gd name="T24" fmla="*/ 110 w 345"/>
                <a:gd name="T25" fmla="*/ 0 h 332"/>
                <a:gd name="T26" fmla="*/ 182 w 345"/>
                <a:gd name="T27" fmla="*/ 30 h 332"/>
                <a:gd name="T28" fmla="*/ 209 w 345"/>
                <a:gd name="T29" fmla="*/ 128 h 332"/>
                <a:gd name="T30" fmla="*/ 325 w 345"/>
                <a:gd name="T31" fmla="*/ 245 h 332"/>
                <a:gd name="T32" fmla="*/ 325 w 345"/>
                <a:gd name="T33" fmla="*/ 317 h 332"/>
                <a:gd name="T34" fmla="*/ 289 w 345"/>
                <a:gd name="T35" fmla="*/ 332 h 332"/>
                <a:gd name="T36" fmla="*/ 143 w 345"/>
                <a:gd name="T37" fmla="*/ 172 h 332"/>
                <a:gd name="T38" fmla="*/ 271 w 345"/>
                <a:gd name="T39" fmla="*/ 299 h 332"/>
                <a:gd name="T40" fmla="*/ 307 w 345"/>
                <a:gd name="T41" fmla="*/ 299 h 332"/>
                <a:gd name="T42" fmla="*/ 307 w 345"/>
                <a:gd name="T43" fmla="*/ 263 h 332"/>
                <a:gd name="T44" fmla="*/ 179 w 345"/>
                <a:gd name="T45" fmla="*/ 135 h 332"/>
                <a:gd name="T46" fmla="*/ 182 w 345"/>
                <a:gd name="T47" fmla="*/ 128 h 332"/>
                <a:gd name="T48" fmla="*/ 164 w 345"/>
                <a:gd name="T49" fmla="*/ 48 h 332"/>
                <a:gd name="T50" fmla="*/ 106 w 345"/>
                <a:gd name="T51" fmla="*/ 25 h 332"/>
                <a:gd name="T52" fmla="*/ 151 w 345"/>
                <a:gd name="T53" fmla="*/ 71 h 332"/>
                <a:gd name="T54" fmla="*/ 139 w 345"/>
                <a:gd name="T55" fmla="*/ 131 h 332"/>
                <a:gd name="T56" fmla="*/ 79 w 345"/>
                <a:gd name="T57" fmla="*/ 143 h 332"/>
                <a:gd name="T58" fmla="*/ 33 w 345"/>
                <a:gd name="T59" fmla="*/ 98 h 332"/>
                <a:gd name="T60" fmla="*/ 56 w 345"/>
                <a:gd name="T61" fmla="*/ 156 h 332"/>
                <a:gd name="T62" fmla="*/ 136 w 345"/>
                <a:gd name="T63" fmla="*/ 174 h 332"/>
                <a:gd name="T64" fmla="*/ 143 w 345"/>
                <a:gd name="T65" fmla="*/ 17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45" h="332">
                  <a:moveTo>
                    <a:pt x="289" y="332"/>
                  </a:moveTo>
                  <a:cubicBezTo>
                    <a:pt x="275" y="332"/>
                    <a:pt x="263" y="327"/>
                    <a:pt x="253" y="317"/>
                  </a:cubicBezTo>
                  <a:cubicBezTo>
                    <a:pt x="136" y="201"/>
                    <a:pt x="136" y="201"/>
                    <a:pt x="136" y="201"/>
                  </a:cubicBezTo>
                  <a:cubicBezTo>
                    <a:pt x="128" y="203"/>
                    <a:pt x="119" y="204"/>
                    <a:pt x="110" y="204"/>
                  </a:cubicBezTo>
                  <a:cubicBezTo>
                    <a:pt x="82" y="204"/>
                    <a:pt x="57" y="194"/>
                    <a:pt x="37" y="174"/>
                  </a:cubicBezTo>
                  <a:cubicBezTo>
                    <a:pt x="10" y="147"/>
                    <a:pt x="0" y="105"/>
                    <a:pt x="14" y="68"/>
                  </a:cubicBezTo>
                  <a:cubicBezTo>
                    <a:pt x="20" y="49"/>
                    <a:pt x="20" y="49"/>
                    <a:pt x="20" y="49"/>
                  </a:cubicBezTo>
                  <a:cubicBezTo>
                    <a:pt x="87" y="115"/>
                    <a:pt x="87" y="115"/>
                    <a:pt x="87" y="115"/>
                  </a:cubicBezTo>
                  <a:cubicBezTo>
                    <a:pt x="117" y="109"/>
                    <a:pt x="117" y="109"/>
                    <a:pt x="117" y="109"/>
                  </a:cubicBezTo>
                  <a:cubicBezTo>
                    <a:pt x="123" y="79"/>
                    <a:pt x="123" y="79"/>
                    <a:pt x="123" y="79"/>
                  </a:cubicBezTo>
                  <a:cubicBezTo>
                    <a:pt x="56" y="12"/>
                    <a:pt x="56" y="12"/>
                    <a:pt x="56" y="12"/>
                  </a:cubicBezTo>
                  <a:cubicBezTo>
                    <a:pt x="76" y="6"/>
                    <a:pt x="76" y="6"/>
                    <a:pt x="76" y="6"/>
                  </a:cubicBezTo>
                  <a:cubicBezTo>
                    <a:pt x="87" y="2"/>
                    <a:pt x="98" y="0"/>
                    <a:pt x="110" y="0"/>
                  </a:cubicBezTo>
                  <a:cubicBezTo>
                    <a:pt x="137" y="0"/>
                    <a:pt x="163" y="10"/>
                    <a:pt x="182" y="30"/>
                  </a:cubicBezTo>
                  <a:cubicBezTo>
                    <a:pt x="208" y="55"/>
                    <a:pt x="218" y="93"/>
                    <a:pt x="209" y="128"/>
                  </a:cubicBezTo>
                  <a:cubicBezTo>
                    <a:pt x="325" y="245"/>
                    <a:pt x="325" y="245"/>
                    <a:pt x="325" y="245"/>
                  </a:cubicBezTo>
                  <a:cubicBezTo>
                    <a:pt x="345" y="265"/>
                    <a:pt x="345" y="297"/>
                    <a:pt x="325" y="317"/>
                  </a:cubicBezTo>
                  <a:cubicBezTo>
                    <a:pt x="316" y="327"/>
                    <a:pt x="303" y="332"/>
                    <a:pt x="289" y="332"/>
                  </a:cubicBezTo>
                  <a:close/>
                  <a:moveTo>
                    <a:pt x="143" y="172"/>
                  </a:moveTo>
                  <a:cubicBezTo>
                    <a:pt x="271" y="299"/>
                    <a:pt x="271" y="299"/>
                    <a:pt x="271" y="299"/>
                  </a:cubicBezTo>
                  <a:cubicBezTo>
                    <a:pt x="281" y="309"/>
                    <a:pt x="298" y="309"/>
                    <a:pt x="307" y="299"/>
                  </a:cubicBezTo>
                  <a:cubicBezTo>
                    <a:pt x="317" y="289"/>
                    <a:pt x="317" y="273"/>
                    <a:pt x="307" y="263"/>
                  </a:cubicBezTo>
                  <a:cubicBezTo>
                    <a:pt x="179" y="135"/>
                    <a:pt x="179" y="135"/>
                    <a:pt x="179" y="135"/>
                  </a:cubicBezTo>
                  <a:cubicBezTo>
                    <a:pt x="182" y="128"/>
                    <a:pt x="182" y="128"/>
                    <a:pt x="182" y="128"/>
                  </a:cubicBezTo>
                  <a:cubicBezTo>
                    <a:pt x="192" y="100"/>
                    <a:pt x="185" y="68"/>
                    <a:pt x="164" y="48"/>
                  </a:cubicBezTo>
                  <a:cubicBezTo>
                    <a:pt x="149" y="32"/>
                    <a:pt x="128" y="24"/>
                    <a:pt x="106" y="25"/>
                  </a:cubicBezTo>
                  <a:cubicBezTo>
                    <a:pt x="151" y="71"/>
                    <a:pt x="151" y="71"/>
                    <a:pt x="151" y="71"/>
                  </a:cubicBezTo>
                  <a:cubicBezTo>
                    <a:pt x="139" y="131"/>
                    <a:pt x="139" y="131"/>
                    <a:pt x="139" y="131"/>
                  </a:cubicBezTo>
                  <a:cubicBezTo>
                    <a:pt x="79" y="143"/>
                    <a:pt x="79" y="143"/>
                    <a:pt x="79" y="143"/>
                  </a:cubicBezTo>
                  <a:cubicBezTo>
                    <a:pt x="33" y="98"/>
                    <a:pt x="33" y="98"/>
                    <a:pt x="33" y="98"/>
                  </a:cubicBezTo>
                  <a:cubicBezTo>
                    <a:pt x="32" y="119"/>
                    <a:pt x="40" y="141"/>
                    <a:pt x="56" y="156"/>
                  </a:cubicBezTo>
                  <a:cubicBezTo>
                    <a:pt x="76" y="177"/>
                    <a:pt x="108" y="184"/>
                    <a:pt x="136" y="174"/>
                  </a:cubicBezTo>
                  <a:lnTo>
                    <a:pt x="143" y="1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428"/>
            <p:cNvSpPr>
              <a:spLocks/>
            </p:cNvSpPr>
            <p:nvPr/>
          </p:nvSpPr>
          <p:spPr bwMode="auto">
            <a:xfrm>
              <a:off x="6968" y="666"/>
              <a:ext cx="21" cy="22"/>
            </a:xfrm>
            <a:custGeom>
              <a:avLst/>
              <a:gdLst>
                <a:gd name="T0" fmla="*/ 11 w 21"/>
                <a:gd name="T1" fmla="*/ 22 h 22"/>
                <a:gd name="T2" fmla="*/ 0 w 21"/>
                <a:gd name="T3" fmla="*/ 11 h 22"/>
                <a:gd name="T4" fmla="*/ 11 w 21"/>
                <a:gd name="T5" fmla="*/ 0 h 22"/>
                <a:gd name="T6" fmla="*/ 21 w 21"/>
                <a:gd name="T7" fmla="*/ 11 h 22"/>
                <a:gd name="T8" fmla="*/ 11 w 21"/>
                <a:gd name="T9" fmla="*/ 22 h 22"/>
              </a:gdLst>
              <a:ahLst/>
              <a:cxnLst>
                <a:cxn ang="0">
                  <a:pos x="T0" y="T1"/>
                </a:cxn>
                <a:cxn ang="0">
                  <a:pos x="T2" y="T3"/>
                </a:cxn>
                <a:cxn ang="0">
                  <a:pos x="T4" y="T5"/>
                </a:cxn>
                <a:cxn ang="0">
                  <a:pos x="T6" y="T7"/>
                </a:cxn>
                <a:cxn ang="0">
                  <a:pos x="T8" y="T9"/>
                </a:cxn>
              </a:cxnLst>
              <a:rect l="0" t="0" r="r" b="b"/>
              <a:pathLst>
                <a:path w="21" h="22">
                  <a:moveTo>
                    <a:pt x="11" y="22"/>
                  </a:moveTo>
                  <a:lnTo>
                    <a:pt x="0" y="11"/>
                  </a:lnTo>
                  <a:lnTo>
                    <a:pt x="11" y="0"/>
                  </a:lnTo>
                  <a:lnTo>
                    <a:pt x="21" y="11"/>
                  </a:lnTo>
                  <a:lnTo>
                    <a:pt x="11"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429"/>
            <p:cNvSpPr>
              <a:spLocks/>
            </p:cNvSpPr>
            <p:nvPr/>
          </p:nvSpPr>
          <p:spPr bwMode="auto">
            <a:xfrm>
              <a:off x="6997" y="531"/>
              <a:ext cx="43" cy="65"/>
            </a:xfrm>
            <a:custGeom>
              <a:avLst/>
              <a:gdLst>
                <a:gd name="T0" fmla="*/ 0 w 43"/>
                <a:gd name="T1" fmla="*/ 0 h 65"/>
                <a:gd name="T2" fmla="*/ 0 w 43"/>
                <a:gd name="T3" fmla="*/ 33 h 65"/>
                <a:gd name="T4" fmla="*/ 32 w 43"/>
                <a:gd name="T5" fmla="*/ 65 h 65"/>
                <a:gd name="T6" fmla="*/ 43 w 43"/>
                <a:gd name="T7" fmla="*/ 54 h 65"/>
                <a:gd name="T8" fmla="*/ 16 w 43"/>
                <a:gd name="T9" fmla="*/ 27 h 65"/>
                <a:gd name="T10" fmla="*/ 16 w 43"/>
                <a:gd name="T11" fmla="*/ 0 h 65"/>
                <a:gd name="T12" fmla="*/ 0 w 43"/>
                <a:gd name="T13" fmla="*/ 0 h 65"/>
              </a:gdLst>
              <a:ahLst/>
              <a:cxnLst>
                <a:cxn ang="0">
                  <a:pos x="T0" y="T1"/>
                </a:cxn>
                <a:cxn ang="0">
                  <a:pos x="T2" y="T3"/>
                </a:cxn>
                <a:cxn ang="0">
                  <a:pos x="T4" y="T5"/>
                </a:cxn>
                <a:cxn ang="0">
                  <a:pos x="T6" y="T7"/>
                </a:cxn>
                <a:cxn ang="0">
                  <a:pos x="T8" y="T9"/>
                </a:cxn>
                <a:cxn ang="0">
                  <a:pos x="T10" y="T11"/>
                </a:cxn>
                <a:cxn ang="0">
                  <a:pos x="T12" y="T13"/>
                </a:cxn>
              </a:cxnLst>
              <a:rect l="0" t="0" r="r" b="b"/>
              <a:pathLst>
                <a:path w="43" h="65">
                  <a:moveTo>
                    <a:pt x="0" y="0"/>
                  </a:moveTo>
                  <a:lnTo>
                    <a:pt x="0" y="33"/>
                  </a:lnTo>
                  <a:lnTo>
                    <a:pt x="32" y="65"/>
                  </a:lnTo>
                  <a:lnTo>
                    <a:pt x="43" y="54"/>
                  </a:lnTo>
                  <a:lnTo>
                    <a:pt x="16" y="27"/>
                  </a:lnTo>
                  <a:lnTo>
                    <a:pt x="1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30"/>
            <p:cNvSpPr>
              <a:spLocks/>
            </p:cNvSpPr>
            <p:nvPr/>
          </p:nvSpPr>
          <p:spPr bwMode="auto">
            <a:xfrm>
              <a:off x="6920" y="443"/>
              <a:ext cx="176" cy="229"/>
            </a:xfrm>
            <a:custGeom>
              <a:avLst/>
              <a:gdLst>
                <a:gd name="T0" fmla="*/ 295 w 295"/>
                <a:gd name="T1" fmla="*/ 204 h 382"/>
                <a:gd name="T2" fmla="*/ 262 w 295"/>
                <a:gd name="T3" fmla="*/ 107 h 382"/>
                <a:gd name="T4" fmla="*/ 291 w 295"/>
                <a:gd name="T5" fmla="*/ 84 h 382"/>
                <a:gd name="T6" fmla="*/ 275 w 295"/>
                <a:gd name="T7" fmla="*/ 64 h 382"/>
                <a:gd name="T8" fmla="*/ 245 w 295"/>
                <a:gd name="T9" fmla="*/ 88 h 382"/>
                <a:gd name="T10" fmla="*/ 148 w 295"/>
                <a:gd name="T11" fmla="*/ 45 h 382"/>
                <a:gd name="T12" fmla="*/ 148 w 295"/>
                <a:gd name="T13" fmla="*/ 25 h 382"/>
                <a:gd name="T14" fmla="*/ 187 w 295"/>
                <a:gd name="T15" fmla="*/ 25 h 382"/>
                <a:gd name="T16" fmla="*/ 187 w 295"/>
                <a:gd name="T17" fmla="*/ 0 h 382"/>
                <a:gd name="T18" fmla="*/ 84 w 295"/>
                <a:gd name="T19" fmla="*/ 0 h 382"/>
                <a:gd name="T20" fmla="*/ 84 w 295"/>
                <a:gd name="T21" fmla="*/ 25 h 382"/>
                <a:gd name="T22" fmla="*/ 123 w 295"/>
                <a:gd name="T23" fmla="*/ 25 h 382"/>
                <a:gd name="T24" fmla="*/ 123 w 295"/>
                <a:gd name="T25" fmla="*/ 45 h 382"/>
                <a:gd name="T26" fmla="*/ 0 w 295"/>
                <a:gd name="T27" fmla="*/ 119 h 382"/>
                <a:gd name="T28" fmla="*/ 22 w 295"/>
                <a:gd name="T29" fmla="*/ 133 h 382"/>
                <a:gd name="T30" fmla="*/ 135 w 295"/>
                <a:gd name="T31" fmla="*/ 70 h 382"/>
                <a:gd name="T32" fmla="*/ 270 w 295"/>
                <a:gd name="T33" fmla="*/ 204 h 382"/>
                <a:gd name="T34" fmla="*/ 206 w 295"/>
                <a:gd name="T35" fmla="*/ 319 h 382"/>
                <a:gd name="T36" fmla="*/ 215 w 295"/>
                <a:gd name="T37" fmla="*/ 284 h 382"/>
                <a:gd name="T38" fmla="*/ 191 w 295"/>
                <a:gd name="T39" fmla="*/ 277 h 382"/>
                <a:gd name="T40" fmla="*/ 170 w 295"/>
                <a:gd name="T41" fmla="*/ 350 h 382"/>
                <a:gd name="T42" fmla="*/ 240 w 295"/>
                <a:gd name="T43" fmla="*/ 382 h 382"/>
                <a:gd name="T44" fmla="*/ 251 w 295"/>
                <a:gd name="T45" fmla="*/ 359 h 382"/>
                <a:gd name="T46" fmla="*/ 216 w 295"/>
                <a:gd name="T47" fmla="*/ 343 h 382"/>
                <a:gd name="T48" fmla="*/ 295 w 295"/>
                <a:gd name="T49" fmla="*/ 204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5" h="382">
                  <a:moveTo>
                    <a:pt x="295" y="204"/>
                  </a:moveTo>
                  <a:cubicBezTo>
                    <a:pt x="295" y="168"/>
                    <a:pt x="283" y="134"/>
                    <a:pt x="262" y="107"/>
                  </a:cubicBezTo>
                  <a:cubicBezTo>
                    <a:pt x="291" y="84"/>
                    <a:pt x="291" y="84"/>
                    <a:pt x="291" y="84"/>
                  </a:cubicBezTo>
                  <a:cubicBezTo>
                    <a:pt x="275" y="64"/>
                    <a:pt x="275" y="64"/>
                    <a:pt x="275" y="64"/>
                  </a:cubicBezTo>
                  <a:cubicBezTo>
                    <a:pt x="245" y="88"/>
                    <a:pt x="245" y="88"/>
                    <a:pt x="245" y="88"/>
                  </a:cubicBezTo>
                  <a:cubicBezTo>
                    <a:pt x="219" y="64"/>
                    <a:pt x="185" y="48"/>
                    <a:pt x="148" y="45"/>
                  </a:cubicBezTo>
                  <a:cubicBezTo>
                    <a:pt x="148" y="25"/>
                    <a:pt x="148" y="25"/>
                    <a:pt x="148" y="25"/>
                  </a:cubicBezTo>
                  <a:cubicBezTo>
                    <a:pt x="187" y="25"/>
                    <a:pt x="187" y="25"/>
                    <a:pt x="187" y="25"/>
                  </a:cubicBezTo>
                  <a:cubicBezTo>
                    <a:pt x="187" y="0"/>
                    <a:pt x="187" y="0"/>
                    <a:pt x="187" y="0"/>
                  </a:cubicBezTo>
                  <a:cubicBezTo>
                    <a:pt x="84" y="0"/>
                    <a:pt x="84" y="0"/>
                    <a:pt x="84" y="0"/>
                  </a:cubicBezTo>
                  <a:cubicBezTo>
                    <a:pt x="84" y="25"/>
                    <a:pt x="84" y="25"/>
                    <a:pt x="84" y="25"/>
                  </a:cubicBezTo>
                  <a:cubicBezTo>
                    <a:pt x="123" y="25"/>
                    <a:pt x="123" y="25"/>
                    <a:pt x="123" y="25"/>
                  </a:cubicBezTo>
                  <a:cubicBezTo>
                    <a:pt x="123" y="45"/>
                    <a:pt x="123" y="45"/>
                    <a:pt x="123" y="45"/>
                  </a:cubicBezTo>
                  <a:cubicBezTo>
                    <a:pt x="71" y="49"/>
                    <a:pt x="27" y="78"/>
                    <a:pt x="0" y="119"/>
                  </a:cubicBezTo>
                  <a:cubicBezTo>
                    <a:pt x="22" y="133"/>
                    <a:pt x="22" y="133"/>
                    <a:pt x="22" y="133"/>
                  </a:cubicBezTo>
                  <a:cubicBezTo>
                    <a:pt x="46" y="95"/>
                    <a:pt x="88" y="70"/>
                    <a:pt x="135" y="70"/>
                  </a:cubicBezTo>
                  <a:cubicBezTo>
                    <a:pt x="209" y="70"/>
                    <a:pt x="270" y="130"/>
                    <a:pt x="270" y="204"/>
                  </a:cubicBezTo>
                  <a:cubicBezTo>
                    <a:pt x="270" y="253"/>
                    <a:pt x="244" y="295"/>
                    <a:pt x="206" y="319"/>
                  </a:cubicBezTo>
                  <a:cubicBezTo>
                    <a:pt x="215" y="284"/>
                    <a:pt x="215" y="284"/>
                    <a:pt x="215" y="284"/>
                  </a:cubicBezTo>
                  <a:cubicBezTo>
                    <a:pt x="191" y="277"/>
                    <a:pt x="191" y="277"/>
                    <a:pt x="191" y="277"/>
                  </a:cubicBezTo>
                  <a:cubicBezTo>
                    <a:pt x="170" y="350"/>
                    <a:pt x="170" y="350"/>
                    <a:pt x="170" y="350"/>
                  </a:cubicBezTo>
                  <a:cubicBezTo>
                    <a:pt x="240" y="382"/>
                    <a:pt x="240" y="382"/>
                    <a:pt x="240" y="382"/>
                  </a:cubicBezTo>
                  <a:cubicBezTo>
                    <a:pt x="251" y="359"/>
                    <a:pt x="251" y="359"/>
                    <a:pt x="251" y="359"/>
                  </a:cubicBezTo>
                  <a:cubicBezTo>
                    <a:pt x="216" y="343"/>
                    <a:pt x="216" y="343"/>
                    <a:pt x="216" y="343"/>
                  </a:cubicBezTo>
                  <a:cubicBezTo>
                    <a:pt x="263" y="315"/>
                    <a:pt x="295" y="263"/>
                    <a:pt x="295" y="20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7" name="Espaço Reservado para Número de Slide 2"/>
          <p:cNvSpPr>
            <a:spLocks noGrp="1"/>
          </p:cNvSpPr>
          <p:nvPr>
            <p:ph type="sldNum" sz="quarter" idx="12"/>
          </p:nvPr>
        </p:nvSpPr>
        <p:spPr>
          <a:xfrm>
            <a:off x="11049000" y="6430868"/>
            <a:ext cx="533399" cy="232147"/>
          </a:xfrm>
        </p:spPr>
        <p:txBody>
          <a:bodyPr/>
          <a:lstStyle/>
          <a:p>
            <a:fld id="{B016F8AB-BCEA-4347-8BA6-BE776009BC89}" type="slidenum">
              <a:rPr lang="en-US" smtClean="0"/>
              <a:t>8</a:t>
            </a:fld>
            <a:endParaRPr lang="en-US" dirty="0"/>
          </a:p>
        </p:txBody>
      </p:sp>
    </p:spTree>
    <p:extLst>
      <p:ext uri="{BB962C8B-B14F-4D97-AF65-F5344CB8AC3E}">
        <p14:creationId xmlns:p14="http://schemas.microsoft.com/office/powerpoint/2010/main" val="3766687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55"/>
          <p:cNvSpPr/>
          <p:nvPr/>
        </p:nvSpPr>
        <p:spPr bwMode="ltGray">
          <a:xfrm>
            <a:off x="5152698" y="1071736"/>
            <a:ext cx="6159794" cy="928966"/>
          </a:xfrm>
          <a:prstGeom prst="rect">
            <a:avLst/>
          </a:pr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endParaRPr lang="en-US" sz="1200" b="1" dirty="0">
              <a:solidFill>
                <a:schemeClr val="tx1"/>
              </a:solidFill>
            </a:endParaRPr>
          </a:p>
        </p:txBody>
      </p:sp>
      <p:sp>
        <p:nvSpPr>
          <p:cNvPr id="29" name="Rectangle 55"/>
          <p:cNvSpPr/>
          <p:nvPr/>
        </p:nvSpPr>
        <p:spPr bwMode="ltGray">
          <a:xfrm>
            <a:off x="5152698" y="2079710"/>
            <a:ext cx="6159794" cy="928966"/>
          </a:xfrm>
          <a:prstGeom prst="rect">
            <a:avLst/>
          </a:pr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endParaRPr lang="en-US" sz="1200" b="1" dirty="0">
              <a:solidFill>
                <a:schemeClr val="tx1"/>
              </a:solidFill>
            </a:endParaRPr>
          </a:p>
        </p:txBody>
      </p:sp>
      <p:sp>
        <p:nvSpPr>
          <p:cNvPr id="30" name="Rectangle 55"/>
          <p:cNvSpPr/>
          <p:nvPr/>
        </p:nvSpPr>
        <p:spPr bwMode="ltGray">
          <a:xfrm>
            <a:off x="5152698" y="3087683"/>
            <a:ext cx="6159794" cy="928966"/>
          </a:xfrm>
          <a:prstGeom prst="rect">
            <a:avLst/>
          </a:pr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endParaRPr lang="en-US" sz="1200" b="1" dirty="0">
              <a:solidFill>
                <a:schemeClr val="tx1"/>
              </a:solidFill>
            </a:endParaRPr>
          </a:p>
        </p:txBody>
      </p:sp>
      <p:sp>
        <p:nvSpPr>
          <p:cNvPr id="31" name="Rectangle 55"/>
          <p:cNvSpPr/>
          <p:nvPr/>
        </p:nvSpPr>
        <p:spPr bwMode="ltGray">
          <a:xfrm>
            <a:off x="5152698" y="4095657"/>
            <a:ext cx="6159794" cy="928966"/>
          </a:xfrm>
          <a:prstGeom prst="rect">
            <a:avLst/>
          </a:pr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endParaRPr lang="en-US" sz="1200" b="1" dirty="0">
              <a:solidFill>
                <a:schemeClr val="tx1"/>
              </a:solidFill>
            </a:endParaRPr>
          </a:p>
        </p:txBody>
      </p:sp>
      <p:sp>
        <p:nvSpPr>
          <p:cNvPr id="32" name="Rectangle 55"/>
          <p:cNvSpPr/>
          <p:nvPr/>
        </p:nvSpPr>
        <p:spPr bwMode="ltGray">
          <a:xfrm>
            <a:off x="5152698" y="5103632"/>
            <a:ext cx="6159794" cy="928966"/>
          </a:xfrm>
          <a:prstGeom prst="rect">
            <a:avLst/>
          </a:pr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endParaRPr lang="en-US" sz="1200" b="1" dirty="0" smtClean="0">
              <a:solidFill>
                <a:schemeClr val="tx1"/>
              </a:solidFill>
            </a:endParaRPr>
          </a:p>
        </p:txBody>
      </p:sp>
      <p:sp>
        <p:nvSpPr>
          <p:cNvPr id="24" name="Rectangle 55"/>
          <p:cNvSpPr/>
          <p:nvPr/>
        </p:nvSpPr>
        <p:spPr bwMode="ltGray">
          <a:xfrm>
            <a:off x="1412081" y="1071736"/>
            <a:ext cx="3656570" cy="4960862"/>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ctr">
              <a:defRPr sz="1400" b="0" i="0" u="none" strike="noStrike" kern="1200" spc="0" baseline="0">
                <a:solidFill>
                  <a:prstClr val="black">
                    <a:lumMod val="65000"/>
                    <a:lumOff val="35000"/>
                  </a:prstClr>
                </a:solidFill>
                <a:latin typeface="+mn-lt"/>
                <a:ea typeface="+mn-ea"/>
                <a:cs typeface="+mn-cs"/>
              </a:defRPr>
            </a:pPr>
            <a:r>
              <a:rPr lang="en-US" sz="1600" b="1" dirty="0">
                <a:solidFill>
                  <a:schemeClr val="tx1"/>
                </a:solidFill>
              </a:rPr>
              <a:t>Briefing volume by Industry</a:t>
            </a:r>
          </a:p>
        </p:txBody>
      </p:sp>
      <p:sp>
        <p:nvSpPr>
          <p:cNvPr id="2" name="Title 1"/>
          <p:cNvSpPr>
            <a:spLocks noGrp="1"/>
          </p:cNvSpPr>
          <p:nvPr>
            <p:ph type="title"/>
          </p:nvPr>
        </p:nvSpPr>
        <p:spPr/>
        <p:txBody>
          <a:bodyPr/>
          <a:lstStyle/>
          <a:p>
            <a:r>
              <a:rPr lang="en-US" dirty="0"/>
              <a:t>Industry insights </a:t>
            </a:r>
            <a:r>
              <a:rPr lang="en-US" dirty="0" smtClean="0"/>
              <a:t>(XXX - XXX)</a:t>
            </a:r>
            <a:endParaRPr lang="en-US" dirty="0"/>
          </a:p>
        </p:txBody>
      </p:sp>
      <p:sp>
        <p:nvSpPr>
          <p:cNvPr id="3" name="Slide Number Placeholder 2"/>
          <p:cNvSpPr>
            <a:spLocks noGrp="1"/>
          </p:cNvSpPr>
          <p:nvPr>
            <p:ph type="sldNum" sz="quarter" idx="12"/>
          </p:nvPr>
        </p:nvSpPr>
        <p:spPr/>
        <p:txBody>
          <a:bodyPr/>
          <a:lstStyle/>
          <a:p>
            <a:fld id="{B016F8AB-BCEA-4347-8BA6-BE776009BC89}" type="slidenum">
              <a:rPr lang="en-US" smtClean="0"/>
              <a:pPr/>
              <a:t>9</a:t>
            </a:fld>
            <a:endParaRPr lang="en-US"/>
          </a:p>
        </p:txBody>
      </p:sp>
      <p:sp>
        <p:nvSpPr>
          <p:cNvPr id="33" name="Rectangle 32"/>
          <p:cNvSpPr/>
          <p:nvPr/>
        </p:nvSpPr>
        <p:spPr>
          <a:xfrm>
            <a:off x="9815298" y="1170459"/>
            <a:ext cx="1459486" cy="665842"/>
          </a:xfrm>
          <a:prstGeom prst="rect">
            <a:avLst/>
          </a:prstGeom>
        </p:spPr>
        <p:txBody>
          <a:bodyPr wrap="square" numCol="1" anchor="t">
            <a:noAutofit/>
          </a:bodyPr>
          <a:lstStyle/>
          <a:p>
            <a:pPr>
              <a:lnSpc>
                <a:spcPct val="90000"/>
              </a:lnSpc>
            </a:pPr>
            <a:r>
              <a:rPr lang="en-US" sz="900" b="1" dirty="0"/>
              <a:t>Top </a:t>
            </a:r>
            <a:r>
              <a:rPr lang="en-US" sz="900" b="1" dirty="0" smtClean="0"/>
              <a:t>interests - 0</a:t>
            </a:r>
            <a:endParaRPr lang="en-US" sz="900" b="1" dirty="0"/>
          </a:p>
        </p:txBody>
      </p:sp>
      <p:sp>
        <p:nvSpPr>
          <p:cNvPr id="34" name="Rectangle 33"/>
          <p:cNvSpPr/>
          <p:nvPr/>
        </p:nvSpPr>
        <p:spPr>
          <a:xfrm>
            <a:off x="9815298" y="2169006"/>
            <a:ext cx="1459486" cy="644084"/>
          </a:xfrm>
          <a:prstGeom prst="rect">
            <a:avLst/>
          </a:prstGeom>
        </p:spPr>
        <p:txBody>
          <a:bodyPr wrap="square" numCol="1" anchor="t">
            <a:noAutofit/>
          </a:bodyPr>
          <a:lstStyle/>
          <a:p>
            <a:pPr>
              <a:lnSpc>
                <a:spcPct val="90000"/>
              </a:lnSpc>
            </a:pPr>
            <a:r>
              <a:rPr lang="en-US" sz="900" b="1" dirty="0"/>
              <a:t>Top </a:t>
            </a:r>
            <a:r>
              <a:rPr lang="en-US" sz="900" b="1" dirty="0" smtClean="0"/>
              <a:t>interests - 1</a:t>
            </a:r>
            <a:endParaRPr lang="en-US" sz="900" b="1" dirty="0"/>
          </a:p>
        </p:txBody>
      </p:sp>
      <p:sp>
        <p:nvSpPr>
          <p:cNvPr id="35" name="Rectangle 34"/>
          <p:cNvSpPr/>
          <p:nvPr/>
        </p:nvSpPr>
        <p:spPr>
          <a:xfrm>
            <a:off x="9815298" y="3167552"/>
            <a:ext cx="1459486" cy="665842"/>
          </a:xfrm>
          <a:prstGeom prst="rect">
            <a:avLst/>
          </a:prstGeom>
        </p:spPr>
        <p:txBody>
          <a:bodyPr wrap="square" numCol="1" anchor="t">
            <a:noAutofit/>
          </a:bodyPr>
          <a:lstStyle/>
          <a:p>
            <a:pPr>
              <a:lnSpc>
                <a:spcPct val="90000"/>
              </a:lnSpc>
            </a:pPr>
            <a:r>
              <a:rPr lang="en-US" sz="900" b="1" dirty="0"/>
              <a:t>Top </a:t>
            </a:r>
            <a:r>
              <a:rPr lang="en-US" sz="900" b="1" dirty="0" smtClean="0"/>
              <a:t>interests - 2</a:t>
            </a:r>
            <a:endParaRPr lang="en-US" sz="900" b="1" dirty="0"/>
          </a:p>
        </p:txBody>
      </p:sp>
      <p:sp>
        <p:nvSpPr>
          <p:cNvPr id="36" name="Rectangle 35"/>
          <p:cNvSpPr/>
          <p:nvPr/>
        </p:nvSpPr>
        <p:spPr>
          <a:xfrm>
            <a:off x="9815298" y="4175526"/>
            <a:ext cx="1459486" cy="673537"/>
          </a:xfrm>
          <a:prstGeom prst="rect">
            <a:avLst/>
          </a:prstGeom>
        </p:spPr>
        <p:txBody>
          <a:bodyPr wrap="square" numCol="1" anchor="t">
            <a:noAutofit/>
          </a:bodyPr>
          <a:lstStyle/>
          <a:p>
            <a:pPr>
              <a:lnSpc>
                <a:spcPct val="90000"/>
              </a:lnSpc>
            </a:pPr>
            <a:r>
              <a:rPr lang="en-US" sz="900" b="1" dirty="0"/>
              <a:t>Top </a:t>
            </a:r>
            <a:r>
              <a:rPr lang="en-US" sz="900" b="1" dirty="0" smtClean="0"/>
              <a:t>interests - 3</a:t>
            </a:r>
            <a:endParaRPr lang="en-US" sz="900" b="1" dirty="0"/>
          </a:p>
        </p:txBody>
      </p:sp>
      <p:sp>
        <p:nvSpPr>
          <p:cNvPr id="37" name="Rectangle 36"/>
          <p:cNvSpPr/>
          <p:nvPr/>
        </p:nvSpPr>
        <p:spPr>
          <a:xfrm>
            <a:off x="9815298" y="5174348"/>
            <a:ext cx="1459486" cy="674746"/>
          </a:xfrm>
          <a:prstGeom prst="rect">
            <a:avLst/>
          </a:prstGeom>
        </p:spPr>
        <p:txBody>
          <a:bodyPr wrap="square" numCol="1" anchor="t">
            <a:noAutofit/>
          </a:bodyPr>
          <a:lstStyle/>
          <a:p>
            <a:pPr>
              <a:lnSpc>
                <a:spcPct val="90000"/>
              </a:lnSpc>
            </a:pPr>
            <a:r>
              <a:rPr lang="en-US" sz="900" b="1" dirty="0"/>
              <a:t>Top </a:t>
            </a:r>
            <a:r>
              <a:rPr lang="en-US" sz="900" b="1" dirty="0" smtClean="0"/>
              <a:t>interests - 4</a:t>
            </a:r>
            <a:endParaRPr lang="en-US" sz="900" b="1" dirty="0"/>
          </a:p>
        </p:txBody>
      </p:sp>
      <p:cxnSp>
        <p:nvCxnSpPr>
          <p:cNvPr id="10" name="Straight Connector 9"/>
          <p:cNvCxnSpPr/>
          <p:nvPr/>
        </p:nvCxnSpPr>
        <p:spPr>
          <a:xfrm>
            <a:off x="6785566" y="1170459"/>
            <a:ext cx="0" cy="731520"/>
          </a:xfrm>
          <a:prstGeom prst="line">
            <a:avLst/>
          </a:prstGeom>
          <a:ln w="12700">
            <a:solidFill>
              <a:schemeClr val="bg2"/>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785566" y="2178433"/>
            <a:ext cx="0" cy="731520"/>
          </a:xfrm>
          <a:prstGeom prst="line">
            <a:avLst/>
          </a:prstGeom>
          <a:ln w="12700">
            <a:solidFill>
              <a:schemeClr val="bg2"/>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6785566" y="3186406"/>
            <a:ext cx="0" cy="731520"/>
          </a:xfrm>
          <a:prstGeom prst="line">
            <a:avLst/>
          </a:prstGeom>
          <a:ln w="12700">
            <a:solidFill>
              <a:schemeClr val="bg2"/>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6785566" y="4194380"/>
            <a:ext cx="0" cy="731520"/>
          </a:xfrm>
          <a:prstGeom prst="line">
            <a:avLst/>
          </a:prstGeom>
          <a:ln w="12700">
            <a:solidFill>
              <a:schemeClr val="bg2"/>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6785566" y="5202355"/>
            <a:ext cx="0" cy="731520"/>
          </a:xfrm>
          <a:prstGeom prst="line">
            <a:avLst/>
          </a:prstGeom>
          <a:ln w="12700">
            <a:solidFill>
              <a:schemeClr val="bg2"/>
            </a:solidFill>
            <a:prstDash val="sysDot"/>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6813271" y="1130156"/>
            <a:ext cx="759054" cy="322262"/>
          </a:xfrm>
          <a:prstGeom prst="rect">
            <a:avLst/>
          </a:prstGeom>
        </p:spPr>
        <p:txBody>
          <a:bodyPr wrap="square" numCol="1" anchor="ctr">
            <a:noAutofit/>
          </a:bodyPr>
          <a:lstStyle/>
          <a:p>
            <a:r>
              <a:rPr lang="en-US" sz="900" dirty="0"/>
              <a:t>Briefings by center</a:t>
            </a:r>
            <a:endParaRPr lang="en-US" sz="800" dirty="0"/>
          </a:p>
        </p:txBody>
      </p:sp>
      <p:sp>
        <p:nvSpPr>
          <p:cNvPr id="44" name="Rectangle 43"/>
          <p:cNvSpPr/>
          <p:nvPr/>
        </p:nvSpPr>
        <p:spPr>
          <a:xfrm>
            <a:off x="6813271" y="2147775"/>
            <a:ext cx="759054" cy="322262"/>
          </a:xfrm>
          <a:prstGeom prst="rect">
            <a:avLst/>
          </a:prstGeom>
        </p:spPr>
        <p:txBody>
          <a:bodyPr wrap="square" numCol="1" anchor="ctr">
            <a:noAutofit/>
          </a:bodyPr>
          <a:lstStyle/>
          <a:p>
            <a:r>
              <a:rPr lang="en-US" sz="900" dirty="0"/>
              <a:t>Briefings by center</a:t>
            </a:r>
            <a:endParaRPr lang="en-US" sz="800" dirty="0"/>
          </a:p>
        </p:txBody>
      </p:sp>
      <p:sp>
        <p:nvSpPr>
          <p:cNvPr id="45" name="Rectangle 44"/>
          <p:cNvSpPr/>
          <p:nvPr/>
        </p:nvSpPr>
        <p:spPr>
          <a:xfrm>
            <a:off x="6813271" y="3168888"/>
            <a:ext cx="759054" cy="322262"/>
          </a:xfrm>
          <a:prstGeom prst="rect">
            <a:avLst/>
          </a:prstGeom>
        </p:spPr>
        <p:txBody>
          <a:bodyPr wrap="square" numCol="1" anchor="ctr">
            <a:noAutofit/>
          </a:bodyPr>
          <a:lstStyle/>
          <a:p>
            <a:r>
              <a:rPr lang="en-US" sz="900" dirty="0"/>
              <a:t>Briefings by center</a:t>
            </a:r>
            <a:endParaRPr lang="en-US" sz="800" dirty="0"/>
          </a:p>
        </p:txBody>
      </p:sp>
      <p:sp>
        <p:nvSpPr>
          <p:cNvPr id="46" name="Rectangle 45"/>
          <p:cNvSpPr/>
          <p:nvPr/>
        </p:nvSpPr>
        <p:spPr>
          <a:xfrm>
            <a:off x="6813271" y="4186507"/>
            <a:ext cx="759054" cy="322262"/>
          </a:xfrm>
          <a:prstGeom prst="rect">
            <a:avLst/>
          </a:prstGeom>
        </p:spPr>
        <p:txBody>
          <a:bodyPr wrap="square" numCol="1" anchor="ctr">
            <a:noAutofit/>
          </a:bodyPr>
          <a:lstStyle/>
          <a:p>
            <a:r>
              <a:rPr lang="en-US" sz="900" dirty="0"/>
              <a:t>Briefings by center</a:t>
            </a:r>
            <a:endParaRPr lang="en-US" sz="800" dirty="0"/>
          </a:p>
        </p:txBody>
      </p:sp>
      <p:sp>
        <p:nvSpPr>
          <p:cNvPr id="47" name="Rectangle 46"/>
          <p:cNvSpPr/>
          <p:nvPr/>
        </p:nvSpPr>
        <p:spPr>
          <a:xfrm>
            <a:off x="6813271" y="5193202"/>
            <a:ext cx="759054" cy="322262"/>
          </a:xfrm>
          <a:prstGeom prst="rect">
            <a:avLst/>
          </a:prstGeom>
        </p:spPr>
        <p:txBody>
          <a:bodyPr wrap="square" numCol="1" anchor="ctr">
            <a:noAutofit/>
          </a:bodyPr>
          <a:lstStyle/>
          <a:p>
            <a:r>
              <a:rPr lang="en-US" sz="900" dirty="0"/>
              <a:t>Briefings by center</a:t>
            </a:r>
            <a:endParaRPr lang="en-US" sz="800" dirty="0"/>
          </a:p>
        </p:txBody>
      </p:sp>
      <p:cxnSp>
        <p:nvCxnSpPr>
          <p:cNvPr id="48" name="Straight Connector 47"/>
          <p:cNvCxnSpPr/>
          <p:nvPr/>
        </p:nvCxnSpPr>
        <p:spPr>
          <a:xfrm>
            <a:off x="9769312" y="1170459"/>
            <a:ext cx="0" cy="731520"/>
          </a:xfrm>
          <a:prstGeom prst="line">
            <a:avLst/>
          </a:prstGeom>
          <a:ln w="12700">
            <a:solidFill>
              <a:schemeClr val="bg2"/>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9769312" y="2178433"/>
            <a:ext cx="0" cy="731520"/>
          </a:xfrm>
          <a:prstGeom prst="line">
            <a:avLst/>
          </a:prstGeom>
          <a:ln w="12700">
            <a:solidFill>
              <a:schemeClr val="bg2"/>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9769312" y="3186406"/>
            <a:ext cx="0" cy="731520"/>
          </a:xfrm>
          <a:prstGeom prst="line">
            <a:avLst/>
          </a:prstGeom>
          <a:ln w="12700">
            <a:solidFill>
              <a:schemeClr val="bg2"/>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9769312" y="4194380"/>
            <a:ext cx="0" cy="731520"/>
          </a:xfrm>
          <a:prstGeom prst="line">
            <a:avLst/>
          </a:prstGeom>
          <a:ln w="12700">
            <a:solidFill>
              <a:schemeClr val="bg2"/>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9769312" y="5202355"/>
            <a:ext cx="0" cy="731520"/>
          </a:xfrm>
          <a:prstGeom prst="line">
            <a:avLst/>
          </a:prstGeom>
          <a:ln w="12700">
            <a:solidFill>
              <a:schemeClr val="bg2"/>
            </a:solidFill>
            <a:prstDash val="sysDot"/>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5448791" y="1390643"/>
            <a:ext cx="1050574" cy="225474"/>
          </a:xfrm>
          <a:prstGeom prst="rect">
            <a:avLst/>
          </a:prstGeom>
          <a:noFill/>
        </p:spPr>
        <p:txBody>
          <a:bodyPr wrap="none" lIns="0" tIns="0" rIns="0" bIns="0" rtlCol="0">
            <a:noAutofit/>
          </a:bodyPr>
          <a:lstStyle/>
          <a:p>
            <a:pPr algn="ctr">
              <a:lnSpc>
                <a:spcPct val="90000"/>
              </a:lnSpc>
            </a:pPr>
            <a:r>
              <a:rPr lang="en-US" sz="1600" dirty="0" smtClean="0"/>
              <a:t>Industry-0</a:t>
            </a:r>
            <a:endParaRPr lang="en-GB" sz="1600" dirty="0"/>
          </a:p>
        </p:txBody>
      </p:sp>
      <p:sp>
        <p:nvSpPr>
          <p:cNvPr id="38" name="TextBox 37"/>
          <p:cNvSpPr txBox="1"/>
          <p:nvPr/>
        </p:nvSpPr>
        <p:spPr>
          <a:xfrm>
            <a:off x="5448791" y="2395417"/>
            <a:ext cx="1050574" cy="225474"/>
          </a:xfrm>
          <a:prstGeom prst="rect">
            <a:avLst/>
          </a:prstGeom>
          <a:noFill/>
        </p:spPr>
        <p:txBody>
          <a:bodyPr wrap="none" lIns="0" tIns="0" rIns="0" bIns="0" rtlCol="0">
            <a:noAutofit/>
          </a:bodyPr>
          <a:lstStyle/>
          <a:p>
            <a:pPr algn="ctr">
              <a:lnSpc>
                <a:spcPct val="90000"/>
              </a:lnSpc>
            </a:pPr>
            <a:r>
              <a:rPr lang="en-US" sz="1600" dirty="0" smtClean="0"/>
              <a:t>Industry-1</a:t>
            </a:r>
            <a:endParaRPr lang="en-GB" sz="1600" dirty="0"/>
          </a:p>
        </p:txBody>
      </p:sp>
      <p:sp>
        <p:nvSpPr>
          <p:cNvPr id="53" name="TextBox 52"/>
          <p:cNvSpPr txBox="1"/>
          <p:nvPr/>
        </p:nvSpPr>
        <p:spPr>
          <a:xfrm>
            <a:off x="5448791" y="3406590"/>
            <a:ext cx="1050574" cy="225474"/>
          </a:xfrm>
          <a:prstGeom prst="rect">
            <a:avLst/>
          </a:prstGeom>
          <a:noFill/>
        </p:spPr>
        <p:txBody>
          <a:bodyPr wrap="none" lIns="0" tIns="0" rIns="0" bIns="0" rtlCol="0">
            <a:noAutofit/>
          </a:bodyPr>
          <a:lstStyle/>
          <a:p>
            <a:pPr algn="ctr">
              <a:lnSpc>
                <a:spcPct val="90000"/>
              </a:lnSpc>
            </a:pPr>
            <a:r>
              <a:rPr lang="en-US" sz="1600" dirty="0" smtClean="0"/>
              <a:t>Industry-2</a:t>
            </a:r>
            <a:endParaRPr lang="en-GB" sz="1600" dirty="0"/>
          </a:p>
        </p:txBody>
      </p:sp>
      <p:sp>
        <p:nvSpPr>
          <p:cNvPr id="54" name="TextBox 53"/>
          <p:cNvSpPr txBox="1"/>
          <p:nvPr/>
        </p:nvSpPr>
        <p:spPr>
          <a:xfrm>
            <a:off x="5448791" y="4447403"/>
            <a:ext cx="1050574" cy="225474"/>
          </a:xfrm>
          <a:prstGeom prst="rect">
            <a:avLst/>
          </a:prstGeom>
          <a:noFill/>
        </p:spPr>
        <p:txBody>
          <a:bodyPr wrap="none" lIns="0" tIns="0" rIns="0" bIns="0" rtlCol="0">
            <a:noAutofit/>
          </a:bodyPr>
          <a:lstStyle/>
          <a:p>
            <a:pPr algn="ctr">
              <a:lnSpc>
                <a:spcPct val="90000"/>
              </a:lnSpc>
            </a:pPr>
            <a:r>
              <a:rPr lang="en-US" sz="1600" dirty="0" smtClean="0"/>
              <a:t>Industry-3</a:t>
            </a:r>
            <a:endParaRPr lang="en-GB" sz="1600" dirty="0"/>
          </a:p>
        </p:txBody>
      </p:sp>
      <p:sp>
        <p:nvSpPr>
          <p:cNvPr id="55" name="TextBox 54"/>
          <p:cNvSpPr txBox="1"/>
          <p:nvPr/>
        </p:nvSpPr>
        <p:spPr>
          <a:xfrm>
            <a:off x="5448791" y="5455378"/>
            <a:ext cx="1050574" cy="225474"/>
          </a:xfrm>
          <a:prstGeom prst="rect">
            <a:avLst/>
          </a:prstGeom>
          <a:noFill/>
        </p:spPr>
        <p:txBody>
          <a:bodyPr wrap="none" lIns="0" tIns="0" rIns="0" bIns="0" rtlCol="0">
            <a:noAutofit/>
          </a:bodyPr>
          <a:lstStyle/>
          <a:p>
            <a:pPr algn="ctr">
              <a:lnSpc>
                <a:spcPct val="90000"/>
              </a:lnSpc>
            </a:pPr>
            <a:r>
              <a:rPr lang="en-US" sz="1600" dirty="0" smtClean="0"/>
              <a:t>Industry-4</a:t>
            </a:r>
            <a:endParaRPr lang="en-GB" sz="1600" dirty="0"/>
          </a:p>
        </p:txBody>
      </p:sp>
    </p:spTree>
    <p:extLst>
      <p:ext uri="{BB962C8B-B14F-4D97-AF65-F5344CB8AC3E}">
        <p14:creationId xmlns:p14="http://schemas.microsoft.com/office/powerpoint/2010/main" val="1123383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HPE_Standard_Arial_16x9_v5">
  <a:themeElements>
    <a:clrScheme name="HPE">
      <a:dk1>
        <a:sysClr val="windowText" lastClr="000000"/>
      </a:dk1>
      <a:lt1>
        <a:sysClr val="window" lastClr="FFFFFF"/>
      </a:lt1>
      <a:dk2>
        <a:srgbClr val="808285"/>
      </a:dk2>
      <a:lt2>
        <a:srgbClr val="C6C9CA"/>
      </a:lt2>
      <a:accent1>
        <a:srgbClr val="2AD2C9"/>
      </a:accent1>
      <a:accent2>
        <a:srgbClr val="614767"/>
      </a:accent2>
      <a:accent3>
        <a:srgbClr val="FF8D6D"/>
      </a:accent3>
      <a:accent4>
        <a:srgbClr val="5F7A76"/>
      </a:accent4>
      <a:accent5>
        <a:srgbClr val="C6C9CA"/>
      </a:accent5>
      <a:accent6>
        <a:srgbClr val="808285"/>
      </a:accent6>
      <a:hlink>
        <a:srgbClr val="01A982"/>
      </a:hlink>
      <a:folHlink>
        <a:srgbClr val="01A98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6"/>
        </a:solidFill>
        <a:ln w="19050">
          <a:solidFill>
            <a:schemeClr val="accent6"/>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1|169|130">
      <a:srgbClr val="01A982"/>
    </a:custClr>
    <a:custClr name="128|116|110">
      <a:srgbClr val="80746E"/>
    </a:custClr>
    <a:custClr name="66|85|99">
      <a:srgbClr val="425563"/>
    </a:custClr>
  </a:custClrLst>
  <a:extLst>
    <a:ext uri="{05A4C25C-085E-4340-85A3-A5531E510DB2}">
      <thm15:themeFamily xmlns:thm15="http://schemas.microsoft.com/office/thememl/2012/main" name="HPE_Standard_Arial_16x9_v5.potx" id="{6E765CE8-72DF-47CC-8CE6-E2F106A29740}" vid="{F1B02632-9815-49C8-944D-886AB684271D}"/>
    </a:ext>
  </a:extLst>
</a:theme>
</file>

<file path=ppt/theme/theme2.xml><?xml version="1.0" encoding="utf-8"?>
<a:theme xmlns:a="http://schemas.openxmlformats.org/drawingml/2006/main" name="Office Theme">
  <a:themeElements>
    <a:clrScheme name="HPE">
      <a:dk1>
        <a:sysClr val="windowText" lastClr="000000"/>
      </a:dk1>
      <a:lt1>
        <a:sysClr val="window" lastClr="FFFFFF"/>
      </a:lt1>
      <a:dk2>
        <a:srgbClr val="808285"/>
      </a:dk2>
      <a:lt2>
        <a:srgbClr val="C6C9CA"/>
      </a:lt2>
      <a:accent1>
        <a:srgbClr val="2AD2C9"/>
      </a:accent1>
      <a:accent2>
        <a:srgbClr val="614767"/>
      </a:accent2>
      <a:accent3>
        <a:srgbClr val="FF8D6D"/>
      </a:accent3>
      <a:accent4>
        <a:srgbClr val="5F7A76"/>
      </a:accent4>
      <a:accent5>
        <a:srgbClr val="C6C9CA"/>
      </a:accent5>
      <a:accent6>
        <a:srgbClr val="808285"/>
      </a:accent6>
      <a:hlink>
        <a:srgbClr val="01A982"/>
      </a:hlink>
      <a:folHlink>
        <a:srgbClr val="01A98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1|169|130">
      <a:srgbClr val="01A982"/>
    </a:custClr>
    <a:custClr name="128|116|110">
      <a:srgbClr val="80746E"/>
    </a:custClr>
    <a:custClr name="66|85|99">
      <a:srgbClr val="425563"/>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PE">
      <a:dk1>
        <a:sysClr val="windowText" lastClr="000000"/>
      </a:dk1>
      <a:lt1>
        <a:sysClr val="window" lastClr="FFFFFF"/>
      </a:lt1>
      <a:dk2>
        <a:srgbClr val="808285"/>
      </a:dk2>
      <a:lt2>
        <a:srgbClr val="C6C9CA"/>
      </a:lt2>
      <a:accent1>
        <a:srgbClr val="2AD2C9"/>
      </a:accent1>
      <a:accent2>
        <a:srgbClr val="614767"/>
      </a:accent2>
      <a:accent3>
        <a:srgbClr val="FF8D6D"/>
      </a:accent3>
      <a:accent4>
        <a:srgbClr val="5F7A76"/>
      </a:accent4>
      <a:accent5>
        <a:srgbClr val="C6C9CA"/>
      </a:accent5>
      <a:accent6>
        <a:srgbClr val="808285"/>
      </a:accent6>
      <a:hlink>
        <a:srgbClr val="01A982"/>
      </a:hlink>
      <a:folHlink>
        <a:srgbClr val="01A98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1|169|130">
      <a:srgbClr val="01A982"/>
    </a:custClr>
    <a:custClr name="128|116|110">
      <a:srgbClr val="80746E"/>
    </a:custClr>
    <a:custClr name="66|85|99">
      <a:srgbClr val="425563"/>
    </a:custClr>
  </a:custClrLst>
</a:theme>
</file>

<file path=docProps/app.xml><?xml version="1.0" encoding="utf-8"?>
<Properties xmlns="http://schemas.openxmlformats.org/officeDocument/2006/extended-properties" xmlns:vt="http://schemas.openxmlformats.org/officeDocument/2006/docPropsVTypes">
  <Template>HPE_Standard_Arial_16x9_v6</Template>
  <TotalTime>16527</TotalTime>
  <Words>1453</Words>
  <Application>Microsoft Office PowerPoint</Application>
  <PresentationFormat>Widescreen</PresentationFormat>
  <Paragraphs>323</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MetricHPE</vt:lpstr>
      <vt:lpstr>Wingdings</vt:lpstr>
      <vt:lpstr>HPE_Standard_Arial_16x9_v5</vt:lpstr>
      <vt:lpstr>Customer Insights Learnings from August EBC/CEC visits</vt:lpstr>
      <vt:lpstr>Customer Advocacy Insights</vt:lpstr>
      <vt:lpstr>In August, customers wanted to learn more about…</vt:lpstr>
      <vt:lpstr>3 month trend: Increasing interest in…</vt:lpstr>
      <vt:lpstr>Top 3 Customer Interests: XXX - XXX</vt:lpstr>
      <vt:lpstr>In August, Customers were telling us…</vt:lpstr>
      <vt:lpstr>Most frequent customer requests &amp; recommendations</vt:lpstr>
      <vt:lpstr>Additional quotes</vt:lpstr>
      <vt:lpstr>Industry insights (XXX - XXX)</vt:lpstr>
      <vt:lpstr>Partner Insights (XXX- XXX)</vt:lpstr>
      <vt:lpstr>Breakdown by center (XXX – XXX)</vt:lpstr>
      <vt:lpstr>Thank you</vt:lpstr>
    </vt:vector>
  </TitlesOfParts>
  <Company>Hewlett 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dc:title>
  <dc:creator>Yeh, Daniel</dc:creator>
  <cp:lastModifiedBy>Freeman, Clive (Strategic Customer Engagement)</cp:lastModifiedBy>
  <cp:revision>738</cp:revision>
  <cp:lastPrinted>2017-07-13T20:51:12Z</cp:lastPrinted>
  <dcterms:created xsi:type="dcterms:W3CDTF">2016-07-12T14:49:56Z</dcterms:created>
  <dcterms:modified xsi:type="dcterms:W3CDTF">2018-01-26T17:03:38Z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2289701</vt:lpwstr>
  </property>
  <property fmtid="{D5CDD505-2E9C-101B-9397-08002B2CF9AE}" pid="3" name="NXPowerLiteSettings">
    <vt:lpwstr>B74006B004C800</vt:lpwstr>
  </property>
  <property fmtid="{D5CDD505-2E9C-101B-9397-08002B2CF9AE}" pid="4" name="NXPowerLiteVersion">
    <vt:lpwstr>D6.0.7</vt:lpwstr>
  </property>
</Properties>
</file>