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6" r:id="rId2"/>
    <p:sldId id="259" r:id="rId3"/>
    <p:sldId id="282" r:id="rId4"/>
    <p:sldId id="280" r:id="rId5"/>
    <p:sldId id="261" r:id="rId6"/>
    <p:sldId id="262" r:id="rId7"/>
    <p:sldId id="275" r:id="rId8"/>
    <p:sldId id="265" r:id="rId9"/>
    <p:sldId id="286" r:id="rId10"/>
    <p:sldId id="264" r:id="rId11"/>
  </p:sldIdLst>
  <p:sldSz cx="12192000" cy="6858000"/>
  <p:notesSz cx="7010400" cy="92964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atherford, Tina" initials="WT" lastIdx="2" clrIdx="0">
    <p:extLst>
      <p:ext uri="{19B8F6BF-5375-455C-9EA6-DF929625EA0E}">
        <p15:presenceInfo xmlns:p15="http://schemas.microsoft.com/office/powerpoint/2012/main" userId="S-1-5-21-839522115-1383384898-515967899-3892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6433" autoAdjust="0"/>
  </p:normalViewPr>
  <p:slideViewPr>
    <p:cSldViewPr snapToGrid="0">
      <p:cViewPr varScale="1">
        <p:scale>
          <a:sx n="63" d="100"/>
          <a:sy n="63" d="100"/>
        </p:scale>
        <p:origin x="936" y="48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outlineViewPr>
    <p:cViewPr>
      <p:scale>
        <a:sx n="33" d="100"/>
        <a:sy n="33" d="100"/>
      </p:scale>
      <p:origin x="0" y="-1485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naa\OneDrive%20-%20Hewlett%20Packard%20Enterprise\2017\Programs\Insights\August%20data\Copy%20of%20Insights_thru_Sept%201_Industry_version%20t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naa\OneDrive%20-%20Hewlett%20Packard%20Enterprise\2017\Programs\Insights\August%20data\Copy%20of%20Insights_thru_Sept%201_Industry_version%20tw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naa\OneDrive%20-%20Hewlett%20Packard%20Enterprise\2017\Programs\Insights\August%20data\Copy%20of%20Insights_thru_Sept%201_Industry_version%20tw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naa\OneDrive%20-%20Hewlett%20Packard%20Enterprise\2017\Programs\Insights\August%20data\Copy%20of%20Insights_thru_Sept%201_Industry_version%20tw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naa\OneDrive%20-%20Hewlett%20Packard%20Enterprise\2017\Programs\Insights\August%20data\Copy%20of%20Insights_thru_Sept%201_Industry_version%20t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naa\OneDrive%20-%20Hewlett%20Packard%20Enterprise\2017\Programs\Insights\August%20data\Copy%20of%20Insights_thru_Sept%201_Industry_version%20tw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naa\OneDrive%20-%20Hewlett%20Packard%20Enterprise\2017\Programs\Insights\August%20data\Copy%20of%20Insights_thru_Sept%201_Industry_version%20tw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naa\OneDrive%20-%20Hewlett%20Packard%20Enterprise\2017\Programs\Insights\August%20data\Copy%20of%20Insights_thru_Sept%201_Industry_version%20tw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naa\OneDrive%20-%20Hewlett%20Packard%20Enterprise\2017\Programs\Insights\August%20data\Copy%20of%20Insights_thru_Sept%201_Industry_version%20tw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'All product interests'!$O$8</c:f>
              <c:strCache>
                <c:ptCount val="1"/>
                <c:pt idx="0">
                  <c:v>Synergy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'All product interests'!$N$9:$N$13</c:f>
              <c:strCache>
                <c:ptCount val="5"/>
                <c:pt idx="0">
                  <c:v>Palo Alto</c:v>
                </c:pt>
                <c:pt idx="1">
                  <c:v>Houston</c:v>
                </c:pt>
                <c:pt idx="2">
                  <c:v>NY</c:v>
                </c:pt>
                <c:pt idx="3">
                  <c:v>London</c:v>
                </c:pt>
                <c:pt idx="4">
                  <c:v>Singapore</c:v>
                </c:pt>
              </c:strCache>
            </c:strRef>
          </c:cat>
          <c:val>
            <c:numRef>
              <c:f>'All product interests'!$O$9:$O$13</c:f>
              <c:numCache>
                <c:formatCode>General</c:formatCode>
                <c:ptCount val="5"/>
                <c:pt idx="0">
                  <c:v>13</c:v>
                </c:pt>
                <c:pt idx="1">
                  <c:v>15</c:v>
                </c:pt>
                <c:pt idx="2">
                  <c:v>4</c:v>
                </c:pt>
                <c:pt idx="3">
                  <c:v>11</c:v>
                </c:pt>
                <c:pt idx="4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824688546582544"/>
          <c:y val="0.15417446951835634"/>
          <c:w val="0.23103182929733146"/>
          <c:h val="0.623373975524867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'Industries summary'!$C$24</c:f>
              <c:strCache>
                <c:ptCount val="1"/>
                <c:pt idx="0">
                  <c:v>Mfg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'Industries summary'!$D$23:$H$23</c:f>
              <c:strCache>
                <c:ptCount val="5"/>
                <c:pt idx="0">
                  <c:v>Palo Alto</c:v>
                </c:pt>
                <c:pt idx="1">
                  <c:v>Houston</c:v>
                </c:pt>
                <c:pt idx="2">
                  <c:v>New York</c:v>
                </c:pt>
                <c:pt idx="3">
                  <c:v>London</c:v>
                </c:pt>
                <c:pt idx="4">
                  <c:v>Singapore</c:v>
                </c:pt>
              </c:strCache>
            </c:strRef>
          </c:cat>
          <c:val>
            <c:numRef>
              <c:f>'Industries summary'!$D$24:$H$24</c:f>
              <c:numCache>
                <c:formatCode>General</c:formatCode>
                <c:ptCount val="5"/>
                <c:pt idx="0">
                  <c:v>20</c:v>
                </c:pt>
                <c:pt idx="1">
                  <c:v>10</c:v>
                </c:pt>
                <c:pt idx="2">
                  <c:v>2</c:v>
                </c:pt>
                <c:pt idx="3">
                  <c:v>6</c:v>
                </c:pt>
                <c:pt idx="4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570290687692868"/>
          <c:y val="0.1392784234499039"/>
          <c:w val="0.28904270435623641"/>
          <c:h val="0.686391942453456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'Industries summary'!$C$27</c:f>
              <c:strCache>
                <c:ptCount val="1"/>
                <c:pt idx="0">
                  <c:v>CME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'Industries summary'!$D$26:$H$26</c:f>
              <c:strCache>
                <c:ptCount val="5"/>
                <c:pt idx="0">
                  <c:v>Palo Alto</c:v>
                </c:pt>
                <c:pt idx="1">
                  <c:v>Houston</c:v>
                </c:pt>
                <c:pt idx="2">
                  <c:v>New York</c:v>
                </c:pt>
                <c:pt idx="3">
                  <c:v>London</c:v>
                </c:pt>
                <c:pt idx="4">
                  <c:v>Singapore</c:v>
                </c:pt>
              </c:strCache>
            </c:strRef>
          </c:cat>
          <c:val>
            <c:numRef>
              <c:f>'Industries summary'!$D$27:$H$27</c:f>
              <c:numCache>
                <c:formatCode>General</c:formatCode>
                <c:ptCount val="5"/>
                <c:pt idx="0">
                  <c:v>13</c:v>
                </c:pt>
                <c:pt idx="1">
                  <c:v>5</c:v>
                </c:pt>
                <c:pt idx="2">
                  <c:v>3</c:v>
                </c:pt>
                <c:pt idx="3">
                  <c:v>9</c:v>
                </c:pt>
                <c:pt idx="4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307439212694652"/>
          <c:y val="0.13591833970260647"/>
          <c:w val="0.2906790553543972"/>
          <c:h val="0.645681929727387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'Industries summary'!$C$30</c:f>
              <c:strCache>
                <c:ptCount val="1"/>
                <c:pt idx="0">
                  <c:v>RCG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'Industries summary'!$D$29:$H$29</c:f>
              <c:strCache>
                <c:ptCount val="5"/>
                <c:pt idx="0">
                  <c:v>Palo Alto</c:v>
                </c:pt>
                <c:pt idx="1">
                  <c:v>Houston</c:v>
                </c:pt>
                <c:pt idx="2">
                  <c:v>New York</c:v>
                </c:pt>
                <c:pt idx="3">
                  <c:v>London</c:v>
                </c:pt>
                <c:pt idx="4">
                  <c:v>Singapore</c:v>
                </c:pt>
              </c:strCache>
            </c:strRef>
          </c:cat>
          <c:val>
            <c:numRef>
              <c:f>'Industries summary'!$D$30:$H$30</c:f>
              <c:numCache>
                <c:formatCode>General</c:formatCode>
                <c:ptCount val="5"/>
                <c:pt idx="0">
                  <c:v>7</c:v>
                </c:pt>
                <c:pt idx="1">
                  <c:v>2</c:v>
                </c:pt>
                <c:pt idx="2">
                  <c:v>2</c:v>
                </c:pt>
                <c:pt idx="3">
                  <c:v>9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548712482365267"/>
          <c:y val="0.22783991185347813"/>
          <c:w val="0.28025573207162102"/>
          <c:h val="0.612787769670093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623956222106807E-2"/>
          <c:y val="0"/>
          <c:w val="0.86569934222484624"/>
          <c:h val="0.7807296478222665"/>
        </c:manualLayout>
      </c:layout>
      <c:lineChart>
        <c:grouping val="standard"/>
        <c:varyColors val="0"/>
        <c:ser>
          <c:idx val="1"/>
          <c:order val="0"/>
          <c:tx>
            <c:strRef>
              <c:f>Sheet1!$D$1</c:f>
              <c:strCache>
                <c:ptCount val="1"/>
                <c:pt idx="0">
                  <c:v>Simplivity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Sheet1!$A$7:$A$9</c:f>
              <c:strCache>
                <c:ptCount val="3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</c:strCache>
            </c:strRef>
          </c:cat>
          <c:val>
            <c:numRef>
              <c:f>Sheet1!$D$7:$D$9</c:f>
              <c:numCache>
                <c:formatCode>0%</c:formatCode>
                <c:ptCount val="3"/>
                <c:pt idx="0">
                  <c:v>0.2</c:v>
                </c:pt>
                <c:pt idx="1">
                  <c:v>0.22</c:v>
                </c:pt>
                <c:pt idx="2">
                  <c:v>0.19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086-4430-993B-F98421AF9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9541376"/>
        <c:axId val="299542552"/>
      </c:lineChart>
      <c:catAx>
        <c:axId val="2995413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9542552"/>
        <c:crosses val="autoZero"/>
        <c:auto val="1"/>
        <c:lblAlgn val="ctr"/>
        <c:lblOffset val="100"/>
        <c:noMultiLvlLbl val="0"/>
      </c:catAx>
      <c:valAx>
        <c:axId val="2995425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9954137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749681587609581E-2"/>
          <c:y val="0.17640288713910762"/>
          <c:w val="0.84960893212547461"/>
          <c:h val="0.6782366579177603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Synergy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Sheet1!$A$7:$A$9</c:f>
              <c:strCache>
                <c:ptCount val="3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</c:strCache>
            </c:strRef>
          </c:cat>
          <c:val>
            <c:numRef>
              <c:f>Sheet1!$B$7:$B$9</c:f>
              <c:numCache>
                <c:formatCode>0%</c:formatCode>
                <c:ptCount val="3"/>
                <c:pt idx="0">
                  <c:v>0.25</c:v>
                </c:pt>
                <c:pt idx="1">
                  <c:v>0.25</c:v>
                </c:pt>
                <c:pt idx="2">
                  <c:v>0.31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E84-4CDB-A20E-8436504707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One View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none"/>
          </c:marker>
          <c:cat>
            <c:strRef>
              <c:f>Sheet1!$A$7:$A$9</c:f>
              <c:strCache>
                <c:ptCount val="3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</c:strCache>
            </c:strRef>
          </c:cat>
          <c:val>
            <c:numRef>
              <c:f>Sheet1!$C$7:$C$9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0.12</c:v>
                </c:pt>
                <c:pt idx="2">
                  <c:v>0.11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E84-4CDB-A20E-8436504707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9545688"/>
        <c:axId val="299543336"/>
      </c:lineChart>
      <c:catAx>
        <c:axId val="2995456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9543336"/>
        <c:crosses val="autoZero"/>
        <c:auto val="1"/>
        <c:lblAlgn val="ctr"/>
        <c:lblOffset val="100"/>
        <c:noMultiLvlLbl val="0"/>
      </c:catAx>
      <c:valAx>
        <c:axId val="29954333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995456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8152165341024297E-2"/>
          <c:w val="0.7702379322995081"/>
          <c:h val="0.54822588735741129"/>
        </c:manualLayout>
      </c:layou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IoT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Sheet1!$A$7:$A$9</c:f>
              <c:strCache>
                <c:ptCount val="3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</c:strCache>
            </c:strRef>
          </c:cat>
          <c:val>
            <c:numRef>
              <c:f>Sheet1!$C$7:$C$9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0.15</c:v>
                </c:pt>
                <c:pt idx="2">
                  <c:v>0.21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086-4430-993B-F98421AF91C4}"/>
            </c:ext>
          </c:extLst>
        </c:ser>
        <c:ser>
          <c:idx val="0"/>
          <c:order val="1"/>
          <c:tx>
            <c:strRef>
              <c:f>Sheet1!$D$1</c:f>
              <c:strCache>
                <c:ptCount val="1"/>
                <c:pt idx="0">
                  <c:v>Aruba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none"/>
          </c:marker>
          <c:cat>
            <c:strRef>
              <c:f>Sheet1!$A$7:$A$9</c:f>
              <c:strCache>
                <c:ptCount val="3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</c:strCache>
            </c:strRef>
          </c:cat>
          <c:val>
            <c:numRef>
              <c:f>Sheet1!$D$7:$D$9</c:f>
              <c:numCache>
                <c:formatCode>0%</c:formatCode>
                <c:ptCount val="3"/>
                <c:pt idx="0">
                  <c:v>0.17</c:v>
                </c:pt>
                <c:pt idx="1">
                  <c:v>0.23</c:v>
                </c:pt>
                <c:pt idx="2">
                  <c:v>0.14000000000000001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9544512"/>
        <c:axId val="299545296"/>
      </c:lineChart>
      <c:catAx>
        <c:axId val="2995445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9545296"/>
        <c:crosses val="autoZero"/>
        <c:auto val="1"/>
        <c:lblAlgn val="ctr"/>
        <c:lblOffset val="100"/>
        <c:noMultiLvlLbl val="0"/>
      </c:catAx>
      <c:valAx>
        <c:axId val="29954529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9954451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'All product interests'!$Q$8</c:f>
              <c:strCache>
                <c:ptCount val="1"/>
                <c:pt idx="0">
                  <c:v>Simplivity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'All product interests'!$P$9:$P$13</c:f>
              <c:strCache>
                <c:ptCount val="5"/>
                <c:pt idx="0">
                  <c:v>Palo Alto</c:v>
                </c:pt>
                <c:pt idx="1">
                  <c:v>Houston</c:v>
                </c:pt>
                <c:pt idx="2">
                  <c:v>NY</c:v>
                </c:pt>
                <c:pt idx="3">
                  <c:v>London</c:v>
                </c:pt>
                <c:pt idx="4">
                  <c:v>Singapore</c:v>
                </c:pt>
              </c:strCache>
            </c:strRef>
          </c:cat>
          <c:val>
            <c:numRef>
              <c:f>'All product interests'!$Q$9:$Q$13</c:f>
              <c:numCache>
                <c:formatCode>General</c:formatCode>
                <c:ptCount val="5"/>
                <c:pt idx="0">
                  <c:v>7</c:v>
                </c:pt>
                <c:pt idx="1">
                  <c:v>18</c:v>
                </c:pt>
                <c:pt idx="2">
                  <c:v>3</c:v>
                </c:pt>
                <c:pt idx="3">
                  <c:v>4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8606041843631431"/>
          <c:y val="0.10100642510846666"/>
          <c:w val="0.47226113243956214"/>
          <c:h val="0.572036019424934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'All product interests'!$S$8</c:f>
              <c:strCache>
                <c:ptCount val="1"/>
                <c:pt idx="0">
                  <c:v>IoT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'All product interests'!$R$9:$R$13</c:f>
              <c:strCache>
                <c:ptCount val="5"/>
                <c:pt idx="0">
                  <c:v>Palo Alto</c:v>
                </c:pt>
                <c:pt idx="1">
                  <c:v>Houston</c:v>
                </c:pt>
                <c:pt idx="2">
                  <c:v>NY</c:v>
                </c:pt>
                <c:pt idx="3">
                  <c:v>London</c:v>
                </c:pt>
                <c:pt idx="4">
                  <c:v>Singapore</c:v>
                </c:pt>
              </c:strCache>
            </c:strRef>
          </c:cat>
          <c:val>
            <c:numRef>
              <c:f>'All product interests'!$S$9:$S$13</c:f>
              <c:numCache>
                <c:formatCode>General</c:formatCode>
                <c:ptCount val="5"/>
                <c:pt idx="0">
                  <c:v>9</c:v>
                </c:pt>
                <c:pt idx="1">
                  <c:v>10</c:v>
                </c:pt>
                <c:pt idx="2">
                  <c:v>1</c:v>
                </c:pt>
                <c:pt idx="3">
                  <c:v>2</c:v>
                </c:pt>
                <c:pt idx="4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379404074592927"/>
          <c:y val="8.1575378358568845E-2"/>
          <c:w val="0.38257917479013281"/>
          <c:h val="0.664154431926795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'Industries summary'!$C$3:$C$12</c:f>
              <c:strCache>
                <c:ptCount val="10"/>
                <c:pt idx="0">
                  <c:v>Other</c:v>
                </c:pt>
                <c:pt idx="1">
                  <c:v>Fin Srv</c:v>
                </c:pt>
                <c:pt idx="2">
                  <c:v>Public Sector</c:v>
                </c:pt>
                <c:pt idx="3">
                  <c:v>Mfg</c:v>
                </c:pt>
                <c:pt idx="4">
                  <c:v>CME</c:v>
                </c:pt>
                <c:pt idx="5">
                  <c:v>RCG</c:v>
                </c:pt>
                <c:pt idx="6">
                  <c:v>Health &amp; LS</c:v>
                </c:pt>
                <c:pt idx="7">
                  <c:v>Energy </c:v>
                </c:pt>
                <c:pt idx="8">
                  <c:v>Non Customer</c:v>
                </c:pt>
                <c:pt idx="9">
                  <c:v>Travel &amp; Trans</c:v>
                </c:pt>
              </c:strCache>
            </c:strRef>
          </c:cat>
          <c:val>
            <c:numRef>
              <c:f>'Industries summary'!$D$3:$D$12</c:f>
              <c:numCache>
                <c:formatCode>General</c:formatCode>
                <c:ptCount val="10"/>
                <c:pt idx="0">
                  <c:v>81</c:v>
                </c:pt>
                <c:pt idx="1">
                  <c:v>57</c:v>
                </c:pt>
                <c:pt idx="2">
                  <c:v>54</c:v>
                </c:pt>
                <c:pt idx="3">
                  <c:v>47</c:v>
                </c:pt>
                <c:pt idx="4">
                  <c:v>41</c:v>
                </c:pt>
                <c:pt idx="5">
                  <c:v>21</c:v>
                </c:pt>
                <c:pt idx="6">
                  <c:v>20</c:v>
                </c:pt>
                <c:pt idx="7">
                  <c:v>16</c:v>
                </c:pt>
                <c:pt idx="8">
                  <c:v>13</c:v>
                </c:pt>
                <c:pt idx="9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106524325531409"/>
          <c:y val="0.88568334116049896"/>
          <c:w val="0.62673130969727608"/>
          <c:h val="0.102343518872956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'Industries summary'!$C$18</c:f>
              <c:strCache>
                <c:ptCount val="1"/>
                <c:pt idx="0">
                  <c:v>Fin Srv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'Industries summary'!$D$17:$H$17</c:f>
              <c:strCache>
                <c:ptCount val="5"/>
                <c:pt idx="0">
                  <c:v>Palo Alto</c:v>
                </c:pt>
                <c:pt idx="1">
                  <c:v>Houston</c:v>
                </c:pt>
                <c:pt idx="2">
                  <c:v>New York</c:v>
                </c:pt>
                <c:pt idx="3">
                  <c:v>London</c:v>
                </c:pt>
                <c:pt idx="4">
                  <c:v>Singapore</c:v>
                </c:pt>
              </c:strCache>
            </c:strRef>
          </c:cat>
          <c:val>
            <c:numRef>
              <c:f>'Industries summary'!$D$18:$H$18</c:f>
              <c:numCache>
                <c:formatCode>General</c:formatCode>
                <c:ptCount val="5"/>
                <c:pt idx="0">
                  <c:v>13</c:v>
                </c:pt>
                <c:pt idx="1">
                  <c:v>5</c:v>
                </c:pt>
                <c:pt idx="2">
                  <c:v>8</c:v>
                </c:pt>
                <c:pt idx="3">
                  <c:v>17</c:v>
                </c:pt>
                <c:pt idx="4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335183913962636"/>
          <c:y val="0.14152131284938288"/>
          <c:w val="0.29033089202031054"/>
          <c:h val="0.725918500130452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'Industries summary'!$C$21</c:f>
              <c:strCache>
                <c:ptCount val="1"/>
                <c:pt idx="0">
                  <c:v>Public Sector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'Industries summary'!$D$20:$H$20</c:f>
              <c:strCache>
                <c:ptCount val="5"/>
                <c:pt idx="0">
                  <c:v>Palo Alto</c:v>
                </c:pt>
                <c:pt idx="1">
                  <c:v>Houston</c:v>
                </c:pt>
                <c:pt idx="2">
                  <c:v>New York</c:v>
                </c:pt>
                <c:pt idx="3">
                  <c:v>London</c:v>
                </c:pt>
                <c:pt idx="4">
                  <c:v>Singapore</c:v>
                </c:pt>
              </c:strCache>
            </c:strRef>
          </c:cat>
          <c:val>
            <c:numRef>
              <c:f>'Industries summary'!$D$21:$H$21</c:f>
              <c:numCache>
                <c:formatCode>General</c:formatCode>
                <c:ptCount val="5"/>
                <c:pt idx="0">
                  <c:v>11</c:v>
                </c:pt>
                <c:pt idx="1">
                  <c:v>6</c:v>
                </c:pt>
                <c:pt idx="2">
                  <c:v>2</c:v>
                </c:pt>
                <c:pt idx="3">
                  <c:v>13</c:v>
                </c:pt>
                <c:pt idx="4">
                  <c:v>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253296132042172"/>
          <c:y val="0.15206172397935722"/>
          <c:w val="0.33471954382895841"/>
          <c:h val="0.672581523782622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9/18/2017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0050" y="387350"/>
            <a:ext cx="4651375" cy="2616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9467" y="3176270"/>
            <a:ext cx="6231467" cy="5422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9467" y="8831580"/>
            <a:ext cx="4985173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97787" y="8831580"/>
            <a:ext cx="623147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48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31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6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318" indent="0">
              <a:buFont typeface="Arial" panose="020B0604020202020204" pitchFamily="34" charset="0"/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4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26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318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77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" indent="-36576">
              <a:buFont typeface="Wingdings" panose="05000000000000000000" pitchFamily="2" charset="2"/>
              <a:buChar char="§"/>
            </a:pPr>
            <a:endParaRPr lang="en-US" dirty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Wingdings" panose="05000000000000000000" pitchFamily="2" charset="2"/>
              <a:buChar char="§"/>
              <a:tabLst/>
              <a:defRPr/>
            </a:pPr>
            <a:endParaRPr lang="en-US" dirty="0"/>
          </a:p>
          <a:p>
            <a:pPr marL="45720" indent="-36576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2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Picture">
    <p:bg bwMode="ltGray"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0" y="0"/>
            <a:ext cx="846734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60000"/>
                </a:schemeClr>
              </a:gs>
              <a:gs pos="54000">
                <a:schemeClr val="bg1">
                  <a:alpha val="3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996184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053584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ltGray">
          <a:xfrm>
            <a:off x="0" y="0"/>
            <a:ext cx="846734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6000"/>
                </a:schemeClr>
              </a:gs>
              <a:gs pos="54000">
                <a:schemeClr val="bg1">
                  <a:alpha val="67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September 18, 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September 18, 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September 18, 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September 18, 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September 18, 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0" r:id="rId2"/>
    <p:sldLayoutId id="2147483664" r:id="rId3"/>
    <p:sldLayoutId id="2147483654" r:id="rId4"/>
    <p:sldLayoutId id="2147483679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93" y="3361944"/>
            <a:ext cx="8229600" cy="190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6000" dirty="0"/>
              <a:t>Customer Insights</a:t>
            </a:r>
            <a:br>
              <a:rPr lang="en-US" sz="6000" dirty="0"/>
            </a:br>
            <a:r>
              <a:rPr lang="en-US" sz="3200" b="0" dirty="0"/>
              <a:t>Learnings from </a:t>
            </a:r>
            <a:r>
              <a:rPr lang="en-US" sz="3200" b="0" dirty="0" smtClean="0"/>
              <a:t>August </a:t>
            </a:r>
            <a:r>
              <a:rPr lang="en-US" sz="3200" b="0" dirty="0"/>
              <a:t>EBC/CEC visits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08013" y="5419344"/>
            <a:ext cx="8229600" cy="914400"/>
          </a:xfrm>
        </p:spPr>
        <p:txBody>
          <a:bodyPr/>
          <a:lstStyle/>
          <a:p>
            <a:r>
              <a:rPr lang="en-US" sz="2000" b="1" dirty="0"/>
              <a:t>James Woloszyn</a:t>
            </a:r>
            <a:r>
              <a:rPr lang="en-US" sz="2000" dirty="0"/>
              <a:t>, Global Customer Advocacy</a:t>
            </a:r>
          </a:p>
        </p:txBody>
      </p:sp>
    </p:spTree>
    <p:extLst>
      <p:ext uri="{BB962C8B-B14F-4D97-AF65-F5344CB8AC3E}">
        <p14:creationId xmlns:p14="http://schemas.microsoft.com/office/powerpoint/2010/main" val="109086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486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/>
          <p:nvPr/>
        </p:nvSpPr>
        <p:spPr bwMode="gray">
          <a:xfrm>
            <a:off x="609439" y="3726535"/>
            <a:ext cx="2868145" cy="1984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Palo Alto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Houston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New York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London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Singapore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7"/>
          <p:cNvSpPr/>
          <p:nvPr/>
        </p:nvSpPr>
        <p:spPr bwMode="gray">
          <a:xfrm>
            <a:off x="3615466" y="3726535"/>
            <a:ext cx="2990749" cy="1984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Monthly data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9"/>
          <p:cNvSpPr/>
          <p:nvPr/>
        </p:nvSpPr>
        <p:spPr bwMode="gray">
          <a:xfrm>
            <a:off x="6746887" y="3453915"/>
            <a:ext cx="4831544" cy="2257163"/>
          </a:xfrm>
          <a:custGeom>
            <a:avLst/>
            <a:gdLst>
              <a:gd name="connsiteX0" fmla="*/ 0 w 4831544"/>
              <a:gd name="connsiteY0" fmla="*/ 0 h 2257163"/>
              <a:gd name="connsiteX1" fmla="*/ 4831544 w 4831544"/>
              <a:gd name="connsiteY1" fmla="*/ 0 h 2257163"/>
              <a:gd name="connsiteX2" fmla="*/ 4831544 w 4831544"/>
              <a:gd name="connsiteY2" fmla="*/ 2257163 h 2257163"/>
              <a:gd name="connsiteX3" fmla="*/ 0 w 4831544"/>
              <a:gd name="connsiteY3" fmla="*/ 2257163 h 2257163"/>
              <a:gd name="connsiteX4" fmla="*/ 0 w 4831544"/>
              <a:gd name="connsiteY4" fmla="*/ 0 h 2257163"/>
              <a:gd name="connsiteX0" fmla="*/ 0 w 4831544"/>
              <a:gd name="connsiteY0" fmla="*/ 270456 h 2257163"/>
              <a:gd name="connsiteX1" fmla="*/ 4831544 w 4831544"/>
              <a:gd name="connsiteY1" fmla="*/ 0 h 2257163"/>
              <a:gd name="connsiteX2" fmla="*/ 4831544 w 4831544"/>
              <a:gd name="connsiteY2" fmla="*/ 2257163 h 2257163"/>
              <a:gd name="connsiteX3" fmla="*/ 0 w 4831544"/>
              <a:gd name="connsiteY3" fmla="*/ 2257163 h 2257163"/>
              <a:gd name="connsiteX4" fmla="*/ 0 w 4831544"/>
              <a:gd name="connsiteY4" fmla="*/ 270456 h 225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1544" h="2257163">
                <a:moveTo>
                  <a:pt x="0" y="270456"/>
                </a:moveTo>
                <a:lnTo>
                  <a:pt x="4831544" y="0"/>
                </a:lnTo>
                <a:lnTo>
                  <a:pt x="4831544" y="2257163"/>
                </a:lnTo>
                <a:lnTo>
                  <a:pt x="0" y="2257163"/>
                </a:lnTo>
                <a:lnTo>
                  <a:pt x="0" y="270456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Action items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Customer survey responses:</a:t>
            </a:r>
          </a:p>
          <a:p>
            <a:pPr marL="346075" lvl="1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Which solutions would you like to learn more about?</a:t>
            </a:r>
          </a:p>
          <a:p>
            <a:pPr marL="346075" lvl="1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What would you suggest to our CEO</a:t>
            </a:r>
          </a:p>
          <a:p>
            <a:pPr marL="346075" lvl="1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Additional comments</a:t>
            </a:r>
          </a:p>
          <a:p>
            <a:pPr marL="182880" indent="-182880">
              <a:spcBef>
                <a:spcPts val="12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Post engagement summaries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Briefing Program Manager interviews</a:t>
            </a:r>
          </a:p>
        </p:txBody>
      </p:sp>
      <p:sp>
        <p:nvSpPr>
          <p:cNvPr id="7" name="Rectangle 6"/>
          <p:cNvSpPr/>
          <p:nvPr/>
        </p:nvSpPr>
        <p:spPr bwMode="ltGray">
          <a:xfrm>
            <a:off x="487680" y="3060579"/>
            <a:ext cx="10922000" cy="6970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610393" y="1316038"/>
            <a:ext cx="10968038" cy="1708150"/>
          </a:xfrm>
          <a:prstGeom prst="rect">
            <a:avLst/>
          </a:prstGeom>
          <a:solidFill>
            <a:schemeClr val="bg1"/>
          </a:solidFill>
          <a:ln w="38100">
            <a:solidFill>
              <a:srgbClr val="01A982"/>
            </a:solidFill>
          </a:ln>
        </p:spPr>
        <p:txBody>
          <a:bodyPr vert="horz" lIns="274320" tIns="274320" rIns="1645920" bIns="2743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200" b="1" dirty="0"/>
              <a:t>Objective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This report provides a monthly view of valuable customer and partner insights                       from the Executive Briefing Center and Customer Engagement Centers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Advocacy Insights</a:t>
            </a:r>
            <a:endParaRPr lang="en-US" dirty="0"/>
          </a:p>
        </p:txBody>
      </p:sp>
      <p:sp>
        <p:nvSpPr>
          <p:cNvPr id="18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gray">
          <a:xfrm>
            <a:off x="609440" y="3169373"/>
            <a:ext cx="3148953" cy="56438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Centers in scope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3618254" y="3169373"/>
            <a:ext cx="3268772" cy="564382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Time period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6746886" y="3169373"/>
            <a:ext cx="4831545" cy="564382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Data sources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7440" y="6202267"/>
            <a:ext cx="6441520" cy="46074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/>
              <a:t>Notes:</a:t>
            </a:r>
          </a:p>
          <a:p>
            <a:pPr>
              <a:lnSpc>
                <a:spcPct val="90000"/>
              </a:lnSpc>
            </a:pPr>
            <a:r>
              <a:rPr lang="en-US" sz="1000" dirty="0" smtClean="0"/>
              <a:t>Critical </a:t>
            </a:r>
            <a:r>
              <a:rPr lang="en-US" sz="1000" dirty="0"/>
              <a:t>issues that are raised in any briefing are handled through our standard 24 hour escalation mechanisms</a:t>
            </a:r>
          </a:p>
          <a:p>
            <a:pPr>
              <a:lnSpc>
                <a:spcPct val="90000"/>
              </a:lnSpc>
            </a:pPr>
            <a:r>
              <a:rPr lang="en-US" sz="1000" dirty="0" smtClean="0"/>
              <a:t>Meetings </a:t>
            </a:r>
            <a:r>
              <a:rPr lang="en-US" sz="1000" dirty="0"/>
              <a:t>that do not require surveys and post engagement summaries are out of scope.</a:t>
            </a:r>
          </a:p>
        </p:txBody>
      </p:sp>
      <p:grpSp>
        <p:nvGrpSpPr>
          <p:cNvPr id="21" name="Group 68"/>
          <p:cNvGrpSpPr>
            <a:grpSpLocks noChangeAspect="1"/>
          </p:cNvGrpSpPr>
          <p:nvPr/>
        </p:nvGrpSpPr>
        <p:grpSpPr bwMode="auto">
          <a:xfrm>
            <a:off x="9960647" y="1585406"/>
            <a:ext cx="1199637" cy="1169102"/>
            <a:chOff x="2386" y="447"/>
            <a:chExt cx="275" cy="268"/>
          </a:xfrm>
        </p:grpSpPr>
        <p:sp>
          <p:nvSpPr>
            <p:cNvPr id="22" name="Freeform 69"/>
            <p:cNvSpPr>
              <a:spLocks noEditPoints="1"/>
            </p:cNvSpPr>
            <p:nvPr/>
          </p:nvSpPr>
          <p:spPr bwMode="auto">
            <a:xfrm>
              <a:off x="2390" y="586"/>
              <a:ext cx="271" cy="129"/>
            </a:xfrm>
            <a:custGeom>
              <a:avLst/>
              <a:gdLst>
                <a:gd name="T0" fmla="*/ 443 w 453"/>
                <a:gd name="T1" fmla="*/ 15 h 214"/>
                <a:gd name="T2" fmla="*/ 390 w 453"/>
                <a:gd name="T3" fmla="*/ 15 h 214"/>
                <a:gd name="T4" fmla="*/ 337 w 453"/>
                <a:gd name="T5" fmla="*/ 68 h 214"/>
                <a:gd name="T6" fmla="*/ 285 w 453"/>
                <a:gd name="T7" fmla="*/ 68 h 214"/>
                <a:gd name="T8" fmla="*/ 287 w 453"/>
                <a:gd name="T9" fmla="*/ 55 h 214"/>
                <a:gd name="T10" fmla="*/ 249 w 453"/>
                <a:gd name="T11" fmla="*/ 17 h 214"/>
                <a:gd name="T12" fmla="*/ 102 w 453"/>
                <a:gd name="T13" fmla="*/ 17 h 214"/>
                <a:gd name="T14" fmla="*/ 63 w 453"/>
                <a:gd name="T15" fmla="*/ 56 h 214"/>
                <a:gd name="T16" fmla="*/ 0 w 453"/>
                <a:gd name="T17" fmla="*/ 119 h 214"/>
                <a:gd name="T18" fmla="*/ 95 w 453"/>
                <a:gd name="T19" fmla="*/ 214 h 214"/>
                <a:gd name="T20" fmla="*/ 151 w 453"/>
                <a:gd name="T21" fmla="*/ 157 h 214"/>
                <a:gd name="T22" fmla="*/ 356 w 453"/>
                <a:gd name="T23" fmla="*/ 157 h 214"/>
                <a:gd name="T24" fmla="*/ 443 w 453"/>
                <a:gd name="T25" fmla="*/ 67 h 214"/>
                <a:gd name="T26" fmla="*/ 453 w 453"/>
                <a:gd name="T27" fmla="*/ 41 h 214"/>
                <a:gd name="T28" fmla="*/ 443 w 453"/>
                <a:gd name="T29" fmla="*/ 15 h 214"/>
                <a:gd name="T30" fmla="*/ 36 w 453"/>
                <a:gd name="T31" fmla="*/ 119 h 214"/>
                <a:gd name="T32" fmla="*/ 65 w 453"/>
                <a:gd name="T33" fmla="*/ 90 h 214"/>
                <a:gd name="T34" fmla="*/ 123 w 453"/>
                <a:gd name="T35" fmla="*/ 149 h 214"/>
                <a:gd name="T36" fmla="*/ 95 w 453"/>
                <a:gd name="T37" fmla="*/ 178 h 214"/>
                <a:gd name="T38" fmla="*/ 36 w 453"/>
                <a:gd name="T39" fmla="*/ 119 h 214"/>
                <a:gd name="T40" fmla="*/ 424 w 453"/>
                <a:gd name="T41" fmla="*/ 49 h 214"/>
                <a:gd name="T42" fmla="*/ 346 w 453"/>
                <a:gd name="T43" fmla="*/ 132 h 214"/>
                <a:gd name="T44" fmla="*/ 142 w 453"/>
                <a:gd name="T45" fmla="*/ 132 h 214"/>
                <a:gd name="T46" fmla="*/ 83 w 453"/>
                <a:gd name="T47" fmla="*/ 72 h 214"/>
                <a:gd name="T48" fmla="*/ 113 w 453"/>
                <a:gd name="T49" fmla="*/ 42 h 214"/>
                <a:gd name="T50" fmla="*/ 249 w 453"/>
                <a:gd name="T51" fmla="*/ 42 h 214"/>
                <a:gd name="T52" fmla="*/ 261 w 453"/>
                <a:gd name="T53" fmla="*/ 55 h 214"/>
                <a:gd name="T54" fmla="*/ 249 w 453"/>
                <a:gd name="T55" fmla="*/ 68 h 214"/>
                <a:gd name="T56" fmla="*/ 210 w 453"/>
                <a:gd name="T57" fmla="*/ 68 h 214"/>
                <a:gd name="T58" fmla="*/ 210 w 453"/>
                <a:gd name="T59" fmla="*/ 93 h 214"/>
                <a:gd name="T60" fmla="*/ 217 w 453"/>
                <a:gd name="T61" fmla="*/ 93 h 214"/>
                <a:gd name="T62" fmla="*/ 217 w 453"/>
                <a:gd name="T63" fmla="*/ 93 h 214"/>
                <a:gd name="T64" fmla="*/ 249 w 453"/>
                <a:gd name="T65" fmla="*/ 93 h 214"/>
                <a:gd name="T66" fmla="*/ 250 w 453"/>
                <a:gd name="T67" fmla="*/ 93 h 214"/>
                <a:gd name="T68" fmla="*/ 348 w 453"/>
                <a:gd name="T69" fmla="*/ 93 h 214"/>
                <a:gd name="T70" fmla="*/ 408 w 453"/>
                <a:gd name="T71" fmla="*/ 33 h 214"/>
                <a:gd name="T72" fmla="*/ 424 w 453"/>
                <a:gd name="T73" fmla="*/ 33 h 214"/>
                <a:gd name="T74" fmla="*/ 428 w 453"/>
                <a:gd name="T75" fmla="*/ 41 h 214"/>
                <a:gd name="T76" fmla="*/ 424 w 453"/>
                <a:gd name="T77" fmla="*/ 4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3" h="214">
                  <a:moveTo>
                    <a:pt x="443" y="15"/>
                  </a:moveTo>
                  <a:cubicBezTo>
                    <a:pt x="428" y="0"/>
                    <a:pt x="405" y="0"/>
                    <a:pt x="390" y="15"/>
                  </a:cubicBezTo>
                  <a:cubicBezTo>
                    <a:pt x="337" y="68"/>
                    <a:pt x="337" y="68"/>
                    <a:pt x="337" y="68"/>
                  </a:cubicBezTo>
                  <a:cubicBezTo>
                    <a:pt x="285" y="68"/>
                    <a:pt x="285" y="68"/>
                    <a:pt x="285" y="68"/>
                  </a:cubicBezTo>
                  <a:cubicBezTo>
                    <a:pt x="286" y="64"/>
                    <a:pt x="287" y="59"/>
                    <a:pt x="287" y="55"/>
                  </a:cubicBezTo>
                  <a:cubicBezTo>
                    <a:pt x="287" y="34"/>
                    <a:pt x="270" y="17"/>
                    <a:pt x="249" y="17"/>
                  </a:cubicBezTo>
                  <a:cubicBezTo>
                    <a:pt x="102" y="17"/>
                    <a:pt x="102" y="17"/>
                    <a:pt x="102" y="17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95" y="214"/>
                    <a:pt x="95" y="214"/>
                    <a:pt x="95" y="214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356" y="157"/>
                    <a:pt x="356" y="157"/>
                    <a:pt x="356" y="157"/>
                  </a:cubicBezTo>
                  <a:cubicBezTo>
                    <a:pt x="443" y="67"/>
                    <a:pt x="443" y="67"/>
                    <a:pt x="443" y="67"/>
                  </a:cubicBezTo>
                  <a:cubicBezTo>
                    <a:pt x="450" y="60"/>
                    <a:pt x="453" y="51"/>
                    <a:pt x="453" y="41"/>
                  </a:cubicBezTo>
                  <a:cubicBezTo>
                    <a:pt x="453" y="31"/>
                    <a:pt x="450" y="22"/>
                    <a:pt x="443" y="15"/>
                  </a:cubicBezTo>
                  <a:close/>
                  <a:moveTo>
                    <a:pt x="36" y="119"/>
                  </a:moveTo>
                  <a:cubicBezTo>
                    <a:pt x="65" y="90"/>
                    <a:pt x="65" y="90"/>
                    <a:pt x="65" y="90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95" y="178"/>
                    <a:pt x="95" y="178"/>
                    <a:pt x="95" y="178"/>
                  </a:cubicBezTo>
                  <a:lnTo>
                    <a:pt x="36" y="119"/>
                  </a:lnTo>
                  <a:close/>
                  <a:moveTo>
                    <a:pt x="424" y="49"/>
                  </a:moveTo>
                  <a:cubicBezTo>
                    <a:pt x="346" y="132"/>
                    <a:pt x="346" y="132"/>
                    <a:pt x="346" y="132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249" y="42"/>
                    <a:pt x="249" y="42"/>
                    <a:pt x="249" y="42"/>
                  </a:cubicBezTo>
                  <a:cubicBezTo>
                    <a:pt x="256" y="42"/>
                    <a:pt x="261" y="48"/>
                    <a:pt x="261" y="55"/>
                  </a:cubicBezTo>
                  <a:cubicBezTo>
                    <a:pt x="261" y="62"/>
                    <a:pt x="256" y="67"/>
                    <a:pt x="249" y="68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7" y="93"/>
                    <a:pt x="217" y="93"/>
                    <a:pt x="217" y="93"/>
                  </a:cubicBezTo>
                  <a:cubicBezTo>
                    <a:pt x="217" y="93"/>
                    <a:pt x="217" y="93"/>
                    <a:pt x="217" y="93"/>
                  </a:cubicBezTo>
                  <a:cubicBezTo>
                    <a:pt x="249" y="93"/>
                    <a:pt x="249" y="93"/>
                    <a:pt x="249" y="93"/>
                  </a:cubicBezTo>
                  <a:cubicBezTo>
                    <a:pt x="249" y="93"/>
                    <a:pt x="250" y="93"/>
                    <a:pt x="250" y="93"/>
                  </a:cubicBezTo>
                  <a:cubicBezTo>
                    <a:pt x="348" y="93"/>
                    <a:pt x="348" y="93"/>
                    <a:pt x="348" y="93"/>
                  </a:cubicBezTo>
                  <a:cubicBezTo>
                    <a:pt x="408" y="33"/>
                    <a:pt x="408" y="33"/>
                    <a:pt x="408" y="33"/>
                  </a:cubicBezTo>
                  <a:cubicBezTo>
                    <a:pt x="413" y="28"/>
                    <a:pt x="420" y="28"/>
                    <a:pt x="424" y="33"/>
                  </a:cubicBezTo>
                  <a:cubicBezTo>
                    <a:pt x="427" y="35"/>
                    <a:pt x="428" y="38"/>
                    <a:pt x="428" y="41"/>
                  </a:cubicBezTo>
                  <a:cubicBezTo>
                    <a:pt x="428" y="44"/>
                    <a:pt x="427" y="47"/>
                    <a:pt x="424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0"/>
            <p:cNvSpPr>
              <a:spLocks noEditPoints="1"/>
            </p:cNvSpPr>
            <p:nvPr/>
          </p:nvSpPr>
          <p:spPr bwMode="auto">
            <a:xfrm>
              <a:off x="2386" y="447"/>
              <a:ext cx="271" cy="126"/>
            </a:xfrm>
            <a:custGeom>
              <a:avLst/>
              <a:gdLst>
                <a:gd name="T0" fmla="*/ 37 w 453"/>
                <a:gd name="T1" fmla="*/ 210 h 210"/>
                <a:gd name="T2" fmla="*/ 63 w 453"/>
                <a:gd name="T3" fmla="*/ 199 h 210"/>
                <a:gd name="T4" fmla="*/ 116 w 453"/>
                <a:gd name="T5" fmla="*/ 146 h 210"/>
                <a:gd name="T6" fmla="*/ 168 w 453"/>
                <a:gd name="T7" fmla="*/ 146 h 210"/>
                <a:gd name="T8" fmla="*/ 166 w 453"/>
                <a:gd name="T9" fmla="*/ 159 h 210"/>
                <a:gd name="T10" fmla="*/ 204 w 453"/>
                <a:gd name="T11" fmla="*/ 197 h 210"/>
                <a:gd name="T12" fmla="*/ 351 w 453"/>
                <a:gd name="T13" fmla="*/ 197 h 210"/>
                <a:gd name="T14" fmla="*/ 391 w 453"/>
                <a:gd name="T15" fmla="*/ 157 h 210"/>
                <a:gd name="T16" fmla="*/ 453 w 453"/>
                <a:gd name="T17" fmla="*/ 95 h 210"/>
                <a:gd name="T18" fmla="*/ 358 w 453"/>
                <a:gd name="T19" fmla="*/ 0 h 210"/>
                <a:gd name="T20" fmla="*/ 302 w 453"/>
                <a:gd name="T21" fmla="*/ 57 h 210"/>
                <a:gd name="T22" fmla="*/ 97 w 453"/>
                <a:gd name="T23" fmla="*/ 57 h 210"/>
                <a:gd name="T24" fmla="*/ 10 w 453"/>
                <a:gd name="T25" fmla="*/ 147 h 210"/>
                <a:gd name="T26" fmla="*/ 0 w 453"/>
                <a:gd name="T27" fmla="*/ 173 h 210"/>
                <a:gd name="T28" fmla="*/ 10 w 453"/>
                <a:gd name="T29" fmla="*/ 199 h 210"/>
                <a:gd name="T30" fmla="*/ 37 w 453"/>
                <a:gd name="T31" fmla="*/ 210 h 210"/>
                <a:gd name="T32" fmla="*/ 417 w 453"/>
                <a:gd name="T33" fmla="*/ 95 h 210"/>
                <a:gd name="T34" fmla="*/ 388 w 453"/>
                <a:gd name="T35" fmla="*/ 124 h 210"/>
                <a:gd name="T36" fmla="*/ 330 w 453"/>
                <a:gd name="T37" fmla="*/ 65 h 210"/>
                <a:gd name="T38" fmla="*/ 358 w 453"/>
                <a:gd name="T39" fmla="*/ 36 h 210"/>
                <a:gd name="T40" fmla="*/ 417 w 453"/>
                <a:gd name="T41" fmla="*/ 95 h 210"/>
                <a:gd name="T42" fmla="*/ 29 w 453"/>
                <a:gd name="T43" fmla="*/ 165 h 210"/>
                <a:gd name="T44" fmla="*/ 107 w 453"/>
                <a:gd name="T45" fmla="*/ 82 h 210"/>
                <a:gd name="T46" fmla="*/ 311 w 453"/>
                <a:gd name="T47" fmla="*/ 82 h 210"/>
                <a:gd name="T48" fmla="*/ 370 w 453"/>
                <a:gd name="T49" fmla="*/ 142 h 210"/>
                <a:gd name="T50" fmla="*/ 340 w 453"/>
                <a:gd name="T51" fmla="*/ 172 h 210"/>
                <a:gd name="T52" fmla="*/ 204 w 453"/>
                <a:gd name="T53" fmla="*/ 172 h 210"/>
                <a:gd name="T54" fmla="*/ 192 w 453"/>
                <a:gd name="T55" fmla="*/ 159 h 210"/>
                <a:gd name="T56" fmla="*/ 204 w 453"/>
                <a:gd name="T57" fmla="*/ 146 h 210"/>
                <a:gd name="T58" fmla="*/ 243 w 453"/>
                <a:gd name="T59" fmla="*/ 146 h 210"/>
                <a:gd name="T60" fmla="*/ 243 w 453"/>
                <a:gd name="T61" fmla="*/ 121 h 210"/>
                <a:gd name="T62" fmla="*/ 236 w 453"/>
                <a:gd name="T63" fmla="*/ 121 h 210"/>
                <a:gd name="T64" fmla="*/ 236 w 453"/>
                <a:gd name="T65" fmla="*/ 121 h 210"/>
                <a:gd name="T66" fmla="*/ 204 w 453"/>
                <a:gd name="T67" fmla="*/ 121 h 210"/>
                <a:gd name="T68" fmla="*/ 203 w 453"/>
                <a:gd name="T69" fmla="*/ 121 h 210"/>
                <a:gd name="T70" fmla="*/ 105 w 453"/>
                <a:gd name="T71" fmla="*/ 121 h 210"/>
                <a:gd name="T72" fmla="*/ 45 w 453"/>
                <a:gd name="T73" fmla="*/ 181 h 210"/>
                <a:gd name="T74" fmla="*/ 29 w 453"/>
                <a:gd name="T75" fmla="*/ 181 h 210"/>
                <a:gd name="T76" fmla="*/ 25 w 453"/>
                <a:gd name="T77" fmla="*/ 173 h 210"/>
                <a:gd name="T78" fmla="*/ 29 w 453"/>
                <a:gd name="T79" fmla="*/ 16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3" h="210">
                  <a:moveTo>
                    <a:pt x="37" y="210"/>
                  </a:moveTo>
                  <a:cubicBezTo>
                    <a:pt x="46" y="210"/>
                    <a:pt x="56" y="207"/>
                    <a:pt x="63" y="199"/>
                  </a:cubicBezTo>
                  <a:cubicBezTo>
                    <a:pt x="116" y="146"/>
                    <a:pt x="116" y="146"/>
                    <a:pt x="116" y="146"/>
                  </a:cubicBezTo>
                  <a:cubicBezTo>
                    <a:pt x="168" y="146"/>
                    <a:pt x="168" y="146"/>
                    <a:pt x="168" y="146"/>
                  </a:cubicBezTo>
                  <a:cubicBezTo>
                    <a:pt x="167" y="150"/>
                    <a:pt x="166" y="155"/>
                    <a:pt x="166" y="159"/>
                  </a:cubicBezTo>
                  <a:cubicBezTo>
                    <a:pt x="166" y="180"/>
                    <a:pt x="183" y="197"/>
                    <a:pt x="204" y="197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91" y="157"/>
                    <a:pt x="391" y="157"/>
                    <a:pt x="391" y="157"/>
                  </a:cubicBezTo>
                  <a:cubicBezTo>
                    <a:pt x="453" y="95"/>
                    <a:pt x="453" y="95"/>
                    <a:pt x="453" y="95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02" y="57"/>
                    <a:pt x="302" y="57"/>
                    <a:pt x="302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3" y="154"/>
                    <a:pt x="0" y="163"/>
                    <a:pt x="0" y="173"/>
                  </a:cubicBezTo>
                  <a:cubicBezTo>
                    <a:pt x="0" y="183"/>
                    <a:pt x="3" y="192"/>
                    <a:pt x="10" y="199"/>
                  </a:cubicBezTo>
                  <a:cubicBezTo>
                    <a:pt x="18" y="207"/>
                    <a:pt x="27" y="210"/>
                    <a:pt x="37" y="210"/>
                  </a:cubicBezTo>
                  <a:close/>
                  <a:moveTo>
                    <a:pt x="417" y="95"/>
                  </a:moveTo>
                  <a:cubicBezTo>
                    <a:pt x="388" y="124"/>
                    <a:pt x="388" y="124"/>
                    <a:pt x="388" y="124"/>
                  </a:cubicBezTo>
                  <a:cubicBezTo>
                    <a:pt x="330" y="65"/>
                    <a:pt x="330" y="65"/>
                    <a:pt x="330" y="65"/>
                  </a:cubicBezTo>
                  <a:cubicBezTo>
                    <a:pt x="358" y="36"/>
                    <a:pt x="358" y="36"/>
                    <a:pt x="358" y="36"/>
                  </a:cubicBezTo>
                  <a:lnTo>
                    <a:pt x="417" y="95"/>
                  </a:lnTo>
                  <a:close/>
                  <a:moveTo>
                    <a:pt x="29" y="165"/>
                  </a:moveTo>
                  <a:cubicBezTo>
                    <a:pt x="107" y="82"/>
                    <a:pt x="107" y="82"/>
                    <a:pt x="107" y="82"/>
                  </a:cubicBezTo>
                  <a:cubicBezTo>
                    <a:pt x="311" y="82"/>
                    <a:pt x="311" y="82"/>
                    <a:pt x="311" y="82"/>
                  </a:cubicBezTo>
                  <a:cubicBezTo>
                    <a:pt x="370" y="142"/>
                    <a:pt x="370" y="142"/>
                    <a:pt x="370" y="142"/>
                  </a:cubicBezTo>
                  <a:cubicBezTo>
                    <a:pt x="340" y="172"/>
                    <a:pt x="340" y="172"/>
                    <a:pt x="340" y="172"/>
                  </a:cubicBezTo>
                  <a:cubicBezTo>
                    <a:pt x="204" y="172"/>
                    <a:pt x="204" y="172"/>
                    <a:pt x="204" y="172"/>
                  </a:cubicBezTo>
                  <a:cubicBezTo>
                    <a:pt x="197" y="172"/>
                    <a:pt x="192" y="166"/>
                    <a:pt x="192" y="159"/>
                  </a:cubicBezTo>
                  <a:cubicBezTo>
                    <a:pt x="192" y="152"/>
                    <a:pt x="197" y="147"/>
                    <a:pt x="204" y="146"/>
                  </a:cubicBezTo>
                  <a:cubicBezTo>
                    <a:pt x="243" y="146"/>
                    <a:pt x="243" y="146"/>
                    <a:pt x="243" y="146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36" y="121"/>
                    <a:pt x="236" y="121"/>
                    <a:pt x="236" y="121"/>
                  </a:cubicBezTo>
                  <a:cubicBezTo>
                    <a:pt x="236" y="121"/>
                    <a:pt x="236" y="121"/>
                    <a:pt x="236" y="121"/>
                  </a:cubicBezTo>
                  <a:cubicBezTo>
                    <a:pt x="204" y="121"/>
                    <a:pt x="204" y="121"/>
                    <a:pt x="204" y="121"/>
                  </a:cubicBezTo>
                  <a:cubicBezTo>
                    <a:pt x="204" y="121"/>
                    <a:pt x="203" y="121"/>
                    <a:pt x="203" y="12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0" y="186"/>
                    <a:pt x="33" y="186"/>
                    <a:pt x="29" y="181"/>
                  </a:cubicBezTo>
                  <a:cubicBezTo>
                    <a:pt x="26" y="179"/>
                    <a:pt x="25" y="176"/>
                    <a:pt x="25" y="173"/>
                  </a:cubicBezTo>
                  <a:cubicBezTo>
                    <a:pt x="25" y="170"/>
                    <a:pt x="26" y="167"/>
                    <a:pt x="29" y="165"/>
                  </a:cubicBez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144"/>
          <p:cNvGrpSpPr>
            <a:grpSpLocks noChangeAspect="1"/>
          </p:cNvGrpSpPr>
          <p:nvPr/>
        </p:nvGrpSpPr>
        <p:grpSpPr bwMode="auto">
          <a:xfrm>
            <a:off x="4066859" y="3284277"/>
            <a:ext cx="342582" cy="334574"/>
            <a:chOff x="6741" y="1918"/>
            <a:chExt cx="385" cy="376"/>
          </a:xfrm>
          <a:solidFill>
            <a:schemeClr val="tx1"/>
          </a:solidFill>
        </p:grpSpPr>
        <p:sp>
          <p:nvSpPr>
            <p:cNvPr id="26" name="Freeform 145"/>
            <p:cNvSpPr>
              <a:spLocks noEditPoints="1"/>
            </p:cNvSpPr>
            <p:nvPr/>
          </p:nvSpPr>
          <p:spPr bwMode="auto">
            <a:xfrm>
              <a:off x="6741" y="1918"/>
              <a:ext cx="385" cy="376"/>
            </a:xfrm>
            <a:custGeom>
              <a:avLst/>
              <a:gdLst>
                <a:gd name="T0" fmla="*/ 327 w 385"/>
                <a:gd name="T1" fmla="*/ 28 h 376"/>
                <a:gd name="T2" fmla="*/ 327 w 385"/>
                <a:gd name="T3" fmla="*/ 0 h 376"/>
                <a:gd name="T4" fmla="*/ 308 w 385"/>
                <a:gd name="T5" fmla="*/ 0 h 376"/>
                <a:gd name="T6" fmla="*/ 308 w 385"/>
                <a:gd name="T7" fmla="*/ 28 h 376"/>
                <a:gd name="T8" fmla="*/ 77 w 385"/>
                <a:gd name="T9" fmla="*/ 28 h 376"/>
                <a:gd name="T10" fmla="*/ 77 w 385"/>
                <a:gd name="T11" fmla="*/ 0 h 376"/>
                <a:gd name="T12" fmla="*/ 57 w 385"/>
                <a:gd name="T13" fmla="*/ 0 h 376"/>
                <a:gd name="T14" fmla="*/ 57 w 385"/>
                <a:gd name="T15" fmla="*/ 28 h 376"/>
                <a:gd name="T16" fmla="*/ 0 w 385"/>
                <a:gd name="T17" fmla="*/ 28 h 376"/>
                <a:gd name="T18" fmla="*/ 0 w 385"/>
                <a:gd name="T19" fmla="*/ 376 h 376"/>
                <a:gd name="T20" fmla="*/ 385 w 385"/>
                <a:gd name="T21" fmla="*/ 376 h 376"/>
                <a:gd name="T22" fmla="*/ 385 w 385"/>
                <a:gd name="T23" fmla="*/ 28 h 376"/>
                <a:gd name="T24" fmla="*/ 327 w 385"/>
                <a:gd name="T25" fmla="*/ 28 h 376"/>
                <a:gd name="T26" fmla="*/ 366 w 385"/>
                <a:gd name="T27" fmla="*/ 356 h 376"/>
                <a:gd name="T28" fmla="*/ 19 w 385"/>
                <a:gd name="T29" fmla="*/ 356 h 376"/>
                <a:gd name="T30" fmla="*/ 19 w 385"/>
                <a:gd name="T31" fmla="*/ 115 h 376"/>
                <a:gd name="T32" fmla="*/ 366 w 385"/>
                <a:gd name="T33" fmla="*/ 115 h 376"/>
                <a:gd name="T34" fmla="*/ 366 w 385"/>
                <a:gd name="T35" fmla="*/ 356 h 376"/>
                <a:gd name="T36" fmla="*/ 366 w 385"/>
                <a:gd name="T37" fmla="*/ 96 h 376"/>
                <a:gd name="T38" fmla="*/ 19 w 385"/>
                <a:gd name="T39" fmla="*/ 96 h 376"/>
                <a:gd name="T40" fmla="*/ 19 w 385"/>
                <a:gd name="T41" fmla="*/ 48 h 376"/>
                <a:gd name="T42" fmla="*/ 57 w 385"/>
                <a:gd name="T43" fmla="*/ 48 h 376"/>
                <a:gd name="T44" fmla="*/ 57 w 385"/>
                <a:gd name="T45" fmla="*/ 77 h 376"/>
                <a:gd name="T46" fmla="*/ 77 w 385"/>
                <a:gd name="T47" fmla="*/ 77 h 376"/>
                <a:gd name="T48" fmla="*/ 77 w 385"/>
                <a:gd name="T49" fmla="*/ 48 h 376"/>
                <a:gd name="T50" fmla="*/ 308 w 385"/>
                <a:gd name="T51" fmla="*/ 48 h 376"/>
                <a:gd name="T52" fmla="*/ 308 w 385"/>
                <a:gd name="T53" fmla="*/ 77 h 376"/>
                <a:gd name="T54" fmla="*/ 327 w 385"/>
                <a:gd name="T55" fmla="*/ 77 h 376"/>
                <a:gd name="T56" fmla="*/ 327 w 385"/>
                <a:gd name="T57" fmla="*/ 48 h 376"/>
                <a:gd name="T58" fmla="*/ 366 w 385"/>
                <a:gd name="T59" fmla="*/ 48 h 376"/>
                <a:gd name="T60" fmla="*/ 366 w 385"/>
                <a:gd name="T61" fmla="*/ 9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" h="376">
                  <a:moveTo>
                    <a:pt x="327" y="28"/>
                  </a:moveTo>
                  <a:lnTo>
                    <a:pt x="327" y="0"/>
                  </a:lnTo>
                  <a:lnTo>
                    <a:pt x="308" y="0"/>
                  </a:lnTo>
                  <a:lnTo>
                    <a:pt x="308" y="28"/>
                  </a:lnTo>
                  <a:lnTo>
                    <a:pt x="77" y="28"/>
                  </a:lnTo>
                  <a:lnTo>
                    <a:pt x="77" y="0"/>
                  </a:lnTo>
                  <a:lnTo>
                    <a:pt x="57" y="0"/>
                  </a:lnTo>
                  <a:lnTo>
                    <a:pt x="57" y="28"/>
                  </a:lnTo>
                  <a:lnTo>
                    <a:pt x="0" y="28"/>
                  </a:lnTo>
                  <a:lnTo>
                    <a:pt x="0" y="376"/>
                  </a:lnTo>
                  <a:lnTo>
                    <a:pt x="385" y="376"/>
                  </a:lnTo>
                  <a:lnTo>
                    <a:pt x="385" y="28"/>
                  </a:lnTo>
                  <a:lnTo>
                    <a:pt x="327" y="28"/>
                  </a:lnTo>
                  <a:close/>
                  <a:moveTo>
                    <a:pt x="366" y="356"/>
                  </a:moveTo>
                  <a:lnTo>
                    <a:pt x="19" y="356"/>
                  </a:lnTo>
                  <a:lnTo>
                    <a:pt x="19" y="115"/>
                  </a:lnTo>
                  <a:lnTo>
                    <a:pt x="366" y="115"/>
                  </a:lnTo>
                  <a:lnTo>
                    <a:pt x="366" y="356"/>
                  </a:lnTo>
                  <a:close/>
                  <a:moveTo>
                    <a:pt x="366" y="96"/>
                  </a:moveTo>
                  <a:lnTo>
                    <a:pt x="19" y="96"/>
                  </a:lnTo>
                  <a:lnTo>
                    <a:pt x="19" y="48"/>
                  </a:lnTo>
                  <a:lnTo>
                    <a:pt x="57" y="48"/>
                  </a:lnTo>
                  <a:lnTo>
                    <a:pt x="57" y="77"/>
                  </a:lnTo>
                  <a:lnTo>
                    <a:pt x="77" y="77"/>
                  </a:lnTo>
                  <a:lnTo>
                    <a:pt x="77" y="48"/>
                  </a:lnTo>
                  <a:lnTo>
                    <a:pt x="308" y="48"/>
                  </a:lnTo>
                  <a:lnTo>
                    <a:pt x="308" y="77"/>
                  </a:lnTo>
                  <a:lnTo>
                    <a:pt x="327" y="77"/>
                  </a:lnTo>
                  <a:lnTo>
                    <a:pt x="327" y="48"/>
                  </a:lnTo>
                  <a:lnTo>
                    <a:pt x="366" y="48"/>
                  </a:lnTo>
                  <a:lnTo>
                    <a:pt x="366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46"/>
            <p:cNvSpPr>
              <a:spLocks noEditPoints="1"/>
            </p:cNvSpPr>
            <p:nvPr/>
          </p:nvSpPr>
          <p:spPr bwMode="auto">
            <a:xfrm>
              <a:off x="6818" y="2081"/>
              <a:ext cx="57" cy="58"/>
            </a:xfrm>
            <a:custGeom>
              <a:avLst/>
              <a:gdLst>
                <a:gd name="T0" fmla="*/ 57 w 57"/>
                <a:gd name="T1" fmla="*/ 0 h 58"/>
                <a:gd name="T2" fmla="*/ 0 w 57"/>
                <a:gd name="T3" fmla="*/ 0 h 58"/>
                <a:gd name="T4" fmla="*/ 0 w 57"/>
                <a:gd name="T5" fmla="*/ 58 h 58"/>
                <a:gd name="T6" fmla="*/ 57 w 57"/>
                <a:gd name="T7" fmla="*/ 58 h 58"/>
                <a:gd name="T8" fmla="*/ 57 w 57"/>
                <a:gd name="T9" fmla="*/ 0 h 58"/>
                <a:gd name="T10" fmla="*/ 38 w 57"/>
                <a:gd name="T11" fmla="*/ 39 h 58"/>
                <a:gd name="T12" fmla="*/ 19 w 57"/>
                <a:gd name="T13" fmla="*/ 39 h 58"/>
                <a:gd name="T14" fmla="*/ 19 w 57"/>
                <a:gd name="T15" fmla="*/ 20 h 58"/>
                <a:gd name="T16" fmla="*/ 38 w 57"/>
                <a:gd name="T17" fmla="*/ 20 h 58"/>
                <a:gd name="T18" fmla="*/ 38 w 57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8">
                  <a:moveTo>
                    <a:pt x="57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7" y="58"/>
                  </a:lnTo>
                  <a:lnTo>
                    <a:pt x="57" y="0"/>
                  </a:lnTo>
                  <a:close/>
                  <a:moveTo>
                    <a:pt x="38" y="39"/>
                  </a:moveTo>
                  <a:lnTo>
                    <a:pt x="19" y="39"/>
                  </a:lnTo>
                  <a:lnTo>
                    <a:pt x="19" y="20"/>
                  </a:lnTo>
                  <a:lnTo>
                    <a:pt x="38" y="20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47"/>
            <p:cNvSpPr>
              <a:spLocks noEditPoints="1"/>
            </p:cNvSpPr>
            <p:nvPr/>
          </p:nvSpPr>
          <p:spPr bwMode="auto">
            <a:xfrm>
              <a:off x="6904" y="2081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20 w 58"/>
                <a:gd name="T13" fmla="*/ 39 h 58"/>
                <a:gd name="T14" fmla="*/ 20 w 58"/>
                <a:gd name="T15" fmla="*/ 20 h 58"/>
                <a:gd name="T16" fmla="*/ 39 w 58"/>
                <a:gd name="T17" fmla="*/ 20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20" y="39"/>
                  </a:lnTo>
                  <a:lnTo>
                    <a:pt x="20" y="20"/>
                  </a:lnTo>
                  <a:lnTo>
                    <a:pt x="39" y="20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48"/>
            <p:cNvSpPr>
              <a:spLocks noEditPoints="1"/>
            </p:cNvSpPr>
            <p:nvPr/>
          </p:nvSpPr>
          <p:spPr bwMode="auto">
            <a:xfrm>
              <a:off x="6991" y="2081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19 w 58"/>
                <a:gd name="T13" fmla="*/ 39 h 58"/>
                <a:gd name="T14" fmla="*/ 19 w 58"/>
                <a:gd name="T15" fmla="*/ 20 h 58"/>
                <a:gd name="T16" fmla="*/ 39 w 58"/>
                <a:gd name="T17" fmla="*/ 20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19" y="39"/>
                  </a:lnTo>
                  <a:lnTo>
                    <a:pt x="19" y="20"/>
                  </a:lnTo>
                  <a:lnTo>
                    <a:pt x="39" y="20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49"/>
            <p:cNvSpPr>
              <a:spLocks noEditPoints="1"/>
            </p:cNvSpPr>
            <p:nvPr/>
          </p:nvSpPr>
          <p:spPr bwMode="auto">
            <a:xfrm>
              <a:off x="6818" y="2168"/>
              <a:ext cx="57" cy="58"/>
            </a:xfrm>
            <a:custGeom>
              <a:avLst/>
              <a:gdLst>
                <a:gd name="T0" fmla="*/ 57 w 57"/>
                <a:gd name="T1" fmla="*/ 0 h 58"/>
                <a:gd name="T2" fmla="*/ 0 w 57"/>
                <a:gd name="T3" fmla="*/ 0 h 58"/>
                <a:gd name="T4" fmla="*/ 0 w 57"/>
                <a:gd name="T5" fmla="*/ 58 h 58"/>
                <a:gd name="T6" fmla="*/ 57 w 57"/>
                <a:gd name="T7" fmla="*/ 58 h 58"/>
                <a:gd name="T8" fmla="*/ 57 w 57"/>
                <a:gd name="T9" fmla="*/ 0 h 58"/>
                <a:gd name="T10" fmla="*/ 38 w 57"/>
                <a:gd name="T11" fmla="*/ 39 h 58"/>
                <a:gd name="T12" fmla="*/ 19 w 57"/>
                <a:gd name="T13" fmla="*/ 39 h 58"/>
                <a:gd name="T14" fmla="*/ 19 w 57"/>
                <a:gd name="T15" fmla="*/ 19 h 58"/>
                <a:gd name="T16" fmla="*/ 38 w 57"/>
                <a:gd name="T17" fmla="*/ 19 h 58"/>
                <a:gd name="T18" fmla="*/ 38 w 57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8">
                  <a:moveTo>
                    <a:pt x="57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7" y="58"/>
                  </a:lnTo>
                  <a:lnTo>
                    <a:pt x="57" y="0"/>
                  </a:lnTo>
                  <a:close/>
                  <a:moveTo>
                    <a:pt x="38" y="39"/>
                  </a:moveTo>
                  <a:lnTo>
                    <a:pt x="19" y="39"/>
                  </a:lnTo>
                  <a:lnTo>
                    <a:pt x="19" y="19"/>
                  </a:lnTo>
                  <a:lnTo>
                    <a:pt x="38" y="19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50"/>
            <p:cNvSpPr>
              <a:spLocks noEditPoints="1"/>
            </p:cNvSpPr>
            <p:nvPr/>
          </p:nvSpPr>
          <p:spPr bwMode="auto">
            <a:xfrm>
              <a:off x="6904" y="2168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20 w 58"/>
                <a:gd name="T13" fmla="*/ 39 h 58"/>
                <a:gd name="T14" fmla="*/ 20 w 58"/>
                <a:gd name="T15" fmla="*/ 19 h 58"/>
                <a:gd name="T16" fmla="*/ 39 w 58"/>
                <a:gd name="T17" fmla="*/ 19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20" y="39"/>
                  </a:lnTo>
                  <a:lnTo>
                    <a:pt x="20" y="19"/>
                  </a:lnTo>
                  <a:lnTo>
                    <a:pt x="39" y="19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51"/>
            <p:cNvSpPr>
              <a:spLocks noEditPoints="1"/>
            </p:cNvSpPr>
            <p:nvPr/>
          </p:nvSpPr>
          <p:spPr bwMode="auto">
            <a:xfrm>
              <a:off x="6991" y="2168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19 w 58"/>
                <a:gd name="T13" fmla="*/ 39 h 58"/>
                <a:gd name="T14" fmla="*/ 19 w 58"/>
                <a:gd name="T15" fmla="*/ 19 h 58"/>
                <a:gd name="T16" fmla="*/ 39 w 58"/>
                <a:gd name="T17" fmla="*/ 19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19" y="39"/>
                  </a:lnTo>
                  <a:lnTo>
                    <a:pt x="19" y="19"/>
                  </a:lnTo>
                  <a:lnTo>
                    <a:pt x="39" y="19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3" name="Group 145"/>
          <p:cNvGrpSpPr>
            <a:grpSpLocks noChangeAspect="1"/>
          </p:cNvGrpSpPr>
          <p:nvPr/>
        </p:nvGrpSpPr>
        <p:grpSpPr bwMode="auto">
          <a:xfrm>
            <a:off x="7172751" y="3284277"/>
            <a:ext cx="335490" cy="334574"/>
            <a:chOff x="548" y="2704"/>
            <a:chExt cx="366" cy="365"/>
          </a:xfrm>
          <a:solidFill>
            <a:schemeClr val="tx1"/>
          </a:solidFill>
        </p:grpSpPr>
        <p:sp>
          <p:nvSpPr>
            <p:cNvPr id="34" name="Freeform 146"/>
            <p:cNvSpPr>
              <a:spLocks noEditPoints="1"/>
            </p:cNvSpPr>
            <p:nvPr/>
          </p:nvSpPr>
          <p:spPr bwMode="auto">
            <a:xfrm>
              <a:off x="548" y="2704"/>
              <a:ext cx="366" cy="365"/>
            </a:xfrm>
            <a:custGeom>
              <a:avLst/>
              <a:gdLst>
                <a:gd name="T0" fmla="*/ 0 w 366"/>
                <a:gd name="T1" fmla="*/ 0 h 365"/>
                <a:gd name="T2" fmla="*/ 0 w 366"/>
                <a:gd name="T3" fmla="*/ 365 h 365"/>
                <a:gd name="T4" fmla="*/ 366 w 366"/>
                <a:gd name="T5" fmla="*/ 365 h 365"/>
                <a:gd name="T6" fmla="*/ 366 w 366"/>
                <a:gd name="T7" fmla="*/ 0 h 365"/>
                <a:gd name="T8" fmla="*/ 0 w 366"/>
                <a:gd name="T9" fmla="*/ 0 h 365"/>
                <a:gd name="T10" fmla="*/ 347 w 366"/>
                <a:gd name="T11" fmla="*/ 346 h 365"/>
                <a:gd name="T12" fmla="*/ 20 w 366"/>
                <a:gd name="T13" fmla="*/ 346 h 365"/>
                <a:gd name="T14" fmla="*/ 20 w 366"/>
                <a:gd name="T15" fmla="*/ 19 h 365"/>
                <a:gd name="T16" fmla="*/ 347 w 366"/>
                <a:gd name="T17" fmla="*/ 19 h 365"/>
                <a:gd name="T18" fmla="*/ 347 w 366"/>
                <a:gd name="T19" fmla="*/ 346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365">
                  <a:moveTo>
                    <a:pt x="0" y="0"/>
                  </a:moveTo>
                  <a:lnTo>
                    <a:pt x="0" y="365"/>
                  </a:lnTo>
                  <a:lnTo>
                    <a:pt x="366" y="365"/>
                  </a:lnTo>
                  <a:lnTo>
                    <a:pt x="366" y="0"/>
                  </a:lnTo>
                  <a:lnTo>
                    <a:pt x="0" y="0"/>
                  </a:lnTo>
                  <a:close/>
                  <a:moveTo>
                    <a:pt x="347" y="346"/>
                  </a:moveTo>
                  <a:lnTo>
                    <a:pt x="20" y="346"/>
                  </a:lnTo>
                  <a:lnTo>
                    <a:pt x="20" y="19"/>
                  </a:lnTo>
                  <a:lnTo>
                    <a:pt x="347" y="19"/>
                  </a:lnTo>
                  <a:lnTo>
                    <a:pt x="347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47"/>
            <p:cNvSpPr>
              <a:spLocks/>
            </p:cNvSpPr>
            <p:nvPr/>
          </p:nvSpPr>
          <p:spPr bwMode="auto">
            <a:xfrm>
              <a:off x="625" y="2761"/>
              <a:ext cx="39" cy="106"/>
            </a:xfrm>
            <a:custGeom>
              <a:avLst/>
              <a:gdLst>
                <a:gd name="T0" fmla="*/ 8 w 16"/>
                <a:gd name="T1" fmla="*/ 44 h 44"/>
                <a:gd name="T2" fmla="*/ 16 w 16"/>
                <a:gd name="T3" fmla="*/ 44 h 44"/>
                <a:gd name="T4" fmla="*/ 16 w 16"/>
                <a:gd name="T5" fmla="*/ 4 h 44"/>
                <a:gd name="T6" fmla="*/ 12 w 16"/>
                <a:gd name="T7" fmla="*/ 0 h 44"/>
                <a:gd name="T8" fmla="*/ 0 w 16"/>
                <a:gd name="T9" fmla="*/ 0 h 44"/>
                <a:gd name="T10" fmla="*/ 0 w 16"/>
                <a:gd name="T11" fmla="*/ 8 h 44"/>
                <a:gd name="T12" fmla="*/ 8 w 16"/>
                <a:gd name="T13" fmla="*/ 8 h 44"/>
                <a:gd name="T14" fmla="*/ 8 w 16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48"/>
            <p:cNvSpPr>
              <a:spLocks noEditPoints="1"/>
            </p:cNvSpPr>
            <p:nvPr/>
          </p:nvSpPr>
          <p:spPr bwMode="auto">
            <a:xfrm>
              <a:off x="693" y="2761"/>
              <a:ext cx="77" cy="106"/>
            </a:xfrm>
            <a:custGeom>
              <a:avLst/>
              <a:gdLst>
                <a:gd name="T0" fmla="*/ 10 w 32"/>
                <a:gd name="T1" fmla="*/ 44 h 44"/>
                <a:gd name="T2" fmla="*/ 22 w 32"/>
                <a:gd name="T3" fmla="*/ 44 h 44"/>
                <a:gd name="T4" fmla="*/ 32 w 32"/>
                <a:gd name="T5" fmla="*/ 34 h 44"/>
                <a:gd name="T6" fmla="*/ 32 w 32"/>
                <a:gd name="T7" fmla="*/ 10 h 44"/>
                <a:gd name="T8" fmla="*/ 22 w 32"/>
                <a:gd name="T9" fmla="*/ 0 h 44"/>
                <a:gd name="T10" fmla="*/ 10 w 32"/>
                <a:gd name="T11" fmla="*/ 0 h 44"/>
                <a:gd name="T12" fmla="*/ 0 w 32"/>
                <a:gd name="T13" fmla="*/ 10 h 44"/>
                <a:gd name="T14" fmla="*/ 0 w 32"/>
                <a:gd name="T15" fmla="*/ 34 h 44"/>
                <a:gd name="T16" fmla="*/ 10 w 32"/>
                <a:gd name="T17" fmla="*/ 44 h 44"/>
                <a:gd name="T18" fmla="*/ 8 w 32"/>
                <a:gd name="T19" fmla="*/ 10 h 44"/>
                <a:gd name="T20" fmla="*/ 10 w 32"/>
                <a:gd name="T21" fmla="*/ 8 h 44"/>
                <a:gd name="T22" fmla="*/ 22 w 32"/>
                <a:gd name="T23" fmla="*/ 8 h 44"/>
                <a:gd name="T24" fmla="*/ 24 w 32"/>
                <a:gd name="T25" fmla="*/ 10 h 44"/>
                <a:gd name="T26" fmla="*/ 24 w 32"/>
                <a:gd name="T27" fmla="*/ 34 h 44"/>
                <a:gd name="T28" fmla="*/ 22 w 32"/>
                <a:gd name="T29" fmla="*/ 36 h 44"/>
                <a:gd name="T30" fmla="*/ 10 w 32"/>
                <a:gd name="T31" fmla="*/ 36 h 44"/>
                <a:gd name="T32" fmla="*/ 8 w 32"/>
                <a:gd name="T33" fmla="*/ 34 h 44"/>
                <a:gd name="T34" fmla="*/ 8 w 32"/>
                <a:gd name="T3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4">
                  <a:moveTo>
                    <a:pt x="10" y="44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28" y="44"/>
                    <a:pt x="32" y="40"/>
                    <a:pt x="32" y="34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4"/>
                    <a:pt x="28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4"/>
                    <a:pt x="10" y="44"/>
                  </a:cubicBezTo>
                  <a:close/>
                  <a:moveTo>
                    <a:pt x="8" y="10"/>
                  </a:moveTo>
                  <a:cubicBezTo>
                    <a:pt x="8" y="9"/>
                    <a:pt x="9" y="8"/>
                    <a:pt x="1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3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49"/>
            <p:cNvSpPr>
              <a:spLocks/>
            </p:cNvSpPr>
            <p:nvPr/>
          </p:nvSpPr>
          <p:spPr bwMode="auto">
            <a:xfrm>
              <a:off x="789" y="2761"/>
              <a:ext cx="38" cy="106"/>
            </a:xfrm>
            <a:custGeom>
              <a:avLst/>
              <a:gdLst>
                <a:gd name="T0" fmla="*/ 8 w 16"/>
                <a:gd name="T1" fmla="*/ 44 h 44"/>
                <a:gd name="T2" fmla="*/ 16 w 16"/>
                <a:gd name="T3" fmla="*/ 44 h 44"/>
                <a:gd name="T4" fmla="*/ 16 w 16"/>
                <a:gd name="T5" fmla="*/ 4 h 44"/>
                <a:gd name="T6" fmla="*/ 12 w 16"/>
                <a:gd name="T7" fmla="*/ 0 h 44"/>
                <a:gd name="T8" fmla="*/ 0 w 16"/>
                <a:gd name="T9" fmla="*/ 0 h 44"/>
                <a:gd name="T10" fmla="*/ 0 w 16"/>
                <a:gd name="T11" fmla="*/ 8 h 44"/>
                <a:gd name="T12" fmla="*/ 8 w 16"/>
                <a:gd name="T13" fmla="*/ 8 h 44"/>
                <a:gd name="T14" fmla="*/ 8 w 16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50"/>
            <p:cNvSpPr>
              <a:spLocks noEditPoints="1"/>
            </p:cNvSpPr>
            <p:nvPr/>
          </p:nvSpPr>
          <p:spPr bwMode="auto">
            <a:xfrm>
              <a:off x="616" y="2906"/>
              <a:ext cx="77" cy="106"/>
            </a:xfrm>
            <a:custGeom>
              <a:avLst/>
              <a:gdLst>
                <a:gd name="T0" fmla="*/ 10 w 32"/>
                <a:gd name="T1" fmla="*/ 44 h 44"/>
                <a:gd name="T2" fmla="*/ 22 w 32"/>
                <a:gd name="T3" fmla="*/ 44 h 44"/>
                <a:gd name="T4" fmla="*/ 32 w 32"/>
                <a:gd name="T5" fmla="*/ 34 h 44"/>
                <a:gd name="T6" fmla="*/ 32 w 32"/>
                <a:gd name="T7" fmla="*/ 10 h 44"/>
                <a:gd name="T8" fmla="*/ 22 w 32"/>
                <a:gd name="T9" fmla="*/ 0 h 44"/>
                <a:gd name="T10" fmla="*/ 10 w 32"/>
                <a:gd name="T11" fmla="*/ 0 h 44"/>
                <a:gd name="T12" fmla="*/ 0 w 32"/>
                <a:gd name="T13" fmla="*/ 10 h 44"/>
                <a:gd name="T14" fmla="*/ 0 w 32"/>
                <a:gd name="T15" fmla="*/ 34 h 44"/>
                <a:gd name="T16" fmla="*/ 10 w 32"/>
                <a:gd name="T17" fmla="*/ 44 h 44"/>
                <a:gd name="T18" fmla="*/ 8 w 32"/>
                <a:gd name="T19" fmla="*/ 10 h 44"/>
                <a:gd name="T20" fmla="*/ 10 w 32"/>
                <a:gd name="T21" fmla="*/ 8 h 44"/>
                <a:gd name="T22" fmla="*/ 22 w 32"/>
                <a:gd name="T23" fmla="*/ 8 h 44"/>
                <a:gd name="T24" fmla="*/ 24 w 32"/>
                <a:gd name="T25" fmla="*/ 10 h 44"/>
                <a:gd name="T26" fmla="*/ 24 w 32"/>
                <a:gd name="T27" fmla="*/ 34 h 44"/>
                <a:gd name="T28" fmla="*/ 22 w 32"/>
                <a:gd name="T29" fmla="*/ 36 h 44"/>
                <a:gd name="T30" fmla="*/ 10 w 32"/>
                <a:gd name="T31" fmla="*/ 36 h 44"/>
                <a:gd name="T32" fmla="*/ 8 w 32"/>
                <a:gd name="T33" fmla="*/ 34 h 44"/>
                <a:gd name="T34" fmla="*/ 8 w 32"/>
                <a:gd name="T3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4">
                  <a:moveTo>
                    <a:pt x="10" y="44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28" y="44"/>
                    <a:pt x="32" y="40"/>
                    <a:pt x="32" y="34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4"/>
                    <a:pt x="28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4"/>
                    <a:pt x="10" y="44"/>
                  </a:cubicBezTo>
                  <a:close/>
                  <a:moveTo>
                    <a:pt x="8" y="10"/>
                  </a:moveTo>
                  <a:cubicBezTo>
                    <a:pt x="8" y="9"/>
                    <a:pt x="9" y="8"/>
                    <a:pt x="1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3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51"/>
            <p:cNvSpPr>
              <a:spLocks noEditPoints="1"/>
            </p:cNvSpPr>
            <p:nvPr/>
          </p:nvSpPr>
          <p:spPr bwMode="auto">
            <a:xfrm>
              <a:off x="779" y="2906"/>
              <a:ext cx="77" cy="106"/>
            </a:xfrm>
            <a:custGeom>
              <a:avLst/>
              <a:gdLst>
                <a:gd name="T0" fmla="*/ 32 w 32"/>
                <a:gd name="T1" fmla="*/ 10 h 44"/>
                <a:gd name="T2" fmla="*/ 22 w 32"/>
                <a:gd name="T3" fmla="*/ 0 h 44"/>
                <a:gd name="T4" fmla="*/ 10 w 32"/>
                <a:gd name="T5" fmla="*/ 0 h 44"/>
                <a:gd name="T6" fmla="*/ 0 w 32"/>
                <a:gd name="T7" fmla="*/ 10 h 44"/>
                <a:gd name="T8" fmla="*/ 0 w 32"/>
                <a:gd name="T9" fmla="*/ 34 h 44"/>
                <a:gd name="T10" fmla="*/ 10 w 32"/>
                <a:gd name="T11" fmla="*/ 44 h 44"/>
                <a:gd name="T12" fmla="*/ 22 w 32"/>
                <a:gd name="T13" fmla="*/ 44 h 44"/>
                <a:gd name="T14" fmla="*/ 32 w 32"/>
                <a:gd name="T15" fmla="*/ 34 h 44"/>
                <a:gd name="T16" fmla="*/ 32 w 32"/>
                <a:gd name="T17" fmla="*/ 10 h 44"/>
                <a:gd name="T18" fmla="*/ 24 w 32"/>
                <a:gd name="T19" fmla="*/ 34 h 44"/>
                <a:gd name="T20" fmla="*/ 22 w 32"/>
                <a:gd name="T21" fmla="*/ 36 h 44"/>
                <a:gd name="T22" fmla="*/ 10 w 32"/>
                <a:gd name="T23" fmla="*/ 36 h 44"/>
                <a:gd name="T24" fmla="*/ 8 w 32"/>
                <a:gd name="T25" fmla="*/ 34 h 44"/>
                <a:gd name="T26" fmla="*/ 8 w 32"/>
                <a:gd name="T27" fmla="*/ 10 h 44"/>
                <a:gd name="T28" fmla="*/ 10 w 32"/>
                <a:gd name="T29" fmla="*/ 8 h 44"/>
                <a:gd name="T30" fmla="*/ 22 w 32"/>
                <a:gd name="T31" fmla="*/ 8 h 44"/>
                <a:gd name="T32" fmla="*/ 24 w 32"/>
                <a:gd name="T33" fmla="*/ 10 h 44"/>
                <a:gd name="T34" fmla="*/ 24 w 32"/>
                <a:gd name="T35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4">
                  <a:moveTo>
                    <a:pt x="32" y="10"/>
                  </a:moveTo>
                  <a:cubicBezTo>
                    <a:pt x="32" y="4"/>
                    <a:pt x="28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4"/>
                    <a:pt x="10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8" y="44"/>
                    <a:pt x="32" y="40"/>
                    <a:pt x="32" y="34"/>
                  </a:cubicBezTo>
                  <a:lnTo>
                    <a:pt x="32" y="10"/>
                  </a:lnTo>
                  <a:close/>
                  <a:moveTo>
                    <a:pt x="24" y="34"/>
                  </a:moveTo>
                  <a:cubicBezTo>
                    <a:pt x="24" y="35"/>
                    <a:pt x="23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lnTo>
                    <a:pt x="24" y="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52"/>
            <p:cNvSpPr>
              <a:spLocks/>
            </p:cNvSpPr>
            <p:nvPr/>
          </p:nvSpPr>
          <p:spPr bwMode="auto">
            <a:xfrm>
              <a:off x="712" y="2906"/>
              <a:ext cx="38" cy="106"/>
            </a:xfrm>
            <a:custGeom>
              <a:avLst/>
              <a:gdLst>
                <a:gd name="T0" fmla="*/ 12 w 16"/>
                <a:gd name="T1" fmla="*/ 0 h 44"/>
                <a:gd name="T2" fmla="*/ 0 w 16"/>
                <a:gd name="T3" fmla="*/ 0 h 44"/>
                <a:gd name="T4" fmla="*/ 0 w 16"/>
                <a:gd name="T5" fmla="*/ 8 h 44"/>
                <a:gd name="T6" fmla="*/ 8 w 16"/>
                <a:gd name="T7" fmla="*/ 8 h 44"/>
                <a:gd name="T8" fmla="*/ 8 w 16"/>
                <a:gd name="T9" fmla="*/ 44 h 44"/>
                <a:gd name="T10" fmla="*/ 16 w 16"/>
                <a:gd name="T11" fmla="*/ 44 h 44"/>
                <a:gd name="T12" fmla="*/ 16 w 16"/>
                <a:gd name="T13" fmla="*/ 4 h 44"/>
                <a:gd name="T14" fmla="*/ 12 w 16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1" name="Group 16"/>
          <p:cNvGrpSpPr>
            <a:grpSpLocks noChangeAspect="1"/>
          </p:cNvGrpSpPr>
          <p:nvPr/>
        </p:nvGrpSpPr>
        <p:grpSpPr bwMode="auto">
          <a:xfrm>
            <a:off x="770433" y="3274825"/>
            <a:ext cx="347168" cy="353479"/>
            <a:chOff x="485" y="1027"/>
            <a:chExt cx="275" cy="280"/>
          </a:xfrm>
        </p:grpSpPr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485" y="1107"/>
              <a:ext cx="28" cy="124"/>
            </a:xfrm>
            <a:custGeom>
              <a:avLst/>
              <a:gdLst>
                <a:gd name="T0" fmla="*/ 32 w 47"/>
                <a:gd name="T1" fmla="*/ 208 h 208"/>
                <a:gd name="T2" fmla="*/ 20 w 47"/>
                <a:gd name="T3" fmla="*/ 201 h 208"/>
                <a:gd name="T4" fmla="*/ 0 w 47"/>
                <a:gd name="T5" fmla="*/ 105 h 208"/>
                <a:gd name="T6" fmla="*/ 20 w 47"/>
                <a:gd name="T7" fmla="*/ 9 h 208"/>
                <a:gd name="T8" fmla="*/ 37 w 47"/>
                <a:gd name="T9" fmla="*/ 3 h 208"/>
                <a:gd name="T10" fmla="*/ 44 w 47"/>
                <a:gd name="T11" fmla="*/ 20 h 208"/>
                <a:gd name="T12" fmla="*/ 25 w 47"/>
                <a:gd name="T13" fmla="*/ 105 h 208"/>
                <a:gd name="T14" fmla="*/ 44 w 47"/>
                <a:gd name="T15" fmla="*/ 190 h 208"/>
                <a:gd name="T16" fmla="*/ 37 w 47"/>
                <a:gd name="T17" fmla="*/ 207 h 208"/>
                <a:gd name="T18" fmla="*/ 32 w 47"/>
                <a:gd name="T1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208">
                  <a:moveTo>
                    <a:pt x="32" y="208"/>
                  </a:moveTo>
                  <a:cubicBezTo>
                    <a:pt x="27" y="208"/>
                    <a:pt x="22" y="205"/>
                    <a:pt x="20" y="201"/>
                  </a:cubicBezTo>
                  <a:cubicBezTo>
                    <a:pt x="7" y="171"/>
                    <a:pt x="0" y="138"/>
                    <a:pt x="0" y="105"/>
                  </a:cubicBezTo>
                  <a:cubicBezTo>
                    <a:pt x="0" y="72"/>
                    <a:pt x="7" y="39"/>
                    <a:pt x="20" y="9"/>
                  </a:cubicBezTo>
                  <a:cubicBezTo>
                    <a:pt x="23" y="3"/>
                    <a:pt x="31" y="0"/>
                    <a:pt x="37" y="3"/>
                  </a:cubicBezTo>
                  <a:cubicBezTo>
                    <a:pt x="44" y="6"/>
                    <a:pt x="47" y="13"/>
                    <a:pt x="44" y="20"/>
                  </a:cubicBezTo>
                  <a:cubicBezTo>
                    <a:pt x="31" y="47"/>
                    <a:pt x="25" y="75"/>
                    <a:pt x="25" y="105"/>
                  </a:cubicBezTo>
                  <a:cubicBezTo>
                    <a:pt x="25" y="135"/>
                    <a:pt x="31" y="163"/>
                    <a:pt x="44" y="190"/>
                  </a:cubicBezTo>
                  <a:cubicBezTo>
                    <a:pt x="47" y="197"/>
                    <a:pt x="44" y="204"/>
                    <a:pt x="37" y="207"/>
                  </a:cubicBezTo>
                  <a:cubicBezTo>
                    <a:pt x="36" y="208"/>
                    <a:pt x="34" y="208"/>
                    <a:pt x="32" y="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560" y="1279"/>
              <a:ext cx="125" cy="28"/>
            </a:xfrm>
            <a:custGeom>
              <a:avLst/>
              <a:gdLst>
                <a:gd name="T0" fmla="*/ 105 w 210"/>
                <a:gd name="T1" fmla="*/ 47 h 47"/>
                <a:gd name="T2" fmla="*/ 9 w 210"/>
                <a:gd name="T3" fmla="*/ 27 h 47"/>
                <a:gd name="T4" fmla="*/ 3 w 210"/>
                <a:gd name="T5" fmla="*/ 10 h 47"/>
                <a:gd name="T6" fmla="*/ 20 w 210"/>
                <a:gd name="T7" fmla="*/ 3 h 47"/>
                <a:gd name="T8" fmla="*/ 190 w 210"/>
                <a:gd name="T9" fmla="*/ 3 h 47"/>
                <a:gd name="T10" fmla="*/ 207 w 210"/>
                <a:gd name="T11" fmla="*/ 10 h 47"/>
                <a:gd name="T12" fmla="*/ 201 w 210"/>
                <a:gd name="T13" fmla="*/ 27 h 47"/>
                <a:gd name="T14" fmla="*/ 105 w 210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47">
                  <a:moveTo>
                    <a:pt x="105" y="47"/>
                  </a:moveTo>
                  <a:cubicBezTo>
                    <a:pt x="72" y="47"/>
                    <a:pt x="39" y="40"/>
                    <a:pt x="9" y="27"/>
                  </a:cubicBezTo>
                  <a:cubicBezTo>
                    <a:pt x="3" y="24"/>
                    <a:pt x="0" y="16"/>
                    <a:pt x="3" y="10"/>
                  </a:cubicBezTo>
                  <a:cubicBezTo>
                    <a:pt x="6" y="3"/>
                    <a:pt x="13" y="0"/>
                    <a:pt x="20" y="3"/>
                  </a:cubicBezTo>
                  <a:cubicBezTo>
                    <a:pt x="73" y="28"/>
                    <a:pt x="136" y="28"/>
                    <a:pt x="190" y="3"/>
                  </a:cubicBezTo>
                  <a:cubicBezTo>
                    <a:pt x="197" y="0"/>
                    <a:pt x="204" y="3"/>
                    <a:pt x="207" y="10"/>
                  </a:cubicBezTo>
                  <a:cubicBezTo>
                    <a:pt x="210" y="16"/>
                    <a:pt x="207" y="24"/>
                    <a:pt x="201" y="27"/>
                  </a:cubicBezTo>
                  <a:cubicBezTo>
                    <a:pt x="171" y="40"/>
                    <a:pt x="138" y="47"/>
                    <a:pt x="105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732" y="1107"/>
              <a:ext cx="28" cy="124"/>
            </a:xfrm>
            <a:custGeom>
              <a:avLst/>
              <a:gdLst>
                <a:gd name="T0" fmla="*/ 15 w 47"/>
                <a:gd name="T1" fmla="*/ 208 h 208"/>
                <a:gd name="T2" fmla="*/ 10 w 47"/>
                <a:gd name="T3" fmla="*/ 207 h 208"/>
                <a:gd name="T4" fmla="*/ 3 w 47"/>
                <a:gd name="T5" fmla="*/ 190 h 208"/>
                <a:gd name="T6" fmla="*/ 22 w 47"/>
                <a:gd name="T7" fmla="*/ 105 h 208"/>
                <a:gd name="T8" fmla="*/ 20 w 47"/>
                <a:gd name="T9" fmla="*/ 76 h 208"/>
                <a:gd name="T10" fmla="*/ 3 w 47"/>
                <a:gd name="T11" fmla="*/ 20 h 208"/>
                <a:gd name="T12" fmla="*/ 10 w 47"/>
                <a:gd name="T13" fmla="*/ 3 h 208"/>
                <a:gd name="T14" fmla="*/ 27 w 47"/>
                <a:gd name="T15" fmla="*/ 9 h 208"/>
                <a:gd name="T16" fmla="*/ 45 w 47"/>
                <a:gd name="T17" fmla="*/ 72 h 208"/>
                <a:gd name="T18" fmla="*/ 47 w 47"/>
                <a:gd name="T19" fmla="*/ 105 h 208"/>
                <a:gd name="T20" fmla="*/ 27 w 47"/>
                <a:gd name="T21" fmla="*/ 201 h 208"/>
                <a:gd name="T22" fmla="*/ 15 w 47"/>
                <a:gd name="T2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08">
                  <a:moveTo>
                    <a:pt x="15" y="208"/>
                  </a:moveTo>
                  <a:cubicBezTo>
                    <a:pt x="13" y="208"/>
                    <a:pt x="11" y="208"/>
                    <a:pt x="10" y="207"/>
                  </a:cubicBezTo>
                  <a:cubicBezTo>
                    <a:pt x="3" y="204"/>
                    <a:pt x="0" y="197"/>
                    <a:pt x="3" y="190"/>
                  </a:cubicBezTo>
                  <a:cubicBezTo>
                    <a:pt x="16" y="163"/>
                    <a:pt x="22" y="135"/>
                    <a:pt x="22" y="105"/>
                  </a:cubicBezTo>
                  <a:cubicBezTo>
                    <a:pt x="22" y="95"/>
                    <a:pt x="21" y="85"/>
                    <a:pt x="20" y="76"/>
                  </a:cubicBezTo>
                  <a:cubicBezTo>
                    <a:pt x="17" y="56"/>
                    <a:pt x="11" y="38"/>
                    <a:pt x="3" y="20"/>
                  </a:cubicBezTo>
                  <a:cubicBezTo>
                    <a:pt x="0" y="13"/>
                    <a:pt x="3" y="6"/>
                    <a:pt x="10" y="3"/>
                  </a:cubicBezTo>
                  <a:cubicBezTo>
                    <a:pt x="16" y="0"/>
                    <a:pt x="24" y="3"/>
                    <a:pt x="27" y="9"/>
                  </a:cubicBezTo>
                  <a:cubicBezTo>
                    <a:pt x="36" y="29"/>
                    <a:pt x="42" y="50"/>
                    <a:pt x="45" y="72"/>
                  </a:cubicBezTo>
                  <a:cubicBezTo>
                    <a:pt x="47" y="83"/>
                    <a:pt x="47" y="94"/>
                    <a:pt x="47" y="105"/>
                  </a:cubicBezTo>
                  <a:cubicBezTo>
                    <a:pt x="47" y="138"/>
                    <a:pt x="40" y="171"/>
                    <a:pt x="27" y="201"/>
                  </a:cubicBezTo>
                  <a:cubicBezTo>
                    <a:pt x="25" y="205"/>
                    <a:pt x="20" y="208"/>
                    <a:pt x="15" y="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560" y="1027"/>
              <a:ext cx="125" cy="33"/>
            </a:xfrm>
            <a:custGeom>
              <a:avLst/>
              <a:gdLst>
                <a:gd name="T0" fmla="*/ 15 w 210"/>
                <a:gd name="T1" fmla="*/ 52 h 54"/>
                <a:gd name="T2" fmla="*/ 3 w 210"/>
                <a:gd name="T3" fmla="*/ 44 h 54"/>
                <a:gd name="T4" fmla="*/ 9 w 210"/>
                <a:gd name="T5" fmla="*/ 27 h 54"/>
                <a:gd name="T6" fmla="*/ 201 w 210"/>
                <a:gd name="T7" fmla="*/ 27 h 54"/>
                <a:gd name="T8" fmla="*/ 207 w 210"/>
                <a:gd name="T9" fmla="*/ 44 h 54"/>
                <a:gd name="T10" fmla="*/ 190 w 210"/>
                <a:gd name="T11" fmla="*/ 51 h 54"/>
                <a:gd name="T12" fmla="*/ 20 w 210"/>
                <a:gd name="T13" fmla="*/ 51 h 54"/>
                <a:gd name="T14" fmla="*/ 15 w 210"/>
                <a:gd name="T15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54">
                  <a:moveTo>
                    <a:pt x="15" y="52"/>
                  </a:moveTo>
                  <a:cubicBezTo>
                    <a:pt x="10" y="52"/>
                    <a:pt x="5" y="49"/>
                    <a:pt x="3" y="44"/>
                  </a:cubicBezTo>
                  <a:cubicBezTo>
                    <a:pt x="0" y="38"/>
                    <a:pt x="3" y="30"/>
                    <a:pt x="9" y="27"/>
                  </a:cubicBezTo>
                  <a:cubicBezTo>
                    <a:pt x="70" y="0"/>
                    <a:pt x="140" y="0"/>
                    <a:pt x="201" y="27"/>
                  </a:cubicBezTo>
                  <a:cubicBezTo>
                    <a:pt x="207" y="30"/>
                    <a:pt x="210" y="38"/>
                    <a:pt x="207" y="44"/>
                  </a:cubicBezTo>
                  <a:cubicBezTo>
                    <a:pt x="204" y="51"/>
                    <a:pt x="197" y="54"/>
                    <a:pt x="190" y="51"/>
                  </a:cubicBezTo>
                  <a:cubicBezTo>
                    <a:pt x="137" y="26"/>
                    <a:pt x="74" y="26"/>
                    <a:pt x="20" y="51"/>
                  </a:cubicBezTo>
                  <a:cubicBezTo>
                    <a:pt x="18" y="51"/>
                    <a:pt x="16" y="52"/>
                    <a:pt x="15" y="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21"/>
            <p:cNvSpPr>
              <a:spLocks noChangeArrowheads="1"/>
            </p:cNvSpPr>
            <p:nvPr/>
          </p:nvSpPr>
          <p:spPr bwMode="auto">
            <a:xfrm>
              <a:off x="538" y="1154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22"/>
            <p:cNvSpPr>
              <a:spLocks noChangeArrowheads="1"/>
            </p:cNvSpPr>
            <p:nvPr/>
          </p:nvSpPr>
          <p:spPr bwMode="auto">
            <a:xfrm>
              <a:off x="607" y="1085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23"/>
            <p:cNvSpPr>
              <a:spLocks noChangeArrowheads="1"/>
            </p:cNvSpPr>
            <p:nvPr/>
          </p:nvSpPr>
          <p:spPr bwMode="auto">
            <a:xfrm>
              <a:off x="607" y="1223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"/>
            <p:cNvSpPr>
              <a:spLocks/>
            </p:cNvSpPr>
            <p:nvPr/>
          </p:nvSpPr>
          <p:spPr bwMode="auto">
            <a:xfrm>
              <a:off x="637" y="1184"/>
              <a:ext cx="42" cy="42"/>
            </a:xfrm>
            <a:custGeom>
              <a:avLst/>
              <a:gdLst>
                <a:gd name="T0" fmla="*/ 0 w 70"/>
                <a:gd name="T1" fmla="*/ 51 h 70"/>
                <a:gd name="T2" fmla="*/ 18 w 70"/>
                <a:gd name="T3" fmla="*/ 70 h 70"/>
                <a:gd name="T4" fmla="*/ 70 w 70"/>
                <a:gd name="T5" fmla="*/ 18 h 70"/>
                <a:gd name="T6" fmla="*/ 51 w 70"/>
                <a:gd name="T7" fmla="*/ 0 h 70"/>
                <a:gd name="T8" fmla="*/ 0 w 70"/>
                <a:gd name="T9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0" y="51"/>
                  </a:moveTo>
                  <a:cubicBezTo>
                    <a:pt x="18" y="70"/>
                    <a:pt x="18" y="70"/>
                    <a:pt x="18" y="70"/>
                  </a:cubicBezTo>
                  <a:cubicBezTo>
                    <a:pt x="38" y="52"/>
                    <a:pt x="53" y="37"/>
                    <a:pt x="70" y="1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5" y="19"/>
                    <a:pt x="20" y="35"/>
                    <a:pt x="0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"/>
            <p:cNvSpPr>
              <a:spLocks/>
            </p:cNvSpPr>
            <p:nvPr/>
          </p:nvSpPr>
          <p:spPr bwMode="auto">
            <a:xfrm>
              <a:off x="642" y="1062"/>
              <a:ext cx="96" cy="88"/>
            </a:xfrm>
            <a:custGeom>
              <a:avLst/>
              <a:gdLst>
                <a:gd name="T0" fmla="*/ 92 w 160"/>
                <a:gd name="T1" fmla="*/ 25 h 147"/>
                <a:gd name="T2" fmla="*/ 114 w 160"/>
                <a:gd name="T3" fmla="*/ 33 h 147"/>
                <a:gd name="T4" fmla="*/ 97 w 160"/>
                <a:gd name="T5" fmla="*/ 129 h 147"/>
                <a:gd name="T6" fmla="*/ 116 w 160"/>
                <a:gd name="T7" fmla="*/ 147 h 147"/>
                <a:gd name="T8" fmla="*/ 132 w 160"/>
                <a:gd name="T9" fmla="*/ 14 h 147"/>
                <a:gd name="T10" fmla="*/ 92 w 160"/>
                <a:gd name="T11" fmla="*/ 0 h 147"/>
                <a:gd name="T12" fmla="*/ 0 w 160"/>
                <a:gd name="T13" fmla="*/ 31 h 147"/>
                <a:gd name="T14" fmla="*/ 18 w 160"/>
                <a:gd name="T15" fmla="*/ 50 h 147"/>
                <a:gd name="T16" fmla="*/ 92 w 160"/>
                <a:gd name="T17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47">
                  <a:moveTo>
                    <a:pt x="92" y="25"/>
                  </a:moveTo>
                  <a:cubicBezTo>
                    <a:pt x="102" y="25"/>
                    <a:pt x="109" y="28"/>
                    <a:pt x="114" y="33"/>
                  </a:cubicBezTo>
                  <a:cubicBezTo>
                    <a:pt x="129" y="47"/>
                    <a:pt x="122" y="83"/>
                    <a:pt x="97" y="129"/>
                  </a:cubicBezTo>
                  <a:cubicBezTo>
                    <a:pt x="116" y="147"/>
                    <a:pt x="116" y="147"/>
                    <a:pt x="116" y="147"/>
                  </a:cubicBezTo>
                  <a:cubicBezTo>
                    <a:pt x="148" y="93"/>
                    <a:pt x="160" y="42"/>
                    <a:pt x="132" y="14"/>
                  </a:cubicBezTo>
                  <a:cubicBezTo>
                    <a:pt x="123" y="5"/>
                    <a:pt x="109" y="0"/>
                    <a:pt x="92" y="0"/>
                  </a:cubicBezTo>
                  <a:cubicBezTo>
                    <a:pt x="66" y="0"/>
                    <a:pt x="34" y="11"/>
                    <a:pt x="0" y="31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46" y="34"/>
                    <a:pt x="72" y="25"/>
                    <a:pt x="92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6"/>
            <p:cNvSpPr>
              <a:spLocks/>
            </p:cNvSpPr>
            <p:nvPr/>
          </p:nvSpPr>
          <p:spPr bwMode="auto">
            <a:xfrm>
              <a:off x="566" y="1113"/>
              <a:ext cx="42" cy="42"/>
            </a:xfrm>
            <a:custGeom>
              <a:avLst/>
              <a:gdLst>
                <a:gd name="T0" fmla="*/ 70 w 70"/>
                <a:gd name="T1" fmla="*/ 19 h 70"/>
                <a:gd name="T2" fmla="*/ 52 w 70"/>
                <a:gd name="T3" fmla="*/ 0 h 70"/>
                <a:gd name="T4" fmla="*/ 0 w 70"/>
                <a:gd name="T5" fmla="*/ 52 h 70"/>
                <a:gd name="T6" fmla="*/ 19 w 70"/>
                <a:gd name="T7" fmla="*/ 70 h 70"/>
                <a:gd name="T8" fmla="*/ 70 w 70"/>
                <a:gd name="T9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19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32" y="18"/>
                    <a:pt x="17" y="33"/>
                    <a:pt x="0" y="52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35" y="51"/>
                    <a:pt x="50" y="36"/>
                    <a:pt x="70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7"/>
            <p:cNvSpPr>
              <a:spLocks/>
            </p:cNvSpPr>
            <p:nvPr/>
          </p:nvSpPr>
          <p:spPr bwMode="auto">
            <a:xfrm>
              <a:off x="509" y="1188"/>
              <a:ext cx="94" cy="89"/>
            </a:xfrm>
            <a:custGeom>
              <a:avLst/>
              <a:gdLst>
                <a:gd name="T0" fmla="*/ 65 w 157"/>
                <a:gd name="T1" fmla="*/ 123 h 148"/>
                <a:gd name="T2" fmla="*/ 43 w 157"/>
                <a:gd name="T3" fmla="*/ 115 h 148"/>
                <a:gd name="T4" fmla="*/ 60 w 157"/>
                <a:gd name="T5" fmla="*/ 19 h 148"/>
                <a:gd name="T6" fmla="*/ 41 w 157"/>
                <a:gd name="T7" fmla="*/ 0 h 148"/>
                <a:gd name="T8" fmla="*/ 25 w 157"/>
                <a:gd name="T9" fmla="*/ 133 h 148"/>
                <a:gd name="T10" fmla="*/ 65 w 157"/>
                <a:gd name="T11" fmla="*/ 148 h 148"/>
                <a:gd name="T12" fmla="*/ 157 w 157"/>
                <a:gd name="T13" fmla="*/ 117 h 148"/>
                <a:gd name="T14" fmla="*/ 139 w 157"/>
                <a:gd name="T15" fmla="*/ 98 h 148"/>
                <a:gd name="T16" fmla="*/ 65 w 157"/>
                <a:gd name="T17" fmla="*/ 12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48">
                  <a:moveTo>
                    <a:pt x="65" y="123"/>
                  </a:moveTo>
                  <a:cubicBezTo>
                    <a:pt x="55" y="123"/>
                    <a:pt x="48" y="120"/>
                    <a:pt x="43" y="115"/>
                  </a:cubicBezTo>
                  <a:cubicBezTo>
                    <a:pt x="29" y="101"/>
                    <a:pt x="35" y="64"/>
                    <a:pt x="60" y="1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8" y="58"/>
                    <a:pt x="0" y="108"/>
                    <a:pt x="25" y="133"/>
                  </a:cubicBezTo>
                  <a:cubicBezTo>
                    <a:pt x="35" y="143"/>
                    <a:pt x="48" y="148"/>
                    <a:pt x="65" y="148"/>
                  </a:cubicBezTo>
                  <a:cubicBezTo>
                    <a:pt x="91" y="148"/>
                    <a:pt x="123" y="137"/>
                    <a:pt x="157" y="117"/>
                  </a:cubicBezTo>
                  <a:cubicBezTo>
                    <a:pt x="139" y="98"/>
                    <a:pt x="139" y="98"/>
                    <a:pt x="139" y="98"/>
                  </a:cubicBezTo>
                  <a:cubicBezTo>
                    <a:pt x="111" y="114"/>
                    <a:pt x="85" y="123"/>
                    <a:pt x="65" y="1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8"/>
            <p:cNvSpPr>
              <a:spLocks/>
            </p:cNvSpPr>
            <p:nvPr/>
          </p:nvSpPr>
          <p:spPr bwMode="auto">
            <a:xfrm>
              <a:off x="637" y="1113"/>
              <a:ext cx="42" cy="42"/>
            </a:xfrm>
            <a:custGeom>
              <a:avLst/>
              <a:gdLst>
                <a:gd name="T0" fmla="*/ 51 w 70"/>
                <a:gd name="T1" fmla="*/ 70 h 70"/>
                <a:gd name="T2" fmla="*/ 70 w 70"/>
                <a:gd name="T3" fmla="*/ 52 h 70"/>
                <a:gd name="T4" fmla="*/ 18 w 70"/>
                <a:gd name="T5" fmla="*/ 0 h 70"/>
                <a:gd name="T6" fmla="*/ 0 w 70"/>
                <a:gd name="T7" fmla="*/ 19 h 70"/>
                <a:gd name="T8" fmla="*/ 51 w 70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51" y="70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3" y="33"/>
                    <a:pt x="38" y="18"/>
                    <a:pt x="18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0" y="36"/>
                    <a:pt x="35" y="51"/>
                    <a:pt x="51" y="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9"/>
            <p:cNvSpPr>
              <a:spLocks/>
            </p:cNvSpPr>
            <p:nvPr/>
          </p:nvSpPr>
          <p:spPr bwMode="auto">
            <a:xfrm>
              <a:off x="642" y="1188"/>
              <a:ext cx="94" cy="89"/>
            </a:xfrm>
            <a:custGeom>
              <a:avLst/>
              <a:gdLst>
                <a:gd name="T0" fmla="*/ 114 w 157"/>
                <a:gd name="T1" fmla="*/ 115 h 148"/>
                <a:gd name="T2" fmla="*/ 92 w 157"/>
                <a:gd name="T3" fmla="*/ 123 h 148"/>
                <a:gd name="T4" fmla="*/ 92 w 157"/>
                <a:gd name="T5" fmla="*/ 123 h 148"/>
                <a:gd name="T6" fmla="*/ 18 w 157"/>
                <a:gd name="T7" fmla="*/ 98 h 148"/>
                <a:gd name="T8" fmla="*/ 0 w 157"/>
                <a:gd name="T9" fmla="*/ 117 h 148"/>
                <a:gd name="T10" fmla="*/ 92 w 157"/>
                <a:gd name="T11" fmla="*/ 148 h 148"/>
                <a:gd name="T12" fmla="*/ 92 w 157"/>
                <a:gd name="T13" fmla="*/ 148 h 148"/>
                <a:gd name="T14" fmla="*/ 132 w 157"/>
                <a:gd name="T15" fmla="*/ 133 h 148"/>
                <a:gd name="T16" fmla="*/ 116 w 157"/>
                <a:gd name="T17" fmla="*/ 0 h 148"/>
                <a:gd name="T18" fmla="*/ 97 w 157"/>
                <a:gd name="T19" fmla="*/ 19 h 148"/>
                <a:gd name="T20" fmla="*/ 114 w 157"/>
                <a:gd name="T21" fmla="*/ 11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" h="148">
                  <a:moveTo>
                    <a:pt x="114" y="115"/>
                  </a:moveTo>
                  <a:cubicBezTo>
                    <a:pt x="109" y="120"/>
                    <a:pt x="102" y="123"/>
                    <a:pt x="92" y="123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72" y="123"/>
                    <a:pt x="46" y="114"/>
                    <a:pt x="18" y="9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4" y="137"/>
                    <a:pt x="66" y="148"/>
                    <a:pt x="92" y="148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109" y="148"/>
                    <a:pt x="123" y="143"/>
                    <a:pt x="132" y="133"/>
                  </a:cubicBezTo>
                  <a:cubicBezTo>
                    <a:pt x="157" y="108"/>
                    <a:pt x="149" y="58"/>
                    <a:pt x="116" y="0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122" y="64"/>
                    <a:pt x="128" y="101"/>
                    <a:pt x="114" y="1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0"/>
            <p:cNvSpPr>
              <a:spLocks/>
            </p:cNvSpPr>
            <p:nvPr/>
          </p:nvSpPr>
          <p:spPr bwMode="auto">
            <a:xfrm>
              <a:off x="509" y="1062"/>
              <a:ext cx="94" cy="89"/>
            </a:xfrm>
            <a:custGeom>
              <a:avLst/>
              <a:gdLst>
                <a:gd name="T0" fmla="*/ 43 w 157"/>
                <a:gd name="T1" fmla="*/ 33 h 148"/>
                <a:gd name="T2" fmla="*/ 65 w 157"/>
                <a:gd name="T3" fmla="*/ 25 h 148"/>
                <a:gd name="T4" fmla="*/ 139 w 157"/>
                <a:gd name="T5" fmla="*/ 50 h 148"/>
                <a:gd name="T6" fmla="*/ 157 w 157"/>
                <a:gd name="T7" fmla="*/ 31 h 148"/>
                <a:gd name="T8" fmla="*/ 65 w 157"/>
                <a:gd name="T9" fmla="*/ 0 h 148"/>
                <a:gd name="T10" fmla="*/ 25 w 157"/>
                <a:gd name="T11" fmla="*/ 15 h 148"/>
                <a:gd name="T12" fmla="*/ 41 w 157"/>
                <a:gd name="T13" fmla="*/ 148 h 148"/>
                <a:gd name="T14" fmla="*/ 60 w 157"/>
                <a:gd name="T15" fmla="*/ 129 h 148"/>
                <a:gd name="T16" fmla="*/ 43 w 157"/>
                <a:gd name="T17" fmla="*/ 3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48">
                  <a:moveTo>
                    <a:pt x="43" y="33"/>
                  </a:moveTo>
                  <a:cubicBezTo>
                    <a:pt x="48" y="28"/>
                    <a:pt x="55" y="25"/>
                    <a:pt x="65" y="25"/>
                  </a:cubicBezTo>
                  <a:cubicBezTo>
                    <a:pt x="85" y="25"/>
                    <a:pt x="111" y="34"/>
                    <a:pt x="139" y="50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23" y="11"/>
                    <a:pt x="91" y="0"/>
                    <a:pt x="65" y="0"/>
                  </a:cubicBezTo>
                  <a:cubicBezTo>
                    <a:pt x="48" y="0"/>
                    <a:pt x="35" y="5"/>
                    <a:pt x="25" y="15"/>
                  </a:cubicBezTo>
                  <a:cubicBezTo>
                    <a:pt x="0" y="40"/>
                    <a:pt x="8" y="90"/>
                    <a:pt x="41" y="148"/>
                  </a:cubicBezTo>
                  <a:cubicBezTo>
                    <a:pt x="60" y="129"/>
                    <a:pt x="60" y="129"/>
                    <a:pt x="60" y="129"/>
                  </a:cubicBezTo>
                  <a:cubicBezTo>
                    <a:pt x="35" y="83"/>
                    <a:pt x="29" y="47"/>
                    <a:pt x="43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1"/>
            <p:cNvSpPr>
              <a:spLocks/>
            </p:cNvSpPr>
            <p:nvPr/>
          </p:nvSpPr>
          <p:spPr bwMode="auto">
            <a:xfrm>
              <a:off x="566" y="1184"/>
              <a:ext cx="42" cy="42"/>
            </a:xfrm>
            <a:custGeom>
              <a:avLst/>
              <a:gdLst>
                <a:gd name="T0" fmla="*/ 19 w 70"/>
                <a:gd name="T1" fmla="*/ 0 h 70"/>
                <a:gd name="T2" fmla="*/ 0 w 70"/>
                <a:gd name="T3" fmla="*/ 18 h 70"/>
                <a:gd name="T4" fmla="*/ 52 w 70"/>
                <a:gd name="T5" fmla="*/ 70 h 70"/>
                <a:gd name="T6" fmla="*/ 70 w 70"/>
                <a:gd name="T7" fmla="*/ 51 h 70"/>
                <a:gd name="T8" fmla="*/ 19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19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7" y="36"/>
                    <a:pt x="32" y="52"/>
                    <a:pt x="52" y="70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50" y="34"/>
                    <a:pt x="35" y="19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2"/>
            <p:cNvSpPr>
              <a:spLocks noChangeArrowheads="1"/>
            </p:cNvSpPr>
            <p:nvPr/>
          </p:nvSpPr>
          <p:spPr bwMode="auto">
            <a:xfrm>
              <a:off x="676" y="1154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5588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August, </a:t>
            </a:r>
            <a:r>
              <a:rPr lang="en-US" dirty="0"/>
              <a:t>customers wanted to learn more about…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Top three customer </a:t>
            </a:r>
            <a:r>
              <a:rPr lang="en-US" dirty="0" smtClean="0"/>
              <a:t>interests</a:t>
            </a:r>
          </a:p>
          <a:p>
            <a:endParaRPr lang="en-US" dirty="0"/>
          </a:p>
        </p:txBody>
      </p:sp>
      <p:pic>
        <p:nvPicPr>
          <p:cNvPr id="18" name="Picture Placeholder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93" y="2059734"/>
            <a:ext cx="1463747" cy="1207590"/>
          </a:xfrm>
          <a:prstGeom prst="rect">
            <a:avLst/>
          </a:prstGeom>
        </p:spPr>
      </p:pic>
      <p:sp>
        <p:nvSpPr>
          <p:cNvPr id="14" name="Content Placeholder 1"/>
          <p:cNvSpPr txBox="1">
            <a:spLocks/>
          </p:cNvSpPr>
          <p:nvPr/>
        </p:nvSpPr>
        <p:spPr>
          <a:xfrm>
            <a:off x="611188" y="1439006"/>
            <a:ext cx="3520440" cy="184134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0" tIns="18288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Synergy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4308153" y="1439006"/>
            <a:ext cx="3574266" cy="184134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vert="horz" lIns="0" tIns="18288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IoT</a:t>
            </a:r>
            <a:endParaRPr lang="en-US" b="1" dirty="0"/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8058944" y="1439006"/>
            <a:ext cx="3520440" cy="1841345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vert="horz" lIns="0" tIns="18288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SimpliVity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360" y="2253975"/>
            <a:ext cx="2539826" cy="649838"/>
          </a:xfrm>
          <a:prstGeom prst="rect">
            <a:avLst/>
          </a:prstGeom>
        </p:spPr>
      </p:pic>
      <p:sp>
        <p:nvSpPr>
          <p:cNvPr id="58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z="1800" smtClean="0"/>
              <a:t>3</a:t>
            </a:fld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359558" y="3514541"/>
            <a:ext cx="11336290" cy="2425416"/>
            <a:chOff x="715496" y="3375901"/>
            <a:chExt cx="10767128" cy="3519821"/>
          </a:xfrm>
        </p:grpSpPr>
        <p:grpSp>
          <p:nvGrpSpPr>
            <p:cNvPr id="2" name="Agrupar 1"/>
            <p:cNvGrpSpPr/>
            <p:nvPr/>
          </p:nvGrpSpPr>
          <p:grpSpPr>
            <a:xfrm>
              <a:off x="715496" y="3390776"/>
              <a:ext cx="10767128" cy="3230239"/>
              <a:chOff x="629946" y="3363775"/>
              <a:chExt cx="10955928" cy="3565831"/>
            </a:xfrm>
          </p:grpSpPr>
          <p:sp>
            <p:nvSpPr>
              <p:cNvPr id="32" name="CaixaDeTexto 55"/>
              <p:cNvSpPr txBox="1"/>
              <p:nvPr/>
            </p:nvSpPr>
            <p:spPr>
              <a:xfrm>
                <a:off x="3669778" y="4318106"/>
                <a:ext cx="4207676" cy="1908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8600" b="1" dirty="0">
                    <a:solidFill>
                      <a:srgbClr val="01A982"/>
                    </a:solidFill>
                  </a:rPr>
                  <a:t>Synergy</a:t>
                </a:r>
              </a:p>
            </p:txBody>
          </p:sp>
          <p:sp>
            <p:nvSpPr>
              <p:cNvPr id="33" name="CaixaDeTexto 54"/>
              <p:cNvSpPr txBox="1"/>
              <p:nvPr/>
            </p:nvSpPr>
            <p:spPr>
              <a:xfrm>
                <a:off x="8594129" y="3467869"/>
                <a:ext cx="1256416" cy="843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3800" dirty="0">
                    <a:solidFill>
                      <a:schemeClr val="accent3"/>
                    </a:solidFill>
                  </a:rPr>
                  <a:t>Aruba</a:t>
                </a:r>
              </a:p>
            </p:txBody>
          </p:sp>
          <p:sp>
            <p:nvSpPr>
              <p:cNvPr id="34" name="CaixaDeTexto 66"/>
              <p:cNvSpPr txBox="1"/>
              <p:nvPr/>
            </p:nvSpPr>
            <p:spPr>
              <a:xfrm>
                <a:off x="629946" y="5731480"/>
                <a:ext cx="3222683" cy="1198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5300" b="1" dirty="0">
                    <a:solidFill>
                      <a:schemeClr val="accent1"/>
                    </a:solidFill>
                  </a:rPr>
                  <a:t>SimpliVity</a:t>
                </a:r>
              </a:p>
            </p:txBody>
          </p:sp>
          <p:sp>
            <p:nvSpPr>
              <p:cNvPr id="35" name="CaixaDeTexto 60"/>
              <p:cNvSpPr txBox="1"/>
              <p:nvPr/>
            </p:nvSpPr>
            <p:spPr>
              <a:xfrm>
                <a:off x="640403" y="3966819"/>
                <a:ext cx="1041076" cy="1242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5600" b="1" dirty="0">
                    <a:solidFill>
                      <a:schemeClr val="accent3"/>
                    </a:solidFill>
                  </a:rPr>
                  <a:t>IoT</a:t>
                </a:r>
              </a:p>
            </p:txBody>
          </p:sp>
          <p:sp>
            <p:nvSpPr>
              <p:cNvPr id="36" name="CaixaDeTexto 53"/>
              <p:cNvSpPr txBox="1"/>
              <p:nvPr/>
            </p:nvSpPr>
            <p:spPr>
              <a:xfrm>
                <a:off x="2561156" y="3855867"/>
                <a:ext cx="1499148" cy="665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3000" dirty="0">
                    <a:solidFill>
                      <a:srgbClr val="01A982"/>
                    </a:solidFill>
                  </a:rPr>
                  <a:t>OneView</a:t>
                </a:r>
              </a:p>
            </p:txBody>
          </p:sp>
          <p:sp>
            <p:nvSpPr>
              <p:cNvPr id="37" name="CaixaDeTexto 49"/>
              <p:cNvSpPr txBox="1"/>
              <p:nvPr/>
            </p:nvSpPr>
            <p:spPr>
              <a:xfrm>
                <a:off x="6629414" y="3473684"/>
                <a:ext cx="652221" cy="332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500" dirty="0">
                    <a:solidFill>
                      <a:schemeClr val="accent1"/>
                    </a:solidFill>
                  </a:rPr>
                  <a:t>Storage</a:t>
                </a:r>
              </a:p>
            </p:txBody>
          </p:sp>
          <p:sp>
            <p:nvSpPr>
              <p:cNvPr id="38" name="CaixaDeTexto 50"/>
              <p:cNvSpPr txBox="1"/>
              <p:nvPr/>
            </p:nvSpPr>
            <p:spPr>
              <a:xfrm>
                <a:off x="5031925" y="5980833"/>
                <a:ext cx="1041075" cy="798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3600" dirty="0">
                    <a:solidFill>
                      <a:schemeClr val="accent3"/>
                    </a:solidFill>
                  </a:rPr>
                  <a:t>Edge</a:t>
                </a:r>
              </a:p>
            </p:txBody>
          </p:sp>
          <p:sp>
            <p:nvSpPr>
              <p:cNvPr id="39" name="CaixaDeTexto 61"/>
              <p:cNvSpPr txBox="1"/>
              <p:nvPr/>
            </p:nvSpPr>
            <p:spPr>
              <a:xfrm>
                <a:off x="837302" y="3363775"/>
                <a:ext cx="1863709" cy="576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600" dirty="0">
                    <a:solidFill>
                      <a:schemeClr val="accent2"/>
                    </a:solidFill>
                  </a:rPr>
                  <a:t>FlexCapacity</a:t>
                </a:r>
              </a:p>
            </p:txBody>
          </p:sp>
          <p:sp>
            <p:nvSpPr>
              <p:cNvPr id="40" name="CaixaDeTexto 61"/>
              <p:cNvSpPr txBox="1"/>
              <p:nvPr/>
            </p:nvSpPr>
            <p:spPr>
              <a:xfrm>
                <a:off x="8523070" y="4604084"/>
                <a:ext cx="3062804" cy="843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3800" dirty="0">
                    <a:solidFill>
                      <a:schemeClr val="accent2"/>
                    </a:solidFill>
                  </a:rPr>
                  <a:t>HPE Pointnext</a:t>
                </a:r>
              </a:p>
            </p:txBody>
          </p:sp>
          <p:sp>
            <p:nvSpPr>
              <p:cNvPr id="41" name="CaixaDeTexto 57"/>
              <p:cNvSpPr txBox="1"/>
              <p:nvPr/>
            </p:nvSpPr>
            <p:spPr>
              <a:xfrm>
                <a:off x="1681479" y="5102331"/>
                <a:ext cx="630533" cy="24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 dirty="0">
                    <a:solidFill>
                      <a:schemeClr val="accent3"/>
                    </a:solidFill>
                  </a:rPr>
                  <a:t>ClearPass</a:t>
                </a:r>
              </a:p>
            </p:txBody>
          </p:sp>
          <p:sp>
            <p:nvSpPr>
              <p:cNvPr id="43" name="CaixaDeTexto 48"/>
              <p:cNvSpPr txBox="1"/>
              <p:nvPr/>
            </p:nvSpPr>
            <p:spPr>
              <a:xfrm>
                <a:off x="3035595" y="3502589"/>
                <a:ext cx="618139" cy="421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900" dirty="0"/>
                  <a:t>Cloud</a:t>
                </a:r>
              </a:p>
            </p:txBody>
          </p:sp>
          <p:sp>
            <p:nvSpPr>
              <p:cNvPr id="47" name="CaixaDeTexto 64"/>
              <p:cNvSpPr txBox="1"/>
              <p:nvPr/>
            </p:nvSpPr>
            <p:spPr>
              <a:xfrm>
                <a:off x="5591367" y="4336010"/>
                <a:ext cx="683205" cy="24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 dirty="0">
                    <a:solidFill>
                      <a:schemeClr val="accent3"/>
                    </a:solidFill>
                  </a:rPr>
                  <a:t>Networking</a:t>
                </a:r>
              </a:p>
            </p:txBody>
          </p:sp>
          <p:sp>
            <p:nvSpPr>
              <p:cNvPr id="48" name="CaixaDeTexto 47"/>
              <p:cNvSpPr txBox="1"/>
              <p:nvPr/>
            </p:nvSpPr>
            <p:spPr>
              <a:xfrm>
                <a:off x="4019244" y="6376885"/>
                <a:ext cx="853619" cy="510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300" dirty="0">
                    <a:solidFill>
                      <a:srgbClr val="80746E"/>
                    </a:solidFill>
                  </a:rPr>
                  <a:t>Gen10</a:t>
                </a:r>
              </a:p>
            </p:txBody>
          </p:sp>
          <p:sp>
            <p:nvSpPr>
              <p:cNvPr id="49" name="CaixaDeTexto 59"/>
              <p:cNvSpPr txBox="1"/>
              <p:nvPr/>
            </p:nvSpPr>
            <p:spPr>
              <a:xfrm>
                <a:off x="2022867" y="4436706"/>
                <a:ext cx="735878" cy="421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900" dirty="0">
                    <a:solidFill>
                      <a:schemeClr val="accent1"/>
                    </a:solidFill>
                  </a:rPr>
                  <a:t>Nimble</a:t>
                </a:r>
              </a:p>
            </p:txBody>
          </p:sp>
          <p:sp>
            <p:nvSpPr>
              <p:cNvPr id="52" name="CaixaDeTexto 52"/>
              <p:cNvSpPr txBox="1"/>
              <p:nvPr/>
            </p:nvSpPr>
            <p:spPr>
              <a:xfrm>
                <a:off x="7427306" y="6364457"/>
                <a:ext cx="2086797" cy="510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300" dirty="0">
                    <a:solidFill>
                      <a:schemeClr val="accent1"/>
                    </a:solidFill>
                  </a:rPr>
                  <a:t>Hyperconverged</a:t>
                </a:r>
              </a:p>
            </p:txBody>
          </p:sp>
        </p:grpSp>
        <p:sp>
          <p:nvSpPr>
            <p:cNvPr id="57" name="CaixaDeTexto 51"/>
            <p:cNvSpPr txBox="1"/>
            <p:nvPr/>
          </p:nvSpPr>
          <p:spPr>
            <a:xfrm>
              <a:off x="1780090" y="5312932"/>
              <a:ext cx="1792008" cy="381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900" dirty="0">
                  <a:solidFill>
                    <a:schemeClr val="accent2"/>
                  </a:solidFill>
                </a:rPr>
                <a:t>SecuritySolutions</a:t>
              </a:r>
            </a:p>
          </p:txBody>
        </p:sp>
        <p:sp>
          <p:nvSpPr>
            <p:cNvPr id="59" name="CaixaDeTexto 51"/>
            <p:cNvSpPr txBox="1"/>
            <p:nvPr/>
          </p:nvSpPr>
          <p:spPr>
            <a:xfrm>
              <a:off x="7810098" y="5383117"/>
              <a:ext cx="1120576" cy="46228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300" dirty="0"/>
                <a:t>Analytics</a:t>
              </a:r>
            </a:p>
          </p:txBody>
        </p:sp>
        <p:sp>
          <p:nvSpPr>
            <p:cNvPr id="62" name="CaixaDeTexto 58"/>
            <p:cNvSpPr txBox="1"/>
            <p:nvPr/>
          </p:nvSpPr>
          <p:spPr>
            <a:xfrm>
              <a:off x="9231118" y="5260763"/>
              <a:ext cx="1093170" cy="381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500" dirty="0">
                  <a:solidFill>
                    <a:srgbClr val="01A982"/>
                  </a:solidFill>
                </a:rPr>
                <a:t>Composable</a:t>
              </a:r>
              <a:r>
                <a:rPr lang="en-US" sz="1900" dirty="0">
                  <a:solidFill>
                    <a:srgbClr val="01A982"/>
                  </a:solidFill>
                </a:rPr>
                <a:t>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237386" y="3375901"/>
              <a:ext cx="2291698" cy="817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400" dirty="0" smtClean="0"/>
                <a:t>AzureStack</a:t>
              </a:r>
              <a:endParaRPr lang="en-US" sz="3400" dirty="0"/>
            </a:p>
          </p:txBody>
        </p:sp>
        <p:sp>
          <p:nvSpPr>
            <p:cNvPr id="63" name="CaixaDeTexto 57"/>
            <p:cNvSpPr txBox="1"/>
            <p:nvPr/>
          </p:nvSpPr>
          <p:spPr>
            <a:xfrm>
              <a:off x="5937955" y="6513834"/>
              <a:ext cx="1278918" cy="381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900" dirty="0">
                  <a:solidFill>
                    <a:srgbClr val="01A982"/>
                  </a:solidFill>
                </a:rPr>
                <a:t>TheMachine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6599772" y="5991381"/>
              <a:ext cx="703404" cy="3014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500" dirty="0">
                  <a:solidFill>
                    <a:schemeClr val="accent3"/>
                  </a:solidFill>
                </a:rPr>
                <a:t>Meridian</a:t>
              </a:r>
            </a:p>
          </p:txBody>
        </p:sp>
      </p:grpSp>
      <p:cxnSp>
        <p:nvCxnSpPr>
          <p:cNvPr id="13" name="Conector reto 12"/>
          <p:cNvCxnSpPr/>
          <p:nvPr/>
        </p:nvCxnSpPr>
        <p:spPr>
          <a:xfrm>
            <a:off x="0" y="3447407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12"/>
          <p:cNvCxnSpPr/>
          <p:nvPr/>
        </p:nvCxnSpPr>
        <p:spPr>
          <a:xfrm>
            <a:off x="0" y="6072050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60"/>
          <p:cNvSpPr txBox="1"/>
          <p:nvPr/>
        </p:nvSpPr>
        <p:spPr>
          <a:xfrm>
            <a:off x="10222079" y="3542528"/>
            <a:ext cx="727763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500" dirty="0">
                <a:solidFill>
                  <a:srgbClr val="01A982"/>
                </a:solidFill>
              </a:rPr>
              <a:t>HybridIT</a:t>
            </a:r>
          </a:p>
        </p:txBody>
      </p:sp>
      <p:sp>
        <p:nvSpPr>
          <p:cNvPr id="53" name="CaixaDeTexto 60"/>
          <p:cNvSpPr txBox="1"/>
          <p:nvPr/>
        </p:nvSpPr>
        <p:spPr>
          <a:xfrm>
            <a:off x="9784699" y="5524548"/>
            <a:ext cx="1006686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/>
              <a:t>CloudNewStack</a:t>
            </a:r>
          </a:p>
        </p:txBody>
      </p:sp>
      <p:sp>
        <p:nvSpPr>
          <p:cNvPr id="67" name="CaixaDeTexto 52"/>
          <p:cNvSpPr txBox="1"/>
          <p:nvPr/>
        </p:nvSpPr>
        <p:spPr>
          <a:xfrm>
            <a:off x="10391788" y="5156106"/>
            <a:ext cx="1038746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500" dirty="0">
                <a:solidFill>
                  <a:schemeClr val="accent3"/>
                </a:solidFill>
              </a:rPr>
              <a:t>FutureCities</a:t>
            </a:r>
          </a:p>
        </p:txBody>
      </p:sp>
      <p:sp>
        <p:nvSpPr>
          <p:cNvPr id="65" name="CaixaDeTexto 48"/>
          <p:cNvSpPr txBox="1"/>
          <p:nvPr/>
        </p:nvSpPr>
        <p:spPr>
          <a:xfrm>
            <a:off x="10676265" y="3948243"/>
            <a:ext cx="973023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500" dirty="0">
                <a:solidFill>
                  <a:srgbClr val="425563"/>
                </a:solidFill>
              </a:rPr>
              <a:t>SAP/HANA</a:t>
            </a:r>
          </a:p>
        </p:txBody>
      </p:sp>
      <p:sp>
        <p:nvSpPr>
          <p:cNvPr id="68" name="CaixaDeTexto 47"/>
          <p:cNvSpPr txBox="1"/>
          <p:nvPr/>
        </p:nvSpPr>
        <p:spPr>
          <a:xfrm>
            <a:off x="1753229" y="5750664"/>
            <a:ext cx="1380185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/>
              <a:t>Hewlett-Packard Labs</a:t>
            </a:r>
          </a:p>
        </p:txBody>
      </p:sp>
      <p:sp>
        <p:nvSpPr>
          <p:cNvPr id="69" name="CaixaDeTexto 50"/>
          <p:cNvSpPr txBox="1"/>
          <p:nvPr/>
        </p:nvSpPr>
        <p:spPr>
          <a:xfrm>
            <a:off x="11282890" y="5494835"/>
            <a:ext cx="242054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/>
              <a:t>SGI</a:t>
            </a:r>
          </a:p>
        </p:txBody>
      </p:sp>
      <p:sp>
        <p:nvSpPr>
          <p:cNvPr id="70" name="CaixaDeTexto 48"/>
          <p:cNvSpPr txBox="1"/>
          <p:nvPr/>
        </p:nvSpPr>
        <p:spPr>
          <a:xfrm>
            <a:off x="7379554" y="3992485"/>
            <a:ext cx="847283" cy="3600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600" dirty="0">
                <a:solidFill>
                  <a:schemeClr val="accent1"/>
                </a:solidFill>
              </a:rPr>
              <a:t>3PAR</a:t>
            </a:r>
          </a:p>
        </p:txBody>
      </p:sp>
      <p:sp>
        <p:nvSpPr>
          <p:cNvPr id="71" name="CaixaDeTexto 51"/>
          <p:cNvSpPr txBox="1"/>
          <p:nvPr/>
        </p:nvSpPr>
        <p:spPr>
          <a:xfrm>
            <a:off x="5101356" y="5721735"/>
            <a:ext cx="485710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rgbClr val="80746E"/>
                </a:solidFill>
              </a:rPr>
              <a:t>Servers</a:t>
            </a:r>
          </a:p>
        </p:txBody>
      </p:sp>
      <p:sp>
        <p:nvSpPr>
          <p:cNvPr id="46" name="CaixaDeTexto 48"/>
          <p:cNvSpPr txBox="1"/>
          <p:nvPr/>
        </p:nvSpPr>
        <p:spPr>
          <a:xfrm>
            <a:off x="2513852" y="4523107"/>
            <a:ext cx="492122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500" dirty="0" smtClean="0">
                <a:solidFill>
                  <a:schemeClr val="accent3"/>
                </a:solidFill>
              </a:rPr>
              <a:t>Arista</a:t>
            </a:r>
            <a:endParaRPr lang="en-US" sz="1500" dirty="0">
              <a:solidFill>
                <a:schemeClr val="accent3"/>
              </a:solidFill>
            </a:endParaRPr>
          </a:p>
        </p:txBody>
      </p:sp>
      <p:sp>
        <p:nvSpPr>
          <p:cNvPr id="51" name="CaixaDeTexto 64"/>
          <p:cNvSpPr txBox="1"/>
          <p:nvPr/>
        </p:nvSpPr>
        <p:spPr>
          <a:xfrm>
            <a:off x="8807853" y="5808383"/>
            <a:ext cx="541816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 smtClean="0">
                <a:solidFill>
                  <a:schemeClr val="accent3"/>
                </a:solidFill>
              </a:rPr>
              <a:t>Wireless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55" name="CaixaDeTexto 60"/>
          <p:cNvSpPr txBox="1"/>
          <p:nvPr/>
        </p:nvSpPr>
        <p:spPr>
          <a:xfrm>
            <a:off x="380388" y="4732863"/>
            <a:ext cx="864019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 smtClean="0"/>
              <a:t>Cloud Cruiser</a:t>
            </a:r>
            <a:endParaRPr lang="en-US" sz="1100" dirty="0"/>
          </a:p>
        </p:txBody>
      </p:sp>
      <p:sp>
        <p:nvSpPr>
          <p:cNvPr id="56" name="CaixaDeTexto 50"/>
          <p:cNvSpPr txBox="1"/>
          <p:nvPr/>
        </p:nvSpPr>
        <p:spPr>
          <a:xfrm>
            <a:off x="9983231" y="3919314"/>
            <a:ext cx="235642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 smtClean="0"/>
              <a:t>VDI</a:t>
            </a:r>
            <a:endParaRPr lang="en-US" sz="1100" dirty="0"/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5591368" y="2075689"/>
            <a:ext cx="1007838" cy="1006410"/>
            <a:chOff x="3519" y="1272"/>
            <a:chExt cx="706" cy="705"/>
          </a:xfrm>
          <a:solidFill>
            <a:schemeClr val="tx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519" y="1272"/>
              <a:ext cx="706" cy="705"/>
            </a:xfrm>
            <a:custGeom>
              <a:avLst/>
              <a:gdLst>
                <a:gd name="T0" fmla="*/ 84 w 168"/>
                <a:gd name="T1" fmla="*/ 0 h 168"/>
                <a:gd name="T2" fmla="*/ 0 w 168"/>
                <a:gd name="T3" fmla="*/ 84 h 168"/>
                <a:gd name="T4" fmla="*/ 84 w 168"/>
                <a:gd name="T5" fmla="*/ 168 h 168"/>
                <a:gd name="T6" fmla="*/ 140 w 168"/>
                <a:gd name="T7" fmla="*/ 146 h 168"/>
                <a:gd name="T8" fmla="*/ 135 w 168"/>
                <a:gd name="T9" fmla="*/ 140 h 168"/>
                <a:gd name="T10" fmla="*/ 101 w 168"/>
                <a:gd name="T11" fmla="*/ 158 h 168"/>
                <a:gd name="T12" fmla="*/ 120 w 168"/>
                <a:gd name="T13" fmla="*/ 84 h 168"/>
                <a:gd name="T14" fmla="*/ 119 w 168"/>
                <a:gd name="T15" fmla="*/ 65 h 168"/>
                <a:gd name="T16" fmla="*/ 111 w 168"/>
                <a:gd name="T17" fmla="*/ 66 h 168"/>
                <a:gd name="T18" fmla="*/ 112 w 168"/>
                <a:gd name="T19" fmla="*/ 84 h 168"/>
                <a:gd name="T20" fmla="*/ 84 w 168"/>
                <a:gd name="T21" fmla="*/ 160 h 168"/>
                <a:gd name="T22" fmla="*/ 57 w 168"/>
                <a:gd name="T23" fmla="*/ 107 h 168"/>
                <a:gd name="T24" fmla="*/ 49 w 168"/>
                <a:gd name="T25" fmla="*/ 108 h 168"/>
                <a:gd name="T26" fmla="*/ 66 w 168"/>
                <a:gd name="T27" fmla="*/ 158 h 168"/>
                <a:gd name="T28" fmla="*/ 8 w 168"/>
                <a:gd name="T29" fmla="*/ 84 h 168"/>
                <a:gd name="T30" fmla="*/ 66 w 168"/>
                <a:gd name="T31" fmla="*/ 10 h 168"/>
                <a:gd name="T32" fmla="*/ 52 w 168"/>
                <a:gd name="T33" fmla="*/ 43 h 168"/>
                <a:gd name="T34" fmla="*/ 49 w 168"/>
                <a:gd name="T35" fmla="*/ 60 h 168"/>
                <a:gd name="T36" fmla="*/ 57 w 168"/>
                <a:gd name="T37" fmla="*/ 61 h 168"/>
                <a:gd name="T38" fmla="*/ 60 w 168"/>
                <a:gd name="T39" fmla="*/ 45 h 168"/>
                <a:gd name="T40" fmla="*/ 84 w 168"/>
                <a:gd name="T41" fmla="*/ 8 h 168"/>
                <a:gd name="T42" fmla="*/ 100 w 168"/>
                <a:gd name="T43" fmla="*/ 22 h 168"/>
                <a:gd name="T44" fmla="*/ 107 w 168"/>
                <a:gd name="T45" fmla="*/ 18 h 168"/>
                <a:gd name="T46" fmla="*/ 102 w 168"/>
                <a:gd name="T47" fmla="*/ 10 h 168"/>
                <a:gd name="T48" fmla="*/ 160 w 168"/>
                <a:gd name="T49" fmla="*/ 84 h 168"/>
                <a:gd name="T50" fmla="*/ 158 w 168"/>
                <a:gd name="T51" fmla="*/ 101 h 168"/>
                <a:gd name="T52" fmla="*/ 166 w 168"/>
                <a:gd name="T53" fmla="*/ 103 h 168"/>
                <a:gd name="T54" fmla="*/ 168 w 168"/>
                <a:gd name="T55" fmla="*/ 84 h 168"/>
                <a:gd name="T56" fmla="*/ 84 w 168"/>
                <a:gd name="T5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cubicBezTo>
                    <a:pt x="38" y="0"/>
                    <a:pt x="0" y="38"/>
                    <a:pt x="0" y="84"/>
                  </a:cubicBezTo>
                  <a:cubicBezTo>
                    <a:pt x="0" y="130"/>
                    <a:pt x="38" y="168"/>
                    <a:pt x="84" y="168"/>
                  </a:cubicBezTo>
                  <a:cubicBezTo>
                    <a:pt x="105" y="168"/>
                    <a:pt x="125" y="160"/>
                    <a:pt x="140" y="146"/>
                  </a:cubicBezTo>
                  <a:cubicBezTo>
                    <a:pt x="135" y="140"/>
                    <a:pt x="135" y="140"/>
                    <a:pt x="135" y="140"/>
                  </a:cubicBezTo>
                  <a:cubicBezTo>
                    <a:pt x="125" y="149"/>
                    <a:pt x="114" y="155"/>
                    <a:pt x="101" y="158"/>
                  </a:cubicBezTo>
                  <a:cubicBezTo>
                    <a:pt x="113" y="144"/>
                    <a:pt x="120" y="116"/>
                    <a:pt x="120" y="84"/>
                  </a:cubicBezTo>
                  <a:cubicBezTo>
                    <a:pt x="120" y="78"/>
                    <a:pt x="120" y="71"/>
                    <a:pt x="119" y="65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2" y="72"/>
                    <a:pt x="112" y="78"/>
                    <a:pt x="112" y="84"/>
                  </a:cubicBezTo>
                  <a:cubicBezTo>
                    <a:pt x="112" y="129"/>
                    <a:pt x="97" y="160"/>
                    <a:pt x="84" y="160"/>
                  </a:cubicBezTo>
                  <a:cubicBezTo>
                    <a:pt x="72" y="160"/>
                    <a:pt x="61" y="138"/>
                    <a:pt x="57" y="107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2" y="130"/>
                    <a:pt x="58" y="148"/>
                    <a:pt x="66" y="158"/>
                  </a:cubicBezTo>
                  <a:cubicBezTo>
                    <a:pt x="33" y="150"/>
                    <a:pt x="8" y="120"/>
                    <a:pt x="8" y="84"/>
                  </a:cubicBezTo>
                  <a:cubicBezTo>
                    <a:pt x="8" y="48"/>
                    <a:pt x="33" y="18"/>
                    <a:pt x="66" y="10"/>
                  </a:cubicBezTo>
                  <a:cubicBezTo>
                    <a:pt x="61" y="18"/>
                    <a:pt x="56" y="29"/>
                    <a:pt x="52" y="43"/>
                  </a:cubicBezTo>
                  <a:cubicBezTo>
                    <a:pt x="51" y="48"/>
                    <a:pt x="50" y="54"/>
                    <a:pt x="49" y="60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8" y="55"/>
                    <a:pt x="59" y="50"/>
                    <a:pt x="60" y="45"/>
                  </a:cubicBezTo>
                  <a:cubicBezTo>
                    <a:pt x="65" y="22"/>
                    <a:pt x="75" y="8"/>
                    <a:pt x="84" y="8"/>
                  </a:cubicBezTo>
                  <a:cubicBezTo>
                    <a:pt x="89" y="8"/>
                    <a:pt x="95" y="13"/>
                    <a:pt x="100" y="22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5" y="15"/>
                    <a:pt x="103" y="12"/>
                    <a:pt x="102" y="10"/>
                  </a:cubicBezTo>
                  <a:cubicBezTo>
                    <a:pt x="135" y="18"/>
                    <a:pt x="160" y="48"/>
                    <a:pt x="160" y="84"/>
                  </a:cubicBezTo>
                  <a:cubicBezTo>
                    <a:pt x="160" y="90"/>
                    <a:pt x="159" y="96"/>
                    <a:pt x="158" y="101"/>
                  </a:cubicBezTo>
                  <a:cubicBezTo>
                    <a:pt x="166" y="103"/>
                    <a:pt x="166" y="103"/>
                    <a:pt x="166" y="103"/>
                  </a:cubicBezTo>
                  <a:cubicBezTo>
                    <a:pt x="167" y="97"/>
                    <a:pt x="168" y="90"/>
                    <a:pt x="168" y="84"/>
                  </a:cubicBezTo>
                  <a:cubicBezTo>
                    <a:pt x="168" y="38"/>
                    <a:pt x="130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838" y="1608"/>
              <a:ext cx="370" cy="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536" y="1608"/>
              <a:ext cx="101" cy="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3586" y="1776"/>
              <a:ext cx="471" cy="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4057" y="1440"/>
              <a:ext cx="101" cy="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3586" y="1440"/>
              <a:ext cx="269" cy="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3670" y="1558"/>
              <a:ext cx="135" cy="134"/>
            </a:xfrm>
            <a:custGeom>
              <a:avLst/>
              <a:gdLst>
                <a:gd name="T0" fmla="*/ 0 w 32"/>
                <a:gd name="T1" fmla="*/ 16 h 32"/>
                <a:gd name="T2" fmla="*/ 16 w 32"/>
                <a:gd name="T3" fmla="*/ 32 h 32"/>
                <a:gd name="T4" fmla="*/ 32 w 32"/>
                <a:gd name="T5" fmla="*/ 16 h 32"/>
                <a:gd name="T6" fmla="*/ 16 w 32"/>
                <a:gd name="T7" fmla="*/ 0 h 32"/>
                <a:gd name="T8" fmla="*/ 0 w 32"/>
                <a:gd name="T9" fmla="*/ 16 h 32"/>
                <a:gd name="T10" fmla="*/ 24 w 32"/>
                <a:gd name="T11" fmla="*/ 16 h 32"/>
                <a:gd name="T12" fmla="*/ 16 w 32"/>
                <a:gd name="T13" fmla="*/ 24 h 32"/>
                <a:gd name="T14" fmla="*/ 8 w 32"/>
                <a:gd name="T15" fmla="*/ 16 h 32"/>
                <a:gd name="T16" fmla="*/ 16 w 32"/>
                <a:gd name="T17" fmla="*/ 8 h 32"/>
                <a:gd name="T18" fmla="*/ 24 w 32"/>
                <a:gd name="T1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24" y="16"/>
                  </a:moveTo>
                  <a:cubicBezTo>
                    <a:pt x="24" y="20"/>
                    <a:pt x="20" y="24"/>
                    <a:pt x="16" y="24"/>
                  </a:cubicBezTo>
                  <a:cubicBezTo>
                    <a:pt x="12" y="24"/>
                    <a:pt x="8" y="20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20" y="8"/>
                    <a:pt x="24" y="12"/>
                    <a:pt x="24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3889" y="1390"/>
              <a:ext cx="134" cy="134"/>
            </a:xfrm>
            <a:custGeom>
              <a:avLst/>
              <a:gdLst>
                <a:gd name="T0" fmla="*/ 16 w 32"/>
                <a:gd name="T1" fmla="*/ 32 h 32"/>
                <a:gd name="T2" fmla="*/ 32 w 32"/>
                <a:gd name="T3" fmla="*/ 16 h 32"/>
                <a:gd name="T4" fmla="*/ 16 w 32"/>
                <a:gd name="T5" fmla="*/ 0 h 32"/>
                <a:gd name="T6" fmla="*/ 0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24 w 32"/>
                <a:gd name="T13" fmla="*/ 16 h 32"/>
                <a:gd name="T14" fmla="*/ 16 w 32"/>
                <a:gd name="T15" fmla="*/ 24 h 32"/>
                <a:gd name="T16" fmla="*/ 8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  <a:moveTo>
                    <a:pt x="16" y="8"/>
                  </a:moveTo>
                  <a:cubicBezTo>
                    <a:pt x="20" y="8"/>
                    <a:pt x="24" y="12"/>
                    <a:pt x="24" y="16"/>
                  </a:cubicBezTo>
                  <a:cubicBezTo>
                    <a:pt x="24" y="20"/>
                    <a:pt x="20" y="24"/>
                    <a:pt x="16" y="24"/>
                  </a:cubicBezTo>
                  <a:cubicBezTo>
                    <a:pt x="12" y="24"/>
                    <a:pt x="8" y="20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4091" y="1726"/>
              <a:ext cx="134" cy="134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4 h 32"/>
                <a:gd name="T12" fmla="*/ 8 w 32"/>
                <a:gd name="T13" fmla="*/ 16 h 32"/>
                <a:gd name="T14" fmla="*/ 16 w 32"/>
                <a:gd name="T15" fmla="*/ 8 h 32"/>
                <a:gd name="T16" fmla="*/ 24 w 32"/>
                <a:gd name="T17" fmla="*/ 16 h 32"/>
                <a:gd name="T18" fmla="*/ 16 w 32"/>
                <a:gd name="T1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4"/>
                  </a:moveTo>
                  <a:cubicBezTo>
                    <a:pt x="12" y="24"/>
                    <a:pt x="8" y="20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20" y="8"/>
                    <a:pt x="24" y="12"/>
                    <a:pt x="24" y="16"/>
                  </a:cubicBezTo>
                  <a:cubicBezTo>
                    <a:pt x="24" y="20"/>
                    <a:pt x="20" y="24"/>
                    <a:pt x="16" y="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2564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828800" y="4531800"/>
            <a:ext cx="8495561" cy="1545336"/>
            <a:chOff x="2110420" y="2819992"/>
            <a:chExt cx="7847802" cy="1545336"/>
          </a:xfrm>
          <a:noFill/>
        </p:grpSpPr>
        <p:sp>
          <p:nvSpPr>
            <p:cNvPr id="15" name="Content Placeholder 1"/>
            <p:cNvSpPr txBox="1">
              <a:spLocks/>
            </p:cNvSpPr>
            <p:nvPr/>
          </p:nvSpPr>
          <p:spPr>
            <a:xfrm>
              <a:off x="2110420" y="2819992"/>
              <a:ext cx="7847802" cy="1545336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r>
                <a:rPr lang="en-US" b="1" dirty="0" smtClean="0"/>
                <a:t>August</a:t>
              </a:r>
              <a:endParaRPr lang="en-US" b="1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28827" y="3031282"/>
              <a:ext cx="0" cy="1122755"/>
            </a:xfrm>
            <a:prstGeom prst="line">
              <a:avLst/>
            </a:prstGeom>
            <a:grpFill/>
            <a:ln w="38100">
              <a:solidFill>
                <a:schemeClr val="bg2"/>
              </a:solidFill>
            </a:ln>
          </p:spPr>
        </p:cxnSp>
      </p:grpSp>
      <p:grpSp>
        <p:nvGrpSpPr>
          <p:cNvPr id="22" name="Group 21"/>
          <p:cNvGrpSpPr/>
          <p:nvPr/>
        </p:nvGrpSpPr>
        <p:grpSpPr>
          <a:xfrm>
            <a:off x="1828800" y="1198880"/>
            <a:ext cx="8495561" cy="1545336"/>
            <a:chOff x="2110420" y="4468336"/>
            <a:chExt cx="7847802" cy="1545336"/>
          </a:xfrm>
        </p:grpSpPr>
        <p:sp>
          <p:nvSpPr>
            <p:cNvPr id="16" name="Content Placeholder 1"/>
            <p:cNvSpPr txBox="1">
              <a:spLocks/>
            </p:cNvSpPr>
            <p:nvPr/>
          </p:nvSpPr>
          <p:spPr>
            <a:xfrm>
              <a:off x="2110420" y="4468336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r>
                <a:rPr lang="en-US" b="1" dirty="0"/>
                <a:t>June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328827" y="4679626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41" y="519236"/>
            <a:ext cx="11508495" cy="852364"/>
          </a:xfrm>
        </p:spPr>
        <p:txBody>
          <a:bodyPr/>
          <a:lstStyle/>
          <a:p>
            <a:r>
              <a:rPr lang="en-US" dirty="0"/>
              <a:t>3 month trend: </a:t>
            </a:r>
            <a:r>
              <a:rPr lang="en-US" dirty="0" smtClean="0"/>
              <a:t>Increasing interest in IoT, Edge and Synergy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2851" b="2851"/>
          <a:stretch/>
        </p:blipFill>
        <p:spPr>
          <a:xfrm>
            <a:off x="3620927" y="1341283"/>
            <a:ext cx="6063560" cy="126053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828800" y="2857114"/>
            <a:ext cx="8495561" cy="1545336"/>
            <a:chOff x="2110420" y="1171648"/>
            <a:chExt cx="7847802" cy="1545336"/>
          </a:xfrm>
        </p:grpSpPr>
        <p:sp>
          <p:nvSpPr>
            <p:cNvPr id="21" name="Content Placeholder 1"/>
            <p:cNvSpPr txBox="1">
              <a:spLocks/>
            </p:cNvSpPr>
            <p:nvPr/>
          </p:nvSpPr>
          <p:spPr>
            <a:xfrm>
              <a:off x="2110420" y="1171648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r>
                <a:rPr lang="en-US" b="1" dirty="0"/>
                <a:t>July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28827" y="1382938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057" y="2952656"/>
            <a:ext cx="6337301" cy="1354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889" y="4610065"/>
            <a:ext cx="6383636" cy="13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8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024556"/>
              </p:ext>
            </p:extLst>
          </p:nvPr>
        </p:nvGraphicFramePr>
        <p:xfrm>
          <a:off x="1746953" y="1549766"/>
          <a:ext cx="2932461" cy="111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6" name="Rectangle 54"/>
          <p:cNvSpPr/>
          <p:nvPr/>
        </p:nvSpPr>
        <p:spPr bwMode="ltGray">
          <a:xfrm>
            <a:off x="8010729" y="3068635"/>
            <a:ext cx="3517122" cy="12460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18872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Observations 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Customers requesting more information on the </a:t>
            </a:r>
            <a:r>
              <a:rPr lang="en-US" sz="900" dirty="0" err="1">
                <a:solidFill>
                  <a:schemeClr val="tx1"/>
                </a:solidFill>
              </a:rPr>
              <a:t>SimpliVity</a:t>
            </a:r>
            <a:r>
              <a:rPr lang="en-US" sz="900" dirty="0">
                <a:solidFill>
                  <a:schemeClr val="tx1"/>
                </a:solidFill>
              </a:rPr>
              <a:t>/</a:t>
            </a:r>
            <a:r>
              <a:rPr lang="en-US" sz="900" dirty="0" err="1">
                <a:solidFill>
                  <a:schemeClr val="tx1"/>
                </a:solidFill>
              </a:rPr>
              <a:t>Hyperconverged</a:t>
            </a:r>
            <a:r>
              <a:rPr lang="en-US" sz="900" dirty="0">
                <a:solidFill>
                  <a:schemeClr val="tx1"/>
                </a:solidFill>
              </a:rPr>
              <a:t> roadmap, including </a:t>
            </a:r>
            <a:r>
              <a:rPr lang="en-US" sz="900" dirty="0" err="1">
                <a:solidFill>
                  <a:schemeClr val="tx1"/>
                </a:solidFill>
              </a:rPr>
              <a:t>OneView</a:t>
            </a:r>
            <a:r>
              <a:rPr lang="en-US" sz="900" dirty="0">
                <a:solidFill>
                  <a:schemeClr val="tx1"/>
                </a:solidFill>
              </a:rPr>
              <a:t> management across the portfolio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Customers ask about cost competitiveness with AWS</a:t>
            </a:r>
            <a:endParaRPr lang="en-US" sz="900" dirty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55"/>
          <p:cNvSpPr/>
          <p:nvPr/>
        </p:nvSpPr>
        <p:spPr bwMode="ltGray">
          <a:xfrm>
            <a:off x="629269" y="3071362"/>
            <a:ext cx="3523620" cy="12387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18872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Observations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Customers requesting more clarity between Synergy and SimpliVity. </a:t>
            </a:r>
          </a:p>
          <a:p>
            <a:pPr marL="320040" lvl="1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More alignment in messaging needed</a:t>
            </a:r>
            <a:endParaRPr lang="en-US" sz="900" dirty="0">
              <a:solidFill>
                <a:schemeClr val="tx1"/>
              </a:solidFill>
            </a:endParaRPr>
          </a:p>
          <a:p>
            <a:pPr marL="320040" lvl="1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>
                <a:solidFill>
                  <a:schemeClr val="tx1"/>
                </a:solidFill>
              </a:rPr>
              <a:t>Center best </a:t>
            </a:r>
            <a:r>
              <a:rPr lang="en-US" sz="900" dirty="0" smtClean="0">
                <a:solidFill>
                  <a:schemeClr val="tx1"/>
                </a:solidFill>
              </a:rPr>
              <a:t>practices: Hybrid </a:t>
            </a:r>
            <a:r>
              <a:rPr lang="en-US" sz="900" dirty="0">
                <a:solidFill>
                  <a:schemeClr val="tx1"/>
                </a:solidFill>
              </a:rPr>
              <a:t>IT expert </a:t>
            </a:r>
            <a:r>
              <a:rPr lang="en-US" sz="900" dirty="0" smtClean="0">
                <a:solidFill>
                  <a:schemeClr val="tx1"/>
                </a:solidFill>
              </a:rPr>
              <a:t>panel, account teams select </a:t>
            </a:r>
            <a:r>
              <a:rPr lang="en-US" sz="900" dirty="0">
                <a:solidFill>
                  <a:schemeClr val="tx1"/>
                </a:solidFill>
              </a:rPr>
              <a:t>topic best suited for customers’ needs.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Requests for timing of AzureStack/</a:t>
            </a:r>
            <a:r>
              <a:rPr lang="en-US" sz="900" dirty="0" err="1" smtClean="0">
                <a:solidFill>
                  <a:schemeClr val="tx1"/>
                </a:solidFill>
              </a:rPr>
              <a:t>NewStack</a:t>
            </a:r>
            <a:r>
              <a:rPr lang="en-US" sz="900" dirty="0" smtClean="0">
                <a:solidFill>
                  <a:schemeClr val="tx1"/>
                </a:solidFill>
              </a:rPr>
              <a:t>  on </a:t>
            </a:r>
            <a:r>
              <a:rPr lang="en-US" sz="900" dirty="0">
                <a:solidFill>
                  <a:schemeClr val="tx1"/>
                </a:solidFill>
              </a:rPr>
              <a:t>Synergy</a:t>
            </a:r>
          </a:p>
        </p:txBody>
      </p:sp>
      <p:sp>
        <p:nvSpPr>
          <p:cNvPr id="99" name="Rectangle 61"/>
          <p:cNvSpPr/>
          <p:nvPr/>
        </p:nvSpPr>
        <p:spPr bwMode="ltGray">
          <a:xfrm>
            <a:off x="4260141" y="3071362"/>
            <a:ext cx="3613224" cy="12433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91440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Observations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Customers, including Pepsi Co, appreciate how live IoT demos make the technology “come alive”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Customers want to know how HPE offerings differentiate from other offerings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Customers are looking for more information on network </a:t>
            </a:r>
            <a:r>
              <a:rPr lang="en-US" sz="900" dirty="0">
                <a:solidFill>
                  <a:schemeClr val="tx1"/>
                </a:solidFill>
              </a:rPr>
              <a:t>out to the edge, including Aruba, Arista, networking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629269" y="541148"/>
            <a:ext cx="10969943" cy="852364"/>
          </a:xfrm>
        </p:spPr>
        <p:txBody>
          <a:bodyPr/>
          <a:lstStyle/>
          <a:p>
            <a:r>
              <a:rPr lang="en-US" dirty="0"/>
              <a:t>Top 3 Customer Interests: </a:t>
            </a:r>
            <a:r>
              <a:rPr lang="en-US" dirty="0" smtClean="0"/>
              <a:t>June </a:t>
            </a:r>
            <a:r>
              <a:rPr lang="en-US" dirty="0"/>
              <a:t>- </a:t>
            </a:r>
            <a:r>
              <a:rPr lang="en-US" dirty="0" smtClean="0"/>
              <a:t>August</a:t>
            </a:r>
            <a:endParaRPr lang="en-US" dirty="0"/>
          </a:p>
        </p:txBody>
      </p:sp>
      <p:graphicFrame>
        <p:nvGraphicFramePr>
          <p:cNvPr id="5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574642"/>
              </p:ext>
            </p:extLst>
          </p:nvPr>
        </p:nvGraphicFramePr>
        <p:xfrm>
          <a:off x="8082179" y="1653127"/>
          <a:ext cx="1463418" cy="1420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2" name="TextBox 78"/>
          <p:cNvSpPr txBox="1"/>
          <p:nvPr/>
        </p:nvSpPr>
        <p:spPr>
          <a:xfrm>
            <a:off x="8157035" y="2633203"/>
            <a:ext cx="1360376" cy="3033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WW% of visits expressing interest post briefings</a:t>
            </a:r>
          </a:p>
        </p:txBody>
      </p:sp>
      <p:sp>
        <p:nvSpPr>
          <p:cNvPr id="73" name="TextBox 85"/>
          <p:cNvSpPr txBox="1"/>
          <p:nvPr/>
        </p:nvSpPr>
        <p:spPr>
          <a:xfrm>
            <a:off x="8196736" y="2214397"/>
            <a:ext cx="243379" cy="2428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/>
              <a:t>Jun</a:t>
            </a: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800" dirty="0" smtClean="0"/>
              <a:t>20%</a:t>
            </a:r>
            <a:endParaRPr lang="en-US" sz="800" dirty="0"/>
          </a:p>
        </p:txBody>
      </p:sp>
      <p:sp>
        <p:nvSpPr>
          <p:cNvPr id="76" name="TextBox 90"/>
          <p:cNvSpPr txBox="1"/>
          <p:nvPr/>
        </p:nvSpPr>
        <p:spPr>
          <a:xfrm>
            <a:off x="9780166" y="2634401"/>
            <a:ext cx="1555361" cy="3009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distribution of visits expressing interest post briefing</a:t>
            </a:r>
          </a:p>
        </p:txBody>
      </p:sp>
      <p:sp>
        <p:nvSpPr>
          <p:cNvPr id="129" name="Content Placeholder 1"/>
          <p:cNvSpPr txBox="1">
            <a:spLocks/>
          </p:cNvSpPr>
          <p:nvPr/>
        </p:nvSpPr>
        <p:spPr>
          <a:xfrm>
            <a:off x="8007410" y="1117600"/>
            <a:ext cx="3520440" cy="4907686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vert="horz" lIns="0" tIns="118872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SimpliVity</a:t>
            </a:r>
          </a:p>
        </p:txBody>
      </p:sp>
      <p:sp>
        <p:nvSpPr>
          <p:cNvPr id="132" name="Rectangle 61"/>
          <p:cNvSpPr/>
          <p:nvPr/>
        </p:nvSpPr>
        <p:spPr bwMode="ltGray">
          <a:xfrm>
            <a:off x="8004229" y="4350895"/>
            <a:ext cx="3523621" cy="16389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 bIns="731520" numCol="2" rtlCol="0" anchor="t"/>
          <a:lstStyle/>
          <a:p>
            <a:pPr>
              <a:spcBef>
                <a:spcPts val="6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August </a:t>
            </a:r>
            <a:r>
              <a:rPr lang="en-US" sz="900" b="1" dirty="0">
                <a:solidFill>
                  <a:schemeClr val="tx1"/>
                </a:solidFill>
              </a:rPr>
              <a:t>Customers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de-DE" sz="800" dirty="0">
                <a:solidFill>
                  <a:schemeClr val="tx1"/>
                </a:solidFill>
              </a:rPr>
              <a:t>Health Management Systems, Inc</a:t>
            </a:r>
            <a:r>
              <a:rPr lang="de-DE" sz="800" dirty="0" smtClean="0">
                <a:solidFill>
                  <a:schemeClr val="tx1"/>
                </a:solidFill>
              </a:rPr>
              <a:t>.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de-DE" sz="800" dirty="0" smtClean="0">
                <a:solidFill>
                  <a:schemeClr val="tx1"/>
                </a:solidFill>
              </a:rPr>
              <a:t>Aramark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de-DE" sz="800" dirty="0" smtClean="0">
                <a:solidFill>
                  <a:schemeClr val="tx1"/>
                </a:solidFill>
              </a:rPr>
              <a:t>Softcat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de-DE" sz="800" dirty="0">
                <a:solidFill>
                  <a:schemeClr val="tx1"/>
                </a:solidFill>
              </a:rPr>
              <a:t>Canon Inc</a:t>
            </a:r>
            <a:r>
              <a:rPr lang="de-DE" sz="800" dirty="0" smtClean="0">
                <a:solidFill>
                  <a:schemeClr val="tx1"/>
                </a:solidFill>
              </a:rPr>
              <a:t>.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de-DE" sz="800" dirty="0">
                <a:solidFill>
                  <a:schemeClr val="tx1"/>
                </a:solidFill>
              </a:rPr>
              <a:t>PepsiCo Inc</a:t>
            </a:r>
            <a:r>
              <a:rPr lang="de-DE" sz="800" dirty="0" smtClean="0">
                <a:solidFill>
                  <a:schemeClr val="tx1"/>
                </a:solidFill>
              </a:rPr>
              <a:t>.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de-DE" sz="800" dirty="0">
                <a:solidFill>
                  <a:schemeClr val="tx1"/>
                </a:solidFill>
              </a:rPr>
              <a:t>Citibank </a:t>
            </a:r>
            <a:r>
              <a:rPr lang="de-DE" sz="800" dirty="0" smtClean="0">
                <a:solidFill>
                  <a:schemeClr val="tx1"/>
                </a:solidFill>
              </a:rPr>
              <a:t>Singapore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de-DE" sz="800" dirty="0">
                <a:solidFill>
                  <a:schemeClr val="tx1"/>
                </a:solidFill>
              </a:rPr>
              <a:t>Westlake Chemical </a:t>
            </a:r>
            <a:r>
              <a:rPr lang="de-DE" sz="800" dirty="0" smtClean="0">
                <a:solidFill>
                  <a:schemeClr val="tx1"/>
                </a:solidFill>
              </a:rPr>
              <a:t>Corporation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de-DE" sz="800" dirty="0">
                <a:solidFill>
                  <a:schemeClr val="tx1"/>
                </a:solidFill>
              </a:rPr>
              <a:t>Mark III Systems, Inc</a:t>
            </a:r>
            <a:r>
              <a:rPr lang="de-DE" sz="800" dirty="0" smtClean="0">
                <a:solidFill>
                  <a:schemeClr val="tx1"/>
                </a:solidFill>
              </a:rPr>
              <a:t>.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de-DE" sz="800" dirty="0">
                <a:solidFill>
                  <a:schemeClr val="tx1"/>
                </a:solidFill>
              </a:rPr>
              <a:t>Starhub / (</a:t>
            </a:r>
            <a:r>
              <a:rPr lang="de-DE" sz="800" dirty="0" smtClean="0">
                <a:solidFill>
                  <a:schemeClr val="tx1"/>
                </a:solidFill>
              </a:rPr>
              <a:t>EBG/ESSD)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de-DE" sz="800" dirty="0" smtClean="0">
                <a:solidFill>
                  <a:schemeClr val="tx1"/>
                </a:solidFill>
              </a:rPr>
              <a:t>Korea </a:t>
            </a:r>
            <a:r>
              <a:rPr lang="de-DE" sz="800" dirty="0">
                <a:solidFill>
                  <a:schemeClr val="tx1"/>
                </a:solidFill>
              </a:rPr>
              <a:t>Development Bank</a:t>
            </a:r>
          </a:p>
          <a:p>
            <a:pPr>
              <a:spcBef>
                <a:spcPts val="6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Partners/Multi </a:t>
            </a:r>
            <a:r>
              <a:rPr lang="en-US" sz="900" b="1" dirty="0">
                <a:solidFill>
                  <a:schemeClr val="tx1"/>
                </a:solidFill>
              </a:rPr>
              <a:t>customer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RMM Solutions Multi Client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LATAM Multiple </a:t>
            </a:r>
            <a:r>
              <a:rPr lang="en-US" sz="800" dirty="0" smtClean="0">
                <a:solidFill>
                  <a:schemeClr val="tx1"/>
                </a:solidFill>
              </a:rPr>
              <a:t>Customers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Tech </a:t>
            </a:r>
            <a:r>
              <a:rPr lang="en-US" sz="800" dirty="0" smtClean="0">
                <a:solidFill>
                  <a:schemeClr val="tx1"/>
                </a:solidFill>
              </a:rPr>
              <a:t>Data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Ingram Micro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1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1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976383"/>
              </p:ext>
            </p:extLst>
          </p:nvPr>
        </p:nvGraphicFramePr>
        <p:xfrm>
          <a:off x="769528" y="1569270"/>
          <a:ext cx="1432211" cy="1170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1" name="TextBox 31"/>
          <p:cNvSpPr txBox="1"/>
          <p:nvPr/>
        </p:nvSpPr>
        <p:spPr>
          <a:xfrm>
            <a:off x="1386133" y="2405732"/>
            <a:ext cx="379912" cy="96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b="1" dirty="0"/>
              <a:t>OneView</a:t>
            </a:r>
          </a:p>
        </p:txBody>
      </p:sp>
      <p:sp>
        <p:nvSpPr>
          <p:cNvPr id="122" name="TextBox 103"/>
          <p:cNvSpPr txBox="1"/>
          <p:nvPr/>
        </p:nvSpPr>
        <p:spPr>
          <a:xfrm>
            <a:off x="1237052" y="1885327"/>
            <a:ext cx="352661" cy="96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b="1" dirty="0"/>
              <a:t>Synergy</a:t>
            </a:r>
          </a:p>
        </p:txBody>
      </p:sp>
      <p:sp>
        <p:nvSpPr>
          <p:cNvPr id="115" name="TextBox 57"/>
          <p:cNvSpPr txBox="1"/>
          <p:nvPr/>
        </p:nvSpPr>
        <p:spPr>
          <a:xfrm>
            <a:off x="769529" y="2633203"/>
            <a:ext cx="1360376" cy="3033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WW% of visits expressing interest post briefings</a:t>
            </a:r>
          </a:p>
        </p:txBody>
      </p:sp>
      <p:sp>
        <p:nvSpPr>
          <p:cNvPr id="116" name="TextBox 73"/>
          <p:cNvSpPr txBox="1"/>
          <p:nvPr/>
        </p:nvSpPr>
        <p:spPr>
          <a:xfrm>
            <a:off x="2384874" y="2647341"/>
            <a:ext cx="1649250" cy="2751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distribution of visits expressing interest post briefing in Synergy</a:t>
            </a:r>
          </a:p>
        </p:txBody>
      </p:sp>
      <p:sp>
        <p:nvSpPr>
          <p:cNvPr id="118" name="TextBox 83"/>
          <p:cNvSpPr txBox="1"/>
          <p:nvPr/>
        </p:nvSpPr>
        <p:spPr>
          <a:xfrm>
            <a:off x="1948820" y="1788338"/>
            <a:ext cx="344716" cy="2085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/>
              <a:t>Aug</a:t>
            </a: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800" dirty="0" smtClean="0"/>
              <a:t>31%</a:t>
            </a:r>
            <a:endParaRPr lang="en-US" sz="800" dirty="0"/>
          </a:p>
        </p:txBody>
      </p:sp>
      <p:sp>
        <p:nvSpPr>
          <p:cNvPr id="120" name="TextBox 102"/>
          <p:cNvSpPr txBox="1"/>
          <p:nvPr/>
        </p:nvSpPr>
        <p:spPr>
          <a:xfrm>
            <a:off x="1940486" y="2272324"/>
            <a:ext cx="211441" cy="3489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/>
              <a:t>11%</a:t>
            </a:r>
            <a:endParaRPr lang="en-US" sz="800" dirty="0"/>
          </a:p>
        </p:txBody>
      </p:sp>
      <p:sp>
        <p:nvSpPr>
          <p:cNvPr id="128" name="Content Placeholder 1"/>
          <p:cNvSpPr txBox="1">
            <a:spLocks/>
          </p:cNvSpPr>
          <p:nvPr/>
        </p:nvSpPr>
        <p:spPr>
          <a:xfrm>
            <a:off x="632449" y="1117600"/>
            <a:ext cx="3520440" cy="490768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0" tIns="118872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Synergy</a:t>
            </a:r>
          </a:p>
        </p:txBody>
      </p:sp>
      <p:sp>
        <p:nvSpPr>
          <p:cNvPr id="133" name="Rectangle 55"/>
          <p:cNvSpPr/>
          <p:nvPr/>
        </p:nvSpPr>
        <p:spPr bwMode="ltGray">
          <a:xfrm>
            <a:off x="609441" y="4339441"/>
            <a:ext cx="3523620" cy="16704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 bIns="73152" numCol="2" spcCol="0" rtlCol="0" anchor="t"/>
          <a:lstStyle/>
          <a:p>
            <a:pPr>
              <a:spcBef>
                <a:spcPts val="600"/>
              </a:spcBef>
            </a:pPr>
            <a:r>
              <a:rPr lang="en-US" sz="800" b="1" dirty="0" smtClean="0">
                <a:solidFill>
                  <a:schemeClr val="tx1"/>
                </a:solidFill>
              </a:rPr>
              <a:t>August </a:t>
            </a:r>
            <a:r>
              <a:rPr lang="en-US" sz="800" b="1" dirty="0">
                <a:solidFill>
                  <a:schemeClr val="tx1"/>
                </a:solidFill>
              </a:rPr>
              <a:t>Customers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>
                <a:solidFill>
                  <a:schemeClr val="tx1"/>
                </a:solidFill>
              </a:rPr>
              <a:t>Health Management </a:t>
            </a:r>
            <a:r>
              <a:rPr lang="en-US" sz="700" dirty="0" smtClean="0">
                <a:solidFill>
                  <a:schemeClr val="tx1"/>
                </a:solidFill>
              </a:rPr>
              <a:t>Systems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>
                <a:solidFill>
                  <a:schemeClr val="tx1"/>
                </a:solidFill>
              </a:rPr>
              <a:t>City of </a:t>
            </a:r>
            <a:r>
              <a:rPr lang="en-US" sz="700" dirty="0" smtClean="0">
                <a:solidFill>
                  <a:schemeClr val="tx1"/>
                </a:solidFill>
              </a:rPr>
              <a:t>Houston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 smtClean="0">
                <a:solidFill>
                  <a:schemeClr val="tx1"/>
                </a:solidFill>
              </a:rPr>
              <a:t>Saudi Telecom Company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 smtClean="0">
                <a:solidFill>
                  <a:schemeClr val="tx1"/>
                </a:solidFill>
              </a:rPr>
              <a:t>Deloitte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>
                <a:solidFill>
                  <a:schemeClr val="tx1"/>
                </a:solidFill>
              </a:rPr>
              <a:t>Maldives </a:t>
            </a:r>
            <a:r>
              <a:rPr lang="en-US" sz="700" dirty="0" smtClean="0">
                <a:solidFill>
                  <a:schemeClr val="tx1"/>
                </a:solidFill>
              </a:rPr>
              <a:t>Government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 err="1" smtClean="0">
                <a:solidFill>
                  <a:schemeClr val="tx1"/>
                </a:solidFill>
              </a:rPr>
              <a:t>Softcat</a:t>
            </a:r>
            <a:endParaRPr lang="en-US" sz="700" dirty="0" smtClean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>
                <a:solidFill>
                  <a:schemeClr val="tx1"/>
                </a:solidFill>
              </a:rPr>
              <a:t>Gap Inc</a:t>
            </a:r>
            <a:r>
              <a:rPr lang="en-US" sz="700" dirty="0" smtClean="0">
                <a:solidFill>
                  <a:schemeClr val="tx1"/>
                </a:solidFill>
              </a:rPr>
              <a:t>.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>
                <a:solidFill>
                  <a:schemeClr val="tx1"/>
                </a:solidFill>
              </a:rPr>
              <a:t>Austin Radiological </a:t>
            </a:r>
            <a:r>
              <a:rPr lang="en-US" sz="700" dirty="0" smtClean="0">
                <a:solidFill>
                  <a:schemeClr val="tx1"/>
                </a:solidFill>
              </a:rPr>
              <a:t>Association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>
                <a:solidFill>
                  <a:schemeClr val="tx1"/>
                </a:solidFill>
              </a:rPr>
              <a:t>Citibank </a:t>
            </a:r>
            <a:r>
              <a:rPr lang="en-US" sz="700" dirty="0" smtClean="0">
                <a:solidFill>
                  <a:schemeClr val="tx1"/>
                </a:solidFill>
              </a:rPr>
              <a:t>Singapore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>
                <a:solidFill>
                  <a:schemeClr val="tx1"/>
                </a:solidFill>
              </a:rPr>
              <a:t>Nimbus </a:t>
            </a:r>
            <a:endParaRPr lang="en-US" sz="700" dirty="0" smtClean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>
                <a:solidFill>
                  <a:schemeClr val="tx1"/>
                </a:solidFill>
              </a:rPr>
              <a:t>Pittsburgh Supercomputing </a:t>
            </a:r>
            <a:r>
              <a:rPr lang="en-US" sz="700" dirty="0" smtClean="0">
                <a:solidFill>
                  <a:schemeClr val="tx1"/>
                </a:solidFill>
              </a:rPr>
              <a:t>Center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>
                <a:solidFill>
                  <a:schemeClr val="tx1"/>
                </a:solidFill>
              </a:rPr>
              <a:t>Mark III Systems, Inc</a:t>
            </a:r>
            <a:r>
              <a:rPr lang="en-US" sz="700" dirty="0" smtClean="0">
                <a:solidFill>
                  <a:schemeClr val="tx1"/>
                </a:solidFill>
              </a:rPr>
              <a:t>.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>
                <a:solidFill>
                  <a:schemeClr val="tx1"/>
                </a:solidFill>
              </a:rPr>
              <a:t>Laguna Development </a:t>
            </a:r>
            <a:r>
              <a:rPr lang="en-US" sz="700" dirty="0" smtClean="0">
                <a:solidFill>
                  <a:schemeClr val="tx1"/>
                </a:solidFill>
              </a:rPr>
              <a:t>Corp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 err="1">
                <a:solidFill>
                  <a:schemeClr val="tx1"/>
                </a:solidFill>
              </a:rPr>
              <a:t>Starhub</a:t>
            </a:r>
            <a:r>
              <a:rPr lang="en-US" sz="700" dirty="0">
                <a:solidFill>
                  <a:schemeClr val="tx1"/>
                </a:solidFill>
              </a:rPr>
              <a:t> / (EBG/ESSD</a:t>
            </a:r>
            <a:r>
              <a:rPr lang="en-US" sz="700" dirty="0" smtClean="0">
                <a:solidFill>
                  <a:schemeClr val="tx1"/>
                </a:solidFill>
              </a:rPr>
              <a:t>)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>
                <a:solidFill>
                  <a:schemeClr val="tx1"/>
                </a:solidFill>
              </a:rPr>
              <a:t>Korea Development </a:t>
            </a:r>
            <a:r>
              <a:rPr lang="en-US" sz="700" dirty="0" smtClean="0">
                <a:solidFill>
                  <a:schemeClr val="tx1"/>
                </a:solidFill>
              </a:rPr>
              <a:t>Bank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>
                <a:solidFill>
                  <a:schemeClr val="tx1"/>
                </a:solidFill>
              </a:rPr>
              <a:t>Bendigo </a:t>
            </a:r>
            <a:r>
              <a:rPr lang="en-US" sz="700" dirty="0" smtClean="0">
                <a:solidFill>
                  <a:schemeClr val="tx1"/>
                </a:solidFill>
              </a:rPr>
              <a:t>Telco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>
                <a:solidFill>
                  <a:schemeClr val="tx1"/>
                </a:solidFill>
              </a:rPr>
              <a:t>Directorate </a:t>
            </a:r>
            <a:r>
              <a:rPr lang="en-US" sz="700" dirty="0" err="1" smtClean="0">
                <a:solidFill>
                  <a:schemeClr val="tx1"/>
                </a:solidFill>
              </a:rPr>
              <a:t>Jendral</a:t>
            </a:r>
            <a:r>
              <a:rPr lang="en-US" sz="700" dirty="0" smtClean="0">
                <a:solidFill>
                  <a:schemeClr val="tx1"/>
                </a:solidFill>
              </a:rPr>
              <a:t> </a:t>
            </a:r>
            <a:r>
              <a:rPr lang="en-US" sz="700" dirty="0" err="1" smtClean="0">
                <a:solidFill>
                  <a:schemeClr val="tx1"/>
                </a:solidFill>
              </a:rPr>
              <a:t>Pajak</a:t>
            </a:r>
            <a:endParaRPr lang="en-US" sz="700" dirty="0" smtClean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>
                <a:solidFill>
                  <a:schemeClr val="tx1"/>
                </a:solidFill>
              </a:rPr>
              <a:t>Government Institution Pension Fund</a:t>
            </a:r>
            <a:endParaRPr lang="en-US" sz="700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800" b="1" dirty="0" smtClean="0">
                <a:solidFill>
                  <a:schemeClr val="tx1"/>
                </a:solidFill>
              </a:rPr>
              <a:t>Partners/Multi </a:t>
            </a:r>
            <a:r>
              <a:rPr lang="en-US" sz="800" b="1" dirty="0">
                <a:solidFill>
                  <a:schemeClr val="tx1"/>
                </a:solidFill>
              </a:rPr>
              <a:t>customer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>
                <a:solidFill>
                  <a:schemeClr val="tx1"/>
                </a:solidFill>
              </a:rPr>
              <a:t>LATAM Multiple </a:t>
            </a:r>
            <a:r>
              <a:rPr lang="en-US" sz="700" dirty="0" smtClean="0">
                <a:solidFill>
                  <a:schemeClr val="tx1"/>
                </a:solidFill>
              </a:rPr>
              <a:t>Customers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>
                <a:solidFill>
                  <a:schemeClr val="tx1"/>
                </a:solidFill>
              </a:rPr>
              <a:t>Reimagine Yes - Sub </a:t>
            </a:r>
            <a:r>
              <a:rPr lang="en-US" sz="700" dirty="0" smtClean="0">
                <a:solidFill>
                  <a:schemeClr val="tx1"/>
                </a:solidFill>
              </a:rPr>
              <a:t>event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>
                <a:solidFill>
                  <a:schemeClr val="tx1"/>
                </a:solidFill>
              </a:rPr>
              <a:t>Tech </a:t>
            </a:r>
            <a:r>
              <a:rPr lang="en-US" sz="700" dirty="0" smtClean="0">
                <a:solidFill>
                  <a:schemeClr val="tx1"/>
                </a:solidFill>
              </a:rPr>
              <a:t>Data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>
                <a:solidFill>
                  <a:schemeClr val="tx1"/>
                </a:solidFill>
              </a:rPr>
              <a:t>Ingram </a:t>
            </a:r>
            <a:r>
              <a:rPr lang="en-US" sz="700" dirty="0" smtClean="0">
                <a:solidFill>
                  <a:schemeClr val="tx1"/>
                </a:solidFill>
              </a:rPr>
              <a:t>Micro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>
                <a:solidFill>
                  <a:schemeClr val="tx1"/>
                </a:solidFill>
              </a:rPr>
              <a:t>SEATH </a:t>
            </a:r>
            <a:r>
              <a:rPr lang="en-US" sz="700" dirty="0" smtClean="0">
                <a:solidFill>
                  <a:schemeClr val="tx1"/>
                </a:solidFill>
              </a:rPr>
              <a:t>Customers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17" name="TextBox 82"/>
          <p:cNvSpPr txBox="1"/>
          <p:nvPr/>
        </p:nvSpPr>
        <p:spPr>
          <a:xfrm>
            <a:off x="810897" y="1862788"/>
            <a:ext cx="249065" cy="1822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/>
              <a:t>June</a:t>
            </a: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800" dirty="0" smtClean="0"/>
              <a:t>25%</a:t>
            </a:r>
            <a:endParaRPr lang="en-US" sz="800" dirty="0"/>
          </a:p>
        </p:txBody>
      </p:sp>
      <p:sp>
        <p:nvSpPr>
          <p:cNvPr id="119" name="TextBox 101"/>
          <p:cNvSpPr txBox="1"/>
          <p:nvPr/>
        </p:nvSpPr>
        <p:spPr>
          <a:xfrm>
            <a:off x="856183" y="2376018"/>
            <a:ext cx="240399" cy="1054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/>
              <a:t>7%</a:t>
            </a:r>
            <a:endParaRPr lang="en-US" sz="800" dirty="0"/>
          </a:p>
        </p:txBody>
      </p:sp>
      <p:graphicFrame>
        <p:nvGraphicFramePr>
          <p:cNvPr id="6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234470"/>
              </p:ext>
            </p:extLst>
          </p:nvPr>
        </p:nvGraphicFramePr>
        <p:xfrm>
          <a:off x="4468156" y="1591302"/>
          <a:ext cx="1463418" cy="1420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8" name="TextBox 79"/>
          <p:cNvSpPr txBox="1"/>
          <p:nvPr/>
        </p:nvSpPr>
        <p:spPr>
          <a:xfrm>
            <a:off x="4519191" y="2643666"/>
            <a:ext cx="1360376" cy="2824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WW% of visits expressing interest post briefings</a:t>
            </a:r>
          </a:p>
        </p:txBody>
      </p:sp>
      <p:sp>
        <p:nvSpPr>
          <p:cNvPr id="81" name="TextBox 88"/>
          <p:cNvSpPr txBox="1"/>
          <p:nvPr/>
        </p:nvSpPr>
        <p:spPr>
          <a:xfrm>
            <a:off x="4431413" y="1862788"/>
            <a:ext cx="226438" cy="2438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/>
              <a:t>Jun</a:t>
            </a: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800" dirty="0" smtClean="0"/>
              <a:t>17%</a:t>
            </a:r>
            <a:endParaRPr lang="en-US" sz="800" dirty="0"/>
          </a:p>
        </p:txBody>
      </p:sp>
      <p:sp>
        <p:nvSpPr>
          <p:cNvPr id="94" name="TextBox 91"/>
          <p:cNvSpPr txBox="1"/>
          <p:nvPr/>
        </p:nvSpPr>
        <p:spPr>
          <a:xfrm>
            <a:off x="6113811" y="2614338"/>
            <a:ext cx="1555361" cy="34111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distribution of visits expressing interest post </a:t>
            </a:r>
            <a:r>
              <a:rPr lang="en-US" sz="900" dirty="0" smtClean="0"/>
              <a:t>briefing in IoT</a:t>
            </a:r>
            <a:endParaRPr lang="en-US" sz="900" dirty="0"/>
          </a:p>
        </p:txBody>
      </p:sp>
      <p:sp>
        <p:nvSpPr>
          <p:cNvPr id="130" name="Content Placeholder 1"/>
          <p:cNvSpPr txBox="1">
            <a:spLocks/>
          </p:cNvSpPr>
          <p:nvPr/>
        </p:nvSpPr>
        <p:spPr>
          <a:xfrm>
            <a:off x="4273493" y="1121227"/>
            <a:ext cx="3616632" cy="4907686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vert="horz" lIns="0" tIns="118872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IoT</a:t>
            </a:r>
            <a:endParaRPr lang="en-US" b="1" dirty="0"/>
          </a:p>
        </p:txBody>
      </p:sp>
      <p:sp>
        <p:nvSpPr>
          <p:cNvPr id="131" name="Rectangle 54"/>
          <p:cNvSpPr/>
          <p:nvPr/>
        </p:nvSpPr>
        <p:spPr bwMode="ltGray">
          <a:xfrm>
            <a:off x="4319998" y="4339441"/>
            <a:ext cx="3523622" cy="14848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 bIns="73152" numCol="2" spcCol="91440" rtlCol="0" anchor="t"/>
          <a:lstStyle/>
          <a:p>
            <a:pPr>
              <a:spcBef>
                <a:spcPts val="6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August </a:t>
            </a:r>
            <a:r>
              <a:rPr lang="en-US" sz="900" b="1" dirty="0">
                <a:solidFill>
                  <a:schemeClr val="tx1"/>
                </a:solidFill>
              </a:rPr>
              <a:t>Customers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American Chamber of Commerce </a:t>
            </a:r>
            <a:r>
              <a:rPr lang="en-US" sz="800" dirty="0" smtClean="0">
                <a:solidFill>
                  <a:schemeClr val="tx1"/>
                </a:solidFill>
              </a:rPr>
              <a:t>Peru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DSTA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Canon Inc</a:t>
            </a:r>
            <a:r>
              <a:rPr lang="en-US" sz="800" dirty="0" smtClean="0">
                <a:solidFill>
                  <a:schemeClr val="tx1"/>
                </a:solidFill>
              </a:rPr>
              <a:t>.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 err="1">
                <a:solidFill>
                  <a:schemeClr val="tx1"/>
                </a:solidFill>
              </a:rPr>
              <a:t>StarHub</a:t>
            </a:r>
            <a:r>
              <a:rPr lang="en-US" sz="800" dirty="0">
                <a:solidFill>
                  <a:schemeClr val="tx1"/>
                </a:solidFill>
              </a:rPr>
              <a:t> Emerging Business </a:t>
            </a:r>
            <a:r>
              <a:rPr lang="en-US" sz="800" dirty="0" smtClean="0">
                <a:solidFill>
                  <a:schemeClr val="tx1"/>
                </a:solidFill>
              </a:rPr>
              <a:t>Group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Mark III Systems, Inc</a:t>
            </a:r>
            <a:r>
              <a:rPr lang="en-US" sz="800" dirty="0" smtClean="0">
                <a:solidFill>
                  <a:schemeClr val="tx1"/>
                </a:solidFill>
              </a:rPr>
              <a:t>.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b="1" dirty="0">
                <a:solidFill>
                  <a:schemeClr val="tx1"/>
                </a:solidFill>
              </a:rPr>
              <a:t>Nestle RGO North America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Tokyo Gas Co., Ltd</a:t>
            </a:r>
            <a:r>
              <a:rPr lang="en-US" sz="800" dirty="0" smtClean="0">
                <a:solidFill>
                  <a:schemeClr val="tx1"/>
                </a:solidFill>
              </a:rPr>
              <a:t>.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MZ</a:t>
            </a:r>
          </a:p>
          <a:p>
            <a:r>
              <a:rPr lang="en-US" sz="900" b="1" dirty="0" smtClean="0">
                <a:solidFill>
                  <a:schemeClr val="tx1"/>
                </a:solidFill>
              </a:rPr>
              <a:t>Partners/Multi </a:t>
            </a:r>
            <a:r>
              <a:rPr lang="en-US" sz="900" b="1" dirty="0">
                <a:solidFill>
                  <a:schemeClr val="tx1"/>
                </a:solidFill>
              </a:rPr>
              <a:t>customer 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RMM Solutions Multi </a:t>
            </a:r>
            <a:r>
              <a:rPr lang="en-US" sz="800" dirty="0" smtClean="0">
                <a:solidFill>
                  <a:schemeClr val="tx1"/>
                </a:solidFill>
              </a:rPr>
              <a:t>Client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LATAM Multiple </a:t>
            </a:r>
            <a:r>
              <a:rPr lang="en-US" sz="800" dirty="0" smtClean="0">
                <a:solidFill>
                  <a:schemeClr val="tx1"/>
                </a:solidFill>
              </a:rPr>
              <a:t>Customers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Reimagine Yes - Sub event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Ingram </a:t>
            </a:r>
            <a:r>
              <a:rPr lang="en-US" sz="800" dirty="0" smtClean="0">
                <a:solidFill>
                  <a:schemeClr val="tx1"/>
                </a:solidFill>
              </a:rPr>
              <a:t>Micro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Capgemini America, Inc</a:t>
            </a:r>
            <a:r>
              <a:rPr lang="en-US" sz="800" dirty="0" smtClean="0">
                <a:solidFill>
                  <a:schemeClr val="tx1"/>
                </a:solidFill>
              </a:rPr>
              <a:t>.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Itochu Techno-Solutions </a:t>
            </a:r>
            <a:r>
              <a:rPr lang="en-US" sz="800" dirty="0" smtClean="0">
                <a:solidFill>
                  <a:schemeClr val="tx1"/>
                </a:solidFill>
              </a:rPr>
              <a:t>Corporation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APJ Service Providers</a:t>
            </a:r>
          </a:p>
        </p:txBody>
      </p:sp>
      <p:cxnSp>
        <p:nvCxnSpPr>
          <p:cNvPr id="161" name="Conector reto 160"/>
          <p:cNvCxnSpPr/>
          <p:nvPr/>
        </p:nvCxnSpPr>
        <p:spPr>
          <a:xfrm>
            <a:off x="9662881" y="1732088"/>
            <a:ext cx="0" cy="124806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293537" y="1732088"/>
            <a:ext cx="0" cy="124806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to 161"/>
          <p:cNvCxnSpPr/>
          <p:nvPr/>
        </p:nvCxnSpPr>
        <p:spPr>
          <a:xfrm>
            <a:off x="5972555" y="1732088"/>
            <a:ext cx="0" cy="124806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89"/>
          <p:cNvSpPr txBox="1"/>
          <p:nvPr/>
        </p:nvSpPr>
        <p:spPr>
          <a:xfrm>
            <a:off x="5464917" y="1636704"/>
            <a:ext cx="211441" cy="2156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/>
              <a:t>Aug</a:t>
            </a: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800" dirty="0" smtClean="0"/>
              <a:t>21%</a:t>
            </a:r>
            <a:endParaRPr lang="en-US" sz="800" dirty="0"/>
          </a:p>
          <a:p>
            <a:pPr>
              <a:lnSpc>
                <a:spcPct val="90000"/>
              </a:lnSpc>
            </a:pPr>
            <a:endParaRPr lang="en-US" sz="800" dirty="0"/>
          </a:p>
        </p:txBody>
      </p:sp>
      <p:sp>
        <p:nvSpPr>
          <p:cNvPr id="75" name="TextBox 86"/>
          <p:cNvSpPr txBox="1"/>
          <p:nvPr/>
        </p:nvSpPr>
        <p:spPr>
          <a:xfrm>
            <a:off x="9207682" y="2302804"/>
            <a:ext cx="211441" cy="2183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/>
              <a:t>Aug</a:t>
            </a: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800" dirty="0" smtClean="0"/>
              <a:t>19%</a:t>
            </a:r>
            <a:endParaRPr lang="en-US" sz="800" dirty="0"/>
          </a:p>
        </p:txBody>
      </p:sp>
      <p:graphicFrame>
        <p:nvGraphicFramePr>
          <p:cNvPr id="45" name="Char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5901204"/>
              </p:ext>
            </p:extLst>
          </p:nvPr>
        </p:nvGraphicFramePr>
        <p:xfrm>
          <a:off x="9617047" y="1548339"/>
          <a:ext cx="1828283" cy="123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6" name="TextBox 103"/>
          <p:cNvSpPr txBox="1"/>
          <p:nvPr/>
        </p:nvSpPr>
        <p:spPr>
          <a:xfrm>
            <a:off x="4737434" y="1771725"/>
            <a:ext cx="258084" cy="96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b="1" dirty="0" smtClean="0"/>
              <a:t>Aruba</a:t>
            </a:r>
            <a:endParaRPr lang="en-US" sz="700" b="1" dirty="0"/>
          </a:p>
        </p:txBody>
      </p:sp>
      <p:sp>
        <p:nvSpPr>
          <p:cNvPr id="47" name="TextBox 103"/>
          <p:cNvSpPr txBox="1"/>
          <p:nvPr/>
        </p:nvSpPr>
        <p:spPr>
          <a:xfrm>
            <a:off x="4961130" y="2175673"/>
            <a:ext cx="213378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b="1" dirty="0" smtClean="0"/>
              <a:t>IoT</a:t>
            </a:r>
            <a:endParaRPr lang="en-US" sz="800" b="1" dirty="0"/>
          </a:p>
        </p:txBody>
      </p:sp>
      <p:sp>
        <p:nvSpPr>
          <p:cNvPr id="48" name="TextBox 101"/>
          <p:cNvSpPr txBox="1"/>
          <p:nvPr/>
        </p:nvSpPr>
        <p:spPr>
          <a:xfrm>
            <a:off x="4436653" y="2300311"/>
            <a:ext cx="240399" cy="1054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/>
              <a:t>7%</a:t>
            </a:r>
            <a:endParaRPr lang="en-US" sz="800" dirty="0"/>
          </a:p>
        </p:txBody>
      </p:sp>
      <p:sp>
        <p:nvSpPr>
          <p:cNvPr id="49" name="TextBox 101"/>
          <p:cNvSpPr txBox="1"/>
          <p:nvPr/>
        </p:nvSpPr>
        <p:spPr>
          <a:xfrm>
            <a:off x="5479675" y="2098039"/>
            <a:ext cx="240399" cy="1054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/>
              <a:t>14%</a:t>
            </a:r>
            <a:endParaRPr lang="en-US" sz="800" dirty="0"/>
          </a:p>
        </p:txBody>
      </p:sp>
      <p:graphicFrame>
        <p:nvGraphicFramePr>
          <p:cNvPr id="50" name="Char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850296"/>
              </p:ext>
            </p:extLst>
          </p:nvPr>
        </p:nvGraphicFramePr>
        <p:xfrm>
          <a:off x="6018341" y="1590670"/>
          <a:ext cx="1960883" cy="1148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642368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August, </a:t>
            </a:r>
            <a:r>
              <a:rPr lang="en-US" dirty="0"/>
              <a:t>Customers were telling us…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6" b="12596"/>
          <a:stretch/>
        </p:blipFill>
        <p:spPr>
          <a:xfrm>
            <a:off x="609439" y="1231900"/>
            <a:ext cx="2493349" cy="1411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90"/>
          <a:stretch/>
        </p:blipFill>
        <p:spPr>
          <a:xfrm>
            <a:off x="609439" y="4303127"/>
            <a:ext cx="2493349" cy="1411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31"/>
          <a:stretch/>
        </p:blipFill>
        <p:spPr>
          <a:xfrm>
            <a:off x="609440" y="2750658"/>
            <a:ext cx="2493356" cy="14119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439" y="2750660"/>
            <a:ext cx="10969944" cy="1411946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 lIns="2651760" rIns="182880" anchor="ctr">
            <a:noAutofit/>
          </a:bodyPr>
          <a:lstStyle/>
          <a:p>
            <a:r>
              <a:rPr lang="en-US" b="1" dirty="0"/>
              <a:t>What we</a:t>
            </a:r>
            <a:br>
              <a:rPr lang="en-US" b="1" dirty="0"/>
            </a:br>
            <a:r>
              <a:rPr lang="en-US" b="1" dirty="0"/>
              <a:t>can improve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439" y="4303131"/>
            <a:ext cx="10969944" cy="1411946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wrap="square" lIns="2651760" rIns="182880" anchor="ctr">
            <a:noAutofit/>
          </a:bodyPr>
          <a:lstStyle/>
          <a:p>
            <a:r>
              <a:rPr lang="en-US" b="1" dirty="0"/>
              <a:t>Feedback about </a:t>
            </a:r>
            <a:br>
              <a:rPr lang="en-US" b="1" dirty="0"/>
            </a:br>
            <a:r>
              <a:rPr lang="en-US" b="1" dirty="0"/>
              <a:t>strategy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439" y="1231900"/>
            <a:ext cx="10969944" cy="141194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 lIns="2651760" rIns="0" anchor="ctr">
            <a:noAutofit/>
          </a:bodyPr>
          <a:lstStyle/>
          <a:p>
            <a:r>
              <a:rPr lang="en-US" b="1" dirty="0"/>
              <a:t>They want to</a:t>
            </a:r>
            <a:br>
              <a:rPr lang="en-US" b="1" dirty="0"/>
            </a:br>
            <a:r>
              <a:rPr lang="en-US" b="1" dirty="0"/>
              <a:t>collaborate with HPE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ltGray">
          <a:xfrm>
            <a:off x="5931593" y="1361203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Want to be more than an user, want to be a partner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ltGray">
          <a:xfrm>
            <a:off x="5931593" y="5279375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Continue to seek clarity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ltGray">
          <a:xfrm>
            <a:off x="5931593" y="1784673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Interested in HPE on HPE best practices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ltGray">
          <a:xfrm>
            <a:off x="5931593" y="2208144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Request more HPE engagement in specific countries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ltGray">
          <a:xfrm>
            <a:off x="5931593" y="2895409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Continue to address demands for demos and use cases</a:t>
            </a:r>
          </a:p>
        </p:txBody>
      </p:sp>
      <p:sp>
        <p:nvSpPr>
          <p:cNvPr id="29" name="Rectangle 28"/>
          <p:cNvSpPr/>
          <p:nvPr/>
        </p:nvSpPr>
        <p:spPr bwMode="ltGray">
          <a:xfrm>
            <a:off x="5931593" y="4432434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Interested in our innovation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ltGray">
          <a:xfrm>
            <a:off x="5931593" y="4855904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Like where the company is headed</a:t>
            </a:r>
          </a:p>
        </p:txBody>
      </p:sp>
      <p:sp>
        <p:nvSpPr>
          <p:cNvPr id="32" name="Rectangle 31"/>
          <p:cNvSpPr/>
          <p:nvPr/>
        </p:nvSpPr>
        <p:spPr bwMode="ltGray">
          <a:xfrm>
            <a:off x="5931593" y="3309178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Get the word out on HPE </a:t>
            </a:r>
            <a:r>
              <a:rPr lang="en-US" sz="1500" dirty="0" smtClean="0">
                <a:solidFill>
                  <a:schemeClr val="tx1"/>
                </a:solidFill>
              </a:rPr>
              <a:t>products</a:t>
            </a:r>
            <a:endParaRPr lang="en-US" sz="1500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ltGray">
          <a:xfrm>
            <a:off x="5931593" y="3722947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Root cause and corrective action for product issues</a:t>
            </a:r>
            <a:endParaRPr lang="en-US" sz="1500" dirty="0">
              <a:solidFill>
                <a:schemeClr val="bg2"/>
              </a:solidFill>
            </a:endParaRPr>
          </a:p>
        </p:txBody>
      </p:sp>
      <p:cxnSp>
        <p:nvCxnSpPr>
          <p:cNvPr id="26" name="Conector reto 25"/>
          <p:cNvCxnSpPr>
            <a:cxnSpLocks/>
          </p:cNvCxnSpPr>
          <p:nvPr/>
        </p:nvCxnSpPr>
        <p:spPr>
          <a:xfrm>
            <a:off x="5785442" y="1361203"/>
            <a:ext cx="0" cy="1163597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cxnSpLocks/>
          </p:cNvCxnSpPr>
          <p:nvPr/>
        </p:nvCxnSpPr>
        <p:spPr>
          <a:xfrm>
            <a:off x="5789055" y="2895409"/>
            <a:ext cx="0" cy="1144194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cxnSpLocks/>
          </p:cNvCxnSpPr>
          <p:nvPr/>
        </p:nvCxnSpPr>
        <p:spPr>
          <a:xfrm>
            <a:off x="5791435" y="4425666"/>
            <a:ext cx="0" cy="1170365"/>
          </a:xfrm>
          <a:prstGeom prst="line">
            <a:avLst/>
          </a:prstGeom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12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55"/>
          <p:cNvSpPr/>
          <p:nvPr/>
        </p:nvSpPr>
        <p:spPr bwMode="ltGray">
          <a:xfrm>
            <a:off x="5128549" y="4599841"/>
            <a:ext cx="1452941" cy="142157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Our strategy is resonating with customers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There are still customers who are learning about the HPE/HPI </a:t>
            </a:r>
            <a:r>
              <a:rPr lang="en-US" sz="900" dirty="0" smtClean="0">
                <a:solidFill>
                  <a:schemeClr val="tx1"/>
                </a:solidFill>
              </a:rPr>
              <a:t>separation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" name="Rectangle 55"/>
          <p:cNvSpPr/>
          <p:nvPr/>
        </p:nvSpPr>
        <p:spPr bwMode="ltGray">
          <a:xfrm>
            <a:off x="5128549" y="3065156"/>
            <a:ext cx="1452943" cy="141193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Customers appreciate real-life examples of how others are using products 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SimpliVity is the top  demo requested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 Requesting delivery of 3PAR OS patch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 rot="16200000">
            <a:off x="5635704" y="-1486677"/>
            <a:ext cx="1411939" cy="10515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endParaRPr lang="en-US" sz="1400" b="1" dirty="0"/>
          </a:p>
        </p:txBody>
      </p:sp>
      <p:sp>
        <p:nvSpPr>
          <p:cNvPr id="37" name="Content Placeholder 1"/>
          <p:cNvSpPr txBox="1">
            <a:spLocks/>
          </p:cNvSpPr>
          <p:nvPr/>
        </p:nvSpPr>
        <p:spPr>
          <a:xfrm rot="16200000">
            <a:off x="5630890" y="57374"/>
            <a:ext cx="1421568" cy="10515600"/>
          </a:xfrm>
          <a:prstGeom prst="rect">
            <a:avLst/>
          </a:prstGeom>
          <a:noFill/>
          <a:ln w="38100">
            <a:solidFill>
              <a:schemeClr val="accent3"/>
            </a:solidFill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endParaRPr lang="en-US" sz="1200" b="1" dirty="0"/>
          </a:p>
        </p:txBody>
      </p:sp>
      <p:sp>
        <p:nvSpPr>
          <p:cNvPr id="62" name="Rectangle 55"/>
          <p:cNvSpPr/>
          <p:nvPr/>
        </p:nvSpPr>
        <p:spPr bwMode="ltGray">
          <a:xfrm>
            <a:off x="5128549" y="1253858"/>
            <a:ext cx="1452943" cy="165870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Customers requesting to have earlier access to technology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Customers want to showcase solutions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Customers want to learn from HPE on </a:t>
            </a:r>
            <a:r>
              <a:rPr lang="en-US" sz="900" dirty="0" smtClean="0">
                <a:solidFill>
                  <a:schemeClr val="tx1"/>
                </a:solidFill>
              </a:rPr>
              <a:t>HPE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5" name="Content Placeholder 1"/>
          <p:cNvSpPr txBox="1">
            <a:spLocks/>
          </p:cNvSpPr>
          <p:nvPr/>
        </p:nvSpPr>
        <p:spPr>
          <a:xfrm rot="16200000">
            <a:off x="5510937" y="-3182499"/>
            <a:ext cx="1661474" cy="10515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endParaRPr lang="en-US" sz="1400" b="1" dirty="0"/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dirty="0"/>
              <a:t>Most frequent customer requests &amp; recommendations</a:t>
            </a:r>
          </a:p>
        </p:txBody>
      </p:sp>
      <p:sp>
        <p:nvSpPr>
          <p:cNvPr id="42" name="Rectangle 55"/>
          <p:cNvSpPr/>
          <p:nvPr/>
        </p:nvSpPr>
        <p:spPr bwMode="ltGray">
          <a:xfrm>
            <a:off x="1188812" y="1342381"/>
            <a:ext cx="3871776" cy="14658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“Bring </a:t>
            </a:r>
            <a:r>
              <a:rPr lang="en-US" sz="1000" i="1" dirty="0">
                <a:solidFill>
                  <a:schemeClr val="tx1"/>
                </a:solidFill>
              </a:rPr>
              <a:t>us more upfront in your </a:t>
            </a:r>
            <a:r>
              <a:rPr lang="en-US" sz="1000" i="1" dirty="0">
                <a:solidFill>
                  <a:schemeClr val="tx1"/>
                </a:solidFill>
              </a:rPr>
              <a:t>developments“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- </a:t>
            </a:r>
            <a:r>
              <a:rPr lang="en-US" sz="900" b="1" dirty="0" smtClean="0">
                <a:solidFill>
                  <a:schemeClr val="tx1"/>
                </a:solidFill>
              </a:rPr>
              <a:t>Gayle Chan</a:t>
            </a:r>
            <a:r>
              <a:rPr lang="en-US" sz="900" dirty="0" smtClean="0">
                <a:solidFill>
                  <a:schemeClr val="tx1"/>
                </a:solidFill>
              </a:rPr>
              <a:t>, DSTA Deputy Director Digital Hub</a:t>
            </a: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“Suggest creating Smart </a:t>
            </a:r>
            <a:r>
              <a:rPr lang="en-US" sz="1000" i="1" dirty="0">
                <a:solidFill>
                  <a:schemeClr val="tx1"/>
                </a:solidFill>
              </a:rPr>
              <a:t>Building </a:t>
            </a:r>
            <a:r>
              <a:rPr lang="en-US" sz="1000" i="1" dirty="0">
                <a:solidFill>
                  <a:schemeClr val="tx1"/>
                </a:solidFill>
              </a:rPr>
              <a:t>showcase </a:t>
            </a:r>
            <a:r>
              <a:rPr lang="en-US" sz="1000" i="1" dirty="0">
                <a:solidFill>
                  <a:schemeClr val="tx1"/>
                </a:solidFill>
              </a:rPr>
              <a:t>in Surbana Jurong’s</a:t>
            </a:r>
            <a:r>
              <a:rPr lang="en-US" sz="1000" i="1" dirty="0">
                <a:solidFill>
                  <a:schemeClr val="tx1"/>
                </a:solidFill>
              </a:rPr>
              <a:t> new </a:t>
            </a:r>
            <a:r>
              <a:rPr lang="en-US" sz="1000" i="1" dirty="0">
                <a:solidFill>
                  <a:schemeClr val="tx1"/>
                </a:solidFill>
              </a:rPr>
              <a:t>facility</a:t>
            </a:r>
            <a:r>
              <a:rPr lang="en-US" sz="1000" i="1" dirty="0" smtClean="0">
                <a:solidFill>
                  <a:schemeClr val="tx1"/>
                </a:solidFill>
              </a:rPr>
              <a:t>” </a:t>
            </a:r>
            <a:r>
              <a:rPr lang="en-US" sz="900" dirty="0" smtClean="0">
                <a:solidFill>
                  <a:schemeClr val="tx1"/>
                </a:solidFill>
              </a:rPr>
              <a:t>– </a:t>
            </a:r>
            <a:r>
              <a:rPr lang="en-US" sz="900" dirty="0">
                <a:solidFill>
                  <a:schemeClr val="tx1"/>
                </a:solidFill>
              </a:rPr>
              <a:t>Surbana Technologies briefing </a:t>
            </a: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“Request HPE </a:t>
            </a:r>
            <a:r>
              <a:rPr lang="en-US" sz="1000" i="1" dirty="0">
                <a:solidFill>
                  <a:schemeClr val="tx1"/>
                </a:solidFill>
              </a:rPr>
              <a:t>on HPE </a:t>
            </a:r>
            <a:r>
              <a:rPr lang="en-US" sz="1000" i="1" dirty="0">
                <a:solidFill>
                  <a:schemeClr val="tx1"/>
                </a:solidFill>
              </a:rPr>
              <a:t>transformation information </a:t>
            </a: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i="1" dirty="0">
                <a:solidFill>
                  <a:schemeClr val="tx1"/>
                </a:solidFill>
              </a:rPr>
              <a:t>consolidation</a:t>
            </a:r>
            <a:r>
              <a:rPr lang="en-US" sz="1000" i="1" dirty="0">
                <a:solidFill>
                  <a:schemeClr val="tx1"/>
                </a:solidFill>
              </a:rPr>
              <a:t>, automation, and </a:t>
            </a:r>
            <a:r>
              <a:rPr lang="en-US" sz="1000" i="1" dirty="0">
                <a:solidFill>
                  <a:schemeClr val="tx1"/>
                </a:solidFill>
              </a:rPr>
              <a:t>cloud first</a:t>
            </a:r>
            <a:r>
              <a:rPr lang="en-US" sz="1000" i="1" dirty="0" smtClean="0">
                <a:solidFill>
                  <a:schemeClr val="tx1"/>
                </a:solidFill>
              </a:rPr>
              <a:t>” </a:t>
            </a:r>
            <a:r>
              <a:rPr lang="en-US" sz="900" dirty="0" smtClean="0">
                <a:solidFill>
                  <a:schemeClr val="tx1"/>
                </a:solidFill>
              </a:rPr>
              <a:t>- </a:t>
            </a:r>
            <a:r>
              <a:rPr lang="en-US" sz="900" dirty="0">
                <a:solidFill>
                  <a:schemeClr val="tx1"/>
                </a:solidFill>
              </a:rPr>
              <a:t>Telefonica </a:t>
            </a:r>
            <a:r>
              <a:rPr lang="en-US" sz="900" dirty="0">
                <a:solidFill>
                  <a:schemeClr val="tx1"/>
                </a:solidFill>
              </a:rPr>
              <a:t>O2 </a:t>
            </a:r>
            <a:r>
              <a:rPr lang="en-US" sz="900" dirty="0">
                <a:solidFill>
                  <a:schemeClr val="tx1"/>
                </a:solidFill>
              </a:rPr>
              <a:t>briefing </a:t>
            </a: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</a:t>
            </a:r>
            <a:r>
              <a:rPr lang="en-US" sz="1000" i="1" dirty="0">
                <a:solidFill>
                  <a:schemeClr val="tx1"/>
                </a:solidFill>
              </a:rPr>
              <a:t>More investment in China </a:t>
            </a:r>
            <a:r>
              <a:rPr lang="en-US" sz="1000" i="1" dirty="0">
                <a:solidFill>
                  <a:schemeClr val="tx1"/>
                </a:solidFill>
              </a:rPr>
              <a:t>market</a:t>
            </a:r>
            <a:r>
              <a:rPr lang="en-US" sz="1000" i="1" dirty="0" smtClean="0">
                <a:solidFill>
                  <a:schemeClr val="tx1"/>
                </a:solidFill>
              </a:rPr>
              <a:t>.“ 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- Eduardo </a:t>
            </a:r>
            <a:r>
              <a:rPr lang="en-US" sz="900" b="1" dirty="0" err="1" smtClean="0">
                <a:solidFill>
                  <a:schemeClr val="tx1"/>
                </a:solidFill>
              </a:rPr>
              <a:t>Chiuciuchian</a:t>
            </a:r>
            <a:r>
              <a:rPr lang="en-US" sz="900" dirty="0" smtClean="0">
                <a:solidFill>
                  <a:schemeClr val="tx1"/>
                </a:solidFill>
              </a:rPr>
              <a:t>, Nestle RGO North America Director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8" name="Rectangle 55"/>
          <p:cNvSpPr/>
          <p:nvPr/>
        </p:nvSpPr>
        <p:spPr bwMode="ltGray">
          <a:xfrm>
            <a:off x="10192011" y="1294764"/>
            <a:ext cx="1339502" cy="13716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numCol="1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>
                <a:solidFill>
                  <a:schemeClr val="tx1"/>
                </a:solidFill>
              </a:rPr>
              <a:t>Country requests</a:t>
            </a:r>
            <a:endParaRPr lang="en-US" sz="900" b="1" dirty="0">
              <a:solidFill>
                <a:schemeClr val="tx1"/>
              </a:solidFill>
            </a:endParaRP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Saudi Telecom Company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Nestle RGO North </a:t>
            </a:r>
            <a:r>
              <a:rPr lang="en-US" sz="800" dirty="0" smtClean="0">
                <a:solidFill>
                  <a:schemeClr val="tx1"/>
                </a:solidFill>
              </a:rPr>
              <a:t>America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DSTA</a:t>
            </a:r>
            <a:endParaRPr lang="en-US" sz="800" dirty="0">
              <a:solidFill>
                <a:schemeClr val="tx1"/>
              </a:solidFill>
            </a:endParaRP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American </a:t>
            </a:r>
            <a:r>
              <a:rPr lang="en-US" sz="800" dirty="0">
                <a:solidFill>
                  <a:schemeClr val="tx1"/>
                </a:solidFill>
              </a:rPr>
              <a:t>Chamber of Commerce Peru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 rot="16200000">
            <a:off x="362919" y="1947758"/>
            <a:ext cx="950799" cy="463459"/>
          </a:xfrm>
          <a:prstGeom prst="rect">
            <a:avLst/>
          </a:prstGeom>
          <a:ln w="38100">
            <a:noFill/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sz="1400" b="1" dirty="0"/>
              <a:t>Want to </a:t>
            </a:r>
            <a:br>
              <a:rPr lang="en-US" sz="1400" b="1" dirty="0"/>
            </a:br>
            <a:r>
              <a:rPr lang="en-US" sz="1400" b="1" dirty="0"/>
              <a:t>collaborate</a:t>
            </a:r>
          </a:p>
        </p:txBody>
      </p:sp>
      <p:sp>
        <p:nvSpPr>
          <p:cNvPr id="23" name="Rectangle 55"/>
          <p:cNvSpPr/>
          <p:nvPr/>
        </p:nvSpPr>
        <p:spPr bwMode="ltGray">
          <a:xfrm>
            <a:off x="1188812" y="3248780"/>
            <a:ext cx="3871776" cy="10885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“Real </a:t>
            </a:r>
            <a:r>
              <a:rPr lang="en-US" sz="1000" i="1" dirty="0">
                <a:solidFill>
                  <a:schemeClr val="tx1"/>
                </a:solidFill>
              </a:rPr>
              <a:t>life cases site visit to hear from real </a:t>
            </a:r>
            <a:r>
              <a:rPr lang="en-US" sz="1000" i="1" dirty="0">
                <a:solidFill>
                  <a:schemeClr val="tx1"/>
                </a:solidFill>
              </a:rPr>
              <a:t>customer“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- </a:t>
            </a:r>
            <a:r>
              <a:rPr lang="en-US" sz="900" b="1" dirty="0" err="1">
                <a:solidFill>
                  <a:schemeClr val="tx1"/>
                </a:solidFill>
              </a:rPr>
              <a:t>Kah</a:t>
            </a:r>
            <a:r>
              <a:rPr lang="en-US" sz="900" b="1" dirty="0">
                <a:solidFill>
                  <a:schemeClr val="tx1"/>
                </a:solidFill>
              </a:rPr>
              <a:t> Yi Chin</a:t>
            </a:r>
            <a:r>
              <a:rPr lang="en-US" sz="900" dirty="0">
                <a:solidFill>
                  <a:schemeClr val="tx1"/>
                </a:solidFill>
              </a:rPr>
              <a:t>, Sabah </a:t>
            </a:r>
            <a:r>
              <a:rPr lang="en-US" sz="900" dirty="0" smtClean="0">
                <a:solidFill>
                  <a:schemeClr val="tx1"/>
                </a:solidFill>
              </a:rPr>
              <a:t>Net Technical Advisor </a:t>
            </a: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“More communication regarding new </a:t>
            </a:r>
            <a:r>
              <a:rPr lang="en-US" sz="1000" i="1" dirty="0">
                <a:solidFill>
                  <a:schemeClr val="tx1"/>
                </a:solidFill>
              </a:rPr>
              <a:t>products.“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- </a:t>
            </a:r>
            <a:r>
              <a:rPr lang="en-US" sz="900" b="1" dirty="0">
                <a:solidFill>
                  <a:schemeClr val="tx1"/>
                </a:solidFill>
              </a:rPr>
              <a:t>Jack Yudell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>
                <a:solidFill>
                  <a:schemeClr val="tx1"/>
                </a:solidFill>
              </a:rPr>
              <a:t>Austin Radiological </a:t>
            </a:r>
            <a:r>
              <a:rPr lang="en-US" sz="900" dirty="0" smtClean="0">
                <a:solidFill>
                  <a:schemeClr val="tx1"/>
                </a:solidFill>
              </a:rPr>
              <a:t>Assoc., Enterprise Architect</a:t>
            </a: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300"/>
              </a:spcBef>
              <a:buClr>
                <a:prstClr val="black"/>
              </a:buClr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ectangle 55"/>
          <p:cNvSpPr/>
          <p:nvPr/>
        </p:nvSpPr>
        <p:spPr bwMode="ltGray">
          <a:xfrm>
            <a:off x="6682840" y="3104456"/>
            <a:ext cx="2008283" cy="13716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numCol="1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>
                <a:solidFill>
                  <a:schemeClr val="tx1"/>
                </a:solidFill>
              </a:rPr>
              <a:t>Demos/use cases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Health Management Systems, Inc</a:t>
            </a:r>
            <a:r>
              <a:rPr lang="en-US" sz="800" dirty="0" smtClean="0">
                <a:solidFill>
                  <a:schemeClr val="tx1"/>
                </a:solidFill>
              </a:rPr>
              <a:t>.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Global Affairs </a:t>
            </a:r>
            <a:r>
              <a:rPr lang="en-US" sz="800" dirty="0" smtClean="0">
                <a:solidFill>
                  <a:schemeClr val="tx1"/>
                </a:solidFill>
              </a:rPr>
              <a:t>Canada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Deloitte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Aramark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RMM Solutions Multi Client </a:t>
            </a:r>
            <a:r>
              <a:rPr lang="en-US" sz="800" dirty="0" smtClean="0">
                <a:solidFill>
                  <a:schemeClr val="tx1"/>
                </a:solidFill>
              </a:rPr>
              <a:t>Briefing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Tokyo Gas Co., Ltd</a:t>
            </a:r>
            <a:r>
              <a:rPr lang="en-US" sz="800" dirty="0" smtClean="0">
                <a:solidFill>
                  <a:schemeClr val="tx1"/>
                </a:solidFill>
              </a:rPr>
              <a:t>.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SEATH Customers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American Chamber of Commerce </a:t>
            </a:r>
            <a:r>
              <a:rPr lang="en-US" sz="800" dirty="0" smtClean="0">
                <a:solidFill>
                  <a:schemeClr val="tx1"/>
                </a:solidFill>
              </a:rPr>
              <a:t>Peru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Canon Inc</a:t>
            </a:r>
            <a:r>
              <a:rPr lang="en-US" sz="800" dirty="0" smtClean="0">
                <a:solidFill>
                  <a:schemeClr val="tx1"/>
                </a:solidFill>
              </a:rPr>
              <a:t>.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Laguna Development </a:t>
            </a:r>
            <a:r>
              <a:rPr lang="en-US" sz="800" dirty="0" smtClean="0">
                <a:solidFill>
                  <a:schemeClr val="tx1"/>
                </a:solidFill>
              </a:rPr>
              <a:t>Corporation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Rectangle 55"/>
          <p:cNvSpPr/>
          <p:nvPr/>
        </p:nvSpPr>
        <p:spPr bwMode="ltGray">
          <a:xfrm>
            <a:off x="1188812" y="4679021"/>
            <a:ext cx="3871776" cy="12632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“Help </a:t>
            </a:r>
            <a:r>
              <a:rPr lang="en-US" sz="1000" i="1" dirty="0">
                <a:solidFill>
                  <a:schemeClr val="tx1"/>
                </a:solidFill>
              </a:rPr>
              <a:t>us in 3 areas: </a:t>
            </a:r>
            <a:r>
              <a:rPr lang="en-US" sz="1000" i="1" dirty="0">
                <a:solidFill>
                  <a:schemeClr val="tx1"/>
                </a:solidFill>
              </a:rPr>
              <a:t>Adoption </a:t>
            </a:r>
            <a:r>
              <a:rPr lang="en-US" sz="1000" i="1" dirty="0">
                <a:solidFill>
                  <a:schemeClr val="tx1"/>
                </a:solidFill>
              </a:rPr>
              <a:t>of </a:t>
            </a:r>
            <a:r>
              <a:rPr lang="en-US" sz="1000" i="1" dirty="0">
                <a:solidFill>
                  <a:schemeClr val="tx1"/>
                </a:solidFill>
              </a:rPr>
              <a:t>Synergy, </a:t>
            </a:r>
            <a:r>
              <a:rPr lang="en-US" sz="1000" i="1" dirty="0">
                <a:solidFill>
                  <a:schemeClr val="tx1"/>
                </a:solidFill>
              </a:rPr>
              <a:t>(b) faster provisioning of VMs and flex capacity, (c) intelligent </a:t>
            </a:r>
            <a:r>
              <a:rPr lang="en-US" sz="1000" i="1" dirty="0">
                <a:solidFill>
                  <a:schemeClr val="tx1"/>
                </a:solidFill>
              </a:rPr>
              <a:t>edge“</a:t>
            </a:r>
          </a:p>
          <a:p>
            <a:pPr marL="58738" indent="-58738" algn="r">
              <a:buClr>
                <a:prstClr val="black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- </a:t>
            </a:r>
            <a:r>
              <a:rPr lang="en-US" sz="900" b="1" dirty="0" err="1">
                <a:solidFill>
                  <a:schemeClr val="tx1"/>
                </a:solidFill>
              </a:rPr>
              <a:t>Shyam</a:t>
            </a:r>
            <a:r>
              <a:rPr lang="en-US" sz="900" b="1" dirty="0">
                <a:solidFill>
                  <a:schemeClr val="tx1"/>
                </a:solidFill>
              </a:rPr>
              <a:t> </a:t>
            </a:r>
            <a:r>
              <a:rPr lang="en-US" sz="900" b="1" dirty="0" err="1">
                <a:solidFill>
                  <a:schemeClr val="tx1"/>
                </a:solidFill>
              </a:rPr>
              <a:t>Venkat</a:t>
            </a:r>
            <a:r>
              <a:rPr lang="en-US" sz="900" dirty="0" smtClean="0">
                <a:solidFill>
                  <a:schemeClr val="tx1"/>
                </a:solidFill>
              </a:rPr>
              <a:t>, Pepsi Co. CTO</a:t>
            </a: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 “Extremely innovative - forward thinking partner</a:t>
            </a:r>
            <a:r>
              <a:rPr lang="en-US" sz="1000" i="1" dirty="0">
                <a:solidFill>
                  <a:schemeClr val="tx1"/>
                </a:solidFill>
              </a:rPr>
              <a:t>.”</a:t>
            </a:r>
          </a:p>
          <a:p>
            <a:pPr marL="58738" indent="-58738" algn="r">
              <a:buClr>
                <a:prstClr val="black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- </a:t>
            </a:r>
            <a:r>
              <a:rPr lang="en-US" sz="900" b="1" dirty="0">
                <a:solidFill>
                  <a:schemeClr val="tx1"/>
                </a:solidFill>
              </a:rPr>
              <a:t>Ned </a:t>
            </a:r>
            <a:r>
              <a:rPr lang="en-US" sz="900" b="1" dirty="0" err="1">
                <a:solidFill>
                  <a:schemeClr val="tx1"/>
                </a:solidFill>
              </a:rPr>
              <a:t>Dupont</a:t>
            </a:r>
            <a:r>
              <a:rPr lang="en-US" sz="900" dirty="0">
                <a:solidFill>
                  <a:schemeClr val="tx1"/>
                </a:solidFill>
              </a:rPr>
              <a:t>, W/S Packaging Group, </a:t>
            </a:r>
            <a:r>
              <a:rPr lang="en-US" sz="900" dirty="0" smtClean="0">
                <a:solidFill>
                  <a:schemeClr val="tx1"/>
                </a:solidFill>
              </a:rPr>
              <a:t>Inc. Director</a:t>
            </a: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“Communicate </a:t>
            </a:r>
            <a:r>
              <a:rPr lang="en-US" sz="1000" i="1" dirty="0">
                <a:solidFill>
                  <a:schemeClr val="tx1"/>
                </a:solidFill>
              </a:rPr>
              <a:t>more about HPE. We did not know about this split</a:t>
            </a:r>
            <a:r>
              <a:rPr lang="en-US" sz="1000" i="1" dirty="0">
                <a:solidFill>
                  <a:schemeClr val="tx1"/>
                </a:solidFill>
              </a:rPr>
              <a:t>.”</a:t>
            </a:r>
          </a:p>
          <a:p>
            <a:pPr marL="58738" indent="-58738" algn="r">
              <a:buClr>
                <a:prstClr val="black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- </a:t>
            </a:r>
            <a:r>
              <a:rPr lang="en-US" sz="900" b="1" dirty="0" smtClean="0">
                <a:solidFill>
                  <a:schemeClr val="tx1"/>
                </a:solidFill>
              </a:rPr>
              <a:t>Denisse </a:t>
            </a:r>
            <a:r>
              <a:rPr lang="en-US" sz="900" b="1" dirty="0">
                <a:solidFill>
                  <a:schemeClr val="tx1"/>
                </a:solidFill>
              </a:rPr>
              <a:t>Cuellar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s-ES" sz="900" dirty="0">
                <a:solidFill>
                  <a:schemeClr val="tx1"/>
                </a:solidFill>
              </a:rPr>
              <a:t>Banco de Crédito del Perú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9" name="Rectangle 55"/>
          <p:cNvSpPr/>
          <p:nvPr/>
        </p:nvSpPr>
        <p:spPr bwMode="ltGray">
          <a:xfrm>
            <a:off x="6682840" y="4660711"/>
            <a:ext cx="2008283" cy="13716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numCol="1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>
                <a:solidFill>
                  <a:schemeClr val="tx1"/>
                </a:solidFill>
              </a:rPr>
              <a:t>Innovation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RMM Solutions Multi Client </a:t>
            </a:r>
            <a:r>
              <a:rPr lang="en-US" sz="800" dirty="0" smtClean="0">
                <a:solidFill>
                  <a:schemeClr val="tx1"/>
                </a:solidFill>
              </a:rPr>
              <a:t>Briefing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Westlake Chemical Corporation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682840" y="1294764"/>
            <a:ext cx="2008283" cy="1371600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More than a user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Pepsi Co.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Surbana Technologies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DSTA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/>
              <a:t>University of Texas at </a:t>
            </a:r>
            <a:r>
              <a:rPr lang="en-US" sz="800" dirty="0" smtClean="0"/>
              <a:t>Arlington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/>
              <a:t>SEATH Customers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9733" y="975334"/>
            <a:ext cx="1401346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200" b="1" dirty="0"/>
              <a:t>Briefing Insights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18452" y="975334"/>
            <a:ext cx="146304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200" b="1" dirty="0" smtClean="0"/>
              <a:t>Observations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6621141" y="966101"/>
            <a:ext cx="16033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August  </a:t>
            </a:r>
            <a:r>
              <a:rPr lang="en-US" sz="1200" b="1" dirty="0"/>
              <a:t>Customers</a:t>
            </a:r>
            <a:endParaRPr lang="en-US" sz="1200" dirty="0"/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 rot="16200000">
            <a:off x="431425" y="3697224"/>
            <a:ext cx="813788" cy="463459"/>
          </a:xfrm>
          <a:prstGeom prst="rect">
            <a:avLst/>
          </a:prstGeom>
          <a:ln w="38100">
            <a:noFill/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sz="1400" b="1" dirty="0"/>
              <a:t>Areas to improve</a:t>
            </a:r>
          </a:p>
        </p:txBody>
      </p:sp>
      <p:sp>
        <p:nvSpPr>
          <p:cNvPr id="26" name="Rectangle 55"/>
          <p:cNvSpPr/>
          <p:nvPr/>
        </p:nvSpPr>
        <p:spPr bwMode="ltGray">
          <a:xfrm>
            <a:off x="10192011" y="4660712"/>
            <a:ext cx="1339502" cy="13716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numCol="1" rtlCol="0" anchor="t">
            <a:noAutofit/>
          </a:bodyPr>
          <a:lstStyle/>
          <a:p>
            <a:pPr marL="155448" indent="-155448">
              <a:lnSpc>
                <a:spcPct val="90000"/>
              </a:lnSpc>
            </a:pPr>
            <a:r>
              <a:rPr lang="en-US" sz="900" b="1" dirty="0" smtClean="0">
                <a:solidFill>
                  <a:schemeClr val="tx1"/>
                </a:solidFill>
              </a:rPr>
              <a:t>Learned strategy</a:t>
            </a:r>
            <a:endParaRPr lang="en-US" sz="900" b="1" dirty="0">
              <a:solidFill>
                <a:schemeClr val="tx1"/>
              </a:solidFill>
            </a:endParaRP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American Chamber of Commerce Peru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 rot="16200000">
            <a:off x="421050" y="5268918"/>
            <a:ext cx="834535" cy="463459"/>
          </a:xfrm>
          <a:prstGeom prst="rect">
            <a:avLst/>
          </a:prstGeom>
          <a:ln w="38100">
            <a:noFill/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sz="1200" b="1" dirty="0"/>
              <a:t>Feedback </a:t>
            </a:r>
            <a:br>
              <a:rPr lang="en-US" sz="1200" b="1" dirty="0"/>
            </a:br>
            <a:r>
              <a:rPr lang="en-US" sz="1200" b="1" dirty="0"/>
              <a:t>on strategy</a:t>
            </a:r>
          </a:p>
        </p:txBody>
      </p:sp>
      <p:sp>
        <p:nvSpPr>
          <p:cNvPr id="33" name="Rectangle 55"/>
          <p:cNvSpPr/>
          <p:nvPr/>
        </p:nvSpPr>
        <p:spPr bwMode="ltGray">
          <a:xfrm>
            <a:off x="8772268" y="4660712"/>
            <a:ext cx="1332074" cy="13716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numCol="1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>
                <a:solidFill>
                  <a:schemeClr val="tx1"/>
                </a:solidFill>
              </a:rPr>
              <a:t>Like Strategy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PepsiCo </a:t>
            </a:r>
            <a:r>
              <a:rPr lang="en-US" sz="800" dirty="0" err="1">
                <a:solidFill>
                  <a:schemeClr val="tx1"/>
                </a:solidFill>
              </a:rPr>
              <a:t>Inc</a:t>
            </a:r>
            <a:endParaRPr lang="en-US" sz="800" dirty="0">
              <a:solidFill>
                <a:schemeClr val="tx1"/>
              </a:solidFill>
            </a:endParaRP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RMM </a:t>
            </a:r>
            <a:r>
              <a:rPr lang="en-US" sz="800" dirty="0">
                <a:solidFill>
                  <a:schemeClr val="tx1"/>
                </a:solidFill>
              </a:rPr>
              <a:t>Solutions Multi Client Briefing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 55"/>
          <p:cNvSpPr/>
          <p:nvPr/>
        </p:nvSpPr>
        <p:spPr bwMode="ltGray">
          <a:xfrm>
            <a:off x="10192011" y="3104456"/>
            <a:ext cx="1339502" cy="13716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numCol="1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>
                <a:solidFill>
                  <a:schemeClr val="tx1"/>
                </a:solidFill>
              </a:rPr>
              <a:t>Product issues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US" sz="900" dirty="0" smtClean="0">
                <a:solidFill>
                  <a:schemeClr val="tx1"/>
                </a:solidFill>
              </a:rPr>
              <a:t>Mitsubishi </a:t>
            </a:r>
            <a:r>
              <a:rPr lang="en-US" sz="900" dirty="0">
                <a:solidFill>
                  <a:schemeClr val="tx1"/>
                </a:solidFill>
              </a:rPr>
              <a:t>Electric Information Network </a:t>
            </a:r>
            <a:r>
              <a:rPr lang="en-US" sz="900" dirty="0" smtClean="0">
                <a:solidFill>
                  <a:schemeClr val="tx1"/>
                </a:solidFill>
              </a:rPr>
              <a:t>Corporation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US" sz="900" dirty="0" smtClean="0">
                <a:solidFill>
                  <a:schemeClr val="tx1"/>
                </a:solidFill>
              </a:rPr>
              <a:t>Nestle </a:t>
            </a:r>
            <a:r>
              <a:rPr lang="en-US" sz="900" dirty="0">
                <a:solidFill>
                  <a:schemeClr val="tx1"/>
                </a:solidFill>
              </a:rPr>
              <a:t>RGO </a:t>
            </a:r>
            <a:r>
              <a:rPr lang="en-US" sz="900" dirty="0" smtClean="0">
                <a:solidFill>
                  <a:schemeClr val="tx1"/>
                </a:solidFill>
              </a:rPr>
              <a:t>North America</a:t>
            </a:r>
            <a:endParaRPr lang="en-US" sz="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772268" y="1294763"/>
            <a:ext cx="1332074" cy="1371600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Best Practices</a:t>
            </a:r>
            <a:endParaRPr lang="en-US" sz="900" b="1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Global Affairs Canada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/>
              <a:t>Telefonica </a:t>
            </a:r>
            <a:r>
              <a:rPr lang="en-US" sz="800" dirty="0" smtClean="0"/>
              <a:t>O2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/>
              <a:t>Canon Inc</a:t>
            </a:r>
            <a:r>
              <a:rPr lang="en-US" sz="800" dirty="0" smtClean="0"/>
              <a:t>.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/>
              <a:t>Health Management Systems, Inc.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endParaRPr lang="en-US" sz="800" dirty="0"/>
          </a:p>
        </p:txBody>
      </p:sp>
      <p:grpSp>
        <p:nvGrpSpPr>
          <p:cNvPr id="38" name="Group 382"/>
          <p:cNvGrpSpPr>
            <a:grpSpLocks noChangeAspect="1"/>
          </p:cNvGrpSpPr>
          <p:nvPr/>
        </p:nvGrpSpPr>
        <p:grpSpPr bwMode="auto">
          <a:xfrm>
            <a:off x="711488" y="4737439"/>
            <a:ext cx="249396" cy="251210"/>
            <a:chOff x="3020" y="3326"/>
            <a:chExt cx="275" cy="277"/>
          </a:xfrm>
        </p:grpSpPr>
        <p:sp>
          <p:nvSpPr>
            <p:cNvPr id="39" name="Freeform 383"/>
            <p:cNvSpPr>
              <a:spLocks noEditPoints="1"/>
            </p:cNvSpPr>
            <p:nvPr/>
          </p:nvSpPr>
          <p:spPr bwMode="auto">
            <a:xfrm>
              <a:off x="3020" y="3473"/>
              <a:ext cx="275" cy="130"/>
            </a:xfrm>
            <a:custGeom>
              <a:avLst/>
              <a:gdLst>
                <a:gd name="T0" fmla="*/ 449 w 460"/>
                <a:gd name="T1" fmla="*/ 15 h 217"/>
                <a:gd name="T2" fmla="*/ 396 w 460"/>
                <a:gd name="T3" fmla="*/ 15 h 217"/>
                <a:gd name="T4" fmla="*/ 342 w 460"/>
                <a:gd name="T5" fmla="*/ 68 h 217"/>
                <a:gd name="T6" fmla="*/ 289 w 460"/>
                <a:gd name="T7" fmla="*/ 68 h 217"/>
                <a:gd name="T8" fmla="*/ 291 w 460"/>
                <a:gd name="T9" fmla="*/ 56 h 217"/>
                <a:gd name="T10" fmla="*/ 252 w 460"/>
                <a:gd name="T11" fmla="*/ 17 h 217"/>
                <a:gd name="T12" fmla="*/ 104 w 460"/>
                <a:gd name="T13" fmla="*/ 17 h 217"/>
                <a:gd name="T14" fmla="*/ 64 w 460"/>
                <a:gd name="T15" fmla="*/ 56 h 217"/>
                <a:gd name="T16" fmla="*/ 0 w 460"/>
                <a:gd name="T17" fmla="*/ 120 h 217"/>
                <a:gd name="T18" fmla="*/ 96 w 460"/>
                <a:gd name="T19" fmla="*/ 217 h 217"/>
                <a:gd name="T20" fmla="*/ 154 w 460"/>
                <a:gd name="T21" fmla="*/ 160 h 217"/>
                <a:gd name="T22" fmla="*/ 362 w 460"/>
                <a:gd name="T23" fmla="*/ 160 h 217"/>
                <a:gd name="T24" fmla="*/ 449 w 460"/>
                <a:gd name="T25" fmla="*/ 68 h 217"/>
                <a:gd name="T26" fmla="*/ 460 w 460"/>
                <a:gd name="T27" fmla="*/ 41 h 217"/>
                <a:gd name="T28" fmla="*/ 449 w 460"/>
                <a:gd name="T29" fmla="*/ 15 h 217"/>
                <a:gd name="T30" fmla="*/ 36 w 460"/>
                <a:gd name="T31" fmla="*/ 120 h 217"/>
                <a:gd name="T32" fmla="*/ 65 w 460"/>
                <a:gd name="T33" fmla="*/ 92 h 217"/>
                <a:gd name="T34" fmla="*/ 125 w 460"/>
                <a:gd name="T35" fmla="*/ 152 h 217"/>
                <a:gd name="T36" fmla="*/ 96 w 460"/>
                <a:gd name="T37" fmla="*/ 180 h 217"/>
                <a:gd name="T38" fmla="*/ 36 w 460"/>
                <a:gd name="T39" fmla="*/ 120 h 217"/>
                <a:gd name="T40" fmla="*/ 431 w 460"/>
                <a:gd name="T41" fmla="*/ 50 h 217"/>
                <a:gd name="T42" fmla="*/ 351 w 460"/>
                <a:gd name="T43" fmla="*/ 134 h 217"/>
                <a:gd name="T44" fmla="*/ 144 w 460"/>
                <a:gd name="T45" fmla="*/ 134 h 217"/>
                <a:gd name="T46" fmla="*/ 84 w 460"/>
                <a:gd name="T47" fmla="*/ 73 h 217"/>
                <a:gd name="T48" fmla="*/ 114 w 460"/>
                <a:gd name="T49" fmla="*/ 43 h 217"/>
                <a:gd name="T50" fmla="*/ 252 w 460"/>
                <a:gd name="T51" fmla="*/ 43 h 217"/>
                <a:gd name="T52" fmla="*/ 265 w 460"/>
                <a:gd name="T53" fmla="*/ 56 h 217"/>
                <a:gd name="T54" fmla="*/ 253 w 460"/>
                <a:gd name="T55" fmla="*/ 68 h 217"/>
                <a:gd name="T56" fmla="*/ 213 w 460"/>
                <a:gd name="T57" fmla="*/ 68 h 217"/>
                <a:gd name="T58" fmla="*/ 213 w 460"/>
                <a:gd name="T59" fmla="*/ 95 h 217"/>
                <a:gd name="T60" fmla="*/ 220 w 460"/>
                <a:gd name="T61" fmla="*/ 95 h 217"/>
                <a:gd name="T62" fmla="*/ 220 w 460"/>
                <a:gd name="T63" fmla="*/ 95 h 217"/>
                <a:gd name="T64" fmla="*/ 252 w 460"/>
                <a:gd name="T65" fmla="*/ 95 h 217"/>
                <a:gd name="T66" fmla="*/ 254 w 460"/>
                <a:gd name="T67" fmla="*/ 95 h 217"/>
                <a:gd name="T68" fmla="*/ 353 w 460"/>
                <a:gd name="T69" fmla="*/ 95 h 217"/>
                <a:gd name="T70" fmla="*/ 415 w 460"/>
                <a:gd name="T71" fmla="*/ 33 h 217"/>
                <a:gd name="T72" fmla="*/ 431 w 460"/>
                <a:gd name="T73" fmla="*/ 33 h 217"/>
                <a:gd name="T74" fmla="*/ 434 w 460"/>
                <a:gd name="T75" fmla="*/ 41 h 217"/>
                <a:gd name="T76" fmla="*/ 431 w 460"/>
                <a:gd name="T77" fmla="*/ 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0" h="217">
                  <a:moveTo>
                    <a:pt x="449" y="15"/>
                  </a:moveTo>
                  <a:cubicBezTo>
                    <a:pt x="435" y="0"/>
                    <a:pt x="411" y="0"/>
                    <a:pt x="396" y="15"/>
                  </a:cubicBezTo>
                  <a:cubicBezTo>
                    <a:pt x="342" y="68"/>
                    <a:pt x="342" y="68"/>
                    <a:pt x="342" y="68"/>
                  </a:cubicBezTo>
                  <a:cubicBezTo>
                    <a:pt x="289" y="68"/>
                    <a:pt x="289" y="68"/>
                    <a:pt x="289" y="68"/>
                  </a:cubicBezTo>
                  <a:cubicBezTo>
                    <a:pt x="290" y="64"/>
                    <a:pt x="291" y="60"/>
                    <a:pt x="291" y="56"/>
                  </a:cubicBezTo>
                  <a:cubicBezTo>
                    <a:pt x="291" y="34"/>
                    <a:pt x="274" y="17"/>
                    <a:pt x="252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362" y="160"/>
                    <a:pt x="362" y="160"/>
                    <a:pt x="362" y="160"/>
                  </a:cubicBezTo>
                  <a:cubicBezTo>
                    <a:pt x="449" y="68"/>
                    <a:pt x="449" y="68"/>
                    <a:pt x="449" y="68"/>
                  </a:cubicBezTo>
                  <a:cubicBezTo>
                    <a:pt x="456" y="61"/>
                    <a:pt x="460" y="51"/>
                    <a:pt x="460" y="41"/>
                  </a:cubicBezTo>
                  <a:cubicBezTo>
                    <a:pt x="460" y="31"/>
                    <a:pt x="456" y="22"/>
                    <a:pt x="449" y="15"/>
                  </a:cubicBezTo>
                  <a:close/>
                  <a:moveTo>
                    <a:pt x="36" y="120"/>
                  </a:moveTo>
                  <a:cubicBezTo>
                    <a:pt x="65" y="92"/>
                    <a:pt x="65" y="92"/>
                    <a:pt x="65" y="9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96" y="180"/>
                    <a:pt x="96" y="180"/>
                    <a:pt x="96" y="180"/>
                  </a:cubicBezTo>
                  <a:lnTo>
                    <a:pt x="36" y="120"/>
                  </a:lnTo>
                  <a:close/>
                  <a:moveTo>
                    <a:pt x="431" y="50"/>
                  </a:moveTo>
                  <a:cubicBezTo>
                    <a:pt x="351" y="134"/>
                    <a:pt x="351" y="134"/>
                    <a:pt x="351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252" y="43"/>
                    <a:pt x="252" y="43"/>
                    <a:pt x="252" y="43"/>
                  </a:cubicBezTo>
                  <a:cubicBezTo>
                    <a:pt x="259" y="43"/>
                    <a:pt x="265" y="48"/>
                    <a:pt x="265" y="56"/>
                  </a:cubicBezTo>
                  <a:cubicBezTo>
                    <a:pt x="265" y="63"/>
                    <a:pt x="260" y="68"/>
                    <a:pt x="253" y="68"/>
                  </a:cubicBezTo>
                  <a:cubicBezTo>
                    <a:pt x="213" y="68"/>
                    <a:pt x="213" y="68"/>
                    <a:pt x="213" y="68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52" y="95"/>
                    <a:pt x="252" y="95"/>
                    <a:pt x="252" y="95"/>
                  </a:cubicBezTo>
                  <a:cubicBezTo>
                    <a:pt x="253" y="95"/>
                    <a:pt x="253" y="95"/>
                    <a:pt x="254" y="95"/>
                  </a:cubicBezTo>
                  <a:cubicBezTo>
                    <a:pt x="353" y="95"/>
                    <a:pt x="353" y="95"/>
                    <a:pt x="353" y="95"/>
                  </a:cubicBezTo>
                  <a:cubicBezTo>
                    <a:pt x="415" y="33"/>
                    <a:pt x="415" y="33"/>
                    <a:pt x="415" y="33"/>
                  </a:cubicBezTo>
                  <a:cubicBezTo>
                    <a:pt x="419" y="29"/>
                    <a:pt x="426" y="29"/>
                    <a:pt x="431" y="33"/>
                  </a:cubicBezTo>
                  <a:cubicBezTo>
                    <a:pt x="433" y="35"/>
                    <a:pt x="434" y="38"/>
                    <a:pt x="434" y="41"/>
                  </a:cubicBezTo>
                  <a:cubicBezTo>
                    <a:pt x="434" y="44"/>
                    <a:pt x="433" y="47"/>
                    <a:pt x="431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0" name="Freeform 384"/>
            <p:cNvSpPr>
              <a:spLocks/>
            </p:cNvSpPr>
            <p:nvPr/>
          </p:nvSpPr>
          <p:spPr bwMode="auto">
            <a:xfrm>
              <a:off x="3161" y="3326"/>
              <a:ext cx="59" cy="63"/>
            </a:xfrm>
            <a:custGeom>
              <a:avLst/>
              <a:gdLst>
                <a:gd name="T0" fmla="*/ 0 w 59"/>
                <a:gd name="T1" fmla="*/ 30 h 63"/>
                <a:gd name="T2" fmla="*/ 11 w 59"/>
                <a:gd name="T3" fmla="*/ 41 h 63"/>
                <a:gd name="T4" fmla="*/ 22 w 59"/>
                <a:gd name="T5" fmla="*/ 30 h 63"/>
                <a:gd name="T6" fmla="*/ 22 w 59"/>
                <a:gd name="T7" fmla="*/ 63 h 63"/>
                <a:gd name="T8" fmla="*/ 37 w 59"/>
                <a:gd name="T9" fmla="*/ 63 h 63"/>
                <a:gd name="T10" fmla="*/ 37 w 59"/>
                <a:gd name="T11" fmla="*/ 30 h 63"/>
                <a:gd name="T12" fmla="*/ 47 w 59"/>
                <a:gd name="T13" fmla="*/ 41 h 63"/>
                <a:gd name="T14" fmla="*/ 59 w 59"/>
                <a:gd name="T15" fmla="*/ 30 h 63"/>
                <a:gd name="T16" fmla="*/ 29 w 59"/>
                <a:gd name="T17" fmla="*/ 0 h 63"/>
                <a:gd name="T18" fmla="*/ 0 w 59"/>
                <a:gd name="T19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3">
                  <a:moveTo>
                    <a:pt x="0" y="30"/>
                  </a:moveTo>
                  <a:lnTo>
                    <a:pt x="11" y="41"/>
                  </a:lnTo>
                  <a:lnTo>
                    <a:pt x="22" y="30"/>
                  </a:lnTo>
                  <a:lnTo>
                    <a:pt x="22" y="63"/>
                  </a:lnTo>
                  <a:lnTo>
                    <a:pt x="37" y="63"/>
                  </a:lnTo>
                  <a:lnTo>
                    <a:pt x="37" y="30"/>
                  </a:lnTo>
                  <a:lnTo>
                    <a:pt x="47" y="41"/>
                  </a:lnTo>
                  <a:lnTo>
                    <a:pt x="59" y="30"/>
                  </a:lnTo>
                  <a:lnTo>
                    <a:pt x="29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1" name="Freeform 385"/>
            <p:cNvSpPr>
              <a:spLocks/>
            </p:cNvSpPr>
            <p:nvPr/>
          </p:nvSpPr>
          <p:spPr bwMode="auto">
            <a:xfrm>
              <a:off x="3235" y="3350"/>
              <a:ext cx="53" cy="53"/>
            </a:xfrm>
            <a:custGeom>
              <a:avLst/>
              <a:gdLst>
                <a:gd name="T0" fmla="*/ 11 w 53"/>
                <a:gd name="T1" fmla="*/ 0 h 53"/>
                <a:gd name="T2" fmla="*/ 11 w 53"/>
                <a:gd name="T3" fmla="*/ 16 h 53"/>
                <a:gd name="T4" fmla="*/ 26 w 53"/>
                <a:gd name="T5" fmla="*/ 16 h 53"/>
                <a:gd name="T6" fmla="*/ 0 w 53"/>
                <a:gd name="T7" fmla="*/ 42 h 53"/>
                <a:gd name="T8" fmla="*/ 12 w 53"/>
                <a:gd name="T9" fmla="*/ 53 h 53"/>
                <a:gd name="T10" fmla="*/ 37 w 53"/>
                <a:gd name="T11" fmla="*/ 27 h 53"/>
                <a:gd name="T12" fmla="*/ 37 w 53"/>
                <a:gd name="T13" fmla="*/ 42 h 53"/>
                <a:gd name="T14" fmla="*/ 53 w 53"/>
                <a:gd name="T15" fmla="*/ 42 h 53"/>
                <a:gd name="T16" fmla="*/ 53 w 53"/>
                <a:gd name="T17" fmla="*/ 0 h 53"/>
                <a:gd name="T18" fmla="*/ 11 w 53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11" y="0"/>
                  </a:moveTo>
                  <a:lnTo>
                    <a:pt x="11" y="16"/>
                  </a:lnTo>
                  <a:lnTo>
                    <a:pt x="26" y="16"/>
                  </a:lnTo>
                  <a:lnTo>
                    <a:pt x="0" y="42"/>
                  </a:lnTo>
                  <a:lnTo>
                    <a:pt x="12" y="53"/>
                  </a:lnTo>
                  <a:lnTo>
                    <a:pt x="37" y="27"/>
                  </a:lnTo>
                  <a:lnTo>
                    <a:pt x="37" y="42"/>
                  </a:lnTo>
                  <a:lnTo>
                    <a:pt x="53" y="42"/>
                  </a:lnTo>
                  <a:lnTo>
                    <a:pt x="5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3" name="Freeform 386"/>
            <p:cNvSpPr>
              <a:spLocks/>
            </p:cNvSpPr>
            <p:nvPr/>
          </p:nvSpPr>
          <p:spPr bwMode="auto">
            <a:xfrm>
              <a:off x="3095" y="3350"/>
              <a:ext cx="52" cy="53"/>
            </a:xfrm>
            <a:custGeom>
              <a:avLst/>
              <a:gdLst>
                <a:gd name="T0" fmla="*/ 41 w 52"/>
                <a:gd name="T1" fmla="*/ 16 h 53"/>
                <a:gd name="T2" fmla="*/ 41 w 52"/>
                <a:gd name="T3" fmla="*/ 0 h 53"/>
                <a:gd name="T4" fmla="*/ 0 w 52"/>
                <a:gd name="T5" fmla="*/ 0 h 53"/>
                <a:gd name="T6" fmla="*/ 0 w 52"/>
                <a:gd name="T7" fmla="*/ 42 h 53"/>
                <a:gd name="T8" fmla="*/ 15 w 52"/>
                <a:gd name="T9" fmla="*/ 42 h 53"/>
                <a:gd name="T10" fmla="*/ 15 w 52"/>
                <a:gd name="T11" fmla="*/ 27 h 53"/>
                <a:gd name="T12" fmla="*/ 41 w 52"/>
                <a:gd name="T13" fmla="*/ 53 h 53"/>
                <a:gd name="T14" fmla="*/ 52 w 52"/>
                <a:gd name="T15" fmla="*/ 42 h 53"/>
                <a:gd name="T16" fmla="*/ 27 w 52"/>
                <a:gd name="T17" fmla="*/ 16 h 53"/>
                <a:gd name="T18" fmla="*/ 41 w 52"/>
                <a:gd name="T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3">
                  <a:moveTo>
                    <a:pt x="41" y="16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15" y="42"/>
                  </a:lnTo>
                  <a:lnTo>
                    <a:pt x="15" y="27"/>
                  </a:lnTo>
                  <a:lnTo>
                    <a:pt x="41" y="53"/>
                  </a:lnTo>
                  <a:lnTo>
                    <a:pt x="52" y="42"/>
                  </a:lnTo>
                  <a:lnTo>
                    <a:pt x="27" y="16"/>
                  </a:lnTo>
                  <a:lnTo>
                    <a:pt x="41" y="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4" name="Freeform 387"/>
            <p:cNvSpPr>
              <a:spLocks noEditPoints="1"/>
            </p:cNvSpPr>
            <p:nvPr/>
          </p:nvSpPr>
          <p:spPr bwMode="auto">
            <a:xfrm>
              <a:off x="3155" y="3397"/>
              <a:ext cx="70" cy="70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70 w 70"/>
                <a:gd name="T9" fmla="*/ 70 h 70"/>
                <a:gd name="T10" fmla="*/ 16 w 70"/>
                <a:gd name="T11" fmla="*/ 55 h 70"/>
                <a:gd name="T12" fmla="*/ 55 w 70"/>
                <a:gd name="T13" fmla="*/ 55 h 70"/>
                <a:gd name="T14" fmla="*/ 55 w 70"/>
                <a:gd name="T15" fmla="*/ 16 h 70"/>
                <a:gd name="T16" fmla="*/ 16 w 70"/>
                <a:gd name="T17" fmla="*/ 16 h 70"/>
                <a:gd name="T18" fmla="*/ 16 w 70"/>
                <a:gd name="T19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0">
                  <a:moveTo>
                    <a:pt x="70" y="70"/>
                  </a:moveTo>
                  <a:lnTo>
                    <a:pt x="0" y="70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70"/>
                  </a:lnTo>
                  <a:close/>
                  <a:moveTo>
                    <a:pt x="16" y="55"/>
                  </a:moveTo>
                  <a:lnTo>
                    <a:pt x="55" y="55"/>
                  </a:lnTo>
                  <a:lnTo>
                    <a:pt x="55" y="16"/>
                  </a:lnTo>
                  <a:lnTo>
                    <a:pt x="16" y="16"/>
                  </a:lnTo>
                  <a:lnTo>
                    <a:pt x="16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5" name="Rectangle 388"/>
            <p:cNvSpPr>
              <a:spLocks noChangeArrowheads="1"/>
            </p:cNvSpPr>
            <p:nvPr/>
          </p:nvSpPr>
          <p:spPr bwMode="auto">
            <a:xfrm>
              <a:off x="3183" y="3424"/>
              <a:ext cx="15" cy="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46" name="Group 330"/>
          <p:cNvGrpSpPr>
            <a:grpSpLocks noChangeAspect="1"/>
          </p:cNvGrpSpPr>
          <p:nvPr/>
        </p:nvGrpSpPr>
        <p:grpSpPr bwMode="auto">
          <a:xfrm>
            <a:off x="711488" y="1367064"/>
            <a:ext cx="249397" cy="249397"/>
            <a:chOff x="4921" y="2143"/>
            <a:chExt cx="275" cy="275"/>
          </a:xfrm>
        </p:grpSpPr>
        <p:sp>
          <p:nvSpPr>
            <p:cNvPr id="47" name="Freeform 331"/>
            <p:cNvSpPr>
              <a:spLocks/>
            </p:cNvSpPr>
            <p:nvPr/>
          </p:nvSpPr>
          <p:spPr bwMode="auto">
            <a:xfrm>
              <a:off x="4976" y="2356"/>
              <a:ext cx="174" cy="62"/>
            </a:xfrm>
            <a:custGeom>
              <a:avLst/>
              <a:gdLst>
                <a:gd name="T0" fmla="*/ 67 w 290"/>
                <a:gd name="T1" fmla="*/ 0 h 104"/>
                <a:gd name="T2" fmla="*/ 80 w 290"/>
                <a:gd name="T3" fmla="*/ 22 h 104"/>
                <a:gd name="T4" fmla="*/ 53 w 290"/>
                <a:gd name="T5" fmla="*/ 37 h 104"/>
                <a:gd name="T6" fmla="*/ 143 w 290"/>
                <a:gd name="T7" fmla="*/ 60 h 104"/>
                <a:gd name="T8" fmla="*/ 249 w 290"/>
                <a:gd name="T9" fmla="*/ 28 h 104"/>
                <a:gd name="T10" fmla="*/ 290 w 290"/>
                <a:gd name="T11" fmla="*/ 28 h 104"/>
                <a:gd name="T12" fmla="*/ 143 w 290"/>
                <a:gd name="T13" fmla="*/ 86 h 104"/>
                <a:gd name="T14" fmla="*/ 42 w 290"/>
                <a:gd name="T15" fmla="*/ 60 h 104"/>
                <a:gd name="T16" fmla="*/ 60 w 290"/>
                <a:gd name="T17" fmla="*/ 92 h 104"/>
                <a:gd name="T18" fmla="*/ 37 w 290"/>
                <a:gd name="T19" fmla="*/ 104 h 104"/>
                <a:gd name="T20" fmla="*/ 0 w 290"/>
                <a:gd name="T21" fmla="*/ 37 h 104"/>
                <a:gd name="T22" fmla="*/ 67 w 290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0" h="104">
                  <a:moveTo>
                    <a:pt x="67" y="0"/>
                  </a:moveTo>
                  <a:cubicBezTo>
                    <a:pt x="80" y="22"/>
                    <a:pt x="80" y="22"/>
                    <a:pt x="80" y="22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80" y="52"/>
                    <a:pt x="111" y="60"/>
                    <a:pt x="143" y="60"/>
                  </a:cubicBezTo>
                  <a:cubicBezTo>
                    <a:pt x="182" y="60"/>
                    <a:pt x="219" y="48"/>
                    <a:pt x="249" y="28"/>
                  </a:cubicBezTo>
                  <a:cubicBezTo>
                    <a:pt x="290" y="28"/>
                    <a:pt x="290" y="28"/>
                    <a:pt x="290" y="28"/>
                  </a:cubicBezTo>
                  <a:cubicBezTo>
                    <a:pt x="252" y="64"/>
                    <a:pt x="200" y="86"/>
                    <a:pt x="143" y="86"/>
                  </a:cubicBezTo>
                  <a:cubicBezTo>
                    <a:pt x="107" y="86"/>
                    <a:pt x="72" y="76"/>
                    <a:pt x="42" y="60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8" name="Freeform 332"/>
            <p:cNvSpPr>
              <a:spLocks/>
            </p:cNvSpPr>
            <p:nvPr/>
          </p:nvSpPr>
          <p:spPr bwMode="auto">
            <a:xfrm>
              <a:off x="4976" y="2143"/>
              <a:ext cx="174" cy="62"/>
            </a:xfrm>
            <a:custGeom>
              <a:avLst/>
              <a:gdLst>
                <a:gd name="T0" fmla="*/ 223 w 290"/>
                <a:gd name="T1" fmla="*/ 104 h 104"/>
                <a:gd name="T2" fmla="*/ 211 w 290"/>
                <a:gd name="T3" fmla="*/ 82 h 104"/>
                <a:gd name="T4" fmla="*/ 238 w 290"/>
                <a:gd name="T5" fmla="*/ 67 h 104"/>
                <a:gd name="T6" fmla="*/ 147 w 290"/>
                <a:gd name="T7" fmla="*/ 44 h 104"/>
                <a:gd name="T8" fmla="*/ 41 w 290"/>
                <a:gd name="T9" fmla="*/ 76 h 104"/>
                <a:gd name="T10" fmla="*/ 0 w 290"/>
                <a:gd name="T11" fmla="*/ 76 h 104"/>
                <a:gd name="T12" fmla="*/ 147 w 290"/>
                <a:gd name="T13" fmla="*/ 18 h 104"/>
                <a:gd name="T14" fmla="*/ 248 w 290"/>
                <a:gd name="T15" fmla="*/ 44 h 104"/>
                <a:gd name="T16" fmla="*/ 231 w 290"/>
                <a:gd name="T17" fmla="*/ 12 h 104"/>
                <a:gd name="T18" fmla="*/ 253 w 290"/>
                <a:gd name="T19" fmla="*/ 0 h 104"/>
                <a:gd name="T20" fmla="*/ 290 w 290"/>
                <a:gd name="T21" fmla="*/ 67 h 104"/>
                <a:gd name="T22" fmla="*/ 223 w 290"/>
                <a:gd name="T2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0" h="104">
                  <a:moveTo>
                    <a:pt x="223" y="104"/>
                  </a:moveTo>
                  <a:cubicBezTo>
                    <a:pt x="211" y="82"/>
                    <a:pt x="211" y="82"/>
                    <a:pt x="211" y="82"/>
                  </a:cubicBezTo>
                  <a:cubicBezTo>
                    <a:pt x="238" y="67"/>
                    <a:pt x="238" y="67"/>
                    <a:pt x="238" y="67"/>
                  </a:cubicBezTo>
                  <a:cubicBezTo>
                    <a:pt x="211" y="52"/>
                    <a:pt x="180" y="44"/>
                    <a:pt x="147" y="44"/>
                  </a:cubicBezTo>
                  <a:cubicBezTo>
                    <a:pt x="108" y="44"/>
                    <a:pt x="72" y="56"/>
                    <a:pt x="41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9" y="40"/>
                    <a:pt x="90" y="18"/>
                    <a:pt x="147" y="18"/>
                  </a:cubicBezTo>
                  <a:cubicBezTo>
                    <a:pt x="184" y="18"/>
                    <a:pt x="218" y="28"/>
                    <a:pt x="248" y="44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290" y="67"/>
                    <a:pt x="290" y="67"/>
                    <a:pt x="290" y="67"/>
                  </a:cubicBezTo>
                  <a:lnTo>
                    <a:pt x="223" y="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9" name="Freeform 333"/>
            <p:cNvSpPr>
              <a:spLocks noEditPoints="1"/>
            </p:cNvSpPr>
            <p:nvPr/>
          </p:nvSpPr>
          <p:spPr bwMode="auto">
            <a:xfrm>
              <a:off x="4945" y="2212"/>
              <a:ext cx="61" cy="61"/>
            </a:xfrm>
            <a:custGeom>
              <a:avLst/>
              <a:gdLst>
                <a:gd name="T0" fmla="*/ 51 w 102"/>
                <a:gd name="T1" fmla="*/ 102 h 102"/>
                <a:gd name="T2" fmla="*/ 0 w 102"/>
                <a:gd name="T3" fmla="*/ 51 h 102"/>
                <a:gd name="T4" fmla="*/ 51 w 102"/>
                <a:gd name="T5" fmla="*/ 0 h 102"/>
                <a:gd name="T6" fmla="*/ 102 w 102"/>
                <a:gd name="T7" fmla="*/ 51 h 102"/>
                <a:gd name="T8" fmla="*/ 51 w 102"/>
                <a:gd name="T9" fmla="*/ 102 h 102"/>
                <a:gd name="T10" fmla="*/ 51 w 102"/>
                <a:gd name="T11" fmla="*/ 25 h 102"/>
                <a:gd name="T12" fmla="*/ 26 w 102"/>
                <a:gd name="T13" fmla="*/ 51 h 102"/>
                <a:gd name="T14" fmla="*/ 51 w 102"/>
                <a:gd name="T15" fmla="*/ 77 h 102"/>
                <a:gd name="T16" fmla="*/ 77 w 102"/>
                <a:gd name="T17" fmla="*/ 51 h 102"/>
                <a:gd name="T18" fmla="*/ 51 w 102"/>
                <a:gd name="T19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102"/>
                  </a:moveTo>
                  <a:cubicBezTo>
                    <a:pt x="23" y="102"/>
                    <a:pt x="0" y="79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  <a:moveTo>
                    <a:pt x="51" y="25"/>
                  </a:moveTo>
                  <a:cubicBezTo>
                    <a:pt x="37" y="25"/>
                    <a:pt x="26" y="37"/>
                    <a:pt x="26" y="51"/>
                  </a:cubicBezTo>
                  <a:cubicBezTo>
                    <a:pt x="26" y="65"/>
                    <a:pt x="37" y="77"/>
                    <a:pt x="51" y="77"/>
                  </a:cubicBezTo>
                  <a:cubicBezTo>
                    <a:pt x="65" y="77"/>
                    <a:pt x="77" y="65"/>
                    <a:pt x="77" y="51"/>
                  </a:cubicBezTo>
                  <a:cubicBezTo>
                    <a:pt x="77" y="37"/>
                    <a:pt x="65" y="25"/>
                    <a:pt x="51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0" name="Freeform 334"/>
            <p:cNvSpPr>
              <a:spLocks/>
            </p:cNvSpPr>
            <p:nvPr/>
          </p:nvSpPr>
          <p:spPr bwMode="auto">
            <a:xfrm>
              <a:off x="4921" y="2280"/>
              <a:ext cx="107" cy="62"/>
            </a:xfrm>
            <a:custGeom>
              <a:avLst/>
              <a:gdLst>
                <a:gd name="T0" fmla="*/ 107 w 107"/>
                <a:gd name="T1" fmla="*/ 62 h 62"/>
                <a:gd name="T2" fmla="*/ 91 w 107"/>
                <a:gd name="T3" fmla="*/ 62 h 62"/>
                <a:gd name="T4" fmla="*/ 91 w 107"/>
                <a:gd name="T5" fmla="*/ 16 h 62"/>
                <a:gd name="T6" fmla="*/ 15 w 107"/>
                <a:gd name="T7" fmla="*/ 16 h 62"/>
                <a:gd name="T8" fmla="*/ 15 w 107"/>
                <a:gd name="T9" fmla="*/ 62 h 62"/>
                <a:gd name="T10" fmla="*/ 0 w 107"/>
                <a:gd name="T11" fmla="*/ 62 h 62"/>
                <a:gd name="T12" fmla="*/ 0 w 107"/>
                <a:gd name="T13" fmla="*/ 0 h 62"/>
                <a:gd name="T14" fmla="*/ 107 w 107"/>
                <a:gd name="T15" fmla="*/ 0 h 62"/>
                <a:gd name="T16" fmla="*/ 107 w 10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62">
                  <a:moveTo>
                    <a:pt x="107" y="62"/>
                  </a:moveTo>
                  <a:lnTo>
                    <a:pt x="91" y="62"/>
                  </a:lnTo>
                  <a:lnTo>
                    <a:pt x="91" y="16"/>
                  </a:lnTo>
                  <a:lnTo>
                    <a:pt x="15" y="16"/>
                  </a:lnTo>
                  <a:lnTo>
                    <a:pt x="15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1" name="Rectangle 335"/>
            <p:cNvSpPr>
              <a:spLocks noChangeArrowheads="1"/>
            </p:cNvSpPr>
            <p:nvPr/>
          </p:nvSpPr>
          <p:spPr bwMode="auto">
            <a:xfrm>
              <a:off x="4966" y="2303"/>
              <a:ext cx="16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2" name="Freeform 336"/>
            <p:cNvSpPr>
              <a:spLocks noEditPoints="1"/>
            </p:cNvSpPr>
            <p:nvPr/>
          </p:nvSpPr>
          <p:spPr bwMode="auto">
            <a:xfrm>
              <a:off x="5114" y="2212"/>
              <a:ext cx="61" cy="61"/>
            </a:xfrm>
            <a:custGeom>
              <a:avLst/>
              <a:gdLst>
                <a:gd name="T0" fmla="*/ 51 w 102"/>
                <a:gd name="T1" fmla="*/ 102 h 102"/>
                <a:gd name="T2" fmla="*/ 0 w 102"/>
                <a:gd name="T3" fmla="*/ 51 h 102"/>
                <a:gd name="T4" fmla="*/ 51 w 102"/>
                <a:gd name="T5" fmla="*/ 0 h 102"/>
                <a:gd name="T6" fmla="*/ 102 w 102"/>
                <a:gd name="T7" fmla="*/ 51 h 102"/>
                <a:gd name="T8" fmla="*/ 51 w 102"/>
                <a:gd name="T9" fmla="*/ 102 h 102"/>
                <a:gd name="T10" fmla="*/ 51 w 102"/>
                <a:gd name="T11" fmla="*/ 25 h 102"/>
                <a:gd name="T12" fmla="*/ 25 w 102"/>
                <a:gd name="T13" fmla="*/ 51 h 102"/>
                <a:gd name="T14" fmla="*/ 51 w 102"/>
                <a:gd name="T15" fmla="*/ 77 h 102"/>
                <a:gd name="T16" fmla="*/ 76 w 102"/>
                <a:gd name="T17" fmla="*/ 51 h 102"/>
                <a:gd name="T18" fmla="*/ 51 w 102"/>
                <a:gd name="T19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102"/>
                  </a:moveTo>
                  <a:cubicBezTo>
                    <a:pt x="22" y="102"/>
                    <a:pt x="0" y="79"/>
                    <a:pt x="0" y="51"/>
                  </a:cubicBezTo>
                  <a:cubicBezTo>
                    <a:pt x="0" y="23"/>
                    <a:pt x="22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  <a:moveTo>
                    <a:pt x="51" y="25"/>
                  </a:moveTo>
                  <a:cubicBezTo>
                    <a:pt x="37" y="25"/>
                    <a:pt x="25" y="37"/>
                    <a:pt x="25" y="51"/>
                  </a:cubicBezTo>
                  <a:cubicBezTo>
                    <a:pt x="25" y="65"/>
                    <a:pt x="37" y="77"/>
                    <a:pt x="51" y="77"/>
                  </a:cubicBezTo>
                  <a:cubicBezTo>
                    <a:pt x="65" y="77"/>
                    <a:pt x="76" y="65"/>
                    <a:pt x="76" y="51"/>
                  </a:cubicBezTo>
                  <a:cubicBezTo>
                    <a:pt x="76" y="37"/>
                    <a:pt x="65" y="25"/>
                    <a:pt x="51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3" name="Freeform 337"/>
            <p:cNvSpPr>
              <a:spLocks/>
            </p:cNvSpPr>
            <p:nvPr/>
          </p:nvSpPr>
          <p:spPr bwMode="auto">
            <a:xfrm>
              <a:off x="5089" y="2280"/>
              <a:ext cx="107" cy="62"/>
            </a:xfrm>
            <a:custGeom>
              <a:avLst/>
              <a:gdLst>
                <a:gd name="T0" fmla="*/ 107 w 107"/>
                <a:gd name="T1" fmla="*/ 62 h 62"/>
                <a:gd name="T2" fmla="*/ 92 w 107"/>
                <a:gd name="T3" fmla="*/ 62 h 62"/>
                <a:gd name="T4" fmla="*/ 92 w 107"/>
                <a:gd name="T5" fmla="*/ 16 h 62"/>
                <a:gd name="T6" fmla="*/ 16 w 107"/>
                <a:gd name="T7" fmla="*/ 16 h 62"/>
                <a:gd name="T8" fmla="*/ 16 w 107"/>
                <a:gd name="T9" fmla="*/ 62 h 62"/>
                <a:gd name="T10" fmla="*/ 0 w 107"/>
                <a:gd name="T11" fmla="*/ 62 h 62"/>
                <a:gd name="T12" fmla="*/ 0 w 107"/>
                <a:gd name="T13" fmla="*/ 0 h 62"/>
                <a:gd name="T14" fmla="*/ 107 w 107"/>
                <a:gd name="T15" fmla="*/ 0 h 62"/>
                <a:gd name="T16" fmla="*/ 107 w 10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62">
                  <a:moveTo>
                    <a:pt x="107" y="62"/>
                  </a:moveTo>
                  <a:lnTo>
                    <a:pt x="92" y="62"/>
                  </a:lnTo>
                  <a:lnTo>
                    <a:pt x="92" y="16"/>
                  </a:lnTo>
                  <a:lnTo>
                    <a:pt x="16" y="16"/>
                  </a:lnTo>
                  <a:lnTo>
                    <a:pt x="16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4" name="Rectangle 338"/>
            <p:cNvSpPr>
              <a:spLocks noChangeArrowheads="1"/>
            </p:cNvSpPr>
            <p:nvPr/>
          </p:nvSpPr>
          <p:spPr bwMode="auto">
            <a:xfrm>
              <a:off x="5135" y="2303"/>
              <a:ext cx="16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09676" y="3189552"/>
            <a:ext cx="253025" cy="249397"/>
            <a:chOff x="709675" y="3121488"/>
            <a:chExt cx="253025" cy="249397"/>
          </a:xfrm>
        </p:grpSpPr>
        <p:sp>
          <p:nvSpPr>
            <p:cNvPr id="56" name="Freeform 427"/>
            <p:cNvSpPr>
              <a:spLocks noEditPoints="1"/>
            </p:cNvSpPr>
            <p:nvPr/>
          </p:nvSpPr>
          <p:spPr bwMode="auto">
            <a:xfrm>
              <a:off x="709675" y="3190412"/>
              <a:ext cx="186821" cy="180473"/>
            </a:xfrm>
            <a:custGeom>
              <a:avLst/>
              <a:gdLst>
                <a:gd name="T0" fmla="*/ 289 w 345"/>
                <a:gd name="T1" fmla="*/ 332 h 332"/>
                <a:gd name="T2" fmla="*/ 253 w 345"/>
                <a:gd name="T3" fmla="*/ 317 h 332"/>
                <a:gd name="T4" fmla="*/ 136 w 345"/>
                <a:gd name="T5" fmla="*/ 201 h 332"/>
                <a:gd name="T6" fmla="*/ 110 w 345"/>
                <a:gd name="T7" fmla="*/ 204 h 332"/>
                <a:gd name="T8" fmla="*/ 37 w 345"/>
                <a:gd name="T9" fmla="*/ 174 h 332"/>
                <a:gd name="T10" fmla="*/ 14 w 345"/>
                <a:gd name="T11" fmla="*/ 68 h 332"/>
                <a:gd name="T12" fmla="*/ 20 w 345"/>
                <a:gd name="T13" fmla="*/ 49 h 332"/>
                <a:gd name="T14" fmla="*/ 87 w 345"/>
                <a:gd name="T15" fmla="*/ 115 h 332"/>
                <a:gd name="T16" fmla="*/ 117 w 345"/>
                <a:gd name="T17" fmla="*/ 109 h 332"/>
                <a:gd name="T18" fmla="*/ 123 w 345"/>
                <a:gd name="T19" fmla="*/ 79 h 332"/>
                <a:gd name="T20" fmla="*/ 56 w 345"/>
                <a:gd name="T21" fmla="*/ 12 h 332"/>
                <a:gd name="T22" fmla="*/ 76 w 345"/>
                <a:gd name="T23" fmla="*/ 6 h 332"/>
                <a:gd name="T24" fmla="*/ 110 w 345"/>
                <a:gd name="T25" fmla="*/ 0 h 332"/>
                <a:gd name="T26" fmla="*/ 182 w 345"/>
                <a:gd name="T27" fmla="*/ 30 h 332"/>
                <a:gd name="T28" fmla="*/ 209 w 345"/>
                <a:gd name="T29" fmla="*/ 128 h 332"/>
                <a:gd name="T30" fmla="*/ 325 w 345"/>
                <a:gd name="T31" fmla="*/ 245 h 332"/>
                <a:gd name="T32" fmla="*/ 325 w 345"/>
                <a:gd name="T33" fmla="*/ 317 h 332"/>
                <a:gd name="T34" fmla="*/ 289 w 345"/>
                <a:gd name="T35" fmla="*/ 332 h 332"/>
                <a:gd name="T36" fmla="*/ 143 w 345"/>
                <a:gd name="T37" fmla="*/ 172 h 332"/>
                <a:gd name="T38" fmla="*/ 271 w 345"/>
                <a:gd name="T39" fmla="*/ 299 h 332"/>
                <a:gd name="T40" fmla="*/ 307 w 345"/>
                <a:gd name="T41" fmla="*/ 299 h 332"/>
                <a:gd name="T42" fmla="*/ 307 w 345"/>
                <a:gd name="T43" fmla="*/ 263 h 332"/>
                <a:gd name="T44" fmla="*/ 179 w 345"/>
                <a:gd name="T45" fmla="*/ 135 h 332"/>
                <a:gd name="T46" fmla="*/ 182 w 345"/>
                <a:gd name="T47" fmla="*/ 128 h 332"/>
                <a:gd name="T48" fmla="*/ 164 w 345"/>
                <a:gd name="T49" fmla="*/ 48 h 332"/>
                <a:gd name="T50" fmla="*/ 106 w 345"/>
                <a:gd name="T51" fmla="*/ 25 h 332"/>
                <a:gd name="T52" fmla="*/ 151 w 345"/>
                <a:gd name="T53" fmla="*/ 71 h 332"/>
                <a:gd name="T54" fmla="*/ 139 w 345"/>
                <a:gd name="T55" fmla="*/ 131 h 332"/>
                <a:gd name="T56" fmla="*/ 79 w 345"/>
                <a:gd name="T57" fmla="*/ 143 h 332"/>
                <a:gd name="T58" fmla="*/ 33 w 345"/>
                <a:gd name="T59" fmla="*/ 98 h 332"/>
                <a:gd name="T60" fmla="*/ 56 w 345"/>
                <a:gd name="T61" fmla="*/ 156 h 332"/>
                <a:gd name="T62" fmla="*/ 136 w 345"/>
                <a:gd name="T63" fmla="*/ 174 h 332"/>
                <a:gd name="T64" fmla="*/ 143 w 345"/>
                <a:gd name="T65" fmla="*/ 17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5" h="332">
                  <a:moveTo>
                    <a:pt x="289" y="332"/>
                  </a:moveTo>
                  <a:cubicBezTo>
                    <a:pt x="275" y="332"/>
                    <a:pt x="263" y="327"/>
                    <a:pt x="253" y="317"/>
                  </a:cubicBezTo>
                  <a:cubicBezTo>
                    <a:pt x="136" y="201"/>
                    <a:pt x="136" y="201"/>
                    <a:pt x="136" y="201"/>
                  </a:cubicBezTo>
                  <a:cubicBezTo>
                    <a:pt x="128" y="203"/>
                    <a:pt x="119" y="204"/>
                    <a:pt x="110" y="204"/>
                  </a:cubicBezTo>
                  <a:cubicBezTo>
                    <a:pt x="82" y="204"/>
                    <a:pt x="57" y="194"/>
                    <a:pt x="37" y="174"/>
                  </a:cubicBezTo>
                  <a:cubicBezTo>
                    <a:pt x="10" y="147"/>
                    <a:pt x="0" y="105"/>
                    <a:pt x="14" y="6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17" y="109"/>
                    <a:pt x="117" y="109"/>
                    <a:pt x="117" y="10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87" y="2"/>
                    <a:pt x="98" y="0"/>
                    <a:pt x="110" y="0"/>
                  </a:cubicBezTo>
                  <a:cubicBezTo>
                    <a:pt x="137" y="0"/>
                    <a:pt x="163" y="10"/>
                    <a:pt x="182" y="30"/>
                  </a:cubicBezTo>
                  <a:cubicBezTo>
                    <a:pt x="208" y="55"/>
                    <a:pt x="218" y="93"/>
                    <a:pt x="209" y="128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45" y="265"/>
                    <a:pt x="345" y="297"/>
                    <a:pt x="325" y="317"/>
                  </a:cubicBezTo>
                  <a:cubicBezTo>
                    <a:pt x="316" y="327"/>
                    <a:pt x="303" y="332"/>
                    <a:pt x="289" y="332"/>
                  </a:cubicBezTo>
                  <a:close/>
                  <a:moveTo>
                    <a:pt x="143" y="172"/>
                  </a:moveTo>
                  <a:cubicBezTo>
                    <a:pt x="271" y="299"/>
                    <a:pt x="271" y="299"/>
                    <a:pt x="271" y="299"/>
                  </a:cubicBezTo>
                  <a:cubicBezTo>
                    <a:pt x="281" y="309"/>
                    <a:pt x="298" y="309"/>
                    <a:pt x="307" y="299"/>
                  </a:cubicBezTo>
                  <a:cubicBezTo>
                    <a:pt x="317" y="289"/>
                    <a:pt x="317" y="273"/>
                    <a:pt x="307" y="263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82" y="128"/>
                    <a:pt x="182" y="128"/>
                    <a:pt x="182" y="128"/>
                  </a:cubicBezTo>
                  <a:cubicBezTo>
                    <a:pt x="192" y="100"/>
                    <a:pt x="185" y="68"/>
                    <a:pt x="164" y="48"/>
                  </a:cubicBezTo>
                  <a:cubicBezTo>
                    <a:pt x="149" y="32"/>
                    <a:pt x="128" y="24"/>
                    <a:pt x="106" y="25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2" y="119"/>
                    <a:pt x="40" y="141"/>
                    <a:pt x="56" y="156"/>
                  </a:cubicBezTo>
                  <a:cubicBezTo>
                    <a:pt x="76" y="177"/>
                    <a:pt x="108" y="184"/>
                    <a:pt x="136" y="174"/>
                  </a:cubicBezTo>
                  <a:lnTo>
                    <a:pt x="143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7" name="Freeform 428"/>
            <p:cNvSpPr>
              <a:spLocks/>
            </p:cNvSpPr>
            <p:nvPr/>
          </p:nvSpPr>
          <p:spPr bwMode="auto">
            <a:xfrm>
              <a:off x="846617" y="3323726"/>
              <a:ext cx="19045" cy="19952"/>
            </a:xfrm>
            <a:custGeom>
              <a:avLst/>
              <a:gdLst>
                <a:gd name="T0" fmla="*/ 11 w 21"/>
                <a:gd name="T1" fmla="*/ 22 h 22"/>
                <a:gd name="T2" fmla="*/ 0 w 21"/>
                <a:gd name="T3" fmla="*/ 11 h 22"/>
                <a:gd name="T4" fmla="*/ 11 w 21"/>
                <a:gd name="T5" fmla="*/ 0 h 22"/>
                <a:gd name="T6" fmla="*/ 21 w 21"/>
                <a:gd name="T7" fmla="*/ 11 h 22"/>
                <a:gd name="T8" fmla="*/ 11 w 2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11" y="22"/>
                  </a:moveTo>
                  <a:lnTo>
                    <a:pt x="0" y="11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1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8" name="Freeform 429"/>
            <p:cNvSpPr>
              <a:spLocks/>
            </p:cNvSpPr>
            <p:nvPr/>
          </p:nvSpPr>
          <p:spPr bwMode="auto">
            <a:xfrm>
              <a:off x="872917" y="3201295"/>
              <a:ext cx="38997" cy="58948"/>
            </a:xfrm>
            <a:custGeom>
              <a:avLst/>
              <a:gdLst>
                <a:gd name="T0" fmla="*/ 0 w 43"/>
                <a:gd name="T1" fmla="*/ 0 h 65"/>
                <a:gd name="T2" fmla="*/ 0 w 43"/>
                <a:gd name="T3" fmla="*/ 33 h 65"/>
                <a:gd name="T4" fmla="*/ 32 w 43"/>
                <a:gd name="T5" fmla="*/ 65 h 65"/>
                <a:gd name="T6" fmla="*/ 43 w 43"/>
                <a:gd name="T7" fmla="*/ 54 h 65"/>
                <a:gd name="T8" fmla="*/ 16 w 43"/>
                <a:gd name="T9" fmla="*/ 27 h 65"/>
                <a:gd name="T10" fmla="*/ 16 w 43"/>
                <a:gd name="T11" fmla="*/ 0 h 65"/>
                <a:gd name="T12" fmla="*/ 0 w 43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5">
                  <a:moveTo>
                    <a:pt x="0" y="0"/>
                  </a:moveTo>
                  <a:lnTo>
                    <a:pt x="0" y="33"/>
                  </a:lnTo>
                  <a:lnTo>
                    <a:pt x="32" y="65"/>
                  </a:lnTo>
                  <a:lnTo>
                    <a:pt x="43" y="54"/>
                  </a:lnTo>
                  <a:lnTo>
                    <a:pt x="16" y="27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9" name="Freeform 430"/>
            <p:cNvSpPr>
              <a:spLocks/>
            </p:cNvSpPr>
            <p:nvPr/>
          </p:nvSpPr>
          <p:spPr bwMode="auto">
            <a:xfrm>
              <a:off x="803086" y="3121488"/>
              <a:ext cx="159614" cy="207680"/>
            </a:xfrm>
            <a:custGeom>
              <a:avLst/>
              <a:gdLst>
                <a:gd name="T0" fmla="*/ 295 w 295"/>
                <a:gd name="T1" fmla="*/ 204 h 382"/>
                <a:gd name="T2" fmla="*/ 262 w 295"/>
                <a:gd name="T3" fmla="*/ 107 h 382"/>
                <a:gd name="T4" fmla="*/ 291 w 295"/>
                <a:gd name="T5" fmla="*/ 84 h 382"/>
                <a:gd name="T6" fmla="*/ 275 w 295"/>
                <a:gd name="T7" fmla="*/ 64 h 382"/>
                <a:gd name="T8" fmla="*/ 245 w 295"/>
                <a:gd name="T9" fmla="*/ 88 h 382"/>
                <a:gd name="T10" fmla="*/ 148 w 295"/>
                <a:gd name="T11" fmla="*/ 45 h 382"/>
                <a:gd name="T12" fmla="*/ 148 w 295"/>
                <a:gd name="T13" fmla="*/ 25 h 382"/>
                <a:gd name="T14" fmla="*/ 187 w 295"/>
                <a:gd name="T15" fmla="*/ 25 h 382"/>
                <a:gd name="T16" fmla="*/ 187 w 295"/>
                <a:gd name="T17" fmla="*/ 0 h 382"/>
                <a:gd name="T18" fmla="*/ 84 w 295"/>
                <a:gd name="T19" fmla="*/ 0 h 382"/>
                <a:gd name="T20" fmla="*/ 84 w 295"/>
                <a:gd name="T21" fmla="*/ 25 h 382"/>
                <a:gd name="T22" fmla="*/ 123 w 295"/>
                <a:gd name="T23" fmla="*/ 25 h 382"/>
                <a:gd name="T24" fmla="*/ 123 w 295"/>
                <a:gd name="T25" fmla="*/ 45 h 382"/>
                <a:gd name="T26" fmla="*/ 0 w 295"/>
                <a:gd name="T27" fmla="*/ 119 h 382"/>
                <a:gd name="T28" fmla="*/ 22 w 295"/>
                <a:gd name="T29" fmla="*/ 133 h 382"/>
                <a:gd name="T30" fmla="*/ 135 w 295"/>
                <a:gd name="T31" fmla="*/ 70 h 382"/>
                <a:gd name="T32" fmla="*/ 270 w 295"/>
                <a:gd name="T33" fmla="*/ 204 h 382"/>
                <a:gd name="T34" fmla="*/ 206 w 295"/>
                <a:gd name="T35" fmla="*/ 319 h 382"/>
                <a:gd name="T36" fmla="*/ 215 w 295"/>
                <a:gd name="T37" fmla="*/ 284 h 382"/>
                <a:gd name="T38" fmla="*/ 191 w 295"/>
                <a:gd name="T39" fmla="*/ 277 h 382"/>
                <a:gd name="T40" fmla="*/ 170 w 295"/>
                <a:gd name="T41" fmla="*/ 350 h 382"/>
                <a:gd name="T42" fmla="*/ 240 w 295"/>
                <a:gd name="T43" fmla="*/ 382 h 382"/>
                <a:gd name="T44" fmla="*/ 251 w 295"/>
                <a:gd name="T45" fmla="*/ 359 h 382"/>
                <a:gd name="T46" fmla="*/ 216 w 295"/>
                <a:gd name="T47" fmla="*/ 343 h 382"/>
                <a:gd name="T48" fmla="*/ 295 w 295"/>
                <a:gd name="T49" fmla="*/ 20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5" h="382">
                  <a:moveTo>
                    <a:pt x="295" y="204"/>
                  </a:moveTo>
                  <a:cubicBezTo>
                    <a:pt x="295" y="168"/>
                    <a:pt x="283" y="134"/>
                    <a:pt x="262" y="107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75" y="64"/>
                    <a:pt x="275" y="64"/>
                    <a:pt x="275" y="64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19" y="64"/>
                    <a:pt x="185" y="48"/>
                    <a:pt x="148" y="4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71" y="49"/>
                    <a:pt x="27" y="78"/>
                    <a:pt x="0" y="119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46" y="95"/>
                    <a:pt x="88" y="70"/>
                    <a:pt x="135" y="70"/>
                  </a:cubicBezTo>
                  <a:cubicBezTo>
                    <a:pt x="209" y="70"/>
                    <a:pt x="270" y="130"/>
                    <a:pt x="270" y="204"/>
                  </a:cubicBezTo>
                  <a:cubicBezTo>
                    <a:pt x="270" y="253"/>
                    <a:pt x="244" y="295"/>
                    <a:pt x="206" y="319"/>
                  </a:cubicBezTo>
                  <a:cubicBezTo>
                    <a:pt x="215" y="284"/>
                    <a:pt x="215" y="284"/>
                    <a:pt x="215" y="284"/>
                  </a:cubicBezTo>
                  <a:cubicBezTo>
                    <a:pt x="191" y="277"/>
                    <a:pt x="191" y="277"/>
                    <a:pt x="191" y="277"/>
                  </a:cubicBezTo>
                  <a:cubicBezTo>
                    <a:pt x="170" y="350"/>
                    <a:pt x="170" y="350"/>
                    <a:pt x="170" y="350"/>
                  </a:cubicBezTo>
                  <a:cubicBezTo>
                    <a:pt x="240" y="382"/>
                    <a:pt x="240" y="382"/>
                    <a:pt x="240" y="382"/>
                  </a:cubicBezTo>
                  <a:cubicBezTo>
                    <a:pt x="251" y="359"/>
                    <a:pt x="251" y="359"/>
                    <a:pt x="251" y="359"/>
                  </a:cubicBezTo>
                  <a:cubicBezTo>
                    <a:pt x="216" y="343"/>
                    <a:pt x="216" y="343"/>
                    <a:pt x="216" y="343"/>
                  </a:cubicBezTo>
                  <a:cubicBezTo>
                    <a:pt x="263" y="315"/>
                    <a:pt x="295" y="263"/>
                    <a:pt x="295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61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7</a:t>
            </a:fld>
            <a:endParaRPr lang="en-US"/>
          </a:p>
        </p:txBody>
      </p:sp>
      <p:sp>
        <p:nvSpPr>
          <p:cNvPr id="63" name="Rectangle 55"/>
          <p:cNvSpPr/>
          <p:nvPr/>
        </p:nvSpPr>
        <p:spPr bwMode="ltGray">
          <a:xfrm>
            <a:off x="8772268" y="3104456"/>
            <a:ext cx="1332074" cy="13716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numCol="1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>
                <a:solidFill>
                  <a:schemeClr val="tx1"/>
                </a:solidFill>
              </a:rPr>
              <a:t>Marketing campaign</a:t>
            </a:r>
            <a:endParaRPr lang="en-US" sz="900" b="1" dirty="0">
              <a:solidFill>
                <a:schemeClr val="tx1"/>
              </a:solidFill>
            </a:endParaRP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T</a:t>
            </a:r>
            <a:r>
              <a:rPr lang="en-US" sz="800" dirty="0">
                <a:solidFill>
                  <a:schemeClr val="tx1"/>
                </a:solidFill>
              </a:rPr>
              <a:t>elefonica O2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Gap Inc.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Austin Radiological Association</a:t>
            </a:r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>
                <a:solidFill>
                  <a:schemeClr val="tx1"/>
                </a:solidFill>
              </a:rPr>
              <a:t>Nestle RGO North </a:t>
            </a:r>
            <a:r>
              <a:rPr lang="en-US" sz="800" dirty="0" smtClean="0">
                <a:solidFill>
                  <a:schemeClr val="tx1"/>
                </a:solidFill>
              </a:rPr>
              <a:t>America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2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/>
          <p:nvPr/>
        </p:nvSpPr>
        <p:spPr bwMode="ltGray">
          <a:xfrm>
            <a:off x="611029" y="1921981"/>
            <a:ext cx="3566160" cy="3657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“Find couple of critical opportunities and jointly invest to co-solve critical opportunity in Hybrid IT / Edge computing.” </a:t>
            </a:r>
            <a:endParaRPr lang="en-US" sz="1100" i="1" dirty="0">
              <a:solidFill>
                <a:schemeClr val="tx1"/>
              </a:solidFill>
            </a:endParaRPr>
          </a:p>
          <a:p>
            <a:pPr algn="r"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- </a:t>
            </a:r>
            <a:r>
              <a:rPr lang="en-US" sz="1000" b="1" dirty="0" smtClean="0">
                <a:solidFill>
                  <a:schemeClr val="tx1"/>
                </a:solidFill>
              </a:rPr>
              <a:t>Eric Jackson,</a:t>
            </a:r>
          </a:p>
          <a:p>
            <a:pPr lvl="0" algn="r"/>
            <a:r>
              <a:rPr lang="en-US" sz="1000" dirty="0" smtClean="0">
                <a:solidFill>
                  <a:schemeClr val="tx1"/>
                </a:solidFill>
              </a:rPr>
              <a:t>Pepsi </a:t>
            </a:r>
            <a:r>
              <a:rPr lang="en-US" sz="1000" dirty="0" smtClean="0">
                <a:solidFill>
                  <a:schemeClr val="tx1"/>
                </a:solidFill>
              </a:rPr>
              <a:t>Co., </a:t>
            </a:r>
            <a:r>
              <a:rPr lang="en-US" sz="1000" dirty="0" smtClean="0">
                <a:solidFill>
                  <a:schemeClr val="tx1"/>
                </a:solidFill>
              </a:rPr>
              <a:t>Director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“Very appreciative of the attention of Senior staff to help inform our transformation journey.</a:t>
            </a:r>
          </a:p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- </a:t>
            </a:r>
            <a:r>
              <a:rPr lang="en-US" sz="1000" b="1" dirty="0" err="1" smtClean="0">
                <a:solidFill>
                  <a:schemeClr val="tx1"/>
                </a:solidFill>
              </a:rPr>
              <a:t>Arun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 err="1" smtClean="0">
                <a:solidFill>
                  <a:schemeClr val="tx1"/>
                </a:solidFill>
              </a:rPr>
              <a:t>Thangaraj</a:t>
            </a:r>
            <a:r>
              <a:rPr lang="en-US" sz="1000" b="1" dirty="0" smtClean="0">
                <a:solidFill>
                  <a:schemeClr val="tx1"/>
                </a:solidFill>
              </a:rPr>
              <a:t>,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Global Affairs Canada, </a:t>
            </a:r>
            <a:r>
              <a:rPr lang="en-US" sz="1000" dirty="0" smtClean="0">
                <a:solidFill>
                  <a:schemeClr val="tx1"/>
                </a:solidFill>
              </a:rPr>
              <a:t>CFO</a:t>
            </a:r>
            <a:endParaRPr lang="en-US" sz="1000" dirty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“Let's discuss co-innovation..”</a:t>
            </a:r>
          </a:p>
          <a:p>
            <a:pPr lvl="0" algn="r"/>
            <a:r>
              <a:rPr lang="en-US" sz="1000" b="1" dirty="0" smtClean="0">
                <a:solidFill>
                  <a:schemeClr val="tx1"/>
                </a:solidFill>
              </a:rPr>
              <a:t>- Carlos </a:t>
            </a:r>
            <a:r>
              <a:rPr lang="en-US" sz="1000" b="1" dirty="0" err="1">
                <a:solidFill>
                  <a:schemeClr val="tx1"/>
                </a:solidFill>
              </a:rPr>
              <a:t>Gian</a:t>
            </a:r>
            <a:r>
              <a:rPr lang="en-US" sz="1000" b="1" dirty="0">
                <a:solidFill>
                  <a:schemeClr val="tx1"/>
                </a:solidFill>
              </a:rPr>
              <a:t> G. Santos </a:t>
            </a:r>
            <a:r>
              <a:rPr lang="en-US" sz="1000" b="1" dirty="0" smtClean="0">
                <a:solidFill>
                  <a:schemeClr val="tx1"/>
                </a:solidFill>
              </a:rPr>
              <a:t>III,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000" dirty="0" smtClean="0">
                <a:solidFill>
                  <a:schemeClr val="tx1"/>
                </a:solidFill>
              </a:rPr>
              <a:t>MERALCO, Corporate Solutions Manager</a:t>
            </a: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“Requested </a:t>
            </a:r>
            <a:r>
              <a:rPr lang="en-US" sz="1100" i="1" dirty="0">
                <a:solidFill>
                  <a:schemeClr val="tx1"/>
                </a:solidFill>
              </a:rPr>
              <a:t>to learn how HPE has addressed Engineering IT challenges -  to decide which vendor Canon </a:t>
            </a:r>
            <a:r>
              <a:rPr lang="en-US" sz="1100" i="1" dirty="0">
                <a:solidFill>
                  <a:schemeClr val="tx1"/>
                </a:solidFill>
              </a:rPr>
              <a:t>trusts. </a:t>
            </a:r>
            <a:r>
              <a:rPr lang="en-US" sz="1100" i="1" dirty="0">
                <a:solidFill>
                  <a:schemeClr val="tx1"/>
                </a:solidFill>
              </a:rPr>
              <a:t>Also </a:t>
            </a:r>
            <a:r>
              <a:rPr lang="en-US" sz="1100" i="1" dirty="0">
                <a:solidFill>
                  <a:schemeClr val="tx1"/>
                </a:solidFill>
              </a:rPr>
              <a:t>interested in HPE’s internal use/adoption of HPC</a:t>
            </a:r>
            <a:r>
              <a:rPr lang="en-US" sz="1100" i="1" dirty="0" smtClean="0">
                <a:solidFill>
                  <a:schemeClr val="tx1"/>
                </a:solidFill>
              </a:rPr>
              <a:t>.”</a:t>
            </a:r>
          </a:p>
          <a:p>
            <a:pPr indent="-60325" algn="r">
              <a:buClr>
                <a:prstClr val="black"/>
              </a:buClr>
            </a:pPr>
            <a:r>
              <a:rPr lang="en-US" sz="1000" b="1" dirty="0">
                <a:solidFill>
                  <a:schemeClr val="tx1"/>
                </a:solidFill>
              </a:rPr>
              <a:t>- </a:t>
            </a:r>
            <a:r>
              <a:rPr lang="en-US" sz="1000" b="1" dirty="0" err="1">
                <a:solidFill>
                  <a:schemeClr val="tx1"/>
                </a:solidFill>
              </a:rPr>
              <a:t>Kastumi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 smtClean="0">
                <a:solidFill>
                  <a:schemeClr val="tx1"/>
                </a:solidFill>
              </a:rPr>
              <a:t>Iijima</a:t>
            </a:r>
            <a:r>
              <a:rPr lang="en-US" sz="1000" b="1" dirty="0" smtClean="0">
                <a:solidFill>
                  <a:schemeClr val="tx1"/>
                </a:solidFill>
              </a:rPr>
              <a:t>,</a:t>
            </a:r>
            <a:endParaRPr lang="en-US" sz="1000" b="1" dirty="0">
              <a:solidFill>
                <a:schemeClr val="tx1"/>
              </a:solidFill>
            </a:endParaRPr>
          </a:p>
          <a:p>
            <a:pPr lvl="0" algn="r"/>
            <a:r>
              <a:rPr lang="en-US" sz="1000" dirty="0" smtClean="0">
                <a:solidFill>
                  <a:schemeClr val="tx1"/>
                </a:solidFill>
              </a:rPr>
              <a:t>Canon </a:t>
            </a:r>
            <a:r>
              <a:rPr lang="en-US" sz="1000" dirty="0" err="1" smtClean="0">
                <a:solidFill>
                  <a:schemeClr val="tx1"/>
                </a:solidFill>
              </a:rPr>
              <a:t>Inc</a:t>
            </a:r>
            <a:r>
              <a:rPr lang="en-US" sz="1000" dirty="0" smtClean="0">
                <a:solidFill>
                  <a:schemeClr val="tx1"/>
                </a:solidFill>
              </a:rPr>
              <a:t>, CIO</a:t>
            </a: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55"/>
          <p:cNvSpPr/>
          <p:nvPr/>
        </p:nvSpPr>
        <p:spPr bwMode="ltGray">
          <a:xfrm>
            <a:off x="4312126" y="1921981"/>
            <a:ext cx="3566160" cy="3657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“Need to move faster to distinguish yourself on innovations &amp; "wow" factor..”</a:t>
            </a:r>
          </a:p>
          <a:p>
            <a:pPr lvl="0" algn="r"/>
            <a:r>
              <a:rPr lang="en-US" sz="1000" b="1" dirty="0">
                <a:solidFill>
                  <a:schemeClr val="tx1"/>
                </a:solidFill>
              </a:rPr>
              <a:t>-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>
                <a:solidFill>
                  <a:schemeClr val="tx1"/>
                </a:solidFill>
              </a:rPr>
              <a:t>Jimm</a:t>
            </a:r>
            <a:r>
              <a:rPr lang="en-US" sz="1000" b="1" dirty="0" smtClean="0">
                <a:solidFill>
                  <a:schemeClr val="tx1"/>
                </a:solidFill>
              </a:rPr>
              <a:t>y Lee,</a:t>
            </a:r>
            <a:endParaRPr lang="en-US" sz="1000" b="1" dirty="0">
              <a:solidFill>
                <a:schemeClr val="tx1"/>
              </a:solidFill>
            </a:endParaRP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Surbana </a:t>
            </a:r>
            <a:r>
              <a:rPr lang="en-US" sz="1000" dirty="0" smtClean="0">
                <a:solidFill>
                  <a:schemeClr val="tx1"/>
                </a:solidFill>
              </a:rPr>
              <a:t>Technologies Principal Consultant</a:t>
            </a:r>
            <a:endParaRPr lang="en-US" sz="1000" dirty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“Need to be more international, pegging the pitch at a global level, future challenges, counter terrorism.”  </a:t>
            </a:r>
          </a:p>
          <a:p>
            <a:pPr lvl="0" algn="r"/>
            <a:r>
              <a:rPr lang="en-US" sz="1100" b="1" dirty="0" smtClean="0">
                <a:solidFill>
                  <a:schemeClr val="tx1"/>
                </a:solidFill>
              </a:rPr>
              <a:t>- </a:t>
            </a:r>
            <a:r>
              <a:rPr lang="en-US" sz="1000" b="1" dirty="0" err="1">
                <a:solidFill>
                  <a:schemeClr val="tx1"/>
                </a:solidFill>
              </a:rPr>
              <a:t>Hwee</a:t>
            </a:r>
            <a:r>
              <a:rPr lang="en-US" sz="1000" b="1" dirty="0">
                <a:solidFill>
                  <a:schemeClr val="tx1"/>
                </a:solidFill>
              </a:rPr>
              <a:t> Kwang </a:t>
            </a:r>
            <a:r>
              <a:rPr lang="en-US" sz="1000" b="1" dirty="0" smtClean="0">
                <a:solidFill>
                  <a:schemeClr val="tx1"/>
                </a:solidFill>
              </a:rPr>
              <a:t>Lim,</a:t>
            </a:r>
            <a:endParaRPr lang="en-US" sz="1000" b="1" dirty="0">
              <a:solidFill>
                <a:schemeClr val="tx1"/>
              </a:solidFill>
            </a:endParaRP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DSTA, </a:t>
            </a:r>
            <a:r>
              <a:rPr lang="en-US" sz="1000" dirty="0" smtClean="0">
                <a:solidFill>
                  <a:schemeClr val="tx1"/>
                </a:solidFill>
              </a:rPr>
              <a:t>Deputy Director Enterprise IT</a:t>
            </a:r>
            <a:endParaRPr lang="en-US" sz="1000" dirty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“Engaging more with smaller, under $20 million business.”</a:t>
            </a:r>
          </a:p>
          <a:p>
            <a:pPr lvl="0" algn="r"/>
            <a:r>
              <a:rPr lang="en-US" sz="1000" b="1" dirty="0" smtClean="0">
                <a:solidFill>
                  <a:schemeClr val="tx1"/>
                </a:solidFill>
              </a:rPr>
              <a:t>- Christian </a:t>
            </a:r>
            <a:r>
              <a:rPr lang="en-US" sz="1000" b="1" dirty="0" err="1" smtClean="0">
                <a:solidFill>
                  <a:schemeClr val="tx1"/>
                </a:solidFill>
              </a:rPr>
              <a:t>Damstra</a:t>
            </a:r>
            <a:r>
              <a:rPr lang="en-US" sz="1000" b="1" dirty="0" smtClean="0">
                <a:solidFill>
                  <a:schemeClr val="tx1"/>
                </a:solidFill>
              </a:rPr>
              <a:t>,</a:t>
            </a:r>
            <a:endParaRPr lang="en-US" sz="1000" b="1" dirty="0">
              <a:solidFill>
                <a:schemeClr val="tx1"/>
              </a:solidFill>
            </a:endParaRPr>
          </a:p>
          <a:p>
            <a:pPr lvl="0" algn="r"/>
            <a:r>
              <a:rPr lang="en-US" sz="1000" dirty="0" err="1">
                <a:solidFill>
                  <a:schemeClr val="tx1"/>
                </a:solidFill>
              </a:rPr>
              <a:t>Damstra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Technology CEO </a:t>
            </a:r>
            <a:r>
              <a:rPr lang="en-US" sz="1000" dirty="0" smtClean="0">
                <a:solidFill>
                  <a:schemeClr val="accent5"/>
                </a:solidFill>
              </a:rPr>
              <a:t>“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 55"/>
          <p:cNvSpPr/>
          <p:nvPr/>
        </p:nvSpPr>
        <p:spPr bwMode="ltGray">
          <a:xfrm>
            <a:off x="8013224" y="1921982"/>
            <a:ext cx="3566160" cy="3657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numCol="1" rtlCol="0" anchor="t"/>
          <a:lstStyle/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 “Keep heading in the same direction. It's exciting to see future plans..”</a:t>
            </a:r>
          </a:p>
          <a:p>
            <a:pPr lvl="0" algn="r"/>
            <a:r>
              <a:rPr lang="en-US" sz="1000" b="1" dirty="0" smtClean="0">
                <a:solidFill>
                  <a:schemeClr val="tx1"/>
                </a:solidFill>
              </a:rPr>
              <a:t>- Steve </a:t>
            </a:r>
            <a:r>
              <a:rPr lang="en-US" sz="1000" b="1" dirty="0" err="1" smtClean="0">
                <a:solidFill>
                  <a:schemeClr val="tx1"/>
                </a:solidFill>
              </a:rPr>
              <a:t>Weinheimer</a:t>
            </a:r>
            <a:r>
              <a:rPr lang="en-US" sz="1000" b="1" dirty="0" smtClean="0">
                <a:solidFill>
                  <a:schemeClr val="tx1"/>
                </a:solidFill>
              </a:rPr>
              <a:t>,</a:t>
            </a:r>
            <a:endParaRPr lang="en-US" sz="1000" b="1" dirty="0">
              <a:solidFill>
                <a:schemeClr val="tx1"/>
              </a:solidFill>
            </a:endParaRPr>
          </a:p>
          <a:p>
            <a:pPr lvl="0" algn="r"/>
            <a:r>
              <a:rPr lang="en-US" sz="1000" dirty="0" smtClean="0">
                <a:solidFill>
                  <a:schemeClr val="tx1"/>
                </a:solidFill>
              </a:rPr>
              <a:t>MEC Inc., Senior Systems Administrator</a:t>
            </a:r>
            <a:endParaRPr lang="en-US" sz="1000" dirty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“Continue to be innovative. I was very pleased to hear about several products or new features being offered or will be offered in the near future..”</a:t>
            </a:r>
          </a:p>
          <a:p>
            <a:pPr lvl="0" algn="r"/>
            <a:r>
              <a:rPr lang="en-US" sz="1000" b="1" dirty="0" smtClean="0">
                <a:solidFill>
                  <a:schemeClr val="tx1"/>
                </a:solidFill>
              </a:rPr>
              <a:t>- Larry Turner,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000" dirty="0" smtClean="0">
                <a:solidFill>
                  <a:schemeClr val="tx1"/>
                </a:solidFill>
              </a:rPr>
              <a:t>Westlake Chemical Corporation </a:t>
            </a:r>
            <a:r>
              <a:rPr lang="en-US" sz="1000" dirty="0" smtClean="0">
                <a:solidFill>
                  <a:schemeClr val="tx1"/>
                </a:solidFill>
              </a:rPr>
              <a:t>Manager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quotes</a:t>
            </a:r>
          </a:p>
        </p:txBody>
      </p:sp>
      <p:sp>
        <p:nvSpPr>
          <p:cNvPr id="18" name="Rectangle 55"/>
          <p:cNvSpPr/>
          <p:nvPr/>
        </p:nvSpPr>
        <p:spPr bwMode="ltGray">
          <a:xfrm>
            <a:off x="611029" y="1262723"/>
            <a:ext cx="3566160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82880" rIns="182880" bIns="182880" rtlCol="0" anchor="ctr"/>
          <a:lstStyle/>
          <a:p>
            <a:pPr>
              <a:spcAft>
                <a:spcPts val="1500"/>
              </a:spcAft>
            </a:pPr>
            <a:r>
              <a:rPr lang="en-US" sz="1700" b="1" dirty="0">
                <a:solidFill>
                  <a:schemeClr val="tx1"/>
                </a:solidFill>
              </a:rPr>
              <a:t>Collaborate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9" name="Rectangle 55"/>
          <p:cNvSpPr/>
          <p:nvPr/>
        </p:nvSpPr>
        <p:spPr bwMode="ltGray">
          <a:xfrm>
            <a:off x="4312126" y="1262723"/>
            <a:ext cx="3566160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82880" rIns="182880" bIns="182880" rtlCol="0" anchor="ctr"/>
          <a:lstStyle/>
          <a:p>
            <a:pPr>
              <a:spcAft>
                <a:spcPts val="1500"/>
              </a:spcAft>
            </a:pPr>
            <a:r>
              <a:rPr lang="en-US" sz="1700" b="1" dirty="0">
                <a:solidFill>
                  <a:schemeClr val="tx1"/>
                </a:solidFill>
              </a:rPr>
              <a:t>Recommendations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Rectangle 55"/>
          <p:cNvSpPr/>
          <p:nvPr/>
        </p:nvSpPr>
        <p:spPr bwMode="ltGray">
          <a:xfrm>
            <a:off x="8013224" y="1262723"/>
            <a:ext cx="3566160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82880" rIns="182880" bIns="182880" numCol="1" rtlCol="0" anchor="ctr"/>
          <a:lstStyle/>
          <a:p>
            <a:pPr>
              <a:spcAft>
                <a:spcPts val="1500"/>
              </a:spcAft>
            </a:pPr>
            <a:r>
              <a:rPr lang="en-US" sz="1700" b="1" dirty="0">
                <a:solidFill>
                  <a:schemeClr val="tx1"/>
                </a:solidFill>
              </a:rPr>
              <a:t>Strategy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23" name="Group 382"/>
          <p:cNvGrpSpPr>
            <a:grpSpLocks noChangeAspect="1"/>
          </p:cNvGrpSpPr>
          <p:nvPr/>
        </p:nvGrpSpPr>
        <p:grpSpPr bwMode="auto">
          <a:xfrm>
            <a:off x="8184027" y="1408615"/>
            <a:ext cx="436562" cy="439737"/>
            <a:chOff x="3020" y="3326"/>
            <a:chExt cx="275" cy="277"/>
          </a:xfrm>
        </p:grpSpPr>
        <p:sp>
          <p:nvSpPr>
            <p:cNvPr id="24" name="Freeform 383"/>
            <p:cNvSpPr>
              <a:spLocks noEditPoints="1"/>
            </p:cNvSpPr>
            <p:nvPr/>
          </p:nvSpPr>
          <p:spPr bwMode="auto">
            <a:xfrm>
              <a:off x="3020" y="3473"/>
              <a:ext cx="275" cy="130"/>
            </a:xfrm>
            <a:custGeom>
              <a:avLst/>
              <a:gdLst>
                <a:gd name="T0" fmla="*/ 449 w 460"/>
                <a:gd name="T1" fmla="*/ 15 h 217"/>
                <a:gd name="T2" fmla="*/ 396 w 460"/>
                <a:gd name="T3" fmla="*/ 15 h 217"/>
                <a:gd name="T4" fmla="*/ 342 w 460"/>
                <a:gd name="T5" fmla="*/ 68 h 217"/>
                <a:gd name="T6" fmla="*/ 289 w 460"/>
                <a:gd name="T7" fmla="*/ 68 h 217"/>
                <a:gd name="T8" fmla="*/ 291 w 460"/>
                <a:gd name="T9" fmla="*/ 56 h 217"/>
                <a:gd name="T10" fmla="*/ 252 w 460"/>
                <a:gd name="T11" fmla="*/ 17 h 217"/>
                <a:gd name="T12" fmla="*/ 104 w 460"/>
                <a:gd name="T13" fmla="*/ 17 h 217"/>
                <a:gd name="T14" fmla="*/ 64 w 460"/>
                <a:gd name="T15" fmla="*/ 56 h 217"/>
                <a:gd name="T16" fmla="*/ 0 w 460"/>
                <a:gd name="T17" fmla="*/ 120 h 217"/>
                <a:gd name="T18" fmla="*/ 96 w 460"/>
                <a:gd name="T19" fmla="*/ 217 h 217"/>
                <a:gd name="T20" fmla="*/ 154 w 460"/>
                <a:gd name="T21" fmla="*/ 160 h 217"/>
                <a:gd name="T22" fmla="*/ 362 w 460"/>
                <a:gd name="T23" fmla="*/ 160 h 217"/>
                <a:gd name="T24" fmla="*/ 449 w 460"/>
                <a:gd name="T25" fmla="*/ 68 h 217"/>
                <a:gd name="T26" fmla="*/ 460 w 460"/>
                <a:gd name="T27" fmla="*/ 41 h 217"/>
                <a:gd name="T28" fmla="*/ 449 w 460"/>
                <a:gd name="T29" fmla="*/ 15 h 217"/>
                <a:gd name="T30" fmla="*/ 36 w 460"/>
                <a:gd name="T31" fmla="*/ 120 h 217"/>
                <a:gd name="T32" fmla="*/ 65 w 460"/>
                <a:gd name="T33" fmla="*/ 92 h 217"/>
                <a:gd name="T34" fmla="*/ 125 w 460"/>
                <a:gd name="T35" fmla="*/ 152 h 217"/>
                <a:gd name="T36" fmla="*/ 96 w 460"/>
                <a:gd name="T37" fmla="*/ 180 h 217"/>
                <a:gd name="T38" fmla="*/ 36 w 460"/>
                <a:gd name="T39" fmla="*/ 120 h 217"/>
                <a:gd name="T40" fmla="*/ 431 w 460"/>
                <a:gd name="T41" fmla="*/ 50 h 217"/>
                <a:gd name="T42" fmla="*/ 351 w 460"/>
                <a:gd name="T43" fmla="*/ 134 h 217"/>
                <a:gd name="T44" fmla="*/ 144 w 460"/>
                <a:gd name="T45" fmla="*/ 134 h 217"/>
                <a:gd name="T46" fmla="*/ 84 w 460"/>
                <a:gd name="T47" fmla="*/ 73 h 217"/>
                <a:gd name="T48" fmla="*/ 114 w 460"/>
                <a:gd name="T49" fmla="*/ 43 h 217"/>
                <a:gd name="T50" fmla="*/ 252 w 460"/>
                <a:gd name="T51" fmla="*/ 43 h 217"/>
                <a:gd name="T52" fmla="*/ 265 w 460"/>
                <a:gd name="T53" fmla="*/ 56 h 217"/>
                <a:gd name="T54" fmla="*/ 253 w 460"/>
                <a:gd name="T55" fmla="*/ 68 h 217"/>
                <a:gd name="T56" fmla="*/ 213 w 460"/>
                <a:gd name="T57" fmla="*/ 68 h 217"/>
                <a:gd name="T58" fmla="*/ 213 w 460"/>
                <a:gd name="T59" fmla="*/ 95 h 217"/>
                <a:gd name="T60" fmla="*/ 220 w 460"/>
                <a:gd name="T61" fmla="*/ 95 h 217"/>
                <a:gd name="T62" fmla="*/ 220 w 460"/>
                <a:gd name="T63" fmla="*/ 95 h 217"/>
                <a:gd name="T64" fmla="*/ 252 w 460"/>
                <a:gd name="T65" fmla="*/ 95 h 217"/>
                <a:gd name="T66" fmla="*/ 254 w 460"/>
                <a:gd name="T67" fmla="*/ 95 h 217"/>
                <a:gd name="T68" fmla="*/ 353 w 460"/>
                <a:gd name="T69" fmla="*/ 95 h 217"/>
                <a:gd name="T70" fmla="*/ 415 w 460"/>
                <a:gd name="T71" fmla="*/ 33 h 217"/>
                <a:gd name="T72" fmla="*/ 431 w 460"/>
                <a:gd name="T73" fmla="*/ 33 h 217"/>
                <a:gd name="T74" fmla="*/ 434 w 460"/>
                <a:gd name="T75" fmla="*/ 41 h 217"/>
                <a:gd name="T76" fmla="*/ 431 w 460"/>
                <a:gd name="T77" fmla="*/ 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0" h="217">
                  <a:moveTo>
                    <a:pt x="449" y="15"/>
                  </a:moveTo>
                  <a:cubicBezTo>
                    <a:pt x="435" y="0"/>
                    <a:pt x="411" y="0"/>
                    <a:pt x="396" y="15"/>
                  </a:cubicBezTo>
                  <a:cubicBezTo>
                    <a:pt x="342" y="68"/>
                    <a:pt x="342" y="68"/>
                    <a:pt x="342" y="68"/>
                  </a:cubicBezTo>
                  <a:cubicBezTo>
                    <a:pt x="289" y="68"/>
                    <a:pt x="289" y="68"/>
                    <a:pt x="289" y="68"/>
                  </a:cubicBezTo>
                  <a:cubicBezTo>
                    <a:pt x="290" y="64"/>
                    <a:pt x="291" y="60"/>
                    <a:pt x="291" y="56"/>
                  </a:cubicBezTo>
                  <a:cubicBezTo>
                    <a:pt x="291" y="34"/>
                    <a:pt x="274" y="17"/>
                    <a:pt x="252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362" y="160"/>
                    <a:pt x="362" y="160"/>
                    <a:pt x="362" y="160"/>
                  </a:cubicBezTo>
                  <a:cubicBezTo>
                    <a:pt x="449" y="68"/>
                    <a:pt x="449" y="68"/>
                    <a:pt x="449" y="68"/>
                  </a:cubicBezTo>
                  <a:cubicBezTo>
                    <a:pt x="456" y="61"/>
                    <a:pt x="460" y="51"/>
                    <a:pt x="460" y="41"/>
                  </a:cubicBezTo>
                  <a:cubicBezTo>
                    <a:pt x="460" y="31"/>
                    <a:pt x="456" y="22"/>
                    <a:pt x="449" y="15"/>
                  </a:cubicBezTo>
                  <a:close/>
                  <a:moveTo>
                    <a:pt x="36" y="120"/>
                  </a:moveTo>
                  <a:cubicBezTo>
                    <a:pt x="65" y="92"/>
                    <a:pt x="65" y="92"/>
                    <a:pt x="65" y="9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96" y="180"/>
                    <a:pt x="96" y="180"/>
                    <a:pt x="96" y="180"/>
                  </a:cubicBezTo>
                  <a:lnTo>
                    <a:pt x="36" y="120"/>
                  </a:lnTo>
                  <a:close/>
                  <a:moveTo>
                    <a:pt x="431" y="50"/>
                  </a:moveTo>
                  <a:cubicBezTo>
                    <a:pt x="351" y="134"/>
                    <a:pt x="351" y="134"/>
                    <a:pt x="351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252" y="43"/>
                    <a:pt x="252" y="43"/>
                    <a:pt x="252" y="43"/>
                  </a:cubicBezTo>
                  <a:cubicBezTo>
                    <a:pt x="259" y="43"/>
                    <a:pt x="265" y="48"/>
                    <a:pt x="265" y="56"/>
                  </a:cubicBezTo>
                  <a:cubicBezTo>
                    <a:pt x="265" y="63"/>
                    <a:pt x="260" y="68"/>
                    <a:pt x="253" y="68"/>
                  </a:cubicBezTo>
                  <a:cubicBezTo>
                    <a:pt x="213" y="68"/>
                    <a:pt x="213" y="68"/>
                    <a:pt x="213" y="68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52" y="95"/>
                    <a:pt x="252" y="95"/>
                    <a:pt x="252" y="95"/>
                  </a:cubicBezTo>
                  <a:cubicBezTo>
                    <a:pt x="253" y="95"/>
                    <a:pt x="253" y="95"/>
                    <a:pt x="254" y="95"/>
                  </a:cubicBezTo>
                  <a:cubicBezTo>
                    <a:pt x="353" y="95"/>
                    <a:pt x="353" y="95"/>
                    <a:pt x="353" y="95"/>
                  </a:cubicBezTo>
                  <a:cubicBezTo>
                    <a:pt x="415" y="33"/>
                    <a:pt x="415" y="33"/>
                    <a:pt x="415" y="33"/>
                  </a:cubicBezTo>
                  <a:cubicBezTo>
                    <a:pt x="419" y="29"/>
                    <a:pt x="426" y="29"/>
                    <a:pt x="431" y="33"/>
                  </a:cubicBezTo>
                  <a:cubicBezTo>
                    <a:pt x="433" y="35"/>
                    <a:pt x="434" y="38"/>
                    <a:pt x="434" y="41"/>
                  </a:cubicBezTo>
                  <a:cubicBezTo>
                    <a:pt x="434" y="44"/>
                    <a:pt x="433" y="47"/>
                    <a:pt x="431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84"/>
            <p:cNvSpPr>
              <a:spLocks/>
            </p:cNvSpPr>
            <p:nvPr/>
          </p:nvSpPr>
          <p:spPr bwMode="auto">
            <a:xfrm>
              <a:off x="3161" y="3326"/>
              <a:ext cx="59" cy="63"/>
            </a:xfrm>
            <a:custGeom>
              <a:avLst/>
              <a:gdLst>
                <a:gd name="T0" fmla="*/ 0 w 59"/>
                <a:gd name="T1" fmla="*/ 30 h 63"/>
                <a:gd name="T2" fmla="*/ 11 w 59"/>
                <a:gd name="T3" fmla="*/ 41 h 63"/>
                <a:gd name="T4" fmla="*/ 22 w 59"/>
                <a:gd name="T5" fmla="*/ 30 h 63"/>
                <a:gd name="T6" fmla="*/ 22 w 59"/>
                <a:gd name="T7" fmla="*/ 63 h 63"/>
                <a:gd name="T8" fmla="*/ 37 w 59"/>
                <a:gd name="T9" fmla="*/ 63 h 63"/>
                <a:gd name="T10" fmla="*/ 37 w 59"/>
                <a:gd name="T11" fmla="*/ 30 h 63"/>
                <a:gd name="T12" fmla="*/ 47 w 59"/>
                <a:gd name="T13" fmla="*/ 41 h 63"/>
                <a:gd name="T14" fmla="*/ 59 w 59"/>
                <a:gd name="T15" fmla="*/ 30 h 63"/>
                <a:gd name="T16" fmla="*/ 29 w 59"/>
                <a:gd name="T17" fmla="*/ 0 h 63"/>
                <a:gd name="T18" fmla="*/ 0 w 59"/>
                <a:gd name="T19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3">
                  <a:moveTo>
                    <a:pt x="0" y="30"/>
                  </a:moveTo>
                  <a:lnTo>
                    <a:pt x="11" y="41"/>
                  </a:lnTo>
                  <a:lnTo>
                    <a:pt x="22" y="30"/>
                  </a:lnTo>
                  <a:lnTo>
                    <a:pt x="22" y="63"/>
                  </a:lnTo>
                  <a:lnTo>
                    <a:pt x="37" y="63"/>
                  </a:lnTo>
                  <a:lnTo>
                    <a:pt x="37" y="30"/>
                  </a:lnTo>
                  <a:lnTo>
                    <a:pt x="47" y="41"/>
                  </a:lnTo>
                  <a:lnTo>
                    <a:pt x="59" y="30"/>
                  </a:lnTo>
                  <a:lnTo>
                    <a:pt x="29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85"/>
            <p:cNvSpPr>
              <a:spLocks/>
            </p:cNvSpPr>
            <p:nvPr/>
          </p:nvSpPr>
          <p:spPr bwMode="auto">
            <a:xfrm>
              <a:off x="3235" y="3350"/>
              <a:ext cx="53" cy="53"/>
            </a:xfrm>
            <a:custGeom>
              <a:avLst/>
              <a:gdLst>
                <a:gd name="T0" fmla="*/ 11 w 53"/>
                <a:gd name="T1" fmla="*/ 0 h 53"/>
                <a:gd name="T2" fmla="*/ 11 w 53"/>
                <a:gd name="T3" fmla="*/ 16 h 53"/>
                <a:gd name="T4" fmla="*/ 26 w 53"/>
                <a:gd name="T5" fmla="*/ 16 h 53"/>
                <a:gd name="T6" fmla="*/ 0 w 53"/>
                <a:gd name="T7" fmla="*/ 42 h 53"/>
                <a:gd name="T8" fmla="*/ 12 w 53"/>
                <a:gd name="T9" fmla="*/ 53 h 53"/>
                <a:gd name="T10" fmla="*/ 37 w 53"/>
                <a:gd name="T11" fmla="*/ 27 h 53"/>
                <a:gd name="T12" fmla="*/ 37 w 53"/>
                <a:gd name="T13" fmla="*/ 42 h 53"/>
                <a:gd name="T14" fmla="*/ 53 w 53"/>
                <a:gd name="T15" fmla="*/ 42 h 53"/>
                <a:gd name="T16" fmla="*/ 53 w 53"/>
                <a:gd name="T17" fmla="*/ 0 h 53"/>
                <a:gd name="T18" fmla="*/ 11 w 53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11" y="0"/>
                  </a:moveTo>
                  <a:lnTo>
                    <a:pt x="11" y="16"/>
                  </a:lnTo>
                  <a:lnTo>
                    <a:pt x="26" y="16"/>
                  </a:lnTo>
                  <a:lnTo>
                    <a:pt x="0" y="42"/>
                  </a:lnTo>
                  <a:lnTo>
                    <a:pt x="12" y="53"/>
                  </a:lnTo>
                  <a:lnTo>
                    <a:pt x="37" y="27"/>
                  </a:lnTo>
                  <a:lnTo>
                    <a:pt x="37" y="42"/>
                  </a:lnTo>
                  <a:lnTo>
                    <a:pt x="53" y="42"/>
                  </a:lnTo>
                  <a:lnTo>
                    <a:pt x="5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86"/>
            <p:cNvSpPr>
              <a:spLocks/>
            </p:cNvSpPr>
            <p:nvPr/>
          </p:nvSpPr>
          <p:spPr bwMode="auto">
            <a:xfrm>
              <a:off x="3095" y="3350"/>
              <a:ext cx="52" cy="53"/>
            </a:xfrm>
            <a:custGeom>
              <a:avLst/>
              <a:gdLst>
                <a:gd name="T0" fmla="*/ 41 w 52"/>
                <a:gd name="T1" fmla="*/ 16 h 53"/>
                <a:gd name="T2" fmla="*/ 41 w 52"/>
                <a:gd name="T3" fmla="*/ 0 h 53"/>
                <a:gd name="T4" fmla="*/ 0 w 52"/>
                <a:gd name="T5" fmla="*/ 0 h 53"/>
                <a:gd name="T6" fmla="*/ 0 w 52"/>
                <a:gd name="T7" fmla="*/ 42 h 53"/>
                <a:gd name="T8" fmla="*/ 15 w 52"/>
                <a:gd name="T9" fmla="*/ 42 h 53"/>
                <a:gd name="T10" fmla="*/ 15 w 52"/>
                <a:gd name="T11" fmla="*/ 27 h 53"/>
                <a:gd name="T12" fmla="*/ 41 w 52"/>
                <a:gd name="T13" fmla="*/ 53 h 53"/>
                <a:gd name="T14" fmla="*/ 52 w 52"/>
                <a:gd name="T15" fmla="*/ 42 h 53"/>
                <a:gd name="T16" fmla="*/ 27 w 52"/>
                <a:gd name="T17" fmla="*/ 16 h 53"/>
                <a:gd name="T18" fmla="*/ 41 w 52"/>
                <a:gd name="T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3">
                  <a:moveTo>
                    <a:pt x="41" y="16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15" y="42"/>
                  </a:lnTo>
                  <a:lnTo>
                    <a:pt x="15" y="27"/>
                  </a:lnTo>
                  <a:lnTo>
                    <a:pt x="41" y="53"/>
                  </a:lnTo>
                  <a:lnTo>
                    <a:pt x="52" y="42"/>
                  </a:lnTo>
                  <a:lnTo>
                    <a:pt x="27" y="16"/>
                  </a:lnTo>
                  <a:lnTo>
                    <a:pt x="41" y="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87"/>
            <p:cNvSpPr>
              <a:spLocks noEditPoints="1"/>
            </p:cNvSpPr>
            <p:nvPr/>
          </p:nvSpPr>
          <p:spPr bwMode="auto">
            <a:xfrm>
              <a:off x="3155" y="3397"/>
              <a:ext cx="70" cy="70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70 w 70"/>
                <a:gd name="T9" fmla="*/ 70 h 70"/>
                <a:gd name="T10" fmla="*/ 16 w 70"/>
                <a:gd name="T11" fmla="*/ 55 h 70"/>
                <a:gd name="T12" fmla="*/ 55 w 70"/>
                <a:gd name="T13" fmla="*/ 55 h 70"/>
                <a:gd name="T14" fmla="*/ 55 w 70"/>
                <a:gd name="T15" fmla="*/ 16 h 70"/>
                <a:gd name="T16" fmla="*/ 16 w 70"/>
                <a:gd name="T17" fmla="*/ 16 h 70"/>
                <a:gd name="T18" fmla="*/ 16 w 70"/>
                <a:gd name="T19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0">
                  <a:moveTo>
                    <a:pt x="70" y="70"/>
                  </a:moveTo>
                  <a:lnTo>
                    <a:pt x="0" y="70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70"/>
                  </a:lnTo>
                  <a:close/>
                  <a:moveTo>
                    <a:pt x="16" y="55"/>
                  </a:moveTo>
                  <a:lnTo>
                    <a:pt x="55" y="55"/>
                  </a:lnTo>
                  <a:lnTo>
                    <a:pt x="55" y="16"/>
                  </a:lnTo>
                  <a:lnTo>
                    <a:pt x="16" y="16"/>
                  </a:lnTo>
                  <a:lnTo>
                    <a:pt x="16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388"/>
            <p:cNvSpPr>
              <a:spLocks noChangeArrowheads="1"/>
            </p:cNvSpPr>
            <p:nvPr/>
          </p:nvSpPr>
          <p:spPr bwMode="auto">
            <a:xfrm>
              <a:off x="3183" y="3424"/>
              <a:ext cx="15" cy="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330"/>
          <p:cNvGrpSpPr>
            <a:grpSpLocks noChangeAspect="1"/>
          </p:cNvGrpSpPr>
          <p:nvPr/>
        </p:nvGrpSpPr>
        <p:grpSpPr bwMode="auto">
          <a:xfrm>
            <a:off x="775559" y="1410202"/>
            <a:ext cx="436563" cy="436563"/>
            <a:chOff x="4921" y="2143"/>
            <a:chExt cx="275" cy="275"/>
          </a:xfrm>
        </p:grpSpPr>
        <p:sp>
          <p:nvSpPr>
            <p:cNvPr id="31" name="Freeform 331"/>
            <p:cNvSpPr>
              <a:spLocks/>
            </p:cNvSpPr>
            <p:nvPr/>
          </p:nvSpPr>
          <p:spPr bwMode="auto">
            <a:xfrm>
              <a:off x="4976" y="2356"/>
              <a:ext cx="174" cy="62"/>
            </a:xfrm>
            <a:custGeom>
              <a:avLst/>
              <a:gdLst>
                <a:gd name="T0" fmla="*/ 67 w 290"/>
                <a:gd name="T1" fmla="*/ 0 h 104"/>
                <a:gd name="T2" fmla="*/ 80 w 290"/>
                <a:gd name="T3" fmla="*/ 22 h 104"/>
                <a:gd name="T4" fmla="*/ 53 w 290"/>
                <a:gd name="T5" fmla="*/ 37 h 104"/>
                <a:gd name="T6" fmla="*/ 143 w 290"/>
                <a:gd name="T7" fmla="*/ 60 h 104"/>
                <a:gd name="T8" fmla="*/ 249 w 290"/>
                <a:gd name="T9" fmla="*/ 28 h 104"/>
                <a:gd name="T10" fmla="*/ 290 w 290"/>
                <a:gd name="T11" fmla="*/ 28 h 104"/>
                <a:gd name="T12" fmla="*/ 143 w 290"/>
                <a:gd name="T13" fmla="*/ 86 h 104"/>
                <a:gd name="T14" fmla="*/ 42 w 290"/>
                <a:gd name="T15" fmla="*/ 60 h 104"/>
                <a:gd name="T16" fmla="*/ 60 w 290"/>
                <a:gd name="T17" fmla="*/ 92 h 104"/>
                <a:gd name="T18" fmla="*/ 37 w 290"/>
                <a:gd name="T19" fmla="*/ 104 h 104"/>
                <a:gd name="T20" fmla="*/ 0 w 290"/>
                <a:gd name="T21" fmla="*/ 37 h 104"/>
                <a:gd name="T22" fmla="*/ 67 w 290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0" h="104">
                  <a:moveTo>
                    <a:pt x="67" y="0"/>
                  </a:moveTo>
                  <a:cubicBezTo>
                    <a:pt x="80" y="22"/>
                    <a:pt x="80" y="22"/>
                    <a:pt x="80" y="22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80" y="52"/>
                    <a:pt x="111" y="60"/>
                    <a:pt x="143" y="60"/>
                  </a:cubicBezTo>
                  <a:cubicBezTo>
                    <a:pt x="182" y="60"/>
                    <a:pt x="219" y="48"/>
                    <a:pt x="249" y="28"/>
                  </a:cubicBezTo>
                  <a:cubicBezTo>
                    <a:pt x="290" y="28"/>
                    <a:pt x="290" y="28"/>
                    <a:pt x="290" y="28"/>
                  </a:cubicBezTo>
                  <a:cubicBezTo>
                    <a:pt x="252" y="64"/>
                    <a:pt x="200" y="86"/>
                    <a:pt x="143" y="86"/>
                  </a:cubicBezTo>
                  <a:cubicBezTo>
                    <a:pt x="107" y="86"/>
                    <a:pt x="72" y="76"/>
                    <a:pt x="42" y="60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32"/>
            <p:cNvSpPr>
              <a:spLocks/>
            </p:cNvSpPr>
            <p:nvPr/>
          </p:nvSpPr>
          <p:spPr bwMode="auto">
            <a:xfrm>
              <a:off x="4976" y="2143"/>
              <a:ext cx="174" cy="62"/>
            </a:xfrm>
            <a:custGeom>
              <a:avLst/>
              <a:gdLst>
                <a:gd name="T0" fmla="*/ 223 w 290"/>
                <a:gd name="T1" fmla="*/ 104 h 104"/>
                <a:gd name="T2" fmla="*/ 211 w 290"/>
                <a:gd name="T3" fmla="*/ 82 h 104"/>
                <a:gd name="T4" fmla="*/ 238 w 290"/>
                <a:gd name="T5" fmla="*/ 67 h 104"/>
                <a:gd name="T6" fmla="*/ 147 w 290"/>
                <a:gd name="T7" fmla="*/ 44 h 104"/>
                <a:gd name="T8" fmla="*/ 41 w 290"/>
                <a:gd name="T9" fmla="*/ 76 h 104"/>
                <a:gd name="T10" fmla="*/ 0 w 290"/>
                <a:gd name="T11" fmla="*/ 76 h 104"/>
                <a:gd name="T12" fmla="*/ 147 w 290"/>
                <a:gd name="T13" fmla="*/ 18 h 104"/>
                <a:gd name="T14" fmla="*/ 248 w 290"/>
                <a:gd name="T15" fmla="*/ 44 h 104"/>
                <a:gd name="T16" fmla="*/ 231 w 290"/>
                <a:gd name="T17" fmla="*/ 12 h 104"/>
                <a:gd name="T18" fmla="*/ 253 w 290"/>
                <a:gd name="T19" fmla="*/ 0 h 104"/>
                <a:gd name="T20" fmla="*/ 290 w 290"/>
                <a:gd name="T21" fmla="*/ 67 h 104"/>
                <a:gd name="T22" fmla="*/ 223 w 290"/>
                <a:gd name="T2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0" h="104">
                  <a:moveTo>
                    <a:pt x="223" y="104"/>
                  </a:moveTo>
                  <a:cubicBezTo>
                    <a:pt x="211" y="82"/>
                    <a:pt x="211" y="82"/>
                    <a:pt x="211" y="82"/>
                  </a:cubicBezTo>
                  <a:cubicBezTo>
                    <a:pt x="238" y="67"/>
                    <a:pt x="238" y="67"/>
                    <a:pt x="238" y="67"/>
                  </a:cubicBezTo>
                  <a:cubicBezTo>
                    <a:pt x="211" y="52"/>
                    <a:pt x="180" y="44"/>
                    <a:pt x="147" y="44"/>
                  </a:cubicBezTo>
                  <a:cubicBezTo>
                    <a:pt x="108" y="44"/>
                    <a:pt x="72" y="56"/>
                    <a:pt x="41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9" y="40"/>
                    <a:pt x="90" y="18"/>
                    <a:pt x="147" y="18"/>
                  </a:cubicBezTo>
                  <a:cubicBezTo>
                    <a:pt x="184" y="18"/>
                    <a:pt x="218" y="28"/>
                    <a:pt x="248" y="44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290" y="67"/>
                    <a:pt x="290" y="67"/>
                    <a:pt x="290" y="67"/>
                  </a:cubicBezTo>
                  <a:lnTo>
                    <a:pt x="223" y="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3"/>
            <p:cNvSpPr>
              <a:spLocks noEditPoints="1"/>
            </p:cNvSpPr>
            <p:nvPr/>
          </p:nvSpPr>
          <p:spPr bwMode="auto">
            <a:xfrm>
              <a:off x="4945" y="2212"/>
              <a:ext cx="61" cy="61"/>
            </a:xfrm>
            <a:custGeom>
              <a:avLst/>
              <a:gdLst>
                <a:gd name="T0" fmla="*/ 51 w 102"/>
                <a:gd name="T1" fmla="*/ 102 h 102"/>
                <a:gd name="T2" fmla="*/ 0 w 102"/>
                <a:gd name="T3" fmla="*/ 51 h 102"/>
                <a:gd name="T4" fmla="*/ 51 w 102"/>
                <a:gd name="T5" fmla="*/ 0 h 102"/>
                <a:gd name="T6" fmla="*/ 102 w 102"/>
                <a:gd name="T7" fmla="*/ 51 h 102"/>
                <a:gd name="T8" fmla="*/ 51 w 102"/>
                <a:gd name="T9" fmla="*/ 102 h 102"/>
                <a:gd name="T10" fmla="*/ 51 w 102"/>
                <a:gd name="T11" fmla="*/ 25 h 102"/>
                <a:gd name="T12" fmla="*/ 26 w 102"/>
                <a:gd name="T13" fmla="*/ 51 h 102"/>
                <a:gd name="T14" fmla="*/ 51 w 102"/>
                <a:gd name="T15" fmla="*/ 77 h 102"/>
                <a:gd name="T16" fmla="*/ 77 w 102"/>
                <a:gd name="T17" fmla="*/ 51 h 102"/>
                <a:gd name="T18" fmla="*/ 51 w 102"/>
                <a:gd name="T19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102"/>
                  </a:moveTo>
                  <a:cubicBezTo>
                    <a:pt x="23" y="102"/>
                    <a:pt x="0" y="79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  <a:moveTo>
                    <a:pt x="51" y="25"/>
                  </a:moveTo>
                  <a:cubicBezTo>
                    <a:pt x="37" y="25"/>
                    <a:pt x="26" y="37"/>
                    <a:pt x="26" y="51"/>
                  </a:cubicBezTo>
                  <a:cubicBezTo>
                    <a:pt x="26" y="65"/>
                    <a:pt x="37" y="77"/>
                    <a:pt x="51" y="77"/>
                  </a:cubicBezTo>
                  <a:cubicBezTo>
                    <a:pt x="65" y="77"/>
                    <a:pt x="77" y="65"/>
                    <a:pt x="77" y="51"/>
                  </a:cubicBezTo>
                  <a:cubicBezTo>
                    <a:pt x="77" y="37"/>
                    <a:pt x="65" y="25"/>
                    <a:pt x="51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4"/>
            <p:cNvSpPr>
              <a:spLocks/>
            </p:cNvSpPr>
            <p:nvPr/>
          </p:nvSpPr>
          <p:spPr bwMode="auto">
            <a:xfrm>
              <a:off x="4921" y="2280"/>
              <a:ext cx="107" cy="62"/>
            </a:xfrm>
            <a:custGeom>
              <a:avLst/>
              <a:gdLst>
                <a:gd name="T0" fmla="*/ 107 w 107"/>
                <a:gd name="T1" fmla="*/ 62 h 62"/>
                <a:gd name="T2" fmla="*/ 91 w 107"/>
                <a:gd name="T3" fmla="*/ 62 h 62"/>
                <a:gd name="T4" fmla="*/ 91 w 107"/>
                <a:gd name="T5" fmla="*/ 16 h 62"/>
                <a:gd name="T6" fmla="*/ 15 w 107"/>
                <a:gd name="T7" fmla="*/ 16 h 62"/>
                <a:gd name="T8" fmla="*/ 15 w 107"/>
                <a:gd name="T9" fmla="*/ 62 h 62"/>
                <a:gd name="T10" fmla="*/ 0 w 107"/>
                <a:gd name="T11" fmla="*/ 62 h 62"/>
                <a:gd name="T12" fmla="*/ 0 w 107"/>
                <a:gd name="T13" fmla="*/ 0 h 62"/>
                <a:gd name="T14" fmla="*/ 107 w 107"/>
                <a:gd name="T15" fmla="*/ 0 h 62"/>
                <a:gd name="T16" fmla="*/ 107 w 10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62">
                  <a:moveTo>
                    <a:pt x="107" y="62"/>
                  </a:moveTo>
                  <a:lnTo>
                    <a:pt x="91" y="62"/>
                  </a:lnTo>
                  <a:lnTo>
                    <a:pt x="91" y="16"/>
                  </a:lnTo>
                  <a:lnTo>
                    <a:pt x="15" y="16"/>
                  </a:lnTo>
                  <a:lnTo>
                    <a:pt x="15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5"/>
            <p:cNvSpPr>
              <a:spLocks noChangeArrowheads="1"/>
            </p:cNvSpPr>
            <p:nvPr/>
          </p:nvSpPr>
          <p:spPr bwMode="auto">
            <a:xfrm>
              <a:off x="4966" y="2303"/>
              <a:ext cx="16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6"/>
            <p:cNvSpPr>
              <a:spLocks noEditPoints="1"/>
            </p:cNvSpPr>
            <p:nvPr/>
          </p:nvSpPr>
          <p:spPr bwMode="auto">
            <a:xfrm>
              <a:off x="5114" y="2212"/>
              <a:ext cx="61" cy="61"/>
            </a:xfrm>
            <a:custGeom>
              <a:avLst/>
              <a:gdLst>
                <a:gd name="T0" fmla="*/ 51 w 102"/>
                <a:gd name="T1" fmla="*/ 102 h 102"/>
                <a:gd name="T2" fmla="*/ 0 w 102"/>
                <a:gd name="T3" fmla="*/ 51 h 102"/>
                <a:gd name="T4" fmla="*/ 51 w 102"/>
                <a:gd name="T5" fmla="*/ 0 h 102"/>
                <a:gd name="T6" fmla="*/ 102 w 102"/>
                <a:gd name="T7" fmla="*/ 51 h 102"/>
                <a:gd name="T8" fmla="*/ 51 w 102"/>
                <a:gd name="T9" fmla="*/ 102 h 102"/>
                <a:gd name="T10" fmla="*/ 51 w 102"/>
                <a:gd name="T11" fmla="*/ 25 h 102"/>
                <a:gd name="T12" fmla="*/ 25 w 102"/>
                <a:gd name="T13" fmla="*/ 51 h 102"/>
                <a:gd name="T14" fmla="*/ 51 w 102"/>
                <a:gd name="T15" fmla="*/ 77 h 102"/>
                <a:gd name="T16" fmla="*/ 76 w 102"/>
                <a:gd name="T17" fmla="*/ 51 h 102"/>
                <a:gd name="T18" fmla="*/ 51 w 102"/>
                <a:gd name="T19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102"/>
                  </a:moveTo>
                  <a:cubicBezTo>
                    <a:pt x="22" y="102"/>
                    <a:pt x="0" y="79"/>
                    <a:pt x="0" y="51"/>
                  </a:cubicBezTo>
                  <a:cubicBezTo>
                    <a:pt x="0" y="23"/>
                    <a:pt x="22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  <a:moveTo>
                    <a:pt x="51" y="25"/>
                  </a:moveTo>
                  <a:cubicBezTo>
                    <a:pt x="37" y="25"/>
                    <a:pt x="25" y="37"/>
                    <a:pt x="25" y="51"/>
                  </a:cubicBezTo>
                  <a:cubicBezTo>
                    <a:pt x="25" y="65"/>
                    <a:pt x="37" y="77"/>
                    <a:pt x="51" y="77"/>
                  </a:cubicBezTo>
                  <a:cubicBezTo>
                    <a:pt x="65" y="77"/>
                    <a:pt x="76" y="65"/>
                    <a:pt x="76" y="51"/>
                  </a:cubicBezTo>
                  <a:cubicBezTo>
                    <a:pt x="76" y="37"/>
                    <a:pt x="65" y="25"/>
                    <a:pt x="51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7"/>
            <p:cNvSpPr>
              <a:spLocks/>
            </p:cNvSpPr>
            <p:nvPr/>
          </p:nvSpPr>
          <p:spPr bwMode="auto">
            <a:xfrm>
              <a:off x="5089" y="2280"/>
              <a:ext cx="107" cy="62"/>
            </a:xfrm>
            <a:custGeom>
              <a:avLst/>
              <a:gdLst>
                <a:gd name="T0" fmla="*/ 107 w 107"/>
                <a:gd name="T1" fmla="*/ 62 h 62"/>
                <a:gd name="T2" fmla="*/ 92 w 107"/>
                <a:gd name="T3" fmla="*/ 62 h 62"/>
                <a:gd name="T4" fmla="*/ 92 w 107"/>
                <a:gd name="T5" fmla="*/ 16 h 62"/>
                <a:gd name="T6" fmla="*/ 16 w 107"/>
                <a:gd name="T7" fmla="*/ 16 h 62"/>
                <a:gd name="T8" fmla="*/ 16 w 107"/>
                <a:gd name="T9" fmla="*/ 62 h 62"/>
                <a:gd name="T10" fmla="*/ 0 w 107"/>
                <a:gd name="T11" fmla="*/ 62 h 62"/>
                <a:gd name="T12" fmla="*/ 0 w 107"/>
                <a:gd name="T13" fmla="*/ 0 h 62"/>
                <a:gd name="T14" fmla="*/ 107 w 107"/>
                <a:gd name="T15" fmla="*/ 0 h 62"/>
                <a:gd name="T16" fmla="*/ 107 w 10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62">
                  <a:moveTo>
                    <a:pt x="107" y="62"/>
                  </a:moveTo>
                  <a:lnTo>
                    <a:pt x="92" y="62"/>
                  </a:lnTo>
                  <a:lnTo>
                    <a:pt x="92" y="16"/>
                  </a:lnTo>
                  <a:lnTo>
                    <a:pt x="16" y="16"/>
                  </a:lnTo>
                  <a:lnTo>
                    <a:pt x="16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8"/>
            <p:cNvSpPr>
              <a:spLocks noChangeArrowheads="1"/>
            </p:cNvSpPr>
            <p:nvPr/>
          </p:nvSpPr>
          <p:spPr bwMode="auto">
            <a:xfrm>
              <a:off x="5135" y="2303"/>
              <a:ext cx="16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426"/>
          <p:cNvGrpSpPr>
            <a:grpSpLocks noChangeAspect="1"/>
          </p:cNvGrpSpPr>
          <p:nvPr/>
        </p:nvGrpSpPr>
        <p:grpSpPr bwMode="auto">
          <a:xfrm>
            <a:off x="4483582" y="1410202"/>
            <a:ext cx="442913" cy="436563"/>
            <a:chOff x="6817" y="443"/>
            <a:chExt cx="279" cy="275"/>
          </a:xfrm>
        </p:grpSpPr>
        <p:sp>
          <p:nvSpPr>
            <p:cNvPr id="40" name="Freeform 427"/>
            <p:cNvSpPr>
              <a:spLocks noEditPoints="1"/>
            </p:cNvSpPr>
            <p:nvPr/>
          </p:nvSpPr>
          <p:spPr bwMode="auto">
            <a:xfrm>
              <a:off x="6817" y="519"/>
              <a:ext cx="206" cy="199"/>
            </a:xfrm>
            <a:custGeom>
              <a:avLst/>
              <a:gdLst>
                <a:gd name="T0" fmla="*/ 289 w 345"/>
                <a:gd name="T1" fmla="*/ 332 h 332"/>
                <a:gd name="T2" fmla="*/ 253 w 345"/>
                <a:gd name="T3" fmla="*/ 317 h 332"/>
                <a:gd name="T4" fmla="*/ 136 w 345"/>
                <a:gd name="T5" fmla="*/ 201 h 332"/>
                <a:gd name="T6" fmla="*/ 110 w 345"/>
                <a:gd name="T7" fmla="*/ 204 h 332"/>
                <a:gd name="T8" fmla="*/ 37 w 345"/>
                <a:gd name="T9" fmla="*/ 174 h 332"/>
                <a:gd name="T10" fmla="*/ 14 w 345"/>
                <a:gd name="T11" fmla="*/ 68 h 332"/>
                <a:gd name="T12" fmla="*/ 20 w 345"/>
                <a:gd name="T13" fmla="*/ 49 h 332"/>
                <a:gd name="T14" fmla="*/ 87 w 345"/>
                <a:gd name="T15" fmla="*/ 115 h 332"/>
                <a:gd name="T16" fmla="*/ 117 w 345"/>
                <a:gd name="T17" fmla="*/ 109 h 332"/>
                <a:gd name="T18" fmla="*/ 123 w 345"/>
                <a:gd name="T19" fmla="*/ 79 h 332"/>
                <a:gd name="T20" fmla="*/ 56 w 345"/>
                <a:gd name="T21" fmla="*/ 12 h 332"/>
                <a:gd name="T22" fmla="*/ 76 w 345"/>
                <a:gd name="T23" fmla="*/ 6 h 332"/>
                <a:gd name="T24" fmla="*/ 110 w 345"/>
                <a:gd name="T25" fmla="*/ 0 h 332"/>
                <a:gd name="T26" fmla="*/ 182 w 345"/>
                <a:gd name="T27" fmla="*/ 30 h 332"/>
                <a:gd name="T28" fmla="*/ 209 w 345"/>
                <a:gd name="T29" fmla="*/ 128 h 332"/>
                <a:gd name="T30" fmla="*/ 325 w 345"/>
                <a:gd name="T31" fmla="*/ 245 h 332"/>
                <a:gd name="T32" fmla="*/ 325 w 345"/>
                <a:gd name="T33" fmla="*/ 317 h 332"/>
                <a:gd name="T34" fmla="*/ 289 w 345"/>
                <a:gd name="T35" fmla="*/ 332 h 332"/>
                <a:gd name="T36" fmla="*/ 143 w 345"/>
                <a:gd name="T37" fmla="*/ 172 h 332"/>
                <a:gd name="T38" fmla="*/ 271 w 345"/>
                <a:gd name="T39" fmla="*/ 299 h 332"/>
                <a:gd name="T40" fmla="*/ 307 w 345"/>
                <a:gd name="T41" fmla="*/ 299 h 332"/>
                <a:gd name="T42" fmla="*/ 307 w 345"/>
                <a:gd name="T43" fmla="*/ 263 h 332"/>
                <a:gd name="T44" fmla="*/ 179 w 345"/>
                <a:gd name="T45" fmla="*/ 135 h 332"/>
                <a:gd name="T46" fmla="*/ 182 w 345"/>
                <a:gd name="T47" fmla="*/ 128 h 332"/>
                <a:gd name="T48" fmla="*/ 164 w 345"/>
                <a:gd name="T49" fmla="*/ 48 h 332"/>
                <a:gd name="T50" fmla="*/ 106 w 345"/>
                <a:gd name="T51" fmla="*/ 25 h 332"/>
                <a:gd name="T52" fmla="*/ 151 w 345"/>
                <a:gd name="T53" fmla="*/ 71 h 332"/>
                <a:gd name="T54" fmla="*/ 139 w 345"/>
                <a:gd name="T55" fmla="*/ 131 h 332"/>
                <a:gd name="T56" fmla="*/ 79 w 345"/>
                <a:gd name="T57" fmla="*/ 143 h 332"/>
                <a:gd name="T58" fmla="*/ 33 w 345"/>
                <a:gd name="T59" fmla="*/ 98 h 332"/>
                <a:gd name="T60" fmla="*/ 56 w 345"/>
                <a:gd name="T61" fmla="*/ 156 h 332"/>
                <a:gd name="T62" fmla="*/ 136 w 345"/>
                <a:gd name="T63" fmla="*/ 174 h 332"/>
                <a:gd name="T64" fmla="*/ 143 w 345"/>
                <a:gd name="T65" fmla="*/ 17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5" h="332">
                  <a:moveTo>
                    <a:pt x="289" y="332"/>
                  </a:moveTo>
                  <a:cubicBezTo>
                    <a:pt x="275" y="332"/>
                    <a:pt x="263" y="327"/>
                    <a:pt x="253" y="317"/>
                  </a:cubicBezTo>
                  <a:cubicBezTo>
                    <a:pt x="136" y="201"/>
                    <a:pt x="136" y="201"/>
                    <a:pt x="136" y="201"/>
                  </a:cubicBezTo>
                  <a:cubicBezTo>
                    <a:pt x="128" y="203"/>
                    <a:pt x="119" y="204"/>
                    <a:pt x="110" y="204"/>
                  </a:cubicBezTo>
                  <a:cubicBezTo>
                    <a:pt x="82" y="204"/>
                    <a:pt x="57" y="194"/>
                    <a:pt x="37" y="174"/>
                  </a:cubicBezTo>
                  <a:cubicBezTo>
                    <a:pt x="10" y="147"/>
                    <a:pt x="0" y="105"/>
                    <a:pt x="14" y="6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17" y="109"/>
                    <a:pt x="117" y="109"/>
                    <a:pt x="117" y="10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87" y="2"/>
                    <a:pt x="98" y="0"/>
                    <a:pt x="110" y="0"/>
                  </a:cubicBezTo>
                  <a:cubicBezTo>
                    <a:pt x="137" y="0"/>
                    <a:pt x="163" y="10"/>
                    <a:pt x="182" y="30"/>
                  </a:cubicBezTo>
                  <a:cubicBezTo>
                    <a:pt x="208" y="55"/>
                    <a:pt x="218" y="93"/>
                    <a:pt x="209" y="128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45" y="265"/>
                    <a:pt x="345" y="297"/>
                    <a:pt x="325" y="317"/>
                  </a:cubicBezTo>
                  <a:cubicBezTo>
                    <a:pt x="316" y="327"/>
                    <a:pt x="303" y="332"/>
                    <a:pt x="289" y="332"/>
                  </a:cubicBezTo>
                  <a:close/>
                  <a:moveTo>
                    <a:pt x="143" y="172"/>
                  </a:moveTo>
                  <a:cubicBezTo>
                    <a:pt x="271" y="299"/>
                    <a:pt x="271" y="299"/>
                    <a:pt x="271" y="299"/>
                  </a:cubicBezTo>
                  <a:cubicBezTo>
                    <a:pt x="281" y="309"/>
                    <a:pt x="298" y="309"/>
                    <a:pt x="307" y="299"/>
                  </a:cubicBezTo>
                  <a:cubicBezTo>
                    <a:pt x="317" y="289"/>
                    <a:pt x="317" y="273"/>
                    <a:pt x="307" y="263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82" y="128"/>
                    <a:pt x="182" y="128"/>
                    <a:pt x="182" y="128"/>
                  </a:cubicBezTo>
                  <a:cubicBezTo>
                    <a:pt x="192" y="100"/>
                    <a:pt x="185" y="68"/>
                    <a:pt x="164" y="48"/>
                  </a:cubicBezTo>
                  <a:cubicBezTo>
                    <a:pt x="149" y="32"/>
                    <a:pt x="128" y="24"/>
                    <a:pt x="106" y="25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2" y="119"/>
                    <a:pt x="40" y="141"/>
                    <a:pt x="56" y="156"/>
                  </a:cubicBezTo>
                  <a:cubicBezTo>
                    <a:pt x="76" y="177"/>
                    <a:pt x="108" y="184"/>
                    <a:pt x="136" y="174"/>
                  </a:cubicBezTo>
                  <a:lnTo>
                    <a:pt x="143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28"/>
            <p:cNvSpPr>
              <a:spLocks/>
            </p:cNvSpPr>
            <p:nvPr/>
          </p:nvSpPr>
          <p:spPr bwMode="auto">
            <a:xfrm>
              <a:off x="6968" y="666"/>
              <a:ext cx="21" cy="22"/>
            </a:xfrm>
            <a:custGeom>
              <a:avLst/>
              <a:gdLst>
                <a:gd name="T0" fmla="*/ 11 w 21"/>
                <a:gd name="T1" fmla="*/ 22 h 22"/>
                <a:gd name="T2" fmla="*/ 0 w 21"/>
                <a:gd name="T3" fmla="*/ 11 h 22"/>
                <a:gd name="T4" fmla="*/ 11 w 21"/>
                <a:gd name="T5" fmla="*/ 0 h 22"/>
                <a:gd name="T6" fmla="*/ 21 w 21"/>
                <a:gd name="T7" fmla="*/ 11 h 22"/>
                <a:gd name="T8" fmla="*/ 11 w 2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11" y="22"/>
                  </a:moveTo>
                  <a:lnTo>
                    <a:pt x="0" y="11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1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9"/>
            <p:cNvSpPr>
              <a:spLocks/>
            </p:cNvSpPr>
            <p:nvPr/>
          </p:nvSpPr>
          <p:spPr bwMode="auto">
            <a:xfrm>
              <a:off x="6997" y="531"/>
              <a:ext cx="43" cy="65"/>
            </a:xfrm>
            <a:custGeom>
              <a:avLst/>
              <a:gdLst>
                <a:gd name="T0" fmla="*/ 0 w 43"/>
                <a:gd name="T1" fmla="*/ 0 h 65"/>
                <a:gd name="T2" fmla="*/ 0 w 43"/>
                <a:gd name="T3" fmla="*/ 33 h 65"/>
                <a:gd name="T4" fmla="*/ 32 w 43"/>
                <a:gd name="T5" fmla="*/ 65 h 65"/>
                <a:gd name="T6" fmla="*/ 43 w 43"/>
                <a:gd name="T7" fmla="*/ 54 h 65"/>
                <a:gd name="T8" fmla="*/ 16 w 43"/>
                <a:gd name="T9" fmla="*/ 27 h 65"/>
                <a:gd name="T10" fmla="*/ 16 w 43"/>
                <a:gd name="T11" fmla="*/ 0 h 65"/>
                <a:gd name="T12" fmla="*/ 0 w 43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5">
                  <a:moveTo>
                    <a:pt x="0" y="0"/>
                  </a:moveTo>
                  <a:lnTo>
                    <a:pt x="0" y="33"/>
                  </a:lnTo>
                  <a:lnTo>
                    <a:pt x="32" y="65"/>
                  </a:lnTo>
                  <a:lnTo>
                    <a:pt x="43" y="54"/>
                  </a:lnTo>
                  <a:lnTo>
                    <a:pt x="16" y="27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0"/>
            <p:cNvSpPr>
              <a:spLocks/>
            </p:cNvSpPr>
            <p:nvPr/>
          </p:nvSpPr>
          <p:spPr bwMode="auto">
            <a:xfrm>
              <a:off x="6920" y="443"/>
              <a:ext cx="176" cy="229"/>
            </a:xfrm>
            <a:custGeom>
              <a:avLst/>
              <a:gdLst>
                <a:gd name="T0" fmla="*/ 295 w 295"/>
                <a:gd name="T1" fmla="*/ 204 h 382"/>
                <a:gd name="T2" fmla="*/ 262 w 295"/>
                <a:gd name="T3" fmla="*/ 107 h 382"/>
                <a:gd name="T4" fmla="*/ 291 w 295"/>
                <a:gd name="T5" fmla="*/ 84 h 382"/>
                <a:gd name="T6" fmla="*/ 275 w 295"/>
                <a:gd name="T7" fmla="*/ 64 h 382"/>
                <a:gd name="T8" fmla="*/ 245 w 295"/>
                <a:gd name="T9" fmla="*/ 88 h 382"/>
                <a:gd name="T10" fmla="*/ 148 w 295"/>
                <a:gd name="T11" fmla="*/ 45 h 382"/>
                <a:gd name="T12" fmla="*/ 148 w 295"/>
                <a:gd name="T13" fmla="*/ 25 h 382"/>
                <a:gd name="T14" fmla="*/ 187 w 295"/>
                <a:gd name="T15" fmla="*/ 25 h 382"/>
                <a:gd name="T16" fmla="*/ 187 w 295"/>
                <a:gd name="T17" fmla="*/ 0 h 382"/>
                <a:gd name="T18" fmla="*/ 84 w 295"/>
                <a:gd name="T19" fmla="*/ 0 h 382"/>
                <a:gd name="T20" fmla="*/ 84 w 295"/>
                <a:gd name="T21" fmla="*/ 25 h 382"/>
                <a:gd name="T22" fmla="*/ 123 w 295"/>
                <a:gd name="T23" fmla="*/ 25 h 382"/>
                <a:gd name="T24" fmla="*/ 123 w 295"/>
                <a:gd name="T25" fmla="*/ 45 h 382"/>
                <a:gd name="T26" fmla="*/ 0 w 295"/>
                <a:gd name="T27" fmla="*/ 119 h 382"/>
                <a:gd name="T28" fmla="*/ 22 w 295"/>
                <a:gd name="T29" fmla="*/ 133 h 382"/>
                <a:gd name="T30" fmla="*/ 135 w 295"/>
                <a:gd name="T31" fmla="*/ 70 h 382"/>
                <a:gd name="T32" fmla="*/ 270 w 295"/>
                <a:gd name="T33" fmla="*/ 204 h 382"/>
                <a:gd name="T34" fmla="*/ 206 w 295"/>
                <a:gd name="T35" fmla="*/ 319 h 382"/>
                <a:gd name="T36" fmla="*/ 215 w 295"/>
                <a:gd name="T37" fmla="*/ 284 h 382"/>
                <a:gd name="T38" fmla="*/ 191 w 295"/>
                <a:gd name="T39" fmla="*/ 277 h 382"/>
                <a:gd name="T40" fmla="*/ 170 w 295"/>
                <a:gd name="T41" fmla="*/ 350 h 382"/>
                <a:gd name="T42" fmla="*/ 240 w 295"/>
                <a:gd name="T43" fmla="*/ 382 h 382"/>
                <a:gd name="T44" fmla="*/ 251 w 295"/>
                <a:gd name="T45" fmla="*/ 359 h 382"/>
                <a:gd name="T46" fmla="*/ 216 w 295"/>
                <a:gd name="T47" fmla="*/ 343 h 382"/>
                <a:gd name="T48" fmla="*/ 295 w 295"/>
                <a:gd name="T49" fmla="*/ 20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5" h="382">
                  <a:moveTo>
                    <a:pt x="295" y="204"/>
                  </a:moveTo>
                  <a:cubicBezTo>
                    <a:pt x="295" y="168"/>
                    <a:pt x="283" y="134"/>
                    <a:pt x="262" y="107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75" y="64"/>
                    <a:pt x="275" y="64"/>
                    <a:pt x="275" y="64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19" y="64"/>
                    <a:pt x="185" y="48"/>
                    <a:pt x="148" y="4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71" y="49"/>
                    <a:pt x="27" y="78"/>
                    <a:pt x="0" y="119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46" y="95"/>
                    <a:pt x="88" y="70"/>
                    <a:pt x="135" y="70"/>
                  </a:cubicBezTo>
                  <a:cubicBezTo>
                    <a:pt x="209" y="70"/>
                    <a:pt x="270" y="130"/>
                    <a:pt x="270" y="204"/>
                  </a:cubicBezTo>
                  <a:cubicBezTo>
                    <a:pt x="270" y="253"/>
                    <a:pt x="244" y="295"/>
                    <a:pt x="206" y="319"/>
                  </a:cubicBezTo>
                  <a:cubicBezTo>
                    <a:pt x="215" y="284"/>
                    <a:pt x="215" y="284"/>
                    <a:pt x="215" y="284"/>
                  </a:cubicBezTo>
                  <a:cubicBezTo>
                    <a:pt x="191" y="277"/>
                    <a:pt x="191" y="277"/>
                    <a:pt x="191" y="277"/>
                  </a:cubicBezTo>
                  <a:cubicBezTo>
                    <a:pt x="170" y="350"/>
                    <a:pt x="170" y="350"/>
                    <a:pt x="170" y="350"/>
                  </a:cubicBezTo>
                  <a:cubicBezTo>
                    <a:pt x="240" y="382"/>
                    <a:pt x="240" y="382"/>
                    <a:pt x="240" y="382"/>
                  </a:cubicBezTo>
                  <a:cubicBezTo>
                    <a:pt x="251" y="359"/>
                    <a:pt x="251" y="359"/>
                    <a:pt x="251" y="359"/>
                  </a:cubicBezTo>
                  <a:cubicBezTo>
                    <a:pt x="216" y="343"/>
                    <a:pt x="216" y="343"/>
                    <a:pt x="216" y="343"/>
                  </a:cubicBezTo>
                  <a:cubicBezTo>
                    <a:pt x="263" y="315"/>
                    <a:pt x="295" y="263"/>
                    <a:pt x="295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8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Char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708486"/>
              </p:ext>
            </p:extLst>
          </p:nvPr>
        </p:nvGraphicFramePr>
        <p:xfrm>
          <a:off x="613360" y="1674971"/>
          <a:ext cx="5355772" cy="405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Rectangle 55"/>
          <p:cNvSpPr/>
          <p:nvPr/>
        </p:nvSpPr>
        <p:spPr bwMode="ltGray">
          <a:xfrm>
            <a:off x="5152698" y="1071736"/>
            <a:ext cx="6159794" cy="92896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Financial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9" name="Rectangle 55"/>
          <p:cNvSpPr/>
          <p:nvPr/>
        </p:nvSpPr>
        <p:spPr bwMode="ltGray">
          <a:xfrm>
            <a:off x="5152698" y="2079710"/>
            <a:ext cx="6159794" cy="92896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Public Sector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Rectangle 55"/>
          <p:cNvSpPr/>
          <p:nvPr/>
        </p:nvSpPr>
        <p:spPr bwMode="ltGray">
          <a:xfrm>
            <a:off x="5152698" y="3087683"/>
            <a:ext cx="6159794" cy="92896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Manufacturing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55"/>
          <p:cNvSpPr/>
          <p:nvPr/>
        </p:nvSpPr>
        <p:spPr bwMode="ltGray">
          <a:xfrm>
            <a:off x="5152698" y="4095657"/>
            <a:ext cx="6159794" cy="92896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Communications,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Media &amp;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Entertainment</a:t>
            </a:r>
          </a:p>
        </p:txBody>
      </p:sp>
      <p:sp>
        <p:nvSpPr>
          <p:cNvPr id="32" name="Rectangle 55"/>
          <p:cNvSpPr/>
          <p:nvPr/>
        </p:nvSpPr>
        <p:spPr bwMode="ltGray">
          <a:xfrm>
            <a:off x="5152698" y="5103632"/>
            <a:ext cx="6159794" cy="92896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Retail &amp;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Consumer goods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Rectangle 55"/>
          <p:cNvSpPr/>
          <p:nvPr/>
        </p:nvSpPr>
        <p:spPr bwMode="ltGray">
          <a:xfrm>
            <a:off x="1412081" y="1071736"/>
            <a:ext cx="3656570" cy="49608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Briefing volume by Industry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insights </a:t>
            </a:r>
            <a:r>
              <a:rPr lang="en-US" dirty="0" smtClean="0"/>
              <a:t>(June - August)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853006" y="1236137"/>
            <a:ext cx="1459486" cy="600164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interests</a:t>
            </a:r>
          </a:p>
          <a:p>
            <a:pPr>
              <a:lnSpc>
                <a:spcPct val="90000"/>
              </a:lnSpc>
            </a:pPr>
            <a:r>
              <a:rPr lang="en-US" sz="800" dirty="0"/>
              <a:t>Synergy – </a:t>
            </a:r>
            <a:r>
              <a:rPr lang="en-US" sz="800" dirty="0" smtClean="0"/>
              <a:t>36%</a:t>
            </a: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800" dirty="0"/>
              <a:t>Aruba – </a:t>
            </a:r>
            <a:r>
              <a:rPr lang="en-US" sz="800" dirty="0" smtClean="0"/>
              <a:t>16%</a:t>
            </a: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800" dirty="0"/>
              <a:t>SimpliVity – </a:t>
            </a:r>
            <a:r>
              <a:rPr lang="en-US" sz="800" dirty="0" smtClean="0"/>
              <a:t>16%</a:t>
            </a: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800" dirty="0" smtClean="0"/>
              <a:t>Gen10– 16%</a:t>
            </a:r>
            <a:endParaRPr 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9853006" y="2265869"/>
            <a:ext cx="1459486" cy="556648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interests</a:t>
            </a:r>
          </a:p>
          <a:p>
            <a:pPr>
              <a:lnSpc>
                <a:spcPct val="90000"/>
              </a:lnSpc>
            </a:pPr>
            <a:r>
              <a:rPr lang="en-US" sz="800" dirty="0"/>
              <a:t>Synergy – </a:t>
            </a:r>
            <a:r>
              <a:rPr lang="en-US" sz="800" dirty="0" smtClean="0"/>
              <a:t>28%</a:t>
            </a: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800" dirty="0"/>
              <a:t>Aruba – </a:t>
            </a:r>
            <a:r>
              <a:rPr lang="en-US" sz="800" dirty="0" smtClean="0"/>
              <a:t>28%</a:t>
            </a:r>
            <a:endParaRPr lang="en-US" sz="800" dirty="0"/>
          </a:p>
          <a:p>
            <a:pPr lvl="0">
              <a:lnSpc>
                <a:spcPct val="90000"/>
              </a:lnSpc>
              <a:defRPr/>
            </a:pPr>
            <a:r>
              <a:rPr lang="en-US" sz="800" dirty="0"/>
              <a:t>Analytics – </a:t>
            </a:r>
            <a:r>
              <a:rPr lang="en-US" sz="800" dirty="0" smtClean="0"/>
              <a:t>22%</a:t>
            </a:r>
            <a:endParaRPr lang="en-US" sz="800" dirty="0"/>
          </a:p>
        </p:txBody>
      </p:sp>
      <p:sp>
        <p:nvSpPr>
          <p:cNvPr id="35" name="Rectangle 34"/>
          <p:cNvSpPr/>
          <p:nvPr/>
        </p:nvSpPr>
        <p:spPr>
          <a:xfrm>
            <a:off x="9853006" y="3252084"/>
            <a:ext cx="1459486" cy="600164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interests</a:t>
            </a:r>
          </a:p>
          <a:p>
            <a:pPr>
              <a:lnSpc>
                <a:spcPct val="90000"/>
              </a:lnSpc>
            </a:pPr>
            <a:r>
              <a:rPr lang="en-US" sz="800" dirty="0" smtClean="0"/>
              <a:t>SimpliVity– 37%</a:t>
            </a:r>
          </a:p>
          <a:p>
            <a:pPr>
              <a:lnSpc>
                <a:spcPct val="90000"/>
              </a:lnSpc>
            </a:pPr>
            <a:r>
              <a:rPr lang="en-US" sz="800" dirty="0" smtClean="0"/>
              <a:t>IoT – 23%</a:t>
            </a:r>
          </a:p>
          <a:p>
            <a:pPr>
              <a:lnSpc>
                <a:spcPct val="90000"/>
              </a:lnSpc>
            </a:pPr>
            <a:r>
              <a:rPr lang="en-US" sz="800" dirty="0" smtClean="0"/>
              <a:t>Flex Capacity – 23%</a:t>
            </a:r>
          </a:p>
          <a:p>
            <a:pPr>
              <a:lnSpc>
                <a:spcPct val="90000"/>
              </a:lnSpc>
            </a:pPr>
            <a:r>
              <a:rPr lang="en-US" sz="800" dirty="0" smtClean="0"/>
              <a:t>Synergy – 23%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853006" y="4252364"/>
            <a:ext cx="1459486" cy="615553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interests</a:t>
            </a:r>
          </a:p>
          <a:p>
            <a:pPr>
              <a:lnSpc>
                <a:spcPct val="90000"/>
              </a:lnSpc>
            </a:pPr>
            <a:r>
              <a:rPr lang="en-US" sz="800" dirty="0"/>
              <a:t>IoT – </a:t>
            </a:r>
            <a:r>
              <a:rPr lang="en-US" sz="800" dirty="0" smtClean="0"/>
              <a:t>18%</a:t>
            </a: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800" dirty="0"/>
              <a:t>Synergy – </a:t>
            </a:r>
            <a:r>
              <a:rPr lang="en-US" sz="800" dirty="0" smtClean="0"/>
              <a:t>18%</a:t>
            </a: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800" dirty="0" smtClean="0"/>
              <a:t>Wireless/Mobility  </a:t>
            </a:r>
            <a:r>
              <a:rPr lang="en-US" sz="800" dirty="0"/>
              <a:t>– </a:t>
            </a:r>
            <a:r>
              <a:rPr lang="en-US" sz="800" dirty="0" smtClean="0"/>
              <a:t>14%</a:t>
            </a: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800" dirty="0" err="1" smtClean="0"/>
              <a:t>SimpliVity</a:t>
            </a:r>
            <a:r>
              <a:rPr lang="en-US" sz="800" dirty="0" smtClean="0"/>
              <a:t> – 14% </a:t>
            </a:r>
            <a:endParaRPr lang="en-US" sz="800" dirty="0"/>
          </a:p>
        </p:txBody>
      </p:sp>
      <p:sp>
        <p:nvSpPr>
          <p:cNvPr id="37" name="Rectangle 36"/>
          <p:cNvSpPr/>
          <p:nvPr/>
        </p:nvSpPr>
        <p:spPr>
          <a:xfrm>
            <a:off x="9853006" y="5268282"/>
            <a:ext cx="1459486" cy="599666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interests</a:t>
            </a:r>
          </a:p>
          <a:p>
            <a:pPr>
              <a:lnSpc>
                <a:spcPct val="90000"/>
              </a:lnSpc>
            </a:pPr>
            <a:r>
              <a:rPr lang="en-US" sz="800" dirty="0" smtClean="0"/>
              <a:t>Storage </a:t>
            </a:r>
            <a:r>
              <a:rPr lang="en-US" sz="800" dirty="0"/>
              <a:t>– </a:t>
            </a:r>
            <a:r>
              <a:rPr lang="en-US" sz="800" dirty="0" smtClean="0"/>
              <a:t>27%</a:t>
            </a: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800" dirty="0" smtClean="0"/>
              <a:t>Nimble </a:t>
            </a:r>
            <a:r>
              <a:rPr lang="en-US" sz="800" dirty="0"/>
              <a:t>– </a:t>
            </a:r>
            <a:r>
              <a:rPr lang="en-US" sz="800" dirty="0" smtClean="0"/>
              <a:t>27%</a:t>
            </a: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800" dirty="0" smtClean="0"/>
              <a:t>HPE </a:t>
            </a:r>
            <a:r>
              <a:rPr lang="en-US" sz="800" dirty="0"/>
              <a:t>PointNext – </a:t>
            </a:r>
            <a:r>
              <a:rPr lang="en-US" sz="800" dirty="0" smtClean="0"/>
              <a:t>27%</a:t>
            </a:r>
            <a:endParaRPr lang="en-US" sz="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85566" y="1170459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785566" y="2178433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85566" y="3186406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85566" y="4194380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85566" y="5202355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813271" y="1130156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6813271" y="2147775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6813271" y="3168888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6813271" y="4186507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sp>
        <p:nvSpPr>
          <p:cNvPr id="47" name="Rectangle 46"/>
          <p:cNvSpPr/>
          <p:nvPr/>
        </p:nvSpPr>
        <p:spPr>
          <a:xfrm>
            <a:off x="6813271" y="5193202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9769312" y="1170459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769312" y="2178433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769312" y="3186406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769312" y="4194380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769312" y="5202355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hart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674587"/>
              </p:ext>
            </p:extLst>
          </p:nvPr>
        </p:nvGraphicFramePr>
        <p:xfrm>
          <a:off x="7213600" y="1037268"/>
          <a:ext cx="2597383" cy="1011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6" name="Chart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901727"/>
              </p:ext>
            </p:extLst>
          </p:nvPr>
        </p:nvGraphicFramePr>
        <p:xfrm>
          <a:off x="7520045" y="2000702"/>
          <a:ext cx="2082365" cy="1056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7" name="Chart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17836"/>
              </p:ext>
            </p:extLst>
          </p:nvPr>
        </p:nvGraphicFramePr>
        <p:xfrm>
          <a:off x="7366865" y="3008677"/>
          <a:ext cx="2360423" cy="1038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8" name="Chart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590266"/>
              </p:ext>
            </p:extLst>
          </p:nvPr>
        </p:nvGraphicFramePr>
        <p:xfrm>
          <a:off x="7335516" y="4025801"/>
          <a:ext cx="2449977" cy="1077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9" name="Chart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15000"/>
              </p:ext>
            </p:extLst>
          </p:nvPr>
        </p:nvGraphicFramePr>
        <p:xfrm>
          <a:off x="7255551" y="5024623"/>
          <a:ext cx="2609906" cy="1103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12338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HPE_Standard_Arial_16x9_v6</Template>
  <TotalTime>15931</TotalTime>
  <Words>1435</Words>
  <Application>Microsoft Office PowerPoint</Application>
  <PresentationFormat>Widescreen</PresentationFormat>
  <Paragraphs>345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HPE_Standard_Arial_16x9_v5</vt:lpstr>
      <vt:lpstr>Customer Insights Learnings from August EBC/CEC visits</vt:lpstr>
      <vt:lpstr>Customer Advocacy Insights</vt:lpstr>
      <vt:lpstr>In August, customers wanted to learn more about…</vt:lpstr>
      <vt:lpstr>3 month trend: Increasing interest in IoT, Edge and Synergy</vt:lpstr>
      <vt:lpstr>Top 3 Customer Interests: June - August</vt:lpstr>
      <vt:lpstr>In August, Customers were telling us…</vt:lpstr>
      <vt:lpstr>Most frequent customer requests &amp; recommendations</vt:lpstr>
      <vt:lpstr>Additional quotes</vt:lpstr>
      <vt:lpstr>Industry insights (June - August)</vt:lpstr>
      <vt:lpstr>Thank you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Yeh, Daniel</dc:creator>
  <cp:lastModifiedBy>Alves, Thais</cp:lastModifiedBy>
  <cp:revision>704</cp:revision>
  <cp:lastPrinted>2017-07-13T20:51:12Z</cp:lastPrinted>
  <dcterms:created xsi:type="dcterms:W3CDTF">2016-07-12T14:49:56Z</dcterms:created>
  <dcterms:modified xsi:type="dcterms:W3CDTF">2017-09-18T18:41:01Z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