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8" r:id="rId2"/>
    <p:sldId id="259" r:id="rId3"/>
    <p:sldId id="261" r:id="rId4"/>
    <p:sldId id="260" r:id="rId5"/>
    <p:sldId id="262" r:id="rId6"/>
    <p:sldId id="263" r:id="rId7"/>
    <p:sldId id="264" r:id="rId8"/>
    <p:sldId id="265" r:id="rId9"/>
    <p:sldId id="266" r:id="rId10"/>
    <p:sldId id="267" r:id="rId11"/>
    <p:sldId id="270" r:id="rId12"/>
    <p:sldId id="269" r:id="rId13"/>
    <p:sldId id="271" r:id="rId14"/>
    <p:sldId id="272"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4232" autoAdjust="0"/>
    <p:restoredTop sz="74061" autoAdjust="0"/>
  </p:normalViewPr>
  <p:slideViewPr>
    <p:cSldViewPr snapToGrid="0">
      <p:cViewPr varScale="1">
        <p:scale>
          <a:sx n="66" d="100"/>
          <a:sy n="66" d="100"/>
        </p:scale>
        <p:origin x="1824" y="43"/>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623956222106807E-2"/>
          <c:y val="0"/>
          <c:w val="0.86569934222484624"/>
          <c:h val="0.7807296478222665"/>
        </c:manualLayout>
      </c:layout>
      <c:lineChart>
        <c:grouping val="standard"/>
        <c:varyColors val="0"/>
        <c:ser>
          <c:idx val="1"/>
          <c:order val="0"/>
          <c:tx>
            <c:strRef>
              <c:f>Sheet1!$D$1</c:f>
              <c:strCache>
                <c:ptCount val="1"/>
                <c:pt idx="0">
                  <c:v>Simplivity</c:v>
                </c:pt>
              </c:strCache>
            </c:strRef>
          </c:tx>
          <c:spPr>
            <a:ln w="28575" cap="rnd">
              <a:solidFill>
                <a:schemeClr val="accent1"/>
              </a:solidFill>
              <a:round/>
            </a:ln>
            <a:effectLst/>
          </c:spPr>
          <c:marker>
            <c:symbol val="none"/>
          </c:marker>
          <c:cat>
            <c:strRef>
              <c:f>Sheet1!$A$11:$A$13</c:f>
              <c:strCache>
                <c:ptCount val="3"/>
                <c:pt idx="0">
                  <c:v>October</c:v>
                </c:pt>
                <c:pt idx="1">
                  <c:v>November</c:v>
                </c:pt>
                <c:pt idx="2">
                  <c:v>December</c:v>
                </c:pt>
              </c:strCache>
            </c:strRef>
          </c:cat>
          <c:val>
            <c:numRef>
              <c:f>Sheet1!$D$11:$D$13</c:f>
              <c:numCache>
                <c:formatCode>0%</c:formatCode>
                <c:ptCount val="3"/>
                <c:pt idx="0">
                  <c:v>0.21</c:v>
                </c:pt>
                <c:pt idx="1">
                  <c:v>0.22</c:v>
                </c:pt>
                <c:pt idx="2">
                  <c:v>0.27</c:v>
                </c:pt>
              </c:numCache>
            </c:numRef>
          </c:val>
          <c:smooth val="0"/>
          <c:extLst xmlns:c16r2="http://schemas.microsoft.com/office/drawing/2015/06/chart">
            <c:ext xmlns:c16="http://schemas.microsoft.com/office/drawing/2014/chart" uri="{C3380CC4-5D6E-409C-BE32-E72D297353CC}">
              <c16:uniqueId val="{00000000-C086-4430-993B-F98421AF91C4}"/>
            </c:ext>
          </c:extLst>
        </c:ser>
        <c:dLbls>
          <c:showLegendKey val="0"/>
          <c:showVal val="0"/>
          <c:showCatName val="0"/>
          <c:showSerName val="0"/>
          <c:showPercent val="0"/>
          <c:showBubbleSize val="0"/>
        </c:dLbls>
        <c:smooth val="0"/>
        <c:axId val="313591592"/>
        <c:axId val="313591200"/>
      </c:lineChart>
      <c:catAx>
        <c:axId val="313591592"/>
        <c:scaling>
          <c:orientation val="minMax"/>
        </c:scaling>
        <c:delete val="1"/>
        <c:axPos val="b"/>
        <c:numFmt formatCode="General" sourceLinked="1"/>
        <c:majorTickMark val="none"/>
        <c:minorTickMark val="none"/>
        <c:tickLblPos val="nextTo"/>
        <c:crossAx val="313591200"/>
        <c:crosses val="autoZero"/>
        <c:auto val="1"/>
        <c:lblAlgn val="ctr"/>
        <c:lblOffset val="100"/>
        <c:noMultiLvlLbl val="0"/>
      </c:catAx>
      <c:valAx>
        <c:axId val="313591200"/>
        <c:scaling>
          <c:orientation val="minMax"/>
        </c:scaling>
        <c:delete val="1"/>
        <c:axPos val="l"/>
        <c:numFmt formatCode="0%" sourceLinked="1"/>
        <c:majorTickMark val="none"/>
        <c:minorTickMark val="none"/>
        <c:tickLblPos val="nextTo"/>
        <c:crossAx val="313591592"/>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22825755775387"/>
          <c:y val="0.12555576626315662"/>
          <c:w val="0.28355399372459472"/>
          <c:h val="0.76030262804306459"/>
        </c:manualLayout>
      </c:layout>
      <c:doughnutChart>
        <c:varyColors val="1"/>
        <c:ser>
          <c:idx val="0"/>
          <c:order val="0"/>
          <c:tx>
            <c:strRef>
              <c:f>Industries!$B$22:$C$22</c:f>
              <c:strCache>
                <c:ptCount val="2"/>
                <c:pt idx="0">
                  <c:v>Public Sector</c:v>
                </c:pt>
                <c:pt idx="1">
                  <c:v>40</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Industries!$D$21:$H$21</c:f>
              <c:strCache>
                <c:ptCount val="5"/>
                <c:pt idx="0">
                  <c:v>Palo Alto</c:v>
                </c:pt>
                <c:pt idx="1">
                  <c:v>Houston</c:v>
                </c:pt>
                <c:pt idx="2">
                  <c:v>New York</c:v>
                </c:pt>
                <c:pt idx="3">
                  <c:v>London</c:v>
                </c:pt>
                <c:pt idx="4">
                  <c:v>Singapore</c:v>
                </c:pt>
              </c:strCache>
            </c:strRef>
          </c:cat>
          <c:val>
            <c:numRef>
              <c:f>Industries!$D$22:$H$22</c:f>
              <c:numCache>
                <c:formatCode>General</c:formatCode>
                <c:ptCount val="5"/>
                <c:pt idx="0">
                  <c:v>15</c:v>
                </c:pt>
                <c:pt idx="1">
                  <c:v>3</c:v>
                </c:pt>
                <c:pt idx="2">
                  <c:v>3</c:v>
                </c:pt>
                <c:pt idx="3">
                  <c:v>8</c:v>
                </c:pt>
                <c:pt idx="4">
                  <c:v>11</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2081529319134288"/>
          <c:y val="0.21608623712873645"/>
          <c:w val="0.23870706943403031"/>
          <c:h val="0.5906558468812829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290494726354959"/>
          <c:y val="0.12754531419331924"/>
          <c:w val="0.30378800126573008"/>
          <c:h val="0.80288451442850661"/>
        </c:manualLayout>
      </c:layout>
      <c:doughnutChart>
        <c:varyColors val="1"/>
        <c:ser>
          <c:idx val="0"/>
          <c:order val="0"/>
          <c:tx>
            <c:strRef>
              <c:f>Industries!$B$25:$C$25</c:f>
              <c:strCache>
                <c:ptCount val="2"/>
                <c:pt idx="0">
                  <c:v>CME</c:v>
                </c:pt>
                <c:pt idx="1">
                  <c:v>28</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Industries!$D$24:$H$24</c:f>
              <c:strCache>
                <c:ptCount val="5"/>
                <c:pt idx="0">
                  <c:v>Palo Alto</c:v>
                </c:pt>
                <c:pt idx="1">
                  <c:v>Houston</c:v>
                </c:pt>
                <c:pt idx="2">
                  <c:v>New York</c:v>
                </c:pt>
                <c:pt idx="3">
                  <c:v>London</c:v>
                </c:pt>
                <c:pt idx="4">
                  <c:v>Singapore</c:v>
                </c:pt>
              </c:strCache>
            </c:strRef>
          </c:cat>
          <c:val>
            <c:numRef>
              <c:f>Industries!$D$25:$H$25</c:f>
              <c:numCache>
                <c:formatCode>General</c:formatCode>
                <c:ptCount val="5"/>
                <c:pt idx="0">
                  <c:v>10</c:v>
                </c:pt>
                <c:pt idx="1">
                  <c:v>2</c:v>
                </c:pt>
                <c:pt idx="2">
                  <c:v>4</c:v>
                </c:pt>
                <c:pt idx="3">
                  <c:v>7</c:v>
                </c:pt>
                <c:pt idx="4">
                  <c:v>5</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8727077642038827"/>
          <c:y val="0.23477741653633674"/>
          <c:w val="0.24601488476467231"/>
          <c:h val="0.623205395431558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Industries!$B$28:$C$28</c:f>
              <c:strCache>
                <c:ptCount val="2"/>
                <c:pt idx="0">
                  <c:v>Health &amp; LS</c:v>
                </c:pt>
                <c:pt idx="1">
                  <c:v>15</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Industries!$D$27:$H$27</c:f>
              <c:strCache>
                <c:ptCount val="5"/>
                <c:pt idx="0">
                  <c:v>Palo Alto</c:v>
                </c:pt>
                <c:pt idx="1">
                  <c:v>Houston</c:v>
                </c:pt>
                <c:pt idx="2">
                  <c:v>New York</c:v>
                </c:pt>
                <c:pt idx="3">
                  <c:v>London</c:v>
                </c:pt>
                <c:pt idx="4">
                  <c:v>Singapore</c:v>
                </c:pt>
              </c:strCache>
            </c:strRef>
          </c:cat>
          <c:val>
            <c:numRef>
              <c:f>Industries!$D$28:$H$28</c:f>
              <c:numCache>
                <c:formatCode>General</c:formatCode>
                <c:ptCount val="5"/>
                <c:pt idx="0">
                  <c:v>4</c:v>
                </c:pt>
                <c:pt idx="1">
                  <c:v>0</c:v>
                </c:pt>
                <c:pt idx="2">
                  <c:v>6</c:v>
                </c:pt>
                <c:pt idx="3">
                  <c:v>4</c:v>
                </c:pt>
                <c:pt idx="4">
                  <c:v>1</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9381394585631753"/>
          <c:y val="0.18372374582745032"/>
          <c:w val="0.25570515078430678"/>
          <c:h val="0.630628965104500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Partner!$B$2</c:f>
              <c:strCache>
                <c:ptCount val="1"/>
                <c:pt idx="0">
                  <c:v>Channel/Reseller</c:v>
                </c:pt>
              </c:strCache>
            </c:strRef>
          </c:tx>
          <c:spPr>
            <a:solidFill>
              <a:schemeClr val="accent1"/>
            </a:solidFill>
            <a:ln>
              <a:noFill/>
            </a:ln>
            <a:effectLst/>
          </c:spPr>
          <c:invertIfNegative val="0"/>
          <c:cat>
            <c:strRef>
              <c:f>Partner!$A$3:$A$7</c:f>
              <c:strCache>
                <c:ptCount val="5"/>
                <c:pt idx="0">
                  <c:v>Houston</c:v>
                </c:pt>
                <c:pt idx="1">
                  <c:v>New York</c:v>
                </c:pt>
                <c:pt idx="2">
                  <c:v>Singapore</c:v>
                </c:pt>
                <c:pt idx="3">
                  <c:v>London</c:v>
                </c:pt>
                <c:pt idx="4">
                  <c:v>Palo Alto</c:v>
                </c:pt>
              </c:strCache>
            </c:strRef>
          </c:cat>
          <c:val>
            <c:numRef>
              <c:f>Partner!$B$3:$B$7</c:f>
              <c:numCache>
                <c:formatCode>General</c:formatCode>
                <c:ptCount val="5"/>
                <c:pt idx="0">
                  <c:v>2</c:v>
                </c:pt>
                <c:pt idx="1">
                  <c:v>4</c:v>
                </c:pt>
                <c:pt idx="2">
                  <c:v>0</c:v>
                </c:pt>
                <c:pt idx="3">
                  <c:v>5</c:v>
                </c:pt>
                <c:pt idx="4">
                  <c:v>10</c:v>
                </c:pt>
              </c:numCache>
            </c:numRef>
          </c:val>
        </c:ser>
        <c:ser>
          <c:idx val="1"/>
          <c:order val="1"/>
          <c:tx>
            <c:strRef>
              <c:f>Partner!$C$2</c:f>
              <c:strCache>
                <c:ptCount val="1"/>
                <c:pt idx="0">
                  <c:v>SI</c:v>
                </c:pt>
              </c:strCache>
            </c:strRef>
          </c:tx>
          <c:spPr>
            <a:solidFill>
              <a:schemeClr val="accent2"/>
            </a:solidFill>
            <a:ln>
              <a:noFill/>
            </a:ln>
            <a:effectLst/>
          </c:spPr>
          <c:invertIfNegative val="0"/>
          <c:cat>
            <c:strRef>
              <c:f>Partner!$A$3:$A$7</c:f>
              <c:strCache>
                <c:ptCount val="5"/>
                <c:pt idx="0">
                  <c:v>Houston</c:v>
                </c:pt>
                <c:pt idx="1">
                  <c:v>New York</c:v>
                </c:pt>
                <c:pt idx="2">
                  <c:v>Singapore</c:v>
                </c:pt>
                <c:pt idx="3">
                  <c:v>London</c:v>
                </c:pt>
                <c:pt idx="4">
                  <c:v>Palo Alto</c:v>
                </c:pt>
              </c:strCache>
            </c:strRef>
          </c:cat>
          <c:val>
            <c:numRef>
              <c:f>Partner!$C$3:$C$7</c:f>
              <c:numCache>
                <c:formatCode>General</c:formatCode>
                <c:ptCount val="5"/>
                <c:pt idx="0">
                  <c:v>0</c:v>
                </c:pt>
                <c:pt idx="1">
                  <c:v>0</c:v>
                </c:pt>
                <c:pt idx="2">
                  <c:v>3</c:v>
                </c:pt>
                <c:pt idx="3">
                  <c:v>3</c:v>
                </c:pt>
                <c:pt idx="4">
                  <c:v>3</c:v>
                </c:pt>
              </c:numCache>
            </c:numRef>
          </c:val>
        </c:ser>
        <c:ser>
          <c:idx val="2"/>
          <c:order val="2"/>
          <c:tx>
            <c:strRef>
              <c:f>Partner!$D$2</c:f>
              <c:strCache>
                <c:ptCount val="1"/>
                <c:pt idx="0">
                  <c:v>Partner attended with Customer</c:v>
                </c:pt>
              </c:strCache>
            </c:strRef>
          </c:tx>
          <c:spPr>
            <a:solidFill>
              <a:schemeClr val="accent3"/>
            </a:solidFill>
            <a:ln>
              <a:noFill/>
            </a:ln>
            <a:effectLst/>
          </c:spPr>
          <c:invertIfNegative val="0"/>
          <c:cat>
            <c:strRef>
              <c:f>Partner!$A$3:$A$7</c:f>
              <c:strCache>
                <c:ptCount val="5"/>
                <c:pt idx="0">
                  <c:v>Houston</c:v>
                </c:pt>
                <c:pt idx="1">
                  <c:v>New York</c:v>
                </c:pt>
                <c:pt idx="2">
                  <c:v>Singapore</c:v>
                </c:pt>
                <c:pt idx="3">
                  <c:v>London</c:v>
                </c:pt>
                <c:pt idx="4">
                  <c:v>Palo Alto</c:v>
                </c:pt>
              </c:strCache>
            </c:strRef>
          </c:cat>
          <c:val>
            <c:numRef>
              <c:f>Partner!$D$3:$D$7</c:f>
              <c:numCache>
                <c:formatCode>General</c:formatCode>
                <c:ptCount val="5"/>
                <c:pt idx="0">
                  <c:v>5</c:v>
                </c:pt>
                <c:pt idx="1">
                  <c:v>10</c:v>
                </c:pt>
                <c:pt idx="2">
                  <c:v>21</c:v>
                </c:pt>
                <c:pt idx="3">
                  <c:v>24</c:v>
                </c:pt>
                <c:pt idx="4">
                  <c:v>30</c:v>
                </c:pt>
              </c:numCache>
            </c:numRef>
          </c:val>
        </c:ser>
        <c:dLbls>
          <c:showLegendKey val="0"/>
          <c:showVal val="0"/>
          <c:showCatName val="0"/>
          <c:showSerName val="0"/>
          <c:showPercent val="0"/>
          <c:showBubbleSize val="0"/>
        </c:dLbls>
        <c:gapWidth val="150"/>
        <c:overlap val="100"/>
        <c:axId val="347482720"/>
        <c:axId val="347478800"/>
      </c:barChart>
      <c:catAx>
        <c:axId val="3474827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478800"/>
        <c:crosses val="autoZero"/>
        <c:auto val="1"/>
        <c:lblAlgn val="ctr"/>
        <c:lblOffset val="100"/>
        <c:noMultiLvlLbl val="0"/>
      </c:catAx>
      <c:valAx>
        <c:axId val="347478800"/>
        <c:scaling>
          <c:orientation val="minMax"/>
        </c:scaling>
        <c:delete val="1"/>
        <c:axPos val="b"/>
        <c:numFmt formatCode="General" sourceLinked="1"/>
        <c:majorTickMark val="none"/>
        <c:minorTickMark val="none"/>
        <c:tickLblPos val="nextTo"/>
        <c:crossAx val="347482720"/>
        <c:crosses val="autoZero"/>
        <c:crossBetween val="between"/>
      </c:valAx>
      <c:spPr>
        <a:noFill/>
        <a:ln w="25400">
          <a:noFill/>
        </a:ln>
        <a:effectLst/>
      </c:spPr>
    </c:plotArea>
    <c:legend>
      <c:legendPos val="b"/>
      <c:layout>
        <c:manualLayout>
          <c:xMode val="edge"/>
          <c:yMode val="edge"/>
          <c:x val="0.23846164897886363"/>
          <c:y val="0.80353708043482186"/>
          <c:w val="0.75728435772914215"/>
          <c:h val="8.716361417517322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'All product interest'!$O$12</c:f>
              <c:strCache>
                <c:ptCount val="1"/>
                <c:pt idx="0">
                  <c:v>Simplivity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'All product interest'!$N$13:$N$17</c:f>
              <c:strCache>
                <c:ptCount val="5"/>
                <c:pt idx="0">
                  <c:v>Palo Alto</c:v>
                </c:pt>
                <c:pt idx="1">
                  <c:v>Houston</c:v>
                </c:pt>
                <c:pt idx="2">
                  <c:v>NY</c:v>
                </c:pt>
                <c:pt idx="3">
                  <c:v>London</c:v>
                </c:pt>
                <c:pt idx="4">
                  <c:v>Singapore</c:v>
                </c:pt>
              </c:strCache>
            </c:strRef>
          </c:cat>
          <c:val>
            <c:numRef>
              <c:f>'All product interest'!$O$13:$O$17</c:f>
              <c:numCache>
                <c:formatCode>General</c:formatCode>
                <c:ptCount val="5"/>
                <c:pt idx="0">
                  <c:v>16</c:v>
                </c:pt>
                <c:pt idx="1">
                  <c:v>2</c:v>
                </c:pt>
                <c:pt idx="2">
                  <c:v>5</c:v>
                </c:pt>
                <c:pt idx="3">
                  <c:v>2</c:v>
                </c:pt>
                <c:pt idx="4">
                  <c:v>11</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6813188213041677"/>
          <c:y val="0.24451262978055732"/>
          <c:w val="0.33599776176688312"/>
          <c:h val="0.560625292401280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749907828438013E-2"/>
          <c:y val="0.19252452240497925"/>
          <c:w val="0.84960893212547461"/>
          <c:h val="0.67823665791776033"/>
        </c:manualLayout>
      </c:layout>
      <c:lineChart>
        <c:grouping val="standard"/>
        <c:varyColors val="0"/>
        <c:ser>
          <c:idx val="0"/>
          <c:order val="0"/>
          <c:tx>
            <c:strRef>
              <c:f>Sheet1!$G$1</c:f>
              <c:strCache>
                <c:ptCount val="1"/>
                <c:pt idx="0">
                  <c:v>New Stack</c:v>
                </c:pt>
              </c:strCache>
            </c:strRef>
          </c:tx>
          <c:spPr>
            <a:ln w="28575" cap="rnd">
              <a:solidFill>
                <a:schemeClr val="accent3"/>
              </a:solidFill>
              <a:round/>
            </a:ln>
            <a:effectLst/>
          </c:spPr>
          <c:marker>
            <c:symbol val="none"/>
          </c:marker>
          <c:cat>
            <c:strRef>
              <c:f>Sheet1!$A$11:$A$13</c:f>
              <c:strCache>
                <c:ptCount val="3"/>
                <c:pt idx="0">
                  <c:v>October</c:v>
                </c:pt>
                <c:pt idx="1">
                  <c:v>November</c:v>
                </c:pt>
                <c:pt idx="2">
                  <c:v>December</c:v>
                </c:pt>
              </c:strCache>
            </c:strRef>
          </c:cat>
          <c:val>
            <c:numRef>
              <c:f>Sheet1!$G$11:$G$13</c:f>
              <c:numCache>
                <c:formatCode>0%</c:formatCode>
                <c:ptCount val="3"/>
                <c:pt idx="0">
                  <c:v>0</c:v>
                </c:pt>
                <c:pt idx="1">
                  <c:v>0.02</c:v>
                </c:pt>
                <c:pt idx="2">
                  <c:v>0.24</c:v>
                </c:pt>
              </c:numCache>
            </c:numRef>
          </c:val>
          <c:smooth val="0"/>
          <c:extLst xmlns:c16r2="http://schemas.microsoft.com/office/drawing/2015/06/chart">
            <c:ext xmlns:c16="http://schemas.microsoft.com/office/drawing/2014/chart" uri="{C3380CC4-5D6E-409C-BE32-E72D297353CC}">
              <c16:uniqueId val="{00000000-0E84-4CDB-A20E-843650470704}"/>
            </c:ext>
          </c:extLst>
        </c:ser>
        <c:ser>
          <c:idx val="1"/>
          <c:order val="1"/>
          <c:tx>
            <c:strRef>
              <c:f>Sheet1!$H$1</c:f>
              <c:strCache>
                <c:ptCount val="1"/>
              </c:strCache>
            </c:strRef>
          </c:tx>
          <c:spPr>
            <a:ln w="28575" cap="rnd">
              <a:solidFill>
                <a:schemeClr val="accent4"/>
              </a:solidFill>
              <a:round/>
            </a:ln>
            <a:effectLst/>
          </c:spPr>
          <c:marker>
            <c:symbol val="none"/>
          </c:marker>
          <c:cat>
            <c:strRef>
              <c:f>Sheet1!$A$11:$A$13</c:f>
              <c:strCache>
                <c:ptCount val="3"/>
                <c:pt idx="0">
                  <c:v>October</c:v>
                </c:pt>
                <c:pt idx="1">
                  <c:v>November</c:v>
                </c:pt>
                <c:pt idx="2">
                  <c:v>December</c:v>
                </c:pt>
              </c:strCache>
            </c:strRef>
          </c:cat>
          <c:val>
            <c:numRef>
              <c:f>Sheet1!$H$11:$H$13</c:f>
              <c:numCache>
                <c:formatCode>0%</c:formatCode>
                <c:ptCount val="3"/>
                <c:pt idx="0">
                  <c:v>7.0000000000000007E-2</c:v>
                </c:pt>
                <c:pt idx="1">
                  <c:v>0.06</c:v>
                </c:pt>
                <c:pt idx="2">
                  <c:v>0</c:v>
                </c:pt>
              </c:numCache>
            </c:numRef>
          </c:val>
          <c:smooth val="0"/>
          <c:extLst xmlns:c16r2="http://schemas.microsoft.com/office/drawing/2015/06/chart">
            <c:ext xmlns:c16="http://schemas.microsoft.com/office/drawing/2014/chart" uri="{C3380CC4-5D6E-409C-BE32-E72D297353CC}">
              <c16:uniqueId val="{00000001-0E84-4CDB-A20E-843650470704}"/>
            </c:ext>
          </c:extLst>
        </c:ser>
        <c:dLbls>
          <c:showLegendKey val="0"/>
          <c:showVal val="0"/>
          <c:showCatName val="0"/>
          <c:showSerName val="0"/>
          <c:showPercent val="0"/>
          <c:showBubbleSize val="0"/>
        </c:dLbls>
        <c:smooth val="0"/>
        <c:axId val="313586104"/>
        <c:axId val="313589240"/>
      </c:lineChart>
      <c:catAx>
        <c:axId val="313586104"/>
        <c:scaling>
          <c:orientation val="minMax"/>
        </c:scaling>
        <c:delete val="1"/>
        <c:axPos val="b"/>
        <c:numFmt formatCode="General" sourceLinked="1"/>
        <c:majorTickMark val="none"/>
        <c:minorTickMark val="none"/>
        <c:tickLblPos val="nextTo"/>
        <c:crossAx val="313589240"/>
        <c:crosses val="autoZero"/>
        <c:auto val="1"/>
        <c:lblAlgn val="ctr"/>
        <c:lblOffset val="100"/>
        <c:noMultiLvlLbl val="0"/>
      </c:catAx>
      <c:valAx>
        <c:axId val="313589240"/>
        <c:scaling>
          <c:orientation val="minMax"/>
        </c:scaling>
        <c:delete val="1"/>
        <c:axPos val="l"/>
        <c:numFmt formatCode="0%" sourceLinked="1"/>
        <c:majorTickMark val="none"/>
        <c:minorTickMark val="none"/>
        <c:tickLblPos val="nextTo"/>
        <c:crossAx val="313586104"/>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1"/>
          <c:order val="0"/>
          <c:tx>
            <c:strRef>
              <c:f>'All product interest'!$P$12</c:f>
              <c:strCache>
                <c:ptCount val="1"/>
                <c:pt idx="0">
                  <c:v>OneSphere/new stack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'All product interest'!$N$13:$N$17</c:f>
              <c:strCache>
                <c:ptCount val="5"/>
                <c:pt idx="0">
                  <c:v>Palo Alto</c:v>
                </c:pt>
                <c:pt idx="1">
                  <c:v>Houston</c:v>
                </c:pt>
                <c:pt idx="2">
                  <c:v>NY</c:v>
                </c:pt>
                <c:pt idx="3">
                  <c:v>London</c:v>
                </c:pt>
                <c:pt idx="4">
                  <c:v>Singapore</c:v>
                </c:pt>
              </c:strCache>
            </c:strRef>
          </c:cat>
          <c:val>
            <c:numRef>
              <c:f>'All product interest'!$P$13:$P$17</c:f>
              <c:numCache>
                <c:formatCode>General</c:formatCode>
                <c:ptCount val="5"/>
                <c:pt idx="0">
                  <c:v>10</c:v>
                </c:pt>
                <c:pt idx="1">
                  <c:v>2</c:v>
                </c:pt>
                <c:pt idx="2">
                  <c:v>4</c:v>
                </c:pt>
                <c:pt idx="3">
                  <c:v>2</c:v>
                </c:pt>
                <c:pt idx="4">
                  <c:v>0</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5154409007021887"/>
          <c:y val="0.20924215706194413"/>
          <c:w val="0.33055809298888605"/>
          <c:h val="0.619185369637340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2596822001582"/>
          <c:y val="0"/>
          <c:w val="0.85074031779984183"/>
          <c:h val="0.7807296478222665"/>
        </c:manualLayout>
      </c:layout>
      <c:lineChart>
        <c:grouping val="standard"/>
        <c:varyColors val="0"/>
        <c:ser>
          <c:idx val="1"/>
          <c:order val="0"/>
          <c:tx>
            <c:strRef>
              <c:f>Sheet1!$G$1</c:f>
              <c:strCache>
                <c:ptCount val="1"/>
                <c:pt idx="0">
                  <c:v>Pointnext</c:v>
                </c:pt>
              </c:strCache>
            </c:strRef>
          </c:tx>
          <c:spPr>
            <a:ln w="28575" cap="rnd">
              <a:solidFill>
                <a:schemeClr val="accent2"/>
              </a:solidFill>
              <a:round/>
            </a:ln>
            <a:effectLst/>
          </c:spPr>
          <c:marker>
            <c:symbol val="none"/>
          </c:marker>
          <c:cat>
            <c:strRef>
              <c:f>Sheet1!$A$11:$A$13</c:f>
              <c:strCache>
                <c:ptCount val="3"/>
                <c:pt idx="0">
                  <c:v>October</c:v>
                </c:pt>
                <c:pt idx="1">
                  <c:v>November </c:v>
                </c:pt>
                <c:pt idx="2">
                  <c:v>December</c:v>
                </c:pt>
              </c:strCache>
            </c:strRef>
          </c:cat>
          <c:val>
            <c:numRef>
              <c:f>Sheet1!$G$11:$G$13</c:f>
              <c:numCache>
                <c:formatCode>0%</c:formatCode>
                <c:ptCount val="3"/>
                <c:pt idx="0">
                  <c:v>0.18</c:v>
                </c:pt>
                <c:pt idx="1">
                  <c:v>0.1</c:v>
                </c:pt>
                <c:pt idx="2">
                  <c:v>0.24</c:v>
                </c:pt>
              </c:numCache>
            </c:numRef>
          </c:val>
          <c:smooth val="0"/>
          <c:extLst xmlns:c16r2="http://schemas.microsoft.com/office/drawing/2015/06/chart">
            <c:ext xmlns:c16="http://schemas.microsoft.com/office/drawing/2014/chart" uri="{C3380CC4-5D6E-409C-BE32-E72D297353CC}">
              <c16:uniqueId val="{00000000-C086-4430-993B-F98421AF91C4}"/>
            </c:ext>
          </c:extLst>
        </c:ser>
        <c:dLbls>
          <c:showLegendKey val="0"/>
          <c:showVal val="0"/>
          <c:showCatName val="0"/>
          <c:showSerName val="0"/>
          <c:showPercent val="0"/>
          <c:showBubbleSize val="0"/>
        </c:dLbls>
        <c:smooth val="0"/>
        <c:axId val="313587280"/>
        <c:axId val="313588848"/>
      </c:lineChart>
      <c:catAx>
        <c:axId val="313587280"/>
        <c:scaling>
          <c:orientation val="minMax"/>
        </c:scaling>
        <c:delete val="1"/>
        <c:axPos val="b"/>
        <c:numFmt formatCode="General" sourceLinked="1"/>
        <c:majorTickMark val="none"/>
        <c:minorTickMark val="none"/>
        <c:tickLblPos val="nextTo"/>
        <c:crossAx val="313588848"/>
        <c:crosses val="autoZero"/>
        <c:auto val="1"/>
        <c:lblAlgn val="ctr"/>
        <c:lblOffset val="100"/>
        <c:noMultiLvlLbl val="0"/>
      </c:catAx>
      <c:valAx>
        <c:axId val="313588848"/>
        <c:scaling>
          <c:orientation val="minMax"/>
        </c:scaling>
        <c:delete val="1"/>
        <c:axPos val="l"/>
        <c:numFmt formatCode="0%" sourceLinked="1"/>
        <c:majorTickMark val="none"/>
        <c:minorTickMark val="none"/>
        <c:tickLblPos val="nextTo"/>
        <c:crossAx val="3135872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2"/>
          <c:order val="0"/>
          <c:tx>
            <c:strRef>
              <c:f>'All product interest'!$Q$12</c:f>
              <c:strCache>
                <c:ptCount val="1"/>
                <c:pt idx="0">
                  <c:v>Pointnext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'All product interest'!$N$13:$N$17</c:f>
              <c:strCache>
                <c:ptCount val="5"/>
                <c:pt idx="0">
                  <c:v>Palo Alto</c:v>
                </c:pt>
                <c:pt idx="1">
                  <c:v>Houston</c:v>
                </c:pt>
                <c:pt idx="2">
                  <c:v>NY</c:v>
                </c:pt>
                <c:pt idx="3">
                  <c:v>London</c:v>
                </c:pt>
                <c:pt idx="4">
                  <c:v>Singapore</c:v>
                </c:pt>
              </c:strCache>
            </c:strRef>
          </c:cat>
          <c:val>
            <c:numRef>
              <c:f>'All product interest'!$Q$13:$Q$17</c:f>
              <c:numCache>
                <c:formatCode>General</c:formatCode>
                <c:ptCount val="5"/>
                <c:pt idx="0">
                  <c:v>16</c:v>
                </c:pt>
                <c:pt idx="1">
                  <c:v>0</c:v>
                </c:pt>
                <c:pt idx="2">
                  <c:v>4</c:v>
                </c:pt>
                <c:pt idx="3">
                  <c:v>3</c:v>
                </c:pt>
                <c:pt idx="4">
                  <c:v>4</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2813447083390885"/>
          <c:y val="0.17053450480587909"/>
          <c:w val="0.24711593914237751"/>
          <c:h val="0.658930990388241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Industries!$B$2:$B$11</c:f>
              <c:strCache>
                <c:ptCount val="10"/>
                <c:pt idx="0">
                  <c:v>Other</c:v>
                </c:pt>
                <c:pt idx="1">
                  <c:v>Fin Srv</c:v>
                </c:pt>
                <c:pt idx="2">
                  <c:v>Mfg</c:v>
                </c:pt>
                <c:pt idx="3">
                  <c:v>Public Sector</c:v>
                </c:pt>
                <c:pt idx="4">
                  <c:v>CME</c:v>
                </c:pt>
                <c:pt idx="5">
                  <c:v>Health &amp; LS</c:v>
                </c:pt>
                <c:pt idx="6">
                  <c:v>RCG</c:v>
                </c:pt>
                <c:pt idx="7">
                  <c:v>Energy </c:v>
                </c:pt>
                <c:pt idx="8">
                  <c:v>Travel &amp; Trans</c:v>
                </c:pt>
                <c:pt idx="9">
                  <c:v>Non Customer</c:v>
                </c:pt>
              </c:strCache>
            </c:strRef>
          </c:cat>
          <c:val>
            <c:numRef>
              <c:f>Industries!$C$2:$C$11</c:f>
              <c:numCache>
                <c:formatCode>General</c:formatCode>
                <c:ptCount val="10"/>
                <c:pt idx="0">
                  <c:v>88</c:v>
                </c:pt>
                <c:pt idx="1">
                  <c:v>57</c:v>
                </c:pt>
                <c:pt idx="2">
                  <c:v>48</c:v>
                </c:pt>
                <c:pt idx="3">
                  <c:v>40</c:v>
                </c:pt>
                <c:pt idx="4">
                  <c:v>28</c:v>
                </c:pt>
                <c:pt idx="5">
                  <c:v>15</c:v>
                </c:pt>
                <c:pt idx="6">
                  <c:v>14</c:v>
                </c:pt>
                <c:pt idx="7">
                  <c:v>14</c:v>
                </c:pt>
                <c:pt idx="8">
                  <c:v>10</c:v>
                </c:pt>
                <c:pt idx="9">
                  <c:v>7</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11694074607871387"/>
          <c:y val="0.82695741914661303"/>
          <c:w val="0.820785842299806"/>
          <c:h val="0.153209083325416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Industries!$B$16:$C$16</c:f>
              <c:strCache>
                <c:ptCount val="2"/>
                <c:pt idx="0">
                  <c:v>Fin Srv</c:v>
                </c:pt>
                <c:pt idx="1">
                  <c:v>57</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Industries!$D$15:$H$15</c:f>
              <c:strCache>
                <c:ptCount val="5"/>
                <c:pt idx="0">
                  <c:v>Palo Alto</c:v>
                </c:pt>
                <c:pt idx="1">
                  <c:v>Houston</c:v>
                </c:pt>
                <c:pt idx="2">
                  <c:v>New York</c:v>
                </c:pt>
                <c:pt idx="3">
                  <c:v>London</c:v>
                </c:pt>
                <c:pt idx="4">
                  <c:v>Singapore</c:v>
                </c:pt>
              </c:strCache>
            </c:strRef>
          </c:cat>
          <c:val>
            <c:numRef>
              <c:f>Industries!$D$16:$H$16</c:f>
              <c:numCache>
                <c:formatCode>General</c:formatCode>
                <c:ptCount val="5"/>
                <c:pt idx="0">
                  <c:v>16</c:v>
                </c:pt>
                <c:pt idx="1">
                  <c:v>2</c:v>
                </c:pt>
                <c:pt idx="2">
                  <c:v>15</c:v>
                </c:pt>
                <c:pt idx="3">
                  <c:v>16</c:v>
                </c:pt>
                <c:pt idx="4">
                  <c:v>8</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7448785314995199"/>
          <c:y val="0.17171114003785148"/>
          <c:w val="0.25635942595347744"/>
          <c:h val="0.645207063933865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Industries!$B$19:$C$19</c:f>
              <c:strCache>
                <c:ptCount val="2"/>
                <c:pt idx="0">
                  <c:v>Mfg</c:v>
                </c:pt>
                <c:pt idx="1">
                  <c:v>48</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Industries!$D$18:$H$18</c:f>
              <c:strCache>
                <c:ptCount val="5"/>
                <c:pt idx="0">
                  <c:v>Palo Alto</c:v>
                </c:pt>
                <c:pt idx="1">
                  <c:v>Houston</c:v>
                </c:pt>
                <c:pt idx="2">
                  <c:v>New York</c:v>
                </c:pt>
                <c:pt idx="3">
                  <c:v>London</c:v>
                </c:pt>
                <c:pt idx="4">
                  <c:v>Singapore</c:v>
                </c:pt>
              </c:strCache>
            </c:strRef>
          </c:cat>
          <c:val>
            <c:numRef>
              <c:f>Industries!$D$19:$H$19</c:f>
              <c:numCache>
                <c:formatCode>General</c:formatCode>
                <c:ptCount val="5"/>
                <c:pt idx="0">
                  <c:v>25</c:v>
                </c:pt>
                <c:pt idx="1">
                  <c:v>3</c:v>
                </c:pt>
                <c:pt idx="2">
                  <c:v>3</c:v>
                </c:pt>
                <c:pt idx="3">
                  <c:v>9</c:v>
                </c:pt>
                <c:pt idx="4">
                  <c:v>8</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0801605005493797"/>
          <c:y val="0.18853338870548819"/>
          <c:w val="0.27797079217872078"/>
          <c:h val="0.645280638281398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1/16/2018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433090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60325" indent="-60325">
              <a:spcBef>
                <a:spcPts val="1000"/>
              </a:spcBef>
              <a:spcAft>
                <a:spcPts val="300"/>
              </a:spcAft>
              <a:buClr>
                <a:prstClr val="black"/>
              </a:buClr>
            </a:pPr>
            <a:endParaRPr lang="en-US" sz="1100" i="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“Improved support options - contract support for C7000. We are really struggling in this area.”</a:t>
            </a:r>
          </a:p>
          <a:p>
            <a:pPr marL="274320" indent="-171450">
              <a:buClr>
                <a:prstClr val="black"/>
              </a:buClr>
              <a:buFont typeface="MetricHPE" panose="020B0503030202060203" pitchFamily="34" charset="0"/>
              <a:buChar char="−"/>
            </a:pPr>
            <a:r>
              <a:rPr lang="en-US" sz="1050" b="1" dirty="0" smtClean="0">
                <a:solidFill>
                  <a:schemeClr val="tx1"/>
                </a:solidFill>
              </a:rPr>
              <a:t>Steve Tippet, Nationwide Mutual Insurance Company Technology Consultant</a:t>
            </a:r>
          </a:p>
          <a:p>
            <a:pPr marL="274320" indent="-171450">
              <a:buClr>
                <a:prstClr val="black"/>
              </a:buClr>
              <a:buFont typeface="MetricHPE" panose="020B0503030202060203" pitchFamily="34" charset="0"/>
              <a:buChar char="−"/>
            </a:pPr>
            <a:endParaRPr lang="en-US" sz="1100" b="0" i="1"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“Any future training on HPE Synergy </a:t>
            </a:r>
            <a:r>
              <a:rPr lang="en-US" sz="1100" b="0" i="1" dirty="0" err="1" smtClean="0">
                <a:solidFill>
                  <a:schemeClr val="tx1"/>
                </a:solidFill>
              </a:rPr>
              <a:t>wouuld</a:t>
            </a:r>
            <a:r>
              <a:rPr lang="en-US" sz="1100" b="0" i="1" dirty="0" smtClean="0">
                <a:solidFill>
                  <a:schemeClr val="tx1"/>
                </a:solidFill>
              </a:rPr>
              <a:t> be great“ </a:t>
            </a:r>
            <a:r>
              <a:rPr lang="en-US" sz="1050" b="1" dirty="0" smtClean="0">
                <a:solidFill>
                  <a:schemeClr val="tx1"/>
                </a:solidFill>
              </a:rPr>
              <a:t>–</a:t>
            </a:r>
            <a:r>
              <a:rPr lang="en-US" sz="1050" b="1" baseline="0" dirty="0" smtClean="0">
                <a:solidFill>
                  <a:schemeClr val="tx1"/>
                </a:solidFill>
              </a:rPr>
              <a:t> Wipro Limited</a:t>
            </a:r>
          </a:p>
          <a:p>
            <a:pPr marL="102870" indent="0">
              <a:buClr>
                <a:prstClr val="black"/>
              </a:buClr>
              <a:buFont typeface="MetricHPE" panose="020B0503030202060203" pitchFamily="34" charset="0"/>
              <a:buNone/>
            </a:pPr>
            <a:endParaRPr lang="en-US" sz="1100" b="0" i="1" baseline="0"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"Consider better alignment with the reseller who hosted the visit. Some topics recommended actions inconsistent with our resellers offerings. For example, it appeared that HPE was suggesting reduction to one data center and backing up to the cloud, whereas our reseller would lose business if we did that.“ </a:t>
            </a:r>
            <a:r>
              <a:rPr lang="en-US" sz="1050" b="1" dirty="0" smtClean="0">
                <a:solidFill>
                  <a:schemeClr val="tx1"/>
                </a:solidFill>
              </a:rPr>
              <a:t>–</a:t>
            </a:r>
            <a:r>
              <a:rPr lang="en-US" sz="1050" b="1" baseline="0" dirty="0" smtClean="0">
                <a:solidFill>
                  <a:schemeClr val="tx1"/>
                </a:solidFill>
              </a:rPr>
              <a:t> </a:t>
            </a:r>
            <a:r>
              <a:rPr lang="en-US" sz="1050" b="1" baseline="0" dirty="0" err="1" smtClean="0">
                <a:solidFill>
                  <a:schemeClr val="tx1"/>
                </a:solidFill>
              </a:rPr>
              <a:t>TreeHouse</a:t>
            </a:r>
            <a:r>
              <a:rPr lang="en-US" sz="1050" b="1" baseline="0" dirty="0" smtClean="0">
                <a:solidFill>
                  <a:schemeClr val="tx1"/>
                </a:solidFill>
              </a:rPr>
              <a:t> Foods, </a:t>
            </a:r>
            <a:r>
              <a:rPr lang="en-US" sz="1050" b="1" baseline="0" dirty="0" err="1" smtClean="0">
                <a:solidFill>
                  <a:schemeClr val="tx1"/>
                </a:solidFill>
              </a:rPr>
              <a:t>Inc</a:t>
            </a:r>
            <a:endParaRPr lang="en-US" sz="1050" b="1" dirty="0" smtClean="0">
              <a:solidFill>
                <a:schemeClr val="tx1"/>
              </a:solidFill>
            </a:endParaRPr>
          </a:p>
          <a:p>
            <a:endParaRPr lang="en-US" dirty="0" smtClean="0"/>
          </a:p>
          <a:p>
            <a:pPr marL="60325" indent="-60325">
              <a:spcBef>
                <a:spcPts val="1000"/>
              </a:spcBef>
              <a:spcAft>
                <a:spcPts val="300"/>
              </a:spcAft>
              <a:buClr>
                <a:prstClr val="black"/>
              </a:buClr>
            </a:pPr>
            <a:r>
              <a:rPr lang="en-US" sz="1100" i="1" dirty="0" smtClean="0">
                <a:solidFill>
                  <a:schemeClr val="tx1"/>
                </a:solidFill>
              </a:rPr>
              <a:t>“This is our second time here and next month we are bringing our customers here. It shows you our commitment to HPE.”</a:t>
            </a:r>
          </a:p>
          <a:p>
            <a:pPr marL="274320" indent="-171450">
              <a:buClr>
                <a:prstClr val="black"/>
              </a:buClr>
              <a:buFont typeface="MetricHPE" panose="020B0503030202060203" pitchFamily="34" charset="0"/>
              <a:buChar char="−"/>
            </a:pPr>
            <a:r>
              <a:rPr lang="en-US" sz="1050" b="1" dirty="0" err="1" smtClean="0">
                <a:solidFill>
                  <a:schemeClr val="tx1"/>
                </a:solidFill>
              </a:rPr>
              <a:t>Sudianto</a:t>
            </a:r>
            <a:r>
              <a:rPr lang="en-US" sz="1050" b="1" dirty="0" smtClean="0">
                <a:solidFill>
                  <a:schemeClr val="tx1"/>
                </a:solidFill>
              </a:rPr>
              <a:t> </a:t>
            </a:r>
            <a:r>
              <a:rPr lang="en-US" sz="1050" b="1" dirty="0" err="1" smtClean="0">
                <a:solidFill>
                  <a:schemeClr val="tx1"/>
                </a:solidFill>
              </a:rPr>
              <a:t>Oei</a:t>
            </a:r>
            <a:r>
              <a:rPr lang="en-US" sz="1050" b="1" dirty="0" smtClean="0">
                <a:solidFill>
                  <a:schemeClr val="tx1"/>
                </a:solidFill>
              </a:rPr>
              <a:t>, CEO, </a:t>
            </a:r>
            <a:r>
              <a:rPr lang="en-US" sz="1050" b="1" dirty="0" err="1" smtClean="0">
                <a:solidFill>
                  <a:schemeClr val="tx1"/>
                </a:solidFill>
              </a:rPr>
              <a:t>Hypernet</a:t>
            </a:r>
            <a:endParaRPr lang="en-US" sz="1050" b="1" dirty="0" smtClean="0">
              <a:solidFill>
                <a:schemeClr val="tx1"/>
              </a:solidFill>
            </a:endParaRPr>
          </a:p>
          <a:p>
            <a:pPr marL="274320" indent="-171450">
              <a:buClr>
                <a:prstClr val="black"/>
              </a:buClr>
              <a:buFont typeface="MetricHPE" panose="020B0503030202060203" pitchFamily="34" charset="0"/>
              <a:buChar char="−"/>
            </a:pPr>
            <a:endParaRPr lang="en-US" sz="1050" b="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“What is our channel GTM? Joint selling vs. delivery only. How do we not directly compete?”</a:t>
            </a:r>
          </a:p>
          <a:p>
            <a:pPr marL="274320" indent="-171450">
              <a:buClr>
                <a:prstClr val="black"/>
              </a:buClr>
              <a:buFont typeface="MetricHPE" panose="020B0503030202060203" pitchFamily="34" charset="0"/>
              <a:buChar char="−"/>
            </a:pPr>
            <a:r>
              <a:rPr lang="en-US" sz="1050" b="1" dirty="0" smtClean="0">
                <a:solidFill>
                  <a:schemeClr val="tx1"/>
                </a:solidFill>
              </a:rPr>
              <a:t>Presidio </a:t>
            </a:r>
            <a:r>
              <a:rPr lang="en-US" sz="1050" b="1" dirty="0" err="1" smtClean="0">
                <a:solidFill>
                  <a:schemeClr val="tx1"/>
                </a:solidFill>
              </a:rPr>
              <a:t>Inc</a:t>
            </a:r>
            <a:r>
              <a:rPr lang="en-US" sz="1050" b="1" dirty="0" smtClean="0">
                <a:solidFill>
                  <a:schemeClr val="tx1"/>
                </a:solidFill>
              </a:rPr>
              <a:t> </a:t>
            </a:r>
            <a:endParaRPr lang="en-US" sz="1100" dirty="0" smtClean="0">
              <a:solidFill>
                <a:schemeClr val="tx1"/>
              </a:solidFill>
            </a:endParaRPr>
          </a:p>
          <a:p>
            <a:pPr marL="274320" indent="-171450">
              <a:buClr>
                <a:prstClr val="black"/>
              </a:buClr>
              <a:buFont typeface="MetricHPE" panose="020B0503030202060203" pitchFamily="34" charset="0"/>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2137926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pPr marL="192024" lvl="1"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272897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53357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marL="9318"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19054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marL="9318"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136852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68179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Everything</a:t>
            </a:r>
            <a:r>
              <a:rPr lang="en-US" baseline="0" dirty="0" smtClean="0"/>
              <a:t> aaS – HPE Pointnext, Prometheus-</a:t>
            </a:r>
            <a:r>
              <a:rPr lang="en-US" baseline="0" dirty="0" err="1" smtClean="0"/>
              <a:t>Greenlake</a:t>
            </a:r>
            <a:r>
              <a:rPr lang="en-US" baseline="0" dirty="0" smtClean="0"/>
              <a:t>, Flex Capacity, SAP Hana</a:t>
            </a:r>
          </a:p>
          <a:p>
            <a:r>
              <a:rPr lang="en-US" baseline="0" dirty="0" smtClean="0"/>
              <a:t>Intelligent Edge - </a:t>
            </a:r>
            <a:endParaRPr lang="en-US" dirty="0" smtClean="0"/>
          </a:p>
          <a:p>
            <a:r>
              <a:rPr lang="en-US" dirty="0" smtClean="0"/>
              <a:t>Blades plus</a:t>
            </a:r>
            <a:r>
              <a:rPr lang="en-US" baseline="0" dirty="0" smtClean="0"/>
              <a:t> – Synergy, SimpliVity, Apollo, </a:t>
            </a:r>
            <a:r>
              <a:rPr lang="en-US" baseline="0" dirty="0" err="1" smtClean="0"/>
              <a:t>Proliant</a:t>
            </a:r>
            <a:r>
              <a:rPr lang="en-US" baseline="0" dirty="0" smtClean="0"/>
              <a:t> Gen10</a:t>
            </a:r>
          </a:p>
          <a:p>
            <a:r>
              <a:rPr lang="en-US" baseline="0" dirty="0" smtClean="0"/>
              <a:t>Gen10 transition – </a:t>
            </a:r>
          </a:p>
          <a:p>
            <a:r>
              <a:rPr lang="en-US" baseline="0" dirty="0" smtClean="0"/>
              <a:t>Shift to SW defined – OneView, SimpliVity, Synergy, One Sphere</a:t>
            </a:r>
          </a:p>
          <a:p>
            <a:r>
              <a:rPr lang="en-US" baseline="0" dirty="0" smtClean="0"/>
              <a:t>Storage to flash – Nimble, StoreOnce, 3PAR, SimpliVity</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18497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marL="9318"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87557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fontScale="92500" lnSpcReduction="20000"/>
          </a:bodyPr>
          <a:lstStyle/>
          <a:p>
            <a:pPr marL="9318" indent="0">
              <a:buFont typeface="Arial" panose="020B0604020202020204" pitchFamily="34" charset="0"/>
              <a:buNone/>
            </a:pPr>
            <a:r>
              <a:rPr lang="en-US" b="0" baseline="0" dirty="0" smtClean="0"/>
              <a:t>Tina – follow-up with PA and NY</a:t>
            </a:r>
          </a:p>
          <a:p>
            <a:pPr marL="9318" indent="0">
              <a:buFont typeface="Arial" panose="020B0604020202020204" pitchFamily="34" charset="0"/>
              <a:buNone/>
            </a:pPr>
            <a:r>
              <a:rPr lang="en-US" b="0" baseline="0" dirty="0" smtClean="0"/>
              <a:t>Look into if OneSphere is launched in OneSphere (Matt Haron may be able to answer)</a:t>
            </a:r>
          </a:p>
          <a:p>
            <a:pPr marL="9318" indent="0">
              <a:buFont typeface="Arial" panose="020B0604020202020204" pitchFamily="34" charset="0"/>
              <a:buNone/>
            </a:pPr>
            <a:endParaRPr lang="en-US" b="0" baseline="0" dirty="0" smtClean="0"/>
          </a:p>
          <a:p>
            <a:pPr marL="9318" indent="0">
              <a:buFont typeface="Arial" panose="020B0604020202020204" pitchFamily="34" charset="0"/>
              <a:buNone/>
            </a:pPr>
            <a:endParaRPr lang="en-US" b="0" baseline="0" dirty="0" smtClean="0"/>
          </a:p>
          <a:p>
            <a:pPr marL="9318" indent="0">
              <a:buFont typeface="Arial" panose="020B0604020202020204" pitchFamily="34" charset="0"/>
              <a:buNone/>
            </a:pPr>
            <a:r>
              <a:rPr lang="en-US" b="0" baseline="0" dirty="0" smtClean="0"/>
              <a:t>Janet – seeing requests for </a:t>
            </a:r>
            <a:r>
              <a:rPr lang="en-US" b="0" baseline="0" dirty="0" err="1" smtClean="0"/>
              <a:t>SimpliVity</a:t>
            </a:r>
            <a:r>
              <a:rPr lang="en-US" b="0" baseline="0" dirty="0" smtClean="0"/>
              <a:t> separate more and more </a:t>
            </a:r>
          </a:p>
          <a:p>
            <a:pPr marL="9318" indent="0">
              <a:buFont typeface="Arial" panose="020B0604020202020204" pitchFamily="34" charset="0"/>
              <a:buNone/>
            </a:pPr>
            <a:r>
              <a:rPr lang="en-US" b="0" baseline="0" dirty="0" smtClean="0"/>
              <a:t>Have briefings with Extended time for </a:t>
            </a:r>
            <a:r>
              <a:rPr lang="en-US" b="0" baseline="0" dirty="0" err="1" smtClean="0"/>
              <a:t>Greenlake</a:t>
            </a:r>
            <a:r>
              <a:rPr lang="en-US" b="0" baseline="0" dirty="0" smtClean="0"/>
              <a:t> </a:t>
            </a:r>
          </a:p>
          <a:p>
            <a:pPr marL="9318" indent="0">
              <a:buFont typeface="Arial" panose="020B0604020202020204" pitchFamily="34" charset="0"/>
              <a:buNone/>
            </a:pPr>
            <a:r>
              <a:rPr lang="en-US" b="0" baseline="0" dirty="0" smtClean="0"/>
              <a:t>Customer said in the roundtable that </a:t>
            </a:r>
            <a:r>
              <a:rPr lang="en-US" b="0" baseline="0" dirty="0" err="1" smtClean="0"/>
              <a:t>Greenlake</a:t>
            </a:r>
            <a:r>
              <a:rPr lang="en-US" b="0" baseline="0" dirty="0" smtClean="0"/>
              <a:t> was hard to grasp because it was a large topic – need a really good DL – </a:t>
            </a:r>
            <a:r>
              <a:rPr lang="en-US" b="0" baseline="0" dirty="0" err="1" smtClean="0"/>
              <a:t>Synnex</a:t>
            </a:r>
            <a:r>
              <a:rPr lang="en-US" b="0" baseline="0" dirty="0" smtClean="0"/>
              <a:t> – look at the summary and follow-up</a:t>
            </a:r>
          </a:p>
          <a:p>
            <a:pPr marL="9318" indent="0">
              <a:buFont typeface="Arial" panose="020B0604020202020204" pitchFamily="34" charset="0"/>
              <a:buNone/>
            </a:pPr>
            <a:r>
              <a:rPr lang="en-US" b="0" baseline="0" dirty="0" smtClean="0"/>
              <a:t>Seen some negative attitudes because of Legacy DXC relationships – </a:t>
            </a:r>
            <a:r>
              <a:rPr lang="en-US" b="0" baseline="0" dirty="0" err="1" smtClean="0"/>
              <a:t>highlevel</a:t>
            </a:r>
            <a:r>
              <a:rPr lang="en-US" b="0" baseline="0" dirty="0" smtClean="0"/>
              <a:t> with hope to dive deeper</a:t>
            </a:r>
          </a:p>
          <a:p>
            <a:pPr marL="9318" indent="0">
              <a:buFont typeface="Arial" panose="020B0604020202020204" pitchFamily="34" charset="0"/>
              <a:buNone/>
            </a:pPr>
            <a:endParaRPr lang="en-US" b="0" baseline="0" dirty="0" smtClean="0"/>
          </a:p>
          <a:p>
            <a:pPr marL="9318" indent="0">
              <a:buFont typeface="Arial" panose="020B0604020202020204" pitchFamily="34" charset="0"/>
              <a:buNone/>
            </a:pPr>
            <a:r>
              <a:rPr lang="en-US" b="0" baseline="0" dirty="0" smtClean="0"/>
              <a:t>Marcy – </a:t>
            </a:r>
          </a:p>
          <a:p>
            <a:pPr marL="180768" indent="-171450">
              <a:buFontTx/>
              <a:buChar char="-"/>
            </a:pPr>
            <a:r>
              <a:rPr lang="en-US" b="0" baseline="0" dirty="0" smtClean="0"/>
              <a:t>A lot of account teams are including OneSphere in the agenda.  Haven’t had dedicated sessions on OneSphere – because need   </a:t>
            </a:r>
          </a:p>
          <a:p>
            <a:pPr marL="9318" indent="0">
              <a:buFontTx/>
              <a:buNone/>
            </a:pPr>
            <a:r>
              <a:rPr lang="en-US" b="0" baseline="0" dirty="0" smtClean="0"/>
              <a:t>Video of OneSphere is being used in briefings and being well responded to.  OneSphere usually touched on during HPE Strategy or </a:t>
            </a:r>
            <a:r>
              <a:rPr lang="en-US" b="0" baseline="0" dirty="0" err="1" smtClean="0"/>
              <a:t>HybridIT</a:t>
            </a:r>
            <a:r>
              <a:rPr lang="en-US" b="0" baseline="0" dirty="0" smtClean="0"/>
              <a:t>.  DLs aren’t too comfortable getting</a:t>
            </a:r>
          </a:p>
          <a:p>
            <a:pPr marL="9318" indent="0">
              <a:buFontTx/>
              <a:buNone/>
            </a:pPr>
            <a:r>
              <a:rPr lang="en-US" b="0" baseline="0" dirty="0" smtClean="0"/>
              <a:t>- CTP has been coming up a lot under discussions in OneSphere – CTP and OneSphere tied in briefings.  CTP generating a lot of interest.</a:t>
            </a:r>
          </a:p>
          <a:p>
            <a:pPr marL="9318" indent="0">
              <a:buFontTx/>
              <a:buNone/>
            </a:pPr>
            <a:endParaRPr lang="en-US" b="0" baseline="0" dirty="0" smtClean="0"/>
          </a:p>
          <a:p>
            <a:pPr marL="9318" indent="0">
              <a:buFontTx/>
              <a:buNone/>
            </a:pPr>
            <a:r>
              <a:rPr lang="en-US" b="0" baseline="0" dirty="0" smtClean="0"/>
              <a:t>Michelle</a:t>
            </a:r>
          </a:p>
          <a:p>
            <a:pPr marL="180768" indent="-171450">
              <a:buFontTx/>
              <a:buChar char="-"/>
            </a:pPr>
            <a:r>
              <a:rPr lang="en-US" b="0" baseline="0" dirty="0" smtClean="0"/>
              <a:t>OneSphere in the </a:t>
            </a:r>
            <a:r>
              <a:rPr lang="en-US" b="0" baseline="0" dirty="0" err="1" smtClean="0"/>
              <a:t>HybridIT</a:t>
            </a:r>
            <a:r>
              <a:rPr lang="en-US" b="0" baseline="0" dirty="0" smtClean="0"/>
              <a:t> topic, compared to </a:t>
            </a:r>
            <a:r>
              <a:rPr lang="en-US" b="0" baseline="0" dirty="0" err="1" smtClean="0"/>
              <a:t>OneView</a:t>
            </a:r>
            <a:r>
              <a:rPr lang="en-US" b="0" baseline="0" dirty="0" smtClean="0"/>
              <a:t>.  OneSphere enables getting to the right mix.  OneSphere enables you to manage the right Mix</a:t>
            </a:r>
          </a:p>
          <a:p>
            <a:pPr marL="180768" indent="-171450">
              <a:buFontTx/>
              <a:buChar char="-"/>
            </a:pPr>
            <a:r>
              <a:rPr lang="en-US" b="0" baseline="0" dirty="0" smtClean="0"/>
              <a:t>Have a </a:t>
            </a:r>
            <a:r>
              <a:rPr lang="en-US" b="0" baseline="0" dirty="0" err="1" smtClean="0"/>
              <a:t>Pointnext</a:t>
            </a:r>
            <a:r>
              <a:rPr lang="en-US" b="0" baseline="0" dirty="0" smtClean="0"/>
              <a:t>/CTP discussion on the right next – keeping Hybrid IT simple, </a:t>
            </a:r>
            <a:r>
              <a:rPr lang="en-US" b="0" baseline="0" dirty="0" err="1" smtClean="0"/>
              <a:t>GreenLake</a:t>
            </a:r>
            <a:r>
              <a:rPr lang="en-US" b="0" baseline="0" dirty="0" smtClean="0"/>
              <a:t> – what are the solutions we can outsource for you.  What are the different levels – models</a:t>
            </a:r>
          </a:p>
          <a:p>
            <a:pPr marL="180768" indent="-171450">
              <a:buFontTx/>
              <a:buChar char="-"/>
            </a:pPr>
            <a:r>
              <a:rPr lang="en-US" b="0" baseline="0" dirty="0" smtClean="0"/>
              <a:t>There’s a little confusion about how </a:t>
            </a:r>
            <a:r>
              <a:rPr lang="en-US" b="0" baseline="0" dirty="0" err="1" smtClean="0"/>
              <a:t>Pointnext</a:t>
            </a:r>
            <a:r>
              <a:rPr lang="en-US" b="0" baseline="0" dirty="0" smtClean="0"/>
              <a:t> and Legacy – need to help bridge between legacy services and </a:t>
            </a:r>
            <a:r>
              <a:rPr lang="en-US" b="0" baseline="0" dirty="0" err="1" smtClean="0"/>
              <a:t>Pointnext</a:t>
            </a:r>
            <a:r>
              <a:rPr lang="en-US" b="0" baseline="0" dirty="0" smtClean="0"/>
              <a:t>.  How do DXC services and </a:t>
            </a:r>
            <a:r>
              <a:rPr lang="en-US" b="0" baseline="0" dirty="0" err="1" smtClean="0"/>
              <a:t>Pointnext</a:t>
            </a:r>
            <a:r>
              <a:rPr lang="en-US" b="0" baseline="0" dirty="0" smtClean="0"/>
              <a:t> augment each other – who owns what.  What are we paying for now</a:t>
            </a:r>
          </a:p>
          <a:p>
            <a:pPr marL="180768" indent="-171450">
              <a:buFontTx/>
              <a:buChar char="-"/>
            </a:pPr>
            <a:r>
              <a:rPr lang="en-US" b="0" baseline="0" dirty="0" smtClean="0"/>
              <a:t>OneSphere demo would be great; ability to explain the difference between OneSphere and </a:t>
            </a:r>
            <a:r>
              <a:rPr lang="en-US" b="0" baseline="0" dirty="0" err="1" smtClean="0"/>
              <a:t>OneView</a:t>
            </a:r>
            <a:endParaRPr lang="en-US" b="0" baseline="0" dirty="0" smtClean="0"/>
          </a:p>
          <a:p>
            <a:pPr marL="180768" indent="-171450">
              <a:buFontTx/>
              <a:buChar char="-"/>
            </a:pPr>
            <a:endParaRPr lang="en-US" b="0" baseline="0" dirty="0" smtClean="0"/>
          </a:p>
          <a:p>
            <a:pPr marL="9318" indent="0">
              <a:buFontTx/>
              <a:buNone/>
            </a:pPr>
            <a:r>
              <a:rPr lang="en-US" b="0" baseline="0" dirty="0" smtClean="0"/>
              <a:t>Consider that need more categories in BMT to focus on CTP, </a:t>
            </a:r>
            <a:r>
              <a:rPr lang="en-US" b="0" baseline="0" dirty="0" err="1" smtClean="0"/>
              <a:t>Greenlake</a:t>
            </a:r>
            <a:r>
              <a:rPr lang="en-US" b="0" baseline="0" dirty="0" smtClean="0"/>
              <a:t>, OneSphere … </a:t>
            </a:r>
          </a:p>
          <a:p>
            <a:pPr marL="9318" indent="0">
              <a:buFontTx/>
              <a:buNone/>
            </a:pPr>
            <a:endParaRPr lang="en-US" b="0"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288049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r>
              <a:rPr lang="en-US" b="0" baseline="0" dirty="0" smtClean="0"/>
              <a:t>Data analytics – want to know what products and services to make the process more efficient; want partners.  Used to know what the customer wanted and now the trends are moving so fast.  How to stay up with it.</a:t>
            </a:r>
            <a:endParaRPr lang="en-US" b="0"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100798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9318" indent="0">
              <a:buNone/>
            </a:pPr>
            <a:r>
              <a:rPr lang="en-US" baseline="0" dirty="0" smtClean="0"/>
              <a:t>Other top of minds:</a:t>
            </a:r>
          </a:p>
          <a:p>
            <a:pPr marL="180768" indent="-171450">
              <a:buFontTx/>
              <a:buChar char="-"/>
            </a:pPr>
            <a:r>
              <a:rPr lang="en-US" baseline="0" dirty="0" smtClean="0"/>
              <a:t>Optimization - </a:t>
            </a:r>
            <a:r>
              <a:rPr lang="en-US" baseline="0" dirty="0" err="1" smtClean="0"/>
              <a:t>Mediaset</a:t>
            </a:r>
            <a:r>
              <a:rPr lang="en-US" baseline="0" dirty="0" smtClean="0"/>
              <a:t> </a:t>
            </a:r>
            <a:r>
              <a:rPr lang="en-US" baseline="0" dirty="0" err="1" smtClean="0"/>
              <a:t>SpA</a:t>
            </a:r>
            <a:r>
              <a:rPr lang="en-US" baseline="0" dirty="0" smtClean="0"/>
              <a:t>, Integral Ad Science, </a:t>
            </a:r>
            <a:r>
              <a:rPr lang="en-US" baseline="0" dirty="0" err="1" smtClean="0"/>
              <a:t>Inc</a:t>
            </a:r>
            <a:r>
              <a:rPr lang="en-US" baseline="0" dirty="0" smtClean="0"/>
              <a:t>, Deloitte</a:t>
            </a:r>
          </a:p>
          <a:p>
            <a:pPr marL="180768" indent="-171450">
              <a:buFontTx/>
              <a:buChar char="-"/>
            </a:pPr>
            <a:r>
              <a:rPr lang="en-US" baseline="0" dirty="0" smtClean="0"/>
              <a:t>Plug and Play (want someone else to do the work) - Egyptian Ministry of Defense, ExxonMobil Global Services Company, Royal Bank Of Canada</a:t>
            </a:r>
          </a:p>
          <a:p>
            <a:pPr marL="180768" indent="-171450">
              <a:buFontTx/>
              <a:buChar char="-"/>
            </a:pPr>
            <a:r>
              <a:rPr lang="en-US" baseline="0" dirty="0" smtClean="0"/>
              <a:t>Cost - Wells Fargo &amp; Company, Integral Ad Science, Inc.</a:t>
            </a:r>
          </a:p>
          <a:p>
            <a:pPr marL="180768" indent="-171450">
              <a:buFontTx/>
              <a:buChar char="-"/>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259630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45720" indent="-36576">
              <a:buFont typeface="Wingdings" panose="05000000000000000000" pitchFamily="2" charset="2"/>
              <a:buChar char="§"/>
            </a:pPr>
            <a:endParaRPr lang="en-US" dirty="0"/>
          </a:p>
          <a:p>
            <a:pPr marL="45720" marR="0" lvl="0" indent="-36576" algn="l" defTabSz="914400" rtl="0" eaLnBrk="1" fontAlgn="auto" latinLnBrk="0" hangingPunct="1">
              <a:lnSpc>
                <a:spcPct val="100000"/>
              </a:lnSpc>
              <a:spcBef>
                <a:spcPts val="600"/>
              </a:spcBef>
              <a:spcAft>
                <a:spcPts val="0"/>
              </a:spcAft>
              <a:buClrTx/>
              <a:buSzPct val="25000"/>
              <a:buFont typeface="Wingdings" panose="05000000000000000000" pitchFamily="2" charset="2"/>
              <a:buChar char="§"/>
              <a:tabLst/>
              <a:defRPr/>
            </a:pPr>
            <a:endParaRPr lang="en-US" dirty="0"/>
          </a:p>
          <a:p>
            <a:pPr marL="45720" indent="-36576">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897227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1270918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January 16, 2018</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January 16, 2018</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January 16, 2018</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January 16,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16,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16, 2018</a:t>
            </a:fld>
            <a:endParaRPr/>
          </a:p>
        </p:txBody>
      </p:sp>
      <p:sp>
        <p:nvSpPr>
          <p:cNvPr id="3" name="Footer Placeholder 2"/>
          <p:cNvSpPr>
            <a:spLocks noGrp="1"/>
          </p:cNvSpPr>
          <p:nvPr>
            <p:ph type="ftr" sz="quarter" idx="11"/>
          </p:nvPr>
        </p:nvSpPr>
        <p:spPr/>
        <p:txBody>
          <a:bodyPr/>
          <a:lstStyle/>
          <a:p>
            <a:r>
              <a:rPr lang="en-US"/>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16, 2018</a:t>
            </a:fld>
            <a:endParaRPr/>
          </a:p>
        </p:txBody>
      </p:sp>
      <p:sp>
        <p:nvSpPr>
          <p:cNvPr id="12" name="Footer Placeholder 11"/>
          <p:cNvSpPr>
            <a:spLocks noGrp="1"/>
          </p:cNvSpPr>
          <p:nvPr>
            <p:ph type="ftr" sz="quarter" idx="16"/>
          </p:nvPr>
        </p:nvSpPr>
        <p:spPr/>
        <p:txBody>
          <a:bodyPr/>
          <a:lstStyle/>
          <a:p>
            <a:r>
              <a:rPr lang="en-US"/>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with Dark Picture">
    <p:bg bwMode="ltGray">
      <p:bgPr>
        <a:solidFill>
          <a:srgbClr val="425563"/>
        </a:solidFill>
        <a:effectLst/>
      </p:bgPr>
    </p:bg>
    <p:spTree>
      <p:nvGrpSpPr>
        <p:cNvPr id="1" name=""/>
        <p:cNvGrpSpPr/>
        <p:nvPr/>
      </p:nvGrpSpPr>
      <p:grpSpPr>
        <a:xfrm>
          <a:off x="0" y="0"/>
          <a:ext cx="0" cy="0"/>
          <a:chOff x="0" y="0"/>
          <a:chExt cx="0" cy="0"/>
        </a:xfrm>
      </p:grpSpPr>
      <p:sp>
        <p:nvSpPr>
          <p:cNvPr id="2" name="Rectangle 1"/>
          <p:cNvSpPr/>
          <p:nvPr userDrawn="1"/>
        </p:nvSpPr>
        <p:spPr bwMode="ltGray">
          <a:xfrm>
            <a:off x="0" y="0"/>
            <a:ext cx="8467344" cy="6858000"/>
          </a:xfrm>
          <a:prstGeom prst="rect">
            <a:avLst/>
          </a:prstGeom>
          <a:gradFill flip="none" rotWithShape="1">
            <a:gsLst>
              <a:gs pos="0">
                <a:schemeClr val="bg1">
                  <a:alpha val="60000"/>
                </a:schemeClr>
              </a:gs>
              <a:gs pos="54000">
                <a:schemeClr val="bg1">
                  <a:alpha val="31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5" name="Title 4"/>
          <p:cNvSpPr>
            <a:spLocks noGrp="1"/>
          </p:cNvSpPr>
          <p:nvPr>
            <p:ph type="title"/>
          </p:nvPr>
        </p:nvSpPr>
        <p:spPr>
          <a:xfrm>
            <a:off x="610393" y="2996184"/>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5053584"/>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dirty="0"/>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766163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with Name">
    <p:spTree>
      <p:nvGrpSpPr>
        <p:cNvPr id="1" name=""/>
        <p:cNvGrpSpPr/>
        <p:nvPr/>
      </p:nvGrpSpPr>
      <p:grpSpPr>
        <a:xfrm>
          <a:off x="0" y="0"/>
          <a:ext cx="0" cy="0"/>
          <a:chOff x="0" y="0"/>
          <a:chExt cx="0" cy="0"/>
        </a:xfrm>
      </p:grpSpPr>
      <p:sp>
        <p:nvSpPr>
          <p:cNvPr id="9" name="Rectangle 8"/>
          <p:cNvSpPr/>
          <p:nvPr userDrawn="1"/>
        </p:nvSpPr>
        <p:spPr bwMode="ltGray">
          <a:xfrm>
            <a:off x="0" y="0"/>
            <a:ext cx="8467344" cy="6858000"/>
          </a:xfrm>
          <a:prstGeom prst="rect">
            <a:avLst/>
          </a:prstGeom>
          <a:gradFill flip="none" rotWithShape="1">
            <a:gsLst>
              <a:gs pos="0">
                <a:schemeClr val="bg1">
                  <a:alpha val="86000"/>
                </a:schemeClr>
              </a:gs>
              <a:gs pos="54000">
                <a:schemeClr val="bg1">
                  <a:alpha val="67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12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59070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16, 2018</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16, 2018</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16,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16,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16,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16, 2018</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84" r:id="rId4"/>
    <p:sldLayoutId id="2147483651" r:id="rId5"/>
    <p:sldLayoutId id="2147483661" r:id="rId6"/>
    <p:sldLayoutId id="2147483662" r:id="rId7"/>
    <p:sldLayoutId id="2147483664" r:id="rId8"/>
    <p:sldLayoutId id="2147483667" r:id="rId9"/>
    <p:sldLayoutId id="2147483650" r:id="rId10"/>
    <p:sldLayoutId id="2147483668" r:id="rId11"/>
    <p:sldLayoutId id="2147483669" r:id="rId12"/>
    <p:sldLayoutId id="2147483654" r:id="rId13"/>
    <p:sldLayoutId id="2147483679" r:id="rId14"/>
    <p:sldLayoutId id="2147483655" r:id="rId15"/>
    <p:sldLayoutId id="2147483678" r:id="rId16"/>
    <p:sldLayoutId id="2147483649" r:id="rId17"/>
    <p:sldLayoutId id="2147483682" r:id="rId18"/>
    <p:sldLayoutId id="2147483683"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chart" Target="../charts/chart13.xml"/><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jpeg"/><Relationship Id="rId7"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7.jpeg"/><Relationship Id="rId9"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chart" Target="../charts/chart7.xml"/><Relationship Id="rId7" Type="http://schemas.openxmlformats.org/officeDocument/2006/relationships/chart" Target="../charts/chart1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336801"/>
            <a:ext cx="9141619" cy="2286000"/>
          </a:xfrm>
        </p:spPr>
        <p:txBody>
          <a:bodyPr/>
          <a:lstStyle/>
          <a:p>
            <a:r>
              <a:rPr lang="en-US" sz="6600" dirty="0">
                <a:solidFill>
                  <a:schemeClr val="bg1"/>
                </a:solidFill>
              </a:rPr>
              <a:t>Customer Insights</a:t>
            </a:r>
          </a:p>
        </p:txBody>
      </p:sp>
      <p:sp>
        <p:nvSpPr>
          <p:cNvPr id="5" name="Text Placeholder 4"/>
          <p:cNvSpPr>
            <a:spLocks noGrp="1"/>
          </p:cNvSpPr>
          <p:nvPr>
            <p:ph type="body" sz="quarter" idx="13"/>
          </p:nvPr>
        </p:nvSpPr>
        <p:spPr>
          <a:xfrm>
            <a:off x="608013" y="4736496"/>
            <a:ext cx="9141619" cy="699107"/>
          </a:xfrm>
        </p:spPr>
        <p:txBody>
          <a:bodyPr/>
          <a:lstStyle/>
          <a:p>
            <a:r>
              <a:rPr lang="en-US" sz="3200" dirty="0">
                <a:solidFill>
                  <a:schemeClr val="bg1"/>
                </a:solidFill>
              </a:rPr>
              <a:t>Learnings from </a:t>
            </a:r>
            <a:r>
              <a:rPr lang="en-US" sz="3200" dirty="0" smtClean="0">
                <a:solidFill>
                  <a:schemeClr val="bg1"/>
                </a:solidFill>
              </a:rPr>
              <a:t>Oct-Dec EBC </a:t>
            </a:r>
            <a:r>
              <a:rPr lang="en-US" sz="3200" dirty="0">
                <a:solidFill>
                  <a:schemeClr val="bg1"/>
                </a:solidFill>
              </a:rPr>
              <a:t>&amp; CEC visits</a:t>
            </a:r>
          </a:p>
        </p:txBody>
      </p:sp>
      <p:sp>
        <p:nvSpPr>
          <p:cNvPr id="3" name="Text Placeholder 2"/>
          <p:cNvSpPr>
            <a:spLocks noGrp="1"/>
          </p:cNvSpPr>
          <p:nvPr>
            <p:ph type="body" sz="quarter" idx="14"/>
          </p:nvPr>
        </p:nvSpPr>
        <p:spPr>
          <a:xfrm>
            <a:off x="608013" y="5588001"/>
            <a:ext cx="9141619" cy="457200"/>
          </a:xfrm>
        </p:spPr>
        <p:txBody>
          <a:bodyPr/>
          <a:lstStyle/>
          <a:p>
            <a:r>
              <a:rPr lang="en-US" sz="2000" b="1" dirty="0">
                <a:solidFill>
                  <a:schemeClr val="bg1"/>
                </a:solidFill>
              </a:rPr>
              <a:t>James Woloszyn, </a:t>
            </a:r>
            <a:r>
              <a:rPr lang="en-US" sz="2000" dirty="0">
                <a:solidFill>
                  <a:schemeClr val="bg1"/>
                </a:solidFill>
              </a:rPr>
              <a:t>Global Customer Advocacy</a:t>
            </a:r>
          </a:p>
          <a:p>
            <a:endParaRPr lang="en-US" sz="2000" dirty="0">
              <a:solidFill>
                <a:schemeClr val="bg1"/>
              </a:solidFill>
            </a:endParaRPr>
          </a:p>
        </p:txBody>
      </p:sp>
    </p:spTree>
    <p:extLst>
      <p:ext uri="{BB962C8B-B14F-4D97-AF65-F5344CB8AC3E}">
        <p14:creationId xmlns:p14="http://schemas.microsoft.com/office/powerpoint/2010/main" val="165192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612608" y="1520915"/>
            <a:ext cx="5483392" cy="1881045"/>
          </a:xfrm>
          <a:prstGeom prst="rect">
            <a:avLst/>
          </a:prstGeom>
          <a:solidFill>
            <a:schemeClr val="bg1"/>
          </a:solidFill>
          <a:ln w="38100">
            <a:solidFill>
              <a:schemeClr val="accent1"/>
            </a:solidFill>
          </a:ln>
        </p:spPr>
        <p:txBody>
          <a:bodyPr vert="horz" lIns="155448" tIns="137160" rIns="1645920" bIns="274320" rtlCol="0" anchor="t">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1600" b="1" dirty="0"/>
              <a:t>Top Partner Interests</a:t>
            </a:r>
          </a:p>
        </p:txBody>
      </p:sp>
      <p:sp>
        <p:nvSpPr>
          <p:cNvPr id="29" name="TextBox 28"/>
          <p:cNvSpPr txBox="1"/>
          <p:nvPr/>
        </p:nvSpPr>
        <p:spPr>
          <a:xfrm>
            <a:off x="4737012"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r>
              <a:rPr lang="en-US" sz="1200" b="1" dirty="0"/>
              <a:t>Nimble </a:t>
            </a:r>
          </a:p>
        </p:txBody>
      </p:sp>
      <p:sp>
        <p:nvSpPr>
          <p:cNvPr id="26" name="TextBox 25"/>
          <p:cNvSpPr txBox="1"/>
          <p:nvPr/>
        </p:nvSpPr>
        <p:spPr>
          <a:xfrm>
            <a:off x="3416006"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r>
              <a:rPr lang="en-US" sz="1200" b="1" dirty="0" err="1" smtClean="0"/>
              <a:t>IoT</a:t>
            </a:r>
            <a:r>
              <a:rPr lang="en-US" sz="1200" b="1" dirty="0" smtClean="0"/>
              <a:t>/Aruba </a:t>
            </a:r>
            <a:endParaRPr lang="en-US" sz="1200" b="1" dirty="0"/>
          </a:p>
        </p:txBody>
      </p:sp>
      <p:sp>
        <p:nvSpPr>
          <p:cNvPr id="14" name="TextBox 13"/>
          <p:cNvSpPr txBox="1"/>
          <p:nvPr/>
        </p:nvSpPr>
        <p:spPr>
          <a:xfrm>
            <a:off x="2095000"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r>
              <a:rPr lang="en-US" sz="1200" b="1" dirty="0" smtClean="0"/>
              <a:t>SimpliVity</a:t>
            </a:r>
            <a:endParaRPr lang="en-US" sz="1200" b="1" dirty="0"/>
          </a:p>
        </p:txBody>
      </p:sp>
      <p:sp>
        <p:nvSpPr>
          <p:cNvPr id="11" name="TextBox 10"/>
          <p:cNvSpPr txBox="1"/>
          <p:nvPr/>
        </p:nvSpPr>
        <p:spPr>
          <a:xfrm>
            <a:off x="773994"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r>
              <a:rPr lang="en-US" sz="1200" b="1" dirty="0" smtClean="0"/>
              <a:t>Synergy</a:t>
            </a:r>
            <a:endParaRPr lang="en-US" sz="1200" b="1" dirty="0"/>
          </a:p>
        </p:txBody>
      </p:sp>
      <p:sp>
        <p:nvSpPr>
          <p:cNvPr id="2" name="Title 1"/>
          <p:cNvSpPr>
            <a:spLocks noGrp="1"/>
          </p:cNvSpPr>
          <p:nvPr>
            <p:ph type="title"/>
          </p:nvPr>
        </p:nvSpPr>
        <p:spPr/>
        <p:txBody>
          <a:bodyPr/>
          <a:lstStyle/>
          <a:p>
            <a:r>
              <a:rPr lang="en-US" dirty="0"/>
              <a:t>Partner Insights </a:t>
            </a:r>
            <a:r>
              <a:rPr lang="en-US" dirty="0" smtClean="0"/>
              <a:t>(Oct </a:t>
            </a:r>
            <a:r>
              <a:rPr lang="en-US" dirty="0"/>
              <a:t>- </a:t>
            </a:r>
            <a:r>
              <a:rPr lang="en-US" dirty="0" smtClean="0"/>
              <a:t>Dec)</a:t>
            </a:r>
            <a:endParaRPr lang="en-US" dirty="0"/>
          </a:p>
        </p:txBody>
      </p:sp>
      <p:sp>
        <p:nvSpPr>
          <p:cNvPr id="43" name="Text Placeholder 42"/>
          <p:cNvSpPr>
            <a:spLocks noGrp="1"/>
          </p:cNvSpPr>
          <p:nvPr>
            <p:ph type="body" sz="quarter" idx="13"/>
          </p:nvPr>
        </p:nvSpPr>
        <p:spPr/>
        <p:txBody>
          <a:bodyPr/>
          <a:lstStyle/>
          <a:p>
            <a:r>
              <a:rPr lang="en-US" dirty="0"/>
              <a:t>Insights from Channel/Reseller and System Integrator engagements</a:t>
            </a:r>
          </a:p>
        </p:txBody>
      </p:sp>
      <p:sp>
        <p:nvSpPr>
          <p:cNvPr id="3" name="Slide Number Placeholder 2"/>
          <p:cNvSpPr>
            <a:spLocks noGrp="1"/>
          </p:cNvSpPr>
          <p:nvPr>
            <p:ph type="sldNum" sz="quarter" idx="12"/>
          </p:nvPr>
        </p:nvSpPr>
        <p:spPr/>
        <p:txBody>
          <a:bodyPr/>
          <a:lstStyle/>
          <a:p>
            <a:fld id="{B016F8AB-BCEA-4347-8BA6-BE776009BC89}" type="slidenum">
              <a:rPr lang="en-US" smtClean="0"/>
              <a:t>10</a:t>
            </a:fld>
            <a:endParaRPr lang="en-US"/>
          </a:p>
        </p:txBody>
      </p:sp>
      <p:sp>
        <p:nvSpPr>
          <p:cNvPr id="9" name="Rectangle 8"/>
          <p:cNvSpPr/>
          <p:nvPr/>
        </p:nvSpPr>
        <p:spPr bwMode="ltGray">
          <a:xfrm>
            <a:off x="612608" y="3601529"/>
            <a:ext cx="5483392" cy="24467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55448" tIns="137160" rtlCol="0" anchor="t">
            <a:noAutofit/>
          </a:bodyPr>
          <a:lstStyle/>
          <a:p>
            <a:pPr>
              <a:lnSpc>
                <a:spcPct val="90000"/>
              </a:lnSpc>
            </a:pPr>
            <a:r>
              <a:rPr lang="en-US" sz="1600" b="1" dirty="0">
                <a:solidFill>
                  <a:schemeClr val="tx1"/>
                </a:solidFill>
              </a:rPr>
              <a:t>Partner engagement volume by Center</a:t>
            </a:r>
          </a:p>
          <a:p>
            <a:pPr>
              <a:lnSpc>
                <a:spcPct val="90000"/>
              </a:lnSpc>
            </a:pPr>
            <a:endParaRPr lang="en-US" dirty="0">
              <a:solidFill>
                <a:schemeClr val="tx1"/>
              </a:solidFill>
            </a:endParaRPr>
          </a:p>
        </p:txBody>
      </p:sp>
      <p:pic>
        <p:nvPicPr>
          <p:cNvPr id="10" name="Picture 9"/>
          <p:cNvPicPr>
            <a:picLocks noChangeAspect="1"/>
          </p:cNvPicPr>
          <p:nvPr/>
        </p:nvPicPr>
        <p:blipFill>
          <a:blip r:embed="rId3"/>
          <a:stretch>
            <a:fillRect/>
          </a:stretch>
        </p:blipFill>
        <p:spPr>
          <a:xfrm>
            <a:off x="2275333" y="2529699"/>
            <a:ext cx="951516" cy="243454"/>
          </a:xfrm>
          <a:prstGeom prst="rect">
            <a:avLst/>
          </a:prstGeom>
        </p:spPr>
      </p:pic>
      <p:sp>
        <p:nvSpPr>
          <p:cNvPr id="12" name="TextBox 11"/>
          <p:cNvSpPr txBox="1"/>
          <p:nvPr/>
        </p:nvSpPr>
        <p:spPr>
          <a:xfrm>
            <a:off x="915595"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31%</a:t>
            </a:r>
            <a:endParaRPr lang="en-US" sz="1200" dirty="0"/>
          </a:p>
        </p:txBody>
      </p:sp>
      <p:pic>
        <p:nvPicPr>
          <p:cNvPr id="13" name="Picture Placeholder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6218" y="2299702"/>
            <a:ext cx="742104" cy="612236"/>
          </a:xfrm>
          <a:prstGeom prst="rect">
            <a:avLst/>
          </a:prstGeom>
        </p:spPr>
      </p:pic>
      <p:sp>
        <p:nvSpPr>
          <p:cNvPr id="15" name="TextBox 14"/>
          <p:cNvSpPr txBox="1"/>
          <p:nvPr/>
        </p:nvSpPr>
        <p:spPr>
          <a:xfrm>
            <a:off x="2236601" y="2967478"/>
            <a:ext cx="914400" cy="272032"/>
          </a:xfrm>
          <a:prstGeom prst="rect">
            <a:avLst/>
          </a:prstGeom>
          <a:noFill/>
        </p:spPr>
        <p:txBody>
          <a:bodyPr wrap="none" lIns="0" tIns="0" rIns="0" bIns="0" rtlCol="0" anchor="ctr">
            <a:noAutofit/>
          </a:bodyPr>
          <a:lstStyle/>
          <a:p>
            <a:pPr algn="ctr">
              <a:lnSpc>
                <a:spcPct val="90000"/>
              </a:lnSpc>
            </a:pPr>
            <a:r>
              <a:rPr lang="en-US" sz="1200" dirty="0"/>
              <a:t>42%</a:t>
            </a:r>
          </a:p>
        </p:txBody>
      </p:sp>
      <p:grpSp>
        <p:nvGrpSpPr>
          <p:cNvPr id="16" name="Group 4"/>
          <p:cNvGrpSpPr>
            <a:grpSpLocks noChangeAspect="1"/>
          </p:cNvGrpSpPr>
          <p:nvPr/>
        </p:nvGrpSpPr>
        <p:grpSpPr bwMode="auto">
          <a:xfrm>
            <a:off x="3784943" y="2452861"/>
            <a:ext cx="459728" cy="459077"/>
            <a:chOff x="3519" y="1272"/>
            <a:chExt cx="706" cy="705"/>
          </a:xfrm>
          <a:solidFill>
            <a:schemeClr val="tx1"/>
          </a:solidFill>
        </p:grpSpPr>
        <p:sp>
          <p:nvSpPr>
            <p:cNvPr id="17" name="Freeform 5"/>
            <p:cNvSpPr>
              <a:spLocks/>
            </p:cNvSpPr>
            <p:nvPr/>
          </p:nvSpPr>
          <p:spPr bwMode="auto">
            <a:xfrm>
              <a:off x="3519" y="1272"/>
              <a:ext cx="706" cy="705"/>
            </a:xfrm>
            <a:custGeom>
              <a:avLst/>
              <a:gdLst>
                <a:gd name="T0" fmla="*/ 84 w 168"/>
                <a:gd name="T1" fmla="*/ 0 h 168"/>
                <a:gd name="T2" fmla="*/ 0 w 168"/>
                <a:gd name="T3" fmla="*/ 84 h 168"/>
                <a:gd name="T4" fmla="*/ 84 w 168"/>
                <a:gd name="T5" fmla="*/ 168 h 168"/>
                <a:gd name="T6" fmla="*/ 140 w 168"/>
                <a:gd name="T7" fmla="*/ 146 h 168"/>
                <a:gd name="T8" fmla="*/ 135 w 168"/>
                <a:gd name="T9" fmla="*/ 140 h 168"/>
                <a:gd name="T10" fmla="*/ 101 w 168"/>
                <a:gd name="T11" fmla="*/ 158 h 168"/>
                <a:gd name="T12" fmla="*/ 120 w 168"/>
                <a:gd name="T13" fmla="*/ 84 h 168"/>
                <a:gd name="T14" fmla="*/ 119 w 168"/>
                <a:gd name="T15" fmla="*/ 65 h 168"/>
                <a:gd name="T16" fmla="*/ 111 w 168"/>
                <a:gd name="T17" fmla="*/ 66 h 168"/>
                <a:gd name="T18" fmla="*/ 112 w 168"/>
                <a:gd name="T19" fmla="*/ 84 h 168"/>
                <a:gd name="T20" fmla="*/ 84 w 168"/>
                <a:gd name="T21" fmla="*/ 160 h 168"/>
                <a:gd name="T22" fmla="*/ 57 w 168"/>
                <a:gd name="T23" fmla="*/ 107 h 168"/>
                <a:gd name="T24" fmla="*/ 49 w 168"/>
                <a:gd name="T25" fmla="*/ 108 h 168"/>
                <a:gd name="T26" fmla="*/ 66 w 168"/>
                <a:gd name="T27" fmla="*/ 158 h 168"/>
                <a:gd name="T28" fmla="*/ 8 w 168"/>
                <a:gd name="T29" fmla="*/ 84 h 168"/>
                <a:gd name="T30" fmla="*/ 66 w 168"/>
                <a:gd name="T31" fmla="*/ 10 h 168"/>
                <a:gd name="T32" fmla="*/ 52 w 168"/>
                <a:gd name="T33" fmla="*/ 43 h 168"/>
                <a:gd name="T34" fmla="*/ 49 w 168"/>
                <a:gd name="T35" fmla="*/ 60 h 168"/>
                <a:gd name="T36" fmla="*/ 57 w 168"/>
                <a:gd name="T37" fmla="*/ 61 h 168"/>
                <a:gd name="T38" fmla="*/ 60 w 168"/>
                <a:gd name="T39" fmla="*/ 45 h 168"/>
                <a:gd name="T40" fmla="*/ 84 w 168"/>
                <a:gd name="T41" fmla="*/ 8 h 168"/>
                <a:gd name="T42" fmla="*/ 100 w 168"/>
                <a:gd name="T43" fmla="*/ 22 h 168"/>
                <a:gd name="T44" fmla="*/ 107 w 168"/>
                <a:gd name="T45" fmla="*/ 18 h 168"/>
                <a:gd name="T46" fmla="*/ 102 w 168"/>
                <a:gd name="T47" fmla="*/ 10 h 168"/>
                <a:gd name="T48" fmla="*/ 160 w 168"/>
                <a:gd name="T49" fmla="*/ 84 h 168"/>
                <a:gd name="T50" fmla="*/ 158 w 168"/>
                <a:gd name="T51" fmla="*/ 101 h 168"/>
                <a:gd name="T52" fmla="*/ 166 w 168"/>
                <a:gd name="T53" fmla="*/ 103 h 168"/>
                <a:gd name="T54" fmla="*/ 168 w 168"/>
                <a:gd name="T55" fmla="*/ 84 h 168"/>
                <a:gd name="T56" fmla="*/ 84 w 168"/>
                <a:gd name="T5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68">
                  <a:moveTo>
                    <a:pt x="84" y="0"/>
                  </a:moveTo>
                  <a:cubicBezTo>
                    <a:pt x="38" y="0"/>
                    <a:pt x="0" y="38"/>
                    <a:pt x="0" y="84"/>
                  </a:cubicBezTo>
                  <a:cubicBezTo>
                    <a:pt x="0" y="130"/>
                    <a:pt x="38" y="168"/>
                    <a:pt x="84" y="168"/>
                  </a:cubicBezTo>
                  <a:cubicBezTo>
                    <a:pt x="105" y="168"/>
                    <a:pt x="125" y="160"/>
                    <a:pt x="140" y="146"/>
                  </a:cubicBezTo>
                  <a:cubicBezTo>
                    <a:pt x="135" y="140"/>
                    <a:pt x="135" y="140"/>
                    <a:pt x="135" y="140"/>
                  </a:cubicBezTo>
                  <a:cubicBezTo>
                    <a:pt x="125" y="149"/>
                    <a:pt x="114" y="155"/>
                    <a:pt x="101" y="158"/>
                  </a:cubicBezTo>
                  <a:cubicBezTo>
                    <a:pt x="113" y="144"/>
                    <a:pt x="120" y="116"/>
                    <a:pt x="120" y="84"/>
                  </a:cubicBezTo>
                  <a:cubicBezTo>
                    <a:pt x="120" y="78"/>
                    <a:pt x="120" y="71"/>
                    <a:pt x="119" y="65"/>
                  </a:cubicBezTo>
                  <a:cubicBezTo>
                    <a:pt x="111" y="66"/>
                    <a:pt x="111" y="66"/>
                    <a:pt x="111" y="66"/>
                  </a:cubicBezTo>
                  <a:cubicBezTo>
                    <a:pt x="112" y="72"/>
                    <a:pt x="112" y="78"/>
                    <a:pt x="112" y="84"/>
                  </a:cubicBezTo>
                  <a:cubicBezTo>
                    <a:pt x="112" y="129"/>
                    <a:pt x="97" y="160"/>
                    <a:pt x="84" y="160"/>
                  </a:cubicBezTo>
                  <a:cubicBezTo>
                    <a:pt x="72" y="160"/>
                    <a:pt x="61" y="138"/>
                    <a:pt x="57" y="107"/>
                  </a:cubicBezTo>
                  <a:cubicBezTo>
                    <a:pt x="49" y="108"/>
                    <a:pt x="49" y="108"/>
                    <a:pt x="49" y="108"/>
                  </a:cubicBezTo>
                  <a:cubicBezTo>
                    <a:pt x="52" y="130"/>
                    <a:pt x="58" y="148"/>
                    <a:pt x="66" y="158"/>
                  </a:cubicBezTo>
                  <a:cubicBezTo>
                    <a:pt x="33" y="150"/>
                    <a:pt x="8" y="120"/>
                    <a:pt x="8" y="84"/>
                  </a:cubicBezTo>
                  <a:cubicBezTo>
                    <a:pt x="8" y="48"/>
                    <a:pt x="33" y="18"/>
                    <a:pt x="66" y="10"/>
                  </a:cubicBezTo>
                  <a:cubicBezTo>
                    <a:pt x="61" y="18"/>
                    <a:pt x="56" y="29"/>
                    <a:pt x="52" y="43"/>
                  </a:cubicBezTo>
                  <a:cubicBezTo>
                    <a:pt x="51" y="48"/>
                    <a:pt x="50" y="54"/>
                    <a:pt x="49" y="60"/>
                  </a:cubicBezTo>
                  <a:cubicBezTo>
                    <a:pt x="57" y="61"/>
                    <a:pt x="57" y="61"/>
                    <a:pt x="57" y="61"/>
                  </a:cubicBezTo>
                  <a:cubicBezTo>
                    <a:pt x="58" y="55"/>
                    <a:pt x="59" y="50"/>
                    <a:pt x="60" y="45"/>
                  </a:cubicBezTo>
                  <a:cubicBezTo>
                    <a:pt x="65" y="22"/>
                    <a:pt x="75" y="8"/>
                    <a:pt x="84" y="8"/>
                  </a:cubicBezTo>
                  <a:cubicBezTo>
                    <a:pt x="89" y="8"/>
                    <a:pt x="95" y="13"/>
                    <a:pt x="100" y="22"/>
                  </a:cubicBezTo>
                  <a:cubicBezTo>
                    <a:pt x="107" y="18"/>
                    <a:pt x="107" y="18"/>
                    <a:pt x="107" y="18"/>
                  </a:cubicBezTo>
                  <a:cubicBezTo>
                    <a:pt x="105" y="15"/>
                    <a:pt x="103" y="12"/>
                    <a:pt x="102" y="10"/>
                  </a:cubicBezTo>
                  <a:cubicBezTo>
                    <a:pt x="135" y="18"/>
                    <a:pt x="160" y="48"/>
                    <a:pt x="160" y="84"/>
                  </a:cubicBezTo>
                  <a:cubicBezTo>
                    <a:pt x="160" y="90"/>
                    <a:pt x="159" y="96"/>
                    <a:pt x="158" y="101"/>
                  </a:cubicBezTo>
                  <a:cubicBezTo>
                    <a:pt x="166" y="103"/>
                    <a:pt x="166" y="103"/>
                    <a:pt x="166" y="103"/>
                  </a:cubicBezTo>
                  <a:cubicBezTo>
                    <a:pt x="167" y="97"/>
                    <a:pt x="168" y="90"/>
                    <a:pt x="168" y="84"/>
                  </a:cubicBezTo>
                  <a:cubicBezTo>
                    <a:pt x="168" y="38"/>
                    <a:pt x="130"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6"/>
            <p:cNvSpPr>
              <a:spLocks noChangeArrowheads="1"/>
            </p:cNvSpPr>
            <p:nvPr/>
          </p:nvSpPr>
          <p:spPr bwMode="auto">
            <a:xfrm>
              <a:off x="3838" y="1608"/>
              <a:ext cx="370"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7"/>
            <p:cNvSpPr>
              <a:spLocks noChangeArrowheads="1"/>
            </p:cNvSpPr>
            <p:nvPr/>
          </p:nvSpPr>
          <p:spPr bwMode="auto">
            <a:xfrm>
              <a:off x="3536" y="1608"/>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p:nvSpPr>
          <p:spPr bwMode="auto">
            <a:xfrm>
              <a:off x="3586" y="1776"/>
              <a:ext cx="47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9"/>
            <p:cNvSpPr>
              <a:spLocks noChangeArrowheads="1"/>
            </p:cNvSpPr>
            <p:nvPr/>
          </p:nvSpPr>
          <p:spPr bwMode="auto">
            <a:xfrm>
              <a:off x="4057" y="1440"/>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10"/>
            <p:cNvSpPr>
              <a:spLocks noChangeArrowheads="1"/>
            </p:cNvSpPr>
            <p:nvPr/>
          </p:nvSpPr>
          <p:spPr bwMode="auto">
            <a:xfrm>
              <a:off x="3586" y="1440"/>
              <a:ext cx="269"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1"/>
            <p:cNvSpPr>
              <a:spLocks noEditPoints="1"/>
            </p:cNvSpPr>
            <p:nvPr/>
          </p:nvSpPr>
          <p:spPr bwMode="auto">
            <a:xfrm>
              <a:off x="3670" y="1558"/>
              <a:ext cx="135" cy="134"/>
            </a:xfrm>
            <a:custGeom>
              <a:avLst/>
              <a:gdLst>
                <a:gd name="T0" fmla="*/ 0 w 32"/>
                <a:gd name="T1" fmla="*/ 16 h 32"/>
                <a:gd name="T2" fmla="*/ 16 w 32"/>
                <a:gd name="T3" fmla="*/ 32 h 32"/>
                <a:gd name="T4" fmla="*/ 32 w 32"/>
                <a:gd name="T5" fmla="*/ 16 h 32"/>
                <a:gd name="T6" fmla="*/ 16 w 32"/>
                <a:gd name="T7" fmla="*/ 0 h 32"/>
                <a:gd name="T8" fmla="*/ 0 w 32"/>
                <a:gd name="T9" fmla="*/ 16 h 32"/>
                <a:gd name="T10" fmla="*/ 24 w 32"/>
                <a:gd name="T11" fmla="*/ 16 h 32"/>
                <a:gd name="T12" fmla="*/ 16 w 32"/>
                <a:gd name="T13" fmla="*/ 24 h 32"/>
                <a:gd name="T14" fmla="*/ 8 w 32"/>
                <a:gd name="T15" fmla="*/ 16 h 32"/>
                <a:gd name="T16" fmla="*/ 16 w 32"/>
                <a:gd name="T17" fmla="*/ 8 h 32"/>
                <a:gd name="T18" fmla="*/ 24 w 3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0" y="16"/>
                  </a:moveTo>
                  <a:cubicBezTo>
                    <a:pt x="0" y="25"/>
                    <a:pt x="7" y="32"/>
                    <a:pt x="16" y="32"/>
                  </a:cubicBezTo>
                  <a:cubicBezTo>
                    <a:pt x="25" y="32"/>
                    <a:pt x="32" y="25"/>
                    <a:pt x="32" y="16"/>
                  </a:cubicBezTo>
                  <a:cubicBezTo>
                    <a:pt x="32" y="7"/>
                    <a:pt x="25" y="0"/>
                    <a:pt x="16" y="0"/>
                  </a:cubicBezTo>
                  <a:cubicBezTo>
                    <a:pt x="7" y="0"/>
                    <a:pt x="0" y="7"/>
                    <a:pt x="0" y="16"/>
                  </a:cubicBezTo>
                  <a:close/>
                  <a:moveTo>
                    <a:pt x="24" y="16"/>
                  </a:moveTo>
                  <a:cubicBezTo>
                    <a:pt x="24" y="20"/>
                    <a:pt x="20" y="24"/>
                    <a:pt x="16" y="24"/>
                  </a:cubicBezTo>
                  <a:cubicBezTo>
                    <a:pt x="12" y="24"/>
                    <a:pt x="8" y="20"/>
                    <a:pt x="8" y="16"/>
                  </a:cubicBezTo>
                  <a:cubicBezTo>
                    <a:pt x="8" y="12"/>
                    <a:pt x="12" y="8"/>
                    <a:pt x="16" y="8"/>
                  </a:cubicBezTo>
                  <a:cubicBezTo>
                    <a:pt x="20" y="8"/>
                    <a:pt x="24" y="12"/>
                    <a:pt x="24" y="1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p:nvSpPr>
          <p:spPr bwMode="auto">
            <a:xfrm>
              <a:off x="3889" y="1390"/>
              <a:ext cx="134" cy="134"/>
            </a:xfrm>
            <a:custGeom>
              <a:avLst/>
              <a:gdLst>
                <a:gd name="T0" fmla="*/ 16 w 32"/>
                <a:gd name="T1" fmla="*/ 32 h 32"/>
                <a:gd name="T2" fmla="*/ 32 w 32"/>
                <a:gd name="T3" fmla="*/ 16 h 32"/>
                <a:gd name="T4" fmla="*/ 16 w 32"/>
                <a:gd name="T5" fmla="*/ 0 h 32"/>
                <a:gd name="T6" fmla="*/ 0 w 32"/>
                <a:gd name="T7" fmla="*/ 16 h 32"/>
                <a:gd name="T8" fmla="*/ 16 w 32"/>
                <a:gd name="T9" fmla="*/ 32 h 32"/>
                <a:gd name="T10" fmla="*/ 16 w 32"/>
                <a:gd name="T11" fmla="*/ 8 h 32"/>
                <a:gd name="T12" fmla="*/ 24 w 32"/>
                <a:gd name="T13" fmla="*/ 16 h 32"/>
                <a:gd name="T14" fmla="*/ 16 w 32"/>
                <a:gd name="T15" fmla="*/ 24 h 32"/>
                <a:gd name="T16" fmla="*/ 8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25" y="32"/>
                    <a:pt x="32" y="25"/>
                    <a:pt x="32" y="16"/>
                  </a:cubicBezTo>
                  <a:cubicBezTo>
                    <a:pt x="32" y="7"/>
                    <a:pt x="25" y="0"/>
                    <a:pt x="16" y="0"/>
                  </a:cubicBezTo>
                  <a:cubicBezTo>
                    <a:pt x="7" y="0"/>
                    <a:pt x="0" y="7"/>
                    <a:pt x="0" y="16"/>
                  </a:cubicBezTo>
                  <a:cubicBezTo>
                    <a:pt x="0" y="25"/>
                    <a:pt x="7" y="32"/>
                    <a:pt x="16" y="32"/>
                  </a:cubicBezTo>
                  <a:close/>
                  <a:moveTo>
                    <a:pt x="16" y="8"/>
                  </a:moveTo>
                  <a:cubicBezTo>
                    <a:pt x="20" y="8"/>
                    <a:pt x="24" y="12"/>
                    <a:pt x="24" y="16"/>
                  </a:cubicBezTo>
                  <a:cubicBezTo>
                    <a:pt x="24" y="20"/>
                    <a:pt x="20" y="24"/>
                    <a:pt x="16" y="24"/>
                  </a:cubicBezTo>
                  <a:cubicBezTo>
                    <a:pt x="12" y="24"/>
                    <a:pt x="8" y="20"/>
                    <a:pt x="8" y="16"/>
                  </a:cubicBezTo>
                  <a:cubicBezTo>
                    <a:pt x="8" y="12"/>
                    <a:pt x="12" y="8"/>
                    <a:pt x="16" y="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noEditPoints="1"/>
            </p:cNvSpPr>
            <p:nvPr/>
          </p:nvSpPr>
          <p:spPr bwMode="auto">
            <a:xfrm>
              <a:off x="4091" y="1726"/>
              <a:ext cx="134" cy="134"/>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4 h 32"/>
                <a:gd name="T12" fmla="*/ 8 w 32"/>
                <a:gd name="T13" fmla="*/ 16 h 32"/>
                <a:gd name="T14" fmla="*/ 16 w 32"/>
                <a:gd name="T15" fmla="*/ 8 h 32"/>
                <a:gd name="T16" fmla="*/ 24 w 32"/>
                <a:gd name="T17" fmla="*/ 16 h 32"/>
                <a:gd name="T18" fmla="*/ 16 w 32"/>
                <a:gd name="T1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4"/>
                  </a:moveTo>
                  <a:cubicBezTo>
                    <a:pt x="12" y="24"/>
                    <a:pt x="8" y="20"/>
                    <a:pt x="8" y="16"/>
                  </a:cubicBezTo>
                  <a:cubicBezTo>
                    <a:pt x="8" y="12"/>
                    <a:pt x="12" y="8"/>
                    <a:pt x="16" y="8"/>
                  </a:cubicBezTo>
                  <a:cubicBezTo>
                    <a:pt x="20" y="8"/>
                    <a:pt x="24" y="12"/>
                    <a:pt x="24" y="16"/>
                  </a:cubicBezTo>
                  <a:cubicBezTo>
                    <a:pt x="24" y="20"/>
                    <a:pt x="20" y="24"/>
                    <a:pt x="16"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7" name="TextBox 26"/>
          <p:cNvSpPr txBox="1"/>
          <p:nvPr/>
        </p:nvSpPr>
        <p:spPr>
          <a:xfrm>
            <a:off x="3557607"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21%</a:t>
            </a:r>
            <a:endParaRPr lang="en-US" sz="1200" dirty="0"/>
          </a:p>
        </p:txBody>
      </p:sp>
      <p:pic>
        <p:nvPicPr>
          <p:cNvPr id="28" name="Picture 27"/>
          <p:cNvPicPr>
            <a:picLocks noChangeAspect="1"/>
          </p:cNvPicPr>
          <p:nvPr/>
        </p:nvPicPr>
        <p:blipFill>
          <a:blip r:embed="rId5"/>
          <a:stretch>
            <a:fillRect/>
          </a:stretch>
        </p:blipFill>
        <p:spPr>
          <a:xfrm>
            <a:off x="4813576" y="2581681"/>
            <a:ext cx="1044475" cy="209807"/>
          </a:xfrm>
          <a:prstGeom prst="rect">
            <a:avLst/>
          </a:prstGeom>
        </p:spPr>
      </p:pic>
      <p:sp>
        <p:nvSpPr>
          <p:cNvPr id="30" name="TextBox 29"/>
          <p:cNvSpPr txBox="1"/>
          <p:nvPr/>
        </p:nvSpPr>
        <p:spPr>
          <a:xfrm>
            <a:off x="4878613"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18%</a:t>
            </a:r>
            <a:endParaRPr lang="en-US" sz="1200" dirty="0"/>
          </a:p>
        </p:txBody>
      </p:sp>
      <p:sp>
        <p:nvSpPr>
          <p:cNvPr id="31" name="Rectangle 30"/>
          <p:cNvSpPr/>
          <p:nvPr/>
        </p:nvSpPr>
        <p:spPr bwMode="ltGray">
          <a:xfrm>
            <a:off x="6282813" y="1520917"/>
            <a:ext cx="5296571" cy="45274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155448" tIns="137160" rIns="274320" rtlCol="0" anchor="t">
            <a:noAutofit/>
          </a:bodyPr>
          <a:lstStyle/>
          <a:p>
            <a:pPr>
              <a:lnSpc>
                <a:spcPct val="90000"/>
              </a:lnSpc>
            </a:pPr>
            <a:r>
              <a:rPr lang="en-US" sz="1600" b="1" dirty="0" smtClean="0">
                <a:solidFill>
                  <a:schemeClr val="tx1"/>
                </a:solidFill>
              </a:rPr>
              <a:t>Partner </a:t>
            </a:r>
            <a:r>
              <a:rPr lang="en-US" sz="1600" b="1" dirty="0">
                <a:solidFill>
                  <a:schemeClr val="tx1"/>
                </a:solidFill>
              </a:rPr>
              <a:t>recommendations</a:t>
            </a:r>
          </a:p>
          <a:p>
            <a:pPr marL="60325" lvl="0" indent="-60325">
              <a:spcBef>
                <a:spcPts val="1000"/>
              </a:spcBef>
              <a:spcAft>
                <a:spcPts val="300"/>
              </a:spcAft>
              <a:buClr>
                <a:prstClr val="black"/>
              </a:buClr>
            </a:pPr>
            <a:r>
              <a:rPr lang="en-US" sz="1200" i="1" dirty="0">
                <a:solidFill>
                  <a:prstClr val="black"/>
                </a:solidFill>
              </a:rPr>
              <a:t>“Pointnext could work better with and through partners rather than direct to customer.”</a:t>
            </a:r>
          </a:p>
          <a:p>
            <a:pPr marL="274320" lvl="0" indent="-171450">
              <a:buClr>
                <a:prstClr val="black"/>
              </a:buClr>
              <a:buFont typeface="MetricHPE" panose="020B0503030202060203" pitchFamily="34" charset="0"/>
              <a:buChar char="−"/>
            </a:pPr>
            <a:r>
              <a:rPr lang="en-US" sz="1100" b="1" dirty="0">
                <a:solidFill>
                  <a:prstClr val="black"/>
                </a:solidFill>
              </a:rPr>
              <a:t>Jonathan Melia, Computacenter </a:t>
            </a:r>
            <a:r>
              <a:rPr lang="en-US" sz="1100" b="1" dirty="0" smtClean="0">
                <a:solidFill>
                  <a:prstClr val="black"/>
                </a:solidFill>
              </a:rPr>
              <a:t>manager</a:t>
            </a:r>
            <a:r>
              <a:rPr lang="en-US" i="1" dirty="0" smtClean="0">
                <a:solidFill>
                  <a:schemeClr val="tx1"/>
                </a:solidFill>
              </a:rPr>
              <a:t> </a:t>
            </a: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Supply Chain and Support issues need to get resolved.”</a:t>
            </a:r>
          </a:p>
          <a:p>
            <a:pPr marL="274320" indent="-171450">
              <a:buClr>
                <a:prstClr val="black"/>
              </a:buClr>
              <a:buFont typeface="MetricHPE" panose="020B0503030202060203" pitchFamily="34" charset="0"/>
              <a:buChar char="−"/>
            </a:pPr>
            <a:r>
              <a:rPr lang="en-US" sz="1100" b="1" dirty="0">
                <a:solidFill>
                  <a:schemeClr val="tx1"/>
                </a:solidFill>
              </a:rPr>
              <a:t>John </a:t>
            </a:r>
            <a:r>
              <a:rPr lang="en-US" sz="1100" b="1" dirty="0" err="1">
                <a:solidFill>
                  <a:schemeClr val="tx1"/>
                </a:solidFill>
              </a:rPr>
              <a:t>Czapko</a:t>
            </a:r>
            <a:r>
              <a:rPr lang="en-US" sz="1100" b="1" dirty="0">
                <a:solidFill>
                  <a:schemeClr val="tx1"/>
                </a:solidFill>
              </a:rPr>
              <a:t>, Logicalis Director</a:t>
            </a:r>
            <a:endParaRPr lang="en-US" sz="1100" b="1" dirty="0" smtClean="0">
              <a:solidFill>
                <a:schemeClr val="tx1"/>
              </a:solidFill>
            </a:endParaRPr>
          </a:p>
          <a:p>
            <a:pPr marL="60325" indent="-60325">
              <a:spcBef>
                <a:spcPts val="1000"/>
              </a:spcBef>
              <a:spcAft>
                <a:spcPts val="300"/>
              </a:spcAft>
              <a:buClr>
                <a:prstClr val="black"/>
              </a:buClr>
            </a:pPr>
            <a:r>
              <a:rPr lang="en-US" sz="1200" i="1" dirty="0" smtClean="0">
                <a:solidFill>
                  <a:schemeClr val="tx1"/>
                </a:solidFill>
              </a:rPr>
              <a:t>“Believe </a:t>
            </a:r>
            <a:r>
              <a:rPr lang="en-US" sz="1200" i="1" dirty="0">
                <a:solidFill>
                  <a:schemeClr val="tx1"/>
                </a:solidFill>
              </a:rPr>
              <a:t>that by continuing to offer customers access to the EBC will continue to enable HPE a stronger and strategic partner.”</a:t>
            </a:r>
          </a:p>
          <a:p>
            <a:pPr marL="274320" indent="-171450">
              <a:buClr>
                <a:prstClr val="black"/>
              </a:buClr>
              <a:buFont typeface="MetricHPE" panose="020B0503030202060203" pitchFamily="34" charset="0"/>
              <a:buChar char="−"/>
            </a:pPr>
            <a:r>
              <a:rPr lang="en-US" sz="1100" b="1" dirty="0" smtClean="0">
                <a:solidFill>
                  <a:schemeClr val="tx1"/>
                </a:solidFill>
              </a:rPr>
              <a:t>Mike Owens, Brookfield Zoo VP from American Digital/Brookfield Zoo briefing</a:t>
            </a:r>
          </a:p>
          <a:p>
            <a:pPr marL="60325" indent="-60325">
              <a:spcBef>
                <a:spcPts val="1000"/>
              </a:spcBef>
              <a:spcAft>
                <a:spcPts val="300"/>
              </a:spcAft>
              <a:buClr>
                <a:prstClr val="black"/>
              </a:buClr>
            </a:pPr>
            <a:r>
              <a:rPr lang="en-US" sz="1200" i="1" dirty="0">
                <a:solidFill>
                  <a:schemeClr val="tx1"/>
                </a:solidFill>
              </a:rPr>
              <a:t>“</a:t>
            </a:r>
            <a:r>
              <a:rPr lang="en-US" sz="1200" i="1" dirty="0" smtClean="0">
                <a:solidFill>
                  <a:schemeClr val="tx1"/>
                </a:solidFill>
              </a:rPr>
              <a:t>Provide </a:t>
            </a:r>
            <a:r>
              <a:rPr lang="en-US" sz="1200" i="1" dirty="0">
                <a:solidFill>
                  <a:schemeClr val="tx1"/>
                </a:solidFill>
              </a:rPr>
              <a:t>more sales enablement tools...thought leading content in specific verticals and marketing materials for sales to engage customers.”</a:t>
            </a:r>
          </a:p>
          <a:p>
            <a:pPr marL="274320" indent="-171450">
              <a:buClr>
                <a:prstClr val="black"/>
              </a:buClr>
              <a:buFont typeface="MetricHPE" panose="020B0503030202060203" pitchFamily="34" charset="0"/>
              <a:buChar char="−"/>
            </a:pPr>
            <a:r>
              <a:rPr lang="en-US" sz="1100" b="1" dirty="0">
                <a:solidFill>
                  <a:schemeClr val="tx1"/>
                </a:solidFill>
              </a:rPr>
              <a:t>Ed Little , Momentum Sales </a:t>
            </a:r>
            <a:r>
              <a:rPr lang="en-US" sz="1100" b="1" dirty="0" smtClean="0">
                <a:solidFill>
                  <a:schemeClr val="tx1"/>
                </a:solidFill>
              </a:rPr>
              <a:t>manager</a:t>
            </a:r>
            <a:endParaRPr lang="en-US" sz="1200" dirty="0">
              <a:solidFill>
                <a:schemeClr val="tx1"/>
              </a:solidFill>
            </a:endParaRP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Consider better alignment with the reseller who hosted the visit. </a:t>
            </a:r>
            <a:r>
              <a:rPr lang="en-US" sz="1200" i="1" dirty="0" smtClean="0">
                <a:solidFill>
                  <a:schemeClr val="tx1"/>
                </a:solidFill>
              </a:rPr>
              <a:t>For </a:t>
            </a:r>
            <a:r>
              <a:rPr lang="en-US" sz="1200" i="1" dirty="0">
                <a:solidFill>
                  <a:schemeClr val="tx1"/>
                </a:solidFill>
              </a:rPr>
              <a:t>example, it appeared that HPE was suggesting reduction to one data center and backing up to the cloud, whereas our reseller would lose business if we did </a:t>
            </a:r>
            <a:r>
              <a:rPr lang="en-US" sz="1200" i="1" dirty="0" smtClean="0">
                <a:solidFill>
                  <a:schemeClr val="tx1"/>
                </a:solidFill>
              </a:rPr>
              <a:t>that”</a:t>
            </a:r>
          </a:p>
          <a:p>
            <a:pPr marL="274320" indent="-171450">
              <a:buClr>
                <a:prstClr val="black"/>
              </a:buClr>
              <a:buFont typeface="MetricHPE" panose="020B0503030202060203" pitchFamily="34" charset="0"/>
              <a:buChar char="−"/>
            </a:pPr>
            <a:r>
              <a:rPr lang="en-US" sz="1100" b="1" dirty="0" smtClean="0">
                <a:solidFill>
                  <a:schemeClr val="tx1"/>
                </a:solidFill>
              </a:rPr>
              <a:t>Mark </a:t>
            </a:r>
            <a:r>
              <a:rPr lang="en-US" sz="1100" b="1" dirty="0" err="1" smtClean="0">
                <a:solidFill>
                  <a:schemeClr val="tx1"/>
                </a:solidFill>
              </a:rPr>
              <a:t>Lisinski</a:t>
            </a:r>
            <a:r>
              <a:rPr lang="en-US" sz="1100" b="1" dirty="0" smtClean="0">
                <a:solidFill>
                  <a:schemeClr val="tx1"/>
                </a:solidFill>
              </a:rPr>
              <a:t>, </a:t>
            </a:r>
            <a:r>
              <a:rPr lang="en-US" sz="1100" b="1" dirty="0" err="1" smtClean="0">
                <a:solidFill>
                  <a:schemeClr val="tx1"/>
                </a:solidFill>
              </a:rPr>
              <a:t>TreeHouse</a:t>
            </a:r>
            <a:r>
              <a:rPr lang="en-US" sz="1100" b="1" dirty="0" smtClean="0">
                <a:solidFill>
                  <a:schemeClr val="tx1"/>
                </a:solidFill>
              </a:rPr>
              <a:t> </a:t>
            </a:r>
            <a:r>
              <a:rPr lang="en-US" sz="1100" b="1" dirty="0">
                <a:solidFill>
                  <a:schemeClr val="tx1"/>
                </a:solidFill>
              </a:rPr>
              <a:t>Foods, </a:t>
            </a:r>
            <a:r>
              <a:rPr lang="en-US" sz="1100" b="1" dirty="0" err="1" smtClean="0">
                <a:solidFill>
                  <a:schemeClr val="tx1"/>
                </a:solidFill>
              </a:rPr>
              <a:t>Inc</a:t>
            </a:r>
            <a:r>
              <a:rPr lang="en-US" sz="1100" b="1" dirty="0" smtClean="0">
                <a:solidFill>
                  <a:schemeClr val="tx1"/>
                </a:solidFill>
              </a:rPr>
              <a:t> Director</a:t>
            </a:r>
            <a:endParaRPr lang="en-US" sz="1200" dirty="0">
              <a:solidFill>
                <a:schemeClr val="tx1"/>
              </a:solidFill>
            </a:endParaRPr>
          </a:p>
          <a:p>
            <a:pPr>
              <a:buClr>
                <a:prstClr val="black"/>
              </a:buClr>
            </a:pPr>
            <a:endParaRPr lang="en-US" sz="1400" dirty="0">
              <a:solidFill>
                <a:schemeClr val="tx1"/>
              </a:solidFill>
            </a:endParaRPr>
          </a:p>
          <a:p>
            <a:pPr marL="171450" indent="-171450">
              <a:buClr>
                <a:prstClr val="black"/>
              </a:buClr>
              <a:buFontTx/>
              <a:buChar char="-"/>
            </a:pPr>
            <a:endParaRPr lang="en-US" sz="1600" dirty="0">
              <a:solidFill>
                <a:schemeClr val="tx1"/>
              </a:solidFill>
            </a:endParaRPr>
          </a:p>
          <a:p>
            <a:pPr>
              <a:buClr>
                <a:prstClr val="black"/>
              </a:buClr>
            </a:pPr>
            <a:endParaRPr lang="en-US" sz="1600" dirty="0">
              <a:solidFill>
                <a:schemeClr val="tx1"/>
              </a:solidFill>
            </a:endParaRPr>
          </a:p>
          <a:p>
            <a:pPr>
              <a:lnSpc>
                <a:spcPct val="90000"/>
              </a:lnSpc>
            </a:pPr>
            <a:endParaRPr lang="en-US" sz="1600" b="1" dirty="0">
              <a:solidFill>
                <a:schemeClr val="tx1"/>
              </a:solidFill>
            </a:endParaRPr>
          </a:p>
        </p:txBody>
      </p:sp>
      <p:graphicFrame>
        <p:nvGraphicFramePr>
          <p:cNvPr id="32" name="Chart 31"/>
          <p:cNvGraphicFramePr>
            <a:graphicFrameLocks/>
          </p:cNvGraphicFramePr>
          <p:nvPr>
            <p:extLst>
              <p:ext uri="{D42A27DB-BD31-4B8C-83A1-F6EECF244321}">
                <p14:modId xmlns:p14="http://schemas.microsoft.com/office/powerpoint/2010/main" val="4275560874"/>
              </p:ext>
            </p:extLst>
          </p:nvPr>
        </p:nvGraphicFramePr>
        <p:xfrm>
          <a:off x="1026218" y="3901729"/>
          <a:ext cx="4663383" cy="232389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3085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43902123"/>
              </p:ext>
            </p:extLst>
          </p:nvPr>
        </p:nvGraphicFramePr>
        <p:xfrm>
          <a:off x="609441" y="1011758"/>
          <a:ext cx="10969944" cy="4974581"/>
        </p:xfrm>
        <a:graphic>
          <a:graphicData uri="http://schemas.openxmlformats.org/drawingml/2006/table">
            <a:tbl>
              <a:tblPr bandRow="1">
                <a:tableStyleId>{5A111915-BE36-4E01-A7E5-04B1672EAD32}</a:tableStyleId>
              </a:tblPr>
              <a:tblGrid>
                <a:gridCol w="255798">
                  <a:extLst>
                    <a:ext uri="{9D8B030D-6E8A-4147-A177-3AD203B41FA5}">
                      <a16:colId xmlns="" xmlns:a16="http://schemas.microsoft.com/office/drawing/2014/main" val="20000"/>
                    </a:ext>
                  </a:extLst>
                </a:gridCol>
                <a:gridCol w="1137177">
                  <a:extLst>
                    <a:ext uri="{9D8B030D-6E8A-4147-A177-3AD203B41FA5}">
                      <a16:colId xmlns="" xmlns:a16="http://schemas.microsoft.com/office/drawing/2014/main" val="20001"/>
                    </a:ext>
                  </a:extLst>
                </a:gridCol>
                <a:gridCol w="1072557">
                  <a:extLst>
                    <a:ext uri="{9D8B030D-6E8A-4147-A177-3AD203B41FA5}">
                      <a16:colId xmlns="" xmlns:a16="http://schemas.microsoft.com/office/drawing/2014/main" val="20002"/>
                    </a:ext>
                  </a:extLst>
                </a:gridCol>
                <a:gridCol w="1072557">
                  <a:extLst>
                    <a:ext uri="{9D8B030D-6E8A-4147-A177-3AD203B41FA5}">
                      <a16:colId xmlns="" xmlns:a16="http://schemas.microsoft.com/office/drawing/2014/main" val="20003"/>
                    </a:ext>
                  </a:extLst>
                </a:gridCol>
                <a:gridCol w="1072557">
                  <a:extLst>
                    <a:ext uri="{9D8B030D-6E8A-4147-A177-3AD203B41FA5}">
                      <a16:colId xmlns="" xmlns:a16="http://schemas.microsoft.com/office/drawing/2014/main" val="20004"/>
                    </a:ext>
                  </a:extLst>
                </a:gridCol>
                <a:gridCol w="1072557">
                  <a:extLst>
                    <a:ext uri="{9D8B030D-6E8A-4147-A177-3AD203B41FA5}">
                      <a16:colId xmlns="" xmlns:a16="http://schemas.microsoft.com/office/drawing/2014/main" val="20005"/>
                    </a:ext>
                  </a:extLst>
                </a:gridCol>
                <a:gridCol w="1762247">
                  <a:extLst>
                    <a:ext uri="{9D8B030D-6E8A-4147-A177-3AD203B41FA5}">
                      <a16:colId xmlns="" xmlns:a16="http://schemas.microsoft.com/office/drawing/2014/main" val="20006"/>
                    </a:ext>
                  </a:extLst>
                </a:gridCol>
                <a:gridCol w="1762247">
                  <a:extLst>
                    <a:ext uri="{9D8B030D-6E8A-4147-A177-3AD203B41FA5}">
                      <a16:colId xmlns="" xmlns:a16="http://schemas.microsoft.com/office/drawing/2014/main" val="20007"/>
                    </a:ext>
                  </a:extLst>
                </a:gridCol>
                <a:gridCol w="1762247">
                  <a:extLst>
                    <a:ext uri="{9D8B030D-6E8A-4147-A177-3AD203B41FA5}">
                      <a16:colId xmlns="" xmlns:a16="http://schemas.microsoft.com/office/drawing/2014/main" val="20008"/>
                    </a:ext>
                  </a:extLst>
                </a:gridCol>
              </a:tblGrid>
              <a:tr h="340132">
                <a:tc>
                  <a:txBody>
                    <a:bodyPr/>
                    <a:lstStyle/>
                    <a:p>
                      <a:pPr algn="ctr"/>
                      <a:endParaRPr lang="en-US" sz="1400" b="1" dirty="0"/>
                    </a:p>
                  </a:txBody>
                  <a:tcPr marL="0" marR="0" marT="0" marB="0" vert="vert270">
                    <a:lnL w="6350" cap="flat" cmpd="sng" algn="ctr">
                      <a:noFill/>
                      <a:prstDash val="solid"/>
                      <a:miter lim="800000"/>
                    </a:lnL>
                    <a:lnR w="9525" cap="flat" cmpd="sng" algn="ctr">
                      <a:noFill/>
                      <a:prstDash val="solid"/>
                      <a:round/>
                      <a:headEnd type="none" w="med" len="med"/>
                      <a:tailEnd type="none" w="med" len="med"/>
                    </a:lnR>
                    <a:lnT w="6350" cap="flat" cmpd="sng" algn="ctr">
                      <a:noFill/>
                      <a:prstDash val="solid"/>
                      <a:miter lim="800000"/>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Top 5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b="1" dirty="0"/>
                    </a:p>
                  </a:txBody>
                  <a:tcPr marL="0" marR="0" marT="0" marB="0" vert="vert270">
                    <a:solidFill>
                      <a:schemeClr val="bg1"/>
                    </a:solidFill>
                  </a:tcPr>
                </a:tc>
                <a:tc hMerge="1">
                  <a:txBody>
                    <a:bodyPr/>
                    <a:lstStyle/>
                    <a:p>
                      <a:pPr algn="ctr"/>
                      <a:endParaRPr lang="en-US" sz="1400" b="1" dirty="0"/>
                    </a:p>
                  </a:txBody>
                  <a:tcPr marL="0" marR="0" marT="0" marB="0" vert="vert27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mn-lt"/>
                          <a:ea typeface="+mn-ea"/>
                          <a:cs typeface="+mn-cs"/>
                        </a:rPr>
                        <a:t>Top 3 Industries &amp; Associated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899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rPr>
                        <a:t>Palo</a:t>
                      </a:r>
                      <a:r>
                        <a:rPr lang="en-US" sz="1300" b="1" baseline="0" dirty="0">
                          <a:solidFill>
                            <a:schemeClr val="tx1"/>
                          </a:solidFill>
                        </a:rPr>
                        <a:t> Alto</a:t>
                      </a:r>
                      <a:endParaRPr lang="en-US" sz="1300" b="1" dirty="0">
                        <a:solidFill>
                          <a:schemeClr val="tx1"/>
                        </a:solidFill>
                      </a:endParaRP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Synergy</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IoT</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100" b="1" dirty="0"/>
                        <a:t>Manufacturing</a:t>
                      </a:r>
                    </a:p>
                    <a:p>
                      <a:pPr marL="118872" indent="-118872" algn="l">
                        <a:lnSpc>
                          <a:spcPct val="100000"/>
                        </a:lnSpc>
                        <a:spcBef>
                          <a:spcPts val="0"/>
                        </a:spcBef>
                        <a:spcAft>
                          <a:spcPts val="0"/>
                        </a:spcAft>
                        <a:buFont typeface="MetricHPE" panose="020B0503030202060203" pitchFamily="34" charset="0"/>
                        <a:buChar char="−"/>
                      </a:pPr>
                      <a:r>
                        <a:rPr lang="en-US" sz="1050" dirty="0" smtClean="0"/>
                        <a:t>Synergy</a:t>
                      </a:r>
                    </a:p>
                    <a:p>
                      <a:pPr marL="118872" indent="-118872" algn="l">
                        <a:lnSpc>
                          <a:spcPct val="100000"/>
                        </a:lnSpc>
                        <a:spcBef>
                          <a:spcPts val="0"/>
                        </a:spcBef>
                        <a:spcAft>
                          <a:spcPts val="0"/>
                        </a:spcAft>
                        <a:buFont typeface="MetricHPE" panose="020B0503030202060203" pitchFamily="34" charset="0"/>
                        <a:buChar char="−"/>
                      </a:pPr>
                      <a:r>
                        <a:rPr lang="en-US" sz="1050" dirty="0" smtClean="0"/>
                        <a:t> IoT</a:t>
                      </a:r>
                    </a:p>
                    <a:p>
                      <a:pPr marL="118872" indent="-118872" algn="l">
                        <a:lnSpc>
                          <a:spcPct val="100000"/>
                        </a:lnSpc>
                        <a:spcBef>
                          <a:spcPts val="0"/>
                        </a:spcBef>
                        <a:spcAft>
                          <a:spcPts val="0"/>
                        </a:spcAft>
                        <a:buFont typeface="MetricHPE" panose="020B0503030202060203" pitchFamily="34" charset="0"/>
                        <a:buChar char="−"/>
                      </a:pPr>
                      <a:r>
                        <a:rPr lang="en-US" sz="1050" dirty="0" smtClean="0"/>
                        <a:t>SimpliVity,</a:t>
                      </a:r>
                      <a:r>
                        <a:rPr lang="en-US" sz="1050" baseline="0" dirty="0" smtClean="0"/>
                        <a:t> </a:t>
                      </a:r>
                      <a:r>
                        <a:rPr lang="en-US" sz="1050" dirty="0" smtClean="0"/>
                        <a:t>Aruba</a:t>
                      </a:r>
                      <a:endParaRPr lang="en-US" sz="1100" b="1" dirty="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00000"/>
                        </a:lnSpc>
                      </a:pPr>
                      <a:r>
                        <a:rPr lang="en-US" sz="1100" b="1" kern="1200" dirty="0">
                          <a:solidFill>
                            <a:schemeClr val="tx1"/>
                          </a:solidFill>
                          <a:latin typeface="+mn-lt"/>
                          <a:ea typeface="+mn-ea"/>
                          <a:cs typeface="+mn-cs"/>
                        </a:rPr>
                        <a:t>Financial Services</a:t>
                      </a:r>
                    </a:p>
                    <a:p>
                      <a:pPr marL="118872" indent="-118872" algn="l" defTabSz="914400" rtl="0" eaLnBrk="1" latinLnBrk="0" hangingPunct="1">
                        <a:lnSpc>
                          <a:spcPct val="100000"/>
                        </a:lnSpc>
                        <a:buFont typeface="MetricHPE" panose="020B0503030202060203" pitchFamily="34" charset="0"/>
                        <a:buChar char="−"/>
                      </a:pPr>
                      <a:r>
                        <a:rPr lang="en-US" sz="1050" kern="1200" dirty="0">
                          <a:solidFill>
                            <a:schemeClr val="tx1"/>
                          </a:solidFill>
                          <a:latin typeface="+mn-lt"/>
                          <a:ea typeface="+mn-ea"/>
                          <a:cs typeface="+mn-cs"/>
                        </a:rPr>
                        <a:t>Synergy </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Aruba</a:t>
                      </a:r>
                    </a:p>
                    <a:p>
                      <a:pPr marL="118872" marR="0" lvl="0" indent="-118872" algn="l" defTabSz="914400" rtl="0" eaLnBrk="1" fontAlgn="auto" latinLnBrk="0" hangingPunct="1">
                        <a:lnSpc>
                          <a:spcPct val="100000"/>
                        </a:lnSpc>
                        <a:spcBef>
                          <a:spcPts val="0"/>
                        </a:spcBef>
                        <a:spcAft>
                          <a:spcPts val="0"/>
                        </a:spcAft>
                        <a:buClrTx/>
                        <a:buSzTx/>
                        <a:buFont typeface="MetricHPE" panose="020B0503030202060203" pitchFamily="34" charset="0"/>
                        <a:buChar char="−"/>
                        <a:tabLst/>
                        <a:defRPr/>
                      </a:pPr>
                      <a:r>
                        <a:rPr lang="en-US" sz="1050" kern="1200" dirty="0" smtClean="0">
                          <a:solidFill>
                            <a:schemeClr val="tx1"/>
                          </a:solidFill>
                          <a:latin typeface="+mn-lt"/>
                          <a:ea typeface="+mn-ea"/>
                          <a:cs typeface="+mn-cs"/>
                        </a:rPr>
                        <a:t>Pathfinder,</a:t>
                      </a:r>
                      <a:r>
                        <a:rPr lang="en-US" sz="1050" kern="1200" baseline="0" dirty="0" smtClean="0">
                          <a:solidFill>
                            <a:schemeClr val="tx1"/>
                          </a:solidFill>
                          <a:latin typeface="+mn-lt"/>
                          <a:ea typeface="+mn-ea"/>
                          <a:cs typeface="+mn-cs"/>
                        </a:rPr>
                        <a:t> OneSphere</a:t>
                      </a:r>
                      <a:endParaRPr lang="en-US" sz="1050"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00000"/>
                        </a:lnSpc>
                        <a:spcBef>
                          <a:spcPts val="600"/>
                        </a:spcBef>
                      </a:pPr>
                      <a:r>
                        <a:rPr lang="en-US" sz="1100" b="1" kern="1200" dirty="0">
                          <a:solidFill>
                            <a:schemeClr val="tx1"/>
                          </a:solidFill>
                          <a:latin typeface="+mn-lt"/>
                          <a:ea typeface="+mn-ea"/>
                          <a:cs typeface="+mn-cs"/>
                        </a:rPr>
                        <a:t>Public Sector</a:t>
                      </a:r>
                    </a:p>
                    <a:p>
                      <a:pPr marL="118872" indent="-118872" algn="l" defTabSz="914400" rtl="0" eaLnBrk="1" latinLnBrk="0" hangingPunct="1">
                        <a:lnSpc>
                          <a:spcPct val="100000"/>
                        </a:lnSpc>
                        <a:spcBef>
                          <a:spcPts val="0"/>
                        </a:spcBef>
                        <a:buFont typeface="MetricHPE" panose="020B0503030202060203" pitchFamily="34" charset="0"/>
                        <a:buChar char="−"/>
                      </a:pPr>
                      <a:r>
                        <a:rPr lang="en-US" sz="1050" kern="1200" dirty="0" smtClean="0">
                          <a:solidFill>
                            <a:schemeClr val="tx1"/>
                          </a:solidFill>
                          <a:latin typeface="+mn-lt"/>
                          <a:ea typeface="+mn-ea"/>
                          <a:cs typeface="+mn-cs"/>
                        </a:rPr>
                        <a:t>Hewlett Packard Labs, HPE Pointnext, The Machine</a:t>
                      </a:r>
                    </a:p>
                    <a:p>
                      <a:pPr marL="118872" indent="-118872" algn="l" defTabSz="914400" rtl="0" eaLnBrk="1" latinLnBrk="0" hangingPunct="1">
                        <a:lnSpc>
                          <a:spcPct val="100000"/>
                        </a:lnSpc>
                        <a:spcBef>
                          <a:spcPts val="0"/>
                        </a:spcBef>
                        <a:buFont typeface="MetricHPE" panose="020B0503030202060203" pitchFamily="34" charset="0"/>
                        <a:buChar char="−"/>
                      </a:pPr>
                      <a:r>
                        <a:rPr lang="en-US" sz="1050" kern="1200" dirty="0" smtClean="0">
                          <a:solidFill>
                            <a:schemeClr val="tx1"/>
                          </a:solidFill>
                          <a:latin typeface="+mn-lt"/>
                          <a:ea typeface="+mn-ea"/>
                          <a:cs typeface="+mn-cs"/>
                        </a:rPr>
                        <a:t>OneView,</a:t>
                      </a:r>
                      <a:r>
                        <a:rPr lang="en-US" sz="1050" kern="1200" baseline="0" dirty="0" smtClean="0">
                          <a:solidFill>
                            <a:schemeClr val="tx1"/>
                          </a:solidFill>
                          <a:latin typeface="+mn-lt"/>
                          <a:ea typeface="+mn-ea"/>
                          <a:cs typeface="+mn-cs"/>
                        </a:rPr>
                        <a:t> Analytics</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051347">
                <a:tc>
                  <a:txBody>
                    <a:bodyPr/>
                    <a:lstStyle/>
                    <a:p>
                      <a:pPr algn="ctr"/>
                      <a:r>
                        <a:rPr lang="en-US" sz="1300" b="1" dirty="0">
                          <a:solidFill>
                            <a:schemeClr val="tx1"/>
                          </a:solidFill>
                        </a:rPr>
                        <a:t>Houston</a:t>
                      </a: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Synergy</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One View</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IoT</a:t>
                      </a: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mn-lt"/>
                          <a:ea typeface="+mn-ea"/>
                          <a:cs typeface="+mn-cs"/>
                        </a:rPr>
                        <a:t>Manufacturing</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SimpliVity</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OneView,  IoT, Nimble, Intelligent Edge,</a:t>
                      </a:r>
                      <a:r>
                        <a:rPr lang="en-US" sz="1050" kern="1200" baseline="0" dirty="0" smtClean="0">
                          <a:solidFill>
                            <a:schemeClr val="tx1"/>
                          </a:solidFill>
                          <a:latin typeface="+mn-lt"/>
                          <a:ea typeface="+mn-ea"/>
                          <a:cs typeface="+mn-cs"/>
                        </a:rPr>
                        <a:t> 3PAR</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1" kern="1200" dirty="0" smtClean="0">
                          <a:solidFill>
                            <a:schemeClr val="tx1"/>
                          </a:solidFill>
                          <a:latin typeface="+mn-lt"/>
                          <a:ea typeface="+mn-ea"/>
                          <a:cs typeface="+mn-cs"/>
                        </a:rPr>
                        <a:t>Public Sector</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Synergy </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Airwave</a:t>
                      </a: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100" b="1" kern="1200" dirty="0" smtClean="0">
                          <a:solidFill>
                            <a:schemeClr val="tx1"/>
                          </a:solidFill>
                          <a:latin typeface="+mn-lt"/>
                          <a:ea typeface="+mn-ea"/>
                          <a:cs typeface="+mn-cs"/>
                        </a:rPr>
                        <a:t>Energy</a:t>
                      </a:r>
                    </a:p>
                    <a:p>
                      <a:pPr marL="118872" indent="-118872" algn="l" defTabSz="914400" rtl="0" eaLnBrk="1" latinLnBrk="0" hangingPunct="1">
                        <a:lnSpc>
                          <a:spcPct val="100000"/>
                        </a:lnSpc>
                        <a:spcBef>
                          <a:spcPts val="400"/>
                        </a:spcBef>
                        <a:spcAft>
                          <a:spcPts val="0"/>
                        </a:spcAft>
                        <a:buFont typeface="MetricHPE" panose="020B0503030202060203" pitchFamily="34" charset="0"/>
                        <a:buChar char="−"/>
                      </a:pPr>
                      <a:r>
                        <a:rPr lang="en-US" sz="1050" kern="1200" dirty="0" smtClean="0">
                          <a:solidFill>
                            <a:schemeClr val="tx1"/>
                          </a:solidFill>
                          <a:latin typeface="+mn-lt"/>
                          <a:ea typeface="+mn-ea"/>
                          <a:cs typeface="+mn-cs"/>
                        </a:rPr>
                        <a:t>Aruba, IoT</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881025">
                <a:tc>
                  <a:txBody>
                    <a:bodyPr/>
                    <a:lstStyle/>
                    <a:p>
                      <a:pPr algn="ctr"/>
                      <a:r>
                        <a:rPr lang="en-US" sz="1300" b="1" dirty="0"/>
                        <a:t>New</a:t>
                      </a:r>
                      <a:r>
                        <a:rPr lang="en-US" sz="1300" b="1" baseline="0" dirty="0"/>
                        <a:t> York</a:t>
                      </a:r>
                      <a:endParaRPr lang="en-US" sz="1300" b="1" dirty="0"/>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Synergy</a:t>
                      </a: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Flex Capacity</a:t>
                      </a: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smtClean="0"/>
                        <a:t>Storage</a:t>
                      </a: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1" kern="1200" dirty="0">
                          <a:solidFill>
                            <a:schemeClr val="tx1"/>
                          </a:solidFill>
                          <a:latin typeface="+mn-lt"/>
                          <a:ea typeface="+mn-ea"/>
                          <a:cs typeface="+mn-cs"/>
                        </a:rPr>
                        <a:t>Financial </a:t>
                      </a:r>
                      <a:r>
                        <a:rPr lang="en-US" sz="1100" b="1" kern="1200" dirty="0" smtClean="0">
                          <a:solidFill>
                            <a:schemeClr val="tx1"/>
                          </a:solidFill>
                          <a:latin typeface="+mn-lt"/>
                          <a:ea typeface="+mn-ea"/>
                          <a:cs typeface="+mn-cs"/>
                        </a:rPr>
                        <a:t>Services</a:t>
                      </a:r>
                    </a:p>
                    <a:p>
                      <a:pPr marL="118872" indent="-118872" algn="l" defTabSz="914400" rtl="0" eaLnBrk="1" latinLnBrk="0" hangingPunct="1">
                        <a:lnSpc>
                          <a:spcPct val="100000"/>
                        </a:lnSpc>
                        <a:buFont typeface="MetricHPE" panose="020B0503030202060203" pitchFamily="34" charset="0"/>
                        <a:buChar char="−"/>
                      </a:pPr>
                      <a:r>
                        <a:rPr lang="en-US" sz="1100" kern="1200" dirty="0" smtClean="0">
                          <a:solidFill>
                            <a:schemeClr val="tx1"/>
                          </a:solidFill>
                          <a:latin typeface="+mn-lt"/>
                          <a:ea typeface="+mn-ea"/>
                          <a:cs typeface="+mn-cs"/>
                        </a:rPr>
                        <a:t>Flex Capacity </a:t>
                      </a:r>
                    </a:p>
                    <a:p>
                      <a:pPr marL="118872" marR="0" lvl="0" indent="-118872" algn="l" defTabSz="914400" rtl="0" eaLnBrk="1" fontAlgn="auto" latinLnBrk="0" hangingPunct="1">
                        <a:lnSpc>
                          <a:spcPct val="100000"/>
                        </a:lnSpc>
                        <a:spcBef>
                          <a:spcPts val="0"/>
                        </a:spcBef>
                        <a:spcAft>
                          <a:spcPts val="0"/>
                        </a:spcAft>
                        <a:buClrTx/>
                        <a:buSzTx/>
                        <a:buFont typeface="MetricHPE" panose="020B0503030202060203" pitchFamily="34" charset="0"/>
                        <a:buChar char="−"/>
                        <a:tabLst/>
                        <a:defRPr/>
                      </a:pPr>
                      <a:r>
                        <a:rPr lang="en-US" sz="1100" kern="1200" baseline="0" dirty="0" smtClean="0">
                          <a:solidFill>
                            <a:schemeClr val="tx1"/>
                          </a:solidFill>
                          <a:latin typeface="+mn-lt"/>
                          <a:ea typeface="+mn-ea"/>
                          <a:cs typeface="+mn-cs"/>
                        </a:rPr>
                        <a:t>OneSphere, HPE Pointnext, GreenLake</a:t>
                      </a:r>
                      <a:endParaRPr lang="en-US" sz="1100" kern="1200" dirty="0" smtClean="0">
                        <a:solidFill>
                          <a:schemeClr val="tx1"/>
                        </a:solidFill>
                        <a:latin typeface="+mn-lt"/>
                        <a:ea typeface="+mn-ea"/>
                        <a:cs typeface="+mn-cs"/>
                      </a:endParaRPr>
                    </a:p>
                    <a:p>
                      <a:pPr algn="l">
                        <a:lnSpc>
                          <a:spcPct val="100000"/>
                        </a:lnSpc>
                      </a:pPr>
                      <a:endParaRPr lang="en-US" sz="1100" b="1"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400"/>
                        </a:spcBef>
                        <a:spcAft>
                          <a:spcPts val="0"/>
                        </a:spcAft>
                      </a:pPr>
                      <a:r>
                        <a:rPr lang="en-US" sz="1100" b="1" kern="1200" dirty="0">
                          <a:solidFill>
                            <a:schemeClr val="tx1"/>
                          </a:solidFill>
                          <a:latin typeface="+mn-lt"/>
                          <a:ea typeface="+mn-ea"/>
                          <a:cs typeface="+mn-cs"/>
                        </a:rPr>
                        <a:t>Health &amp; Life Science</a:t>
                      </a:r>
                    </a:p>
                    <a:p>
                      <a:pPr marL="0" marR="0" lvl="0" indent="0" algn="l" defTabSz="914400" rtl="0" eaLnBrk="1" fontAlgn="auto" latinLnBrk="0" hangingPunct="1">
                        <a:lnSpc>
                          <a:spcPct val="100000"/>
                        </a:lnSpc>
                        <a:spcBef>
                          <a:spcPts val="400"/>
                        </a:spcBef>
                        <a:spcAft>
                          <a:spcPts val="0"/>
                        </a:spcAft>
                        <a:buClrTx/>
                        <a:buSzTx/>
                        <a:buFontTx/>
                        <a:buNone/>
                        <a:tabLst/>
                        <a:defRPr/>
                      </a:pPr>
                      <a:r>
                        <a:rPr lang="en-US" sz="1100" kern="1200" dirty="0" smtClean="0">
                          <a:solidFill>
                            <a:schemeClr val="tx1"/>
                          </a:solidFill>
                          <a:latin typeface="+mn-lt"/>
                          <a:ea typeface="+mn-ea"/>
                          <a:cs typeface="+mn-cs"/>
                        </a:rPr>
                        <a:t>- HPE </a:t>
                      </a:r>
                      <a:r>
                        <a:rPr lang="en-US" sz="1100" kern="1200" dirty="0" err="1" smtClean="0">
                          <a:solidFill>
                            <a:schemeClr val="tx1"/>
                          </a:solidFill>
                          <a:latin typeface="+mn-lt"/>
                          <a:ea typeface="+mn-ea"/>
                          <a:cs typeface="+mn-cs"/>
                        </a:rPr>
                        <a:t>Pointnext</a:t>
                      </a:r>
                      <a:r>
                        <a:rPr lang="en-US" sz="1100" kern="1200" dirty="0" smtClean="0">
                          <a:solidFill>
                            <a:schemeClr val="tx1"/>
                          </a:solidFill>
                          <a:latin typeface="+mn-lt"/>
                          <a:ea typeface="+mn-ea"/>
                          <a:cs typeface="+mn-cs"/>
                        </a:rPr>
                        <a:t>, Cloud , 3PAR</a:t>
                      </a:r>
                    </a:p>
                    <a:p>
                      <a:pPr algn="l">
                        <a:lnSpc>
                          <a:spcPct val="100000"/>
                        </a:lnSpc>
                        <a:spcBef>
                          <a:spcPts val="400"/>
                        </a:spcBef>
                        <a:spcAft>
                          <a:spcPts val="0"/>
                        </a:spcAft>
                      </a:pPr>
                      <a:endParaRPr lang="en-US" sz="1100" b="1" dirty="0">
                        <a:solidFill>
                          <a:schemeClr val="bg2"/>
                        </a:solidFill>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1" kern="1200" dirty="0" smtClean="0">
                          <a:solidFill>
                            <a:schemeClr val="tx1"/>
                          </a:solidFill>
                          <a:latin typeface="+mn-lt"/>
                          <a:ea typeface="+mn-ea"/>
                          <a:cs typeface="+mn-cs"/>
                        </a:rPr>
                        <a:t>Communications, </a:t>
                      </a:r>
                    </a:p>
                    <a:p>
                      <a:pPr algn="l">
                        <a:lnSpc>
                          <a:spcPct val="100000"/>
                        </a:lnSpc>
                      </a:pPr>
                      <a:r>
                        <a:rPr lang="en-US" sz="1100" b="1" kern="1200" dirty="0" smtClean="0">
                          <a:solidFill>
                            <a:schemeClr val="tx1"/>
                          </a:solidFill>
                          <a:latin typeface="+mn-lt"/>
                          <a:ea typeface="+mn-ea"/>
                          <a:cs typeface="+mn-cs"/>
                        </a:rPr>
                        <a:t>Media &amp; Entertainment</a:t>
                      </a:r>
                    </a:p>
                    <a:p>
                      <a:pPr marL="118872" marR="0" lvl="0" indent="-118872" algn="l" defTabSz="914400" rtl="0" eaLnBrk="1" fontAlgn="auto" latinLnBrk="0" hangingPunct="1">
                        <a:lnSpc>
                          <a:spcPct val="100000"/>
                        </a:lnSpc>
                        <a:spcBef>
                          <a:spcPts val="0"/>
                        </a:spcBef>
                        <a:spcAft>
                          <a:spcPts val="0"/>
                        </a:spcAft>
                        <a:buClrTx/>
                        <a:buSzTx/>
                        <a:buFont typeface="MetricHPE" panose="020B0503030202060203" pitchFamily="34" charset="0"/>
                        <a:buChar char="−"/>
                        <a:tabLst/>
                        <a:defRPr/>
                      </a:pPr>
                      <a:r>
                        <a:rPr kumimoji="0" lang="en-US" sz="1050" b="0" i="0" u="none" strike="noStrike" kern="1200" cap="none" spc="0" normalizeH="0" baseline="0" noProof="0" dirty="0" smtClean="0">
                          <a:ln>
                            <a:noFill/>
                          </a:ln>
                          <a:solidFill>
                            <a:schemeClr val="tx1"/>
                          </a:solidFill>
                          <a:effectLst/>
                          <a:uLnTx/>
                          <a:uFillTx/>
                          <a:latin typeface="+mn-lt"/>
                          <a:ea typeface="+mn-ea"/>
                          <a:cs typeface="+mn-cs"/>
                        </a:rPr>
                        <a:t>HPE Pointnext</a:t>
                      </a:r>
                    </a:p>
                    <a:p>
                      <a:pPr algn="l">
                        <a:lnSpc>
                          <a:spcPct val="100000"/>
                        </a:lnSpc>
                      </a:pPr>
                      <a:endParaRPr lang="en-US" sz="1100" b="1"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909577">
                <a:tc>
                  <a:txBody>
                    <a:bodyPr/>
                    <a:lstStyle/>
                    <a:p>
                      <a:pPr algn="ctr"/>
                      <a:r>
                        <a:rPr lang="en-US" sz="1300" b="1" dirty="0"/>
                        <a:t>London</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Synergy</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err="1" smtClean="0"/>
                        <a:t>IoT</a:t>
                      </a: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pPr>
                      <a:r>
                        <a:rPr lang="en-US" sz="1100" b="1" kern="1200" dirty="0">
                          <a:solidFill>
                            <a:schemeClr val="tx1"/>
                          </a:solidFill>
                          <a:latin typeface="+mn-lt"/>
                          <a:ea typeface="+mn-ea"/>
                          <a:cs typeface="+mn-cs"/>
                        </a:rPr>
                        <a:t>Financial Services</a:t>
                      </a:r>
                    </a:p>
                    <a:p>
                      <a:pPr marL="118872" indent="-118872" algn="l" defTabSz="914400" rtl="0" eaLnBrk="1" latinLnBrk="0" hangingPunct="1">
                        <a:lnSpc>
                          <a:spcPct val="100000"/>
                        </a:lnSpc>
                        <a:spcBef>
                          <a:spcPts val="0"/>
                        </a:spcBef>
                        <a:buFont typeface="MetricHPE" panose="020B0503030202060203" pitchFamily="34" charset="0"/>
                        <a:buChar char="−"/>
                      </a:pPr>
                      <a:r>
                        <a:rPr lang="en-US" sz="1050" kern="1200" dirty="0">
                          <a:solidFill>
                            <a:schemeClr val="tx1"/>
                          </a:solidFill>
                          <a:latin typeface="+mn-lt"/>
                          <a:ea typeface="+mn-ea"/>
                          <a:cs typeface="+mn-cs"/>
                        </a:rPr>
                        <a:t>Synergy </a:t>
                      </a:r>
                    </a:p>
                    <a:p>
                      <a:pPr marL="118872" indent="-118872" algn="l" defTabSz="914400" rtl="0" eaLnBrk="1" latinLnBrk="0" hangingPunct="1">
                        <a:lnSpc>
                          <a:spcPct val="100000"/>
                        </a:lnSpc>
                        <a:spcBef>
                          <a:spcPts val="0"/>
                        </a:spcBef>
                        <a:buFont typeface="MetricHPE" panose="020B0503030202060203" pitchFamily="34" charset="0"/>
                        <a:buChar char="−"/>
                      </a:pPr>
                      <a:r>
                        <a:rPr lang="en-US" sz="1050" kern="1200" dirty="0" smtClean="0">
                          <a:solidFill>
                            <a:schemeClr val="tx1"/>
                          </a:solidFill>
                          <a:latin typeface="+mn-lt"/>
                          <a:ea typeface="+mn-ea"/>
                          <a:cs typeface="+mn-cs"/>
                        </a:rPr>
                        <a:t>OneSphere</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spcAft>
                          <a:spcPts val="0"/>
                        </a:spcAft>
                      </a:pPr>
                      <a:r>
                        <a:rPr lang="en-US" sz="1100" b="1" kern="1200" dirty="0">
                          <a:solidFill>
                            <a:schemeClr val="tx1"/>
                          </a:solidFill>
                          <a:latin typeface="+mn-lt"/>
                          <a:ea typeface="+mn-ea"/>
                          <a:cs typeface="+mn-cs"/>
                        </a:rPr>
                        <a:t>Public Sector</a:t>
                      </a:r>
                    </a:p>
                    <a:p>
                      <a:pPr marL="118872" indent="-118872" algn="l" defTabSz="914400" rtl="0" eaLnBrk="1" latinLnBrk="0" hangingPunct="1">
                        <a:lnSpc>
                          <a:spcPct val="100000"/>
                        </a:lnSpc>
                        <a:spcBef>
                          <a:spcPts val="0"/>
                        </a:spcBef>
                        <a:spcAft>
                          <a:spcPts val="0"/>
                        </a:spcAft>
                        <a:buFont typeface="MetricHPE" panose="020B0503030202060203" pitchFamily="34" charset="0"/>
                        <a:buChar char="−"/>
                      </a:pPr>
                      <a:r>
                        <a:rPr lang="en-US" sz="1050" kern="1200" dirty="0">
                          <a:solidFill>
                            <a:schemeClr val="tx1"/>
                          </a:solidFill>
                          <a:latin typeface="+mn-lt"/>
                          <a:ea typeface="+mn-ea"/>
                          <a:cs typeface="+mn-cs"/>
                        </a:rPr>
                        <a:t>ClearPass, Wireless Mobility</a:t>
                      </a:r>
                    </a:p>
                    <a:p>
                      <a:pPr marL="118872" indent="-118872" algn="l" defTabSz="914400" rtl="0" eaLnBrk="1" latinLnBrk="0" hangingPunct="1">
                        <a:lnSpc>
                          <a:spcPct val="100000"/>
                        </a:lnSpc>
                        <a:spcBef>
                          <a:spcPts val="0"/>
                        </a:spcBef>
                        <a:spcAft>
                          <a:spcPts val="0"/>
                        </a:spcAft>
                        <a:buFont typeface="MetricHPE" panose="020B0503030202060203" pitchFamily="34" charset="0"/>
                        <a:buChar char="−"/>
                      </a:pPr>
                      <a:r>
                        <a:rPr lang="en-US" sz="1050" kern="1200" dirty="0" smtClean="0">
                          <a:solidFill>
                            <a:schemeClr val="tx1"/>
                          </a:solidFill>
                          <a:latin typeface="+mn-lt"/>
                          <a:ea typeface="+mn-ea"/>
                          <a:cs typeface="+mn-cs"/>
                        </a:rPr>
                        <a:t>Aruba, Nimble</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1" kern="1200" dirty="0" smtClean="0">
                          <a:solidFill>
                            <a:schemeClr val="tx1"/>
                          </a:solidFill>
                          <a:latin typeface="+mn-lt"/>
                          <a:ea typeface="+mn-ea"/>
                          <a:cs typeface="+mn-cs"/>
                        </a:rPr>
                        <a:t>RCG</a:t>
                      </a:r>
                      <a:endParaRPr lang="en-US" sz="1100" b="1" kern="1200" dirty="0">
                        <a:solidFill>
                          <a:schemeClr val="tx1"/>
                        </a:solidFill>
                        <a:latin typeface="+mn-lt"/>
                        <a:ea typeface="+mn-ea"/>
                        <a:cs typeface="+mn-cs"/>
                      </a:endParaRP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Synergy</a:t>
                      </a:r>
                      <a:r>
                        <a:rPr lang="en-US" sz="1050" kern="1200" dirty="0">
                          <a:solidFill>
                            <a:schemeClr val="tx1"/>
                          </a:solidFill>
                          <a:latin typeface="+mn-lt"/>
                          <a:ea typeface="+mn-ea"/>
                          <a:cs typeface="+mn-cs"/>
                        </a:rPr>
                        <a:t>, </a:t>
                      </a:r>
                      <a:r>
                        <a:rPr lang="en-US" sz="1050" kern="1200" dirty="0" smtClean="0">
                          <a:solidFill>
                            <a:schemeClr val="tx1"/>
                          </a:solidFill>
                          <a:latin typeface="+mn-lt"/>
                          <a:ea typeface="+mn-ea"/>
                          <a:cs typeface="+mn-cs"/>
                        </a:rPr>
                        <a:t>Hybrid IT</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870289">
                <a:tc>
                  <a:txBody>
                    <a:bodyPr/>
                    <a:lstStyle/>
                    <a:p>
                      <a:pPr algn="ctr"/>
                      <a:r>
                        <a:rPr lang="en-US" sz="1300" b="1" dirty="0"/>
                        <a:t>Singapore</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Synergy</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err="1" smtClean="0"/>
                        <a:t>IoT</a:t>
                      </a: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Hybrid IT</a:t>
                      </a: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pPr>
                      <a:r>
                        <a:rPr lang="en-US" sz="1100" b="1" kern="1200" dirty="0">
                          <a:solidFill>
                            <a:schemeClr val="tx1"/>
                          </a:solidFill>
                          <a:latin typeface="+mn-lt"/>
                          <a:ea typeface="+mn-ea"/>
                          <a:cs typeface="+mn-cs"/>
                        </a:rPr>
                        <a:t>Public Sector</a:t>
                      </a:r>
                    </a:p>
                    <a:p>
                      <a:pPr marL="118872" indent="-118872" algn="l" defTabSz="914400" rtl="0" eaLnBrk="1" latinLnBrk="0" hangingPunct="1">
                        <a:lnSpc>
                          <a:spcPct val="100000"/>
                        </a:lnSpc>
                        <a:spcBef>
                          <a:spcPts val="0"/>
                        </a:spcBef>
                        <a:buFont typeface="MetricHPE" panose="020B0503030202060203" pitchFamily="34" charset="0"/>
                        <a:buChar char="−"/>
                      </a:pPr>
                      <a:r>
                        <a:rPr lang="en-US" sz="1050" kern="1200" dirty="0" smtClean="0">
                          <a:solidFill>
                            <a:schemeClr val="tx1"/>
                          </a:solidFill>
                          <a:latin typeface="+mn-lt"/>
                          <a:ea typeface="+mn-ea"/>
                          <a:cs typeface="+mn-cs"/>
                        </a:rPr>
                        <a:t>Aruba, SimpliVity</a:t>
                      </a:r>
                      <a:endParaRPr lang="en-US" sz="1050" kern="1200" dirty="0">
                        <a:solidFill>
                          <a:schemeClr val="tx1"/>
                        </a:solidFill>
                        <a:latin typeface="+mn-lt"/>
                        <a:ea typeface="+mn-ea"/>
                        <a:cs typeface="+mn-cs"/>
                      </a:endParaRPr>
                    </a:p>
                    <a:p>
                      <a:pPr marL="118872" indent="-118872" algn="l" defTabSz="914400" rtl="0" eaLnBrk="1" latinLnBrk="0" hangingPunct="1">
                        <a:lnSpc>
                          <a:spcPct val="100000"/>
                        </a:lnSpc>
                        <a:spcBef>
                          <a:spcPts val="0"/>
                        </a:spcBef>
                        <a:buFont typeface="MetricHPE" panose="020B0503030202060203" pitchFamily="34" charset="0"/>
                        <a:buChar char="−"/>
                      </a:pPr>
                      <a:r>
                        <a:rPr lang="en-US" sz="1050" kern="1200" dirty="0" smtClean="0">
                          <a:solidFill>
                            <a:schemeClr val="tx1"/>
                          </a:solidFill>
                          <a:latin typeface="+mn-lt"/>
                          <a:ea typeface="+mn-ea"/>
                          <a:cs typeface="+mn-cs"/>
                        </a:rPr>
                        <a:t>Synergy</a:t>
                      </a:r>
                      <a:endParaRPr lang="en-US" sz="1050" kern="1200" dirty="0">
                        <a:solidFill>
                          <a:schemeClr val="tx1"/>
                        </a:solidFill>
                        <a:latin typeface="+mn-lt"/>
                        <a:ea typeface="+mn-ea"/>
                        <a:cs typeface="+mn-cs"/>
                      </a:endParaRPr>
                    </a:p>
                    <a:p>
                      <a:pPr marL="118872" indent="-118872" algn="l" defTabSz="914400" rtl="0" eaLnBrk="1" latinLnBrk="0" hangingPunct="1">
                        <a:lnSpc>
                          <a:spcPct val="100000"/>
                        </a:lnSpc>
                        <a:spcBef>
                          <a:spcPts val="0"/>
                        </a:spcBef>
                        <a:buFont typeface="MetricHPE" panose="020B0503030202060203" pitchFamily="34" charset="0"/>
                        <a:buChar char="−"/>
                      </a:pPr>
                      <a:r>
                        <a:rPr lang="en-US" sz="1050" kern="1200" dirty="0" smtClean="0">
                          <a:solidFill>
                            <a:schemeClr val="tx1"/>
                          </a:solidFill>
                          <a:latin typeface="+mn-lt"/>
                          <a:ea typeface="+mn-ea"/>
                          <a:cs typeface="+mn-cs"/>
                        </a:rPr>
                        <a:t>Analytics</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spcAft>
                          <a:spcPts val="0"/>
                        </a:spcAft>
                      </a:pPr>
                      <a:r>
                        <a:rPr lang="en-US" sz="1100" b="1" kern="1200" dirty="0">
                          <a:solidFill>
                            <a:schemeClr val="tx1"/>
                          </a:solidFill>
                          <a:latin typeface="+mn-lt"/>
                          <a:ea typeface="+mn-ea"/>
                          <a:cs typeface="+mn-cs"/>
                        </a:rPr>
                        <a:t>Financial Services</a:t>
                      </a:r>
                    </a:p>
                    <a:p>
                      <a:pPr marL="118872" indent="-118872" algn="l" defTabSz="914400" rtl="0" eaLnBrk="1" latinLnBrk="0" hangingPunct="1">
                        <a:lnSpc>
                          <a:spcPct val="100000"/>
                        </a:lnSpc>
                        <a:spcBef>
                          <a:spcPts val="0"/>
                        </a:spcBef>
                        <a:spcAft>
                          <a:spcPts val="0"/>
                        </a:spcAft>
                        <a:buFont typeface="MetricHPE" panose="020B0503030202060203" pitchFamily="34" charset="0"/>
                        <a:buChar char="−"/>
                      </a:pPr>
                      <a:r>
                        <a:rPr lang="en-US" sz="1050" kern="1200" dirty="0" smtClean="0">
                          <a:solidFill>
                            <a:schemeClr val="tx1"/>
                          </a:solidFill>
                          <a:latin typeface="+mn-lt"/>
                          <a:ea typeface="+mn-ea"/>
                          <a:cs typeface="+mn-cs"/>
                        </a:rPr>
                        <a:t>Synergy</a:t>
                      </a:r>
                      <a:endParaRPr lang="en-US" sz="1050" kern="1200" dirty="0">
                        <a:solidFill>
                          <a:schemeClr val="tx1"/>
                        </a:solidFill>
                        <a:latin typeface="+mn-lt"/>
                        <a:ea typeface="+mn-ea"/>
                        <a:cs typeface="+mn-cs"/>
                      </a:endParaRPr>
                    </a:p>
                    <a:p>
                      <a:pPr marL="118872" indent="-118872" algn="l" defTabSz="914400" rtl="0" eaLnBrk="1" latinLnBrk="0" hangingPunct="1">
                        <a:lnSpc>
                          <a:spcPct val="100000"/>
                        </a:lnSpc>
                        <a:spcBef>
                          <a:spcPts val="0"/>
                        </a:spcBef>
                        <a:spcAft>
                          <a:spcPts val="0"/>
                        </a:spcAft>
                        <a:buFont typeface="MetricHPE" panose="020B0503030202060203" pitchFamily="34" charset="0"/>
                        <a:buChar char="−"/>
                      </a:pPr>
                      <a:r>
                        <a:rPr lang="en-US" sz="1050" kern="1200" dirty="0" smtClean="0">
                          <a:solidFill>
                            <a:schemeClr val="tx1"/>
                          </a:solidFill>
                          <a:latin typeface="+mn-lt"/>
                          <a:ea typeface="+mn-ea"/>
                          <a:cs typeface="+mn-cs"/>
                        </a:rPr>
                        <a:t>Servers</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mn-ea"/>
                          <a:cs typeface="+mn-cs"/>
                        </a:rPr>
                        <a:t>Manufacturing</a:t>
                      </a:r>
                    </a:p>
                    <a:p>
                      <a:pPr marL="118872" indent="-118872" algn="l" defTabSz="914400" rtl="0" eaLnBrk="1" latinLnBrk="0" hangingPunct="1">
                        <a:lnSpc>
                          <a:spcPct val="100000"/>
                        </a:lnSpc>
                        <a:spcBef>
                          <a:spcPts val="0"/>
                        </a:spcBef>
                        <a:spcAft>
                          <a:spcPts val="0"/>
                        </a:spcAft>
                        <a:buFont typeface="MetricHPE" panose="020B0503030202060203" pitchFamily="34" charset="0"/>
                        <a:buChar char="−"/>
                      </a:pPr>
                      <a:r>
                        <a:rPr lang="en-US" sz="1050" kern="1200" dirty="0" smtClean="0">
                          <a:solidFill>
                            <a:schemeClr val="tx1"/>
                          </a:solidFill>
                          <a:latin typeface="+mn-lt"/>
                          <a:ea typeface="+mn-ea"/>
                          <a:cs typeface="+mn-cs"/>
                        </a:rPr>
                        <a:t>SimpliVity</a:t>
                      </a:r>
                    </a:p>
                    <a:p>
                      <a:pPr marL="118872" indent="-118872" algn="l" defTabSz="914400" rtl="0" eaLnBrk="1" latinLnBrk="0" hangingPunct="1">
                        <a:lnSpc>
                          <a:spcPct val="100000"/>
                        </a:lnSpc>
                        <a:spcBef>
                          <a:spcPts val="0"/>
                        </a:spcBef>
                        <a:spcAft>
                          <a:spcPts val="0"/>
                        </a:spcAft>
                        <a:buFont typeface="MetricHPE" panose="020B0503030202060203" pitchFamily="34" charset="0"/>
                        <a:buChar char="−"/>
                      </a:pPr>
                      <a:r>
                        <a:rPr lang="en-US" sz="1050" kern="1200" dirty="0" smtClean="0">
                          <a:solidFill>
                            <a:schemeClr val="tx1"/>
                          </a:solidFill>
                          <a:latin typeface="+mn-lt"/>
                          <a:ea typeface="+mn-ea"/>
                          <a:cs typeface="+mn-cs"/>
                        </a:rPr>
                        <a:t>HPE</a:t>
                      </a:r>
                      <a:r>
                        <a:rPr lang="en-US" sz="1050" kern="1200" baseline="0" dirty="0" smtClean="0">
                          <a:solidFill>
                            <a:schemeClr val="tx1"/>
                          </a:solidFill>
                          <a:latin typeface="+mn-lt"/>
                          <a:ea typeface="+mn-ea"/>
                          <a:cs typeface="+mn-cs"/>
                        </a:rPr>
                        <a:t> Pointnext, </a:t>
                      </a:r>
                      <a:r>
                        <a:rPr lang="en-US" sz="1050" kern="1200" baseline="0" dirty="0" err="1" smtClean="0">
                          <a:solidFill>
                            <a:schemeClr val="tx1"/>
                          </a:solidFill>
                          <a:latin typeface="+mn-lt"/>
                          <a:ea typeface="+mn-ea"/>
                          <a:cs typeface="+mn-cs"/>
                        </a:rPr>
                        <a:t>IoT</a:t>
                      </a:r>
                      <a:r>
                        <a:rPr lang="en-US" sz="1050" kern="1200" baseline="0" dirty="0" smtClean="0">
                          <a:solidFill>
                            <a:schemeClr val="tx1"/>
                          </a:solidFill>
                          <a:latin typeface="+mn-lt"/>
                          <a:ea typeface="+mn-ea"/>
                          <a:cs typeface="+mn-cs"/>
                        </a:rPr>
                        <a:t>, Intelligent Edge</a:t>
                      </a:r>
                    </a:p>
                    <a:p>
                      <a:pPr marL="118872" indent="-118872" algn="l" defTabSz="914400" rtl="0" eaLnBrk="1" latinLnBrk="0" hangingPunct="1">
                        <a:lnSpc>
                          <a:spcPct val="100000"/>
                        </a:lnSpc>
                        <a:spcBef>
                          <a:spcPts val="0"/>
                        </a:spcBef>
                        <a:spcAft>
                          <a:spcPts val="0"/>
                        </a:spcAft>
                        <a:buFont typeface="MetricHPE" panose="020B0503030202060203" pitchFamily="34" charset="0"/>
                        <a:buChar char="−"/>
                      </a:pPr>
                      <a:r>
                        <a:rPr lang="en-US" sz="1050" kern="1200" baseline="0" dirty="0" smtClean="0">
                          <a:solidFill>
                            <a:schemeClr val="tx1"/>
                          </a:solidFill>
                          <a:latin typeface="+mn-lt"/>
                          <a:ea typeface="+mn-ea"/>
                          <a:cs typeface="+mn-cs"/>
                        </a:rPr>
                        <a:t>Aruba, Hybrid IT</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Breakdown by center </a:t>
            </a:r>
            <a:r>
              <a:rPr lang="en-US" dirty="0" smtClean="0"/>
              <a:t>(July – December )</a:t>
            </a:r>
            <a:endParaRPr lang="en-US" dirty="0"/>
          </a:p>
        </p:txBody>
      </p:sp>
      <p:pic>
        <p:nvPicPr>
          <p:cNvPr id="7"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5596" y="1661534"/>
            <a:ext cx="588988" cy="485916"/>
          </a:xfrm>
          <a:prstGeom prst="rect">
            <a:avLst/>
          </a:prstGeom>
        </p:spPr>
      </p:pic>
      <p:pic>
        <p:nvPicPr>
          <p:cNvPr id="34" name="Picture Placeholder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7627" y="1596924"/>
            <a:ext cx="808021" cy="393237"/>
          </a:xfrm>
          <a:prstGeom prst="rect">
            <a:avLst/>
          </a:prstGeom>
        </p:spPr>
      </p:pic>
      <p:pic>
        <p:nvPicPr>
          <p:cNvPr id="196" name="Picture 195"/>
          <p:cNvPicPr>
            <a:picLocks noChangeAspect="1"/>
          </p:cNvPicPr>
          <p:nvPr/>
        </p:nvPicPr>
        <p:blipFill>
          <a:blip r:embed="rId5"/>
          <a:stretch>
            <a:fillRect/>
          </a:stretch>
        </p:blipFill>
        <p:spPr>
          <a:xfrm>
            <a:off x="4244484" y="1693039"/>
            <a:ext cx="808786" cy="264886"/>
          </a:xfrm>
          <a:prstGeom prst="rect">
            <a:avLst/>
          </a:prstGeom>
          <a:noFill/>
          <a:ln>
            <a:noFill/>
          </a:ln>
        </p:spPr>
      </p:pic>
      <p:pic>
        <p:nvPicPr>
          <p:cNvPr id="255" name="Picture 254"/>
          <p:cNvPicPr>
            <a:picLocks noChangeAspect="1"/>
          </p:cNvPicPr>
          <p:nvPr/>
        </p:nvPicPr>
        <p:blipFill>
          <a:blip r:embed="rId6"/>
          <a:stretch>
            <a:fillRect/>
          </a:stretch>
        </p:blipFill>
        <p:spPr>
          <a:xfrm>
            <a:off x="3168475" y="1673893"/>
            <a:ext cx="834808" cy="213594"/>
          </a:xfrm>
          <a:prstGeom prst="rect">
            <a:avLst/>
          </a:prstGeom>
        </p:spPr>
      </p:pic>
      <p:pic>
        <p:nvPicPr>
          <p:cNvPr id="264" name="Picture Placeholder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7310" y="5555569"/>
            <a:ext cx="808021" cy="393237"/>
          </a:xfrm>
          <a:prstGeom prst="rect">
            <a:avLst/>
          </a:prstGeom>
        </p:spPr>
      </p:pic>
      <p:pic>
        <p:nvPicPr>
          <p:cNvPr id="265" name="Picture 264"/>
          <p:cNvPicPr>
            <a:picLocks noChangeAspect="1"/>
          </p:cNvPicPr>
          <p:nvPr/>
        </p:nvPicPr>
        <p:blipFill>
          <a:blip r:embed="rId6"/>
          <a:stretch>
            <a:fillRect/>
          </a:stretch>
        </p:blipFill>
        <p:spPr>
          <a:xfrm>
            <a:off x="1030312" y="5529939"/>
            <a:ext cx="834808" cy="213594"/>
          </a:xfrm>
          <a:prstGeom prst="rect">
            <a:avLst/>
          </a:prstGeom>
        </p:spPr>
      </p:pic>
      <p:grpSp>
        <p:nvGrpSpPr>
          <p:cNvPr id="266" name="Group 16"/>
          <p:cNvGrpSpPr>
            <a:grpSpLocks noChangeAspect="1"/>
          </p:cNvGrpSpPr>
          <p:nvPr/>
        </p:nvGrpSpPr>
        <p:grpSpPr bwMode="auto">
          <a:xfrm>
            <a:off x="5541004" y="2614841"/>
            <a:ext cx="436563" cy="444499"/>
            <a:chOff x="485" y="1027"/>
            <a:chExt cx="275" cy="280"/>
          </a:xfrm>
        </p:grpSpPr>
        <p:sp>
          <p:nvSpPr>
            <p:cNvPr id="267"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4" name="Picture 293"/>
          <p:cNvPicPr>
            <a:picLocks noChangeAspect="1"/>
          </p:cNvPicPr>
          <p:nvPr/>
        </p:nvPicPr>
        <p:blipFill>
          <a:blip r:embed="rId6"/>
          <a:stretch>
            <a:fillRect/>
          </a:stretch>
        </p:blipFill>
        <p:spPr>
          <a:xfrm>
            <a:off x="1042686" y="2628620"/>
            <a:ext cx="834808" cy="213594"/>
          </a:xfrm>
          <a:prstGeom prst="rect">
            <a:avLst/>
          </a:prstGeom>
        </p:spPr>
      </p:pic>
      <p:pic>
        <p:nvPicPr>
          <p:cNvPr id="295" name="Picture 294"/>
          <p:cNvPicPr>
            <a:picLocks noChangeAspect="1"/>
          </p:cNvPicPr>
          <p:nvPr/>
        </p:nvPicPr>
        <p:blipFill>
          <a:blip r:embed="rId6"/>
          <a:stretch>
            <a:fillRect/>
          </a:stretch>
        </p:blipFill>
        <p:spPr>
          <a:xfrm>
            <a:off x="1042686" y="3591997"/>
            <a:ext cx="834808" cy="213594"/>
          </a:xfrm>
          <a:prstGeom prst="rect">
            <a:avLst/>
          </a:prstGeom>
        </p:spPr>
      </p:pic>
      <p:grpSp>
        <p:nvGrpSpPr>
          <p:cNvPr id="298" name="Group 170"/>
          <p:cNvGrpSpPr>
            <a:grpSpLocks noChangeAspect="1"/>
          </p:cNvGrpSpPr>
          <p:nvPr/>
        </p:nvGrpSpPr>
        <p:grpSpPr bwMode="auto">
          <a:xfrm>
            <a:off x="3405980" y="3635964"/>
            <a:ext cx="434409" cy="434409"/>
            <a:chOff x="1119" y="3327"/>
            <a:chExt cx="275" cy="275"/>
          </a:xfrm>
        </p:grpSpPr>
        <p:sp>
          <p:nvSpPr>
            <p:cNvPr id="299" name="Freeform 171"/>
            <p:cNvSpPr>
              <a:spLocks/>
            </p:cNvSpPr>
            <p:nvPr/>
          </p:nvSpPr>
          <p:spPr bwMode="auto">
            <a:xfrm>
              <a:off x="1172" y="3380"/>
              <a:ext cx="169" cy="169"/>
            </a:xfrm>
            <a:custGeom>
              <a:avLst/>
              <a:gdLst>
                <a:gd name="T0" fmla="*/ 100 w 169"/>
                <a:gd name="T1" fmla="*/ 0 h 169"/>
                <a:gd name="T2" fmla="*/ 100 w 169"/>
                <a:gd name="T3" fmla="*/ 16 h 169"/>
                <a:gd name="T4" fmla="*/ 143 w 169"/>
                <a:gd name="T5" fmla="*/ 16 h 169"/>
                <a:gd name="T6" fmla="*/ 16 w 169"/>
                <a:gd name="T7" fmla="*/ 143 h 169"/>
                <a:gd name="T8" fmla="*/ 16 w 169"/>
                <a:gd name="T9" fmla="*/ 100 h 169"/>
                <a:gd name="T10" fmla="*/ 0 w 169"/>
                <a:gd name="T11" fmla="*/ 100 h 169"/>
                <a:gd name="T12" fmla="*/ 0 w 169"/>
                <a:gd name="T13" fmla="*/ 169 h 169"/>
                <a:gd name="T14" fmla="*/ 69 w 169"/>
                <a:gd name="T15" fmla="*/ 169 h 169"/>
                <a:gd name="T16" fmla="*/ 69 w 169"/>
                <a:gd name="T17" fmla="*/ 153 h 169"/>
                <a:gd name="T18" fmla="*/ 26 w 169"/>
                <a:gd name="T19" fmla="*/ 153 h 169"/>
                <a:gd name="T20" fmla="*/ 153 w 169"/>
                <a:gd name="T21" fmla="*/ 26 h 169"/>
                <a:gd name="T22" fmla="*/ 153 w 169"/>
                <a:gd name="T23" fmla="*/ 69 h 169"/>
                <a:gd name="T24" fmla="*/ 169 w 169"/>
                <a:gd name="T25" fmla="*/ 69 h 169"/>
                <a:gd name="T26" fmla="*/ 169 w 169"/>
                <a:gd name="T27" fmla="*/ 0 h 169"/>
                <a:gd name="T28" fmla="*/ 100 w 169"/>
                <a:gd name="T2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 h="169">
                  <a:moveTo>
                    <a:pt x="100" y="0"/>
                  </a:moveTo>
                  <a:lnTo>
                    <a:pt x="100" y="16"/>
                  </a:lnTo>
                  <a:lnTo>
                    <a:pt x="143" y="16"/>
                  </a:lnTo>
                  <a:lnTo>
                    <a:pt x="16" y="143"/>
                  </a:lnTo>
                  <a:lnTo>
                    <a:pt x="16" y="100"/>
                  </a:lnTo>
                  <a:lnTo>
                    <a:pt x="0" y="100"/>
                  </a:lnTo>
                  <a:lnTo>
                    <a:pt x="0" y="169"/>
                  </a:lnTo>
                  <a:lnTo>
                    <a:pt x="69" y="169"/>
                  </a:lnTo>
                  <a:lnTo>
                    <a:pt x="69" y="153"/>
                  </a:lnTo>
                  <a:lnTo>
                    <a:pt x="26" y="153"/>
                  </a:lnTo>
                  <a:lnTo>
                    <a:pt x="153" y="26"/>
                  </a:lnTo>
                  <a:lnTo>
                    <a:pt x="153" y="69"/>
                  </a:lnTo>
                  <a:lnTo>
                    <a:pt x="169" y="69"/>
                  </a:lnTo>
                  <a:lnTo>
                    <a:pt x="169" y="0"/>
                  </a:lnTo>
                  <a:lnTo>
                    <a:pt x="10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72"/>
            <p:cNvSpPr>
              <a:spLocks noChangeArrowheads="1"/>
            </p:cNvSpPr>
            <p:nvPr/>
          </p:nvSpPr>
          <p:spPr bwMode="auto">
            <a:xfrm>
              <a:off x="1119" y="358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Rectangle 173"/>
            <p:cNvSpPr>
              <a:spLocks noChangeArrowheads="1"/>
            </p:cNvSpPr>
            <p:nvPr/>
          </p:nvSpPr>
          <p:spPr bwMode="auto">
            <a:xfrm>
              <a:off x="1149" y="358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Rectangle 174"/>
            <p:cNvSpPr>
              <a:spLocks noChangeArrowheads="1"/>
            </p:cNvSpPr>
            <p:nvPr/>
          </p:nvSpPr>
          <p:spPr bwMode="auto">
            <a:xfrm>
              <a:off x="1180" y="358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175"/>
            <p:cNvSpPr>
              <a:spLocks noChangeArrowheads="1"/>
            </p:cNvSpPr>
            <p:nvPr/>
          </p:nvSpPr>
          <p:spPr bwMode="auto">
            <a:xfrm>
              <a:off x="1210" y="3587"/>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Rectangle 176"/>
            <p:cNvSpPr>
              <a:spLocks noChangeArrowheads="1"/>
            </p:cNvSpPr>
            <p:nvPr/>
          </p:nvSpPr>
          <p:spPr bwMode="auto">
            <a:xfrm>
              <a:off x="1241" y="358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Rectangle 177"/>
            <p:cNvSpPr>
              <a:spLocks noChangeArrowheads="1"/>
            </p:cNvSpPr>
            <p:nvPr/>
          </p:nvSpPr>
          <p:spPr bwMode="auto">
            <a:xfrm>
              <a:off x="1119" y="3526"/>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Rectangle 178"/>
            <p:cNvSpPr>
              <a:spLocks noChangeArrowheads="1"/>
            </p:cNvSpPr>
            <p:nvPr/>
          </p:nvSpPr>
          <p:spPr bwMode="auto">
            <a:xfrm>
              <a:off x="1119" y="3495"/>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Rectangle 179"/>
            <p:cNvSpPr>
              <a:spLocks noChangeArrowheads="1"/>
            </p:cNvSpPr>
            <p:nvPr/>
          </p:nvSpPr>
          <p:spPr bwMode="auto">
            <a:xfrm>
              <a:off x="1119" y="3464"/>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Rectangle 180"/>
            <p:cNvSpPr>
              <a:spLocks noChangeArrowheads="1"/>
            </p:cNvSpPr>
            <p:nvPr/>
          </p:nvSpPr>
          <p:spPr bwMode="auto">
            <a:xfrm>
              <a:off x="1119" y="355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Rectangle 181"/>
            <p:cNvSpPr>
              <a:spLocks noChangeArrowheads="1"/>
            </p:cNvSpPr>
            <p:nvPr/>
          </p:nvSpPr>
          <p:spPr bwMode="auto">
            <a:xfrm>
              <a:off x="1379" y="332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Rectangle 182"/>
            <p:cNvSpPr>
              <a:spLocks noChangeArrowheads="1"/>
            </p:cNvSpPr>
            <p:nvPr/>
          </p:nvSpPr>
          <p:spPr bwMode="auto">
            <a:xfrm>
              <a:off x="1349" y="332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183"/>
            <p:cNvSpPr>
              <a:spLocks noChangeArrowheads="1"/>
            </p:cNvSpPr>
            <p:nvPr/>
          </p:nvSpPr>
          <p:spPr bwMode="auto">
            <a:xfrm>
              <a:off x="1318" y="332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184"/>
            <p:cNvSpPr>
              <a:spLocks noChangeArrowheads="1"/>
            </p:cNvSpPr>
            <p:nvPr/>
          </p:nvSpPr>
          <p:spPr bwMode="auto">
            <a:xfrm>
              <a:off x="1287" y="3327"/>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185"/>
            <p:cNvSpPr>
              <a:spLocks noChangeArrowheads="1"/>
            </p:cNvSpPr>
            <p:nvPr/>
          </p:nvSpPr>
          <p:spPr bwMode="auto">
            <a:xfrm>
              <a:off x="1256" y="3327"/>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Rectangle 186"/>
            <p:cNvSpPr>
              <a:spLocks noChangeArrowheads="1"/>
            </p:cNvSpPr>
            <p:nvPr/>
          </p:nvSpPr>
          <p:spPr bwMode="auto">
            <a:xfrm>
              <a:off x="1379" y="338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Rectangle 187"/>
            <p:cNvSpPr>
              <a:spLocks noChangeArrowheads="1"/>
            </p:cNvSpPr>
            <p:nvPr/>
          </p:nvSpPr>
          <p:spPr bwMode="auto">
            <a:xfrm>
              <a:off x="1379" y="3418"/>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Rectangle 188"/>
            <p:cNvSpPr>
              <a:spLocks noChangeArrowheads="1"/>
            </p:cNvSpPr>
            <p:nvPr/>
          </p:nvSpPr>
          <p:spPr bwMode="auto">
            <a:xfrm>
              <a:off x="1379" y="344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189"/>
            <p:cNvSpPr>
              <a:spLocks noChangeArrowheads="1"/>
            </p:cNvSpPr>
            <p:nvPr/>
          </p:nvSpPr>
          <p:spPr bwMode="auto">
            <a:xfrm>
              <a:off x="1379" y="335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8" name="Group 16"/>
          <p:cNvGrpSpPr>
            <a:grpSpLocks noChangeAspect="1"/>
          </p:cNvGrpSpPr>
          <p:nvPr/>
        </p:nvGrpSpPr>
        <p:grpSpPr bwMode="auto">
          <a:xfrm>
            <a:off x="5551472" y="1646363"/>
            <a:ext cx="436563" cy="444499"/>
            <a:chOff x="485" y="1027"/>
            <a:chExt cx="275" cy="280"/>
          </a:xfrm>
        </p:grpSpPr>
        <p:sp>
          <p:nvSpPr>
            <p:cNvPr id="319"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6"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5596" y="4536536"/>
            <a:ext cx="588988" cy="485916"/>
          </a:xfrm>
          <a:prstGeom prst="rect">
            <a:avLst/>
          </a:prstGeom>
        </p:spPr>
      </p:pic>
      <p:pic>
        <p:nvPicPr>
          <p:cNvPr id="337"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7143" y="5496530"/>
            <a:ext cx="588988" cy="485916"/>
          </a:xfrm>
          <a:prstGeom prst="rect">
            <a:avLst/>
          </a:prstGeom>
        </p:spPr>
      </p:pic>
      <p:pic>
        <p:nvPicPr>
          <p:cNvPr id="338"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7143" y="3598145"/>
            <a:ext cx="588988" cy="485916"/>
          </a:xfrm>
          <a:prstGeom prst="rect">
            <a:avLst/>
          </a:prstGeom>
        </p:spPr>
      </p:pic>
      <p:pic>
        <p:nvPicPr>
          <p:cNvPr id="339"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7143" y="2598043"/>
            <a:ext cx="588988" cy="485916"/>
          </a:xfrm>
          <a:prstGeom prst="rect">
            <a:avLst/>
          </a:prstGeom>
        </p:spPr>
      </p:pic>
      <p:grpSp>
        <p:nvGrpSpPr>
          <p:cNvPr id="344" name="Group 52"/>
          <p:cNvGrpSpPr>
            <a:grpSpLocks noChangeAspect="1"/>
          </p:cNvGrpSpPr>
          <p:nvPr/>
        </p:nvGrpSpPr>
        <p:grpSpPr bwMode="auto">
          <a:xfrm>
            <a:off x="3402522" y="2617515"/>
            <a:ext cx="441325" cy="438151"/>
            <a:chOff x="1751" y="1032"/>
            <a:chExt cx="278" cy="276"/>
          </a:xfrm>
        </p:grpSpPr>
        <p:sp>
          <p:nvSpPr>
            <p:cNvPr id="345" name="Freeform 53"/>
            <p:cNvSpPr>
              <a:spLocks noEditPoints="1"/>
            </p:cNvSpPr>
            <p:nvPr/>
          </p:nvSpPr>
          <p:spPr bwMode="auto">
            <a:xfrm>
              <a:off x="1751" y="1178"/>
              <a:ext cx="278" cy="130"/>
            </a:xfrm>
            <a:custGeom>
              <a:avLst/>
              <a:gdLst>
                <a:gd name="T0" fmla="*/ 450 w 461"/>
                <a:gd name="T1" fmla="*/ 14 h 217"/>
                <a:gd name="T2" fmla="*/ 396 w 461"/>
                <a:gd name="T3" fmla="*/ 14 h 217"/>
                <a:gd name="T4" fmla="*/ 342 w 461"/>
                <a:gd name="T5" fmla="*/ 68 h 217"/>
                <a:gd name="T6" fmla="*/ 289 w 461"/>
                <a:gd name="T7" fmla="*/ 68 h 217"/>
                <a:gd name="T8" fmla="*/ 291 w 461"/>
                <a:gd name="T9" fmla="*/ 55 h 217"/>
                <a:gd name="T10" fmla="*/ 252 w 461"/>
                <a:gd name="T11" fmla="*/ 16 h 217"/>
                <a:gd name="T12" fmla="*/ 104 w 461"/>
                <a:gd name="T13" fmla="*/ 16 h 217"/>
                <a:gd name="T14" fmla="*/ 64 w 461"/>
                <a:gd name="T15" fmla="*/ 56 h 217"/>
                <a:gd name="T16" fmla="*/ 0 w 461"/>
                <a:gd name="T17" fmla="*/ 120 h 217"/>
                <a:gd name="T18" fmla="*/ 96 w 461"/>
                <a:gd name="T19" fmla="*/ 217 h 217"/>
                <a:gd name="T20" fmla="*/ 154 w 461"/>
                <a:gd name="T21" fmla="*/ 160 h 217"/>
                <a:gd name="T22" fmla="*/ 362 w 461"/>
                <a:gd name="T23" fmla="*/ 160 h 217"/>
                <a:gd name="T24" fmla="*/ 450 w 461"/>
                <a:gd name="T25" fmla="*/ 68 h 217"/>
                <a:gd name="T26" fmla="*/ 461 w 461"/>
                <a:gd name="T27" fmla="*/ 41 h 217"/>
                <a:gd name="T28" fmla="*/ 450 w 461"/>
                <a:gd name="T29" fmla="*/ 14 h 217"/>
                <a:gd name="T30" fmla="*/ 37 w 461"/>
                <a:gd name="T31" fmla="*/ 120 h 217"/>
                <a:gd name="T32" fmla="*/ 65 w 461"/>
                <a:gd name="T33" fmla="*/ 92 h 217"/>
                <a:gd name="T34" fmla="*/ 125 w 461"/>
                <a:gd name="T35" fmla="*/ 151 h 217"/>
                <a:gd name="T36" fmla="*/ 96 w 461"/>
                <a:gd name="T37" fmla="*/ 180 h 217"/>
                <a:gd name="T38" fmla="*/ 37 w 461"/>
                <a:gd name="T39" fmla="*/ 120 h 217"/>
                <a:gd name="T40" fmla="*/ 431 w 461"/>
                <a:gd name="T41" fmla="*/ 49 h 217"/>
                <a:gd name="T42" fmla="*/ 351 w 461"/>
                <a:gd name="T43" fmla="*/ 134 h 217"/>
                <a:gd name="T44" fmla="*/ 144 w 461"/>
                <a:gd name="T45" fmla="*/ 134 h 217"/>
                <a:gd name="T46" fmla="*/ 84 w 461"/>
                <a:gd name="T47" fmla="*/ 73 h 217"/>
                <a:gd name="T48" fmla="*/ 115 w 461"/>
                <a:gd name="T49" fmla="*/ 42 h 217"/>
                <a:gd name="T50" fmla="*/ 252 w 461"/>
                <a:gd name="T51" fmla="*/ 42 h 217"/>
                <a:gd name="T52" fmla="*/ 265 w 461"/>
                <a:gd name="T53" fmla="*/ 55 h 217"/>
                <a:gd name="T54" fmla="*/ 253 w 461"/>
                <a:gd name="T55" fmla="*/ 68 h 217"/>
                <a:gd name="T56" fmla="*/ 213 w 461"/>
                <a:gd name="T57" fmla="*/ 68 h 217"/>
                <a:gd name="T58" fmla="*/ 213 w 461"/>
                <a:gd name="T59" fmla="*/ 94 h 217"/>
                <a:gd name="T60" fmla="*/ 221 w 461"/>
                <a:gd name="T61" fmla="*/ 94 h 217"/>
                <a:gd name="T62" fmla="*/ 221 w 461"/>
                <a:gd name="T63" fmla="*/ 94 h 217"/>
                <a:gd name="T64" fmla="*/ 252 w 461"/>
                <a:gd name="T65" fmla="*/ 94 h 217"/>
                <a:gd name="T66" fmla="*/ 254 w 461"/>
                <a:gd name="T67" fmla="*/ 94 h 217"/>
                <a:gd name="T68" fmla="*/ 353 w 461"/>
                <a:gd name="T69" fmla="*/ 94 h 217"/>
                <a:gd name="T70" fmla="*/ 415 w 461"/>
                <a:gd name="T71" fmla="*/ 33 h 217"/>
                <a:gd name="T72" fmla="*/ 431 w 461"/>
                <a:gd name="T73" fmla="*/ 33 h 217"/>
                <a:gd name="T74" fmla="*/ 435 w 461"/>
                <a:gd name="T75" fmla="*/ 41 h 217"/>
                <a:gd name="T76" fmla="*/ 431 w 461"/>
                <a:gd name="T77" fmla="*/ 4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1" h="217">
                  <a:moveTo>
                    <a:pt x="450" y="14"/>
                  </a:moveTo>
                  <a:cubicBezTo>
                    <a:pt x="435" y="0"/>
                    <a:pt x="411" y="0"/>
                    <a:pt x="396" y="14"/>
                  </a:cubicBezTo>
                  <a:cubicBezTo>
                    <a:pt x="342" y="68"/>
                    <a:pt x="342" y="68"/>
                    <a:pt x="342" y="68"/>
                  </a:cubicBezTo>
                  <a:cubicBezTo>
                    <a:pt x="289" y="68"/>
                    <a:pt x="289" y="68"/>
                    <a:pt x="289" y="68"/>
                  </a:cubicBezTo>
                  <a:cubicBezTo>
                    <a:pt x="290" y="64"/>
                    <a:pt x="291" y="60"/>
                    <a:pt x="291" y="55"/>
                  </a:cubicBezTo>
                  <a:cubicBezTo>
                    <a:pt x="291" y="34"/>
                    <a:pt x="274" y="16"/>
                    <a:pt x="252" y="16"/>
                  </a:cubicBezTo>
                  <a:cubicBezTo>
                    <a:pt x="104" y="16"/>
                    <a:pt x="104" y="16"/>
                    <a:pt x="104" y="16"/>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50" y="68"/>
                    <a:pt x="450" y="68"/>
                    <a:pt x="450" y="68"/>
                  </a:cubicBezTo>
                  <a:cubicBezTo>
                    <a:pt x="457" y="60"/>
                    <a:pt x="461" y="51"/>
                    <a:pt x="461" y="41"/>
                  </a:cubicBezTo>
                  <a:cubicBezTo>
                    <a:pt x="461" y="31"/>
                    <a:pt x="457" y="21"/>
                    <a:pt x="450" y="14"/>
                  </a:cubicBezTo>
                  <a:close/>
                  <a:moveTo>
                    <a:pt x="37" y="120"/>
                  </a:moveTo>
                  <a:cubicBezTo>
                    <a:pt x="65" y="92"/>
                    <a:pt x="65" y="92"/>
                    <a:pt x="65" y="92"/>
                  </a:cubicBezTo>
                  <a:cubicBezTo>
                    <a:pt x="125" y="151"/>
                    <a:pt x="125" y="151"/>
                    <a:pt x="125" y="151"/>
                  </a:cubicBezTo>
                  <a:cubicBezTo>
                    <a:pt x="96" y="180"/>
                    <a:pt x="96" y="180"/>
                    <a:pt x="96" y="180"/>
                  </a:cubicBezTo>
                  <a:lnTo>
                    <a:pt x="37" y="120"/>
                  </a:lnTo>
                  <a:close/>
                  <a:moveTo>
                    <a:pt x="431" y="49"/>
                  </a:moveTo>
                  <a:cubicBezTo>
                    <a:pt x="351" y="134"/>
                    <a:pt x="351" y="134"/>
                    <a:pt x="351" y="134"/>
                  </a:cubicBezTo>
                  <a:cubicBezTo>
                    <a:pt x="144" y="134"/>
                    <a:pt x="144" y="134"/>
                    <a:pt x="144" y="134"/>
                  </a:cubicBezTo>
                  <a:cubicBezTo>
                    <a:pt x="84" y="73"/>
                    <a:pt x="84" y="73"/>
                    <a:pt x="84" y="73"/>
                  </a:cubicBezTo>
                  <a:cubicBezTo>
                    <a:pt x="115" y="42"/>
                    <a:pt x="115" y="42"/>
                    <a:pt x="115" y="42"/>
                  </a:cubicBezTo>
                  <a:cubicBezTo>
                    <a:pt x="252" y="42"/>
                    <a:pt x="252" y="42"/>
                    <a:pt x="252" y="42"/>
                  </a:cubicBezTo>
                  <a:cubicBezTo>
                    <a:pt x="260" y="42"/>
                    <a:pt x="265" y="48"/>
                    <a:pt x="265" y="55"/>
                  </a:cubicBezTo>
                  <a:cubicBezTo>
                    <a:pt x="265" y="62"/>
                    <a:pt x="260" y="68"/>
                    <a:pt x="253" y="68"/>
                  </a:cubicBezTo>
                  <a:cubicBezTo>
                    <a:pt x="213" y="68"/>
                    <a:pt x="213" y="68"/>
                    <a:pt x="213" y="68"/>
                  </a:cubicBezTo>
                  <a:cubicBezTo>
                    <a:pt x="213" y="94"/>
                    <a:pt x="213" y="94"/>
                    <a:pt x="213" y="94"/>
                  </a:cubicBezTo>
                  <a:cubicBezTo>
                    <a:pt x="221" y="94"/>
                    <a:pt x="221" y="94"/>
                    <a:pt x="221" y="94"/>
                  </a:cubicBezTo>
                  <a:cubicBezTo>
                    <a:pt x="221" y="94"/>
                    <a:pt x="221" y="94"/>
                    <a:pt x="221" y="94"/>
                  </a:cubicBezTo>
                  <a:cubicBezTo>
                    <a:pt x="252" y="94"/>
                    <a:pt x="252" y="94"/>
                    <a:pt x="252" y="94"/>
                  </a:cubicBezTo>
                  <a:cubicBezTo>
                    <a:pt x="253" y="94"/>
                    <a:pt x="253" y="94"/>
                    <a:pt x="254" y="94"/>
                  </a:cubicBezTo>
                  <a:cubicBezTo>
                    <a:pt x="353" y="94"/>
                    <a:pt x="353" y="94"/>
                    <a:pt x="353" y="94"/>
                  </a:cubicBezTo>
                  <a:cubicBezTo>
                    <a:pt x="415" y="33"/>
                    <a:pt x="415" y="33"/>
                    <a:pt x="415" y="33"/>
                  </a:cubicBezTo>
                  <a:cubicBezTo>
                    <a:pt x="419" y="28"/>
                    <a:pt x="427" y="28"/>
                    <a:pt x="431" y="33"/>
                  </a:cubicBezTo>
                  <a:cubicBezTo>
                    <a:pt x="433" y="35"/>
                    <a:pt x="435" y="38"/>
                    <a:pt x="435" y="41"/>
                  </a:cubicBezTo>
                  <a:cubicBezTo>
                    <a:pt x="435" y="44"/>
                    <a:pt x="433" y="47"/>
                    <a:pt x="431"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54"/>
            <p:cNvSpPr>
              <a:spLocks/>
            </p:cNvSpPr>
            <p:nvPr/>
          </p:nvSpPr>
          <p:spPr bwMode="auto">
            <a:xfrm>
              <a:off x="1914" y="1106"/>
              <a:ext cx="37" cy="36"/>
            </a:xfrm>
            <a:custGeom>
              <a:avLst/>
              <a:gdLst>
                <a:gd name="T0" fmla="*/ 19 w 61"/>
                <a:gd name="T1" fmla="*/ 61 h 61"/>
                <a:gd name="T2" fmla="*/ 41 w 61"/>
                <a:gd name="T3" fmla="*/ 40 h 61"/>
                <a:gd name="T4" fmla="*/ 61 w 61"/>
                <a:gd name="T5" fmla="*/ 18 h 61"/>
                <a:gd name="T6" fmla="*/ 43 w 61"/>
                <a:gd name="T7" fmla="*/ 0 h 61"/>
                <a:gd name="T8" fmla="*/ 23 w 61"/>
                <a:gd name="T9" fmla="*/ 22 h 61"/>
                <a:gd name="T10" fmla="*/ 0 w 61"/>
                <a:gd name="T11" fmla="*/ 42 h 61"/>
                <a:gd name="T12" fmla="*/ 19 w 6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1" h="61">
                  <a:moveTo>
                    <a:pt x="19" y="61"/>
                  </a:moveTo>
                  <a:cubicBezTo>
                    <a:pt x="26" y="54"/>
                    <a:pt x="34" y="48"/>
                    <a:pt x="41" y="40"/>
                  </a:cubicBezTo>
                  <a:cubicBezTo>
                    <a:pt x="48" y="33"/>
                    <a:pt x="55" y="26"/>
                    <a:pt x="61" y="18"/>
                  </a:cubicBezTo>
                  <a:cubicBezTo>
                    <a:pt x="43" y="0"/>
                    <a:pt x="43" y="0"/>
                    <a:pt x="43" y="0"/>
                  </a:cubicBezTo>
                  <a:cubicBezTo>
                    <a:pt x="37" y="7"/>
                    <a:pt x="30" y="15"/>
                    <a:pt x="23" y="22"/>
                  </a:cubicBezTo>
                  <a:cubicBezTo>
                    <a:pt x="15" y="30"/>
                    <a:pt x="8" y="36"/>
                    <a:pt x="0" y="42"/>
                  </a:cubicBezTo>
                  <a:lnTo>
                    <a:pt x="19"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55"/>
            <p:cNvSpPr>
              <a:spLocks/>
            </p:cNvSpPr>
            <p:nvPr/>
          </p:nvSpPr>
          <p:spPr bwMode="auto">
            <a:xfrm>
              <a:off x="1919" y="1109"/>
              <a:ext cx="65" cy="63"/>
            </a:xfrm>
            <a:custGeom>
              <a:avLst/>
              <a:gdLst>
                <a:gd name="T0" fmla="*/ 94 w 108"/>
                <a:gd name="T1" fmla="*/ 25 h 105"/>
                <a:gd name="T2" fmla="*/ 81 w 108"/>
                <a:gd name="T3" fmla="*/ 0 h 105"/>
                <a:gd name="T4" fmla="*/ 62 w 108"/>
                <a:gd name="T5" fmla="*/ 19 h 105"/>
                <a:gd name="T6" fmla="*/ 71 w 108"/>
                <a:gd name="T7" fmla="*/ 35 h 105"/>
                <a:gd name="T8" fmla="*/ 75 w 108"/>
                <a:gd name="T9" fmla="*/ 76 h 105"/>
                <a:gd name="T10" fmla="*/ 65 w 108"/>
                <a:gd name="T11" fmla="*/ 79 h 105"/>
                <a:gd name="T12" fmla="*/ 65 w 108"/>
                <a:gd name="T13" fmla="*/ 79 h 105"/>
                <a:gd name="T14" fmla="*/ 19 w 108"/>
                <a:gd name="T15" fmla="*/ 62 h 105"/>
                <a:gd name="T16" fmla="*/ 0 w 108"/>
                <a:gd name="T17" fmla="*/ 81 h 105"/>
                <a:gd name="T18" fmla="*/ 65 w 108"/>
                <a:gd name="T19" fmla="*/ 105 h 105"/>
                <a:gd name="T20" fmla="*/ 65 w 108"/>
                <a:gd name="T21" fmla="*/ 105 h 105"/>
                <a:gd name="T22" fmla="*/ 94 w 108"/>
                <a:gd name="T23" fmla="*/ 94 h 105"/>
                <a:gd name="T24" fmla="*/ 94 w 108"/>
                <a:gd name="T25" fmla="*/ 2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05">
                  <a:moveTo>
                    <a:pt x="94" y="25"/>
                  </a:moveTo>
                  <a:cubicBezTo>
                    <a:pt x="91" y="17"/>
                    <a:pt x="86" y="8"/>
                    <a:pt x="81" y="0"/>
                  </a:cubicBezTo>
                  <a:cubicBezTo>
                    <a:pt x="62" y="19"/>
                    <a:pt x="62" y="19"/>
                    <a:pt x="62" y="19"/>
                  </a:cubicBezTo>
                  <a:cubicBezTo>
                    <a:pt x="65" y="25"/>
                    <a:pt x="68" y="30"/>
                    <a:pt x="71" y="35"/>
                  </a:cubicBezTo>
                  <a:cubicBezTo>
                    <a:pt x="81" y="58"/>
                    <a:pt x="80" y="72"/>
                    <a:pt x="75" y="76"/>
                  </a:cubicBezTo>
                  <a:cubicBezTo>
                    <a:pt x="73" y="78"/>
                    <a:pt x="70" y="79"/>
                    <a:pt x="65" y="79"/>
                  </a:cubicBezTo>
                  <a:cubicBezTo>
                    <a:pt x="65" y="79"/>
                    <a:pt x="65" y="79"/>
                    <a:pt x="65" y="79"/>
                  </a:cubicBezTo>
                  <a:cubicBezTo>
                    <a:pt x="54" y="79"/>
                    <a:pt x="38" y="73"/>
                    <a:pt x="19" y="62"/>
                  </a:cubicBezTo>
                  <a:cubicBezTo>
                    <a:pt x="0" y="81"/>
                    <a:pt x="0" y="81"/>
                    <a:pt x="0" y="81"/>
                  </a:cubicBezTo>
                  <a:cubicBezTo>
                    <a:pt x="24" y="96"/>
                    <a:pt x="47" y="105"/>
                    <a:pt x="65" y="105"/>
                  </a:cubicBezTo>
                  <a:cubicBezTo>
                    <a:pt x="65" y="105"/>
                    <a:pt x="65" y="105"/>
                    <a:pt x="65" y="105"/>
                  </a:cubicBezTo>
                  <a:cubicBezTo>
                    <a:pt x="80" y="105"/>
                    <a:pt x="89" y="99"/>
                    <a:pt x="94" y="94"/>
                  </a:cubicBezTo>
                  <a:cubicBezTo>
                    <a:pt x="108" y="80"/>
                    <a:pt x="108" y="56"/>
                    <a:pt x="9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56"/>
            <p:cNvSpPr>
              <a:spLocks/>
            </p:cNvSpPr>
            <p:nvPr/>
          </p:nvSpPr>
          <p:spPr bwMode="auto">
            <a:xfrm>
              <a:off x="1919" y="1032"/>
              <a:ext cx="68" cy="63"/>
            </a:xfrm>
            <a:custGeom>
              <a:avLst/>
              <a:gdLst>
                <a:gd name="T0" fmla="*/ 65 w 114"/>
                <a:gd name="T1" fmla="*/ 26 h 105"/>
                <a:gd name="T2" fmla="*/ 75 w 114"/>
                <a:gd name="T3" fmla="*/ 29 h 105"/>
                <a:gd name="T4" fmla="*/ 62 w 114"/>
                <a:gd name="T5" fmla="*/ 86 h 105"/>
                <a:gd name="T6" fmla="*/ 81 w 114"/>
                <a:gd name="T7" fmla="*/ 105 h 105"/>
                <a:gd name="T8" fmla="*/ 94 w 114"/>
                <a:gd name="T9" fmla="*/ 10 h 105"/>
                <a:gd name="T10" fmla="*/ 65 w 114"/>
                <a:gd name="T11" fmla="*/ 0 h 105"/>
                <a:gd name="T12" fmla="*/ 0 w 114"/>
                <a:gd name="T13" fmla="*/ 23 h 105"/>
                <a:gd name="T14" fmla="*/ 19 w 114"/>
                <a:gd name="T15" fmla="*/ 42 h 105"/>
                <a:gd name="T16" fmla="*/ 65 w 114"/>
                <a:gd name="T17"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5">
                  <a:moveTo>
                    <a:pt x="65" y="26"/>
                  </a:moveTo>
                  <a:cubicBezTo>
                    <a:pt x="70" y="26"/>
                    <a:pt x="73" y="27"/>
                    <a:pt x="75" y="29"/>
                  </a:cubicBezTo>
                  <a:cubicBezTo>
                    <a:pt x="82" y="36"/>
                    <a:pt x="78" y="58"/>
                    <a:pt x="62" y="86"/>
                  </a:cubicBezTo>
                  <a:cubicBezTo>
                    <a:pt x="81" y="105"/>
                    <a:pt x="81" y="105"/>
                    <a:pt x="81" y="105"/>
                  </a:cubicBezTo>
                  <a:cubicBezTo>
                    <a:pt x="105" y="67"/>
                    <a:pt x="114" y="30"/>
                    <a:pt x="94" y="10"/>
                  </a:cubicBezTo>
                  <a:cubicBezTo>
                    <a:pt x="89" y="6"/>
                    <a:pt x="80" y="0"/>
                    <a:pt x="65" y="0"/>
                  </a:cubicBezTo>
                  <a:cubicBezTo>
                    <a:pt x="47" y="0"/>
                    <a:pt x="24" y="8"/>
                    <a:pt x="0" y="23"/>
                  </a:cubicBezTo>
                  <a:cubicBezTo>
                    <a:pt x="19" y="42"/>
                    <a:pt x="19" y="42"/>
                    <a:pt x="19" y="42"/>
                  </a:cubicBezTo>
                  <a:cubicBezTo>
                    <a:pt x="38" y="31"/>
                    <a:pt x="54" y="26"/>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57"/>
            <p:cNvSpPr>
              <a:spLocks/>
            </p:cNvSpPr>
            <p:nvPr/>
          </p:nvSpPr>
          <p:spPr bwMode="auto">
            <a:xfrm>
              <a:off x="1914" y="1062"/>
              <a:ext cx="37" cy="37"/>
            </a:xfrm>
            <a:custGeom>
              <a:avLst/>
              <a:gdLst>
                <a:gd name="T0" fmla="*/ 43 w 61"/>
                <a:gd name="T1" fmla="*/ 61 h 61"/>
                <a:gd name="T2" fmla="*/ 61 w 61"/>
                <a:gd name="T3" fmla="*/ 42 h 61"/>
                <a:gd name="T4" fmla="*/ 41 w 61"/>
                <a:gd name="T5" fmla="*/ 20 h 61"/>
                <a:gd name="T6" fmla="*/ 19 w 61"/>
                <a:gd name="T7" fmla="*/ 0 h 61"/>
                <a:gd name="T8" fmla="*/ 0 w 61"/>
                <a:gd name="T9" fmla="*/ 19 h 61"/>
                <a:gd name="T10" fmla="*/ 23 w 61"/>
                <a:gd name="T11" fmla="*/ 39 h 61"/>
                <a:gd name="T12" fmla="*/ 43 w 6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1" h="61">
                  <a:moveTo>
                    <a:pt x="43" y="61"/>
                  </a:moveTo>
                  <a:cubicBezTo>
                    <a:pt x="61" y="42"/>
                    <a:pt x="61" y="42"/>
                    <a:pt x="61" y="42"/>
                  </a:cubicBezTo>
                  <a:cubicBezTo>
                    <a:pt x="55" y="35"/>
                    <a:pt x="48" y="27"/>
                    <a:pt x="41" y="20"/>
                  </a:cubicBezTo>
                  <a:cubicBezTo>
                    <a:pt x="34" y="13"/>
                    <a:pt x="26" y="6"/>
                    <a:pt x="19" y="0"/>
                  </a:cubicBezTo>
                  <a:cubicBezTo>
                    <a:pt x="0" y="19"/>
                    <a:pt x="0" y="19"/>
                    <a:pt x="0" y="19"/>
                  </a:cubicBezTo>
                  <a:cubicBezTo>
                    <a:pt x="8" y="25"/>
                    <a:pt x="15" y="31"/>
                    <a:pt x="23" y="39"/>
                  </a:cubicBezTo>
                  <a:cubicBezTo>
                    <a:pt x="30" y="46"/>
                    <a:pt x="36" y="53"/>
                    <a:pt x="43" y="6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58"/>
            <p:cNvSpPr>
              <a:spLocks/>
            </p:cNvSpPr>
            <p:nvPr/>
          </p:nvSpPr>
          <p:spPr bwMode="auto">
            <a:xfrm>
              <a:off x="1871" y="1062"/>
              <a:ext cx="36" cy="37"/>
            </a:xfrm>
            <a:custGeom>
              <a:avLst/>
              <a:gdLst>
                <a:gd name="T0" fmla="*/ 60 w 60"/>
                <a:gd name="T1" fmla="*/ 19 h 61"/>
                <a:gd name="T2" fmla="*/ 42 w 60"/>
                <a:gd name="T3" fmla="*/ 0 h 61"/>
                <a:gd name="T4" fmla="*/ 20 w 60"/>
                <a:gd name="T5" fmla="*/ 20 h 61"/>
                <a:gd name="T6" fmla="*/ 0 w 60"/>
                <a:gd name="T7" fmla="*/ 42 h 61"/>
                <a:gd name="T8" fmla="*/ 18 w 60"/>
                <a:gd name="T9" fmla="*/ 61 h 61"/>
                <a:gd name="T10" fmla="*/ 38 w 60"/>
                <a:gd name="T11" fmla="*/ 39 h 61"/>
                <a:gd name="T12" fmla="*/ 60 w 60"/>
                <a:gd name="T13" fmla="*/ 19 h 61"/>
              </a:gdLst>
              <a:ahLst/>
              <a:cxnLst>
                <a:cxn ang="0">
                  <a:pos x="T0" y="T1"/>
                </a:cxn>
                <a:cxn ang="0">
                  <a:pos x="T2" y="T3"/>
                </a:cxn>
                <a:cxn ang="0">
                  <a:pos x="T4" y="T5"/>
                </a:cxn>
                <a:cxn ang="0">
                  <a:pos x="T6" y="T7"/>
                </a:cxn>
                <a:cxn ang="0">
                  <a:pos x="T8" y="T9"/>
                </a:cxn>
                <a:cxn ang="0">
                  <a:pos x="T10" y="T11"/>
                </a:cxn>
                <a:cxn ang="0">
                  <a:pos x="T12" y="T13"/>
                </a:cxn>
              </a:cxnLst>
              <a:rect l="0" t="0" r="r" b="b"/>
              <a:pathLst>
                <a:path w="60" h="61">
                  <a:moveTo>
                    <a:pt x="60" y="19"/>
                  </a:moveTo>
                  <a:cubicBezTo>
                    <a:pt x="42" y="0"/>
                    <a:pt x="42" y="0"/>
                    <a:pt x="42" y="0"/>
                  </a:cubicBezTo>
                  <a:cubicBezTo>
                    <a:pt x="35" y="6"/>
                    <a:pt x="27" y="13"/>
                    <a:pt x="20" y="20"/>
                  </a:cubicBezTo>
                  <a:cubicBezTo>
                    <a:pt x="13" y="27"/>
                    <a:pt x="6" y="35"/>
                    <a:pt x="0" y="42"/>
                  </a:cubicBezTo>
                  <a:cubicBezTo>
                    <a:pt x="18" y="61"/>
                    <a:pt x="18" y="61"/>
                    <a:pt x="18" y="61"/>
                  </a:cubicBezTo>
                  <a:cubicBezTo>
                    <a:pt x="24" y="54"/>
                    <a:pt x="31" y="46"/>
                    <a:pt x="38" y="39"/>
                  </a:cubicBezTo>
                  <a:cubicBezTo>
                    <a:pt x="46" y="31"/>
                    <a:pt x="53" y="25"/>
                    <a:pt x="6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59"/>
            <p:cNvSpPr>
              <a:spLocks/>
            </p:cNvSpPr>
            <p:nvPr/>
          </p:nvSpPr>
          <p:spPr bwMode="auto">
            <a:xfrm>
              <a:off x="1835" y="1032"/>
              <a:ext cx="69" cy="63"/>
            </a:xfrm>
            <a:custGeom>
              <a:avLst/>
              <a:gdLst>
                <a:gd name="T0" fmla="*/ 52 w 114"/>
                <a:gd name="T1" fmla="*/ 86 h 105"/>
                <a:gd name="T2" fmla="*/ 38 w 114"/>
                <a:gd name="T3" fmla="*/ 29 h 105"/>
                <a:gd name="T4" fmla="*/ 49 w 114"/>
                <a:gd name="T5" fmla="*/ 26 h 105"/>
                <a:gd name="T6" fmla="*/ 95 w 114"/>
                <a:gd name="T7" fmla="*/ 42 h 105"/>
                <a:gd name="T8" fmla="*/ 114 w 114"/>
                <a:gd name="T9" fmla="*/ 23 h 105"/>
                <a:gd name="T10" fmla="*/ 49 w 114"/>
                <a:gd name="T11" fmla="*/ 0 h 105"/>
                <a:gd name="T12" fmla="*/ 20 w 114"/>
                <a:gd name="T13" fmla="*/ 10 h 105"/>
                <a:gd name="T14" fmla="*/ 33 w 114"/>
                <a:gd name="T15" fmla="*/ 105 h 105"/>
                <a:gd name="T16" fmla="*/ 52 w 114"/>
                <a:gd name="T17" fmla="*/ 8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5">
                  <a:moveTo>
                    <a:pt x="52" y="86"/>
                  </a:moveTo>
                  <a:cubicBezTo>
                    <a:pt x="35" y="58"/>
                    <a:pt x="31" y="36"/>
                    <a:pt x="38" y="29"/>
                  </a:cubicBezTo>
                  <a:cubicBezTo>
                    <a:pt x="41" y="27"/>
                    <a:pt x="44" y="26"/>
                    <a:pt x="49" y="26"/>
                  </a:cubicBezTo>
                  <a:cubicBezTo>
                    <a:pt x="60" y="26"/>
                    <a:pt x="76" y="31"/>
                    <a:pt x="95" y="42"/>
                  </a:cubicBezTo>
                  <a:cubicBezTo>
                    <a:pt x="114" y="23"/>
                    <a:pt x="114" y="23"/>
                    <a:pt x="114" y="23"/>
                  </a:cubicBezTo>
                  <a:cubicBezTo>
                    <a:pt x="90" y="8"/>
                    <a:pt x="67" y="0"/>
                    <a:pt x="49" y="0"/>
                  </a:cubicBezTo>
                  <a:cubicBezTo>
                    <a:pt x="34" y="0"/>
                    <a:pt x="25" y="6"/>
                    <a:pt x="20" y="10"/>
                  </a:cubicBezTo>
                  <a:cubicBezTo>
                    <a:pt x="0" y="30"/>
                    <a:pt x="9" y="67"/>
                    <a:pt x="33" y="105"/>
                  </a:cubicBezTo>
                  <a:lnTo>
                    <a:pt x="5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60"/>
            <p:cNvSpPr>
              <a:spLocks/>
            </p:cNvSpPr>
            <p:nvPr/>
          </p:nvSpPr>
          <p:spPr bwMode="auto">
            <a:xfrm>
              <a:off x="1871" y="1106"/>
              <a:ext cx="36" cy="36"/>
            </a:xfrm>
            <a:custGeom>
              <a:avLst/>
              <a:gdLst>
                <a:gd name="T0" fmla="*/ 18 w 60"/>
                <a:gd name="T1" fmla="*/ 0 h 61"/>
                <a:gd name="T2" fmla="*/ 0 w 60"/>
                <a:gd name="T3" fmla="*/ 18 h 61"/>
                <a:gd name="T4" fmla="*/ 20 w 60"/>
                <a:gd name="T5" fmla="*/ 40 h 61"/>
                <a:gd name="T6" fmla="*/ 42 w 60"/>
                <a:gd name="T7" fmla="*/ 61 h 61"/>
                <a:gd name="T8" fmla="*/ 60 w 60"/>
                <a:gd name="T9" fmla="*/ 42 h 61"/>
                <a:gd name="T10" fmla="*/ 38 w 60"/>
                <a:gd name="T11" fmla="*/ 22 h 61"/>
                <a:gd name="T12" fmla="*/ 18 w 60"/>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60" h="61">
                  <a:moveTo>
                    <a:pt x="18" y="0"/>
                  </a:moveTo>
                  <a:cubicBezTo>
                    <a:pt x="0" y="18"/>
                    <a:pt x="0" y="18"/>
                    <a:pt x="0" y="18"/>
                  </a:cubicBezTo>
                  <a:cubicBezTo>
                    <a:pt x="6" y="26"/>
                    <a:pt x="13" y="33"/>
                    <a:pt x="20" y="40"/>
                  </a:cubicBezTo>
                  <a:cubicBezTo>
                    <a:pt x="27" y="48"/>
                    <a:pt x="35" y="54"/>
                    <a:pt x="42" y="61"/>
                  </a:cubicBezTo>
                  <a:cubicBezTo>
                    <a:pt x="60" y="42"/>
                    <a:pt x="60" y="42"/>
                    <a:pt x="60" y="42"/>
                  </a:cubicBezTo>
                  <a:cubicBezTo>
                    <a:pt x="53" y="36"/>
                    <a:pt x="46" y="30"/>
                    <a:pt x="38" y="22"/>
                  </a:cubicBezTo>
                  <a:cubicBezTo>
                    <a:pt x="31" y="15"/>
                    <a:pt x="24" y="7"/>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61"/>
            <p:cNvSpPr>
              <a:spLocks/>
            </p:cNvSpPr>
            <p:nvPr/>
          </p:nvSpPr>
          <p:spPr bwMode="auto">
            <a:xfrm>
              <a:off x="1835" y="1109"/>
              <a:ext cx="69" cy="63"/>
            </a:xfrm>
            <a:custGeom>
              <a:avLst/>
              <a:gdLst>
                <a:gd name="T0" fmla="*/ 38 w 114"/>
                <a:gd name="T1" fmla="*/ 76 h 105"/>
                <a:gd name="T2" fmla="*/ 52 w 114"/>
                <a:gd name="T3" fmla="*/ 19 h 105"/>
                <a:gd name="T4" fmla="*/ 33 w 114"/>
                <a:gd name="T5" fmla="*/ 0 h 105"/>
                <a:gd name="T6" fmla="*/ 20 w 114"/>
                <a:gd name="T7" fmla="*/ 94 h 105"/>
                <a:gd name="T8" fmla="*/ 49 w 114"/>
                <a:gd name="T9" fmla="*/ 105 h 105"/>
                <a:gd name="T10" fmla="*/ 114 w 114"/>
                <a:gd name="T11" fmla="*/ 81 h 105"/>
                <a:gd name="T12" fmla="*/ 95 w 114"/>
                <a:gd name="T13" fmla="*/ 62 h 105"/>
                <a:gd name="T14" fmla="*/ 38 w 114"/>
                <a:gd name="T15" fmla="*/ 76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05">
                  <a:moveTo>
                    <a:pt x="38" y="76"/>
                  </a:moveTo>
                  <a:cubicBezTo>
                    <a:pt x="31" y="69"/>
                    <a:pt x="35" y="47"/>
                    <a:pt x="52" y="19"/>
                  </a:cubicBezTo>
                  <a:cubicBezTo>
                    <a:pt x="33" y="0"/>
                    <a:pt x="33" y="0"/>
                    <a:pt x="33" y="0"/>
                  </a:cubicBezTo>
                  <a:cubicBezTo>
                    <a:pt x="9" y="38"/>
                    <a:pt x="0" y="74"/>
                    <a:pt x="20" y="94"/>
                  </a:cubicBezTo>
                  <a:cubicBezTo>
                    <a:pt x="25" y="99"/>
                    <a:pt x="34" y="105"/>
                    <a:pt x="49" y="105"/>
                  </a:cubicBezTo>
                  <a:cubicBezTo>
                    <a:pt x="67" y="105"/>
                    <a:pt x="90" y="96"/>
                    <a:pt x="114" y="81"/>
                  </a:cubicBezTo>
                  <a:cubicBezTo>
                    <a:pt x="95" y="62"/>
                    <a:pt x="95" y="62"/>
                    <a:pt x="95" y="62"/>
                  </a:cubicBezTo>
                  <a:cubicBezTo>
                    <a:pt x="67" y="78"/>
                    <a:pt x="45" y="82"/>
                    <a:pt x="38" y="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Oval 62"/>
            <p:cNvSpPr>
              <a:spLocks noChangeArrowheads="1"/>
            </p:cNvSpPr>
            <p:nvPr/>
          </p:nvSpPr>
          <p:spPr bwMode="auto">
            <a:xfrm>
              <a:off x="1905" y="1140"/>
              <a:ext cx="12" cy="12"/>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Oval 63"/>
            <p:cNvSpPr>
              <a:spLocks noChangeArrowheads="1"/>
            </p:cNvSpPr>
            <p:nvPr/>
          </p:nvSpPr>
          <p:spPr bwMode="auto">
            <a:xfrm>
              <a:off x="1905" y="1051"/>
              <a:ext cx="12" cy="13"/>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Oval 64"/>
            <p:cNvSpPr>
              <a:spLocks noChangeArrowheads="1"/>
            </p:cNvSpPr>
            <p:nvPr/>
          </p:nvSpPr>
          <p:spPr bwMode="auto">
            <a:xfrm>
              <a:off x="1949" y="1096"/>
              <a:ext cx="13" cy="12"/>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Oval 65"/>
            <p:cNvSpPr>
              <a:spLocks noChangeArrowheads="1"/>
            </p:cNvSpPr>
            <p:nvPr/>
          </p:nvSpPr>
          <p:spPr bwMode="auto">
            <a:xfrm>
              <a:off x="1860" y="1096"/>
              <a:ext cx="13" cy="12"/>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3" name="Group 16"/>
          <p:cNvGrpSpPr>
            <a:grpSpLocks noChangeAspect="1"/>
          </p:cNvGrpSpPr>
          <p:nvPr/>
        </p:nvGrpSpPr>
        <p:grpSpPr bwMode="auto">
          <a:xfrm>
            <a:off x="3427128" y="5572801"/>
            <a:ext cx="436563" cy="444499"/>
            <a:chOff x="485" y="1027"/>
            <a:chExt cx="275" cy="280"/>
          </a:xfrm>
        </p:grpSpPr>
        <p:sp>
          <p:nvSpPr>
            <p:cNvPr id="364"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6" name="Picture 145"/>
          <p:cNvPicPr>
            <a:picLocks noChangeAspect="1"/>
          </p:cNvPicPr>
          <p:nvPr/>
        </p:nvPicPr>
        <p:blipFill>
          <a:blip r:embed="rId5"/>
          <a:stretch>
            <a:fillRect/>
          </a:stretch>
        </p:blipFill>
        <p:spPr>
          <a:xfrm>
            <a:off x="4265495" y="3672398"/>
            <a:ext cx="808786" cy="264886"/>
          </a:xfrm>
          <a:prstGeom prst="rect">
            <a:avLst/>
          </a:prstGeom>
          <a:noFill/>
          <a:ln>
            <a:noFill/>
          </a:ln>
        </p:spPr>
      </p:pic>
      <p:cxnSp>
        <p:nvCxnSpPr>
          <p:cNvPr id="6" name="Straight Connector 5"/>
          <p:cNvCxnSpPr/>
          <p:nvPr/>
        </p:nvCxnSpPr>
        <p:spPr>
          <a:xfrm>
            <a:off x="609600" y="6149094"/>
            <a:ext cx="109728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3" name="Picture Placeholder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2696" y="2624170"/>
            <a:ext cx="808021" cy="393237"/>
          </a:xfrm>
          <a:prstGeom prst="rect">
            <a:avLst/>
          </a:prstGeom>
        </p:spPr>
      </p:pic>
      <p:pic>
        <p:nvPicPr>
          <p:cNvPr id="124" name="Picture 123"/>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07253" y="3615954"/>
            <a:ext cx="365977" cy="449153"/>
          </a:xfrm>
          <a:prstGeom prst="rect">
            <a:avLst/>
          </a:prstGeom>
        </p:spPr>
      </p:pic>
      <p:grpSp>
        <p:nvGrpSpPr>
          <p:cNvPr id="125" name="Group 16"/>
          <p:cNvGrpSpPr>
            <a:grpSpLocks noChangeAspect="1"/>
          </p:cNvGrpSpPr>
          <p:nvPr/>
        </p:nvGrpSpPr>
        <p:grpSpPr bwMode="auto">
          <a:xfrm>
            <a:off x="4483038" y="4536536"/>
            <a:ext cx="436563" cy="444499"/>
            <a:chOff x="485" y="1027"/>
            <a:chExt cx="275" cy="280"/>
          </a:xfrm>
        </p:grpSpPr>
        <p:sp>
          <p:nvSpPr>
            <p:cNvPr id="126"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4" name="Picture 143"/>
          <p:cNvPicPr>
            <a:picLocks noChangeAspect="1"/>
          </p:cNvPicPr>
          <p:nvPr/>
        </p:nvPicPr>
        <p:blipFill>
          <a:blip r:embed="rId8"/>
          <a:stretch>
            <a:fillRect/>
          </a:stretch>
        </p:blipFill>
        <p:spPr>
          <a:xfrm>
            <a:off x="3101681" y="4606175"/>
            <a:ext cx="908069" cy="182407"/>
          </a:xfrm>
          <a:prstGeom prst="rect">
            <a:avLst/>
          </a:prstGeom>
        </p:spPr>
      </p:pic>
      <p:pic>
        <p:nvPicPr>
          <p:cNvPr id="147" name="Picture 1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5973" y="5524227"/>
            <a:ext cx="507559" cy="454132"/>
          </a:xfrm>
          <a:prstGeom prst="rect">
            <a:avLst/>
          </a:prstGeom>
        </p:spPr>
      </p:pic>
      <p:pic>
        <p:nvPicPr>
          <p:cNvPr id="145" name="Picture Placeholder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98" y="4535179"/>
            <a:ext cx="808021" cy="393237"/>
          </a:xfrm>
          <a:prstGeom prst="rect">
            <a:avLst/>
          </a:prstGeom>
        </p:spPr>
      </p:pic>
      <p:pic>
        <p:nvPicPr>
          <p:cNvPr id="148" name="Picture 147"/>
          <p:cNvPicPr>
            <a:picLocks noChangeAspect="1"/>
          </p:cNvPicPr>
          <p:nvPr/>
        </p:nvPicPr>
        <p:blipFill>
          <a:blip r:embed="rId5"/>
          <a:stretch>
            <a:fillRect/>
          </a:stretch>
        </p:blipFill>
        <p:spPr>
          <a:xfrm>
            <a:off x="5323936" y="4547811"/>
            <a:ext cx="808786" cy="264886"/>
          </a:xfrm>
          <a:prstGeom prst="rect">
            <a:avLst/>
          </a:prstGeom>
          <a:noFill/>
          <a:ln>
            <a:noFill/>
          </a:ln>
        </p:spPr>
      </p:pic>
    </p:spTree>
    <p:extLst>
      <p:ext uri="{BB962C8B-B14F-4D97-AF65-F5344CB8AC3E}">
        <p14:creationId xmlns:p14="http://schemas.microsoft.com/office/powerpoint/2010/main" val="137725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21424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a:t>
            </a:r>
            <a:r>
              <a:rPr lang="en-US" dirty="0" smtClean="0">
                <a:solidFill>
                  <a:schemeClr val="accent3"/>
                </a:solidFill>
              </a:rPr>
              <a:t>November</a:t>
            </a:r>
            <a:r>
              <a:rPr lang="en-US" dirty="0" smtClean="0"/>
              <a:t>, </a:t>
            </a:r>
            <a:r>
              <a:rPr lang="en-US" dirty="0"/>
              <a:t>customers wanted to learn more about…</a:t>
            </a:r>
          </a:p>
        </p:txBody>
      </p:sp>
      <p:sp>
        <p:nvSpPr>
          <p:cNvPr id="6" name="Espaço Reservado para Texto 5"/>
          <p:cNvSpPr>
            <a:spLocks noGrp="1"/>
          </p:cNvSpPr>
          <p:nvPr>
            <p:ph type="body" sz="quarter" idx="13"/>
          </p:nvPr>
        </p:nvSpPr>
        <p:spPr/>
        <p:txBody>
          <a:bodyPr/>
          <a:lstStyle/>
          <a:p>
            <a:r>
              <a:rPr lang="en-US"/>
              <a:t>Top three customer interests</a:t>
            </a:r>
          </a:p>
          <a:p>
            <a:endParaRPr lang="en-US" dirty="0"/>
          </a:p>
        </p:txBody>
      </p:sp>
      <p:sp>
        <p:nvSpPr>
          <p:cNvPr id="58" name="Espaço Reservado para Número de Slide 2"/>
          <p:cNvSpPr>
            <a:spLocks noGrp="1"/>
          </p:cNvSpPr>
          <p:nvPr>
            <p:ph type="sldNum" sz="quarter" idx="12"/>
          </p:nvPr>
        </p:nvSpPr>
        <p:spPr/>
        <p:txBody>
          <a:bodyPr/>
          <a:lstStyle/>
          <a:p>
            <a:fld id="{B016F8AB-BCEA-4347-8BA6-BE776009BC89}" type="slidenum">
              <a:rPr lang="en-US" smtClean="0"/>
              <a:pPr/>
              <a:t>13</a:t>
            </a:fld>
            <a:endParaRPr lang="en-US" dirty="0"/>
          </a:p>
        </p:txBody>
      </p:sp>
      <p:grpSp>
        <p:nvGrpSpPr>
          <p:cNvPr id="12" name="Group 11"/>
          <p:cNvGrpSpPr/>
          <p:nvPr/>
        </p:nvGrpSpPr>
        <p:grpSpPr>
          <a:xfrm>
            <a:off x="609440" y="3568688"/>
            <a:ext cx="10969943" cy="2454227"/>
            <a:chOff x="0" y="3447407"/>
            <a:chExt cx="12192000" cy="2624643"/>
          </a:xfrm>
        </p:grpSpPr>
        <p:grpSp>
          <p:nvGrpSpPr>
            <p:cNvPr id="7" name="Group 6"/>
            <p:cNvGrpSpPr/>
            <p:nvPr/>
          </p:nvGrpSpPr>
          <p:grpSpPr>
            <a:xfrm>
              <a:off x="13003" y="3532404"/>
              <a:ext cx="12038424" cy="2381740"/>
              <a:chOff x="386340" y="3401825"/>
              <a:chExt cx="11434010" cy="3456440"/>
            </a:xfrm>
          </p:grpSpPr>
          <p:grpSp>
            <p:nvGrpSpPr>
              <p:cNvPr id="2" name="Agrupar 1"/>
              <p:cNvGrpSpPr/>
              <p:nvPr/>
            </p:nvGrpSpPr>
            <p:grpSpPr>
              <a:xfrm>
                <a:off x="386340" y="3401825"/>
                <a:ext cx="11434010" cy="3227283"/>
                <a:chOff x="295016" y="3375969"/>
                <a:chExt cx="11634507" cy="3562568"/>
              </a:xfrm>
            </p:grpSpPr>
            <p:sp>
              <p:nvSpPr>
                <p:cNvPr id="32" name="CaixaDeTexto 55"/>
                <p:cNvSpPr txBox="1"/>
                <p:nvPr/>
              </p:nvSpPr>
              <p:spPr>
                <a:xfrm>
                  <a:off x="5082453" y="4849580"/>
                  <a:ext cx="2828921" cy="1328778"/>
                </a:xfrm>
                <a:prstGeom prst="rect">
                  <a:avLst/>
                </a:prstGeom>
                <a:noFill/>
              </p:spPr>
              <p:txBody>
                <a:bodyPr wrap="none" lIns="0" tIns="0" rIns="0" bIns="0" rtlCol="0">
                  <a:spAutoFit/>
                </a:bodyPr>
                <a:lstStyle/>
                <a:p>
                  <a:pPr algn="ctr">
                    <a:lnSpc>
                      <a:spcPct val="90000"/>
                    </a:lnSpc>
                  </a:pPr>
                  <a:r>
                    <a:rPr lang="en-US" sz="5600" dirty="0">
                      <a:solidFill>
                        <a:srgbClr val="01A982"/>
                      </a:solidFill>
                    </a:rPr>
                    <a:t>Synergy</a:t>
                  </a:r>
                </a:p>
              </p:txBody>
            </p:sp>
            <p:sp>
              <p:nvSpPr>
                <p:cNvPr id="33" name="CaixaDeTexto 54"/>
                <p:cNvSpPr txBox="1"/>
                <p:nvPr/>
              </p:nvSpPr>
              <p:spPr>
                <a:xfrm>
                  <a:off x="8303991" y="3410635"/>
                  <a:ext cx="2240065" cy="1447419"/>
                </a:xfrm>
                <a:prstGeom prst="rect">
                  <a:avLst/>
                </a:prstGeom>
                <a:noFill/>
              </p:spPr>
              <p:txBody>
                <a:bodyPr wrap="none" lIns="0" tIns="0" rIns="0" bIns="0" rtlCol="0">
                  <a:spAutoFit/>
                </a:bodyPr>
                <a:lstStyle/>
                <a:p>
                  <a:pPr algn="ctr">
                    <a:lnSpc>
                      <a:spcPct val="90000"/>
                    </a:lnSpc>
                  </a:pPr>
                  <a:r>
                    <a:rPr lang="en-US" sz="6100" dirty="0">
                      <a:solidFill>
                        <a:schemeClr val="accent3"/>
                      </a:solidFill>
                    </a:rPr>
                    <a:t>Aruba</a:t>
                  </a:r>
                </a:p>
              </p:txBody>
            </p:sp>
            <p:sp>
              <p:nvSpPr>
                <p:cNvPr id="34" name="CaixaDeTexto 66"/>
                <p:cNvSpPr txBox="1"/>
                <p:nvPr/>
              </p:nvSpPr>
              <p:spPr>
                <a:xfrm>
                  <a:off x="421693" y="5609760"/>
                  <a:ext cx="3374596" cy="1328777"/>
                </a:xfrm>
                <a:prstGeom prst="rect">
                  <a:avLst/>
                </a:prstGeom>
                <a:noFill/>
              </p:spPr>
              <p:txBody>
                <a:bodyPr wrap="none" lIns="0" tIns="0" rIns="0" bIns="0" rtlCol="0">
                  <a:spAutoFit/>
                </a:bodyPr>
                <a:lstStyle/>
                <a:p>
                  <a:pPr algn="ctr">
                    <a:lnSpc>
                      <a:spcPct val="90000"/>
                    </a:lnSpc>
                  </a:pPr>
                  <a:r>
                    <a:rPr lang="en-US" sz="5600" dirty="0">
                      <a:solidFill>
                        <a:schemeClr val="accent1"/>
                      </a:solidFill>
                    </a:rPr>
                    <a:t>SimpliVity</a:t>
                  </a:r>
                </a:p>
              </p:txBody>
            </p:sp>
            <p:sp>
              <p:nvSpPr>
                <p:cNvPr id="35" name="CaixaDeTexto 60"/>
                <p:cNvSpPr txBox="1"/>
                <p:nvPr/>
              </p:nvSpPr>
              <p:spPr>
                <a:xfrm>
                  <a:off x="471502" y="3782091"/>
                  <a:ext cx="1213871" cy="1447419"/>
                </a:xfrm>
                <a:prstGeom prst="rect">
                  <a:avLst/>
                </a:prstGeom>
                <a:noFill/>
              </p:spPr>
              <p:txBody>
                <a:bodyPr wrap="none" lIns="0" tIns="0" rIns="0" bIns="0" rtlCol="0">
                  <a:spAutoFit/>
                </a:bodyPr>
                <a:lstStyle/>
                <a:p>
                  <a:pPr algn="ctr">
                    <a:lnSpc>
                      <a:spcPct val="90000"/>
                    </a:lnSpc>
                  </a:pPr>
                  <a:r>
                    <a:rPr lang="en-US" sz="6100" dirty="0">
                      <a:solidFill>
                        <a:schemeClr val="accent3"/>
                      </a:solidFill>
                    </a:rPr>
                    <a:t>IoT</a:t>
                  </a:r>
                </a:p>
              </p:txBody>
            </p:sp>
            <p:sp>
              <p:nvSpPr>
                <p:cNvPr id="36" name="CaixaDeTexto 53"/>
                <p:cNvSpPr txBox="1"/>
                <p:nvPr/>
              </p:nvSpPr>
              <p:spPr>
                <a:xfrm>
                  <a:off x="3198564" y="4020849"/>
                  <a:ext cx="556142" cy="237281"/>
                </a:xfrm>
                <a:prstGeom prst="rect">
                  <a:avLst/>
                </a:prstGeom>
                <a:noFill/>
              </p:spPr>
              <p:txBody>
                <a:bodyPr wrap="none" lIns="0" tIns="0" rIns="0" bIns="0" rtlCol="0">
                  <a:spAutoFit/>
                </a:bodyPr>
                <a:lstStyle/>
                <a:p>
                  <a:pPr algn="ctr">
                    <a:lnSpc>
                      <a:spcPct val="90000"/>
                    </a:lnSpc>
                  </a:pPr>
                  <a:r>
                    <a:rPr lang="en-US" sz="1000" dirty="0">
                      <a:solidFill>
                        <a:srgbClr val="425563"/>
                      </a:solidFill>
                    </a:rPr>
                    <a:t>OneView</a:t>
                  </a:r>
                </a:p>
              </p:txBody>
            </p:sp>
            <p:sp>
              <p:nvSpPr>
                <p:cNvPr id="37" name="CaixaDeTexto 49"/>
                <p:cNvSpPr txBox="1"/>
                <p:nvPr/>
              </p:nvSpPr>
              <p:spPr>
                <a:xfrm>
                  <a:off x="7186495" y="3756077"/>
                  <a:ext cx="724880" cy="355922"/>
                </a:xfrm>
                <a:prstGeom prst="rect">
                  <a:avLst/>
                </a:prstGeom>
                <a:noFill/>
              </p:spPr>
              <p:txBody>
                <a:bodyPr wrap="none" lIns="0" tIns="0" rIns="0" bIns="0" rtlCol="0">
                  <a:spAutoFit/>
                </a:bodyPr>
                <a:lstStyle/>
                <a:p>
                  <a:pPr algn="ctr">
                    <a:lnSpc>
                      <a:spcPct val="90000"/>
                    </a:lnSpc>
                  </a:pPr>
                  <a:r>
                    <a:rPr lang="en-US" sz="1500" dirty="0">
                      <a:solidFill>
                        <a:schemeClr val="accent1"/>
                      </a:solidFill>
                    </a:rPr>
                    <a:t>Storage</a:t>
                  </a:r>
                </a:p>
              </p:txBody>
            </p:sp>
            <p:sp>
              <p:nvSpPr>
                <p:cNvPr id="38" name="CaixaDeTexto 50"/>
                <p:cNvSpPr txBox="1"/>
                <p:nvPr/>
              </p:nvSpPr>
              <p:spPr>
                <a:xfrm>
                  <a:off x="4895981" y="6209721"/>
                  <a:ext cx="1899149" cy="474564"/>
                </a:xfrm>
                <a:prstGeom prst="rect">
                  <a:avLst/>
                </a:prstGeom>
                <a:noFill/>
              </p:spPr>
              <p:txBody>
                <a:bodyPr wrap="none" lIns="0" tIns="0" rIns="0" bIns="0" rtlCol="0">
                  <a:spAutoFit/>
                </a:bodyPr>
                <a:lstStyle/>
                <a:p>
                  <a:pPr algn="ctr">
                    <a:lnSpc>
                      <a:spcPct val="90000"/>
                    </a:lnSpc>
                  </a:pPr>
                  <a:r>
                    <a:rPr lang="en-US" sz="2000" dirty="0" smtClean="0">
                      <a:solidFill>
                        <a:schemeClr val="accent3"/>
                      </a:solidFill>
                    </a:rPr>
                    <a:t>Intelligent Edge</a:t>
                  </a:r>
                  <a:endParaRPr lang="en-US" sz="2000" dirty="0">
                    <a:solidFill>
                      <a:schemeClr val="accent3"/>
                    </a:solidFill>
                  </a:endParaRPr>
                </a:p>
              </p:txBody>
            </p:sp>
            <p:sp>
              <p:nvSpPr>
                <p:cNvPr id="39" name="CaixaDeTexto 61"/>
                <p:cNvSpPr txBox="1"/>
                <p:nvPr/>
              </p:nvSpPr>
              <p:spPr>
                <a:xfrm>
                  <a:off x="295016" y="3375969"/>
                  <a:ext cx="1196654" cy="355922"/>
                </a:xfrm>
                <a:prstGeom prst="rect">
                  <a:avLst/>
                </a:prstGeom>
                <a:noFill/>
              </p:spPr>
              <p:txBody>
                <a:bodyPr wrap="none" lIns="0" tIns="0" rIns="0" bIns="0" rtlCol="0">
                  <a:spAutoFit/>
                </a:bodyPr>
                <a:lstStyle/>
                <a:p>
                  <a:pPr algn="ctr">
                    <a:lnSpc>
                      <a:spcPct val="90000"/>
                    </a:lnSpc>
                  </a:pPr>
                  <a:r>
                    <a:rPr lang="en-US" sz="1500" dirty="0">
                      <a:solidFill>
                        <a:schemeClr val="accent2"/>
                      </a:solidFill>
                    </a:rPr>
                    <a:t>FlexCapacity</a:t>
                  </a:r>
                </a:p>
              </p:txBody>
            </p:sp>
            <p:sp>
              <p:nvSpPr>
                <p:cNvPr id="40" name="CaixaDeTexto 61"/>
                <p:cNvSpPr txBox="1"/>
                <p:nvPr/>
              </p:nvSpPr>
              <p:spPr>
                <a:xfrm>
                  <a:off x="9596481" y="4969151"/>
                  <a:ext cx="2333042" cy="616933"/>
                </a:xfrm>
                <a:prstGeom prst="rect">
                  <a:avLst/>
                </a:prstGeom>
                <a:noFill/>
              </p:spPr>
              <p:txBody>
                <a:bodyPr wrap="none" lIns="0" tIns="0" rIns="0" bIns="0" rtlCol="0">
                  <a:spAutoFit/>
                </a:bodyPr>
                <a:lstStyle/>
                <a:p>
                  <a:pPr algn="ctr">
                    <a:lnSpc>
                      <a:spcPct val="90000"/>
                    </a:lnSpc>
                  </a:pPr>
                  <a:r>
                    <a:rPr lang="en-US" sz="2600" dirty="0">
                      <a:solidFill>
                        <a:schemeClr val="accent2"/>
                      </a:solidFill>
                    </a:rPr>
                    <a:t>HPE Pointnext</a:t>
                  </a:r>
                </a:p>
              </p:txBody>
            </p:sp>
            <p:sp>
              <p:nvSpPr>
                <p:cNvPr id="41" name="CaixaDeTexto 57"/>
                <p:cNvSpPr txBox="1"/>
                <p:nvPr/>
              </p:nvSpPr>
              <p:spPr>
                <a:xfrm>
                  <a:off x="730166" y="5204718"/>
                  <a:ext cx="1272413" cy="474563"/>
                </a:xfrm>
                <a:prstGeom prst="rect">
                  <a:avLst/>
                </a:prstGeom>
                <a:noFill/>
              </p:spPr>
              <p:txBody>
                <a:bodyPr wrap="none" lIns="0" tIns="0" rIns="0" bIns="0" rtlCol="0">
                  <a:spAutoFit/>
                </a:bodyPr>
                <a:lstStyle/>
                <a:p>
                  <a:pPr algn="ctr">
                    <a:lnSpc>
                      <a:spcPct val="90000"/>
                    </a:lnSpc>
                  </a:pPr>
                  <a:r>
                    <a:rPr lang="en-US" sz="2000" dirty="0">
                      <a:solidFill>
                        <a:schemeClr val="accent3"/>
                      </a:solidFill>
                    </a:rPr>
                    <a:t>ClearPass</a:t>
                  </a:r>
                </a:p>
              </p:txBody>
            </p:sp>
            <p:sp>
              <p:nvSpPr>
                <p:cNvPr id="43" name="CaixaDeTexto 48"/>
                <p:cNvSpPr txBox="1"/>
                <p:nvPr/>
              </p:nvSpPr>
              <p:spPr>
                <a:xfrm>
                  <a:off x="10707911" y="5995967"/>
                  <a:ext cx="542368" cy="355922"/>
                </a:xfrm>
                <a:prstGeom prst="rect">
                  <a:avLst/>
                </a:prstGeom>
                <a:noFill/>
              </p:spPr>
              <p:txBody>
                <a:bodyPr wrap="none" lIns="0" tIns="0" rIns="0" bIns="0" rtlCol="0">
                  <a:spAutoFit/>
                </a:bodyPr>
                <a:lstStyle/>
                <a:p>
                  <a:pPr algn="ctr">
                    <a:lnSpc>
                      <a:spcPct val="90000"/>
                    </a:lnSpc>
                  </a:pPr>
                  <a:r>
                    <a:rPr lang="en-US" sz="1500" dirty="0">
                      <a:solidFill>
                        <a:srgbClr val="425563"/>
                      </a:solidFill>
                    </a:rPr>
                    <a:t>Cloud</a:t>
                  </a:r>
                </a:p>
              </p:txBody>
            </p:sp>
            <p:sp>
              <p:nvSpPr>
                <p:cNvPr id="47" name="CaixaDeTexto 64"/>
                <p:cNvSpPr txBox="1"/>
                <p:nvPr/>
              </p:nvSpPr>
              <p:spPr>
                <a:xfrm>
                  <a:off x="4960970" y="4053445"/>
                  <a:ext cx="2136757" cy="735573"/>
                </a:xfrm>
                <a:prstGeom prst="rect">
                  <a:avLst/>
                </a:prstGeom>
                <a:noFill/>
              </p:spPr>
              <p:txBody>
                <a:bodyPr wrap="none" lIns="0" tIns="0" rIns="0" bIns="0" rtlCol="0">
                  <a:spAutoFit/>
                </a:bodyPr>
                <a:lstStyle/>
                <a:p>
                  <a:pPr algn="ctr">
                    <a:lnSpc>
                      <a:spcPct val="90000"/>
                    </a:lnSpc>
                  </a:pPr>
                  <a:r>
                    <a:rPr lang="en-US" sz="3100" dirty="0">
                      <a:solidFill>
                        <a:schemeClr val="accent3"/>
                      </a:solidFill>
                    </a:rPr>
                    <a:t>Networking</a:t>
                  </a:r>
                </a:p>
              </p:txBody>
            </p:sp>
            <p:sp>
              <p:nvSpPr>
                <p:cNvPr id="49" name="CaixaDeTexto 59"/>
                <p:cNvSpPr txBox="1"/>
                <p:nvPr/>
              </p:nvSpPr>
              <p:spPr>
                <a:xfrm>
                  <a:off x="2085641" y="3870076"/>
                  <a:ext cx="859180" cy="474563"/>
                </a:xfrm>
                <a:prstGeom prst="rect">
                  <a:avLst/>
                </a:prstGeom>
                <a:noFill/>
              </p:spPr>
              <p:txBody>
                <a:bodyPr wrap="none" lIns="0" tIns="0" rIns="0" bIns="0" rtlCol="0">
                  <a:spAutoFit/>
                </a:bodyPr>
                <a:lstStyle/>
                <a:p>
                  <a:pPr algn="ctr">
                    <a:lnSpc>
                      <a:spcPct val="90000"/>
                    </a:lnSpc>
                  </a:pPr>
                  <a:r>
                    <a:rPr lang="en-US" sz="2000" dirty="0">
                      <a:solidFill>
                        <a:schemeClr val="accent1"/>
                      </a:solidFill>
                    </a:rPr>
                    <a:t>Nimble</a:t>
                  </a:r>
                </a:p>
              </p:txBody>
            </p:sp>
          </p:grpSp>
          <p:sp>
            <p:nvSpPr>
              <p:cNvPr id="57" name="CaixaDeTexto 51"/>
              <p:cNvSpPr txBox="1"/>
              <p:nvPr/>
            </p:nvSpPr>
            <p:spPr>
              <a:xfrm>
                <a:off x="1742561" y="4462166"/>
                <a:ext cx="2167619" cy="429901"/>
              </a:xfrm>
              <a:prstGeom prst="rect">
                <a:avLst/>
              </a:prstGeom>
              <a:noFill/>
            </p:spPr>
            <p:txBody>
              <a:bodyPr wrap="none" lIns="0" tIns="0" rIns="0" bIns="0" rtlCol="0">
                <a:spAutoFit/>
              </a:bodyPr>
              <a:lstStyle/>
              <a:p>
                <a:pPr algn="ctr">
                  <a:lnSpc>
                    <a:spcPct val="90000"/>
                  </a:lnSpc>
                </a:pPr>
                <a:r>
                  <a:rPr lang="en-US" sz="2000" dirty="0" smtClean="0">
                    <a:solidFill>
                      <a:schemeClr val="accent2"/>
                    </a:solidFill>
                  </a:rPr>
                  <a:t>Security Solutions</a:t>
                </a:r>
                <a:endParaRPr lang="en-US" sz="2000" dirty="0">
                  <a:solidFill>
                    <a:schemeClr val="accent2"/>
                  </a:solidFill>
                </a:endParaRPr>
              </a:p>
            </p:txBody>
          </p:sp>
          <p:sp>
            <p:nvSpPr>
              <p:cNvPr id="59" name="CaixaDeTexto 51"/>
              <p:cNvSpPr txBox="1"/>
              <p:nvPr/>
            </p:nvSpPr>
            <p:spPr>
              <a:xfrm>
                <a:off x="7714968" y="5856963"/>
                <a:ext cx="1084656" cy="429901"/>
              </a:xfrm>
              <a:prstGeom prst="rect">
                <a:avLst/>
              </a:prstGeom>
              <a:noFill/>
            </p:spPr>
            <p:txBody>
              <a:bodyPr wrap="none" lIns="0" tIns="0" rIns="0" bIns="0" rtlCol="0">
                <a:spAutoFit/>
              </a:bodyPr>
              <a:lstStyle/>
              <a:p>
                <a:pPr algn="ctr">
                  <a:lnSpc>
                    <a:spcPct val="90000"/>
                  </a:lnSpc>
                </a:pPr>
                <a:r>
                  <a:rPr lang="en-US" sz="2000" dirty="0"/>
                  <a:t>Analytics</a:t>
                </a:r>
              </a:p>
            </p:txBody>
          </p:sp>
          <p:sp>
            <p:nvSpPr>
              <p:cNvPr id="5" name="Rectangle 4"/>
              <p:cNvSpPr/>
              <p:nvPr/>
            </p:nvSpPr>
            <p:spPr>
              <a:xfrm>
                <a:off x="5492740" y="3439099"/>
                <a:ext cx="1233903" cy="465726"/>
              </a:xfrm>
              <a:prstGeom prst="rect">
                <a:avLst/>
              </a:prstGeom>
            </p:spPr>
            <p:txBody>
              <a:bodyPr wrap="none">
                <a:spAutoFit/>
              </a:bodyPr>
              <a:lstStyle/>
              <a:p>
                <a:pPr algn="ctr">
                  <a:lnSpc>
                    <a:spcPct val="90000"/>
                  </a:lnSpc>
                </a:pPr>
                <a:r>
                  <a:rPr lang="en-US" sz="1500" dirty="0">
                    <a:solidFill>
                      <a:srgbClr val="425563"/>
                    </a:solidFill>
                  </a:rPr>
                  <a:t>AzureStack</a:t>
                </a:r>
              </a:p>
            </p:txBody>
          </p:sp>
          <p:sp>
            <p:nvSpPr>
              <p:cNvPr id="63" name="CaixaDeTexto 57"/>
              <p:cNvSpPr txBox="1"/>
              <p:nvPr/>
            </p:nvSpPr>
            <p:spPr>
              <a:xfrm>
                <a:off x="6214342" y="6535840"/>
                <a:ext cx="1120190" cy="322425"/>
              </a:xfrm>
              <a:prstGeom prst="rect">
                <a:avLst/>
              </a:prstGeom>
              <a:noFill/>
            </p:spPr>
            <p:txBody>
              <a:bodyPr wrap="none" lIns="0" tIns="0" rIns="0" bIns="0" rtlCol="0">
                <a:spAutoFit/>
              </a:bodyPr>
              <a:lstStyle/>
              <a:p>
                <a:pPr algn="ctr">
                  <a:lnSpc>
                    <a:spcPct val="90000"/>
                  </a:lnSpc>
                </a:pPr>
                <a:r>
                  <a:rPr lang="en-US" sz="1500" dirty="0">
                    <a:solidFill>
                      <a:srgbClr val="01A982"/>
                    </a:solidFill>
                  </a:rPr>
                  <a:t>TheMachine</a:t>
                </a:r>
              </a:p>
            </p:txBody>
          </p:sp>
        </p:grpSp>
        <p:cxnSp>
          <p:nvCxnSpPr>
            <p:cNvPr id="13" name="Conector reto 12"/>
            <p:cNvCxnSpPr/>
            <p:nvPr/>
          </p:nvCxnSpPr>
          <p:spPr>
            <a:xfrm>
              <a:off x="0" y="3447407"/>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cxnSp>
          <p:nvCxnSpPr>
            <p:cNvPr id="44" name="Conector reto 12"/>
            <p:cNvCxnSpPr/>
            <p:nvPr/>
          </p:nvCxnSpPr>
          <p:spPr>
            <a:xfrm>
              <a:off x="0" y="6072050"/>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sp>
          <p:nvSpPr>
            <p:cNvPr id="50" name="CaixaDeTexto 60"/>
            <p:cNvSpPr txBox="1"/>
            <p:nvPr/>
          </p:nvSpPr>
          <p:spPr>
            <a:xfrm>
              <a:off x="10787405" y="3678160"/>
              <a:ext cx="1077855" cy="296233"/>
            </a:xfrm>
            <a:prstGeom prst="rect">
              <a:avLst/>
            </a:prstGeom>
            <a:noFill/>
          </p:spPr>
          <p:txBody>
            <a:bodyPr wrap="none" lIns="0" tIns="0" rIns="0" bIns="0" rtlCol="0">
              <a:spAutoFit/>
            </a:bodyPr>
            <a:lstStyle/>
            <a:p>
              <a:pPr algn="ctr">
                <a:lnSpc>
                  <a:spcPct val="90000"/>
                </a:lnSpc>
              </a:pPr>
              <a:r>
                <a:rPr lang="en-US" sz="2000" dirty="0">
                  <a:solidFill>
                    <a:srgbClr val="01A982"/>
                  </a:solidFill>
                </a:rPr>
                <a:t>HybridIT</a:t>
              </a:r>
            </a:p>
          </p:txBody>
        </p:sp>
        <p:sp>
          <p:nvSpPr>
            <p:cNvPr id="54" name="CaixaDeTexto 47"/>
            <p:cNvSpPr txBox="1"/>
            <p:nvPr/>
          </p:nvSpPr>
          <p:spPr>
            <a:xfrm>
              <a:off x="7599774" y="4325429"/>
              <a:ext cx="1298771" cy="296233"/>
            </a:xfrm>
            <a:prstGeom prst="rect">
              <a:avLst/>
            </a:prstGeom>
            <a:noFill/>
          </p:spPr>
          <p:txBody>
            <a:bodyPr wrap="none" lIns="0" tIns="0" rIns="0" bIns="0" rtlCol="0">
              <a:spAutoFit/>
            </a:bodyPr>
            <a:lstStyle/>
            <a:p>
              <a:pPr algn="ctr">
                <a:lnSpc>
                  <a:spcPct val="90000"/>
                </a:lnSpc>
              </a:pPr>
              <a:r>
                <a:rPr lang="en-US" sz="2000" dirty="0"/>
                <a:t>Pathfinder</a:t>
              </a:r>
            </a:p>
          </p:txBody>
        </p:sp>
      </p:grpSp>
      <p:sp>
        <p:nvSpPr>
          <p:cNvPr id="46" name="CaixaDeTexto 57"/>
          <p:cNvSpPr txBox="1"/>
          <p:nvPr/>
        </p:nvSpPr>
        <p:spPr>
          <a:xfrm>
            <a:off x="7970919" y="5605843"/>
            <a:ext cx="1149354" cy="360099"/>
          </a:xfrm>
          <a:prstGeom prst="rect">
            <a:avLst/>
          </a:prstGeom>
          <a:noFill/>
        </p:spPr>
        <p:txBody>
          <a:bodyPr wrap="none" lIns="0" tIns="0" rIns="0" bIns="0" rtlCol="0">
            <a:spAutoFit/>
          </a:bodyPr>
          <a:lstStyle/>
          <a:p>
            <a:pPr algn="ctr">
              <a:lnSpc>
                <a:spcPct val="90000"/>
              </a:lnSpc>
            </a:pPr>
            <a:r>
              <a:rPr lang="en-US" sz="2600" dirty="0" smtClean="0">
                <a:solidFill>
                  <a:srgbClr val="01A982"/>
                </a:solidFill>
              </a:rPr>
              <a:t>Servers</a:t>
            </a:r>
            <a:endParaRPr lang="en-US" sz="2600" dirty="0">
              <a:solidFill>
                <a:srgbClr val="01A982"/>
              </a:solidFill>
            </a:endParaRPr>
          </a:p>
        </p:txBody>
      </p:sp>
      <p:sp>
        <p:nvSpPr>
          <p:cNvPr id="51" name="CaixaDeTexto 64"/>
          <p:cNvSpPr txBox="1"/>
          <p:nvPr/>
        </p:nvSpPr>
        <p:spPr>
          <a:xfrm>
            <a:off x="9151574" y="5475539"/>
            <a:ext cx="1925207" cy="276999"/>
          </a:xfrm>
          <a:prstGeom prst="rect">
            <a:avLst/>
          </a:prstGeom>
          <a:noFill/>
        </p:spPr>
        <p:txBody>
          <a:bodyPr wrap="none" lIns="0" tIns="0" rIns="0" bIns="0" rtlCol="0">
            <a:spAutoFit/>
          </a:bodyPr>
          <a:lstStyle/>
          <a:p>
            <a:pPr algn="ctr">
              <a:lnSpc>
                <a:spcPct val="90000"/>
              </a:lnSpc>
            </a:pPr>
            <a:r>
              <a:rPr lang="en-US" sz="2000" dirty="0" smtClean="0">
                <a:solidFill>
                  <a:schemeClr val="accent3"/>
                </a:solidFill>
              </a:rPr>
              <a:t>Wireless/Mobility</a:t>
            </a:r>
            <a:endParaRPr lang="en-US" sz="2000" dirty="0">
              <a:solidFill>
                <a:schemeClr val="accent3"/>
              </a:solidFill>
            </a:endParaRPr>
          </a:p>
        </p:txBody>
      </p:sp>
      <p:sp>
        <p:nvSpPr>
          <p:cNvPr id="53" name="CaixaDeTexto 47"/>
          <p:cNvSpPr txBox="1"/>
          <p:nvPr/>
        </p:nvSpPr>
        <p:spPr>
          <a:xfrm>
            <a:off x="1342471" y="5721574"/>
            <a:ext cx="3747821" cy="276999"/>
          </a:xfrm>
          <a:prstGeom prst="rect">
            <a:avLst/>
          </a:prstGeom>
          <a:noFill/>
        </p:spPr>
        <p:txBody>
          <a:bodyPr wrap="none" lIns="0" tIns="0" rIns="0" bIns="0" rtlCol="0">
            <a:spAutoFit/>
          </a:bodyPr>
          <a:lstStyle/>
          <a:p>
            <a:pPr algn="ctr">
              <a:lnSpc>
                <a:spcPct val="90000"/>
              </a:lnSpc>
            </a:pPr>
            <a:r>
              <a:rPr lang="en-US" sz="2000" dirty="0" smtClean="0"/>
              <a:t>Hewlett Packard Lab Innovations</a:t>
            </a:r>
            <a:endParaRPr lang="en-US" sz="2000" dirty="0"/>
          </a:p>
        </p:txBody>
      </p:sp>
      <p:sp>
        <p:nvSpPr>
          <p:cNvPr id="60" name="CaixaDeTexto 48"/>
          <p:cNvSpPr txBox="1"/>
          <p:nvPr/>
        </p:nvSpPr>
        <p:spPr>
          <a:xfrm>
            <a:off x="4189671" y="3823562"/>
            <a:ext cx="738985" cy="207749"/>
          </a:xfrm>
          <a:prstGeom prst="rect">
            <a:avLst/>
          </a:prstGeom>
          <a:noFill/>
        </p:spPr>
        <p:txBody>
          <a:bodyPr wrap="none" lIns="0" tIns="0" rIns="0" bIns="0" rtlCol="0">
            <a:spAutoFit/>
          </a:bodyPr>
          <a:lstStyle/>
          <a:p>
            <a:pPr algn="ctr">
              <a:lnSpc>
                <a:spcPct val="90000"/>
              </a:lnSpc>
            </a:pPr>
            <a:r>
              <a:rPr lang="en-US" sz="1500" dirty="0" smtClean="0"/>
              <a:t>Big Data</a:t>
            </a:r>
            <a:endParaRPr lang="en-US" sz="1500" dirty="0"/>
          </a:p>
        </p:txBody>
      </p:sp>
      <p:sp>
        <p:nvSpPr>
          <p:cNvPr id="61" name="CaixaDeTexto 57"/>
          <p:cNvSpPr txBox="1"/>
          <p:nvPr/>
        </p:nvSpPr>
        <p:spPr>
          <a:xfrm>
            <a:off x="3029127" y="3731517"/>
            <a:ext cx="740587" cy="207749"/>
          </a:xfrm>
          <a:prstGeom prst="rect">
            <a:avLst/>
          </a:prstGeom>
          <a:noFill/>
        </p:spPr>
        <p:txBody>
          <a:bodyPr wrap="none" lIns="0" tIns="0" rIns="0" bIns="0" rtlCol="0">
            <a:spAutoFit/>
          </a:bodyPr>
          <a:lstStyle/>
          <a:p>
            <a:pPr algn="ctr">
              <a:lnSpc>
                <a:spcPct val="90000"/>
              </a:lnSpc>
            </a:pPr>
            <a:r>
              <a:rPr lang="en-US" sz="1500" dirty="0" smtClean="0">
                <a:solidFill>
                  <a:schemeClr val="accent3"/>
                </a:solidFill>
              </a:rPr>
              <a:t>Meridian</a:t>
            </a:r>
            <a:endParaRPr lang="en-US" sz="1500" dirty="0">
              <a:solidFill>
                <a:schemeClr val="accent3"/>
              </a:solidFill>
            </a:endParaRPr>
          </a:p>
        </p:txBody>
      </p:sp>
      <p:sp>
        <p:nvSpPr>
          <p:cNvPr id="62" name="CaixaDeTexto 49"/>
          <p:cNvSpPr txBox="1"/>
          <p:nvPr/>
        </p:nvSpPr>
        <p:spPr>
          <a:xfrm>
            <a:off x="8420369" y="4956866"/>
            <a:ext cx="489045" cy="207749"/>
          </a:xfrm>
          <a:prstGeom prst="rect">
            <a:avLst/>
          </a:prstGeom>
          <a:noFill/>
        </p:spPr>
        <p:txBody>
          <a:bodyPr wrap="none" lIns="0" tIns="0" rIns="0" bIns="0" rtlCol="0">
            <a:spAutoFit/>
          </a:bodyPr>
          <a:lstStyle/>
          <a:p>
            <a:pPr algn="ctr">
              <a:lnSpc>
                <a:spcPct val="90000"/>
              </a:lnSpc>
            </a:pPr>
            <a:r>
              <a:rPr lang="en-US" sz="1500" dirty="0" smtClean="0">
                <a:solidFill>
                  <a:schemeClr val="accent1"/>
                </a:solidFill>
              </a:rPr>
              <a:t>3PAR</a:t>
            </a:r>
            <a:endParaRPr lang="en-US" sz="1500" dirty="0">
              <a:solidFill>
                <a:schemeClr val="accent1"/>
              </a:solidFill>
            </a:endParaRPr>
          </a:p>
        </p:txBody>
      </p:sp>
      <p:sp>
        <p:nvSpPr>
          <p:cNvPr id="66" name="Rectangle 65"/>
          <p:cNvSpPr/>
          <p:nvPr/>
        </p:nvSpPr>
        <p:spPr>
          <a:xfrm>
            <a:off x="2920089" y="4662334"/>
            <a:ext cx="2138727" cy="369332"/>
          </a:xfrm>
          <a:prstGeom prst="rect">
            <a:avLst/>
          </a:prstGeom>
        </p:spPr>
        <p:txBody>
          <a:bodyPr wrap="none">
            <a:spAutoFit/>
          </a:bodyPr>
          <a:lstStyle/>
          <a:p>
            <a:pPr algn="ctr">
              <a:lnSpc>
                <a:spcPct val="90000"/>
              </a:lnSpc>
            </a:pPr>
            <a:r>
              <a:rPr lang="en-US" sz="2000" dirty="0" smtClean="0">
                <a:solidFill>
                  <a:srgbClr val="425563"/>
                </a:solidFill>
              </a:rPr>
              <a:t>ProjectNewStack</a:t>
            </a:r>
            <a:endParaRPr lang="en-US" sz="2000" dirty="0">
              <a:solidFill>
                <a:srgbClr val="425563"/>
              </a:solidFill>
            </a:endParaRPr>
          </a:p>
        </p:txBody>
      </p:sp>
      <p:sp>
        <p:nvSpPr>
          <p:cNvPr id="68" name="CaixaDeTexto 50"/>
          <p:cNvSpPr txBox="1"/>
          <p:nvPr/>
        </p:nvSpPr>
        <p:spPr>
          <a:xfrm>
            <a:off x="9831469" y="5007625"/>
            <a:ext cx="484108" cy="138499"/>
          </a:xfrm>
          <a:prstGeom prst="rect">
            <a:avLst/>
          </a:prstGeom>
          <a:noFill/>
        </p:spPr>
        <p:txBody>
          <a:bodyPr wrap="none" lIns="0" tIns="0" rIns="0" bIns="0" rtlCol="0">
            <a:spAutoFit/>
          </a:bodyPr>
          <a:lstStyle/>
          <a:p>
            <a:pPr algn="ctr">
              <a:lnSpc>
                <a:spcPct val="90000"/>
              </a:lnSpc>
            </a:pPr>
            <a:r>
              <a:rPr lang="en-US" sz="1000" dirty="0" smtClean="0">
                <a:solidFill>
                  <a:schemeClr val="accent3"/>
                </a:solidFill>
              </a:rPr>
              <a:t>AirWave</a:t>
            </a:r>
            <a:endParaRPr lang="en-US" sz="1000" dirty="0">
              <a:solidFill>
                <a:schemeClr val="accent3"/>
              </a:solidFill>
            </a:endParaRPr>
          </a:p>
        </p:txBody>
      </p:sp>
    </p:spTree>
    <p:extLst>
      <p:ext uri="{BB962C8B-B14F-4D97-AF65-F5344CB8AC3E}">
        <p14:creationId xmlns:p14="http://schemas.microsoft.com/office/powerpoint/2010/main" val="380014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a:t>
            </a:r>
            <a:r>
              <a:rPr lang="en-US" dirty="0" smtClean="0">
                <a:solidFill>
                  <a:schemeClr val="accent3"/>
                </a:solidFill>
              </a:rPr>
              <a:t>October</a:t>
            </a:r>
            <a:r>
              <a:rPr lang="en-US" dirty="0" smtClean="0"/>
              <a:t>, </a:t>
            </a:r>
            <a:r>
              <a:rPr lang="en-US" dirty="0"/>
              <a:t>customers wanted to learn more about…</a:t>
            </a:r>
          </a:p>
        </p:txBody>
      </p:sp>
      <p:sp>
        <p:nvSpPr>
          <p:cNvPr id="6" name="Espaço Reservado para Texto 5"/>
          <p:cNvSpPr>
            <a:spLocks noGrp="1"/>
          </p:cNvSpPr>
          <p:nvPr>
            <p:ph type="body" sz="quarter" idx="13"/>
          </p:nvPr>
        </p:nvSpPr>
        <p:spPr/>
        <p:txBody>
          <a:bodyPr/>
          <a:lstStyle/>
          <a:p>
            <a:r>
              <a:rPr lang="en-US" dirty="0"/>
              <a:t>Top three customer interests</a:t>
            </a:r>
          </a:p>
          <a:p>
            <a:endParaRPr lang="en-US" dirty="0"/>
          </a:p>
        </p:txBody>
      </p:sp>
      <p:sp>
        <p:nvSpPr>
          <p:cNvPr id="58" name="Espaço Reservado para Número de Slide 2"/>
          <p:cNvSpPr>
            <a:spLocks noGrp="1"/>
          </p:cNvSpPr>
          <p:nvPr>
            <p:ph type="sldNum" sz="quarter" idx="12"/>
          </p:nvPr>
        </p:nvSpPr>
        <p:spPr/>
        <p:txBody>
          <a:bodyPr/>
          <a:lstStyle/>
          <a:p>
            <a:fld id="{B016F8AB-BCEA-4347-8BA6-BE776009BC89}" type="slidenum">
              <a:rPr lang="en-US" smtClean="0"/>
              <a:pPr/>
              <a:t>14</a:t>
            </a:fld>
            <a:endParaRPr lang="en-US" dirty="0"/>
          </a:p>
        </p:txBody>
      </p:sp>
      <p:grpSp>
        <p:nvGrpSpPr>
          <p:cNvPr id="12" name="Group 11"/>
          <p:cNvGrpSpPr/>
          <p:nvPr/>
        </p:nvGrpSpPr>
        <p:grpSpPr>
          <a:xfrm>
            <a:off x="609440" y="3568686"/>
            <a:ext cx="10969943" cy="2454226"/>
            <a:chOff x="0" y="3447407"/>
            <a:chExt cx="12192000" cy="2624643"/>
          </a:xfrm>
        </p:grpSpPr>
        <p:grpSp>
          <p:nvGrpSpPr>
            <p:cNvPr id="7" name="Group 6"/>
            <p:cNvGrpSpPr/>
            <p:nvPr/>
          </p:nvGrpSpPr>
          <p:grpSpPr>
            <a:xfrm>
              <a:off x="7311" y="3489491"/>
              <a:ext cx="12139788" cy="2493867"/>
              <a:chOff x="380934" y="3339550"/>
              <a:chExt cx="11530286" cy="3619163"/>
            </a:xfrm>
          </p:grpSpPr>
          <p:grpSp>
            <p:nvGrpSpPr>
              <p:cNvPr id="2" name="Agrupar 1"/>
              <p:cNvGrpSpPr/>
              <p:nvPr/>
            </p:nvGrpSpPr>
            <p:grpSpPr>
              <a:xfrm>
                <a:off x="380934" y="3339550"/>
                <a:ext cx="11530286" cy="3484247"/>
                <a:chOff x="289513" y="3307224"/>
                <a:chExt cx="11732472" cy="3846226"/>
              </a:xfrm>
            </p:grpSpPr>
            <p:sp>
              <p:nvSpPr>
                <p:cNvPr id="32" name="CaixaDeTexto 55"/>
                <p:cNvSpPr txBox="1"/>
                <p:nvPr/>
              </p:nvSpPr>
              <p:spPr>
                <a:xfrm>
                  <a:off x="3841482" y="4600787"/>
                  <a:ext cx="3989417" cy="1874527"/>
                </a:xfrm>
                <a:prstGeom prst="rect">
                  <a:avLst/>
                </a:prstGeom>
                <a:noFill/>
              </p:spPr>
              <p:txBody>
                <a:bodyPr wrap="none" lIns="0" tIns="0" rIns="0" bIns="0" rtlCol="0">
                  <a:spAutoFit/>
                </a:bodyPr>
                <a:lstStyle/>
                <a:p>
                  <a:pPr algn="ctr">
                    <a:lnSpc>
                      <a:spcPct val="90000"/>
                    </a:lnSpc>
                  </a:pPr>
                  <a:r>
                    <a:rPr lang="en-US" sz="7900" dirty="0">
                      <a:solidFill>
                        <a:srgbClr val="01A982"/>
                      </a:solidFill>
                    </a:rPr>
                    <a:t>Synergy</a:t>
                  </a:r>
                </a:p>
              </p:txBody>
            </p:sp>
            <p:sp>
              <p:nvSpPr>
                <p:cNvPr id="33" name="CaixaDeTexto 54"/>
                <p:cNvSpPr txBox="1"/>
                <p:nvPr/>
              </p:nvSpPr>
              <p:spPr>
                <a:xfrm>
                  <a:off x="8216568" y="3408250"/>
                  <a:ext cx="1875044" cy="1210137"/>
                </a:xfrm>
                <a:prstGeom prst="rect">
                  <a:avLst/>
                </a:prstGeom>
                <a:noFill/>
              </p:spPr>
              <p:txBody>
                <a:bodyPr wrap="none" lIns="0" tIns="0" rIns="0" bIns="0" rtlCol="0">
                  <a:spAutoFit/>
                </a:bodyPr>
                <a:lstStyle/>
                <a:p>
                  <a:pPr algn="ctr">
                    <a:lnSpc>
                      <a:spcPct val="90000"/>
                    </a:lnSpc>
                  </a:pPr>
                  <a:r>
                    <a:rPr lang="en-US" sz="5100" dirty="0">
                      <a:solidFill>
                        <a:schemeClr val="accent3"/>
                      </a:solidFill>
                    </a:rPr>
                    <a:t>Aruba</a:t>
                  </a:r>
                </a:p>
              </p:txBody>
            </p:sp>
            <p:sp>
              <p:nvSpPr>
                <p:cNvPr id="34" name="CaixaDeTexto 66"/>
                <p:cNvSpPr txBox="1"/>
                <p:nvPr/>
              </p:nvSpPr>
              <p:spPr>
                <a:xfrm>
                  <a:off x="502186" y="5747621"/>
                  <a:ext cx="3072797" cy="1210137"/>
                </a:xfrm>
                <a:prstGeom prst="rect">
                  <a:avLst/>
                </a:prstGeom>
                <a:noFill/>
              </p:spPr>
              <p:txBody>
                <a:bodyPr wrap="none" lIns="0" tIns="0" rIns="0" bIns="0" rtlCol="0">
                  <a:spAutoFit/>
                </a:bodyPr>
                <a:lstStyle/>
                <a:p>
                  <a:pPr algn="ctr">
                    <a:lnSpc>
                      <a:spcPct val="90000"/>
                    </a:lnSpc>
                  </a:pPr>
                  <a:r>
                    <a:rPr lang="en-US" sz="5100" dirty="0">
                      <a:solidFill>
                        <a:schemeClr val="accent1"/>
                      </a:solidFill>
                    </a:rPr>
                    <a:t>SimpliVity</a:t>
                  </a:r>
                </a:p>
              </p:txBody>
            </p:sp>
            <p:sp>
              <p:nvSpPr>
                <p:cNvPr id="35" name="CaixaDeTexto 60"/>
                <p:cNvSpPr txBox="1"/>
                <p:nvPr/>
              </p:nvSpPr>
              <p:spPr>
                <a:xfrm>
                  <a:off x="446647" y="4096695"/>
                  <a:ext cx="676669" cy="806758"/>
                </a:xfrm>
                <a:prstGeom prst="rect">
                  <a:avLst/>
                </a:prstGeom>
                <a:noFill/>
              </p:spPr>
              <p:txBody>
                <a:bodyPr wrap="none" lIns="0" tIns="0" rIns="0" bIns="0" rtlCol="0">
                  <a:spAutoFit/>
                </a:bodyPr>
                <a:lstStyle/>
                <a:p>
                  <a:pPr algn="ctr">
                    <a:lnSpc>
                      <a:spcPct val="90000"/>
                    </a:lnSpc>
                  </a:pPr>
                  <a:r>
                    <a:rPr lang="en-US" sz="3400" dirty="0">
                      <a:solidFill>
                        <a:schemeClr val="accent3"/>
                      </a:solidFill>
                    </a:rPr>
                    <a:t>IoT</a:t>
                  </a:r>
                </a:p>
              </p:txBody>
            </p:sp>
            <p:sp>
              <p:nvSpPr>
                <p:cNvPr id="36" name="CaixaDeTexto 53"/>
                <p:cNvSpPr txBox="1"/>
                <p:nvPr/>
              </p:nvSpPr>
              <p:spPr>
                <a:xfrm>
                  <a:off x="543325" y="5334659"/>
                  <a:ext cx="1165592" cy="498292"/>
                </a:xfrm>
                <a:prstGeom prst="rect">
                  <a:avLst/>
                </a:prstGeom>
                <a:noFill/>
              </p:spPr>
              <p:txBody>
                <a:bodyPr wrap="none" lIns="0" tIns="0" rIns="0" bIns="0" rtlCol="0">
                  <a:spAutoFit/>
                </a:bodyPr>
                <a:lstStyle/>
                <a:p>
                  <a:pPr algn="ctr">
                    <a:lnSpc>
                      <a:spcPct val="90000"/>
                    </a:lnSpc>
                  </a:pPr>
                  <a:r>
                    <a:rPr lang="en-US" sz="2100" dirty="0">
                      <a:solidFill>
                        <a:srgbClr val="425563"/>
                      </a:solidFill>
                    </a:rPr>
                    <a:t>OneView</a:t>
                  </a:r>
                </a:p>
              </p:txBody>
            </p:sp>
            <p:sp>
              <p:nvSpPr>
                <p:cNvPr id="37" name="CaixaDeTexto 49"/>
                <p:cNvSpPr txBox="1"/>
                <p:nvPr/>
              </p:nvSpPr>
              <p:spPr>
                <a:xfrm>
                  <a:off x="6413436" y="3619738"/>
                  <a:ext cx="1496247" cy="735573"/>
                </a:xfrm>
                <a:prstGeom prst="rect">
                  <a:avLst/>
                </a:prstGeom>
                <a:noFill/>
              </p:spPr>
              <p:txBody>
                <a:bodyPr wrap="none" lIns="0" tIns="0" rIns="0" bIns="0" rtlCol="0">
                  <a:spAutoFit/>
                </a:bodyPr>
                <a:lstStyle/>
                <a:p>
                  <a:pPr algn="ctr">
                    <a:lnSpc>
                      <a:spcPct val="90000"/>
                    </a:lnSpc>
                  </a:pPr>
                  <a:r>
                    <a:rPr lang="en-US" sz="3100" dirty="0">
                      <a:solidFill>
                        <a:schemeClr val="accent1"/>
                      </a:solidFill>
                    </a:rPr>
                    <a:t>Storage</a:t>
                  </a:r>
                </a:p>
              </p:txBody>
            </p:sp>
            <p:sp>
              <p:nvSpPr>
                <p:cNvPr id="38" name="CaixaDeTexto 50"/>
                <p:cNvSpPr txBox="1"/>
                <p:nvPr/>
              </p:nvSpPr>
              <p:spPr>
                <a:xfrm>
                  <a:off x="3912845" y="6481592"/>
                  <a:ext cx="2281388" cy="569477"/>
                </a:xfrm>
                <a:prstGeom prst="rect">
                  <a:avLst/>
                </a:prstGeom>
                <a:noFill/>
              </p:spPr>
              <p:txBody>
                <a:bodyPr wrap="none" lIns="0" tIns="0" rIns="0" bIns="0" rtlCol="0">
                  <a:spAutoFit/>
                </a:bodyPr>
                <a:lstStyle/>
                <a:p>
                  <a:pPr algn="ctr">
                    <a:lnSpc>
                      <a:spcPct val="90000"/>
                    </a:lnSpc>
                  </a:pPr>
                  <a:r>
                    <a:rPr lang="en-US" sz="2400" dirty="0" smtClean="0">
                      <a:solidFill>
                        <a:schemeClr val="accent3"/>
                      </a:solidFill>
                    </a:rPr>
                    <a:t>Intelligent Edge</a:t>
                  </a:r>
                  <a:endParaRPr lang="en-US" sz="2400" dirty="0">
                    <a:solidFill>
                      <a:schemeClr val="accent3"/>
                    </a:solidFill>
                  </a:endParaRPr>
                </a:p>
              </p:txBody>
            </p:sp>
            <p:sp>
              <p:nvSpPr>
                <p:cNvPr id="39" name="CaixaDeTexto 61"/>
                <p:cNvSpPr txBox="1"/>
                <p:nvPr/>
              </p:nvSpPr>
              <p:spPr>
                <a:xfrm>
                  <a:off x="289513" y="3307224"/>
                  <a:ext cx="2148810" cy="640662"/>
                </a:xfrm>
                <a:prstGeom prst="rect">
                  <a:avLst/>
                </a:prstGeom>
                <a:noFill/>
              </p:spPr>
              <p:txBody>
                <a:bodyPr wrap="none" lIns="0" tIns="0" rIns="0" bIns="0" rtlCol="0">
                  <a:spAutoFit/>
                </a:bodyPr>
                <a:lstStyle/>
                <a:p>
                  <a:pPr algn="ctr">
                    <a:lnSpc>
                      <a:spcPct val="90000"/>
                    </a:lnSpc>
                  </a:pPr>
                  <a:r>
                    <a:rPr lang="en-US" sz="2700" dirty="0">
                      <a:solidFill>
                        <a:schemeClr val="accent2"/>
                      </a:solidFill>
                    </a:rPr>
                    <a:t>FlexCapacity</a:t>
                  </a:r>
                </a:p>
              </p:txBody>
            </p:sp>
            <p:sp>
              <p:nvSpPr>
                <p:cNvPr id="40" name="CaixaDeTexto 61"/>
                <p:cNvSpPr txBox="1"/>
                <p:nvPr/>
              </p:nvSpPr>
              <p:spPr>
                <a:xfrm>
                  <a:off x="7992966" y="4633566"/>
                  <a:ext cx="4029019" cy="1067769"/>
                </a:xfrm>
                <a:prstGeom prst="rect">
                  <a:avLst/>
                </a:prstGeom>
                <a:noFill/>
              </p:spPr>
              <p:txBody>
                <a:bodyPr wrap="none" lIns="0" tIns="0" rIns="0" bIns="0" rtlCol="0">
                  <a:spAutoFit/>
                </a:bodyPr>
                <a:lstStyle/>
                <a:p>
                  <a:pPr algn="ctr">
                    <a:lnSpc>
                      <a:spcPct val="90000"/>
                    </a:lnSpc>
                  </a:pPr>
                  <a:r>
                    <a:rPr lang="en-US" sz="4500" dirty="0">
                      <a:solidFill>
                        <a:schemeClr val="accent2"/>
                      </a:solidFill>
                    </a:rPr>
                    <a:t>HPE Pointnext</a:t>
                  </a:r>
                </a:p>
              </p:txBody>
            </p:sp>
            <p:sp>
              <p:nvSpPr>
                <p:cNvPr id="41" name="CaixaDeTexto 57"/>
                <p:cNvSpPr txBox="1"/>
                <p:nvPr/>
              </p:nvSpPr>
              <p:spPr>
                <a:xfrm>
                  <a:off x="1336790" y="4573325"/>
                  <a:ext cx="888452" cy="332194"/>
                </a:xfrm>
                <a:prstGeom prst="rect">
                  <a:avLst/>
                </a:prstGeom>
                <a:noFill/>
              </p:spPr>
              <p:txBody>
                <a:bodyPr wrap="none" lIns="0" tIns="0" rIns="0" bIns="0" rtlCol="0">
                  <a:spAutoFit/>
                </a:bodyPr>
                <a:lstStyle/>
                <a:p>
                  <a:pPr algn="ctr">
                    <a:lnSpc>
                      <a:spcPct val="90000"/>
                    </a:lnSpc>
                  </a:pPr>
                  <a:r>
                    <a:rPr lang="en-US" sz="1400" dirty="0">
                      <a:solidFill>
                        <a:schemeClr val="accent3"/>
                      </a:solidFill>
                    </a:rPr>
                    <a:t>ClearPass</a:t>
                  </a:r>
                </a:p>
              </p:txBody>
            </p:sp>
            <p:sp>
              <p:nvSpPr>
                <p:cNvPr id="43" name="CaixaDeTexto 48"/>
                <p:cNvSpPr txBox="1"/>
                <p:nvPr/>
              </p:nvSpPr>
              <p:spPr>
                <a:xfrm>
                  <a:off x="9954730" y="6987352"/>
                  <a:ext cx="538924" cy="166098"/>
                </a:xfrm>
                <a:prstGeom prst="rect">
                  <a:avLst/>
                </a:prstGeom>
                <a:noFill/>
              </p:spPr>
              <p:txBody>
                <a:bodyPr wrap="none" lIns="0" tIns="0" rIns="0" bIns="0" rtlCol="0">
                  <a:spAutoFit/>
                </a:bodyPr>
                <a:lstStyle/>
                <a:p>
                  <a:pPr algn="ctr">
                    <a:lnSpc>
                      <a:spcPct val="90000"/>
                    </a:lnSpc>
                  </a:pPr>
                  <a:r>
                    <a:rPr lang="en-US" sz="700" dirty="0" smtClean="0">
                      <a:solidFill>
                        <a:srgbClr val="425563"/>
                      </a:solidFill>
                    </a:rPr>
                    <a:t>Cloudcruiser</a:t>
                  </a:r>
                  <a:endParaRPr lang="en-US" sz="700" dirty="0">
                    <a:solidFill>
                      <a:srgbClr val="425563"/>
                    </a:solidFill>
                  </a:endParaRPr>
                </a:p>
              </p:txBody>
            </p:sp>
            <p:sp>
              <p:nvSpPr>
                <p:cNvPr id="49" name="CaixaDeTexto 59"/>
                <p:cNvSpPr txBox="1"/>
                <p:nvPr/>
              </p:nvSpPr>
              <p:spPr>
                <a:xfrm>
                  <a:off x="2521894" y="3530823"/>
                  <a:ext cx="1630547" cy="901671"/>
                </a:xfrm>
                <a:prstGeom prst="rect">
                  <a:avLst/>
                </a:prstGeom>
                <a:noFill/>
              </p:spPr>
              <p:txBody>
                <a:bodyPr wrap="none" lIns="0" tIns="0" rIns="0" bIns="0" rtlCol="0">
                  <a:spAutoFit/>
                </a:bodyPr>
                <a:lstStyle/>
                <a:p>
                  <a:pPr algn="ctr">
                    <a:lnSpc>
                      <a:spcPct val="90000"/>
                    </a:lnSpc>
                  </a:pPr>
                  <a:r>
                    <a:rPr lang="en-US" sz="3800" dirty="0">
                      <a:solidFill>
                        <a:schemeClr val="accent1"/>
                      </a:solidFill>
                    </a:rPr>
                    <a:t>Nimble</a:t>
                  </a:r>
                </a:p>
              </p:txBody>
            </p:sp>
          </p:grpSp>
          <p:sp>
            <p:nvSpPr>
              <p:cNvPr id="57" name="CaixaDeTexto 51"/>
              <p:cNvSpPr txBox="1"/>
              <p:nvPr/>
            </p:nvSpPr>
            <p:spPr>
              <a:xfrm>
                <a:off x="1897210" y="5099233"/>
                <a:ext cx="1514457" cy="300930"/>
              </a:xfrm>
              <a:prstGeom prst="rect">
                <a:avLst/>
              </a:prstGeom>
              <a:noFill/>
            </p:spPr>
            <p:txBody>
              <a:bodyPr wrap="none" lIns="0" tIns="0" rIns="0" bIns="0" rtlCol="0">
                <a:spAutoFit/>
              </a:bodyPr>
              <a:lstStyle/>
              <a:p>
                <a:pPr algn="ctr">
                  <a:lnSpc>
                    <a:spcPct val="90000"/>
                  </a:lnSpc>
                </a:pPr>
                <a:r>
                  <a:rPr lang="en-US" sz="1400" dirty="0" smtClean="0">
                    <a:solidFill>
                      <a:schemeClr val="accent2"/>
                    </a:solidFill>
                  </a:rPr>
                  <a:t>Security Solutions</a:t>
                </a:r>
                <a:endParaRPr lang="en-US" sz="1400" dirty="0">
                  <a:solidFill>
                    <a:schemeClr val="accent2"/>
                  </a:solidFill>
                </a:endParaRPr>
              </a:p>
            </p:txBody>
          </p:sp>
          <p:sp>
            <p:nvSpPr>
              <p:cNvPr id="59" name="CaixaDeTexto 51"/>
              <p:cNvSpPr txBox="1"/>
              <p:nvPr/>
            </p:nvSpPr>
            <p:spPr>
              <a:xfrm>
                <a:off x="8788967" y="5671546"/>
                <a:ext cx="922212" cy="365416"/>
              </a:xfrm>
              <a:prstGeom prst="rect">
                <a:avLst/>
              </a:prstGeom>
              <a:noFill/>
            </p:spPr>
            <p:txBody>
              <a:bodyPr wrap="none" lIns="0" tIns="0" rIns="0" bIns="0" rtlCol="0">
                <a:spAutoFit/>
              </a:bodyPr>
              <a:lstStyle/>
              <a:p>
                <a:pPr algn="ctr">
                  <a:lnSpc>
                    <a:spcPct val="90000"/>
                  </a:lnSpc>
                </a:pPr>
                <a:r>
                  <a:rPr lang="en-US" sz="1700" dirty="0"/>
                  <a:t>Analytics</a:t>
                </a:r>
              </a:p>
            </p:txBody>
          </p:sp>
          <p:sp>
            <p:nvSpPr>
              <p:cNvPr id="5" name="Rectangle 4"/>
              <p:cNvSpPr/>
              <p:nvPr/>
            </p:nvSpPr>
            <p:spPr>
              <a:xfrm>
                <a:off x="4802475" y="3368823"/>
                <a:ext cx="1374348" cy="508716"/>
              </a:xfrm>
              <a:prstGeom prst="rect">
                <a:avLst/>
              </a:prstGeom>
            </p:spPr>
            <p:txBody>
              <a:bodyPr wrap="none">
                <a:spAutoFit/>
              </a:bodyPr>
              <a:lstStyle/>
              <a:p>
                <a:pPr algn="ctr">
                  <a:lnSpc>
                    <a:spcPct val="90000"/>
                  </a:lnSpc>
                </a:pPr>
                <a:r>
                  <a:rPr lang="en-US" sz="1700" dirty="0">
                    <a:solidFill>
                      <a:srgbClr val="425563"/>
                    </a:solidFill>
                  </a:rPr>
                  <a:t>AzureStack</a:t>
                </a:r>
              </a:p>
            </p:txBody>
          </p:sp>
          <p:sp>
            <p:nvSpPr>
              <p:cNvPr id="63" name="CaixaDeTexto 57"/>
              <p:cNvSpPr txBox="1"/>
              <p:nvPr/>
            </p:nvSpPr>
            <p:spPr>
              <a:xfrm>
                <a:off x="6430958" y="6442831"/>
                <a:ext cx="1790275" cy="515882"/>
              </a:xfrm>
              <a:prstGeom prst="rect">
                <a:avLst/>
              </a:prstGeom>
              <a:noFill/>
            </p:spPr>
            <p:txBody>
              <a:bodyPr wrap="none" lIns="0" tIns="0" rIns="0" bIns="0" rtlCol="0">
                <a:spAutoFit/>
              </a:bodyPr>
              <a:lstStyle/>
              <a:p>
                <a:pPr algn="ctr">
                  <a:lnSpc>
                    <a:spcPct val="90000"/>
                  </a:lnSpc>
                </a:pPr>
                <a:r>
                  <a:rPr lang="en-US" sz="2400" dirty="0">
                    <a:solidFill>
                      <a:srgbClr val="01A982"/>
                    </a:solidFill>
                  </a:rPr>
                  <a:t>TheMachine</a:t>
                </a:r>
              </a:p>
            </p:txBody>
          </p:sp>
        </p:grpSp>
        <p:cxnSp>
          <p:nvCxnSpPr>
            <p:cNvPr id="13" name="Conector reto 12"/>
            <p:cNvCxnSpPr/>
            <p:nvPr/>
          </p:nvCxnSpPr>
          <p:spPr>
            <a:xfrm>
              <a:off x="0" y="3447407"/>
              <a:ext cx="12191999"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cxnSp>
          <p:nvCxnSpPr>
            <p:cNvPr id="44" name="Conector reto 12"/>
            <p:cNvCxnSpPr/>
            <p:nvPr/>
          </p:nvCxnSpPr>
          <p:spPr>
            <a:xfrm>
              <a:off x="0" y="6072050"/>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sp>
          <p:nvSpPr>
            <p:cNvPr id="50" name="CaixaDeTexto 60"/>
            <p:cNvSpPr txBox="1"/>
            <p:nvPr/>
          </p:nvSpPr>
          <p:spPr>
            <a:xfrm>
              <a:off x="10433030" y="3526349"/>
              <a:ext cx="1293426" cy="355480"/>
            </a:xfrm>
            <a:prstGeom prst="rect">
              <a:avLst/>
            </a:prstGeom>
            <a:noFill/>
          </p:spPr>
          <p:txBody>
            <a:bodyPr wrap="none" lIns="0" tIns="0" rIns="0" bIns="0" rtlCol="0">
              <a:spAutoFit/>
            </a:bodyPr>
            <a:lstStyle/>
            <a:p>
              <a:pPr algn="ctr">
                <a:lnSpc>
                  <a:spcPct val="90000"/>
                </a:lnSpc>
              </a:pPr>
              <a:r>
                <a:rPr lang="en-US" sz="2400" dirty="0">
                  <a:solidFill>
                    <a:srgbClr val="01A982"/>
                  </a:solidFill>
                </a:rPr>
                <a:t>HybridIT</a:t>
              </a:r>
            </a:p>
          </p:txBody>
        </p:sp>
        <p:sp>
          <p:nvSpPr>
            <p:cNvPr id="54" name="CaixaDeTexto 47"/>
            <p:cNvSpPr txBox="1"/>
            <p:nvPr/>
          </p:nvSpPr>
          <p:spPr>
            <a:xfrm>
              <a:off x="5065989" y="4127774"/>
              <a:ext cx="1361126" cy="311045"/>
            </a:xfrm>
            <a:prstGeom prst="rect">
              <a:avLst/>
            </a:prstGeom>
            <a:noFill/>
          </p:spPr>
          <p:txBody>
            <a:bodyPr wrap="none" lIns="0" tIns="0" rIns="0" bIns="0" rtlCol="0">
              <a:spAutoFit/>
            </a:bodyPr>
            <a:lstStyle/>
            <a:p>
              <a:pPr algn="ctr">
                <a:lnSpc>
                  <a:spcPct val="90000"/>
                </a:lnSpc>
              </a:pPr>
              <a:r>
                <a:rPr lang="en-US" sz="2100" dirty="0"/>
                <a:t>Pathfinder</a:t>
              </a:r>
            </a:p>
          </p:txBody>
        </p:sp>
      </p:grpSp>
      <p:sp>
        <p:nvSpPr>
          <p:cNvPr id="46" name="CaixaDeTexto 57"/>
          <p:cNvSpPr txBox="1"/>
          <p:nvPr/>
        </p:nvSpPr>
        <p:spPr>
          <a:xfrm>
            <a:off x="7604828" y="5350066"/>
            <a:ext cx="617157" cy="193899"/>
          </a:xfrm>
          <a:prstGeom prst="rect">
            <a:avLst/>
          </a:prstGeom>
          <a:noFill/>
        </p:spPr>
        <p:txBody>
          <a:bodyPr wrap="none" lIns="0" tIns="0" rIns="0" bIns="0" rtlCol="0">
            <a:spAutoFit/>
          </a:bodyPr>
          <a:lstStyle/>
          <a:p>
            <a:pPr algn="ctr">
              <a:lnSpc>
                <a:spcPct val="90000"/>
              </a:lnSpc>
            </a:pPr>
            <a:r>
              <a:rPr lang="en-US" sz="1400" dirty="0" smtClean="0">
                <a:solidFill>
                  <a:srgbClr val="01A982"/>
                </a:solidFill>
              </a:rPr>
              <a:t>Servers</a:t>
            </a:r>
            <a:endParaRPr lang="en-US" sz="1400" dirty="0">
              <a:solidFill>
                <a:srgbClr val="01A982"/>
              </a:solidFill>
            </a:endParaRPr>
          </a:p>
        </p:txBody>
      </p:sp>
      <p:sp>
        <p:nvSpPr>
          <p:cNvPr id="53" name="CaixaDeTexto 47"/>
          <p:cNvSpPr txBox="1"/>
          <p:nvPr/>
        </p:nvSpPr>
        <p:spPr>
          <a:xfrm>
            <a:off x="646213" y="5725733"/>
            <a:ext cx="3196389" cy="235449"/>
          </a:xfrm>
          <a:prstGeom prst="rect">
            <a:avLst/>
          </a:prstGeom>
          <a:noFill/>
        </p:spPr>
        <p:txBody>
          <a:bodyPr wrap="none" lIns="0" tIns="0" rIns="0" bIns="0" rtlCol="0">
            <a:spAutoFit/>
          </a:bodyPr>
          <a:lstStyle/>
          <a:p>
            <a:pPr algn="ctr">
              <a:lnSpc>
                <a:spcPct val="90000"/>
              </a:lnSpc>
            </a:pPr>
            <a:r>
              <a:rPr lang="en-US" sz="1700" dirty="0" smtClean="0"/>
              <a:t>Hewlett Packard Lab Innovations</a:t>
            </a:r>
            <a:endParaRPr lang="en-US" sz="1700" dirty="0"/>
          </a:p>
        </p:txBody>
      </p:sp>
      <p:sp>
        <p:nvSpPr>
          <p:cNvPr id="62" name="CaixaDeTexto 49"/>
          <p:cNvSpPr txBox="1"/>
          <p:nvPr/>
        </p:nvSpPr>
        <p:spPr>
          <a:xfrm>
            <a:off x="7787954" y="4961529"/>
            <a:ext cx="456343" cy="193899"/>
          </a:xfrm>
          <a:prstGeom prst="rect">
            <a:avLst/>
          </a:prstGeom>
          <a:noFill/>
        </p:spPr>
        <p:txBody>
          <a:bodyPr wrap="none" lIns="0" tIns="0" rIns="0" bIns="0" rtlCol="0">
            <a:spAutoFit/>
          </a:bodyPr>
          <a:lstStyle/>
          <a:p>
            <a:pPr algn="ctr">
              <a:lnSpc>
                <a:spcPct val="90000"/>
              </a:lnSpc>
            </a:pPr>
            <a:r>
              <a:rPr lang="en-US" sz="1400" dirty="0" smtClean="0">
                <a:solidFill>
                  <a:schemeClr val="accent1"/>
                </a:solidFill>
              </a:rPr>
              <a:t>3PAR</a:t>
            </a:r>
            <a:endParaRPr lang="en-US" sz="1400" dirty="0">
              <a:solidFill>
                <a:schemeClr val="accent1"/>
              </a:solidFill>
            </a:endParaRPr>
          </a:p>
        </p:txBody>
      </p:sp>
      <p:sp>
        <p:nvSpPr>
          <p:cNvPr id="66" name="Rectangle 65"/>
          <p:cNvSpPr/>
          <p:nvPr/>
        </p:nvSpPr>
        <p:spPr>
          <a:xfrm>
            <a:off x="2743795" y="4219084"/>
            <a:ext cx="1846980" cy="327782"/>
          </a:xfrm>
          <a:prstGeom prst="rect">
            <a:avLst/>
          </a:prstGeom>
        </p:spPr>
        <p:txBody>
          <a:bodyPr wrap="none">
            <a:spAutoFit/>
          </a:bodyPr>
          <a:lstStyle/>
          <a:p>
            <a:pPr algn="ctr">
              <a:lnSpc>
                <a:spcPct val="90000"/>
              </a:lnSpc>
            </a:pPr>
            <a:r>
              <a:rPr lang="en-US" sz="1700" dirty="0" smtClean="0">
                <a:solidFill>
                  <a:srgbClr val="425563"/>
                </a:solidFill>
              </a:rPr>
              <a:t>ProjectNewStack</a:t>
            </a:r>
            <a:endParaRPr lang="en-US" sz="1700" dirty="0">
              <a:solidFill>
                <a:srgbClr val="425563"/>
              </a:solidFill>
            </a:endParaRPr>
          </a:p>
        </p:txBody>
      </p:sp>
      <p:sp>
        <p:nvSpPr>
          <p:cNvPr id="42" name="CaixaDeTexto 51"/>
          <p:cNvSpPr txBox="1"/>
          <p:nvPr/>
        </p:nvSpPr>
        <p:spPr>
          <a:xfrm>
            <a:off x="10072801" y="4100966"/>
            <a:ext cx="1360950" cy="290849"/>
          </a:xfrm>
          <a:prstGeom prst="rect">
            <a:avLst/>
          </a:prstGeom>
          <a:noFill/>
        </p:spPr>
        <p:txBody>
          <a:bodyPr wrap="none" lIns="0" tIns="0" rIns="0" bIns="0" rtlCol="0">
            <a:spAutoFit/>
          </a:bodyPr>
          <a:lstStyle/>
          <a:p>
            <a:pPr algn="ctr">
              <a:lnSpc>
                <a:spcPct val="90000"/>
              </a:lnSpc>
            </a:pPr>
            <a:r>
              <a:rPr lang="en-US" sz="2100" dirty="0" smtClean="0">
                <a:solidFill>
                  <a:schemeClr val="accent2"/>
                </a:solidFill>
              </a:rPr>
              <a:t>SAP/HANA</a:t>
            </a:r>
            <a:endParaRPr lang="en-US" sz="2100" dirty="0">
              <a:solidFill>
                <a:schemeClr val="accent2"/>
              </a:solidFill>
            </a:endParaRPr>
          </a:p>
        </p:txBody>
      </p:sp>
      <p:sp>
        <p:nvSpPr>
          <p:cNvPr id="45" name="CaixaDeTexto 60"/>
          <p:cNvSpPr txBox="1"/>
          <p:nvPr/>
        </p:nvSpPr>
        <p:spPr>
          <a:xfrm>
            <a:off x="9162606" y="5415716"/>
            <a:ext cx="1005083" cy="193899"/>
          </a:xfrm>
          <a:prstGeom prst="rect">
            <a:avLst/>
          </a:prstGeom>
          <a:noFill/>
        </p:spPr>
        <p:txBody>
          <a:bodyPr wrap="none" lIns="0" tIns="0" rIns="0" bIns="0" rtlCol="0">
            <a:spAutoFit/>
          </a:bodyPr>
          <a:lstStyle/>
          <a:p>
            <a:pPr algn="ctr">
              <a:lnSpc>
                <a:spcPct val="90000"/>
              </a:lnSpc>
            </a:pPr>
            <a:r>
              <a:rPr lang="en-US" sz="1400" dirty="0" smtClean="0">
                <a:solidFill>
                  <a:srgbClr val="01A982"/>
                </a:solidFill>
              </a:rPr>
              <a:t>Composable</a:t>
            </a:r>
            <a:endParaRPr lang="en-US" sz="1400" dirty="0">
              <a:solidFill>
                <a:srgbClr val="01A982"/>
              </a:solidFill>
            </a:endParaRPr>
          </a:p>
        </p:txBody>
      </p:sp>
      <p:sp>
        <p:nvSpPr>
          <p:cNvPr id="48" name="CaixaDeTexto 55"/>
          <p:cNvSpPr txBox="1"/>
          <p:nvPr/>
        </p:nvSpPr>
        <p:spPr>
          <a:xfrm>
            <a:off x="10659833" y="5165923"/>
            <a:ext cx="687689" cy="138499"/>
          </a:xfrm>
          <a:prstGeom prst="rect">
            <a:avLst/>
          </a:prstGeom>
          <a:noFill/>
        </p:spPr>
        <p:txBody>
          <a:bodyPr wrap="none" lIns="0" tIns="0" rIns="0" bIns="0" rtlCol="0">
            <a:spAutoFit/>
          </a:bodyPr>
          <a:lstStyle/>
          <a:p>
            <a:pPr algn="ctr">
              <a:lnSpc>
                <a:spcPct val="90000"/>
              </a:lnSpc>
            </a:pPr>
            <a:r>
              <a:rPr lang="en-US" sz="1000" dirty="0" smtClean="0">
                <a:solidFill>
                  <a:srgbClr val="01A982"/>
                </a:solidFill>
              </a:rPr>
              <a:t>Data Center</a:t>
            </a:r>
            <a:endParaRPr lang="en-US" sz="1000" dirty="0">
              <a:solidFill>
                <a:srgbClr val="01A982"/>
              </a:solidFill>
            </a:endParaRPr>
          </a:p>
        </p:txBody>
      </p:sp>
      <p:sp>
        <p:nvSpPr>
          <p:cNvPr id="52" name="CaixaDeTexto 55"/>
          <p:cNvSpPr txBox="1"/>
          <p:nvPr/>
        </p:nvSpPr>
        <p:spPr>
          <a:xfrm>
            <a:off x="4058394" y="3627177"/>
            <a:ext cx="318998" cy="138499"/>
          </a:xfrm>
          <a:prstGeom prst="rect">
            <a:avLst/>
          </a:prstGeom>
          <a:noFill/>
        </p:spPr>
        <p:txBody>
          <a:bodyPr wrap="none" lIns="0" tIns="0" rIns="0" bIns="0" rtlCol="0">
            <a:spAutoFit/>
          </a:bodyPr>
          <a:lstStyle/>
          <a:p>
            <a:pPr algn="ctr">
              <a:lnSpc>
                <a:spcPct val="90000"/>
              </a:lnSpc>
            </a:pPr>
            <a:r>
              <a:rPr lang="en-US" sz="1000" dirty="0" smtClean="0">
                <a:solidFill>
                  <a:srgbClr val="01A982"/>
                </a:solidFill>
              </a:rPr>
              <a:t>GenZ</a:t>
            </a:r>
            <a:endParaRPr lang="en-US" sz="1000" dirty="0">
              <a:solidFill>
                <a:srgbClr val="01A982"/>
              </a:solidFill>
            </a:endParaRPr>
          </a:p>
        </p:txBody>
      </p:sp>
      <p:sp>
        <p:nvSpPr>
          <p:cNvPr id="55" name="CaixaDeTexto 50"/>
          <p:cNvSpPr txBox="1"/>
          <p:nvPr/>
        </p:nvSpPr>
        <p:spPr>
          <a:xfrm>
            <a:off x="9816075" y="5077361"/>
            <a:ext cx="482504" cy="96950"/>
          </a:xfrm>
          <a:prstGeom prst="rect">
            <a:avLst/>
          </a:prstGeom>
          <a:noFill/>
        </p:spPr>
        <p:txBody>
          <a:bodyPr wrap="none" lIns="0" tIns="0" rIns="0" bIns="0" rtlCol="0">
            <a:spAutoFit/>
          </a:bodyPr>
          <a:lstStyle/>
          <a:p>
            <a:pPr algn="ctr">
              <a:lnSpc>
                <a:spcPct val="90000"/>
              </a:lnSpc>
            </a:pPr>
            <a:r>
              <a:rPr lang="en-US" sz="700" dirty="0">
                <a:solidFill>
                  <a:schemeClr val="accent3"/>
                </a:solidFill>
              </a:rPr>
              <a:t>FutureCities</a:t>
            </a:r>
          </a:p>
        </p:txBody>
      </p:sp>
      <p:sp>
        <p:nvSpPr>
          <p:cNvPr id="56" name="CaixaDeTexto 52"/>
          <p:cNvSpPr txBox="1"/>
          <p:nvPr/>
        </p:nvSpPr>
        <p:spPr>
          <a:xfrm>
            <a:off x="8321920" y="5767789"/>
            <a:ext cx="657231" cy="96950"/>
          </a:xfrm>
          <a:prstGeom prst="rect">
            <a:avLst/>
          </a:prstGeom>
          <a:noFill/>
        </p:spPr>
        <p:txBody>
          <a:bodyPr wrap="none" lIns="0" tIns="0" rIns="0" bIns="0" rtlCol="0">
            <a:spAutoFit/>
          </a:bodyPr>
          <a:lstStyle/>
          <a:p>
            <a:pPr algn="ctr">
              <a:lnSpc>
                <a:spcPct val="90000"/>
              </a:lnSpc>
            </a:pPr>
            <a:r>
              <a:rPr lang="en-US" sz="700" dirty="0">
                <a:solidFill>
                  <a:schemeClr val="accent1"/>
                </a:solidFill>
              </a:rPr>
              <a:t>Hyperconverged</a:t>
            </a:r>
          </a:p>
        </p:txBody>
      </p:sp>
      <p:sp>
        <p:nvSpPr>
          <p:cNvPr id="64" name="CaixaDeTexto 49"/>
          <p:cNvSpPr txBox="1"/>
          <p:nvPr/>
        </p:nvSpPr>
        <p:spPr>
          <a:xfrm>
            <a:off x="10359399" y="5452194"/>
            <a:ext cx="429605" cy="96950"/>
          </a:xfrm>
          <a:prstGeom prst="rect">
            <a:avLst/>
          </a:prstGeom>
          <a:noFill/>
        </p:spPr>
        <p:txBody>
          <a:bodyPr wrap="none" lIns="0" tIns="0" rIns="0" bIns="0" rtlCol="0">
            <a:spAutoFit/>
          </a:bodyPr>
          <a:lstStyle/>
          <a:p>
            <a:pPr algn="ctr">
              <a:lnSpc>
                <a:spcPct val="90000"/>
              </a:lnSpc>
            </a:pPr>
            <a:r>
              <a:rPr lang="en-US" sz="700" dirty="0" smtClean="0">
                <a:solidFill>
                  <a:schemeClr val="accent1"/>
                </a:solidFill>
              </a:rPr>
              <a:t>StoreOnce</a:t>
            </a:r>
            <a:endParaRPr lang="en-US" sz="700" dirty="0">
              <a:solidFill>
                <a:schemeClr val="accent1"/>
              </a:solidFill>
            </a:endParaRPr>
          </a:p>
        </p:txBody>
      </p:sp>
      <p:sp>
        <p:nvSpPr>
          <p:cNvPr id="65" name="CaixaDeTexto 48"/>
          <p:cNvSpPr txBox="1"/>
          <p:nvPr/>
        </p:nvSpPr>
        <p:spPr>
          <a:xfrm>
            <a:off x="10729294" y="5676705"/>
            <a:ext cx="431208" cy="96950"/>
          </a:xfrm>
          <a:prstGeom prst="rect">
            <a:avLst/>
          </a:prstGeom>
          <a:noFill/>
        </p:spPr>
        <p:txBody>
          <a:bodyPr wrap="none" lIns="0" tIns="0" rIns="0" bIns="0" rtlCol="0">
            <a:spAutoFit/>
          </a:bodyPr>
          <a:lstStyle/>
          <a:p>
            <a:pPr algn="ctr">
              <a:lnSpc>
                <a:spcPct val="90000"/>
              </a:lnSpc>
            </a:pPr>
            <a:r>
              <a:rPr lang="en-US" sz="700" dirty="0" smtClean="0"/>
              <a:t>Blockchain</a:t>
            </a:r>
            <a:endParaRPr lang="en-US" sz="700" dirty="0"/>
          </a:p>
        </p:txBody>
      </p:sp>
      <p:sp>
        <p:nvSpPr>
          <p:cNvPr id="67" name="CaixaDeTexto 55"/>
          <p:cNvSpPr txBox="1"/>
          <p:nvPr/>
        </p:nvSpPr>
        <p:spPr>
          <a:xfrm>
            <a:off x="1911545" y="4129582"/>
            <a:ext cx="269304" cy="96950"/>
          </a:xfrm>
          <a:prstGeom prst="rect">
            <a:avLst/>
          </a:prstGeom>
          <a:noFill/>
        </p:spPr>
        <p:txBody>
          <a:bodyPr wrap="none" lIns="0" tIns="0" rIns="0" bIns="0" rtlCol="0">
            <a:spAutoFit/>
          </a:bodyPr>
          <a:lstStyle/>
          <a:p>
            <a:pPr algn="ctr">
              <a:lnSpc>
                <a:spcPct val="90000"/>
              </a:lnSpc>
            </a:pPr>
            <a:r>
              <a:rPr lang="en-US" sz="700" dirty="0" smtClean="0">
                <a:solidFill>
                  <a:srgbClr val="01A982"/>
                </a:solidFill>
              </a:rPr>
              <a:t>Gen10</a:t>
            </a:r>
            <a:endParaRPr lang="en-US" sz="700" dirty="0">
              <a:solidFill>
                <a:srgbClr val="01A982"/>
              </a:solidFill>
            </a:endParaRPr>
          </a:p>
        </p:txBody>
      </p:sp>
      <p:sp>
        <p:nvSpPr>
          <p:cNvPr id="69" name="CaixaDeTexto 57"/>
          <p:cNvSpPr txBox="1"/>
          <p:nvPr/>
        </p:nvSpPr>
        <p:spPr>
          <a:xfrm>
            <a:off x="928494" y="4560029"/>
            <a:ext cx="272512" cy="96950"/>
          </a:xfrm>
          <a:prstGeom prst="rect">
            <a:avLst/>
          </a:prstGeom>
          <a:noFill/>
        </p:spPr>
        <p:txBody>
          <a:bodyPr wrap="none" lIns="0" tIns="0" rIns="0" bIns="0" rtlCol="0">
            <a:spAutoFit/>
          </a:bodyPr>
          <a:lstStyle/>
          <a:p>
            <a:pPr algn="ctr">
              <a:lnSpc>
                <a:spcPct val="90000"/>
              </a:lnSpc>
            </a:pPr>
            <a:r>
              <a:rPr lang="en-US" sz="700" dirty="0" smtClean="0">
                <a:solidFill>
                  <a:srgbClr val="01A982"/>
                </a:solidFill>
              </a:rPr>
              <a:t>Blades</a:t>
            </a:r>
            <a:endParaRPr lang="en-US" sz="700" dirty="0">
              <a:solidFill>
                <a:srgbClr val="01A982"/>
              </a:solidFill>
            </a:endParaRPr>
          </a:p>
        </p:txBody>
      </p:sp>
    </p:spTree>
    <p:extLst>
      <p:ext uri="{BB962C8B-B14F-4D97-AF65-F5344CB8AC3E}">
        <p14:creationId xmlns:p14="http://schemas.microsoft.com/office/powerpoint/2010/main" val="401050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p:nvPr/>
        </p:nvSpPr>
        <p:spPr bwMode="gray">
          <a:xfrm>
            <a:off x="609439" y="3631082"/>
            <a:ext cx="2868145" cy="221059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55448"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Palo Alto</a:t>
            </a:r>
          </a:p>
          <a:p>
            <a:pPr marL="182880" indent="-182880">
              <a:spcBef>
                <a:spcPts val="600"/>
              </a:spcBef>
              <a:buFont typeface="Arial" panose="020B0604020202020204" pitchFamily="34" charset="0"/>
              <a:buChar char="−"/>
            </a:pPr>
            <a:r>
              <a:rPr lang="en-US" sz="1350" dirty="0" smtClean="0">
                <a:solidFill>
                  <a:schemeClr val="tx1"/>
                </a:solidFill>
              </a:rPr>
              <a:t>Houston</a:t>
            </a:r>
          </a:p>
          <a:p>
            <a:pPr marL="182880" indent="-182880">
              <a:spcBef>
                <a:spcPts val="600"/>
              </a:spcBef>
              <a:buFont typeface="Arial" panose="020B0604020202020204" pitchFamily="34" charset="0"/>
              <a:buChar char="−"/>
            </a:pPr>
            <a:r>
              <a:rPr lang="en-US" sz="1350" dirty="0" smtClean="0">
                <a:solidFill>
                  <a:schemeClr val="tx1"/>
                </a:solidFill>
              </a:rPr>
              <a:t>New </a:t>
            </a:r>
            <a:r>
              <a:rPr lang="en-US" sz="1350" dirty="0">
                <a:solidFill>
                  <a:schemeClr val="tx1"/>
                </a:solidFill>
              </a:rPr>
              <a:t>York</a:t>
            </a:r>
          </a:p>
          <a:p>
            <a:pPr marL="182880" indent="-182880">
              <a:spcBef>
                <a:spcPts val="600"/>
              </a:spcBef>
              <a:buFont typeface="Arial" panose="020B0604020202020204" pitchFamily="34" charset="0"/>
              <a:buChar char="−"/>
            </a:pPr>
            <a:r>
              <a:rPr lang="en-US" sz="1350" dirty="0">
                <a:solidFill>
                  <a:schemeClr val="tx1"/>
                </a:solidFill>
              </a:rPr>
              <a:t>London</a:t>
            </a:r>
          </a:p>
          <a:p>
            <a:pPr marL="182880" indent="-182880">
              <a:spcBef>
                <a:spcPts val="600"/>
              </a:spcBef>
              <a:buFont typeface="Arial" panose="020B0604020202020204" pitchFamily="34" charset="0"/>
              <a:buChar char="−"/>
            </a:pPr>
            <a:r>
              <a:rPr lang="en-US" sz="1350" dirty="0">
                <a:solidFill>
                  <a:schemeClr val="tx1"/>
                </a:solidFill>
              </a:rPr>
              <a:t>Singapore</a:t>
            </a:r>
          </a:p>
          <a:p>
            <a:pPr>
              <a:lnSpc>
                <a:spcPct val="90000"/>
              </a:lnSpc>
            </a:pPr>
            <a:endParaRPr lang="en-US" dirty="0">
              <a:solidFill>
                <a:schemeClr val="tx1"/>
              </a:solidFill>
            </a:endParaRPr>
          </a:p>
        </p:txBody>
      </p:sp>
      <p:sp>
        <p:nvSpPr>
          <p:cNvPr id="20" name="Rectangle 7"/>
          <p:cNvSpPr/>
          <p:nvPr/>
        </p:nvSpPr>
        <p:spPr bwMode="gray">
          <a:xfrm>
            <a:off x="3615466" y="3631082"/>
            <a:ext cx="2990749" cy="221059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55448"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Monthly data</a:t>
            </a:r>
          </a:p>
          <a:p>
            <a:pPr>
              <a:lnSpc>
                <a:spcPct val="90000"/>
              </a:lnSpc>
            </a:pPr>
            <a:endParaRPr lang="en-US" dirty="0">
              <a:solidFill>
                <a:schemeClr val="tx1"/>
              </a:solidFill>
            </a:endParaRPr>
          </a:p>
        </p:txBody>
      </p:sp>
      <p:sp>
        <p:nvSpPr>
          <p:cNvPr id="24" name="Rectangle 9"/>
          <p:cNvSpPr/>
          <p:nvPr/>
        </p:nvSpPr>
        <p:spPr bwMode="gray">
          <a:xfrm>
            <a:off x="6746887" y="3358462"/>
            <a:ext cx="4831544" cy="2514266"/>
          </a:xfrm>
          <a:custGeom>
            <a:avLst/>
            <a:gdLst>
              <a:gd name="connsiteX0" fmla="*/ 0 w 4831544"/>
              <a:gd name="connsiteY0" fmla="*/ 0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0 h 2257163"/>
              <a:gd name="connsiteX0" fmla="*/ 0 w 4831544"/>
              <a:gd name="connsiteY0" fmla="*/ 270456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270456 h 2257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544" h="2257163">
                <a:moveTo>
                  <a:pt x="0" y="270456"/>
                </a:moveTo>
                <a:lnTo>
                  <a:pt x="4831544" y="0"/>
                </a:lnTo>
                <a:lnTo>
                  <a:pt x="4831544" y="2257163"/>
                </a:lnTo>
                <a:lnTo>
                  <a:pt x="0" y="2257163"/>
                </a:lnTo>
                <a:lnTo>
                  <a:pt x="0" y="270456"/>
                </a:lnTo>
                <a:close/>
              </a:path>
            </a:pathLst>
          </a:cu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29768"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Action items</a:t>
            </a:r>
          </a:p>
          <a:p>
            <a:pPr marL="182880" indent="-182880">
              <a:spcBef>
                <a:spcPts val="600"/>
              </a:spcBef>
              <a:buFont typeface="Arial" panose="020B0604020202020204" pitchFamily="34" charset="0"/>
              <a:buChar char="−"/>
            </a:pPr>
            <a:r>
              <a:rPr lang="en-US" sz="1350" dirty="0">
                <a:solidFill>
                  <a:schemeClr val="tx1"/>
                </a:solidFill>
              </a:rPr>
              <a:t>Customer survey responses:</a:t>
            </a:r>
          </a:p>
          <a:p>
            <a:pPr marL="346075" lvl="1" indent="-171450">
              <a:lnSpc>
                <a:spcPct val="90000"/>
              </a:lnSpc>
              <a:spcBef>
                <a:spcPts val="300"/>
              </a:spcBef>
              <a:buFont typeface="Arial" panose="020B0604020202020204" pitchFamily="34" charset="0"/>
              <a:buChar char="•"/>
            </a:pPr>
            <a:r>
              <a:rPr lang="en-US" sz="1200" dirty="0">
                <a:solidFill>
                  <a:schemeClr val="tx1"/>
                </a:solidFill>
              </a:rPr>
              <a:t>Which solutions would you like to learn more about?</a:t>
            </a:r>
          </a:p>
          <a:p>
            <a:pPr marL="346075" lvl="1" indent="-171450">
              <a:lnSpc>
                <a:spcPct val="90000"/>
              </a:lnSpc>
              <a:spcBef>
                <a:spcPts val="300"/>
              </a:spcBef>
              <a:buFont typeface="Arial" panose="020B0604020202020204" pitchFamily="34" charset="0"/>
              <a:buChar char="•"/>
            </a:pPr>
            <a:r>
              <a:rPr lang="en-US" sz="1200" dirty="0">
                <a:solidFill>
                  <a:schemeClr val="tx1"/>
                </a:solidFill>
              </a:rPr>
              <a:t>What would you suggest to our CEO</a:t>
            </a:r>
          </a:p>
          <a:p>
            <a:pPr marL="346075" lvl="1" indent="-171450">
              <a:lnSpc>
                <a:spcPct val="90000"/>
              </a:lnSpc>
              <a:spcBef>
                <a:spcPts val="300"/>
              </a:spcBef>
              <a:buFont typeface="Arial" panose="020B0604020202020204" pitchFamily="34" charset="0"/>
              <a:buChar char="•"/>
            </a:pPr>
            <a:r>
              <a:rPr lang="en-US" sz="1200" dirty="0">
                <a:solidFill>
                  <a:schemeClr val="tx1"/>
                </a:solidFill>
              </a:rPr>
              <a:t>Additional comments</a:t>
            </a:r>
          </a:p>
          <a:p>
            <a:pPr marL="182880" indent="-182880">
              <a:spcBef>
                <a:spcPts val="1200"/>
              </a:spcBef>
              <a:buFont typeface="Arial" panose="020B0604020202020204" pitchFamily="34" charset="0"/>
              <a:buChar char="−"/>
            </a:pPr>
            <a:r>
              <a:rPr lang="en-US" sz="1350" dirty="0">
                <a:solidFill>
                  <a:schemeClr val="tx1"/>
                </a:solidFill>
              </a:rPr>
              <a:t>Post engagement summaries</a:t>
            </a:r>
          </a:p>
          <a:p>
            <a:pPr marL="182880" indent="-182880">
              <a:spcBef>
                <a:spcPts val="600"/>
              </a:spcBef>
              <a:buFont typeface="Arial" panose="020B0604020202020204" pitchFamily="34" charset="0"/>
              <a:buChar char="−"/>
            </a:pPr>
            <a:r>
              <a:rPr lang="en-US" sz="1350" dirty="0">
                <a:solidFill>
                  <a:schemeClr val="tx1"/>
                </a:solidFill>
              </a:rPr>
              <a:t>Briefing Program Manager interviews</a:t>
            </a:r>
          </a:p>
        </p:txBody>
      </p:sp>
      <p:sp>
        <p:nvSpPr>
          <p:cNvPr id="7" name="Rectangle 6"/>
          <p:cNvSpPr/>
          <p:nvPr/>
        </p:nvSpPr>
        <p:spPr bwMode="ltGray">
          <a:xfrm>
            <a:off x="487680" y="2974958"/>
            <a:ext cx="10922000" cy="69704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15" name="Content Placeholder 1"/>
          <p:cNvSpPr txBox="1">
            <a:spLocks/>
          </p:cNvSpPr>
          <p:nvPr/>
        </p:nvSpPr>
        <p:spPr>
          <a:xfrm>
            <a:off x="609439" y="1282217"/>
            <a:ext cx="10968992" cy="1511783"/>
          </a:xfrm>
          <a:prstGeom prst="rect">
            <a:avLst/>
          </a:prstGeom>
          <a:solidFill>
            <a:schemeClr val="bg1"/>
          </a:solidFill>
          <a:ln w="38100">
            <a:solidFill>
              <a:srgbClr val="01A98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en-US" sz="2200" b="1" dirty="0"/>
              <a:t>Objective</a:t>
            </a:r>
          </a:p>
          <a:p>
            <a:pPr marL="0" indent="0">
              <a:lnSpc>
                <a:spcPct val="100000"/>
              </a:lnSpc>
              <a:spcBef>
                <a:spcPts val="600"/>
              </a:spcBef>
              <a:buFont typeface="Arial" panose="020B0604020202020204" pitchFamily="34" charset="0"/>
              <a:buNone/>
            </a:pPr>
            <a:r>
              <a:rPr lang="en-US" dirty="0"/>
              <a:t>This report provides a monthly view of valuable customer and partner insights                       from the Executive Briefing Center and Customer Engagement Centers.</a:t>
            </a:r>
          </a:p>
        </p:txBody>
      </p:sp>
      <p:sp>
        <p:nvSpPr>
          <p:cNvPr id="3" name="Title 2"/>
          <p:cNvSpPr>
            <a:spLocks noGrp="1"/>
          </p:cNvSpPr>
          <p:nvPr>
            <p:ph type="title"/>
          </p:nvPr>
        </p:nvSpPr>
        <p:spPr/>
        <p:txBody>
          <a:bodyPr/>
          <a:lstStyle/>
          <a:p>
            <a:r>
              <a:rPr lang="en-US"/>
              <a:t>Customer Advocacy Insights</a:t>
            </a:r>
            <a:endParaRPr lang="en-US" dirty="0"/>
          </a:p>
        </p:txBody>
      </p:sp>
      <p:sp>
        <p:nvSpPr>
          <p:cNvPr id="18" name="Espaço Reservado para Número de Slide 2"/>
          <p:cNvSpPr>
            <a:spLocks noGrp="1"/>
          </p:cNvSpPr>
          <p:nvPr>
            <p:ph type="sldNum" sz="quarter" idx="12"/>
          </p:nvPr>
        </p:nvSpPr>
        <p:spPr/>
        <p:txBody>
          <a:bodyPr/>
          <a:lstStyle/>
          <a:p>
            <a:fld id="{B016F8AB-BCEA-4347-8BA6-BE776009BC89}" type="slidenum">
              <a:rPr lang="en-US" smtClean="0"/>
              <a:pPr/>
              <a:t>2</a:t>
            </a:fld>
            <a:endParaRPr lang="en-US"/>
          </a:p>
        </p:txBody>
      </p:sp>
      <p:sp>
        <p:nvSpPr>
          <p:cNvPr id="6" name="Rectangle 5"/>
          <p:cNvSpPr/>
          <p:nvPr/>
        </p:nvSpPr>
        <p:spPr bwMode="gray">
          <a:xfrm>
            <a:off x="609440" y="3083752"/>
            <a:ext cx="3148953" cy="56438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Centers in scope</a:t>
            </a:r>
            <a:endParaRPr lang="en-US" dirty="0">
              <a:solidFill>
                <a:schemeClr val="tx1"/>
              </a:solidFill>
            </a:endParaRPr>
          </a:p>
        </p:txBody>
      </p:sp>
      <p:sp>
        <p:nvSpPr>
          <p:cNvPr id="8" name="Rectangle 7"/>
          <p:cNvSpPr/>
          <p:nvPr/>
        </p:nvSpPr>
        <p:spPr bwMode="gray">
          <a:xfrm>
            <a:off x="3618254" y="3083752"/>
            <a:ext cx="3268772" cy="564382"/>
          </a:xfrm>
          <a:prstGeom prst="chevron">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Time period</a:t>
            </a:r>
            <a:endParaRPr lang="en-US" dirty="0">
              <a:solidFill>
                <a:schemeClr val="tx1"/>
              </a:solidFill>
            </a:endParaRPr>
          </a:p>
        </p:txBody>
      </p:sp>
      <p:sp>
        <p:nvSpPr>
          <p:cNvPr id="10" name="Rectangle 9"/>
          <p:cNvSpPr/>
          <p:nvPr/>
        </p:nvSpPr>
        <p:spPr bwMode="gray">
          <a:xfrm>
            <a:off x="6746886" y="3083752"/>
            <a:ext cx="4831545" cy="564382"/>
          </a:xfrm>
          <a:prstGeom prst="chevron">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Data sources</a:t>
            </a:r>
            <a:endParaRPr lang="en-US" dirty="0">
              <a:solidFill>
                <a:schemeClr val="tx1"/>
              </a:solidFill>
            </a:endParaRPr>
          </a:p>
        </p:txBody>
      </p:sp>
      <p:sp>
        <p:nvSpPr>
          <p:cNvPr id="16" name="TextBox 15"/>
          <p:cNvSpPr txBox="1"/>
          <p:nvPr/>
        </p:nvSpPr>
        <p:spPr>
          <a:xfrm>
            <a:off x="2043511" y="6264557"/>
            <a:ext cx="8065154" cy="460747"/>
          </a:xfrm>
          <a:prstGeom prst="rect">
            <a:avLst/>
          </a:prstGeom>
          <a:noFill/>
        </p:spPr>
        <p:txBody>
          <a:bodyPr wrap="square" lIns="0" tIns="0" rIns="0" bIns="0" rtlCol="0" anchor="ctr">
            <a:noAutofit/>
          </a:bodyPr>
          <a:lstStyle/>
          <a:p>
            <a:pPr>
              <a:lnSpc>
                <a:spcPct val="90000"/>
              </a:lnSpc>
            </a:pPr>
            <a:r>
              <a:rPr lang="en-US" sz="800" b="1" dirty="0"/>
              <a:t>Notes: </a:t>
            </a:r>
            <a:r>
              <a:rPr lang="en-US" sz="800" dirty="0"/>
              <a:t>Critical issues that are raised in any briefing are handled through our standard 24 hour escalation mechanisms</a:t>
            </a:r>
          </a:p>
          <a:p>
            <a:pPr>
              <a:lnSpc>
                <a:spcPct val="90000"/>
              </a:lnSpc>
            </a:pPr>
            <a:r>
              <a:rPr lang="en-US" sz="800" dirty="0"/>
              <a:t>Meetings that do not require surveys and post engagement summaries are out of scope.</a:t>
            </a:r>
          </a:p>
        </p:txBody>
      </p:sp>
      <p:grpSp>
        <p:nvGrpSpPr>
          <p:cNvPr id="21" name="Group 68"/>
          <p:cNvGrpSpPr>
            <a:grpSpLocks noChangeAspect="1"/>
          </p:cNvGrpSpPr>
          <p:nvPr/>
        </p:nvGrpSpPr>
        <p:grpSpPr bwMode="auto">
          <a:xfrm>
            <a:off x="9960647" y="1507783"/>
            <a:ext cx="1088353" cy="1060651"/>
            <a:chOff x="2386" y="447"/>
            <a:chExt cx="275" cy="268"/>
          </a:xfrm>
        </p:grpSpPr>
        <p:sp>
          <p:nvSpPr>
            <p:cNvPr id="22" name="Freeform 69"/>
            <p:cNvSpPr>
              <a:spLocks noEditPoints="1"/>
            </p:cNvSpPr>
            <p:nvPr/>
          </p:nvSpPr>
          <p:spPr bwMode="auto">
            <a:xfrm>
              <a:off x="2390" y="586"/>
              <a:ext cx="271" cy="129"/>
            </a:xfrm>
            <a:custGeom>
              <a:avLst/>
              <a:gdLst>
                <a:gd name="T0" fmla="*/ 443 w 453"/>
                <a:gd name="T1" fmla="*/ 15 h 214"/>
                <a:gd name="T2" fmla="*/ 390 w 453"/>
                <a:gd name="T3" fmla="*/ 15 h 214"/>
                <a:gd name="T4" fmla="*/ 337 w 453"/>
                <a:gd name="T5" fmla="*/ 68 h 214"/>
                <a:gd name="T6" fmla="*/ 285 w 453"/>
                <a:gd name="T7" fmla="*/ 68 h 214"/>
                <a:gd name="T8" fmla="*/ 287 w 453"/>
                <a:gd name="T9" fmla="*/ 55 h 214"/>
                <a:gd name="T10" fmla="*/ 249 w 453"/>
                <a:gd name="T11" fmla="*/ 17 h 214"/>
                <a:gd name="T12" fmla="*/ 102 w 453"/>
                <a:gd name="T13" fmla="*/ 17 h 214"/>
                <a:gd name="T14" fmla="*/ 63 w 453"/>
                <a:gd name="T15" fmla="*/ 56 h 214"/>
                <a:gd name="T16" fmla="*/ 0 w 453"/>
                <a:gd name="T17" fmla="*/ 119 h 214"/>
                <a:gd name="T18" fmla="*/ 95 w 453"/>
                <a:gd name="T19" fmla="*/ 214 h 214"/>
                <a:gd name="T20" fmla="*/ 151 w 453"/>
                <a:gd name="T21" fmla="*/ 157 h 214"/>
                <a:gd name="T22" fmla="*/ 356 w 453"/>
                <a:gd name="T23" fmla="*/ 157 h 214"/>
                <a:gd name="T24" fmla="*/ 443 w 453"/>
                <a:gd name="T25" fmla="*/ 67 h 214"/>
                <a:gd name="T26" fmla="*/ 453 w 453"/>
                <a:gd name="T27" fmla="*/ 41 h 214"/>
                <a:gd name="T28" fmla="*/ 443 w 453"/>
                <a:gd name="T29" fmla="*/ 15 h 214"/>
                <a:gd name="T30" fmla="*/ 36 w 453"/>
                <a:gd name="T31" fmla="*/ 119 h 214"/>
                <a:gd name="T32" fmla="*/ 65 w 453"/>
                <a:gd name="T33" fmla="*/ 90 h 214"/>
                <a:gd name="T34" fmla="*/ 123 w 453"/>
                <a:gd name="T35" fmla="*/ 149 h 214"/>
                <a:gd name="T36" fmla="*/ 95 w 453"/>
                <a:gd name="T37" fmla="*/ 178 h 214"/>
                <a:gd name="T38" fmla="*/ 36 w 453"/>
                <a:gd name="T39" fmla="*/ 119 h 214"/>
                <a:gd name="T40" fmla="*/ 424 w 453"/>
                <a:gd name="T41" fmla="*/ 49 h 214"/>
                <a:gd name="T42" fmla="*/ 346 w 453"/>
                <a:gd name="T43" fmla="*/ 132 h 214"/>
                <a:gd name="T44" fmla="*/ 142 w 453"/>
                <a:gd name="T45" fmla="*/ 132 h 214"/>
                <a:gd name="T46" fmla="*/ 83 w 453"/>
                <a:gd name="T47" fmla="*/ 72 h 214"/>
                <a:gd name="T48" fmla="*/ 113 w 453"/>
                <a:gd name="T49" fmla="*/ 42 h 214"/>
                <a:gd name="T50" fmla="*/ 249 w 453"/>
                <a:gd name="T51" fmla="*/ 42 h 214"/>
                <a:gd name="T52" fmla="*/ 261 w 453"/>
                <a:gd name="T53" fmla="*/ 55 h 214"/>
                <a:gd name="T54" fmla="*/ 249 w 453"/>
                <a:gd name="T55" fmla="*/ 68 h 214"/>
                <a:gd name="T56" fmla="*/ 210 w 453"/>
                <a:gd name="T57" fmla="*/ 68 h 214"/>
                <a:gd name="T58" fmla="*/ 210 w 453"/>
                <a:gd name="T59" fmla="*/ 93 h 214"/>
                <a:gd name="T60" fmla="*/ 217 w 453"/>
                <a:gd name="T61" fmla="*/ 93 h 214"/>
                <a:gd name="T62" fmla="*/ 217 w 453"/>
                <a:gd name="T63" fmla="*/ 93 h 214"/>
                <a:gd name="T64" fmla="*/ 249 w 453"/>
                <a:gd name="T65" fmla="*/ 93 h 214"/>
                <a:gd name="T66" fmla="*/ 250 w 453"/>
                <a:gd name="T67" fmla="*/ 93 h 214"/>
                <a:gd name="T68" fmla="*/ 348 w 453"/>
                <a:gd name="T69" fmla="*/ 93 h 214"/>
                <a:gd name="T70" fmla="*/ 408 w 453"/>
                <a:gd name="T71" fmla="*/ 33 h 214"/>
                <a:gd name="T72" fmla="*/ 424 w 453"/>
                <a:gd name="T73" fmla="*/ 33 h 214"/>
                <a:gd name="T74" fmla="*/ 428 w 453"/>
                <a:gd name="T75" fmla="*/ 41 h 214"/>
                <a:gd name="T76" fmla="*/ 424 w 453"/>
                <a:gd name="T77" fmla="*/ 4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3" h="214">
                  <a:moveTo>
                    <a:pt x="443" y="15"/>
                  </a:moveTo>
                  <a:cubicBezTo>
                    <a:pt x="428" y="0"/>
                    <a:pt x="405" y="0"/>
                    <a:pt x="390" y="15"/>
                  </a:cubicBezTo>
                  <a:cubicBezTo>
                    <a:pt x="337" y="68"/>
                    <a:pt x="337" y="68"/>
                    <a:pt x="337" y="68"/>
                  </a:cubicBezTo>
                  <a:cubicBezTo>
                    <a:pt x="285" y="68"/>
                    <a:pt x="285" y="68"/>
                    <a:pt x="285" y="68"/>
                  </a:cubicBezTo>
                  <a:cubicBezTo>
                    <a:pt x="286" y="64"/>
                    <a:pt x="287" y="59"/>
                    <a:pt x="287" y="55"/>
                  </a:cubicBezTo>
                  <a:cubicBezTo>
                    <a:pt x="287" y="34"/>
                    <a:pt x="270" y="17"/>
                    <a:pt x="249" y="17"/>
                  </a:cubicBezTo>
                  <a:cubicBezTo>
                    <a:pt x="102" y="17"/>
                    <a:pt x="102" y="17"/>
                    <a:pt x="102" y="17"/>
                  </a:cubicBezTo>
                  <a:cubicBezTo>
                    <a:pt x="63" y="56"/>
                    <a:pt x="63" y="56"/>
                    <a:pt x="63" y="56"/>
                  </a:cubicBezTo>
                  <a:cubicBezTo>
                    <a:pt x="0" y="119"/>
                    <a:pt x="0" y="119"/>
                    <a:pt x="0" y="119"/>
                  </a:cubicBezTo>
                  <a:cubicBezTo>
                    <a:pt x="95" y="214"/>
                    <a:pt x="95" y="214"/>
                    <a:pt x="95" y="214"/>
                  </a:cubicBezTo>
                  <a:cubicBezTo>
                    <a:pt x="151" y="157"/>
                    <a:pt x="151" y="157"/>
                    <a:pt x="151" y="157"/>
                  </a:cubicBezTo>
                  <a:cubicBezTo>
                    <a:pt x="356" y="157"/>
                    <a:pt x="356" y="157"/>
                    <a:pt x="356" y="157"/>
                  </a:cubicBezTo>
                  <a:cubicBezTo>
                    <a:pt x="443" y="67"/>
                    <a:pt x="443" y="67"/>
                    <a:pt x="443" y="67"/>
                  </a:cubicBezTo>
                  <a:cubicBezTo>
                    <a:pt x="450" y="60"/>
                    <a:pt x="453" y="51"/>
                    <a:pt x="453" y="41"/>
                  </a:cubicBezTo>
                  <a:cubicBezTo>
                    <a:pt x="453" y="31"/>
                    <a:pt x="450" y="22"/>
                    <a:pt x="443" y="15"/>
                  </a:cubicBezTo>
                  <a:close/>
                  <a:moveTo>
                    <a:pt x="36" y="119"/>
                  </a:moveTo>
                  <a:cubicBezTo>
                    <a:pt x="65" y="90"/>
                    <a:pt x="65" y="90"/>
                    <a:pt x="65" y="90"/>
                  </a:cubicBezTo>
                  <a:cubicBezTo>
                    <a:pt x="123" y="149"/>
                    <a:pt x="123" y="149"/>
                    <a:pt x="123" y="149"/>
                  </a:cubicBezTo>
                  <a:cubicBezTo>
                    <a:pt x="95" y="178"/>
                    <a:pt x="95" y="178"/>
                    <a:pt x="95" y="178"/>
                  </a:cubicBezTo>
                  <a:lnTo>
                    <a:pt x="36" y="119"/>
                  </a:lnTo>
                  <a:close/>
                  <a:moveTo>
                    <a:pt x="424" y="49"/>
                  </a:moveTo>
                  <a:cubicBezTo>
                    <a:pt x="346" y="132"/>
                    <a:pt x="346" y="132"/>
                    <a:pt x="346" y="132"/>
                  </a:cubicBezTo>
                  <a:cubicBezTo>
                    <a:pt x="142" y="132"/>
                    <a:pt x="142" y="132"/>
                    <a:pt x="142" y="132"/>
                  </a:cubicBezTo>
                  <a:cubicBezTo>
                    <a:pt x="83" y="72"/>
                    <a:pt x="83" y="72"/>
                    <a:pt x="83" y="72"/>
                  </a:cubicBezTo>
                  <a:cubicBezTo>
                    <a:pt x="113" y="42"/>
                    <a:pt x="113" y="42"/>
                    <a:pt x="113" y="42"/>
                  </a:cubicBezTo>
                  <a:cubicBezTo>
                    <a:pt x="249" y="42"/>
                    <a:pt x="249" y="42"/>
                    <a:pt x="249" y="42"/>
                  </a:cubicBezTo>
                  <a:cubicBezTo>
                    <a:pt x="256" y="42"/>
                    <a:pt x="261" y="48"/>
                    <a:pt x="261" y="55"/>
                  </a:cubicBezTo>
                  <a:cubicBezTo>
                    <a:pt x="261" y="62"/>
                    <a:pt x="256" y="67"/>
                    <a:pt x="249" y="68"/>
                  </a:cubicBezTo>
                  <a:cubicBezTo>
                    <a:pt x="210" y="68"/>
                    <a:pt x="210" y="68"/>
                    <a:pt x="210" y="68"/>
                  </a:cubicBezTo>
                  <a:cubicBezTo>
                    <a:pt x="210" y="93"/>
                    <a:pt x="210" y="93"/>
                    <a:pt x="210" y="93"/>
                  </a:cubicBezTo>
                  <a:cubicBezTo>
                    <a:pt x="217" y="93"/>
                    <a:pt x="217" y="93"/>
                    <a:pt x="217" y="93"/>
                  </a:cubicBezTo>
                  <a:cubicBezTo>
                    <a:pt x="217" y="93"/>
                    <a:pt x="217" y="93"/>
                    <a:pt x="217" y="93"/>
                  </a:cubicBezTo>
                  <a:cubicBezTo>
                    <a:pt x="249" y="93"/>
                    <a:pt x="249" y="93"/>
                    <a:pt x="249" y="93"/>
                  </a:cubicBezTo>
                  <a:cubicBezTo>
                    <a:pt x="249" y="93"/>
                    <a:pt x="250" y="93"/>
                    <a:pt x="250" y="93"/>
                  </a:cubicBezTo>
                  <a:cubicBezTo>
                    <a:pt x="348" y="93"/>
                    <a:pt x="348" y="93"/>
                    <a:pt x="348" y="93"/>
                  </a:cubicBezTo>
                  <a:cubicBezTo>
                    <a:pt x="408" y="33"/>
                    <a:pt x="408" y="33"/>
                    <a:pt x="408" y="33"/>
                  </a:cubicBezTo>
                  <a:cubicBezTo>
                    <a:pt x="413" y="28"/>
                    <a:pt x="420" y="28"/>
                    <a:pt x="424" y="33"/>
                  </a:cubicBezTo>
                  <a:cubicBezTo>
                    <a:pt x="427" y="35"/>
                    <a:pt x="428" y="38"/>
                    <a:pt x="428" y="41"/>
                  </a:cubicBezTo>
                  <a:cubicBezTo>
                    <a:pt x="428" y="44"/>
                    <a:pt x="427" y="47"/>
                    <a:pt x="424"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0"/>
            <p:cNvSpPr>
              <a:spLocks noEditPoints="1"/>
            </p:cNvSpPr>
            <p:nvPr/>
          </p:nvSpPr>
          <p:spPr bwMode="auto">
            <a:xfrm>
              <a:off x="2386" y="447"/>
              <a:ext cx="271" cy="126"/>
            </a:xfrm>
            <a:custGeom>
              <a:avLst/>
              <a:gdLst>
                <a:gd name="T0" fmla="*/ 37 w 453"/>
                <a:gd name="T1" fmla="*/ 210 h 210"/>
                <a:gd name="T2" fmla="*/ 63 w 453"/>
                <a:gd name="T3" fmla="*/ 199 h 210"/>
                <a:gd name="T4" fmla="*/ 116 w 453"/>
                <a:gd name="T5" fmla="*/ 146 h 210"/>
                <a:gd name="T6" fmla="*/ 168 w 453"/>
                <a:gd name="T7" fmla="*/ 146 h 210"/>
                <a:gd name="T8" fmla="*/ 166 w 453"/>
                <a:gd name="T9" fmla="*/ 159 h 210"/>
                <a:gd name="T10" fmla="*/ 204 w 453"/>
                <a:gd name="T11" fmla="*/ 197 h 210"/>
                <a:gd name="T12" fmla="*/ 351 w 453"/>
                <a:gd name="T13" fmla="*/ 197 h 210"/>
                <a:gd name="T14" fmla="*/ 391 w 453"/>
                <a:gd name="T15" fmla="*/ 157 h 210"/>
                <a:gd name="T16" fmla="*/ 453 w 453"/>
                <a:gd name="T17" fmla="*/ 95 h 210"/>
                <a:gd name="T18" fmla="*/ 358 w 453"/>
                <a:gd name="T19" fmla="*/ 0 h 210"/>
                <a:gd name="T20" fmla="*/ 302 w 453"/>
                <a:gd name="T21" fmla="*/ 57 h 210"/>
                <a:gd name="T22" fmla="*/ 97 w 453"/>
                <a:gd name="T23" fmla="*/ 57 h 210"/>
                <a:gd name="T24" fmla="*/ 10 w 453"/>
                <a:gd name="T25" fmla="*/ 147 h 210"/>
                <a:gd name="T26" fmla="*/ 0 w 453"/>
                <a:gd name="T27" fmla="*/ 173 h 210"/>
                <a:gd name="T28" fmla="*/ 10 w 453"/>
                <a:gd name="T29" fmla="*/ 199 h 210"/>
                <a:gd name="T30" fmla="*/ 37 w 453"/>
                <a:gd name="T31" fmla="*/ 210 h 210"/>
                <a:gd name="T32" fmla="*/ 417 w 453"/>
                <a:gd name="T33" fmla="*/ 95 h 210"/>
                <a:gd name="T34" fmla="*/ 388 w 453"/>
                <a:gd name="T35" fmla="*/ 124 h 210"/>
                <a:gd name="T36" fmla="*/ 330 w 453"/>
                <a:gd name="T37" fmla="*/ 65 h 210"/>
                <a:gd name="T38" fmla="*/ 358 w 453"/>
                <a:gd name="T39" fmla="*/ 36 h 210"/>
                <a:gd name="T40" fmla="*/ 417 w 453"/>
                <a:gd name="T41" fmla="*/ 95 h 210"/>
                <a:gd name="T42" fmla="*/ 29 w 453"/>
                <a:gd name="T43" fmla="*/ 165 h 210"/>
                <a:gd name="T44" fmla="*/ 107 w 453"/>
                <a:gd name="T45" fmla="*/ 82 h 210"/>
                <a:gd name="T46" fmla="*/ 311 w 453"/>
                <a:gd name="T47" fmla="*/ 82 h 210"/>
                <a:gd name="T48" fmla="*/ 370 w 453"/>
                <a:gd name="T49" fmla="*/ 142 h 210"/>
                <a:gd name="T50" fmla="*/ 340 w 453"/>
                <a:gd name="T51" fmla="*/ 172 h 210"/>
                <a:gd name="T52" fmla="*/ 204 w 453"/>
                <a:gd name="T53" fmla="*/ 172 h 210"/>
                <a:gd name="T54" fmla="*/ 192 w 453"/>
                <a:gd name="T55" fmla="*/ 159 h 210"/>
                <a:gd name="T56" fmla="*/ 204 w 453"/>
                <a:gd name="T57" fmla="*/ 146 h 210"/>
                <a:gd name="T58" fmla="*/ 243 w 453"/>
                <a:gd name="T59" fmla="*/ 146 h 210"/>
                <a:gd name="T60" fmla="*/ 243 w 453"/>
                <a:gd name="T61" fmla="*/ 121 h 210"/>
                <a:gd name="T62" fmla="*/ 236 w 453"/>
                <a:gd name="T63" fmla="*/ 121 h 210"/>
                <a:gd name="T64" fmla="*/ 236 w 453"/>
                <a:gd name="T65" fmla="*/ 121 h 210"/>
                <a:gd name="T66" fmla="*/ 204 w 453"/>
                <a:gd name="T67" fmla="*/ 121 h 210"/>
                <a:gd name="T68" fmla="*/ 203 w 453"/>
                <a:gd name="T69" fmla="*/ 121 h 210"/>
                <a:gd name="T70" fmla="*/ 105 w 453"/>
                <a:gd name="T71" fmla="*/ 121 h 210"/>
                <a:gd name="T72" fmla="*/ 45 w 453"/>
                <a:gd name="T73" fmla="*/ 181 h 210"/>
                <a:gd name="T74" fmla="*/ 29 w 453"/>
                <a:gd name="T75" fmla="*/ 181 h 210"/>
                <a:gd name="T76" fmla="*/ 25 w 453"/>
                <a:gd name="T77" fmla="*/ 173 h 210"/>
                <a:gd name="T78" fmla="*/ 29 w 453"/>
                <a:gd name="T79" fmla="*/ 16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3" h="210">
                  <a:moveTo>
                    <a:pt x="37" y="210"/>
                  </a:moveTo>
                  <a:cubicBezTo>
                    <a:pt x="46" y="210"/>
                    <a:pt x="56" y="207"/>
                    <a:pt x="63" y="199"/>
                  </a:cubicBezTo>
                  <a:cubicBezTo>
                    <a:pt x="116" y="146"/>
                    <a:pt x="116" y="146"/>
                    <a:pt x="116" y="146"/>
                  </a:cubicBezTo>
                  <a:cubicBezTo>
                    <a:pt x="168" y="146"/>
                    <a:pt x="168" y="146"/>
                    <a:pt x="168" y="146"/>
                  </a:cubicBezTo>
                  <a:cubicBezTo>
                    <a:pt x="167" y="150"/>
                    <a:pt x="166" y="155"/>
                    <a:pt x="166" y="159"/>
                  </a:cubicBezTo>
                  <a:cubicBezTo>
                    <a:pt x="166" y="180"/>
                    <a:pt x="183" y="197"/>
                    <a:pt x="204" y="197"/>
                  </a:cubicBezTo>
                  <a:cubicBezTo>
                    <a:pt x="351" y="197"/>
                    <a:pt x="351" y="197"/>
                    <a:pt x="351" y="197"/>
                  </a:cubicBezTo>
                  <a:cubicBezTo>
                    <a:pt x="391" y="157"/>
                    <a:pt x="391" y="157"/>
                    <a:pt x="391" y="157"/>
                  </a:cubicBezTo>
                  <a:cubicBezTo>
                    <a:pt x="453" y="95"/>
                    <a:pt x="453" y="95"/>
                    <a:pt x="453" y="95"/>
                  </a:cubicBezTo>
                  <a:cubicBezTo>
                    <a:pt x="358" y="0"/>
                    <a:pt x="358" y="0"/>
                    <a:pt x="358" y="0"/>
                  </a:cubicBezTo>
                  <a:cubicBezTo>
                    <a:pt x="302" y="57"/>
                    <a:pt x="302" y="57"/>
                    <a:pt x="302" y="57"/>
                  </a:cubicBezTo>
                  <a:cubicBezTo>
                    <a:pt x="97" y="57"/>
                    <a:pt x="97" y="57"/>
                    <a:pt x="97" y="57"/>
                  </a:cubicBezTo>
                  <a:cubicBezTo>
                    <a:pt x="10" y="147"/>
                    <a:pt x="10" y="147"/>
                    <a:pt x="10" y="147"/>
                  </a:cubicBezTo>
                  <a:cubicBezTo>
                    <a:pt x="3" y="154"/>
                    <a:pt x="0" y="163"/>
                    <a:pt x="0" y="173"/>
                  </a:cubicBezTo>
                  <a:cubicBezTo>
                    <a:pt x="0" y="183"/>
                    <a:pt x="3" y="192"/>
                    <a:pt x="10" y="199"/>
                  </a:cubicBezTo>
                  <a:cubicBezTo>
                    <a:pt x="18" y="207"/>
                    <a:pt x="27" y="210"/>
                    <a:pt x="37" y="210"/>
                  </a:cubicBezTo>
                  <a:close/>
                  <a:moveTo>
                    <a:pt x="417" y="95"/>
                  </a:moveTo>
                  <a:cubicBezTo>
                    <a:pt x="388" y="124"/>
                    <a:pt x="388" y="124"/>
                    <a:pt x="388" y="124"/>
                  </a:cubicBezTo>
                  <a:cubicBezTo>
                    <a:pt x="330" y="65"/>
                    <a:pt x="330" y="65"/>
                    <a:pt x="330" y="65"/>
                  </a:cubicBezTo>
                  <a:cubicBezTo>
                    <a:pt x="358" y="36"/>
                    <a:pt x="358" y="36"/>
                    <a:pt x="358" y="36"/>
                  </a:cubicBezTo>
                  <a:lnTo>
                    <a:pt x="417" y="95"/>
                  </a:lnTo>
                  <a:close/>
                  <a:moveTo>
                    <a:pt x="29" y="165"/>
                  </a:moveTo>
                  <a:cubicBezTo>
                    <a:pt x="107" y="82"/>
                    <a:pt x="107" y="82"/>
                    <a:pt x="107" y="82"/>
                  </a:cubicBezTo>
                  <a:cubicBezTo>
                    <a:pt x="311" y="82"/>
                    <a:pt x="311" y="82"/>
                    <a:pt x="311" y="82"/>
                  </a:cubicBezTo>
                  <a:cubicBezTo>
                    <a:pt x="370" y="142"/>
                    <a:pt x="370" y="142"/>
                    <a:pt x="370" y="142"/>
                  </a:cubicBezTo>
                  <a:cubicBezTo>
                    <a:pt x="340" y="172"/>
                    <a:pt x="340" y="172"/>
                    <a:pt x="340" y="172"/>
                  </a:cubicBezTo>
                  <a:cubicBezTo>
                    <a:pt x="204" y="172"/>
                    <a:pt x="204" y="172"/>
                    <a:pt x="204" y="172"/>
                  </a:cubicBezTo>
                  <a:cubicBezTo>
                    <a:pt x="197" y="172"/>
                    <a:pt x="192" y="166"/>
                    <a:pt x="192" y="159"/>
                  </a:cubicBezTo>
                  <a:cubicBezTo>
                    <a:pt x="192" y="152"/>
                    <a:pt x="197" y="147"/>
                    <a:pt x="204" y="146"/>
                  </a:cubicBezTo>
                  <a:cubicBezTo>
                    <a:pt x="243" y="146"/>
                    <a:pt x="243" y="146"/>
                    <a:pt x="243" y="146"/>
                  </a:cubicBezTo>
                  <a:cubicBezTo>
                    <a:pt x="243" y="121"/>
                    <a:pt x="243" y="121"/>
                    <a:pt x="243" y="121"/>
                  </a:cubicBezTo>
                  <a:cubicBezTo>
                    <a:pt x="236" y="121"/>
                    <a:pt x="236" y="121"/>
                    <a:pt x="236" y="121"/>
                  </a:cubicBezTo>
                  <a:cubicBezTo>
                    <a:pt x="236" y="121"/>
                    <a:pt x="236" y="121"/>
                    <a:pt x="236" y="121"/>
                  </a:cubicBezTo>
                  <a:cubicBezTo>
                    <a:pt x="204" y="121"/>
                    <a:pt x="204" y="121"/>
                    <a:pt x="204" y="121"/>
                  </a:cubicBezTo>
                  <a:cubicBezTo>
                    <a:pt x="204" y="121"/>
                    <a:pt x="203" y="121"/>
                    <a:pt x="203" y="121"/>
                  </a:cubicBezTo>
                  <a:cubicBezTo>
                    <a:pt x="105" y="121"/>
                    <a:pt x="105" y="121"/>
                    <a:pt x="105" y="121"/>
                  </a:cubicBezTo>
                  <a:cubicBezTo>
                    <a:pt x="45" y="181"/>
                    <a:pt x="45" y="181"/>
                    <a:pt x="45" y="181"/>
                  </a:cubicBezTo>
                  <a:cubicBezTo>
                    <a:pt x="40" y="186"/>
                    <a:pt x="33" y="186"/>
                    <a:pt x="29" y="181"/>
                  </a:cubicBezTo>
                  <a:cubicBezTo>
                    <a:pt x="26" y="179"/>
                    <a:pt x="25" y="176"/>
                    <a:pt x="25" y="173"/>
                  </a:cubicBezTo>
                  <a:cubicBezTo>
                    <a:pt x="25" y="170"/>
                    <a:pt x="26" y="167"/>
                    <a:pt x="29" y="165"/>
                  </a:cubicBez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44"/>
          <p:cNvGrpSpPr>
            <a:grpSpLocks noChangeAspect="1"/>
          </p:cNvGrpSpPr>
          <p:nvPr/>
        </p:nvGrpSpPr>
        <p:grpSpPr bwMode="auto">
          <a:xfrm>
            <a:off x="4066859" y="3198656"/>
            <a:ext cx="342582" cy="334574"/>
            <a:chOff x="6741" y="1918"/>
            <a:chExt cx="385" cy="376"/>
          </a:xfrm>
          <a:solidFill>
            <a:schemeClr val="tx1"/>
          </a:solidFill>
        </p:grpSpPr>
        <p:sp>
          <p:nvSpPr>
            <p:cNvPr id="26" name="Freeform 145"/>
            <p:cNvSpPr>
              <a:spLocks noEditPoints="1"/>
            </p:cNvSpPr>
            <p:nvPr/>
          </p:nvSpPr>
          <p:spPr bwMode="auto">
            <a:xfrm>
              <a:off x="6741" y="1918"/>
              <a:ext cx="385" cy="376"/>
            </a:xfrm>
            <a:custGeom>
              <a:avLst/>
              <a:gdLst>
                <a:gd name="T0" fmla="*/ 327 w 385"/>
                <a:gd name="T1" fmla="*/ 28 h 376"/>
                <a:gd name="T2" fmla="*/ 327 w 385"/>
                <a:gd name="T3" fmla="*/ 0 h 376"/>
                <a:gd name="T4" fmla="*/ 308 w 385"/>
                <a:gd name="T5" fmla="*/ 0 h 376"/>
                <a:gd name="T6" fmla="*/ 308 w 385"/>
                <a:gd name="T7" fmla="*/ 28 h 376"/>
                <a:gd name="T8" fmla="*/ 77 w 385"/>
                <a:gd name="T9" fmla="*/ 28 h 376"/>
                <a:gd name="T10" fmla="*/ 77 w 385"/>
                <a:gd name="T11" fmla="*/ 0 h 376"/>
                <a:gd name="T12" fmla="*/ 57 w 385"/>
                <a:gd name="T13" fmla="*/ 0 h 376"/>
                <a:gd name="T14" fmla="*/ 57 w 385"/>
                <a:gd name="T15" fmla="*/ 28 h 376"/>
                <a:gd name="T16" fmla="*/ 0 w 385"/>
                <a:gd name="T17" fmla="*/ 28 h 376"/>
                <a:gd name="T18" fmla="*/ 0 w 385"/>
                <a:gd name="T19" fmla="*/ 376 h 376"/>
                <a:gd name="T20" fmla="*/ 385 w 385"/>
                <a:gd name="T21" fmla="*/ 376 h 376"/>
                <a:gd name="T22" fmla="*/ 385 w 385"/>
                <a:gd name="T23" fmla="*/ 28 h 376"/>
                <a:gd name="T24" fmla="*/ 327 w 385"/>
                <a:gd name="T25" fmla="*/ 28 h 376"/>
                <a:gd name="T26" fmla="*/ 366 w 385"/>
                <a:gd name="T27" fmla="*/ 356 h 376"/>
                <a:gd name="T28" fmla="*/ 19 w 385"/>
                <a:gd name="T29" fmla="*/ 356 h 376"/>
                <a:gd name="T30" fmla="*/ 19 w 385"/>
                <a:gd name="T31" fmla="*/ 115 h 376"/>
                <a:gd name="T32" fmla="*/ 366 w 385"/>
                <a:gd name="T33" fmla="*/ 115 h 376"/>
                <a:gd name="T34" fmla="*/ 366 w 385"/>
                <a:gd name="T35" fmla="*/ 356 h 376"/>
                <a:gd name="T36" fmla="*/ 366 w 385"/>
                <a:gd name="T37" fmla="*/ 96 h 376"/>
                <a:gd name="T38" fmla="*/ 19 w 385"/>
                <a:gd name="T39" fmla="*/ 96 h 376"/>
                <a:gd name="T40" fmla="*/ 19 w 385"/>
                <a:gd name="T41" fmla="*/ 48 h 376"/>
                <a:gd name="T42" fmla="*/ 57 w 385"/>
                <a:gd name="T43" fmla="*/ 48 h 376"/>
                <a:gd name="T44" fmla="*/ 57 w 385"/>
                <a:gd name="T45" fmla="*/ 77 h 376"/>
                <a:gd name="T46" fmla="*/ 77 w 385"/>
                <a:gd name="T47" fmla="*/ 77 h 376"/>
                <a:gd name="T48" fmla="*/ 77 w 385"/>
                <a:gd name="T49" fmla="*/ 48 h 376"/>
                <a:gd name="T50" fmla="*/ 308 w 385"/>
                <a:gd name="T51" fmla="*/ 48 h 376"/>
                <a:gd name="T52" fmla="*/ 308 w 385"/>
                <a:gd name="T53" fmla="*/ 77 h 376"/>
                <a:gd name="T54" fmla="*/ 327 w 385"/>
                <a:gd name="T55" fmla="*/ 77 h 376"/>
                <a:gd name="T56" fmla="*/ 327 w 385"/>
                <a:gd name="T57" fmla="*/ 48 h 376"/>
                <a:gd name="T58" fmla="*/ 366 w 385"/>
                <a:gd name="T59" fmla="*/ 48 h 376"/>
                <a:gd name="T60" fmla="*/ 366 w 385"/>
                <a:gd name="T61" fmla="*/ 9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76">
                  <a:moveTo>
                    <a:pt x="327" y="28"/>
                  </a:moveTo>
                  <a:lnTo>
                    <a:pt x="327" y="0"/>
                  </a:lnTo>
                  <a:lnTo>
                    <a:pt x="308" y="0"/>
                  </a:lnTo>
                  <a:lnTo>
                    <a:pt x="308" y="28"/>
                  </a:lnTo>
                  <a:lnTo>
                    <a:pt x="77" y="28"/>
                  </a:lnTo>
                  <a:lnTo>
                    <a:pt x="77" y="0"/>
                  </a:lnTo>
                  <a:lnTo>
                    <a:pt x="57" y="0"/>
                  </a:lnTo>
                  <a:lnTo>
                    <a:pt x="57" y="28"/>
                  </a:lnTo>
                  <a:lnTo>
                    <a:pt x="0" y="28"/>
                  </a:lnTo>
                  <a:lnTo>
                    <a:pt x="0" y="376"/>
                  </a:lnTo>
                  <a:lnTo>
                    <a:pt x="385" y="376"/>
                  </a:lnTo>
                  <a:lnTo>
                    <a:pt x="385" y="28"/>
                  </a:lnTo>
                  <a:lnTo>
                    <a:pt x="327" y="28"/>
                  </a:lnTo>
                  <a:close/>
                  <a:moveTo>
                    <a:pt x="366" y="356"/>
                  </a:moveTo>
                  <a:lnTo>
                    <a:pt x="19" y="356"/>
                  </a:lnTo>
                  <a:lnTo>
                    <a:pt x="19" y="115"/>
                  </a:lnTo>
                  <a:lnTo>
                    <a:pt x="366" y="115"/>
                  </a:lnTo>
                  <a:lnTo>
                    <a:pt x="366" y="356"/>
                  </a:lnTo>
                  <a:close/>
                  <a:moveTo>
                    <a:pt x="366" y="96"/>
                  </a:moveTo>
                  <a:lnTo>
                    <a:pt x="19" y="96"/>
                  </a:lnTo>
                  <a:lnTo>
                    <a:pt x="19" y="48"/>
                  </a:lnTo>
                  <a:lnTo>
                    <a:pt x="57" y="48"/>
                  </a:lnTo>
                  <a:lnTo>
                    <a:pt x="57" y="77"/>
                  </a:lnTo>
                  <a:lnTo>
                    <a:pt x="77" y="77"/>
                  </a:lnTo>
                  <a:lnTo>
                    <a:pt x="77" y="48"/>
                  </a:lnTo>
                  <a:lnTo>
                    <a:pt x="308" y="48"/>
                  </a:lnTo>
                  <a:lnTo>
                    <a:pt x="308" y="77"/>
                  </a:lnTo>
                  <a:lnTo>
                    <a:pt x="327" y="77"/>
                  </a:lnTo>
                  <a:lnTo>
                    <a:pt x="327" y="48"/>
                  </a:lnTo>
                  <a:lnTo>
                    <a:pt x="366" y="48"/>
                  </a:lnTo>
                  <a:lnTo>
                    <a:pt x="36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46"/>
            <p:cNvSpPr>
              <a:spLocks noEditPoints="1"/>
            </p:cNvSpPr>
            <p:nvPr/>
          </p:nvSpPr>
          <p:spPr bwMode="auto">
            <a:xfrm>
              <a:off x="6818" y="2081"/>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20 h 58"/>
                <a:gd name="T16" fmla="*/ 38 w 57"/>
                <a:gd name="T17" fmla="*/ 20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20"/>
                  </a:lnTo>
                  <a:lnTo>
                    <a:pt x="38" y="20"/>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47"/>
            <p:cNvSpPr>
              <a:spLocks noEditPoints="1"/>
            </p:cNvSpPr>
            <p:nvPr/>
          </p:nvSpPr>
          <p:spPr bwMode="auto">
            <a:xfrm>
              <a:off x="6904"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48"/>
            <p:cNvSpPr>
              <a:spLocks noEditPoints="1"/>
            </p:cNvSpPr>
            <p:nvPr/>
          </p:nvSpPr>
          <p:spPr bwMode="auto">
            <a:xfrm>
              <a:off x="6991"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49"/>
            <p:cNvSpPr>
              <a:spLocks noEditPoints="1"/>
            </p:cNvSpPr>
            <p:nvPr/>
          </p:nvSpPr>
          <p:spPr bwMode="auto">
            <a:xfrm>
              <a:off x="6818" y="2168"/>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19 h 58"/>
                <a:gd name="T16" fmla="*/ 38 w 57"/>
                <a:gd name="T17" fmla="*/ 19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19"/>
                  </a:lnTo>
                  <a:lnTo>
                    <a:pt x="38" y="19"/>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50"/>
            <p:cNvSpPr>
              <a:spLocks noEditPoints="1"/>
            </p:cNvSpPr>
            <p:nvPr/>
          </p:nvSpPr>
          <p:spPr bwMode="auto">
            <a:xfrm>
              <a:off x="6904"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51"/>
            <p:cNvSpPr>
              <a:spLocks noEditPoints="1"/>
            </p:cNvSpPr>
            <p:nvPr/>
          </p:nvSpPr>
          <p:spPr bwMode="auto">
            <a:xfrm>
              <a:off x="6991"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3" name="Group 145"/>
          <p:cNvGrpSpPr>
            <a:grpSpLocks noChangeAspect="1"/>
          </p:cNvGrpSpPr>
          <p:nvPr/>
        </p:nvGrpSpPr>
        <p:grpSpPr bwMode="auto">
          <a:xfrm>
            <a:off x="7172751" y="3198656"/>
            <a:ext cx="335490" cy="334574"/>
            <a:chOff x="548" y="2704"/>
            <a:chExt cx="366" cy="365"/>
          </a:xfrm>
          <a:solidFill>
            <a:schemeClr val="tx1"/>
          </a:solidFill>
        </p:grpSpPr>
        <p:sp>
          <p:nvSpPr>
            <p:cNvPr id="34" name="Freeform 146"/>
            <p:cNvSpPr>
              <a:spLocks noEditPoints="1"/>
            </p:cNvSpPr>
            <p:nvPr/>
          </p:nvSpPr>
          <p:spPr bwMode="auto">
            <a:xfrm>
              <a:off x="548" y="2704"/>
              <a:ext cx="366" cy="365"/>
            </a:xfrm>
            <a:custGeom>
              <a:avLst/>
              <a:gdLst>
                <a:gd name="T0" fmla="*/ 0 w 366"/>
                <a:gd name="T1" fmla="*/ 0 h 365"/>
                <a:gd name="T2" fmla="*/ 0 w 366"/>
                <a:gd name="T3" fmla="*/ 365 h 365"/>
                <a:gd name="T4" fmla="*/ 366 w 366"/>
                <a:gd name="T5" fmla="*/ 365 h 365"/>
                <a:gd name="T6" fmla="*/ 366 w 366"/>
                <a:gd name="T7" fmla="*/ 0 h 365"/>
                <a:gd name="T8" fmla="*/ 0 w 366"/>
                <a:gd name="T9" fmla="*/ 0 h 365"/>
                <a:gd name="T10" fmla="*/ 347 w 366"/>
                <a:gd name="T11" fmla="*/ 346 h 365"/>
                <a:gd name="T12" fmla="*/ 20 w 366"/>
                <a:gd name="T13" fmla="*/ 346 h 365"/>
                <a:gd name="T14" fmla="*/ 20 w 366"/>
                <a:gd name="T15" fmla="*/ 19 h 365"/>
                <a:gd name="T16" fmla="*/ 347 w 366"/>
                <a:gd name="T17" fmla="*/ 19 h 365"/>
                <a:gd name="T18" fmla="*/ 347 w 366"/>
                <a:gd name="T19" fmla="*/ 346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6" h="365">
                  <a:moveTo>
                    <a:pt x="0" y="0"/>
                  </a:moveTo>
                  <a:lnTo>
                    <a:pt x="0" y="365"/>
                  </a:lnTo>
                  <a:lnTo>
                    <a:pt x="366" y="365"/>
                  </a:lnTo>
                  <a:lnTo>
                    <a:pt x="366" y="0"/>
                  </a:lnTo>
                  <a:lnTo>
                    <a:pt x="0" y="0"/>
                  </a:lnTo>
                  <a:close/>
                  <a:moveTo>
                    <a:pt x="347" y="346"/>
                  </a:moveTo>
                  <a:lnTo>
                    <a:pt x="20" y="346"/>
                  </a:lnTo>
                  <a:lnTo>
                    <a:pt x="20" y="19"/>
                  </a:lnTo>
                  <a:lnTo>
                    <a:pt x="347" y="19"/>
                  </a:lnTo>
                  <a:lnTo>
                    <a:pt x="347"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7"/>
            <p:cNvSpPr>
              <a:spLocks/>
            </p:cNvSpPr>
            <p:nvPr/>
          </p:nvSpPr>
          <p:spPr bwMode="auto">
            <a:xfrm>
              <a:off x="625" y="2761"/>
              <a:ext cx="39"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48"/>
            <p:cNvSpPr>
              <a:spLocks noEditPoints="1"/>
            </p:cNvSpPr>
            <p:nvPr/>
          </p:nvSpPr>
          <p:spPr bwMode="auto">
            <a:xfrm>
              <a:off x="693" y="2761"/>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9"/>
            <p:cNvSpPr>
              <a:spLocks/>
            </p:cNvSpPr>
            <p:nvPr/>
          </p:nvSpPr>
          <p:spPr bwMode="auto">
            <a:xfrm>
              <a:off x="789" y="2761"/>
              <a:ext cx="38"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50"/>
            <p:cNvSpPr>
              <a:spLocks noEditPoints="1"/>
            </p:cNvSpPr>
            <p:nvPr/>
          </p:nvSpPr>
          <p:spPr bwMode="auto">
            <a:xfrm>
              <a:off x="616" y="2906"/>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51"/>
            <p:cNvSpPr>
              <a:spLocks noEditPoints="1"/>
            </p:cNvSpPr>
            <p:nvPr/>
          </p:nvSpPr>
          <p:spPr bwMode="auto">
            <a:xfrm>
              <a:off x="779" y="2906"/>
              <a:ext cx="77" cy="106"/>
            </a:xfrm>
            <a:custGeom>
              <a:avLst/>
              <a:gdLst>
                <a:gd name="T0" fmla="*/ 32 w 32"/>
                <a:gd name="T1" fmla="*/ 10 h 44"/>
                <a:gd name="T2" fmla="*/ 22 w 32"/>
                <a:gd name="T3" fmla="*/ 0 h 44"/>
                <a:gd name="T4" fmla="*/ 10 w 32"/>
                <a:gd name="T5" fmla="*/ 0 h 44"/>
                <a:gd name="T6" fmla="*/ 0 w 32"/>
                <a:gd name="T7" fmla="*/ 10 h 44"/>
                <a:gd name="T8" fmla="*/ 0 w 32"/>
                <a:gd name="T9" fmla="*/ 34 h 44"/>
                <a:gd name="T10" fmla="*/ 10 w 32"/>
                <a:gd name="T11" fmla="*/ 44 h 44"/>
                <a:gd name="T12" fmla="*/ 22 w 32"/>
                <a:gd name="T13" fmla="*/ 44 h 44"/>
                <a:gd name="T14" fmla="*/ 32 w 32"/>
                <a:gd name="T15" fmla="*/ 34 h 44"/>
                <a:gd name="T16" fmla="*/ 32 w 32"/>
                <a:gd name="T17" fmla="*/ 10 h 44"/>
                <a:gd name="T18" fmla="*/ 24 w 32"/>
                <a:gd name="T19" fmla="*/ 34 h 44"/>
                <a:gd name="T20" fmla="*/ 22 w 32"/>
                <a:gd name="T21" fmla="*/ 36 h 44"/>
                <a:gd name="T22" fmla="*/ 10 w 32"/>
                <a:gd name="T23" fmla="*/ 36 h 44"/>
                <a:gd name="T24" fmla="*/ 8 w 32"/>
                <a:gd name="T25" fmla="*/ 34 h 44"/>
                <a:gd name="T26" fmla="*/ 8 w 32"/>
                <a:gd name="T27" fmla="*/ 10 h 44"/>
                <a:gd name="T28" fmla="*/ 10 w 32"/>
                <a:gd name="T29" fmla="*/ 8 h 44"/>
                <a:gd name="T30" fmla="*/ 22 w 32"/>
                <a:gd name="T31" fmla="*/ 8 h 44"/>
                <a:gd name="T32" fmla="*/ 24 w 32"/>
                <a:gd name="T33" fmla="*/ 10 h 44"/>
                <a:gd name="T34" fmla="*/ 24 w 32"/>
                <a:gd name="T3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32" y="10"/>
                  </a:move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ubicBezTo>
                    <a:pt x="22" y="44"/>
                    <a:pt x="22" y="44"/>
                    <a:pt x="22" y="44"/>
                  </a:cubicBezTo>
                  <a:cubicBezTo>
                    <a:pt x="28" y="44"/>
                    <a:pt x="32" y="40"/>
                    <a:pt x="32" y="34"/>
                  </a:cubicBezTo>
                  <a:lnTo>
                    <a:pt x="32" y="10"/>
                  </a:lnTo>
                  <a:close/>
                  <a:moveTo>
                    <a:pt x="24" y="34"/>
                  </a:moveTo>
                  <a:cubicBezTo>
                    <a:pt x="24" y="35"/>
                    <a:pt x="23" y="36"/>
                    <a:pt x="22" y="36"/>
                  </a:cubicBezTo>
                  <a:cubicBezTo>
                    <a:pt x="10" y="36"/>
                    <a:pt x="10" y="36"/>
                    <a:pt x="10" y="36"/>
                  </a:cubicBezTo>
                  <a:cubicBezTo>
                    <a:pt x="9" y="36"/>
                    <a:pt x="8" y="35"/>
                    <a:pt x="8" y="34"/>
                  </a:cubicBezTo>
                  <a:cubicBezTo>
                    <a:pt x="8" y="10"/>
                    <a:pt x="8" y="10"/>
                    <a:pt x="8" y="10"/>
                  </a:cubicBezTo>
                  <a:cubicBezTo>
                    <a:pt x="8" y="9"/>
                    <a:pt x="9" y="8"/>
                    <a:pt x="10" y="8"/>
                  </a:cubicBezTo>
                  <a:cubicBezTo>
                    <a:pt x="22" y="8"/>
                    <a:pt x="22" y="8"/>
                    <a:pt x="22" y="8"/>
                  </a:cubicBezTo>
                  <a:cubicBezTo>
                    <a:pt x="23" y="8"/>
                    <a:pt x="24" y="9"/>
                    <a:pt x="24" y="10"/>
                  </a:cubicBezTo>
                  <a:lnTo>
                    <a:pt x="24" y="3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52"/>
            <p:cNvSpPr>
              <a:spLocks/>
            </p:cNvSpPr>
            <p:nvPr/>
          </p:nvSpPr>
          <p:spPr bwMode="auto">
            <a:xfrm>
              <a:off x="712" y="2906"/>
              <a:ext cx="38" cy="106"/>
            </a:xfrm>
            <a:custGeom>
              <a:avLst/>
              <a:gdLst>
                <a:gd name="T0" fmla="*/ 12 w 16"/>
                <a:gd name="T1" fmla="*/ 0 h 44"/>
                <a:gd name="T2" fmla="*/ 0 w 16"/>
                <a:gd name="T3" fmla="*/ 0 h 44"/>
                <a:gd name="T4" fmla="*/ 0 w 16"/>
                <a:gd name="T5" fmla="*/ 8 h 44"/>
                <a:gd name="T6" fmla="*/ 8 w 16"/>
                <a:gd name="T7" fmla="*/ 8 h 44"/>
                <a:gd name="T8" fmla="*/ 8 w 16"/>
                <a:gd name="T9" fmla="*/ 44 h 44"/>
                <a:gd name="T10" fmla="*/ 16 w 16"/>
                <a:gd name="T11" fmla="*/ 44 h 44"/>
                <a:gd name="T12" fmla="*/ 16 w 16"/>
                <a:gd name="T13" fmla="*/ 4 h 44"/>
                <a:gd name="T14" fmla="*/ 12 w 1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12" y="0"/>
                  </a:moveTo>
                  <a:cubicBezTo>
                    <a:pt x="0" y="0"/>
                    <a:pt x="0" y="0"/>
                    <a:pt x="0" y="0"/>
                  </a:cubicBezTo>
                  <a:cubicBezTo>
                    <a:pt x="0" y="8"/>
                    <a:pt x="0" y="8"/>
                    <a:pt x="0" y="8"/>
                  </a:cubicBezTo>
                  <a:cubicBezTo>
                    <a:pt x="8" y="8"/>
                    <a:pt x="8" y="8"/>
                    <a:pt x="8" y="8"/>
                  </a:cubicBezTo>
                  <a:cubicBezTo>
                    <a:pt x="8" y="44"/>
                    <a:pt x="8" y="44"/>
                    <a:pt x="8" y="44"/>
                  </a:cubicBezTo>
                  <a:cubicBezTo>
                    <a:pt x="16" y="44"/>
                    <a:pt x="16" y="44"/>
                    <a:pt x="16" y="44"/>
                  </a:cubicBezTo>
                  <a:cubicBezTo>
                    <a:pt x="16" y="4"/>
                    <a:pt x="16" y="4"/>
                    <a:pt x="16" y="4"/>
                  </a:cubicBezTo>
                  <a:cubicBezTo>
                    <a:pt x="16" y="2"/>
                    <a:pt x="14" y="0"/>
                    <a:pt x="1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1" name="Group 16"/>
          <p:cNvGrpSpPr>
            <a:grpSpLocks noChangeAspect="1"/>
          </p:cNvGrpSpPr>
          <p:nvPr/>
        </p:nvGrpSpPr>
        <p:grpSpPr bwMode="auto">
          <a:xfrm>
            <a:off x="770433" y="3189204"/>
            <a:ext cx="347168" cy="353479"/>
            <a:chOff x="485" y="1027"/>
            <a:chExt cx="275" cy="280"/>
          </a:xfrm>
        </p:grpSpPr>
        <p:sp>
          <p:nvSpPr>
            <p:cNvPr id="42"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21"/>
            <p:cNvSpPr>
              <a:spLocks noChangeArrowheads="1"/>
            </p:cNvSpPr>
            <p:nvPr/>
          </p:nvSpPr>
          <p:spPr bwMode="auto">
            <a:xfrm>
              <a:off x="538"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22"/>
            <p:cNvSpPr>
              <a:spLocks noChangeArrowheads="1"/>
            </p:cNvSpPr>
            <p:nvPr/>
          </p:nvSpPr>
          <p:spPr bwMode="auto">
            <a:xfrm>
              <a:off x="607" y="1085"/>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23"/>
            <p:cNvSpPr>
              <a:spLocks noChangeArrowheads="1"/>
            </p:cNvSpPr>
            <p:nvPr/>
          </p:nvSpPr>
          <p:spPr bwMode="auto">
            <a:xfrm>
              <a:off x="607" y="1223"/>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32"/>
            <p:cNvSpPr>
              <a:spLocks noChangeArrowheads="1"/>
            </p:cNvSpPr>
            <p:nvPr/>
          </p:nvSpPr>
          <p:spPr bwMode="auto">
            <a:xfrm>
              <a:off x="676"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3608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1371277" cy="852364"/>
          </a:xfrm>
        </p:spPr>
        <p:txBody>
          <a:bodyPr/>
          <a:lstStyle/>
          <a:p>
            <a:r>
              <a:rPr lang="en-US" dirty="0"/>
              <a:t>3 month </a:t>
            </a:r>
            <a:r>
              <a:rPr lang="en-US" dirty="0" smtClean="0"/>
              <a:t>trend</a:t>
            </a:r>
            <a:br>
              <a:rPr lang="en-US" dirty="0" smtClean="0"/>
            </a:br>
            <a:r>
              <a:rPr lang="en-US" sz="1800" b="0" i="1" dirty="0" smtClean="0"/>
              <a:t>Everything aaS </a:t>
            </a:r>
            <a:r>
              <a:rPr lang="en-US" sz="1800" b="0" dirty="0" smtClean="0"/>
              <a:t>and </a:t>
            </a:r>
            <a:r>
              <a:rPr lang="en-US" sz="1800" b="0" i="1" dirty="0" smtClean="0"/>
              <a:t>SW defined </a:t>
            </a:r>
            <a:r>
              <a:rPr lang="en-US" sz="1800" b="0" dirty="0" smtClean="0"/>
              <a:t>interest increased post-Discover; </a:t>
            </a:r>
            <a:r>
              <a:rPr lang="en-US" sz="1800" b="0" dirty="0" smtClean="0"/>
              <a:t>reduced Houston briefings post-flood reflected in Synergy trend</a:t>
            </a:r>
            <a:endParaRPr lang="en-US" sz="1800" b="0" dirty="0"/>
          </a:p>
        </p:txBody>
      </p:sp>
      <p:grpSp>
        <p:nvGrpSpPr>
          <p:cNvPr id="6" name="Group 5"/>
          <p:cNvGrpSpPr/>
          <p:nvPr/>
        </p:nvGrpSpPr>
        <p:grpSpPr>
          <a:xfrm>
            <a:off x="1967780" y="1617980"/>
            <a:ext cx="8307240" cy="4770120"/>
            <a:chOff x="1892300" y="1262380"/>
            <a:chExt cx="8495561" cy="4878256"/>
          </a:xfrm>
        </p:grpSpPr>
        <p:grpSp>
          <p:nvGrpSpPr>
            <p:cNvPr id="23" name="Group 22"/>
            <p:cNvGrpSpPr/>
            <p:nvPr/>
          </p:nvGrpSpPr>
          <p:grpSpPr>
            <a:xfrm>
              <a:off x="1892300" y="4595300"/>
              <a:ext cx="8495561" cy="1545336"/>
              <a:chOff x="2110420" y="2819992"/>
              <a:chExt cx="7847802" cy="1545336"/>
            </a:xfrm>
            <a:noFill/>
          </p:grpSpPr>
          <p:sp>
            <p:nvSpPr>
              <p:cNvPr id="15" name="Content Placeholder 1"/>
              <p:cNvSpPr txBox="1">
                <a:spLocks/>
              </p:cNvSpPr>
              <p:nvPr/>
            </p:nvSpPr>
            <p:spPr>
              <a:xfrm>
                <a:off x="2110420" y="2819992"/>
                <a:ext cx="7847802" cy="1545336"/>
              </a:xfrm>
              <a:prstGeom prst="rect">
                <a:avLst/>
              </a:prstGeom>
              <a:grpFill/>
              <a:ln w="38100">
                <a:solidFill>
                  <a:schemeClr val="accent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b="1" dirty="0" smtClean="0"/>
                  <a:t>Dec</a:t>
                </a:r>
                <a:endParaRPr lang="en-US" b="1" dirty="0"/>
              </a:p>
            </p:txBody>
          </p:sp>
          <p:cxnSp>
            <p:nvCxnSpPr>
              <p:cNvPr id="17" name="Straight Connector 16"/>
              <p:cNvCxnSpPr/>
              <p:nvPr/>
            </p:nvCxnSpPr>
            <p:spPr>
              <a:xfrm>
                <a:off x="3328827" y="3031282"/>
                <a:ext cx="0" cy="1122755"/>
              </a:xfrm>
              <a:prstGeom prst="line">
                <a:avLst/>
              </a:prstGeom>
              <a:grpFill/>
              <a:ln w="38100">
                <a:solidFill>
                  <a:schemeClr val="bg2"/>
                </a:solidFill>
              </a:ln>
            </p:spPr>
          </p:cxnSp>
        </p:grpSp>
        <p:grpSp>
          <p:nvGrpSpPr>
            <p:cNvPr id="22" name="Group 21"/>
            <p:cNvGrpSpPr/>
            <p:nvPr/>
          </p:nvGrpSpPr>
          <p:grpSpPr>
            <a:xfrm>
              <a:off x="1892300" y="1262380"/>
              <a:ext cx="8495561" cy="1545336"/>
              <a:chOff x="2110420" y="4468336"/>
              <a:chExt cx="7847802" cy="1545336"/>
            </a:xfrm>
          </p:grpSpPr>
          <p:sp>
            <p:nvSpPr>
              <p:cNvPr id="16" name="Content Placeholder 1"/>
              <p:cNvSpPr txBox="1">
                <a:spLocks/>
              </p:cNvSpPr>
              <p:nvPr/>
            </p:nvSpPr>
            <p:spPr>
              <a:xfrm>
                <a:off x="2110420" y="4468336"/>
                <a:ext cx="7847802" cy="1545336"/>
              </a:xfrm>
              <a:prstGeom prst="rect">
                <a:avLst/>
              </a:prstGeom>
              <a:solidFill>
                <a:schemeClr val="bg1"/>
              </a:solidFill>
              <a:ln w="38100">
                <a:solidFill>
                  <a:schemeClr val="accent3"/>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b="1" dirty="0" smtClean="0"/>
                  <a:t>Oct</a:t>
                </a:r>
                <a:endParaRPr lang="en-US" b="1" dirty="0"/>
              </a:p>
            </p:txBody>
          </p:sp>
          <p:cxnSp>
            <p:nvCxnSpPr>
              <p:cNvPr id="18" name="Straight Connector 17"/>
              <p:cNvCxnSpPr/>
              <p:nvPr/>
            </p:nvCxnSpPr>
            <p:spPr>
              <a:xfrm>
                <a:off x="3328827" y="4679626"/>
                <a:ext cx="0" cy="1122755"/>
              </a:xfrm>
              <a:prstGeom prst="line">
                <a:avLst/>
              </a:prstGeom>
              <a:solidFill>
                <a:schemeClr val="bg1"/>
              </a:solidFill>
              <a:ln w="38100">
                <a:solidFill>
                  <a:schemeClr val="bg2"/>
                </a:solidFill>
              </a:ln>
            </p:spPr>
          </p:cxnSp>
        </p:grpSp>
        <p:grpSp>
          <p:nvGrpSpPr>
            <p:cNvPr id="20" name="Group 19"/>
            <p:cNvGrpSpPr/>
            <p:nvPr/>
          </p:nvGrpSpPr>
          <p:grpSpPr>
            <a:xfrm>
              <a:off x="1892300" y="2920614"/>
              <a:ext cx="8495561" cy="1545336"/>
              <a:chOff x="2110420" y="1171648"/>
              <a:chExt cx="7847802" cy="1545336"/>
            </a:xfrm>
          </p:grpSpPr>
          <p:sp>
            <p:nvSpPr>
              <p:cNvPr id="21" name="Content Placeholder 1"/>
              <p:cNvSpPr txBox="1">
                <a:spLocks/>
              </p:cNvSpPr>
              <p:nvPr/>
            </p:nvSpPr>
            <p:spPr>
              <a:xfrm>
                <a:off x="2110420" y="1171648"/>
                <a:ext cx="7847802" cy="1545336"/>
              </a:xfrm>
              <a:prstGeom prst="rect">
                <a:avLst/>
              </a:prstGeom>
              <a:solidFill>
                <a:schemeClr val="bg1"/>
              </a:solidFill>
              <a:ln w="38100">
                <a:solidFill>
                  <a:schemeClr val="accent1"/>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b="1" dirty="0" smtClean="0"/>
                  <a:t>Nov</a:t>
                </a:r>
                <a:endParaRPr lang="en-US" b="1" dirty="0"/>
              </a:p>
            </p:txBody>
          </p:sp>
          <p:cxnSp>
            <p:nvCxnSpPr>
              <p:cNvPr id="25" name="Straight Connector 24"/>
              <p:cNvCxnSpPr/>
              <p:nvPr/>
            </p:nvCxnSpPr>
            <p:spPr>
              <a:xfrm>
                <a:off x="3328827" y="1382938"/>
                <a:ext cx="0" cy="1122755"/>
              </a:xfrm>
              <a:prstGeom prst="line">
                <a:avLst/>
              </a:prstGeom>
              <a:solidFill>
                <a:schemeClr val="bg1"/>
              </a:solidFill>
              <a:ln w="38100">
                <a:solidFill>
                  <a:schemeClr val="bg2"/>
                </a:solidFill>
              </a:ln>
            </p:spPr>
          </p:cxnSp>
        </p:grpSp>
      </p:grpSp>
      <p:pic>
        <p:nvPicPr>
          <p:cNvPr id="8" name="Picture 7"/>
          <p:cNvPicPr>
            <a:picLocks noChangeAspect="1"/>
          </p:cNvPicPr>
          <p:nvPr/>
        </p:nvPicPr>
        <p:blipFill>
          <a:blip r:embed="rId3"/>
          <a:stretch>
            <a:fillRect/>
          </a:stretch>
        </p:blipFill>
        <p:spPr>
          <a:xfrm>
            <a:off x="3592250" y="1680311"/>
            <a:ext cx="6348037" cy="1386416"/>
          </a:xfrm>
          <a:prstGeom prst="rect">
            <a:avLst/>
          </a:prstGeom>
        </p:spPr>
      </p:pic>
      <p:pic>
        <p:nvPicPr>
          <p:cNvPr id="11" name="Picture 10"/>
          <p:cNvPicPr>
            <a:picLocks noChangeAspect="1"/>
          </p:cNvPicPr>
          <p:nvPr/>
        </p:nvPicPr>
        <p:blipFill>
          <a:blip r:embed="rId4"/>
          <a:stretch>
            <a:fillRect/>
          </a:stretch>
        </p:blipFill>
        <p:spPr>
          <a:xfrm>
            <a:off x="3592249" y="3299058"/>
            <a:ext cx="6348037" cy="1391874"/>
          </a:xfrm>
          <a:prstGeom prst="rect">
            <a:avLst/>
          </a:prstGeom>
        </p:spPr>
      </p:pic>
      <p:pic>
        <p:nvPicPr>
          <p:cNvPr id="14" name="Picture 13"/>
          <p:cNvPicPr>
            <a:picLocks noChangeAspect="1"/>
          </p:cNvPicPr>
          <p:nvPr/>
        </p:nvPicPr>
        <p:blipFill>
          <a:blip r:embed="rId5"/>
          <a:stretch>
            <a:fillRect/>
          </a:stretch>
        </p:blipFill>
        <p:spPr>
          <a:xfrm>
            <a:off x="3592249" y="4945035"/>
            <a:ext cx="6348037" cy="1375046"/>
          </a:xfrm>
          <a:prstGeom prst="rect">
            <a:avLst/>
          </a:prstGeom>
        </p:spPr>
      </p:pic>
    </p:spTree>
    <p:extLst>
      <p:ext uri="{BB962C8B-B14F-4D97-AF65-F5344CB8AC3E}">
        <p14:creationId xmlns:p14="http://schemas.microsoft.com/office/powerpoint/2010/main" val="336582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a:t>
            </a:r>
            <a:r>
              <a:rPr lang="en-US" dirty="0" smtClean="0"/>
              <a:t>December, </a:t>
            </a:r>
            <a:r>
              <a:rPr lang="en-US" dirty="0"/>
              <a:t>customers wanted to learn more about…</a:t>
            </a:r>
          </a:p>
        </p:txBody>
      </p:sp>
      <p:sp>
        <p:nvSpPr>
          <p:cNvPr id="6" name="Espaço Reservado para Texto 5"/>
          <p:cNvSpPr>
            <a:spLocks noGrp="1"/>
          </p:cNvSpPr>
          <p:nvPr>
            <p:ph type="body" sz="quarter" idx="13"/>
          </p:nvPr>
        </p:nvSpPr>
        <p:spPr/>
        <p:txBody>
          <a:bodyPr/>
          <a:lstStyle/>
          <a:p>
            <a:r>
              <a:rPr lang="en-US"/>
              <a:t>Top three customer interests</a:t>
            </a:r>
          </a:p>
          <a:p>
            <a:endParaRPr lang="en-US" dirty="0"/>
          </a:p>
        </p:txBody>
      </p:sp>
      <p:sp>
        <p:nvSpPr>
          <p:cNvPr id="58" name="Espaço Reservado para Número de Slide 2"/>
          <p:cNvSpPr>
            <a:spLocks noGrp="1"/>
          </p:cNvSpPr>
          <p:nvPr>
            <p:ph type="sldNum" sz="quarter" idx="12"/>
          </p:nvPr>
        </p:nvSpPr>
        <p:spPr/>
        <p:txBody>
          <a:bodyPr/>
          <a:lstStyle/>
          <a:p>
            <a:fld id="{B016F8AB-BCEA-4347-8BA6-BE776009BC89}" type="slidenum">
              <a:rPr lang="en-US" smtClean="0"/>
              <a:pPr/>
              <a:t>4</a:t>
            </a:fld>
            <a:endParaRPr lang="en-US" dirty="0"/>
          </a:p>
        </p:txBody>
      </p:sp>
      <p:sp>
        <p:nvSpPr>
          <p:cNvPr id="14" name="Content Placeholder 1"/>
          <p:cNvSpPr txBox="1">
            <a:spLocks/>
          </p:cNvSpPr>
          <p:nvPr/>
        </p:nvSpPr>
        <p:spPr>
          <a:xfrm>
            <a:off x="611188" y="1540606"/>
            <a:ext cx="3520440" cy="1841345"/>
          </a:xfrm>
          <a:prstGeom prst="rect">
            <a:avLst/>
          </a:prstGeom>
          <a:ln w="38100">
            <a:solidFill>
              <a:schemeClr val="accent1"/>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a:t>SimpliVity</a:t>
            </a:r>
          </a:p>
        </p:txBody>
      </p:sp>
      <p:sp>
        <p:nvSpPr>
          <p:cNvPr id="17" name="Content Placeholder 1"/>
          <p:cNvSpPr txBox="1">
            <a:spLocks/>
          </p:cNvSpPr>
          <p:nvPr/>
        </p:nvSpPr>
        <p:spPr>
          <a:xfrm>
            <a:off x="4308153" y="1540606"/>
            <a:ext cx="3574266" cy="1841345"/>
          </a:xfrm>
          <a:prstGeom prst="rect">
            <a:avLst/>
          </a:prstGeom>
          <a:ln w="38100">
            <a:solidFill>
              <a:schemeClr val="accent2"/>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HPE Pointnext</a:t>
            </a:r>
            <a:endParaRPr lang="en-US" b="1" dirty="0"/>
          </a:p>
        </p:txBody>
      </p:sp>
      <p:sp>
        <p:nvSpPr>
          <p:cNvPr id="19" name="Content Placeholder 1"/>
          <p:cNvSpPr txBox="1">
            <a:spLocks/>
          </p:cNvSpPr>
          <p:nvPr/>
        </p:nvSpPr>
        <p:spPr>
          <a:xfrm>
            <a:off x="8058944" y="1540606"/>
            <a:ext cx="3520440" cy="1841345"/>
          </a:xfrm>
          <a:prstGeom prst="rect">
            <a:avLst/>
          </a:prstGeom>
          <a:ln w="38100">
            <a:solidFill>
              <a:schemeClr val="accent3"/>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OneSphere</a:t>
            </a:r>
            <a:endParaRPr lang="en-US" b="1" dirty="0"/>
          </a:p>
        </p:txBody>
      </p:sp>
      <p:pic>
        <p:nvPicPr>
          <p:cNvPr id="4" name="Picture 3"/>
          <p:cNvPicPr>
            <a:picLocks noChangeAspect="1"/>
          </p:cNvPicPr>
          <p:nvPr/>
        </p:nvPicPr>
        <p:blipFill>
          <a:blip r:embed="rId3"/>
          <a:stretch>
            <a:fillRect/>
          </a:stretch>
        </p:blipFill>
        <p:spPr>
          <a:xfrm>
            <a:off x="1231161" y="2381971"/>
            <a:ext cx="2539826" cy="649838"/>
          </a:xfrm>
          <a:prstGeom prst="rect">
            <a:avLst/>
          </a:prstGeom>
        </p:spPr>
      </p:pic>
      <p:grpSp>
        <p:nvGrpSpPr>
          <p:cNvPr id="12" name="Group 11"/>
          <p:cNvGrpSpPr/>
          <p:nvPr/>
        </p:nvGrpSpPr>
        <p:grpSpPr>
          <a:xfrm>
            <a:off x="565902" y="3560070"/>
            <a:ext cx="11030715" cy="2462846"/>
            <a:chOff x="-48388" y="3438190"/>
            <a:chExt cx="12259542" cy="2633860"/>
          </a:xfrm>
        </p:grpSpPr>
        <p:grpSp>
          <p:nvGrpSpPr>
            <p:cNvPr id="7" name="Group 6"/>
            <p:cNvGrpSpPr/>
            <p:nvPr/>
          </p:nvGrpSpPr>
          <p:grpSpPr>
            <a:xfrm>
              <a:off x="-48388" y="3438190"/>
              <a:ext cx="12259542" cy="2626554"/>
              <a:chOff x="328031" y="3265100"/>
              <a:chExt cx="11644027" cy="3811720"/>
            </a:xfrm>
          </p:grpSpPr>
          <p:grpSp>
            <p:nvGrpSpPr>
              <p:cNvPr id="2" name="Agrupar 1"/>
              <p:cNvGrpSpPr/>
              <p:nvPr/>
            </p:nvGrpSpPr>
            <p:grpSpPr>
              <a:xfrm>
                <a:off x="328031" y="3265100"/>
                <a:ext cx="11644027" cy="3811720"/>
                <a:chOff x="235685" y="3225040"/>
                <a:chExt cx="11848205" cy="4207722"/>
              </a:xfrm>
            </p:grpSpPr>
            <p:sp>
              <p:nvSpPr>
                <p:cNvPr id="32" name="CaixaDeTexto 55"/>
                <p:cNvSpPr txBox="1"/>
                <p:nvPr/>
              </p:nvSpPr>
              <p:spPr>
                <a:xfrm>
                  <a:off x="5498581" y="3876215"/>
                  <a:ext cx="1363667" cy="640661"/>
                </a:xfrm>
                <a:prstGeom prst="rect">
                  <a:avLst/>
                </a:prstGeom>
                <a:noFill/>
              </p:spPr>
              <p:txBody>
                <a:bodyPr wrap="none" lIns="0" tIns="0" rIns="0" bIns="0" rtlCol="0">
                  <a:spAutoFit/>
                </a:bodyPr>
                <a:lstStyle/>
                <a:p>
                  <a:pPr algn="ctr">
                    <a:lnSpc>
                      <a:spcPct val="90000"/>
                    </a:lnSpc>
                  </a:pPr>
                  <a:r>
                    <a:rPr lang="en-US" sz="2700" dirty="0">
                      <a:solidFill>
                        <a:srgbClr val="01A982"/>
                      </a:solidFill>
                    </a:rPr>
                    <a:t>Synergy</a:t>
                  </a:r>
                </a:p>
              </p:txBody>
            </p:sp>
            <p:sp>
              <p:nvSpPr>
                <p:cNvPr id="33" name="CaixaDeTexto 54"/>
                <p:cNvSpPr txBox="1"/>
                <p:nvPr/>
              </p:nvSpPr>
              <p:spPr>
                <a:xfrm>
                  <a:off x="8745993" y="3469704"/>
                  <a:ext cx="1983517" cy="1281321"/>
                </a:xfrm>
                <a:prstGeom prst="rect">
                  <a:avLst/>
                </a:prstGeom>
                <a:noFill/>
              </p:spPr>
              <p:txBody>
                <a:bodyPr wrap="none" lIns="0" tIns="0" rIns="0" bIns="0" rtlCol="0">
                  <a:spAutoFit/>
                </a:bodyPr>
                <a:lstStyle/>
                <a:p>
                  <a:pPr algn="ctr">
                    <a:lnSpc>
                      <a:spcPct val="90000"/>
                    </a:lnSpc>
                  </a:pPr>
                  <a:r>
                    <a:rPr lang="en-US" sz="5400" dirty="0">
                      <a:solidFill>
                        <a:schemeClr val="accent3"/>
                      </a:solidFill>
                    </a:rPr>
                    <a:t>Aruba</a:t>
                  </a:r>
                </a:p>
              </p:txBody>
            </p:sp>
            <p:sp>
              <p:nvSpPr>
                <p:cNvPr id="34" name="CaixaDeTexto 66"/>
                <p:cNvSpPr txBox="1"/>
                <p:nvPr/>
              </p:nvSpPr>
              <p:spPr>
                <a:xfrm>
                  <a:off x="235685" y="5819247"/>
                  <a:ext cx="4096443" cy="1613515"/>
                </a:xfrm>
                <a:prstGeom prst="rect">
                  <a:avLst/>
                </a:prstGeom>
                <a:noFill/>
              </p:spPr>
              <p:txBody>
                <a:bodyPr wrap="none" lIns="0" tIns="0" rIns="0" bIns="0" rtlCol="0">
                  <a:spAutoFit/>
                </a:bodyPr>
                <a:lstStyle/>
                <a:p>
                  <a:pPr algn="ctr">
                    <a:lnSpc>
                      <a:spcPct val="90000"/>
                    </a:lnSpc>
                  </a:pPr>
                  <a:r>
                    <a:rPr lang="en-US" sz="6800" dirty="0">
                      <a:solidFill>
                        <a:schemeClr val="accent1"/>
                      </a:solidFill>
                    </a:rPr>
                    <a:t>SimpliVity</a:t>
                  </a:r>
                </a:p>
              </p:txBody>
            </p:sp>
            <p:sp>
              <p:nvSpPr>
                <p:cNvPr id="35" name="CaixaDeTexto 60"/>
                <p:cNvSpPr txBox="1"/>
                <p:nvPr/>
              </p:nvSpPr>
              <p:spPr>
                <a:xfrm>
                  <a:off x="419442" y="3868762"/>
                  <a:ext cx="814413" cy="972855"/>
                </a:xfrm>
                <a:prstGeom prst="rect">
                  <a:avLst/>
                </a:prstGeom>
                <a:noFill/>
              </p:spPr>
              <p:txBody>
                <a:bodyPr wrap="none" lIns="0" tIns="0" rIns="0" bIns="0" rtlCol="0">
                  <a:spAutoFit/>
                </a:bodyPr>
                <a:lstStyle/>
                <a:p>
                  <a:pPr algn="ctr">
                    <a:lnSpc>
                      <a:spcPct val="90000"/>
                    </a:lnSpc>
                  </a:pPr>
                  <a:r>
                    <a:rPr lang="en-US" sz="4100" dirty="0">
                      <a:solidFill>
                        <a:schemeClr val="accent3"/>
                      </a:solidFill>
                    </a:rPr>
                    <a:t>IoT</a:t>
                  </a:r>
                </a:p>
              </p:txBody>
            </p:sp>
            <p:sp>
              <p:nvSpPr>
                <p:cNvPr id="36" name="CaixaDeTexto 53"/>
                <p:cNvSpPr txBox="1"/>
                <p:nvPr/>
              </p:nvSpPr>
              <p:spPr>
                <a:xfrm>
                  <a:off x="1145032" y="4110594"/>
                  <a:ext cx="778186" cy="332194"/>
                </a:xfrm>
                <a:prstGeom prst="rect">
                  <a:avLst/>
                </a:prstGeom>
                <a:noFill/>
              </p:spPr>
              <p:txBody>
                <a:bodyPr wrap="none" lIns="0" tIns="0" rIns="0" bIns="0" rtlCol="0">
                  <a:spAutoFit/>
                </a:bodyPr>
                <a:lstStyle/>
                <a:p>
                  <a:pPr algn="ctr">
                    <a:lnSpc>
                      <a:spcPct val="90000"/>
                    </a:lnSpc>
                  </a:pPr>
                  <a:r>
                    <a:rPr lang="en-US" sz="1400" dirty="0">
                      <a:solidFill>
                        <a:srgbClr val="425563"/>
                      </a:solidFill>
                    </a:rPr>
                    <a:t>OneView</a:t>
                  </a:r>
                </a:p>
              </p:txBody>
            </p:sp>
            <p:sp>
              <p:nvSpPr>
                <p:cNvPr id="37" name="CaixaDeTexto 49"/>
                <p:cNvSpPr txBox="1"/>
                <p:nvPr/>
              </p:nvSpPr>
              <p:spPr>
                <a:xfrm>
                  <a:off x="7924885" y="3475868"/>
                  <a:ext cx="673226" cy="332194"/>
                </a:xfrm>
                <a:prstGeom prst="rect">
                  <a:avLst/>
                </a:prstGeom>
                <a:noFill/>
              </p:spPr>
              <p:txBody>
                <a:bodyPr wrap="none" lIns="0" tIns="0" rIns="0" bIns="0" rtlCol="0">
                  <a:spAutoFit/>
                </a:bodyPr>
                <a:lstStyle/>
                <a:p>
                  <a:pPr algn="ctr">
                    <a:lnSpc>
                      <a:spcPct val="90000"/>
                    </a:lnSpc>
                  </a:pPr>
                  <a:r>
                    <a:rPr lang="en-US" sz="1400" dirty="0">
                      <a:solidFill>
                        <a:schemeClr val="accent1"/>
                      </a:solidFill>
                    </a:rPr>
                    <a:t>Storage</a:t>
                  </a:r>
                </a:p>
              </p:txBody>
            </p:sp>
            <p:sp>
              <p:nvSpPr>
                <p:cNvPr id="38" name="CaixaDeTexto 50"/>
                <p:cNvSpPr txBox="1"/>
                <p:nvPr/>
              </p:nvSpPr>
              <p:spPr>
                <a:xfrm>
                  <a:off x="4517112" y="6684861"/>
                  <a:ext cx="1899148" cy="474563"/>
                </a:xfrm>
                <a:prstGeom prst="rect">
                  <a:avLst/>
                </a:prstGeom>
                <a:noFill/>
              </p:spPr>
              <p:txBody>
                <a:bodyPr wrap="none" lIns="0" tIns="0" rIns="0" bIns="0" rtlCol="0">
                  <a:spAutoFit/>
                </a:bodyPr>
                <a:lstStyle/>
                <a:p>
                  <a:pPr algn="ctr">
                    <a:lnSpc>
                      <a:spcPct val="90000"/>
                    </a:lnSpc>
                  </a:pPr>
                  <a:r>
                    <a:rPr lang="en-US" sz="2000" dirty="0" smtClean="0">
                      <a:solidFill>
                        <a:schemeClr val="accent3"/>
                      </a:solidFill>
                    </a:rPr>
                    <a:t>Intelligent Edge</a:t>
                  </a:r>
                  <a:endParaRPr lang="en-US" sz="2000" dirty="0">
                    <a:solidFill>
                      <a:schemeClr val="accent3"/>
                    </a:solidFill>
                  </a:endParaRPr>
                </a:p>
              </p:txBody>
            </p:sp>
            <p:sp>
              <p:nvSpPr>
                <p:cNvPr id="39" name="CaixaDeTexto 61"/>
                <p:cNvSpPr txBox="1"/>
                <p:nvPr/>
              </p:nvSpPr>
              <p:spPr>
                <a:xfrm>
                  <a:off x="281742" y="3225040"/>
                  <a:ext cx="2703231" cy="806758"/>
                </a:xfrm>
                <a:prstGeom prst="rect">
                  <a:avLst/>
                </a:prstGeom>
                <a:noFill/>
              </p:spPr>
              <p:txBody>
                <a:bodyPr wrap="none" lIns="0" tIns="0" rIns="0" bIns="0" rtlCol="0">
                  <a:spAutoFit/>
                </a:bodyPr>
                <a:lstStyle/>
                <a:p>
                  <a:pPr algn="ctr">
                    <a:lnSpc>
                      <a:spcPct val="90000"/>
                    </a:lnSpc>
                  </a:pPr>
                  <a:r>
                    <a:rPr lang="en-US" sz="3400" dirty="0">
                      <a:solidFill>
                        <a:schemeClr val="accent2"/>
                      </a:solidFill>
                    </a:rPr>
                    <a:t>FlexCapacity</a:t>
                  </a:r>
                </a:p>
              </p:txBody>
            </p:sp>
            <p:sp>
              <p:nvSpPr>
                <p:cNvPr id="40" name="CaixaDeTexto 61"/>
                <p:cNvSpPr txBox="1"/>
                <p:nvPr/>
              </p:nvSpPr>
              <p:spPr>
                <a:xfrm>
                  <a:off x="6624055" y="4528341"/>
                  <a:ext cx="5459835" cy="1447419"/>
                </a:xfrm>
                <a:prstGeom prst="rect">
                  <a:avLst/>
                </a:prstGeom>
                <a:noFill/>
              </p:spPr>
              <p:txBody>
                <a:bodyPr wrap="none" lIns="0" tIns="0" rIns="0" bIns="0" rtlCol="0">
                  <a:spAutoFit/>
                </a:bodyPr>
                <a:lstStyle/>
                <a:p>
                  <a:pPr algn="ctr">
                    <a:lnSpc>
                      <a:spcPct val="90000"/>
                    </a:lnSpc>
                  </a:pPr>
                  <a:r>
                    <a:rPr lang="en-US" sz="6100" dirty="0">
                      <a:solidFill>
                        <a:schemeClr val="accent2"/>
                      </a:solidFill>
                    </a:rPr>
                    <a:t>HPE Pointnext</a:t>
                  </a:r>
                </a:p>
              </p:txBody>
            </p:sp>
            <p:sp>
              <p:nvSpPr>
                <p:cNvPr id="41" name="CaixaDeTexto 57"/>
                <p:cNvSpPr txBox="1"/>
                <p:nvPr/>
              </p:nvSpPr>
              <p:spPr>
                <a:xfrm>
                  <a:off x="647358" y="4965973"/>
                  <a:ext cx="888451" cy="332194"/>
                </a:xfrm>
                <a:prstGeom prst="rect">
                  <a:avLst/>
                </a:prstGeom>
                <a:noFill/>
              </p:spPr>
              <p:txBody>
                <a:bodyPr wrap="none" lIns="0" tIns="0" rIns="0" bIns="0" rtlCol="0">
                  <a:spAutoFit/>
                </a:bodyPr>
                <a:lstStyle/>
                <a:p>
                  <a:pPr algn="ctr">
                    <a:lnSpc>
                      <a:spcPct val="90000"/>
                    </a:lnSpc>
                  </a:pPr>
                  <a:r>
                    <a:rPr lang="en-US" sz="1400" dirty="0">
                      <a:solidFill>
                        <a:schemeClr val="accent3"/>
                      </a:solidFill>
                    </a:rPr>
                    <a:t>ClearPass</a:t>
                  </a:r>
                </a:p>
              </p:txBody>
            </p:sp>
            <p:sp>
              <p:nvSpPr>
                <p:cNvPr id="43" name="CaixaDeTexto 48"/>
                <p:cNvSpPr txBox="1"/>
                <p:nvPr/>
              </p:nvSpPr>
              <p:spPr>
                <a:xfrm>
                  <a:off x="10337128" y="6629900"/>
                  <a:ext cx="502767" cy="332194"/>
                </a:xfrm>
                <a:prstGeom prst="rect">
                  <a:avLst/>
                </a:prstGeom>
                <a:noFill/>
              </p:spPr>
              <p:txBody>
                <a:bodyPr wrap="none" lIns="0" tIns="0" rIns="0" bIns="0" rtlCol="0">
                  <a:spAutoFit/>
                </a:bodyPr>
                <a:lstStyle/>
                <a:p>
                  <a:pPr algn="ctr">
                    <a:lnSpc>
                      <a:spcPct val="90000"/>
                    </a:lnSpc>
                  </a:pPr>
                  <a:r>
                    <a:rPr lang="en-US" sz="1400" dirty="0">
                      <a:solidFill>
                        <a:srgbClr val="425563"/>
                      </a:solidFill>
                    </a:rPr>
                    <a:t>Cloud</a:t>
                  </a:r>
                </a:p>
              </p:txBody>
            </p:sp>
            <p:sp>
              <p:nvSpPr>
                <p:cNvPr id="48" name="CaixaDeTexto 47"/>
                <p:cNvSpPr txBox="1"/>
                <p:nvPr/>
              </p:nvSpPr>
              <p:spPr>
                <a:xfrm>
                  <a:off x="3467433" y="3448531"/>
                  <a:ext cx="826465" cy="474564"/>
                </a:xfrm>
                <a:prstGeom prst="rect">
                  <a:avLst/>
                </a:prstGeom>
                <a:noFill/>
              </p:spPr>
              <p:txBody>
                <a:bodyPr wrap="none" lIns="0" tIns="0" rIns="0" bIns="0" rtlCol="0">
                  <a:spAutoFit/>
                </a:bodyPr>
                <a:lstStyle/>
                <a:p>
                  <a:pPr algn="ctr">
                    <a:lnSpc>
                      <a:spcPct val="90000"/>
                    </a:lnSpc>
                  </a:pPr>
                  <a:r>
                    <a:rPr lang="en-US" sz="2000" dirty="0">
                      <a:solidFill>
                        <a:srgbClr val="01A982"/>
                      </a:solidFill>
                    </a:rPr>
                    <a:t>Gen10</a:t>
                  </a:r>
                </a:p>
              </p:txBody>
            </p:sp>
            <p:sp>
              <p:nvSpPr>
                <p:cNvPr id="49" name="CaixaDeTexto 59"/>
                <p:cNvSpPr txBox="1"/>
                <p:nvPr/>
              </p:nvSpPr>
              <p:spPr>
                <a:xfrm>
                  <a:off x="2272192" y="3804758"/>
                  <a:ext cx="1454923" cy="806758"/>
                </a:xfrm>
                <a:prstGeom prst="rect">
                  <a:avLst/>
                </a:prstGeom>
                <a:noFill/>
              </p:spPr>
              <p:txBody>
                <a:bodyPr wrap="none" lIns="0" tIns="0" rIns="0" bIns="0" rtlCol="0">
                  <a:spAutoFit/>
                </a:bodyPr>
                <a:lstStyle/>
                <a:p>
                  <a:pPr algn="ctr">
                    <a:lnSpc>
                      <a:spcPct val="90000"/>
                    </a:lnSpc>
                  </a:pPr>
                  <a:r>
                    <a:rPr lang="en-US" sz="3400" dirty="0">
                      <a:solidFill>
                        <a:schemeClr val="accent1"/>
                      </a:solidFill>
                    </a:rPr>
                    <a:t>Nimble</a:t>
                  </a:r>
                </a:p>
              </p:txBody>
            </p:sp>
            <p:sp>
              <p:nvSpPr>
                <p:cNvPr id="52" name="CaixaDeTexto 52"/>
                <p:cNvSpPr txBox="1"/>
                <p:nvPr/>
              </p:nvSpPr>
              <p:spPr>
                <a:xfrm>
                  <a:off x="6601246" y="6551376"/>
                  <a:ext cx="1410156" cy="332194"/>
                </a:xfrm>
                <a:prstGeom prst="rect">
                  <a:avLst/>
                </a:prstGeom>
                <a:noFill/>
              </p:spPr>
              <p:txBody>
                <a:bodyPr wrap="none" lIns="0" tIns="0" rIns="0" bIns="0" rtlCol="0">
                  <a:spAutoFit/>
                </a:bodyPr>
                <a:lstStyle/>
                <a:p>
                  <a:pPr algn="ctr">
                    <a:lnSpc>
                      <a:spcPct val="90000"/>
                    </a:lnSpc>
                  </a:pPr>
                  <a:r>
                    <a:rPr lang="en-US" sz="1400" dirty="0">
                      <a:solidFill>
                        <a:schemeClr val="accent1"/>
                      </a:solidFill>
                    </a:rPr>
                    <a:t>Hyperconverged</a:t>
                  </a:r>
                </a:p>
              </p:txBody>
            </p:sp>
          </p:grpSp>
          <p:sp>
            <p:nvSpPr>
              <p:cNvPr id="57" name="CaixaDeTexto 51"/>
              <p:cNvSpPr txBox="1"/>
              <p:nvPr/>
            </p:nvSpPr>
            <p:spPr>
              <a:xfrm>
                <a:off x="760755" y="5248106"/>
                <a:ext cx="2924002" cy="580367"/>
              </a:xfrm>
              <a:prstGeom prst="rect">
                <a:avLst/>
              </a:prstGeom>
              <a:noFill/>
            </p:spPr>
            <p:txBody>
              <a:bodyPr wrap="none" lIns="0" tIns="0" rIns="0" bIns="0" rtlCol="0">
                <a:spAutoFit/>
              </a:bodyPr>
              <a:lstStyle/>
              <a:p>
                <a:pPr algn="ctr">
                  <a:lnSpc>
                    <a:spcPct val="90000"/>
                  </a:lnSpc>
                </a:pPr>
                <a:r>
                  <a:rPr lang="en-US" sz="2700" dirty="0" smtClean="0">
                    <a:solidFill>
                      <a:schemeClr val="accent2"/>
                    </a:solidFill>
                  </a:rPr>
                  <a:t>Security Solutions</a:t>
                </a:r>
                <a:endParaRPr lang="en-US" sz="2700" dirty="0">
                  <a:solidFill>
                    <a:schemeClr val="accent2"/>
                  </a:solidFill>
                </a:endParaRPr>
              </a:p>
            </p:txBody>
          </p:sp>
          <p:sp>
            <p:nvSpPr>
              <p:cNvPr id="59" name="CaixaDeTexto 51"/>
              <p:cNvSpPr txBox="1"/>
              <p:nvPr/>
            </p:nvSpPr>
            <p:spPr>
              <a:xfrm>
                <a:off x="7388065" y="5562978"/>
                <a:ext cx="1462002" cy="580367"/>
              </a:xfrm>
              <a:prstGeom prst="rect">
                <a:avLst/>
              </a:prstGeom>
              <a:noFill/>
            </p:spPr>
            <p:txBody>
              <a:bodyPr wrap="none" lIns="0" tIns="0" rIns="0" bIns="0" rtlCol="0">
                <a:spAutoFit/>
              </a:bodyPr>
              <a:lstStyle/>
              <a:p>
                <a:pPr algn="ctr">
                  <a:lnSpc>
                    <a:spcPct val="90000"/>
                  </a:lnSpc>
                </a:pPr>
                <a:r>
                  <a:rPr lang="en-US" sz="2700" dirty="0"/>
                  <a:t>Analytics</a:t>
                </a:r>
              </a:p>
            </p:txBody>
          </p:sp>
          <p:sp>
            <p:nvSpPr>
              <p:cNvPr id="5" name="Rectangle 4"/>
              <p:cNvSpPr/>
              <p:nvPr/>
            </p:nvSpPr>
            <p:spPr>
              <a:xfrm>
                <a:off x="4780947" y="3381249"/>
                <a:ext cx="1162832" cy="444230"/>
              </a:xfrm>
              <a:prstGeom prst="rect">
                <a:avLst/>
              </a:prstGeom>
            </p:spPr>
            <p:txBody>
              <a:bodyPr wrap="none">
                <a:spAutoFit/>
              </a:bodyPr>
              <a:lstStyle/>
              <a:p>
                <a:pPr algn="ctr">
                  <a:lnSpc>
                    <a:spcPct val="90000"/>
                  </a:lnSpc>
                </a:pPr>
                <a:r>
                  <a:rPr lang="en-US" sz="1400" dirty="0">
                    <a:solidFill>
                      <a:srgbClr val="425563"/>
                    </a:solidFill>
                  </a:rPr>
                  <a:t>AzureStack</a:t>
                </a:r>
              </a:p>
            </p:txBody>
          </p:sp>
        </p:grpSp>
        <p:cxnSp>
          <p:nvCxnSpPr>
            <p:cNvPr id="13" name="Conector reto 12"/>
            <p:cNvCxnSpPr/>
            <p:nvPr/>
          </p:nvCxnSpPr>
          <p:spPr>
            <a:xfrm>
              <a:off x="0" y="3447407"/>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cxnSp>
          <p:nvCxnSpPr>
            <p:cNvPr id="44" name="Conector reto 12"/>
            <p:cNvCxnSpPr/>
            <p:nvPr/>
          </p:nvCxnSpPr>
          <p:spPr>
            <a:xfrm>
              <a:off x="0" y="6072050"/>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sp>
          <p:nvSpPr>
            <p:cNvPr id="50" name="CaixaDeTexto 60"/>
            <p:cNvSpPr txBox="1"/>
            <p:nvPr/>
          </p:nvSpPr>
          <p:spPr>
            <a:xfrm>
              <a:off x="10947591" y="3548170"/>
              <a:ext cx="751826" cy="207363"/>
            </a:xfrm>
            <a:prstGeom prst="rect">
              <a:avLst/>
            </a:prstGeom>
            <a:noFill/>
          </p:spPr>
          <p:txBody>
            <a:bodyPr wrap="none" lIns="0" tIns="0" rIns="0" bIns="0" rtlCol="0">
              <a:spAutoFit/>
            </a:bodyPr>
            <a:lstStyle/>
            <a:p>
              <a:pPr algn="ctr">
                <a:lnSpc>
                  <a:spcPct val="90000"/>
                </a:lnSpc>
              </a:pPr>
              <a:r>
                <a:rPr lang="en-US" sz="1400" dirty="0">
                  <a:solidFill>
                    <a:srgbClr val="01A982"/>
                  </a:solidFill>
                </a:rPr>
                <a:t>HybridIT</a:t>
              </a:r>
            </a:p>
          </p:txBody>
        </p:sp>
        <p:sp>
          <p:nvSpPr>
            <p:cNvPr id="65" name="CaixaDeTexto 48"/>
            <p:cNvSpPr txBox="1"/>
            <p:nvPr/>
          </p:nvSpPr>
          <p:spPr>
            <a:xfrm>
              <a:off x="11120449" y="4036719"/>
              <a:ext cx="1011937" cy="207363"/>
            </a:xfrm>
            <a:prstGeom prst="rect">
              <a:avLst/>
            </a:prstGeom>
            <a:noFill/>
          </p:spPr>
          <p:txBody>
            <a:bodyPr wrap="none" lIns="0" tIns="0" rIns="0" bIns="0" rtlCol="0">
              <a:spAutoFit/>
            </a:bodyPr>
            <a:lstStyle/>
            <a:p>
              <a:pPr algn="ctr">
                <a:lnSpc>
                  <a:spcPct val="90000"/>
                </a:lnSpc>
              </a:pPr>
              <a:r>
                <a:rPr lang="en-US" sz="1400" dirty="0">
                  <a:solidFill>
                    <a:schemeClr val="accent2"/>
                  </a:solidFill>
                </a:rPr>
                <a:t>SAP/HANA</a:t>
              </a:r>
            </a:p>
          </p:txBody>
        </p:sp>
        <p:sp>
          <p:nvSpPr>
            <p:cNvPr id="54" name="CaixaDeTexto 47"/>
            <p:cNvSpPr txBox="1"/>
            <p:nvPr/>
          </p:nvSpPr>
          <p:spPr>
            <a:xfrm>
              <a:off x="7289796" y="3896701"/>
              <a:ext cx="1298771" cy="296233"/>
            </a:xfrm>
            <a:prstGeom prst="rect">
              <a:avLst/>
            </a:prstGeom>
            <a:noFill/>
          </p:spPr>
          <p:txBody>
            <a:bodyPr wrap="none" lIns="0" tIns="0" rIns="0" bIns="0" rtlCol="0">
              <a:spAutoFit/>
            </a:bodyPr>
            <a:lstStyle/>
            <a:p>
              <a:pPr algn="ctr">
                <a:lnSpc>
                  <a:spcPct val="90000"/>
                </a:lnSpc>
              </a:pPr>
              <a:r>
                <a:rPr lang="en-US" sz="2000" dirty="0"/>
                <a:t>Pathfinder</a:t>
              </a:r>
            </a:p>
          </p:txBody>
        </p:sp>
        <p:sp>
          <p:nvSpPr>
            <p:cNvPr id="74" name="CaixaDeTexto 50"/>
            <p:cNvSpPr txBox="1"/>
            <p:nvPr/>
          </p:nvSpPr>
          <p:spPr>
            <a:xfrm>
              <a:off x="9325447" y="5164442"/>
              <a:ext cx="1072511" cy="207363"/>
            </a:xfrm>
            <a:prstGeom prst="rect">
              <a:avLst/>
            </a:prstGeom>
            <a:noFill/>
          </p:spPr>
          <p:txBody>
            <a:bodyPr wrap="none" lIns="0" tIns="0" rIns="0" bIns="0" rtlCol="0">
              <a:spAutoFit/>
            </a:bodyPr>
            <a:lstStyle/>
            <a:p>
              <a:pPr algn="ctr">
                <a:lnSpc>
                  <a:spcPct val="90000"/>
                </a:lnSpc>
              </a:pPr>
              <a:r>
                <a:rPr lang="en-US" sz="1400" dirty="0">
                  <a:solidFill>
                    <a:schemeClr val="accent3"/>
                  </a:solidFill>
                </a:rPr>
                <a:t>FutureCities</a:t>
              </a:r>
            </a:p>
          </p:txBody>
        </p:sp>
      </p:grpSp>
      <p:pic>
        <p:nvPicPr>
          <p:cNvPr id="55" name="Picture 54"/>
          <p:cNvPicPr>
            <a:picLocks noChangeAspect="1"/>
          </p:cNvPicPr>
          <p:nvPr/>
        </p:nvPicPr>
        <p:blipFill>
          <a:blip r:embed="rId4"/>
          <a:stretch>
            <a:fillRect/>
          </a:stretch>
        </p:blipFill>
        <p:spPr>
          <a:xfrm>
            <a:off x="5214451" y="2450335"/>
            <a:ext cx="2117766" cy="693591"/>
          </a:xfrm>
          <a:prstGeom prst="rect">
            <a:avLst/>
          </a:prstGeom>
          <a:noFill/>
          <a:ln>
            <a:noFill/>
          </a:ln>
        </p:spPr>
      </p:pic>
      <p:pic>
        <p:nvPicPr>
          <p:cNvPr id="56" name="Picture 5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788717" y="2170464"/>
            <a:ext cx="2194560" cy="1055985"/>
          </a:xfrm>
          <a:prstGeom prst="rect">
            <a:avLst/>
          </a:prstGeom>
        </p:spPr>
      </p:pic>
      <p:sp>
        <p:nvSpPr>
          <p:cNvPr id="64" name="Rectangle 63"/>
          <p:cNvSpPr/>
          <p:nvPr/>
        </p:nvSpPr>
        <p:spPr>
          <a:xfrm>
            <a:off x="1846843" y="4142354"/>
            <a:ext cx="4182555" cy="937180"/>
          </a:xfrm>
          <a:prstGeom prst="rect">
            <a:avLst/>
          </a:prstGeom>
        </p:spPr>
        <p:txBody>
          <a:bodyPr wrap="none">
            <a:spAutoFit/>
          </a:bodyPr>
          <a:lstStyle/>
          <a:p>
            <a:pPr algn="ctr">
              <a:lnSpc>
                <a:spcPct val="90000"/>
              </a:lnSpc>
            </a:pPr>
            <a:r>
              <a:rPr lang="en-US" sz="6100" dirty="0" smtClean="0">
                <a:solidFill>
                  <a:srgbClr val="425563"/>
                </a:solidFill>
              </a:rPr>
              <a:t>OneSphere</a:t>
            </a:r>
            <a:endParaRPr lang="en-US" sz="6100" dirty="0">
              <a:solidFill>
                <a:srgbClr val="425563"/>
              </a:solidFill>
            </a:endParaRPr>
          </a:p>
        </p:txBody>
      </p:sp>
      <p:sp>
        <p:nvSpPr>
          <p:cNvPr id="67" name="CaixaDeTexto 61"/>
          <p:cNvSpPr txBox="1"/>
          <p:nvPr/>
        </p:nvSpPr>
        <p:spPr>
          <a:xfrm>
            <a:off x="4241946" y="4910810"/>
            <a:ext cx="2596865" cy="567848"/>
          </a:xfrm>
          <a:prstGeom prst="rect">
            <a:avLst/>
          </a:prstGeom>
          <a:noFill/>
        </p:spPr>
        <p:txBody>
          <a:bodyPr wrap="none" lIns="0" tIns="0" rIns="0" bIns="0" rtlCol="0">
            <a:spAutoFit/>
          </a:bodyPr>
          <a:lstStyle/>
          <a:p>
            <a:pPr algn="ctr">
              <a:lnSpc>
                <a:spcPct val="90000"/>
              </a:lnSpc>
            </a:pPr>
            <a:r>
              <a:rPr lang="en-US" sz="4100" dirty="0" smtClean="0">
                <a:solidFill>
                  <a:schemeClr val="accent2"/>
                </a:solidFill>
              </a:rPr>
              <a:t>GreenLake</a:t>
            </a:r>
            <a:endParaRPr lang="en-US" sz="4100" dirty="0">
              <a:solidFill>
                <a:schemeClr val="accent2"/>
              </a:solidFill>
            </a:endParaRPr>
          </a:p>
        </p:txBody>
      </p:sp>
      <p:sp>
        <p:nvSpPr>
          <p:cNvPr id="69" name="CaixaDeTexto 55"/>
          <p:cNvSpPr txBox="1"/>
          <p:nvPr/>
        </p:nvSpPr>
        <p:spPr>
          <a:xfrm>
            <a:off x="7905707" y="5447200"/>
            <a:ext cx="1865895" cy="373949"/>
          </a:xfrm>
          <a:prstGeom prst="rect">
            <a:avLst/>
          </a:prstGeom>
          <a:noFill/>
        </p:spPr>
        <p:txBody>
          <a:bodyPr wrap="none" lIns="0" tIns="0" rIns="0" bIns="0" rtlCol="0">
            <a:spAutoFit/>
          </a:bodyPr>
          <a:lstStyle/>
          <a:p>
            <a:pPr algn="ctr">
              <a:lnSpc>
                <a:spcPct val="90000"/>
              </a:lnSpc>
            </a:pPr>
            <a:r>
              <a:rPr lang="en-US" sz="2700" dirty="0" smtClean="0">
                <a:solidFill>
                  <a:srgbClr val="01A982"/>
                </a:solidFill>
              </a:rPr>
              <a:t>Data Center</a:t>
            </a:r>
            <a:endParaRPr lang="en-US" sz="2700" dirty="0">
              <a:solidFill>
                <a:srgbClr val="01A982"/>
              </a:solidFill>
            </a:endParaRPr>
          </a:p>
        </p:txBody>
      </p:sp>
      <p:sp>
        <p:nvSpPr>
          <p:cNvPr id="10" name="Rectangle 9"/>
          <p:cNvSpPr/>
          <p:nvPr/>
        </p:nvSpPr>
        <p:spPr>
          <a:xfrm>
            <a:off x="10615238" y="5634568"/>
            <a:ext cx="426720" cy="369332"/>
          </a:xfrm>
          <a:prstGeom prst="rect">
            <a:avLst/>
          </a:prstGeom>
        </p:spPr>
        <p:txBody>
          <a:bodyPr wrap="none">
            <a:spAutoFit/>
          </a:bodyPr>
          <a:lstStyle/>
          <a:p>
            <a:pPr algn="ctr">
              <a:lnSpc>
                <a:spcPct val="90000"/>
              </a:lnSpc>
            </a:pPr>
            <a:r>
              <a:rPr lang="en-US" sz="2000" dirty="0" smtClean="0"/>
              <a:t>AI</a:t>
            </a:r>
            <a:endParaRPr lang="en-US" sz="2000" dirty="0"/>
          </a:p>
        </p:txBody>
      </p:sp>
      <p:sp>
        <p:nvSpPr>
          <p:cNvPr id="71" name="CaixaDeTexto 48"/>
          <p:cNvSpPr txBox="1"/>
          <p:nvPr/>
        </p:nvSpPr>
        <p:spPr>
          <a:xfrm>
            <a:off x="4281127" y="3984613"/>
            <a:ext cx="697307" cy="193899"/>
          </a:xfrm>
          <a:prstGeom prst="rect">
            <a:avLst/>
          </a:prstGeom>
          <a:noFill/>
        </p:spPr>
        <p:txBody>
          <a:bodyPr wrap="none" lIns="0" tIns="0" rIns="0" bIns="0" rtlCol="0">
            <a:spAutoFit/>
          </a:bodyPr>
          <a:lstStyle/>
          <a:p>
            <a:pPr algn="ctr">
              <a:lnSpc>
                <a:spcPct val="90000"/>
              </a:lnSpc>
            </a:pPr>
            <a:r>
              <a:rPr lang="en-US" sz="1400" dirty="0" smtClean="0"/>
              <a:t>Dev Ops</a:t>
            </a:r>
            <a:endParaRPr lang="en-US" sz="1400" dirty="0"/>
          </a:p>
        </p:txBody>
      </p:sp>
      <p:sp>
        <p:nvSpPr>
          <p:cNvPr id="75" name="CaixaDeTexto 59"/>
          <p:cNvSpPr txBox="1"/>
          <p:nvPr/>
        </p:nvSpPr>
        <p:spPr>
          <a:xfrm>
            <a:off x="10204415" y="5181896"/>
            <a:ext cx="1365760" cy="373949"/>
          </a:xfrm>
          <a:prstGeom prst="rect">
            <a:avLst/>
          </a:prstGeom>
          <a:noFill/>
        </p:spPr>
        <p:txBody>
          <a:bodyPr wrap="none" lIns="0" tIns="0" rIns="0" bIns="0" rtlCol="0">
            <a:spAutoFit/>
          </a:bodyPr>
          <a:lstStyle/>
          <a:p>
            <a:pPr algn="ctr">
              <a:lnSpc>
                <a:spcPct val="90000"/>
              </a:lnSpc>
            </a:pPr>
            <a:r>
              <a:rPr lang="en-US" sz="2700" dirty="0" smtClean="0">
                <a:solidFill>
                  <a:schemeClr val="accent1"/>
                </a:solidFill>
              </a:rPr>
              <a:t>InfoSight</a:t>
            </a:r>
            <a:endParaRPr lang="en-US" sz="2700" dirty="0">
              <a:solidFill>
                <a:schemeClr val="accent1"/>
              </a:solidFill>
            </a:endParaRPr>
          </a:p>
        </p:txBody>
      </p:sp>
      <p:sp>
        <p:nvSpPr>
          <p:cNvPr id="46" name="CaixaDeTexto 50"/>
          <p:cNvSpPr txBox="1"/>
          <p:nvPr/>
        </p:nvSpPr>
        <p:spPr>
          <a:xfrm>
            <a:off x="6258550" y="3646830"/>
            <a:ext cx="896079" cy="193899"/>
          </a:xfrm>
          <a:prstGeom prst="rect">
            <a:avLst/>
          </a:prstGeom>
          <a:noFill/>
        </p:spPr>
        <p:txBody>
          <a:bodyPr wrap="none" lIns="0" tIns="0" rIns="0" bIns="0" rtlCol="0">
            <a:spAutoFit/>
          </a:bodyPr>
          <a:lstStyle/>
          <a:p>
            <a:pPr algn="ctr">
              <a:lnSpc>
                <a:spcPct val="90000"/>
              </a:lnSpc>
            </a:pPr>
            <a:r>
              <a:rPr lang="en-US" sz="1400" dirty="0" smtClean="0">
                <a:solidFill>
                  <a:schemeClr val="accent3"/>
                </a:solidFill>
              </a:rPr>
              <a:t>Networking</a:t>
            </a:r>
            <a:endParaRPr lang="en-US" sz="1400" dirty="0">
              <a:solidFill>
                <a:schemeClr val="accent3"/>
              </a:solidFill>
            </a:endParaRPr>
          </a:p>
        </p:txBody>
      </p:sp>
    </p:spTree>
    <p:extLst>
      <p:ext uri="{BB962C8B-B14F-4D97-AF65-F5344CB8AC3E}">
        <p14:creationId xmlns:p14="http://schemas.microsoft.com/office/powerpoint/2010/main" val="289200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55"/>
          <p:cNvSpPr/>
          <p:nvPr/>
        </p:nvSpPr>
        <p:spPr bwMode="ltGray">
          <a:xfrm>
            <a:off x="629269" y="3096762"/>
            <a:ext cx="3523620" cy="1347474"/>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pPr>
              <a:spcBef>
                <a:spcPts val="300"/>
              </a:spcBef>
            </a:pPr>
            <a:r>
              <a:rPr lang="en-US" sz="1050" b="1" dirty="0">
                <a:solidFill>
                  <a:schemeClr val="tx1"/>
                </a:solidFill>
              </a:rPr>
              <a:t>Observations </a:t>
            </a:r>
          </a:p>
          <a:p>
            <a:pPr marL="137160" indent="-137160">
              <a:spcBef>
                <a:spcPts val="300"/>
              </a:spcBef>
              <a:buFont typeface="Arial" panose="020B0604020202020204" pitchFamily="34" charset="0"/>
              <a:buChar char="−"/>
            </a:pPr>
            <a:r>
              <a:rPr lang="en-US" sz="900" dirty="0">
                <a:solidFill>
                  <a:schemeClr val="tx1"/>
                </a:solidFill>
              </a:rPr>
              <a:t>"More on why SimpliVity vs. competition. Not speeds and feeds. How do we beat </a:t>
            </a:r>
            <a:r>
              <a:rPr lang="en-US" sz="900" dirty="0" err="1">
                <a:solidFill>
                  <a:schemeClr val="tx1"/>
                </a:solidFill>
              </a:rPr>
              <a:t>Nutanix</a:t>
            </a:r>
            <a:r>
              <a:rPr lang="en-US" sz="900" dirty="0">
                <a:solidFill>
                  <a:schemeClr val="tx1"/>
                </a:solidFill>
              </a:rPr>
              <a:t>. Why should our teams sell SimpliVity vs. </a:t>
            </a:r>
            <a:r>
              <a:rPr lang="en-US" sz="900" dirty="0" err="1">
                <a:solidFill>
                  <a:schemeClr val="tx1"/>
                </a:solidFill>
              </a:rPr>
              <a:t>Nutanix</a:t>
            </a:r>
            <a:r>
              <a:rPr lang="en-US" sz="900" dirty="0">
                <a:solidFill>
                  <a:schemeClr val="tx1"/>
                </a:solidFill>
              </a:rPr>
              <a:t>. I need to gain mindshare with our sellers. Need help to do that. Make it simple. </a:t>
            </a:r>
            <a:r>
              <a:rPr lang="en-US" sz="900" dirty="0" smtClean="0">
                <a:solidFill>
                  <a:schemeClr val="tx1"/>
                </a:solidFill>
              </a:rPr>
              <a:t>“ – </a:t>
            </a:r>
            <a:r>
              <a:rPr lang="en-US" sz="900" dirty="0" err="1" smtClean="0">
                <a:solidFill>
                  <a:schemeClr val="tx1"/>
                </a:solidFill>
              </a:rPr>
              <a:t>Bradon</a:t>
            </a:r>
            <a:r>
              <a:rPr lang="en-US" sz="900" dirty="0" smtClean="0">
                <a:solidFill>
                  <a:schemeClr val="tx1"/>
                </a:solidFill>
              </a:rPr>
              <a:t> Harris, Logicalis Director</a:t>
            </a:r>
          </a:p>
          <a:p>
            <a:pPr marL="137160" indent="-137160">
              <a:spcBef>
                <a:spcPts val="300"/>
              </a:spcBef>
              <a:buFont typeface="Arial" panose="020B0604020202020204" pitchFamily="34" charset="0"/>
              <a:buChar char="−"/>
            </a:pPr>
            <a:r>
              <a:rPr lang="en-US" sz="900" dirty="0" smtClean="0">
                <a:solidFill>
                  <a:schemeClr val="tx1"/>
                </a:solidFill>
              </a:rPr>
              <a:t>Partners asking for help positioning SimpliVity vs Synergy</a:t>
            </a:r>
            <a:endParaRPr lang="en-US" sz="900" dirty="0">
              <a:solidFill>
                <a:schemeClr val="tx1"/>
              </a:solidFill>
            </a:endParaRPr>
          </a:p>
        </p:txBody>
      </p:sp>
      <p:sp>
        <p:nvSpPr>
          <p:cNvPr id="17" name="Title 2"/>
          <p:cNvSpPr>
            <a:spLocks noGrp="1"/>
          </p:cNvSpPr>
          <p:nvPr>
            <p:ph type="title"/>
          </p:nvPr>
        </p:nvSpPr>
        <p:spPr/>
        <p:txBody>
          <a:bodyPr/>
          <a:lstStyle/>
          <a:p>
            <a:r>
              <a:rPr lang="en-US" dirty="0"/>
              <a:t>Top 3 Customer Interests: </a:t>
            </a:r>
            <a:r>
              <a:rPr lang="en-US" dirty="0" smtClean="0"/>
              <a:t>October-December</a:t>
            </a:r>
            <a:endParaRPr lang="en-US" dirty="0"/>
          </a:p>
        </p:txBody>
      </p:sp>
      <p:sp>
        <p:nvSpPr>
          <p:cNvPr id="71" name="Espaço Reservado para Número de Slide 2"/>
          <p:cNvSpPr>
            <a:spLocks noGrp="1"/>
          </p:cNvSpPr>
          <p:nvPr>
            <p:ph type="sldNum" sz="quarter" idx="12"/>
          </p:nvPr>
        </p:nvSpPr>
        <p:spPr/>
        <p:txBody>
          <a:bodyPr/>
          <a:lstStyle/>
          <a:p>
            <a:fld id="{B016F8AB-BCEA-4347-8BA6-BE776009BC89}" type="slidenum">
              <a:rPr lang="en-US" smtClean="0"/>
              <a:pPr/>
              <a:t>5</a:t>
            </a:fld>
            <a:endParaRPr lang="en-US"/>
          </a:p>
        </p:txBody>
      </p:sp>
      <p:graphicFrame>
        <p:nvGraphicFramePr>
          <p:cNvPr id="53" name="Content Placeholder 8"/>
          <p:cNvGraphicFramePr>
            <a:graphicFrameLocks/>
          </p:cNvGraphicFramePr>
          <p:nvPr>
            <p:extLst>
              <p:ext uri="{D42A27DB-BD31-4B8C-83A1-F6EECF244321}">
                <p14:modId xmlns:p14="http://schemas.microsoft.com/office/powerpoint/2010/main" val="341387083"/>
              </p:ext>
            </p:extLst>
          </p:nvPr>
        </p:nvGraphicFramePr>
        <p:xfrm>
          <a:off x="581684" y="1838743"/>
          <a:ext cx="1700349" cy="1531914"/>
        </p:xfrm>
        <a:graphic>
          <a:graphicData uri="http://schemas.openxmlformats.org/drawingml/2006/chart">
            <c:chart xmlns:c="http://schemas.openxmlformats.org/drawingml/2006/chart" xmlns:r="http://schemas.openxmlformats.org/officeDocument/2006/relationships" r:id="rId3"/>
          </a:graphicData>
        </a:graphic>
      </p:graphicFrame>
      <p:sp>
        <p:nvSpPr>
          <p:cNvPr id="115" name="TextBox 57"/>
          <p:cNvSpPr txBox="1"/>
          <p:nvPr/>
        </p:nvSpPr>
        <p:spPr>
          <a:xfrm>
            <a:off x="769529" y="2658603"/>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116" name="TextBox 73"/>
          <p:cNvSpPr txBox="1"/>
          <p:nvPr/>
        </p:nvSpPr>
        <p:spPr>
          <a:xfrm>
            <a:off x="2384874" y="2672741"/>
            <a:ext cx="1649250" cy="27510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briefing</a:t>
            </a:r>
          </a:p>
        </p:txBody>
      </p:sp>
      <p:sp>
        <p:nvSpPr>
          <p:cNvPr id="128" name="Content Placeholder 1"/>
          <p:cNvSpPr txBox="1">
            <a:spLocks/>
          </p:cNvSpPr>
          <p:nvPr/>
        </p:nvSpPr>
        <p:spPr>
          <a:xfrm>
            <a:off x="632449" y="1143000"/>
            <a:ext cx="3520440" cy="4907686"/>
          </a:xfrm>
          <a:prstGeom prst="rect">
            <a:avLst/>
          </a:prstGeom>
          <a:ln w="38100">
            <a:solidFill>
              <a:schemeClr val="accent1"/>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a:t>SimpliVity</a:t>
            </a:r>
          </a:p>
        </p:txBody>
      </p:sp>
      <p:cxnSp>
        <p:nvCxnSpPr>
          <p:cNvPr id="11" name="Conector reto 10"/>
          <p:cNvCxnSpPr/>
          <p:nvPr/>
        </p:nvCxnSpPr>
        <p:spPr>
          <a:xfrm>
            <a:off x="2293537" y="17574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Box 85"/>
          <p:cNvSpPr txBox="1"/>
          <p:nvPr/>
        </p:nvSpPr>
        <p:spPr>
          <a:xfrm>
            <a:off x="769529" y="2060185"/>
            <a:ext cx="243379" cy="242855"/>
          </a:xfrm>
          <a:prstGeom prst="rect">
            <a:avLst/>
          </a:prstGeom>
          <a:noFill/>
        </p:spPr>
        <p:txBody>
          <a:bodyPr wrap="square" lIns="0" tIns="0" rIns="0" bIns="0" rtlCol="0">
            <a:noAutofit/>
          </a:bodyPr>
          <a:lstStyle/>
          <a:p>
            <a:pPr>
              <a:lnSpc>
                <a:spcPct val="90000"/>
              </a:lnSpc>
            </a:pPr>
            <a:r>
              <a:rPr lang="en-US" sz="800" dirty="0" smtClean="0"/>
              <a:t>Oct</a:t>
            </a:r>
            <a:endParaRPr lang="en-US" sz="800" dirty="0"/>
          </a:p>
          <a:p>
            <a:pPr>
              <a:lnSpc>
                <a:spcPct val="90000"/>
              </a:lnSpc>
            </a:pPr>
            <a:r>
              <a:rPr lang="en-US" sz="800" dirty="0" smtClean="0"/>
              <a:t>21%</a:t>
            </a:r>
            <a:endParaRPr lang="en-US" sz="800" dirty="0"/>
          </a:p>
        </p:txBody>
      </p:sp>
      <p:sp>
        <p:nvSpPr>
          <p:cNvPr id="51" name="TextBox 86"/>
          <p:cNvSpPr txBox="1"/>
          <p:nvPr/>
        </p:nvSpPr>
        <p:spPr>
          <a:xfrm>
            <a:off x="1987801" y="1784261"/>
            <a:ext cx="211441" cy="218361"/>
          </a:xfrm>
          <a:prstGeom prst="rect">
            <a:avLst/>
          </a:prstGeom>
          <a:noFill/>
        </p:spPr>
        <p:txBody>
          <a:bodyPr wrap="square" lIns="0" tIns="0" rIns="0" bIns="0" rtlCol="0">
            <a:noAutofit/>
          </a:bodyPr>
          <a:lstStyle/>
          <a:p>
            <a:pPr>
              <a:lnSpc>
                <a:spcPct val="90000"/>
              </a:lnSpc>
            </a:pPr>
            <a:r>
              <a:rPr lang="en-US" sz="800" dirty="0" smtClean="0"/>
              <a:t>Dec</a:t>
            </a:r>
            <a:endParaRPr lang="en-US" sz="800" dirty="0"/>
          </a:p>
          <a:p>
            <a:pPr>
              <a:lnSpc>
                <a:spcPct val="90000"/>
              </a:lnSpc>
            </a:pPr>
            <a:r>
              <a:rPr lang="en-US" sz="800" dirty="0" smtClean="0"/>
              <a:t>27%</a:t>
            </a:r>
            <a:endParaRPr lang="en-US" sz="800" dirty="0"/>
          </a:p>
        </p:txBody>
      </p:sp>
      <p:sp>
        <p:nvSpPr>
          <p:cNvPr id="46" name="Rectangle 54"/>
          <p:cNvSpPr/>
          <p:nvPr/>
        </p:nvSpPr>
        <p:spPr bwMode="ltGray">
          <a:xfrm>
            <a:off x="642526" y="4398254"/>
            <a:ext cx="3510363" cy="160437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8288" tIns="45720" rIns="0" bIns="73152" numCol="3" spcCol="91440" rtlCol="0" anchor="t"/>
          <a:lstStyle/>
          <a:p>
            <a:pPr>
              <a:spcBef>
                <a:spcPts val="200"/>
              </a:spcBef>
            </a:pPr>
            <a:r>
              <a:rPr lang="en-US" sz="1000" dirty="0">
                <a:solidFill>
                  <a:schemeClr val="tx1"/>
                </a:solidFill>
              </a:rPr>
              <a:t>Briefings</a:t>
            </a:r>
          </a:p>
          <a:p>
            <a:pPr>
              <a:spcBef>
                <a:spcPts val="200"/>
              </a:spcBef>
            </a:pPr>
            <a:r>
              <a:rPr lang="en-US" sz="800" b="1" dirty="0" smtClean="0">
                <a:solidFill>
                  <a:schemeClr val="tx1"/>
                </a:solidFill>
              </a:rPr>
              <a:t>December </a:t>
            </a:r>
            <a:endParaRPr lang="en-US" sz="800" dirty="0" smtClean="0">
              <a:solidFill>
                <a:schemeClr val="tx1"/>
              </a:solidFill>
            </a:endParaRPr>
          </a:p>
          <a:p>
            <a:pPr marL="112713" indent="-112713">
              <a:buFont typeface="Arial" panose="020B0604020202020204" pitchFamily="34" charset="0"/>
              <a:buChar char="−"/>
            </a:pPr>
            <a:r>
              <a:rPr lang="en-US" sz="700" dirty="0">
                <a:solidFill>
                  <a:schemeClr val="tx1"/>
                </a:solidFill>
              </a:rPr>
              <a:t>Regent </a:t>
            </a:r>
            <a:r>
              <a:rPr lang="en-US" sz="700" dirty="0" smtClean="0">
                <a:solidFill>
                  <a:schemeClr val="tx1"/>
                </a:solidFill>
              </a:rPr>
              <a:t>University</a:t>
            </a:r>
          </a:p>
          <a:p>
            <a:pPr marL="112713" indent="-112713">
              <a:buFont typeface="Arial" panose="020B0604020202020204" pitchFamily="34" charset="0"/>
              <a:buChar char="−"/>
            </a:pPr>
            <a:r>
              <a:rPr lang="en-US" sz="700" dirty="0" smtClean="0">
                <a:solidFill>
                  <a:schemeClr val="tx1"/>
                </a:solidFill>
              </a:rPr>
              <a:t>Deloitte</a:t>
            </a:r>
          </a:p>
          <a:p>
            <a:pPr marL="112713" indent="-112713">
              <a:buFont typeface="Arial" panose="020B0604020202020204" pitchFamily="34" charset="0"/>
              <a:buChar char="−"/>
            </a:pPr>
            <a:r>
              <a:rPr lang="en-US" sz="700" dirty="0">
                <a:solidFill>
                  <a:schemeClr val="tx1"/>
                </a:solidFill>
              </a:rPr>
              <a:t>CTC </a:t>
            </a:r>
            <a:r>
              <a:rPr lang="en-US" sz="700" dirty="0" smtClean="0">
                <a:solidFill>
                  <a:schemeClr val="tx1"/>
                </a:solidFill>
              </a:rPr>
              <a:t>Corporation</a:t>
            </a:r>
          </a:p>
          <a:p>
            <a:pPr marL="112713" indent="-112713">
              <a:buFont typeface="Arial" panose="020B0604020202020204" pitchFamily="34" charset="0"/>
              <a:buChar char="−"/>
            </a:pPr>
            <a:r>
              <a:rPr lang="en-US" sz="700" dirty="0">
                <a:solidFill>
                  <a:schemeClr val="tx1"/>
                </a:solidFill>
              </a:rPr>
              <a:t>Security Service Federal Credit </a:t>
            </a:r>
            <a:r>
              <a:rPr lang="en-US" sz="700" dirty="0" smtClean="0">
                <a:solidFill>
                  <a:schemeClr val="tx1"/>
                </a:solidFill>
              </a:rPr>
              <a:t>Union</a:t>
            </a:r>
          </a:p>
          <a:p>
            <a:pPr marL="112713" indent="-112713">
              <a:buFont typeface="Arial" panose="020B0604020202020204" pitchFamily="34" charset="0"/>
              <a:buChar char="−"/>
            </a:pPr>
            <a:r>
              <a:rPr lang="en-US" sz="700" dirty="0" smtClean="0">
                <a:solidFill>
                  <a:schemeClr val="tx1"/>
                </a:solidFill>
              </a:rPr>
              <a:t>SimpliVity Workshop</a:t>
            </a:r>
          </a:p>
          <a:p>
            <a:pPr marL="112713" indent="-112713">
              <a:buFont typeface="Arial" panose="020B0604020202020204" pitchFamily="34" charset="0"/>
              <a:buChar char="−"/>
            </a:pPr>
            <a:r>
              <a:rPr lang="en-US" sz="700" dirty="0" smtClean="0">
                <a:solidFill>
                  <a:schemeClr val="tx1"/>
                </a:solidFill>
              </a:rPr>
              <a:t>Synopsys</a:t>
            </a:r>
            <a:r>
              <a:rPr lang="en-US" sz="700" dirty="0">
                <a:solidFill>
                  <a:schemeClr val="tx1"/>
                </a:solidFill>
              </a:rPr>
              <a:t>, Inc</a:t>
            </a:r>
            <a:r>
              <a:rPr lang="en-US" sz="700" dirty="0" smtClean="0">
                <a:solidFill>
                  <a:schemeClr val="tx1"/>
                </a:solidFill>
              </a:rPr>
              <a:t>.</a:t>
            </a:r>
          </a:p>
          <a:p>
            <a:pPr marL="112713" indent="-112713">
              <a:buFont typeface="Arial" panose="020B0604020202020204" pitchFamily="34" charset="0"/>
              <a:buChar char="−"/>
            </a:pPr>
            <a:r>
              <a:rPr lang="en-US" sz="700" dirty="0">
                <a:solidFill>
                  <a:schemeClr val="tx1"/>
                </a:solidFill>
              </a:rPr>
              <a:t>Hilton </a:t>
            </a:r>
            <a:r>
              <a:rPr lang="en-US" sz="700" dirty="0" smtClean="0">
                <a:solidFill>
                  <a:schemeClr val="tx1"/>
                </a:solidFill>
              </a:rPr>
              <a:t>Worldwide</a:t>
            </a:r>
          </a:p>
          <a:p>
            <a:pPr marL="112713" indent="-112713">
              <a:buFont typeface="Arial" panose="020B0604020202020204" pitchFamily="34" charset="0"/>
              <a:buChar char="−"/>
            </a:pPr>
            <a:r>
              <a:rPr lang="en-US" sz="700" dirty="0" smtClean="0">
                <a:solidFill>
                  <a:schemeClr val="tx1"/>
                </a:solidFill>
              </a:rPr>
              <a:t>Softbank </a:t>
            </a:r>
            <a:r>
              <a:rPr lang="en-US" sz="700" dirty="0">
                <a:solidFill>
                  <a:schemeClr val="tx1"/>
                </a:solidFill>
              </a:rPr>
              <a:t>Corp. </a:t>
            </a:r>
          </a:p>
          <a:p>
            <a:pPr marL="112713" indent="-112713">
              <a:buFont typeface="Arial" panose="020B0604020202020204" pitchFamily="34" charset="0"/>
              <a:buChar char="−"/>
            </a:pPr>
            <a:r>
              <a:rPr lang="en-US" sz="700" dirty="0">
                <a:solidFill>
                  <a:schemeClr val="tx1"/>
                </a:solidFill>
              </a:rPr>
              <a:t>Mindef </a:t>
            </a:r>
            <a:r>
              <a:rPr lang="en-US" sz="700" dirty="0" smtClean="0">
                <a:solidFill>
                  <a:schemeClr val="tx1"/>
                </a:solidFill>
              </a:rPr>
              <a:t>Singapore</a:t>
            </a:r>
          </a:p>
          <a:p>
            <a:pPr marL="112713" indent="-112713">
              <a:buFont typeface="Arial" panose="020B0604020202020204" pitchFamily="34" charset="0"/>
              <a:buChar char="−"/>
            </a:pPr>
            <a:r>
              <a:rPr lang="en-US" sz="700" dirty="0">
                <a:solidFill>
                  <a:schemeClr val="tx1"/>
                </a:solidFill>
              </a:rPr>
              <a:t>LS Global Co</a:t>
            </a:r>
            <a:r>
              <a:rPr lang="en-US" sz="700" dirty="0" smtClean="0">
                <a:solidFill>
                  <a:schemeClr val="tx1"/>
                </a:solidFill>
              </a:rPr>
              <a:t>.</a:t>
            </a:r>
          </a:p>
          <a:p>
            <a:pPr marL="112713" indent="-112713">
              <a:buFont typeface="Arial" panose="020B0604020202020204" pitchFamily="34" charset="0"/>
              <a:buChar char="−"/>
            </a:pPr>
            <a:endParaRPr lang="en-US" sz="700" dirty="0">
              <a:solidFill>
                <a:schemeClr val="tx1"/>
              </a:solidFill>
            </a:endParaRPr>
          </a:p>
          <a:p>
            <a:pPr marL="112713" indent="-112713">
              <a:buFont typeface="Arial" panose="020B0604020202020204" pitchFamily="34" charset="0"/>
              <a:buChar char="−"/>
            </a:pPr>
            <a:endParaRPr lang="en-US" sz="700" dirty="0" smtClean="0">
              <a:solidFill>
                <a:schemeClr val="tx1"/>
              </a:solidFill>
            </a:endParaRPr>
          </a:p>
          <a:p>
            <a:endParaRPr lang="en-US" sz="700" dirty="0">
              <a:solidFill>
                <a:schemeClr val="tx1"/>
              </a:solidFill>
            </a:endParaRPr>
          </a:p>
          <a:p>
            <a:r>
              <a:rPr lang="en-US" sz="800" b="1" dirty="0" smtClean="0">
                <a:solidFill>
                  <a:schemeClr val="tx1"/>
                </a:solidFill>
              </a:rPr>
              <a:t>November </a:t>
            </a:r>
            <a:endParaRPr lang="en-US" sz="800" b="1" dirty="0">
              <a:solidFill>
                <a:schemeClr val="tx1"/>
              </a:solidFill>
            </a:endParaRPr>
          </a:p>
          <a:p>
            <a:pPr marL="112713" indent="-112713">
              <a:buFont typeface="Arial" panose="020B0604020202020204" pitchFamily="34" charset="0"/>
              <a:buChar char="−"/>
            </a:pPr>
            <a:r>
              <a:rPr lang="en-US" sz="700" dirty="0">
                <a:solidFill>
                  <a:schemeClr val="tx1"/>
                </a:solidFill>
              </a:rPr>
              <a:t>Long View Systems </a:t>
            </a:r>
            <a:r>
              <a:rPr lang="en-US" sz="700" dirty="0" smtClean="0">
                <a:solidFill>
                  <a:schemeClr val="tx1"/>
                </a:solidFill>
              </a:rPr>
              <a:t>Co.</a:t>
            </a:r>
          </a:p>
          <a:p>
            <a:pPr marL="112713" indent="-112713">
              <a:buFont typeface="Arial" panose="020B0604020202020204" pitchFamily="34" charset="0"/>
              <a:buChar char="−"/>
            </a:pPr>
            <a:r>
              <a:rPr lang="en-US" sz="700" dirty="0">
                <a:solidFill>
                  <a:schemeClr val="tx1"/>
                </a:solidFill>
              </a:rPr>
              <a:t>Elite </a:t>
            </a:r>
            <a:r>
              <a:rPr lang="en-US" sz="700" dirty="0" smtClean="0">
                <a:solidFill>
                  <a:schemeClr val="tx1"/>
                </a:solidFill>
              </a:rPr>
              <a:t>Generations</a:t>
            </a:r>
          </a:p>
          <a:p>
            <a:pPr marL="112713" indent="-112713">
              <a:buFont typeface="Arial" panose="020B0604020202020204" pitchFamily="34" charset="0"/>
              <a:buChar char="−"/>
            </a:pPr>
            <a:r>
              <a:rPr lang="en-US" sz="700" dirty="0">
                <a:solidFill>
                  <a:schemeClr val="tx1"/>
                </a:solidFill>
              </a:rPr>
              <a:t>Virginia State </a:t>
            </a:r>
            <a:r>
              <a:rPr lang="en-US" sz="700" dirty="0" smtClean="0">
                <a:solidFill>
                  <a:schemeClr val="tx1"/>
                </a:solidFill>
              </a:rPr>
              <a:t>University</a:t>
            </a:r>
          </a:p>
          <a:p>
            <a:pPr marL="112713" indent="-112713">
              <a:buFont typeface="Arial" panose="020B0604020202020204" pitchFamily="34" charset="0"/>
              <a:buChar char="−"/>
            </a:pPr>
            <a:r>
              <a:rPr lang="en-US" sz="700" dirty="0" smtClean="0">
                <a:solidFill>
                  <a:schemeClr val="tx1"/>
                </a:solidFill>
              </a:rPr>
              <a:t>Amer. Dig./Brookfield Zoo</a:t>
            </a:r>
          </a:p>
          <a:p>
            <a:pPr marL="112713" indent="-112713">
              <a:buFont typeface="Arial" panose="020B0604020202020204" pitchFamily="34" charset="0"/>
              <a:buChar char="−"/>
            </a:pPr>
            <a:r>
              <a:rPr lang="en-US" sz="700" dirty="0" smtClean="0">
                <a:solidFill>
                  <a:schemeClr val="tx1"/>
                </a:solidFill>
              </a:rPr>
              <a:t>NGA</a:t>
            </a:r>
          </a:p>
          <a:p>
            <a:pPr marL="112713" indent="-112713">
              <a:buFont typeface="Arial" panose="020B0604020202020204" pitchFamily="34" charset="0"/>
              <a:buChar char="−"/>
            </a:pPr>
            <a:r>
              <a:rPr lang="en-US" sz="700" dirty="0">
                <a:solidFill>
                  <a:schemeClr val="tx1"/>
                </a:solidFill>
              </a:rPr>
              <a:t>Deloitte Consulting </a:t>
            </a:r>
            <a:r>
              <a:rPr lang="en-US" sz="700" dirty="0" smtClean="0">
                <a:solidFill>
                  <a:schemeClr val="tx1"/>
                </a:solidFill>
              </a:rPr>
              <a:t>LLP</a:t>
            </a:r>
          </a:p>
          <a:p>
            <a:pPr marL="112713" indent="-112713">
              <a:buFont typeface="Arial" panose="020B0604020202020204" pitchFamily="34" charset="0"/>
              <a:buChar char="−"/>
            </a:pPr>
            <a:r>
              <a:rPr lang="en-US" sz="700" dirty="0">
                <a:solidFill>
                  <a:schemeClr val="tx1"/>
                </a:solidFill>
              </a:rPr>
              <a:t>MSD </a:t>
            </a:r>
            <a:r>
              <a:rPr lang="en-US" sz="700" dirty="0" smtClean="0">
                <a:solidFill>
                  <a:schemeClr val="tx1"/>
                </a:solidFill>
              </a:rPr>
              <a:t>Pharma </a:t>
            </a:r>
            <a:r>
              <a:rPr lang="en-US" sz="700" dirty="0">
                <a:solidFill>
                  <a:schemeClr val="tx1"/>
                </a:solidFill>
              </a:rPr>
              <a:t>Pte Ltd</a:t>
            </a:r>
            <a:r>
              <a:rPr lang="en-US" sz="700" dirty="0" smtClean="0">
                <a:solidFill>
                  <a:schemeClr val="tx1"/>
                </a:solidFill>
              </a:rPr>
              <a:t>.</a:t>
            </a:r>
          </a:p>
          <a:p>
            <a:pPr marL="112713" indent="-112713">
              <a:buFont typeface="Arial" panose="020B0604020202020204" pitchFamily="34" charset="0"/>
              <a:buChar char="−"/>
            </a:pPr>
            <a:r>
              <a:rPr lang="en-US" sz="700" dirty="0" smtClean="0">
                <a:solidFill>
                  <a:schemeClr val="tx1"/>
                </a:solidFill>
              </a:rPr>
              <a:t>Accenture </a:t>
            </a:r>
            <a:r>
              <a:rPr lang="en-US" sz="700" dirty="0">
                <a:solidFill>
                  <a:schemeClr val="tx1"/>
                </a:solidFill>
              </a:rPr>
              <a:t>(</a:t>
            </a:r>
            <a:r>
              <a:rPr lang="en-US" sz="700" dirty="0" smtClean="0">
                <a:solidFill>
                  <a:schemeClr val="tx1"/>
                </a:solidFill>
              </a:rPr>
              <a:t>UK</a:t>
            </a:r>
            <a:r>
              <a:rPr lang="en-US" sz="700" dirty="0">
                <a:solidFill>
                  <a:schemeClr val="tx1"/>
                </a:solidFill>
              </a:rPr>
              <a:t>) </a:t>
            </a:r>
            <a:r>
              <a:rPr lang="en-US" sz="700" dirty="0" smtClean="0">
                <a:solidFill>
                  <a:schemeClr val="tx1"/>
                </a:solidFill>
              </a:rPr>
              <a:t>LTD</a:t>
            </a:r>
          </a:p>
          <a:p>
            <a:pPr marL="112713" indent="-112713">
              <a:buFont typeface="Arial" panose="020B0604020202020204" pitchFamily="34" charset="0"/>
              <a:buChar char="−"/>
            </a:pPr>
            <a:r>
              <a:rPr lang="en-US" sz="700" dirty="0">
                <a:solidFill>
                  <a:schemeClr val="tx1"/>
                </a:solidFill>
              </a:rPr>
              <a:t>Public Utilities </a:t>
            </a:r>
            <a:r>
              <a:rPr lang="en-US" sz="700" dirty="0" smtClean="0">
                <a:solidFill>
                  <a:schemeClr val="tx1"/>
                </a:solidFill>
              </a:rPr>
              <a:t>Board</a:t>
            </a:r>
          </a:p>
          <a:p>
            <a:pPr marL="112713" indent="-112713">
              <a:buFont typeface="Arial" panose="020B0604020202020204" pitchFamily="34" charset="0"/>
              <a:buChar char="−"/>
            </a:pPr>
            <a:r>
              <a:rPr lang="en-US" sz="700" dirty="0">
                <a:solidFill>
                  <a:schemeClr val="tx1"/>
                </a:solidFill>
              </a:rPr>
              <a:t>Hudson County School of </a:t>
            </a:r>
            <a:r>
              <a:rPr lang="en-US" sz="700" dirty="0" smtClean="0">
                <a:solidFill>
                  <a:schemeClr val="tx1"/>
                </a:solidFill>
              </a:rPr>
              <a:t>Technology</a:t>
            </a:r>
          </a:p>
          <a:p>
            <a:pPr marL="112713" indent="-112713">
              <a:buFont typeface="Arial" panose="020B0604020202020204" pitchFamily="34" charset="0"/>
              <a:buChar char="−"/>
            </a:pPr>
            <a:r>
              <a:rPr lang="en-US" sz="700" dirty="0">
                <a:solidFill>
                  <a:schemeClr val="tx1"/>
                </a:solidFill>
              </a:rPr>
              <a:t>San </a:t>
            </a:r>
            <a:r>
              <a:rPr lang="en-US" sz="700" dirty="0" smtClean="0">
                <a:solidFill>
                  <a:schemeClr val="tx1"/>
                </a:solidFill>
              </a:rPr>
              <a:t>Benefit </a:t>
            </a:r>
            <a:r>
              <a:rPr lang="en-US" sz="700" dirty="0">
                <a:solidFill>
                  <a:schemeClr val="tx1"/>
                </a:solidFill>
              </a:rPr>
              <a:t>Co.,</a:t>
            </a:r>
            <a:r>
              <a:rPr lang="en-US" sz="700" dirty="0" smtClean="0">
                <a:solidFill>
                  <a:schemeClr val="tx1"/>
                </a:solidFill>
              </a:rPr>
              <a:t>Ltd</a:t>
            </a:r>
          </a:p>
          <a:p>
            <a:pPr marL="112713" indent="-112713">
              <a:buFont typeface="Arial" panose="020B0604020202020204" pitchFamily="34" charset="0"/>
              <a:buChar char="−"/>
            </a:pPr>
            <a:endParaRPr lang="en-US" sz="700" dirty="0" smtClean="0">
              <a:solidFill>
                <a:schemeClr val="tx1"/>
              </a:solidFill>
            </a:endParaRPr>
          </a:p>
          <a:p>
            <a:endParaRPr lang="en-US" sz="800" b="1" dirty="0" smtClean="0">
              <a:solidFill>
                <a:schemeClr val="tx1"/>
              </a:solidFill>
            </a:endParaRPr>
          </a:p>
          <a:p>
            <a:r>
              <a:rPr lang="en-US" sz="800" b="1" dirty="0" smtClean="0">
                <a:solidFill>
                  <a:schemeClr val="tx1"/>
                </a:solidFill>
              </a:rPr>
              <a:t>October</a:t>
            </a:r>
            <a:endParaRPr lang="en-US" sz="8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Logicalis</a:t>
            </a:r>
            <a:endParaRPr lang="en-US" sz="700" dirty="0">
              <a:solidFill>
                <a:schemeClr val="tx1"/>
              </a:solidFill>
            </a:endParaRPr>
          </a:p>
          <a:p>
            <a:pPr marL="112713" indent="-112713">
              <a:buFont typeface="Arial" panose="020B0604020202020204" pitchFamily="34" charset="0"/>
              <a:buChar char="−"/>
            </a:pPr>
            <a:r>
              <a:rPr lang="en-US" sz="700" dirty="0" smtClean="0">
                <a:solidFill>
                  <a:schemeClr val="tx1"/>
                </a:solidFill>
              </a:rPr>
              <a:t>CUNY</a:t>
            </a:r>
          </a:p>
          <a:p>
            <a:pPr marL="112713" indent="-112713">
              <a:buFont typeface="Arial" panose="020B0604020202020204" pitchFamily="34" charset="0"/>
              <a:buChar char="−"/>
            </a:pPr>
            <a:r>
              <a:rPr lang="en-US" sz="700" dirty="0" smtClean="0">
                <a:solidFill>
                  <a:schemeClr val="tx1"/>
                </a:solidFill>
              </a:rPr>
              <a:t>Nike</a:t>
            </a:r>
          </a:p>
          <a:p>
            <a:pPr marL="112713" indent="-112713">
              <a:buFont typeface="Arial" panose="020B0604020202020204" pitchFamily="34" charset="0"/>
              <a:buChar char="−"/>
            </a:pPr>
            <a:r>
              <a:rPr lang="en-US" sz="700" dirty="0">
                <a:solidFill>
                  <a:schemeClr val="tx1"/>
                </a:solidFill>
              </a:rPr>
              <a:t>Blue Cross &amp; </a:t>
            </a:r>
            <a:r>
              <a:rPr lang="en-US" sz="700" dirty="0" smtClean="0">
                <a:solidFill>
                  <a:schemeClr val="tx1"/>
                </a:solidFill>
              </a:rPr>
              <a:t>Blue Shield </a:t>
            </a:r>
          </a:p>
          <a:p>
            <a:pPr marL="112713" indent="-112713">
              <a:buFont typeface="Arial" panose="020B0604020202020204" pitchFamily="34" charset="0"/>
              <a:buChar char="−"/>
            </a:pPr>
            <a:r>
              <a:rPr lang="en-US" sz="700" dirty="0" smtClean="0">
                <a:solidFill>
                  <a:schemeClr val="tx1"/>
                </a:solidFill>
              </a:rPr>
              <a:t>Tech Data</a:t>
            </a:r>
          </a:p>
          <a:p>
            <a:pPr marL="112713" indent="-112713">
              <a:buFont typeface="Arial" panose="020B0604020202020204" pitchFamily="34" charset="0"/>
              <a:buChar char="−"/>
            </a:pPr>
            <a:r>
              <a:rPr lang="en-US" sz="700" dirty="0" smtClean="0">
                <a:solidFill>
                  <a:schemeClr val="tx1"/>
                </a:solidFill>
              </a:rPr>
              <a:t>Bosch</a:t>
            </a:r>
          </a:p>
          <a:p>
            <a:pPr marL="112713" indent="-112713">
              <a:buFont typeface="Arial" panose="020B0604020202020204" pitchFamily="34" charset="0"/>
              <a:buChar char="−"/>
            </a:pPr>
            <a:r>
              <a:rPr lang="en-US" sz="700" dirty="0">
                <a:solidFill>
                  <a:schemeClr val="tx1"/>
                </a:solidFill>
              </a:rPr>
              <a:t>Fenwick &amp; West </a:t>
            </a:r>
            <a:r>
              <a:rPr lang="en-US" sz="700" dirty="0" smtClean="0">
                <a:solidFill>
                  <a:schemeClr val="tx1"/>
                </a:solidFill>
              </a:rPr>
              <a:t>LLP</a:t>
            </a:r>
          </a:p>
          <a:p>
            <a:pPr marL="112713" indent="-112713">
              <a:buFont typeface="Arial" panose="020B0604020202020204" pitchFamily="34" charset="0"/>
              <a:buChar char="−"/>
            </a:pPr>
            <a:r>
              <a:rPr lang="en-US" sz="700" dirty="0">
                <a:solidFill>
                  <a:schemeClr val="tx1"/>
                </a:solidFill>
              </a:rPr>
              <a:t>SEATH </a:t>
            </a:r>
            <a:r>
              <a:rPr lang="en-US" sz="700" dirty="0" smtClean="0">
                <a:solidFill>
                  <a:schemeClr val="tx1"/>
                </a:solidFill>
              </a:rPr>
              <a:t>Partners</a:t>
            </a:r>
          </a:p>
          <a:p>
            <a:pPr marL="112713" indent="-112713">
              <a:buFont typeface="Arial" panose="020B0604020202020204" pitchFamily="34" charset="0"/>
              <a:buChar char="−"/>
            </a:pPr>
            <a:r>
              <a:rPr lang="en-US" sz="700" dirty="0" smtClean="0">
                <a:solidFill>
                  <a:schemeClr val="tx1"/>
                </a:solidFill>
              </a:rPr>
              <a:t>Rolls-Royce Holdings</a:t>
            </a:r>
          </a:p>
          <a:p>
            <a:pPr marL="112713" indent="-112713">
              <a:buFont typeface="Arial" panose="020B0604020202020204" pitchFamily="34" charset="0"/>
              <a:buChar char="−"/>
            </a:pPr>
            <a:r>
              <a:rPr lang="en-US" sz="700" dirty="0" smtClean="0">
                <a:solidFill>
                  <a:schemeClr val="tx1"/>
                </a:solidFill>
              </a:rPr>
              <a:t>Synnex</a:t>
            </a:r>
          </a:p>
          <a:p>
            <a:pPr marL="112713" indent="-112713">
              <a:buFont typeface="Arial" panose="020B0604020202020204" pitchFamily="34" charset="0"/>
              <a:buChar char="−"/>
            </a:pPr>
            <a:r>
              <a:rPr lang="en-US" sz="700" dirty="0">
                <a:solidFill>
                  <a:schemeClr val="tx1"/>
                </a:solidFill>
              </a:rPr>
              <a:t>Nationwide Mutual </a:t>
            </a:r>
            <a:endParaRPr lang="en-US" sz="7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St Electronics PTE.</a:t>
            </a:r>
          </a:p>
          <a:p>
            <a:pPr marL="112713" indent="-112713">
              <a:buFont typeface="Arial" panose="020B0604020202020204" pitchFamily="34" charset="0"/>
              <a:buChar char="−"/>
            </a:pPr>
            <a:r>
              <a:rPr lang="en-US" sz="700" dirty="0">
                <a:solidFill>
                  <a:schemeClr val="tx1"/>
                </a:solidFill>
              </a:rPr>
              <a:t>Pakistan Air Force</a:t>
            </a:r>
            <a:endParaRPr lang="en-US" sz="700" dirty="0" smtClean="0">
              <a:solidFill>
                <a:schemeClr val="tx1"/>
              </a:solidFill>
            </a:endParaRPr>
          </a:p>
        </p:txBody>
      </p:sp>
      <p:graphicFrame>
        <p:nvGraphicFramePr>
          <p:cNvPr id="48" name="Chart 47"/>
          <p:cNvGraphicFramePr>
            <a:graphicFrameLocks/>
          </p:cNvGraphicFramePr>
          <p:nvPr>
            <p:extLst>
              <p:ext uri="{D42A27DB-BD31-4B8C-83A1-F6EECF244321}">
                <p14:modId xmlns:p14="http://schemas.microsoft.com/office/powerpoint/2010/main" val="1483024317"/>
              </p:ext>
            </p:extLst>
          </p:nvPr>
        </p:nvGraphicFramePr>
        <p:xfrm>
          <a:off x="2230309" y="1318509"/>
          <a:ext cx="2119529" cy="1534706"/>
        </p:xfrm>
        <a:graphic>
          <a:graphicData uri="http://schemas.openxmlformats.org/drawingml/2006/chart">
            <c:chart xmlns:c="http://schemas.openxmlformats.org/drawingml/2006/chart" xmlns:r="http://schemas.openxmlformats.org/officeDocument/2006/relationships" r:id="rId4"/>
          </a:graphicData>
        </a:graphic>
      </p:graphicFrame>
      <p:sp>
        <p:nvSpPr>
          <p:cNvPr id="99" name="Rectangle 61"/>
          <p:cNvSpPr/>
          <p:nvPr/>
        </p:nvSpPr>
        <p:spPr bwMode="ltGray">
          <a:xfrm>
            <a:off x="8124832" y="3068425"/>
            <a:ext cx="3604177" cy="1346694"/>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91440" rtlCol="0" anchor="t"/>
          <a:lstStyle/>
          <a:p>
            <a:pPr>
              <a:spcBef>
                <a:spcPts val="300"/>
              </a:spcBef>
            </a:pPr>
            <a:r>
              <a:rPr lang="en-US" sz="1050" b="1" dirty="0">
                <a:solidFill>
                  <a:schemeClr val="tx1"/>
                </a:solidFill>
              </a:rPr>
              <a:t>Observations </a:t>
            </a:r>
          </a:p>
          <a:p>
            <a:pPr marL="137160" indent="-137160">
              <a:spcBef>
                <a:spcPts val="300"/>
              </a:spcBef>
              <a:buFont typeface="Arial" panose="020B0604020202020204" pitchFamily="34" charset="0"/>
              <a:buChar char="−"/>
            </a:pPr>
            <a:r>
              <a:rPr lang="en-US" sz="900" dirty="0" smtClean="0">
                <a:solidFill>
                  <a:schemeClr val="tx1"/>
                </a:solidFill>
              </a:rPr>
              <a:t>Customers are very interested want to know when OneSphere will be available and when can they </a:t>
            </a:r>
            <a:r>
              <a:rPr lang="en-US" sz="900" dirty="0" smtClean="0">
                <a:solidFill>
                  <a:schemeClr val="tx1"/>
                </a:solidFill>
              </a:rPr>
              <a:t>test</a:t>
            </a:r>
          </a:p>
          <a:p>
            <a:pPr marL="137160" indent="-137160">
              <a:spcBef>
                <a:spcPts val="300"/>
              </a:spcBef>
              <a:buFont typeface="Arial" panose="020B0604020202020204" pitchFamily="34" charset="0"/>
              <a:buChar char="−"/>
            </a:pPr>
            <a:endParaRPr lang="en-US" sz="1000" dirty="0">
              <a:solidFill>
                <a:schemeClr val="tx1"/>
              </a:solidFill>
            </a:endParaRPr>
          </a:p>
          <a:p>
            <a:pPr marL="137160" indent="-137160">
              <a:spcBef>
                <a:spcPts val="300"/>
              </a:spcBef>
              <a:buFont typeface="Arial" panose="020B0604020202020204" pitchFamily="34" charset="0"/>
              <a:buChar char="−"/>
            </a:pPr>
            <a:endParaRPr lang="en-US" sz="1000" dirty="0">
              <a:solidFill>
                <a:schemeClr val="tx1"/>
              </a:solidFill>
            </a:endParaRPr>
          </a:p>
        </p:txBody>
      </p:sp>
      <p:sp>
        <p:nvSpPr>
          <p:cNvPr id="73" name="TextBox 85"/>
          <p:cNvSpPr txBox="1"/>
          <p:nvPr/>
        </p:nvSpPr>
        <p:spPr>
          <a:xfrm>
            <a:off x="4538761" y="2042392"/>
            <a:ext cx="243379" cy="242855"/>
          </a:xfrm>
          <a:prstGeom prst="rect">
            <a:avLst/>
          </a:prstGeom>
          <a:noFill/>
        </p:spPr>
        <p:txBody>
          <a:bodyPr wrap="square" lIns="0" tIns="0" rIns="0" bIns="0" rtlCol="0">
            <a:noAutofit/>
          </a:bodyPr>
          <a:lstStyle/>
          <a:p>
            <a:pPr>
              <a:lnSpc>
                <a:spcPct val="90000"/>
              </a:lnSpc>
            </a:pPr>
            <a:r>
              <a:rPr lang="en-US" sz="800" dirty="0" smtClean="0"/>
              <a:t>Oct</a:t>
            </a:r>
            <a:endParaRPr lang="en-US" sz="800" dirty="0"/>
          </a:p>
          <a:p>
            <a:pPr>
              <a:lnSpc>
                <a:spcPct val="90000"/>
              </a:lnSpc>
            </a:pPr>
            <a:r>
              <a:rPr lang="en-US" sz="800" dirty="0" smtClean="0"/>
              <a:t>18%</a:t>
            </a:r>
            <a:endParaRPr lang="en-US" sz="800" dirty="0"/>
          </a:p>
        </p:txBody>
      </p:sp>
      <p:graphicFrame>
        <p:nvGraphicFramePr>
          <p:cNvPr id="114" name="Content Placeholder 8"/>
          <p:cNvGraphicFramePr>
            <a:graphicFrameLocks/>
          </p:cNvGraphicFramePr>
          <p:nvPr>
            <p:extLst>
              <p:ext uri="{D42A27DB-BD31-4B8C-83A1-F6EECF244321}">
                <p14:modId xmlns:p14="http://schemas.microsoft.com/office/powerpoint/2010/main" val="2206803131"/>
              </p:ext>
            </p:extLst>
          </p:nvPr>
        </p:nvGraphicFramePr>
        <p:xfrm>
          <a:off x="8092177" y="1537838"/>
          <a:ext cx="1860030" cy="1142903"/>
        </p:xfrm>
        <a:graphic>
          <a:graphicData uri="http://schemas.openxmlformats.org/drawingml/2006/chart">
            <c:chart xmlns:c="http://schemas.openxmlformats.org/drawingml/2006/chart" xmlns:r="http://schemas.openxmlformats.org/officeDocument/2006/relationships" r:id="rId5"/>
          </a:graphicData>
        </a:graphic>
      </p:graphicFrame>
      <p:sp>
        <p:nvSpPr>
          <p:cNvPr id="121" name="TextBox 31"/>
          <p:cNvSpPr txBox="1"/>
          <p:nvPr/>
        </p:nvSpPr>
        <p:spPr>
          <a:xfrm>
            <a:off x="8486045" y="2200380"/>
            <a:ext cx="402354" cy="96950"/>
          </a:xfrm>
          <a:prstGeom prst="rect">
            <a:avLst/>
          </a:prstGeom>
          <a:noFill/>
        </p:spPr>
        <p:txBody>
          <a:bodyPr wrap="none" lIns="0" tIns="0" rIns="0" bIns="0" rtlCol="0">
            <a:spAutoFit/>
          </a:bodyPr>
          <a:lstStyle/>
          <a:p>
            <a:pPr>
              <a:lnSpc>
                <a:spcPct val="90000"/>
              </a:lnSpc>
            </a:pPr>
            <a:r>
              <a:rPr lang="en-US" sz="700" dirty="0" smtClean="0">
                <a:solidFill>
                  <a:srgbClr val="425563"/>
                </a:solidFill>
              </a:rPr>
              <a:t>NewStack</a:t>
            </a:r>
            <a:endParaRPr lang="en-US" sz="700" dirty="0">
              <a:solidFill>
                <a:srgbClr val="425563"/>
              </a:solidFill>
            </a:endParaRPr>
          </a:p>
        </p:txBody>
      </p:sp>
      <p:sp>
        <p:nvSpPr>
          <p:cNvPr id="122" name="TextBox 103"/>
          <p:cNvSpPr txBox="1"/>
          <p:nvPr/>
        </p:nvSpPr>
        <p:spPr>
          <a:xfrm>
            <a:off x="8982214" y="1898656"/>
            <a:ext cx="477695" cy="96950"/>
          </a:xfrm>
          <a:prstGeom prst="rect">
            <a:avLst/>
          </a:prstGeom>
          <a:noFill/>
        </p:spPr>
        <p:txBody>
          <a:bodyPr wrap="none" lIns="0" tIns="0" rIns="0" bIns="0" rtlCol="0">
            <a:spAutoFit/>
          </a:bodyPr>
          <a:lstStyle/>
          <a:p>
            <a:pPr>
              <a:lnSpc>
                <a:spcPct val="90000"/>
              </a:lnSpc>
            </a:pPr>
            <a:r>
              <a:rPr lang="en-US" sz="700" b="1" dirty="0" smtClean="0">
                <a:solidFill>
                  <a:schemeClr val="accent3"/>
                </a:solidFill>
              </a:rPr>
              <a:t>OneSphere</a:t>
            </a:r>
            <a:endParaRPr lang="en-US" sz="700" b="1" dirty="0">
              <a:solidFill>
                <a:schemeClr val="accent3"/>
              </a:solidFill>
            </a:endParaRPr>
          </a:p>
        </p:txBody>
      </p:sp>
      <p:sp>
        <p:nvSpPr>
          <p:cNvPr id="120" name="TextBox 102"/>
          <p:cNvSpPr txBox="1"/>
          <p:nvPr/>
        </p:nvSpPr>
        <p:spPr>
          <a:xfrm>
            <a:off x="9599998" y="2515018"/>
            <a:ext cx="211441" cy="127229"/>
          </a:xfrm>
          <a:prstGeom prst="rect">
            <a:avLst/>
          </a:prstGeom>
          <a:noFill/>
        </p:spPr>
        <p:txBody>
          <a:bodyPr wrap="square" lIns="0" tIns="0" rIns="0" bIns="0" rtlCol="0">
            <a:noAutofit/>
          </a:bodyPr>
          <a:lstStyle/>
          <a:p>
            <a:pPr>
              <a:lnSpc>
                <a:spcPct val="90000"/>
              </a:lnSpc>
            </a:pPr>
            <a:r>
              <a:rPr lang="en-US" sz="800" dirty="0" smtClean="0">
                <a:solidFill>
                  <a:srgbClr val="425563"/>
                </a:solidFill>
              </a:rPr>
              <a:t>0%</a:t>
            </a:r>
            <a:endParaRPr lang="en-US" sz="800" dirty="0">
              <a:solidFill>
                <a:srgbClr val="425563"/>
              </a:solidFill>
            </a:endParaRPr>
          </a:p>
        </p:txBody>
      </p:sp>
      <p:sp>
        <p:nvSpPr>
          <p:cNvPr id="117" name="TextBox 82"/>
          <p:cNvSpPr txBox="1"/>
          <p:nvPr/>
        </p:nvSpPr>
        <p:spPr>
          <a:xfrm>
            <a:off x="8268915" y="2099858"/>
            <a:ext cx="249065" cy="182284"/>
          </a:xfrm>
          <a:prstGeom prst="rect">
            <a:avLst/>
          </a:prstGeom>
          <a:noFill/>
        </p:spPr>
        <p:txBody>
          <a:bodyPr wrap="square" lIns="0" tIns="0" rIns="0" bIns="0" rtlCol="0">
            <a:noAutofit/>
          </a:bodyPr>
          <a:lstStyle/>
          <a:p>
            <a:pPr>
              <a:lnSpc>
                <a:spcPct val="90000"/>
              </a:lnSpc>
            </a:pPr>
            <a:r>
              <a:rPr lang="en-US" sz="800" dirty="0" smtClean="0"/>
              <a:t>Oct</a:t>
            </a:r>
            <a:endParaRPr lang="en-US" sz="800" dirty="0"/>
          </a:p>
          <a:p>
            <a:pPr>
              <a:lnSpc>
                <a:spcPct val="90000"/>
              </a:lnSpc>
            </a:pPr>
            <a:endParaRPr lang="en-US" sz="800" dirty="0"/>
          </a:p>
        </p:txBody>
      </p:sp>
      <p:sp>
        <p:nvSpPr>
          <p:cNvPr id="119" name="TextBox 101"/>
          <p:cNvSpPr txBox="1"/>
          <p:nvPr/>
        </p:nvSpPr>
        <p:spPr>
          <a:xfrm>
            <a:off x="8275614" y="2244293"/>
            <a:ext cx="240399" cy="105421"/>
          </a:xfrm>
          <a:prstGeom prst="rect">
            <a:avLst/>
          </a:prstGeom>
          <a:noFill/>
        </p:spPr>
        <p:txBody>
          <a:bodyPr wrap="square" lIns="0" tIns="0" rIns="0" bIns="0" rtlCol="0">
            <a:noAutofit/>
          </a:bodyPr>
          <a:lstStyle/>
          <a:p>
            <a:pPr>
              <a:lnSpc>
                <a:spcPct val="90000"/>
              </a:lnSpc>
            </a:pPr>
            <a:r>
              <a:rPr lang="en-US" sz="800" dirty="0">
                <a:solidFill>
                  <a:srgbClr val="425563"/>
                </a:solidFill>
              </a:rPr>
              <a:t>7</a:t>
            </a:r>
            <a:r>
              <a:rPr lang="en-US" sz="800" dirty="0" smtClean="0">
                <a:solidFill>
                  <a:srgbClr val="425563"/>
                </a:solidFill>
              </a:rPr>
              <a:t>%</a:t>
            </a:r>
            <a:endParaRPr lang="en-US" sz="800" dirty="0">
              <a:solidFill>
                <a:srgbClr val="425563"/>
              </a:solidFill>
            </a:endParaRPr>
          </a:p>
        </p:txBody>
      </p:sp>
      <p:sp>
        <p:nvSpPr>
          <p:cNvPr id="78" name="TextBox 79"/>
          <p:cNvSpPr txBox="1"/>
          <p:nvPr/>
        </p:nvSpPr>
        <p:spPr>
          <a:xfrm>
            <a:off x="8358075" y="2670429"/>
            <a:ext cx="1360376" cy="282457"/>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130" name="Content Placeholder 1"/>
          <p:cNvSpPr txBox="1">
            <a:spLocks/>
          </p:cNvSpPr>
          <p:nvPr/>
        </p:nvSpPr>
        <p:spPr>
          <a:xfrm>
            <a:off x="8112377" y="1147990"/>
            <a:ext cx="3616632" cy="4907686"/>
          </a:xfrm>
          <a:prstGeom prst="rect">
            <a:avLst/>
          </a:prstGeom>
          <a:ln w="38100">
            <a:solidFill>
              <a:schemeClr val="accent3"/>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OneSphere</a:t>
            </a:r>
            <a:endParaRPr lang="en-US" b="1" dirty="0"/>
          </a:p>
        </p:txBody>
      </p:sp>
      <p:sp>
        <p:nvSpPr>
          <p:cNvPr id="131" name="Rectangle 54"/>
          <p:cNvSpPr/>
          <p:nvPr/>
        </p:nvSpPr>
        <p:spPr bwMode="ltGray">
          <a:xfrm>
            <a:off x="8086454" y="4402789"/>
            <a:ext cx="3523622" cy="160720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3" spcCol="91440" rtlCol="0" anchor="t"/>
          <a:lstStyle/>
          <a:p>
            <a:pPr>
              <a:spcBef>
                <a:spcPts val="600"/>
              </a:spcBef>
            </a:pPr>
            <a:r>
              <a:rPr lang="en-US" sz="1000" dirty="0" smtClean="0">
                <a:solidFill>
                  <a:schemeClr val="tx1"/>
                </a:solidFill>
              </a:rPr>
              <a:t>Briefings</a:t>
            </a:r>
            <a:endParaRPr lang="en-US" sz="1000" b="1" dirty="0" smtClean="0">
              <a:solidFill>
                <a:schemeClr val="tx1"/>
              </a:solidFill>
            </a:endParaRPr>
          </a:p>
          <a:p>
            <a:pPr>
              <a:spcBef>
                <a:spcPts val="600"/>
              </a:spcBef>
            </a:pPr>
            <a:r>
              <a:rPr lang="en-US" sz="800" b="1" dirty="0" smtClean="0">
                <a:solidFill>
                  <a:schemeClr val="tx1"/>
                </a:solidFill>
              </a:rPr>
              <a:t>December </a:t>
            </a:r>
            <a:endParaRPr lang="en-US" sz="8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Deloitte </a:t>
            </a:r>
          </a:p>
          <a:p>
            <a:pPr marL="112713" indent="-112713">
              <a:buFont typeface="Arial" panose="020B0604020202020204" pitchFamily="34" charset="0"/>
              <a:buChar char="−"/>
            </a:pPr>
            <a:r>
              <a:rPr lang="en-US" sz="700" dirty="0" smtClean="0">
                <a:solidFill>
                  <a:schemeClr val="tx1"/>
                </a:solidFill>
              </a:rPr>
              <a:t>FirstEnergy Corp.</a:t>
            </a:r>
          </a:p>
          <a:p>
            <a:pPr marL="112713" indent="-112713">
              <a:buFont typeface="Arial" panose="020B0604020202020204" pitchFamily="34" charset="0"/>
              <a:buChar char="−"/>
            </a:pPr>
            <a:r>
              <a:rPr lang="en-US" sz="700" dirty="0" smtClean="0">
                <a:solidFill>
                  <a:schemeClr val="tx1"/>
                </a:solidFill>
              </a:rPr>
              <a:t>Visa </a:t>
            </a:r>
          </a:p>
          <a:p>
            <a:pPr marL="112713" indent="-112713">
              <a:buFont typeface="Arial" panose="020B0604020202020204" pitchFamily="34" charset="0"/>
              <a:buChar char="−"/>
            </a:pPr>
            <a:r>
              <a:rPr lang="en-US" sz="700" dirty="0" smtClean="0">
                <a:solidFill>
                  <a:schemeClr val="tx1"/>
                </a:solidFill>
              </a:rPr>
              <a:t>Kroger </a:t>
            </a:r>
          </a:p>
          <a:p>
            <a:pPr marL="112713" indent="-112713">
              <a:buFont typeface="Arial" panose="020B0604020202020204" pitchFamily="34" charset="0"/>
              <a:buChar char="−"/>
            </a:pPr>
            <a:r>
              <a:rPr lang="en-US" sz="700" dirty="0" smtClean="0">
                <a:solidFill>
                  <a:schemeClr val="tx1"/>
                </a:solidFill>
              </a:rPr>
              <a:t>Softbank Corp. </a:t>
            </a:r>
          </a:p>
          <a:p>
            <a:pPr marL="112713" indent="-112713">
              <a:buFont typeface="Arial" panose="020B0604020202020204" pitchFamily="34" charset="0"/>
              <a:buChar char="−"/>
            </a:pPr>
            <a:r>
              <a:rPr lang="en-US" sz="700" dirty="0" smtClean="0">
                <a:solidFill>
                  <a:schemeClr val="tx1"/>
                </a:solidFill>
              </a:rPr>
              <a:t>MUFG </a:t>
            </a:r>
          </a:p>
          <a:p>
            <a:pPr marL="112713" indent="-112713">
              <a:buFont typeface="Arial" panose="020B0604020202020204" pitchFamily="34" charset="0"/>
              <a:buChar char="−"/>
            </a:pPr>
            <a:r>
              <a:rPr lang="en-US" sz="700" dirty="0">
                <a:solidFill>
                  <a:schemeClr val="tx1"/>
                </a:solidFill>
              </a:rPr>
              <a:t>Regent </a:t>
            </a:r>
            <a:r>
              <a:rPr lang="en-US" sz="700" dirty="0" smtClean="0">
                <a:solidFill>
                  <a:schemeClr val="tx1"/>
                </a:solidFill>
              </a:rPr>
              <a:t>University</a:t>
            </a:r>
          </a:p>
          <a:p>
            <a:pPr marL="112713" indent="-112713">
              <a:buFont typeface="Arial" panose="020B0604020202020204" pitchFamily="34" charset="0"/>
              <a:buChar char="−"/>
            </a:pPr>
            <a:r>
              <a:rPr lang="en-US" sz="700" dirty="0" smtClean="0">
                <a:solidFill>
                  <a:schemeClr val="tx1"/>
                </a:solidFill>
              </a:rPr>
              <a:t>Royal </a:t>
            </a:r>
            <a:r>
              <a:rPr lang="en-US" sz="700" dirty="0">
                <a:solidFill>
                  <a:schemeClr val="tx1"/>
                </a:solidFill>
              </a:rPr>
              <a:t>Mail Group </a:t>
            </a:r>
            <a:r>
              <a:rPr lang="en-US" sz="700" dirty="0" smtClean="0">
                <a:solidFill>
                  <a:schemeClr val="tx1"/>
                </a:solidFill>
              </a:rPr>
              <a:t>Limited</a:t>
            </a:r>
          </a:p>
          <a:p>
            <a:pPr marL="112713" indent="-112713">
              <a:buFont typeface="Arial" panose="020B0604020202020204" pitchFamily="34" charset="0"/>
              <a:buChar char="−"/>
            </a:pPr>
            <a:r>
              <a:rPr lang="en-US" sz="700" dirty="0" smtClean="0">
                <a:solidFill>
                  <a:schemeClr val="tx1"/>
                </a:solidFill>
              </a:rPr>
              <a:t>Synopsys</a:t>
            </a:r>
            <a:r>
              <a:rPr lang="en-US" sz="700" dirty="0">
                <a:solidFill>
                  <a:schemeClr val="tx1"/>
                </a:solidFill>
              </a:rPr>
              <a:t>, Inc. </a:t>
            </a:r>
            <a:endParaRPr lang="en-US" sz="700" dirty="0" smtClean="0">
              <a:solidFill>
                <a:schemeClr val="tx1"/>
              </a:solidFill>
            </a:endParaRPr>
          </a:p>
          <a:p>
            <a:pPr marL="112713" indent="-112713">
              <a:buFont typeface="Arial" panose="020B0604020202020204" pitchFamily="34" charset="0"/>
              <a:buChar char="−"/>
            </a:pPr>
            <a:endParaRPr lang="en-US" sz="700" dirty="0">
              <a:solidFill>
                <a:schemeClr val="tx1"/>
              </a:solidFill>
            </a:endParaRPr>
          </a:p>
          <a:p>
            <a:r>
              <a:rPr lang="en-US" sz="800" b="1" dirty="0" smtClean="0">
                <a:solidFill>
                  <a:schemeClr val="tx1"/>
                </a:solidFill>
              </a:rPr>
              <a:t>November </a:t>
            </a:r>
            <a:endParaRPr lang="en-US" sz="800" b="1" dirty="0">
              <a:solidFill>
                <a:schemeClr val="tx1"/>
              </a:solidFill>
            </a:endParaRPr>
          </a:p>
          <a:p>
            <a:pPr marL="112713" indent="-112713">
              <a:buFont typeface="Arial" panose="020B0604020202020204" pitchFamily="34" charset="0"/>
              <a:buChar char="−"/>
            </a:pPr>
            <a:r>
              <a:rPr lang="en-US" sz="700" dirty="0">
                <a:solidFill>
                  <a:schemeClr val="tx1"/>
                </a:solidFill>
              </a:rPr>
              <a:t>Atlas Air Worldwide Holdings, Inc. </a:t>
            </a:r>
            <a:endParaRPr lang="en-US" sz="7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SKY PLC*</a:t>
            </a:r>
          </a:p>
          <a:p>
            <a:pPr marL="112713" indent="-112713">
              <a:buFont typeface="Arial" panose="020B0604020202020204" pitchFamily="34" charset="0"/>
              <a:buChar char="−"/>
            </a:pPr>
            <a:r>
              <a:rPr lang="en-US" sz="700" dirty="0" smtClean="0">
                <a:solidFill>
                  <a:schemeClr val="tx1"/>
                </a:solidFill>
              </a:rPr>
              <a:t>ITOCHU Techno Solutions Corporation* </a:t>
            </a:r>
          </a:p>
          <a:p>
            <a:pPr marL="112713" indent="-112713">
              <a:buFont typeface="Arial" panose="020B0604020202020204" pitchFamily="34" charset="0"/>
              <a:buChar char="−"/>
            </a:pPr>
            <a:r>
              <a:rPr lang="en-US" sz="700" dirty="0" smtClean="0">
                <a:solidFill>
                  <a:schemeClr val="tx1"/>
                </a:solidFill>
              </a:rPr>
              <a:t>Cerner Corporation*</a:t>
            </a:r>
          </a:p>
          <a:p>
            <a:pPr marL="112713" indent="-112713">
              <a:buFont typeface="Arial" panose="020B0604020202020204" pitchFamily="34" charset="0"/>
              <a:buChar char="−"/>
            </a:pPr>
            <a:endParaRPr lang="en-US" sz="700" dirty="0">
              <a:solidFill>
                <a:schemeClr val="tx1"/>
              </a:solidFill>
            </a:endParaRPr>
          </a:p>
          <a:p>
            <a:endParaRPr lang="en-US" sz="800" b="1" dirty="0">
              <a:solidFill>
                <a:schemeClr val="tx1"/>
              </a:solidFill>
            </a:endParaRPr>
          </a:p>
          <a:p>
            <a:endParaRPr lang="en-US" sz="800" b="1" dirty="0" smtClean="0">
              <a:solidFill>
                <a:schemeClr val="tx1"/>
              </a:solidFill>
            </a:endParaRPr>
          </a:p>
          <a:p>
            <a:endParaRPr lang="en-US" sz="800" b="1" dirty="0">
              <a:solidFill>
                <a:schemeClr val="tx1"/>
              </a:solidFill>
            </a:endParaRPr>
          </a:p>
          <a:p>
            <a:endParaRPr lang="en-US" sz="800" b="1" dirty="0" smtClean="0">
              <a:solidFill>
                <a:schemeClr val="tx1"/>
              </a:solidFill>
            </a:endParaRPr>
          </a:p>
          <a:p>
            <a:endParaRPr lang="en-US" sz="800" b="1" dirty="0" smtClean="0">
              <a:solidFill>
                <a:schemeClr val="tx1"/>
              </a:solidFill>
            </a:endParaRPr>
          </a:p>
          <a:p>
            <a:r>
              <a:rPr lang="en-US" sz="800" b="1" dirty="0" smtClean="0">
                <a:solidFill>
                  <a:schemeClr val="tx1"/>
                </a:solidFill>
              </a:rPr>
              <a:t>October</a:t>
            </a:r>
          </a:p>
          <a:p>
            <a:pPr marL="112713" indent="-112713">
              <a:buFont typeface="Arial" panose="020B0604020202020204" pitchFamily="34" charset="0"/>
              <a:buChar char="−"/>
            </a:pPr>
            <a:r>
              <a:rPr lang="en-US" sz="700" dirty="0" smtClean="0">
                <a:solidFill>
                  <a:schemeClr val="tx1"/>
                </a:solidFill>
              </a:rPr>
              <a:t>Hiscox*</a:t>
            </a:r>
          </a:p>
          <a:p>
            <a:pPr marL="112713" indent="-112713">
              <a:buFont typeface="Arial" panose="020B0604020202020204" pitchFamily="34" charset="0"/>
              <a:buChar char="−"/>
            </a:pPr>
            <a:r>
              <a:rPr lang="en-US" sz="700" dirty="0" smtClean="0">
                <a:solidFill>
                  <a:schemeClr val="tx1"/>
                </a:solidFill>
              </a:rPr>
              <a:t>Wells Fargo &amp; Co.*</a:t>
            </a:r>
          </a:p>
          <a:p>
            <a:pPr marL="112713" indent="-112713">
              <a:buFont typeface="Arial" panose="020B0604020202020204" pitchFamily="34" charset="0"/>
              <a:buChar char="−"/>
            </a:pPr>
            <a:r>
              <a:rPr lang="en-US" sz="700" dirty="0" smtClean="0">
                <a:solidFill>
                  <a:schemeClr val="tx1"/>
                </a:solidFill>
              </a:rPr>
              <a:t>Mediaset SpA*</a:t>
            </a:r>
          </a:p>
          <a:p>
            <a:pPr marL="112713" indent="-112713">
              <a:buFont typeface="Arial" panose="020B0604020202020204" pitchFamily="34" charset="0"/>
              <a:buChar char="−"/>
            </a:pPr>
            <a:r>
              <a:rPr lang="en-US" sz="700" dirty="0" smtClean="0">
                <a:solidFill>
                  <a:schemeClr val="tx1"/>
                </a:solidFill>
              </a:rPr>
              <a:t>Direct Line Insurance Group PLC*</a:t>
            </a:r>
          </a:p>
          <a:p>
            <a:pPr marL="112713" indent="-112713">
              <a:buFont typeface="Arial" panose="020B0604020202020204" pitchFamily="34" charset="0"/>
              <a:buChar char="−"/>
            </a:pPr>
            <a:r>
              <a:rPr lang="en-US" sz="700" dirty="0" smtClean="0">
                <a:solidFill>
                  <a:schemeClr val="tx1"/>
                </a:solidFill>
              </a:rPr>
              <a:t>ConocoPhillips*</a:t>
            </a:r>
            <a:endParaRPr lang="en-US" sz="700" dirty="0">
              <a:solidFill>
                <a:schemeClr val="tx1"/>
              </a:solidFill>
            </a:endParaRPr>
          </a:p>
        </p:txBody>
      </p:sp>
      <p:cxnSp>
        <p:nvCxnSpPr>
          <p:cNvPr id="162" name="Conector reto 161"/>
          <p:cNvCxnSpPr/>
          <p:nvPr/>
        </p:nvCxnSpPr>
        <p:spPr>
          <a:xfrm>
            <a:off x="9811439" y="1697891"/>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TextBox 73"/>
          <p:cNvSpPr txBox="1"/>
          <p:nvPr/>
        </p:nvSpPr>
        <p:spPr>
          <a:xfrm>
            <a:off x="9848265" y="2742246"/>
            <a:ext cx="1758734" cy="242289"/>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briefing in </a:t>
            </a:r>
            <a:r>
              <a:rPr lang="en-US" sz="900" dirty="0" smtClean="0"/>
              <a:t>OneSphere/NewStack</a:t>
            </a:r>
            <a:endParaRPr lang="en-US" sz="900" dirty="0"/>
          </a:p>
        </p:txBody>
      </p:sp>
      <p:sp>
        <p:nvSpPr>
          <p:cNvPr id="40" name="TextBox 82"/>
          <p:cNvSpPr txBox="1"/>
          <p:nvPr/>
        </p:nvSpPr>
        <p:spPr>
          <a:xfrm>
            <a:off x="8297869" y="2470888"/>
            <a:ext cx="249065" cy="182284"/>
          </a:xfrm>
          <a:prstGeom prst="rect">
            <a:avLst/>
          </a:prstGeom>
          <a:noFill/>
        </p:spPr>
        <p:txBody>
          <a:bodyPr wrap="square" lIns="0" tIns="0" rIns="0" bIns="0" rtlCol="0">
            <a:noAutofit/>
          </a:bodyPr>
          <a:lstStyle/>
          <a:p>
            <a:pPr>
              <a:lnSpc>
                <a:spcPct val="90000"/>
              </a:lnSpc>
            </a:pPr>
            <a:r>
              <a:rPr lang="en-US" sz="800" dirty="0" smtClean="0">
                <a:solidFill>
                  <a:schemeClr val="accent2"/>
                </a:solidFill>
              </a:rPr>
              <a:t>0%</a:t>
            </a:r>
            <a:endParaRPr lang="en-US" sz="800" dirty="0">
              <a:solidFill>
                <a:schemeClr val="accent2"/>
              </a:solidFill>
            </a:endParaRPr>
          </a:p>
        </p:txBody>
      </p:sp>
      <p:grpSp>
        <p:nvGrpSpPr>
          <p:cNvPr id="3" name="Group 2"/>
          <p:cNvGrpSpPr/>
          <p:nvPr/>
        </p:nvGrpSpPr>
        <p:grpSpPr>
          <a:xfrm>
            <a:off x="9529540" y="1683879"/>
            <a:ext cx="523071" cy="312453"/>
            <a:chOff x="9676788" y="46124"/>
            <a:chExt cx="523071" cy="312453"/>
          </a:xfrm>
        </p:grpSpPr>
        <p:sp>
          <p:nvSpPr>
            <p:cNvPr id="118" name="TextBox 83"/>
            <p:cNvSpPr txBox="1"/>
            <p:nvPr/>
          </p:nvSpPr>
          <p:spPr>
            <a:xfrm>
              <a:off x="9676788" y="144016"/>
              <a:ext cx="344716" cy="214561"/>
            </a:xfrm>
            <a:prstGeom prst="rect">
              <a:avLst/>
            </a:prstGeom>
            <a:noFill/>
          </p:spPr>
          <p:txBody>
            <a:bodyPr wrap="square" lIns="0" tIns="0" rIns="0" bIns="0" rtlCol="0">
              <a:noAutofit/>
            </a:bodyPr>
            <a:lstStyle/>
            <a:p>
              <a:pPr>
                <a:lnSpc>
                  <a:spcPct val="90000"/>
                </a:lnSpc>
              </a:pPr>
              <a:r>
                <a:rPr lang="en-US" sz="800" dirty="0" smtClean="0">
                  <a:solidFill>
                    <a:schemeClr val="accent2"/>
                  </a:solidFill>
                </a:rPr>
                <a:t>24</a:t>
              </a:r>
              <a:r>
                <a:rPr lang="en-US" sz="800" dirty="0" smtClean="0"/>
                <a:t>%</a:t>
              </a:r>
              <a:endParaRPr lang="en-US" sz="800" dirty="0"/>
            </a:p>
          </p:txBody>
        </p:sp>
        <p:sp>
          <p:nvSpPr>
            <p:cNvPr id="41" name="TextBox 83"/>
            <p:cNvSpPr txBox="1"/>
            <p:nvPr/>
          </p:nvSpPr>
          <p:spPr>
            <a:xfrm flipH="1">
              <a:off x="9676788" y="46124"/>
              <a:ext cx="523071" cy="97892"/>
            </a:xfrm>
            <a:prstGeom prst="rect">
              <a:avLst/>
            </a:prstGeom>
            <a:noFill/>
          </p:spPr>
          <p:txBody>
            <a:bodyPr wrap="square" lIns="0" tIns="0" rIns="0" bIns="0" rtlCol="0">
              <a:noAutofit/>
            </a:bodyPr>
            <a:lstStyle/>
            <a:p>
              <a:pPr>
                <a:lnSpc>
                  <a:spcPct val="90000"/>
                </a:lnSpc>
              </a:pPr>
              <a:r>
                <a:rPr lang="en-US" sz="800" dirty="0" smtClean="0"/>
                <a:t>Dec</a:t>
              </a:r>
              <a:endParaRPr lang="en-US" sz="800" dirty="0"/>
            </a:p>
            <a:p>
              <a:pPr>
                <a:lnSpc>
                  <a:spcPct val="90000"/>
                </a:lnSpc>
              </a:pPr>
              <a:endParaRPr lang="en-US" sz="800" dirty="0"/>
            </a:p>
          </p:txBody>
        </p:sp>
      </p:grpSp>
      <p:sp>
        <p:nvSpPr>
          <p:cNvPr id="2" name="TextBox 1"/>
          <p:cNvSpPr txBox="1"/>
          <p:nvPr/>
        </p:nvSpPr>
        <p:spPr>
          <a:xfrm>
            <a:off x="10900644" y="5870899"/>
            <a:ext cx="914400" cy="133092"/>
          </a:xfrm>
          <a:prstGeom prst="rect">
            <a:avLst/>
          </a:prstGeom>
          <a:noFill/>
        </p:spPr>
        <p:txBody>
          <a:bodyPr wrap="none" lIns="0" tIns="0" rIns="0" bIns="0" rtlCol="0">
            <a:noAutofit/>
          </a:bodyPr>
          <a:lstStyle/>
          <a:p>
            <a:pPr>
              <a:lnSpc>
                <a:spcPct val="90000"/>
              </a:lnSpc>
            </a:pPr>
            <a:r>
              <a:rPr lang="en-US" sz="700" dirty="0" smtClean="0"/>
              <a:t>* = New Stack</a:t>
            </a:r>
            <a:endParaRPr lang="en-GB" sz="700" dirty="0"/>
          </a:p>
        </p:txBody>
      </p:sp>
      <p:graphicFrame>
        <p:nvGraphicFramePr>
          <p:cNvPr id="49" name="Chart 48"/>
          <p:cNvGraphicFramePr>
            <a:graphicFrameLocks/>
          </p:cNvGraphicFramePr>
          <p:nvPr>
            <p:extLst>
              <p:ext uri="{D42A27DB-BD31-4B8C-83A1-F6EECF244321}">
                <p14:modId xmlns:p14="http://schemas.microsoft.com/office/powerpoint/2010/main" val="1686286434"/>
              </p:ext>
            </p:extLst>
          </p:nvPr>
        </p:nvGraphicFramePr>
        <p:xfrm>
          <a:off x="9718451" y="1395347"/>
          <a:ext cx="2154408" cy="1348538"/>
        </p:xfrm>
        <a:graphic>
          <a:graphicData uri="http://schemas.openxmlformats.org/drawingml/2006/chart">
            <c:chart xmlns:c="http://schemas.openxmlformats.org/drawingml/2006/chart" xmlns:r="http://schemas.openxmlformats.org/officeDocument/2006/relationships" r:id="rId6"/>
          </a:graphicData>
        </a:graphic>
      </p:graphicFrame>
      <p:sp>
        <p:nvSpPr>
          <p:cNvPr id="96" name="Rectangle 54"/>
          <p:cNvSpPr/>
          <p:nvPr/>
        </p:nvSpPr>
        <p:spPr bwMode="ltGray">
          <a:xfrm>
            <a:off x="4377808" y="3087034"/>
            <a:ext cx="3517122" cy="1346054"/>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r>
              <a:rPr lang="en-US" sz="1050" b="1" dirty="0">
                <a:solidFill>
                  <a:schemeClr val="tx1"/>
                </a:solidFill>
              </a:rPr>
              <a:t>Observations </a:t>
            </a:r>
            <a:r>
              <a:rPr lang="en-US" sz="900" dirty="0">
                <a:solidFill>
                  <a:schemeClr val="tx1"/>
                </a:solidFill>
              </a:rPr>
              <a:t> </a:t>
            </a:r>
          </a:p>
          <a:p>
            <a:pPr marL="137160" indent="-137160">
              <a:spcBef>
                <a:spcPts val="100"/>
              </a:spcBef>
              <a:buFont typeface="Arial" panose="020B0604020202020204" pitchFamily="34" charset="0"/>
              <a:buChar char="−"/>
            </a:pPr>
            <a:r>
              <a:rPr lang="en-US" sz="900" dirty="0" smtClean="0">
                <a:solidFill>
                  <a:schemeClr val="tx1"/>
                </a:solidFill>
              </a:rPr>
              <a:t>Customers have increased interest in Everything aaS/</a:t>
            </a:r>
            <a:r>
              <a:rPr lang="en-US" sz="900" dirty="0" err="1" smtClean="0">
                <a:solidFill>
                  <a:schemeClr val="tx1"/>
                </a:solidFill>
              </a:rPr>
              <a:t>GreenLake</a:t>
            </a:r>
            <a:r>
              <a:rPr lang="en-US" sz="900" dirty="0" smtClean="0">
                <a:solidFill>
                  <a:schemeClr val="tx1"/>
                </a:solidFill>
              </a:rPr>
              <a:t>  </a:t>
            </a:r>
          </a:p>
          <a:p>
            <a:pPr marL="137160" indent="-137160">
              <a:spcBef>
                <a:spcPts val="100"/>
              </a:spcBef>
              <a:buFont typeface="Arial" panose="020B0604020202020204" pitchFamily="34" charset="0"/>
              <a:buChar char="−"/>
            </a:pPr>
            <a:r>
              <a:rPr lang="en-US" sz="900" dirty="0" smtClean="0">
                <a:solidFill>
                  <a:schemeClr val="tx1"/>
                </a:solidFill>
              </a:rPr>
              <a:t>Partners want to know how to position HPE Pointnext conversations with customers  </a:t>
            </a:r>
            <a:endParaRPr lang="en-US" sz="900" dirty="0" smtClean="0">
              <a:solidFill>
                <a:schemeClr val="tx1"/>
              </a:solidFill>
            </a:endParaRPr>
          </a:p>
          <a:p>
            <a:pPr marL="137160" indent="-137160">
              <a:spcBef>
                <a:spcPts val="100"/>
              </a:spcBef>
              <a:buFont typeface="Arial" panose="020B0604020202020204" pitchFamily="34" charset="0"/>
              <a:buChar char="−"/>
            </a:pPr>
            <a:r>
              <a:rPr lang="en-US" sz="900" dirty="0" smtClean="0">
                <a:solidFill>
                  <a:schemeClr val="tx1"/>
                </a:solidFill>
              </a:rPr>
              <a:t>Customers with legacy services asking how they bridge from legacy to HPE </a:t>
            </a:r>
            <a:r>
              <a:rPr lang="en-US" sz="900" dirty="0" err="1" smtClean="0">
                <a:solidFill>
                  <a:schemeClr val="tx1"/>
                </a:solidFill>
              </a:rPr>
              <a:t>Pointnext</a:t>
            </a:r>
            <a:endParaRPr lang="en-US" sz="900" dirty="0" smtClean="0">
              <a:solidFill>
                <a:schemeClr val="tx1"/>
              </a:solidFill>
            </a:endParaRPr>
          </a:p>
        </p:txBody>
      </p:sp>
      <p:sp>
        <p:nvSpPr>
          <p:cNvPr id="72" name="TextBox 78"/>
          <p:cNvSpPr txBox="1"/>
          <p:nvPr/>
        </p:nvSpPr>
        <p:spPr>
          <a:xfrm>
            <a:off x="4524114" y="2661992"/>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76" name="TextBox 90"/>
          <p:cNvSpPr txBox="1"/>
          <p:nvPr/>
        </p:nvSpPr>
        <p:spPr>
          <a:xfrm>
            <a:off x="6147245" y="2663190"/>
            <a:ext cx="1555361" cy="30098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briefing</a:t>
            </a:r>
          </a:p>
        </p:txBody>
      </p:sp>
      <p:sp>
        <p:nvSpPr>
          <p:cNvPr id="129" name="Content Placeholder 1"/>
          <p:cNvSpPr txBox="1">
            <a:spLocks/>
          </p:cNvSpPr>
          <p:nvPr/>
        </p:nvSpPr>
        <p:spPr>
          <a:xfrm>
            <a:off x="4374489" y="1146389"/>
            <a:ext cx="3520440" cy="4907686"/>
          </a:xfrm>
          <a:prstGeom prst="rect">
            <a:avLst/>
          </a:prstGeom>
          <a:ln w="38100">
            <a:solidFill>
              <a:schemeClr val="accent2"/>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HPE Pointnext</a:t>
            </a:r>
            <a:endParaRPr lang="en-US" b="1" dirty="0"/>
          </a:p>
        </p:txBody>
      </p:sp>
      <p:cxnSp>
        <p:nvCxnSpPr>
          <p:cNvPr id="161" name="Conector reto 160"/>
          <p:cNvCxnSpPr/>
          <p:nvPr/>
        </p:nvCxnSpPr>
        <p:spPr>
          <a:xfrm>
            <a:off x="6029960" y="1760877"/>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TextBox 86"/>
          <p:cNvSpPr txBox="1"/>
          <p:nvPr/>
        </p:nvSpPr>
        <p:spPr>
          <a:xfrm>
            <a:off x="5789401" y="1754328"/>
            <a:ext cx="211441" cy="218361"/>
          </a:xfrm>
          <a:prstGeom prst="rect">
            <a:avLst/>
          </a:prstGeom>
          <a:noFill/>
        </p:spPr>
        <p:txBody>
          <a:bodyPr wrap="square" lIns="0" tIns="0" rIns="0" bIns="0" rtlCol="0">
            <a:noAutofit/>
          </a:bodyPr>
          <a:lstStyle/>
          <a:p>
            <a:pPr>
              <a:lnSpc>
                <a:spcPct val="90000"/>
              </a:lnSpc>
            </a:pPr>
            <a:r>
              <a:rPr lang="en-US" sz="800" dirty="0" smtClean="0"/>
              <a:t>Dec</a:t>
            </a:r>
            <a:endParaRPr lang="en-US" sz="800" dirty="0"/>
          </a:p>
          <a:p>
            <a:pPr>
              <a:lnSpc>
                <a:spcPct val="90000"/>
              </a:lnSpc>
            </a:pPr>
            <a:r>
              <a:rPr lang="en-US" sz="800" dirty="0"/>
              <a:t>24%</a:t>
            </a:r>
          </a:p>
        </p:txBody>
      </p:sp>
      <p:graphicFrame>
        <p:nvGraphicFramePr>
          <p:cNvPr id="52" name="Content Placeholder 8"/>
          <p:cNvGraphicFramePr>
            <a:graphicFrameLocks/>
          </p:cNvGraphicFramePr>
          <p:nvPr>
            <p:extLst>
              <p:ext uri="{D42A27DB-BD31-4B8C-83A1-F6EECF244321}">
                <p14:modId xmlns:p14="http://schemas.microsoft.com/office/powerpoint/2010/main" val="4138193517"/>
              </p:ext>
            </p:extLst>
          </p:nvPr>
        </p:nvGraphicFramePr>
        <p:xfrm>
          <a:off x="4260523" y="1781328"/>
          <a:ext cx="1749571" cy="1453510"/>
        </p:xfrm>
        <a:graphic>
          <a:graphicData uri="http://schemas.openxmlformats.org/drawingml/2006/chart">
            <c:chart xmlns:c="http://schemas.openxmlformats.org/drawingml/2006/chart" xmlns:r="http://schemas.openxmlformats.org/officeDocument/2006/relationships" r:id="rId7"/>
          </a:graphicData>
        </a:graphic>
      </p:graphicFrame>
      <p:sp>
        <p:nvSpPr>
          <p:cNvPr id="47" name="Rectangle 54"/>
          <p:cNvSpPr/>
          <p:nvPr/>
        </p:nvSpPr>
        <p:spPr bwMode="ltGray">
          <a:xfrm>
            <a:off x="4303709" y="4417146"/>
            <a:ext cx="3666085" cy="166393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3" spcCol="91440" rtlCol="0" anchor="t"/>
          <a:lstStyle/>
          <a:p>
            <a:pPr>
              <a:spcBef>
                <a:spcPts val="200"/>
              </a:spcBef>
            </a:pPr>
            <a:r>
              <a:rPr lang="en-US" sz="1000" dirty="0" smtClean="0">
                <a:solidFill>
                  <a:schemeClr val="tx1"/>
                </a:solidFill>
              </a:rPr>
              <a:t>Briefings</a:t>
            </a:r>
          </a:p>
          <a:p>
            <a:pPr>
              <a:spcBef>
                <a:spcPts val="200"/>
              </a:spcBef>
            </a:pPr>
            <a:r>
              <a:rPr lang="en-US" sz="800" b="1" dirty="0" smtClean="0">
                <a:solidFill>
                  <a:schemeClr val="tx1"/>
                </a:solidFill>
              </a:rPr>
              <a:t>December </a:t>
            </a:r>
            <a:endParaRPr lang="en-US" sz="800" dirty="0" smtClean="0">
              <a:solidFill>
                <a:schemeClr val="tx1"/>
              </a:solidFill>
            </a:endParaRPr>
          </a:p>
          <a:p>
            <a:pPr marL="112713" indent="-112713">
              <a:buFont typeface="Arial" panose="020B0604020202020204" pitchFamily="34" charset="0"/>
              <a:buChar char="−"/>
            </a:pPr>
            <a:r>
              <a:rPr lang="en-US" sz="700" dirty="0">
                <a:solidFill>
                  <a:schemeClr val="tx1"/>
                </a:solidFill>
              </a:rPr>
              <a:t>ITOCHU </a:t>
            </a:r>
            <a:r>
              <a:rPr lang="en-US" sz="700" dirty="0" smtClean="0">
                <a:solidFill>
                  <a:schemeClr val="tx1"/>
                </a:solidFill>
              </a:rPr>
              <a:t>Techno-Solutions </a:t>
            </a:r>
            <a:r>
              <a:rPr lang="en-US" sz="700" dirty="0">
                <a:solidFill>
                  <a:schemeClr val="tx1"/>
                </a:solidFill>
              </a:rPr>
              <a:t>Corporations(CTC</a:t>
            </a:r>
            <a:r>
              <a:rPr lang="en-US" sz="700" dirty="0" smtClean="0">
                <a:solidFill>
                  <a:schemeClr val="tx1"/>
                </a:solidFill>
              </a:rPr>
              <a:t>)</a:t>
            </a:r>
          </a:p>
          <a:p>
            <a:pPr marL="112713" indent="-112713">
              <a:buFont typeface="Arial" panose="020B0604020202020204" pitchFamily="34" charset="0"/>
              <a:buChar char="−"/>
            </a:pPr>
            <a:r>
              <a:rPr lang="en-US" sz="700" dirty="0" smtClean="0">
                <a:solidFill>
                  <a:schemeClr val="tx1"/>
                </a:solidFill>
              </a:rPr>
              <a:t>Nestle</a:t>
            </a:r>
          </a:p>
          <a:p>
            <a:pPr marL="112713" indent="-112713">
              <a:buFont typeface="Arial" panose="020B0604020202020204" pitchFamily="34" charset="0"/>
              <a:buChar char="−"/>
            </a:pPr>
            <a:r>
              <a:rPr lang="en-US" sz="700" dirty="0" smtClean="0">
                <a:solidFill>
                  <a:schemeClr val="tx1"/>
                </a:solidFill>
              </a:rPr>
              <a:t>Deloitte</a:t>
            </a:r>
          </a:p>
          <a:p>
            <a:pPr marL="112713" indent="-112713">
              <a:buFont typeface="Arial" panose="020B0604020202020204" pitchFamily="34" charset="0"/>
              <a:buChar char="−"/>
            </a:pPr>
            <a:r>
              <a:rPr lang="en-US" sz="700" dirty="0">
                <a:solidFill>
                  <a:schemeClr val="tx1"/>
                </a:solidFill>
              </a:rPr>
              <a:t>Security Service Federal Credit </a:t>
            </a:r>
            <a:r>
              <a:rPr lang="en-US" sz="700" dirty="0" smtClean="0">
                <a:solidFill>
                  <a:schemeClr val="tx1"/>
                </a:solidFill>
              </a:rPr>
              <a:t>Union</a:t>
            </a:r>
          </a:p>
          <a:p>
            <a:pPr marL="112713" indent="-112713">
              <a:buFont typeface="Arial" panose="020B0604020202020204" pitchFamily="34" charset="0"/>
              <a:buChar char="−"/>
            </a:pPr>
            <a:r>
              <a:rPr lang="en-US" sz="700" dirty="0">
                <a:solidFill>
                  <a:schemeClr val="tx1"/>
                </a:solidFill>
              </a:rPr>
              <a:t>Babcock </a:t>
            </a:r>
            <a:r>
              <a:rPr lang="en-US" sz="700" dirty="0" smtClean="0">
                <a:solidFill>
                  <a:schemeClr val="tx1"/>
                </a:solidFill>
              </a:rPr>
              <a:t>Marine</a:t>
            </a:r>
          </a:p>
          <a:p>
            <a:pPr marL="112713" indent="-112713">
              <a:buFont typeface="Arial" panose="020B0604020202020204" pitchFamily="34" charset="0"/>
              <a:buChar char="−"/>
            </a:pPr>
            <a:r>
              <a:rPr lang="en-US" sz="700" dirty="0">
                <a:solidFill>
                  <a:schemeClr val="tx1"/>
                </a:solidFill>
              </a:rPr>
              <a:t>Protective Life Insurance </a:t>
            </a:r>
            <a:r>
              <a:rPr lang="en-US" sz="700" dirty="0" smtClean="0">
                <a:solidFill>
                  <a:schemeClr val="tx1"/>
                </a:solidFill>
              </a:rPr>
              <a:t>Company</a:t>
            </a:r>
          </a:p>
          <a:p>
            <a:pPr marL="112713" indent="-112713">
              <a:buFont typeface="Arial" panose="020B0604020202020204" pitchFamily="34" charset="0"/>
              <a:buChar char="−"/>
            </a:pPr>
            <a:r>
              <a:rPr lang="en-US" sz="700" dirty="0">
                <a:solidFill>
                  <a:schemeClr val="tx1"/>
                </a:solidFill>
              </a:rPr>
              <a:t>Hilton Worldwide Holdings Inc</a:t>
            </a:r>
            <a:r>
              <a:rPr lang="en-US" sz="700" dirty="0" smtClean="0">
                <a:solidFill>
                  <a:schemeClr val="tx1"/>
                </a:solidFill>
              </a:rPr>
              <a:t>.</a:t>
            </a:r>
          </a:p>
          <a:p>
            <a:pPr marL="112713" indent="-112713">
              <a:buFont typeface="Arial" panose="020B0604020202020204" pitchFamily="34" charset="0"/>
              <a:buChar char="−"/>
            </a:pPr>
            <a:r>
              <a:rPr lang="en-US" sz="700" dirty="0">
                <a:solidFill>
                  <a:schemeClr val="tx1"/>
                </a:solidFill>
              </a:rPr>
              <a:t>Softbank Corp. </a:t>
            </a:r>
          </a:p>
          <a:p>
            <a:pPr marL="112713" indent="-112713">
              <a:buFont typeface="Arial" panose="020B0604020202020204" pitchFamily="34" charset="0"/>
              <a:buChar char="−"/>
            </a:pPr>
            <a:r>
              <a:rPr lang="en-US" sz="700" dirty="0" smtClean="0">
                <a:solidFill>
                  <a:schemeClr val="tx1"/>
                </a:solidFill>
              </a:rPr>
              <a:t>MUFG</a:t>
            </a:r>
            <a:endParaRPr lang="en-US" sz="700" dirty="0">
              <a:solidFill>
                <a:schemeClr val="tx1"/>
              </a:solidFill>
            </a:endParaRPr>
          </a:p>
          <a:p>
            <a:r>
              <a:rPr lang="en-US" sz="800" b="1" dirty="0" smtClean="0">
                <a:solidFill>
                  <a:schemeClr val="tx1"/>
                </a:solidFill>
              </a:rPr>
              <a:t>November </a:t>
            </a:r>
            <a:endParaRPr lang="en-US" sz="800" b="1" dirty="0">
              <a:solidFill>
                <a:schemeClr val="tx1"/>
              </a:solidFill>
            </a:endParaRPr>
          </a:p>
          <a:p>
            <a:pPr marL="112713" indent="-112713">
              <a:buFont typeface="Arial" panose="020B0604020202020204" pitchFamily="34" charset="0"/>
              <a:buChar char="−"/>
            </a:pPr>
            <a:r>
              <a:rPr lang="en-US" sz="700" dirty="0">
                <a:solidFill>
                  <a:schemeClr val="tx1"/>
                </a:solidFill>
              </a:rPr>
              <a:t>Virginia State </a:t>
            </a:r>
            <a:r>
              <a:rPr lang="en-US" sz="700" dirty="0" smtClean="0">
                <a:solidFill>
                  <a:schemeClr val="tx1"/>
                </a:solidFill>
              </a:rPr>
              <a:t>University</a:t>
            </a:r>
          </a:p>
          <a:p>
            <a:pPr marL="112713" indent="-112713">
              <a:buFont typeface="Arial" panose="020B0604020202020204" pitchFamily="34" charset="0"/>
              <a:buChar char="−"/>
            </a:pPr>
            <a:r>
              <a:rPr lang="en-US" sz="700" dirty="0">
                <a:solidFill>
                  <a:schemeClr val="tx1"/>
                </a:solidFill>
              </a:rPr>
              <a:t>Samsung Display Co., Ltd</a:t>
            </a:r>
            <a:r>
              <a:rPr lang="en-US" sz="700" dirty="0" smtClean="0">
                <a:solidFill>
                  <a:schemeClr val="tx1"/>
                </a:solidFill>
              </a:rPr>
              <a:t>.</a:t>
            </a:r>
          </a:p>
          <a:p>
            <a:pPr marL="112713" indent="-112713">
              <a:buFont typeface="Arial" panose="020B0604020202020204" pitchFamily="34" charset="0"/>
              <a:buChar char="−"/>
            </a:pPr>
            <a:r>
              <a:rPr lang="en-US" sz="700" dirty="0">
                <a:solidFill>
                  <a:schemeClr val="tx1"/>
                </a:solidFill>
              </a:rPr>
              <a:t>J R </a:t>
            </a:r>
            <a:r>
              <a:rPr lang="en-US" sz="700" dirty="0" smtClean="0">
                <a:solidFill>
                  <a:schemeClr val="tx1"/>
                </a:solidFill>
              </a:rPr>
              <a:t>Simplot</a:t>
            </a:r>
          </a:p>
          <a:p>
            <a:pPr marL="112713" indent="-112713">
              <a:buFont typeface="Arial" panose="020B0604020202020204" pitchFamily="34" charset="0"/>
              <a:buChar char="−"/>
            </a:pPr>
            <a:r>
              <a:rPr lang="en-US" sz="700" dirty="0">
                <a:solidFill>
                  <a:schemeClr val="tx1"/>
                </a:solidFill>
              </a:rPr>
              <a:t>Cerner </a:t>
            </a:r>
            <a:r>
              <a:rPr lang="en-US" sz="700" dirty="0" smtClean="0">
                <a:solidFill>
                  <a:schemeClr val="tx1"/>
                </a:solidFill>
              </a:rPr>
              <a:t>Corporation</a:t>
            </a:r>
          </a:p>
          <a:p>
            <a:pPr marL="112713" indent="-112713">
              <a:buFont typeface="Arial" panose="020B0604020202020204" pitchFamily="34" charset="0"/>
              <a:buChar char="−"/>
            </a:pPr>
            <a:r>
              <a:rPr lang="en-US" sz="700" dirty="0" smtClean="0">
                <a:solidFill>
                  <a:schemeClr val="tx1"/>
                </a:solidFill>
              </a:rPr>
              <a:t>Onx/CBTS/Momentum</a:t>
            </a:r>
            <a:endParaRPr lang="en-US" sz="800" b="1" dirty="0" smtClean="0">
              <a:solidFill>
                <a:schemeClr val="tx1"/>
              </a:solidFill>
            </a:endParaRPr>
          </a:p>
          <a:p>
            <a:r>
              <a:rPr lang="en-US" sz="800" b="1" dirty="0" smtClean="0">
                <a:solidFill>
                  <a:schemeClr val="tx1"/>
                </a:solidFill>
              </a:rPr>
              <a:t>October</a:t>
            </a:r>
            <a:endParaRPr lang="en-US" sz="7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Logicalis</a:t>
            </a:r>
          </a:p>
          <a:p>
            <a:pPr marL="112713" indent="-112713">
              <a:buFont typeface="Arial" panose="020B0604020202020204" pitchFamily="34" charset="0"/>
              <a:buChar char="−"/>
            </a:pPr>
            <a:r>
              <a:rPr lang="en-US" sz="700" dirty="0">
                <a:solidFill>
                  <a:schemeClr val="tx1"/>
                </a:solidFill>
              </a:rPr>
              <a:t>NCS Pte </a:t>
            </a:r>
            <a:r>
              <a:rPr lang="en-US" sz="700" dirty="0" smtClean="0">
                <a:solidFill>
                  <a:schemeClr val="tx1"/>
                </a:solidFill>
              </a:rPr>
              <a:t>Ltd</a:t>
            </a:r>
          </a:p>
          <a:p>
            <a:pPr marL="112713" indent="-112713">
              <a:buFont typeface="Arial" panose="020B0604020202020204" pitchFamily="34" charset="0"/>
              <a:buChar char="−"/>
            </a:pPr>
            <a:r>
              <a:rPr lang="en-US" sz="700" dirty="0">
                <a:solidFill>
                  <a:schemeClr val="tx1"/>
                </a:solidFill>
              </a:rPr>
              <a:t>Society for </a:t>
            </a:r>
            <a:r>
              <a:rPr lang="en-US" sz="700" dirty="0" smtClean="0">
                <a:solidFill>
                  <a:schemeClr val="tx1"/>
                </a:solidFill>
              </a:rPr>
              <a:t>WW Interbank Fin. Telco.</a:t>
            </a:r>
          </a:p>
          <a:p>
            <a:pPr marL="112713" indent="-112713">
              <a:buFont typeface="Arial" panose="020B0604020202020204" pitchFamily="34" charset="0"/>
              <a:buChar char="−"/>
            </a:pPr>
            <a:r>
              <a:rPr lang="en-US" sz="700" dirty="0">
                <a:solidFill>
                  <a:schemeClr val="tx1"/>
                </a:solidFill>
              </a:rPr>
              <a:t>TreeHouse </a:t>
            </a:r>
            <a:r>
              <a:rPr lang="en-US" sz="700" dirty="0" smtClean="0">
                <a:solidFill>
                  <a:schemeClr val="tx1"/>
                </a:solidFill>
              </a:rPr>
              <a:t>Foods Inc</a:t>
            </a:r>
            <a:r>
              <a:rPr lang="en-US" sz="700" dirty="0">
                <a:solidFill>
                  <a:schemeClr val="tx1"/>
                </a:solidFill>
              </a:rPr>
              <a:t>.</a:t>
            </a:r>
            <a:endParaRPr lang="en-US" sz="700" dirty="0" smtClean="0">
              <a:solidFill>
                <a:schemeClr val="tx1"/>
              </a:solidFill>
            </a:endParaRPr>
          </a:p>
          <a:p>
            <a:pPr marL="112713" indent="-112713">
              <a:buFont typeface="Arial" panose="020B0604020202020204" pitchFamily="34" charset="0"/>
              <a:buChar char="−"/>
            </a:pPr>
            <a:r>
              <a:rPr lang="en-US" sz="700" dirty="0">
                <a:solidFill>
                  <a:schemeClr val="tx1"/>
                </a:solidFill>
              </a:rPr>
              <a:t>SEATH </a:t>
            </a:r>
            <a:r>
              <a:rPr lang="en-US" sz="700" dirty="0" smtClean="0">
                <a:solidFill>
                  <a:schemeClr val="tx1"/>
                </a:solidFill>
              </a:rPr>
              <a:t>customers</a:t>
            </a:r>
          </a:p>
          <a:p>
            <a:pPr marL="112713" indent="-112713">
              <a:buFont typeface="Arial" panose="020B0604020202020204" pitchFamily="34" charset="0"/>
              <a:buChar char="−"/>
            </a:pPr>
            <a:r>
              <a:rPr lang="en-US" sz="700" dirty="0" smtClean="0">
                <a:solidFill>
                  <a:schemeClr val="tx1"/>
                </a:solidFill>
              </a:rPr>
              <a:t>Bosch</a:t>
            </a:r>
          </a:p>
          <a:p>
            <a:pPr marL="112713" indent="-112713">
              <a:buFont typeface="Arial" panose="020B0604020202020204" pitchFamily="34" charset="0"/>
              <a:buChar char="−"/>
            </a:pPr>
            <a:r>
              <a:rPr lang="en-US" sz="700" dirty="0">
                <a:solidFill>
                  <a:schemeClr val="tx1"/>
                </a:solidFill>
              </a:rPr>
              <a:t>ALSO AS Norway </a:t>
            </a:r>
            <a:r>
              <a:rPr lang="en-US" sz="700" dirty="0" smtClean="0">
                <a:solidFill>
                  <a:schemeClr val="tx1"/>
                </a:solidFill>
              </a:rPr>
              <a:t>Partner</a:t>
            </a:r>
          </a:p>
          <a:p>
            <a:pPr marL="112713" indent="-112713">
              <a:buFont typeface="Arial" panose="020B0604020202020204" pitchFamily="34" charset="0"/>
              <a:buChar char="−"/>
            </a:pPr>
            <a:r>
              <a:rPr lang="en-US" sz="700" dirty="0">
                <a:solidFill>
                  <a:schemeClr val="tx1"/>
                </a:solidFill>
              </a:rPr>
              <a:t>Egyptian Ministry of </a:t>
            </a:r>
            <a:r>
              <a:rPr lang="en-US" sz="700" dirty="0" smtClean="0">
                <a:solidFill>
                  <a:schemeClr val="tx1"/>
                </a:solidFill>
              </a:rPr>
              <a:t>Defense</a:t>
            </a:r>
          </a:p>
          <a:p>
            <a:pPr marL="112713" indent="-112713">
              <a:buFont typeface="Arial" panose="020B0604020202020204" pitchFamily="34" charset="0"/>
              <a:buChar char="−"/>
            </a:pPr>
            <a:r>
              <a:rPr lang="en-US" sz="700" dirty="0">
                <a:solidFill>
                  <a:schemeClr val="tx1"/>
                </a:solidFill>
              </a:rPr>
              <a:t>ALSO A/S Denmark Partner </a:t>
            </a:r>
            <a:r>
              <a:rPr lang="en-US" sz="700" dirty="0" smtClean="0">
                <a:solidFill>
                  <a:schemeClr val="tx1"/>
                </a:solidFill>
              </a:rPr>
              <a:t>Briefing</a:t>
            </a:r>
          </a:p>
          <a:p>
            <a:pPr marL="112713" indent="-112713">
              <a:buFont typeface="Arial" panose="020B0604020202020204" pitchFamily="34" charset="0"/>
              <a:buChar char="−"/>
            </a:pPr>
            <a:r>
              <a:rPr lang="en-US" sz="700" dirty="0" smtClean="0">
                <a:solidFill>
                  <a:schemeClr val="tx1"/>
                </a:solidFill>
              </a:rPr>
              <a:t>Synnex</a:t>
            </a:r>
          </a:p>
          <a:p>
            <a:pPr marL="112713" indent="-112713">
              <a:buFont typeface="Arial" panose="020B0604020202020204" pitchFamily="34" charset="0"/>
              <a:buChar char="−"/>
            </a:pPr>
            <a:r>
              <a:rPr lang="en-US" sz="700" dirty="0">
                <a:solidFill>
                  <a:schemeClr val="tx1"/>
                </a:solidFill>
              </a:rPr>
              <a:t>Occidental Petroleum </a:t>
            </a:r>
            <a:r>
              <a:rPr lang="en-US" sz="700" dirty="0" smtClean="0">
                <a:solidFill>
                  <a:schemeClr val="tx1"/>
                </a:solidFill>
              </a:rPr>
              <a:t>Corporation</a:t>
            </a:r>
          </a:p>
          <a:p>
            <a:pPr marL="112713" indent="-112713">
              <a:buFont typeface="Arial" panose="020B0604020202020204" pitchFamily="34" charset="0"/>
              <a:buChar char="−"/>
            </a:pPr>
            <a:r>
              <a:rPr lang="en-US" sz="700" dirty="0">
                <a:solidFill>
                  <a:schemeClr val="tx1"/>
                </a:solidFill>
              </a:rPr>
              <a:t>Integral Ad Science, Inc.</a:t>
            </a:r>
          </a:p>
        </p:txBody>
      </p:sp>
      <p:graphicFrame>
        <p:nvGraphicFramePr>
          <p:cNvPr id="50" name="Chart 49"/>
          <p:cNvGraphicFramePr>
            <a:graphicFrameLocks/>
          </p:cNvGraphicFramePr>
          <p:nvPr>
            <p:extLst>
              <p:ext uri="{D42A27DB-BD31-4B8C-83A1-F6EECF244321}">
                <p14:modId xmlns:p14="http://schemas.microsoft.com/office/powerpoint/2010/main" val="4076725411"/>
              </p:ext>
            </p:extLst>
          </p:nvPr>
        </p:nvGraphicFramePr>
        <p:xfrm>
          <a:off x="5617580" y="1448191"/>
          <a:ext cx="2881874" cy="134429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85400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October - December, </a:t>
            </a:r>
            <a:r>
              <a:rPr lang="en-US" dirty="0"/>
              <a:t>Customers were telling us…</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3656" b="12596"/>
          <a:stretch/>
        </p:blipFill>
        <p:spPr>
          <a:xfrm>
            <a:off x="609439" y="1231900"/>
            <a:ext cx="2493349" cy="1411944"/>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b="16290"/>
          <a:stretch/>
        </p:blipFill>
        <p:spPr>
          <a:xfrm>
            <a:off x="609439" y="4303127"/>
            <a:ext cx="2493349" cy="1411950"/>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b="18331"/>
          <a:stretch/>
        </p:blipFill>
        <p:spPr>
          <a:xfrm>
            <a:off x="609440" y="2750658"/>
            <a:ext cx="2493356" cy="1411948"/>
          </a:xfrm>
          <a:prstGeom prst="rect">
            <a:avLst/>
          </a:prstGeom>
        </p:spPr>
      </p:pic>
      <p:sp>
        <p:nvSpPr>
          <p:cNvPr id="5" name="Rectangle 4"/>
          <p:cNvSpPr/>
          <p:nvPr/>
        </p:nvSpPr>
        <p:spPr>
          <a:xfrm>
            <a:off x="609439" y="2750660"/>
            <a:ext cx="10969944" cy="1411946"/>
          </a:xfrm>
          <a:prstGeom prst="rect">
            <a:avLst/>
          </a:prstGeom>
          <a:ln w="38100">
            <a:solidFill>
              <a:schemeClr val="accent2"/>
            </a:solidFill>
          </a:ln>
        </p:spPr>
        <p:txBody>
          <a:bodyPr wrap="square" lIns="2651760" rIns="182880" anchor="ctr">
            <a:noAutofit/>
          </a:bodyPr>
          <a:lstStyle/>
          <a:p>
            <a:r>
              <a:rPr lang="en-US" b="1" dirty="0"/>
              <a:t>What we</a:t>
            </a:r>
            <a:br>
              <a:rPr lang="en-US" b="1" dirty="0"/>
            </a:br>
            <a:r>
              <a:rPr lang="en-US" b="1" dirty="0"/>
              <a:t>can improve </a:t>
            </a:r>
          </a:p>
        </p:txBody>
      </p:sp>
      <p:sp>
        <p:nvSpPr>
          <p:cNvPr id="6" name="Rectangle 5"/>
          <p:cNvSpPr/>
          <p:nvPr/>
        </p:nvSpPr>
        <p:spPr>
          <a:xfrm>
            <a:off x="609439" y="4303131"/>
            <a:ext cx="10969944" cy="1411946"/>
          </a:xfrm>
          <a:prstGeom prst="rect">
            <a:avLst/>
          </a:prstGeom>
          <a:ln w="38100">
            <a:solidFill>
              <a:schemeClr val="accent3"/>
            </a:solidFill>
          </a:ln>
        </p:spPr>
        <p:txBody>
          <a:bodyPr wrap="square" lIns="2651760" rIns="182880" anchor="ctr">
            <a:noAutofit/>
          </a:bodyPr>
          <a:lstStyle/>
          <a:p>
            <a:r>
              <a:rPr lang="en-US" b="1" dirty="0"/>
              <a:t>Feedback about </a:t>
            </a:r>
            <a:br>
              <a:rPr lang="en-US" b="1" dirty="0"/>
            </a:br>
            <a:r>
              <a:rPr lang="en-US" b="1" dirty="0"/>
              <a:t>strategy</a:t>
            </a:r>
          </a:p>
        </p:txBody>
      </p:sp>
      <p:sp>
        <p:nvSpPr>
          <p:cNvPr id="7" name="Rectangle 6"/>
          <p:cNvSpPr/>
          <p:nvPr/>
        </p:nvSpPr>
        <p:spPr>
          <a:xfrm>
            <a:off x="609439" y="1231900"/>
            <a:ext cx="10969944" cy="1411946"/>
          </a:xfrm>
          <a:prstGeom prst="rect">
            <a:avLst/>
          </a:prstGeom>
          <a:ln w="38100">
            <a:solidFill>
              <a:schemeClr val="accent1"/>
            </a:solidFill>
          </a:ln>
        </p:spPr>
        <p:txBody>
          <a:bodyPr wrap="square" lIns="2651760" rIns="0" anchor="ctr">
            <a:noAutofit/>
          </a:bodyPr>
          <a:lstStyle/>
          <a:p>
            <a:r>
              <a:rPr lang="en-US" b="1" dirty="0"/>
              <a:t>IT top of mind</a:t>
            </a:r>
            <a:endParaRPr lang="en-US" dirty="0"/>
          </a:p>
        </p:txBody>
      </p:sp>
      <p:sp>
        <p:nvSpPr>
          <p:cNvPr id="20" name="Rectangle 19"/>
          <p:cNvSpPr/>
          <p:nvPr/>
        </p:nvSpPr>
        <p:spPr bwMode="ltGray">
          <a:xfrm>
            <a:off x="5931593" y="136120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Leading innovation </a:t>
            </a:r>
            <a:r>
              <a:rPr lang="en-US" sz="1500" dirty="0">
                <a:solidFill>
                  <a:schemeClr val="tx1"/>
                </a:solidFill>
              </a:rPr>
              <a:t>through IT</a:t>
            </a:r>
          </a:p>
        </p:txBody>
      </p:sp>
      <p:sp>
        <p:nvSpPr>
          <p:cNvPr id="21" name="Rectangle 20"/>
          <p:cNvSpPr/>
          <p:nvPr/>
        </p:nvSpPr>
        <p:spPr bwMode="ltGray">
          <a:xfrm>
            <a:off x="5931593" y="5279375"/>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Want HPE to keep innovating</a:t>
            </a:r>
          </a:p>
        </p:txBody>
      </p:sp>
      <p:sp>
        <p:nvSpPr>
          <p:cNvPr id="22" name="Rectangle 21"/>
          <p:cNvSpPr/>
          <p:nvPr/>
        </p:nvSpPr>
        <p:spPr bwMode="ltGray">
          <a:xfrm>
            <a:off x="5931593" y="178467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Creating personalized experiences</a:t>
            </a:r>
            <a:endParaRPr lang="en-US" sz="1500" dirty="0">
              <a:solidFill>
                <a:schemeClr val="tx1"/>
              </a:solidFill>
            </a:endParaRPr>
          </a:p>
        </p:txBody>
      </p:sp>
      <p:sp>
        <p:nvSpPr>
          <p:cNvPr id="23" name="Rectangle 22"/>
          <p:cNvSpPr/>
          <p:nvPr/>
        </p:nvSpPr>
        <p:spPr bwMode="ltGray">
          <a:xfrm>
            <a:off x="5931593" y="220814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Having the needed data security</a:t>
            </a:r>
            <a:endParaRPr lang="en-US" sz="1500" dirty="0">
              <a:solidFill>
                <a:schemeClr val="tx1"/>
              </a:solidFill>
            </a:endParaRPr>
          </a:p>
        </p:txBody>
      </p:sp>
      <p:sp>
        <p:nvSpPr>
          <p:cNvPr id="27" name="Rectangle 26"/>
          <p:cNvSpPr/>
          <p:nvPr/>
        </p:nvSpPr>
        <p:spPr bwMode="ltGray">
          <a:xfrm>
            <a:off x="5931593" y="2895409"/>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Continue to address demands for </a:t>
            </a:r>
            <a:r>
              <a:rPr lang="en-US" sz="1500" dirty="0" smtClean="0">
                <a:solidFill>
                  <a:schemeClr val="tx1"/>
                </a:solidFill>
              </a:rPr>
              <a:t>vertical use cases</a:t>
            </a:r>
            <a:endParaRPr lang="en-US" sz="1500" dirty="0">
              <a:solidFill>
                <a:schemeClr val="tx1"/>
              </a:solidFill>
            </a:endParaRPr>
          </a:p>
        </p:txBody>
      </p:sp>
      <p:sp>
        <p:nvSpPr>
          <p:cNvPr id="29" name="Rectangle 28"/>
          <p:cNvSpPr/>
          <p:nvPr/>
        </p:nvSpPr>
        <p:spPr bwMode="ltGray">
          <a:xfrm>
            <a:off x="5931593" y="443243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Like </a:t>
            </a:r>
            <a:r>
              <a:rPr lang="en-US" sz="1500" dirty="0">
                <a:solidFill>
                  <a:schemeClr val="tx1"/>
                </a:solidFill>
              </a:rPr>
              <a:t>where the company is </a:t>
            </a:r>
            <a:r>
              <a:rPr lang="en-US" sz="1500" dirty="0" smtClean="0">
                <a:solidFill>
                  <a:schemeClr val="tx1"/>
                </a:solidFill>
              </a:rPr>
              <a:t>headed</a:t>
            </a:r>
            <a:endParaRPr lang="en-US" sz="1500" dirty="0">
              <a:solidFill>
                <a:schemeClr val="tx1"/>
              </a:solidFill>
            </a:endParaRPr>
          </a:p>
        </p:txBody>
      </p:sp>
      <p:sp>
        <p:nvSpPr>
          <p:cNvPr id="30" name="Rectangle 29"/>
          <p:cNvSpPr/>
          <p:nvPr/>
        </p:nvSpPr>
        <p:spPr bwMode="ltGray">
          <a:xfrm>
            <a:off x="5931593" y="485590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Continue to learn about splits in briefings</a:t>
            </a:r>
            <a:endParaRPr lang="en-US" sz="1500" dirty="0">
              <a:solidFill>
                <a:schemeClr val="tx1"/>
              </a:solidFill>
            </a:endParaRPr>
          </a:p>
        </p:txBody>
      </p:sp>
      <p:sp>
        <p:nvSpPr>
          <p:cNvPr id="32" name="Rectangle 31"/>
          <p:cNvSpPr/>
          <p:nvPr/>
        </p:nvSpPr>
        <p:spPr bwMode="ltGray">
          <a:xfrm>
            <a:off x="5931593" y="3309178"/>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Streamline and improve customer support</a:t>
            </a:r>
            <a:endParaRPr lang="en-US" sz="1500" dirty="0">
              <a:solidFill>
                <a:schemeClr val="tx1"/>
              </a:solidFill>
            </a:endParaRPr>
          </a:p>
        </p:txBody>
      </p:sp>
      <p:sp>
        <p:nvSpPr>
          <p:cNvPr id="25" name="Rectangle 24"/>
          <p:cNvSpPr/>
          <p:nvPr/>
        </p:nvSpPr>
        <p:spPr bwMode="ltGray">
          <a:xfrm>
            <a:off x="5931593" y="3722947"/>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Speak more to </a:t>
            </a:r>
            <a:r>
              <a:rPr lang="en-US" sz="1500" dirty="0" smtClean="0">
                <a:solidFill>
                  <a:schemeClr val="tx1"/>
                </a:solidFill>
              </a:rPr>
              <a:t>solutions to customer/industry problems </a:t>
            </a:r>
            <a:endParaRPr lang="en-US" sz="1500" dirty="0">
              <a:solidFill>
                <a:schemeClr val="tx1"/>
              </a:solidFill>
            </a:endParaRPr>
          </a:p>
        </p:txBody>
      </p:sp>
      <p:cxnSp>
        <p:nvCxnSpPr>
          <p:cNvPr id="26" name="Conector reto 25"/>
          <p:cNvCxnSpPr>
            <a:cxnSpLocks/>
          </p:cNvCxnSpPr>
          <p:nvPr/>
        </p:nvCxnSpPr>
        <p:spPr>
          <a:xfrm>
            <a:off x="5785442" y="1361203"/>
            <a:ext cx="0" cy="1163597"/>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cxnSpLocks/>
          </p:cNvCxnSpPr>
          <p:nvPr/>
        </p:nvCxnSpPr>
        <p:spPr>
          <a:xfrm>
            <a:off x="5789055" y="2895409"/>
            <a:ext cx="0" cy="1144194"/>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a:cxnSpLocks/>
          </p:cNvCxnSpPr>
          <p:nvPr/>
        </p:nvCxnSpPr>
        <p:spPr>
          <a:xfrm>
            <a:off x="5791435" y="4425666"/>
            <a:ext cx="0" cy="1170365"/>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6</a:t>
            </a:fld>
            <a:endParaRPr lang="en-US"/>
          </a:p>
        </p:txBody>
      </p:sp>
    </p:spTree>
    <p:extLst>
      <p:ext uri="{BB962C8B-B14F-4D97-AF65-F5344CB8AC3E}">
        <p14:creationId xmlns:p14="http://schemas.microsoft.com/office/powerpoint/2010/main" val="128578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08885" y="4668665"/>
            <a:ext cx="1917821" cy="1421570"/>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a:solidFill>
                  <a:schemeClr val="tx1"/>
                </a:solidFill>
              </a:rPr>
              <a:t>Customers like our </a:t>
            </a:r>
            <a:r>
              <a:rPr lang="en-US" sz="900" dirty="0" smtClean="0">
                <a:solidFill>
                  <a:schemeClr val="tx1"/>
                </a:solidFill>
              </a:rPr>
              <a:t>innovation, hybrid </a:t>
            </a:r>
            <a:r>
              <a:rPr lang="en-US" sz="900" dirty="0">
                <a:solidFill>
                  <a:schemeClr val="tx1"/>
                </a:solidFill>
              </a:rPr>
              <a:t>IT approach, products, and focus</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continue to learn HPE splits and acquisitions from briefings, even the HPE/HPI split</a:t>
            </a:r>
            <a:endParaRPr lang="en-US" sz="900" dirty="0">
              <a:solidFill>
                <a:schemeClr val="tx1"/>
              </a:solidFill>
            </a:endParaRPr>
          </a:p>
        </p:txBody>
      </p:sp>
      <p:sp>
        <p:nvSpPr>
          <p:cNvPr id="24" name="Rectangle 55"/>
          <p:cNvSpPr/>
          <p:nvPr/>
        </p:nvSpPr>
        <p:spPr bwMode="ltGray">
          <a:xfrm>
            <a:off x="5108885" y="3133980"/>
            <a:ext cx="1917821" cy="141193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Demo/use cases </a:t>
            </a:r>
            <a:r>
              <a:rPr lang="en-US" sz="900" dirty="0">
                <a:solidFill>
                  <a:schemeClr val="tx1"/>
                </a:solidFill>
              </a:rPr>
              <a:t>requests were for </a:t>
            </a:r>
            <a:r>
              <a:rPr lang="en-US" sz="900" dirty="0" smtClean="0">
                <a:solidFill>
                  <a:schemeClr val="tx1"/>
                </a:solidFill>
              </a:rPr>
              <a:t>industry verticals, and GreenLake, SimpliVity, and Edgeline</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and partners are suggesting better field support</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Leading with HPE Pointnext would help customers learn the best solutions for them</a:t>
            </a:r>
            <a:endParaRPr lang="en-US" sz="900" dirty="0">
              <a:solidFill>
                <a:schemeClr val="tx1"/>
              </a:solidFill>
            </a:endParaRPr>
          </a:p>
        </p:txBody>
      </p:sp>
      <p:sp>
        <p:nvSpPr>
          <p:cNvPr id="36" name="Content Placeholder 1"/>
          <p:cNvSpPr txBox="1">
            <a:spLocks/>
          </p:cNvSpPr>
          <p:nvPr/>
        </p:nvSpPr>
        <p:spPr>
          <a:xfrm rot="16200000">
            <a:off x="5616040" y="-1417853"/>
            <a:ext cx="1411939" cy="10515600"/>
          </a:xfrm>
          <a:prstGeom prst="rect">
            <a:avLst/>
          </a:prstGeom>
          <a:noFill/>
          <a:ln w="38100">
            <a:solidFill>
              <a:schemeClr val="accent2"/>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045" y="1444972"/>
            <a:ext cx="538420" cy="538420"/>
          </a:xfrm>
          <a:prstGeom prst="rect">
            <a:avLst/>
          </a:prstGeom>
        </p:spPr>
      </p:pic>
      <p:sp>
        <p:nvSpPr>
          <p:cNvPr id="62" name="Rectangle 55"/>
          <p:cNvSpPr/>
          <p:nvPr/>
        </p:nvSpPr>
        <p:spPr bwMode="ltGray">
          <a:xfrm>
            <a:off x="5108885" y="1322682"/>
            <a:ext cx="1917821" cy="165870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600"/>
              </a:spcBef>
              <a:spcAft>
                <a:spcPts val="100"/>
              </a:spcAft>
              <a:buFont typeface="Arial" panose="020B0604020202020204" pitchFamily="34" charset="0"/>
              <a:buChar char="−"/>
            </a:pPr>
            <a:r>
              <a:rPr lang="en-US" sz="900" dirty="0">
                <a:solidFill>
                  <a:schemeClr val="tx1"/>
                </a:solidFill>
              </a:rPr>
              <a:t>Customers want to set the bar for tech  innovation in their </a:t>
            </a:r>
            <a:r>
              <a:rPr lang="en-US" sz="900" dirty="0" smtClean="0">
                <a:solidFill>
                  <a:schemeClr val="tx1"/>
                </a:solidFill>
              </a:rPr>
              <a:t>industry</a:t>
            </a:r>
          </a:p>
          <a:p>
            <a:pPr marL="112713" indent="-112713">
              <a:spcBef>
                <a:spcPts val="600"/>
              </a:spcBef>
              <a:spcAft>
                <a:spcPts val="100"/>
              </a:spcAft>
              <a:buFont typeface="Arial" panose="020B0604020202020204" pitchFamily="34" charset="0"/>
              <a:buChar char="−"/>
            </a:pPr>
            <a:r>
              <a:rPr lang="en-US" sz="900" dirty="0" smtClean="0">
                <a:solidFill>
                  <a:schemeClr val="tx1"/>
                </a:solidFill>
              </a:rPr>
              <a:t>Customers are creating personalized, mobile experiences, to attract the next generation and for efficiency</a:t>
            </a:r>
          </a:p>
          <a:p>
            <a:pPr marL="112713" indent="-112713">
              <a:spcBef>
                <a:spcPts val="600"/>
              </a:spcBef>
              <a:spcAft>
                <a:spcPts val="100"/>
              </a:spcAft>
              <a:buFont typeface="Arial" panose="020B0604020202020204" pitchFamily="34" charset="0"/>
              <a:buChar char="−"/>
            </a:pPr>
            <a:r>
              <a:rPr lang="en-US" sz="900" dirty="0" smtClean="0">
                <a:solidFill>
                  <a:schemeClr val="tx1"/>
                </a:solidFill>
              </a:rPr>
              <a:t>Network security is a high priority</a:t>
            </a:r>
          </a:p>
        </p:txBody>
      </p:sp>
      <p:sp>
        <p:nvSpPr>
          <p:cNvPr id="17" name="Title 2"/>
          <p:cNvSpPr>
            <a:spLocks noGrp="1"/>
          </p:cNvSpPr>
          <p:nvPr>
            <p:ph type="title"/>
          </p:nvPr>
        </p:nvSpPr>
        <p:spPr>
          <a:xfrm>
            <a:off x="609441" y="519236"/>
            <a:ext cx="10969943" cy="852364"/>
          </a:xfrm>
        </p:spPr>
        <p:txBody>
          <a:bodyPr/>
          <a:lstStyle/>
          <a:p>
            <a:r>
              <a:rPr lang="en-US" dirty="0"/>
              <a:t>Most frequent customer requests &amp; recommendations</a:t>
            </a:r>
          </a:p>
        </p:txBody>
      </p:sp>
      <p:sp>
        <p:nvSpPr>
          <p:cNvPr id="68" name="Rectangle 55"/>
          <p:cNvSpPr/>
          <p:nvPr/>
        </p:nvSpPr>
        <p:spPr bwMode="ltGray">
          <a:xfrm>
            <a:off x="7085369" y="1360746"/>
            <a:ext cx="1511990"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Leading Innovation</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Wells Fargo &amp; </a:t>
            </a:r>
            <a:r>
              <a:rPr lang="en-US" sz="800" dirty="0" smtClean="0">
                <a:solidFill>
                  <a:schemeClr val="tx1"/>
                </a:solidFill>
              </a:rPr>
              <a:t>Company</a:t>
            </a:r>
          </a:p>
          <a:p>
            <a:pPr marL="109728" indent="-109728">
              <a:lnSpc>
                <a:spcPct val="90000"/>
              </a:lnSpc>
              <a:buSzPct val="90000"/>
              <a:buFont typeface="Arial" panose="020B0604020202020204" pitchFamily="34" charset="0"/>
              <a:buChar char="−"/>
            </a:pPr>
            <a:r>
              <a:rPr lang="en-US" sz="800" dirty="0">
                <a:solidFill>
                  <a:schemeClr val="tx1"/>
                </a:solidFill>
              </a:rPr>
              <a:t>Egyptian Ministry of </a:t>
            </a:r>
            <a:r>
              <a:rPr lang="en-US" sz="800" dirty="0" smtClean="0">
                <a:solidFill>
                  <a:schemeClr val="tx1"/>
                </a:solidFill>
              </a:rPr>
              <a:t>Defense</a:t>
            </a:r>
          </a:p>
          <a:p>
            <a:pPr marL="109728" indent="-109728">
              <a:lnSpc>
                <a:spcPct val="90000"/>
              </a:lnSpc>
              <a:buSzPct val="90000"/>
              <a:buFont typeface="Arial" panose="020B0604020202020204" pitchFamily="34" charset="0"/>
              <a:buChar char="−"/>
            </a:pPr>
            <a:r>
              <a:rPr lang="en-US" sz="800" dirty="0">
                <a:solidFill>
                  <a:schemeClr val="tx1"/>
                </a:solidFill>
              </a:rPr>
              <a:t>Occidental Petroleum </a:t>
            </a:r>
            <a:r>
              <a:rPr lang="en-US" sz="800" dirty="0" smtClean="0">
                <a:solidFill>
                  <a:schemeClr val="tx1"/>
                </a:solidFill>
              </a:rPr>
              <a:t>Corporation</a:t>
            </a:r>
          </a:p>
          <a:p>
            <a:pPr marL="109728" indent="-109728">
              <a:lnSpc>
                <a:spcPct val="90000"/>
              </a:lnSpc>
              <a:buSzPct val="90000"/>
              <a:buFont typeface="Arial" panose="020B0604020202020204" pitchFamily="34" charset="0"/>
              <a:buChar char="−"/>
            </a:pPr>
            <a:r>
              <a:rPr lang="en-US" sz="800" dirty="0" smtClean="0">
                <a:solidFill>
                  <a:schemeClr val="tx1"/>
                </a:solidFill>
              </a:rPr>
              <a:t>NGA</a:t>
            </a:r>
          </a:p>
          <a:p>
            <a:pPr marL="109728" indent="-109728">
              <a:lnSpc>
                <a:spcPct val="90000"/>
              </a:lnSpc>
              <a:buSzPct val="90000"/>
              <a:buFont typeface="Arial" panose="020B0604020202020204" pitchFamily="34" charset="0"/>
              <a:buChar char="−"/>
            </a:pPr>
            <a:r>
              <a:rPr lang="en-US" sz="800" dirty="0">
                <a:solidFill>
                  <a:schemeClr val="tx1"/>
                </a:solidFill>
              </a:rPr>
              <a:t>Dubai Police General </a:t>
            </a:r>
            <a:r>
              <a:rPr lang="en-US" sz="800" dirty="0" smtClean="0">
                <a:solidFill>
                  <a:schemeClr val="tx1"/>
                </a:solidFill>
              </a:rPr>
              <a:t>Headquarters</a:t>
            </a:r>
          </a:p>
          <a:p>
            <a:pPr marL="109728" indent="-109728">
              <a:lnSpc>
                <a:spcPct val="90000"/>
              </a:lnSpc>
              <a:buSzPct val="90000"/>
              <a:buFont typeface="Arial" panose="020B0604020202020204" pitchFamily="34" charset="0"/>
              <a:buChar char="−"/>
            </a:pPr>
            <a:r>
              <a:rPr lang="en-US" sz="800" dirty="0">
                <a:solidFill>
                  <a:schemeClr val="tx1"/>
                </a:solidFill>
              </a:rPr>
              <a:t>ITOCHU Techno-Solutions </a:t>
            </a:r>
            <a:r>
              <a:rPr lang="en-US" sz="800" dirty="0" smtClean="0">
                <a:solidFill>
                  <a:schemeClr val="tx1"/>
                </a:solidFill>
              </a:rPr>
              <a:t>Corporation</a:t>
            </a:r>
          </a:p>
          <a:p>
            <a:pPr marL="109728" indent="-109728">
              <a:lnSpc>
                <a:spcPct val="90000"/>
              </a:lnSpc>
              <a:buSzPct val="90000"/>
              <a:buFont typeface="Arial" panose="020B0604020202020204" pitchFamily="34" charset="0"/>
              <a:buChar char="−"/>
            </a:pPr>
            <a:r>
              <a:rPr lang="en-US" sz="800" dirty="0">
                <a:solidFill>
                  <a:schemeClr val="tx1"/>
                </a:solidFill>
              </a:rPr>
              <a:t>Hilton Worldwide Holdings Inc</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smtClean="0">
                <a:solidFill>
                  <a:schemeClr val="tx1"/>
                </a:solidFill>
              </a:rPr>
              <a:t>EPCC</a:t>
            </a:r>
            <a:endParaRPr lang="en-US" sz="800" dirty="0">
              <a:solidFill>
                <a:schemeClr val="tx1"/>
              </a:solidFill>
            </a:endParaRPr>
          </a:p>
        </p:txBody>
      </p:sp>
      <p:sp>
        <p:nvSpPr>
          <p:cNvPr id="19" name="Content Placeholder 1"/>
          <p:cNvSpPr txBox="1">
            <a:spLocks/>
          </p:cNvSpPr>
          <p:nvPr/>
        </p:nvSpPr>
        <p:spPr>
          <a:xfrm rot="16200000">
            <a:off x="343255" y="2016582"/>
            <a:ext cx="950799"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r>
              <a:rPr lang="en-US" sz="1400" b="1" dirty="0"/>
              <a:t>Top of mind</a:t>
            </a:r>
          </a:p>
        </p:txBody>
      </p:sp>
      <p:sp>
        <p:nvSpPr>
          <p:cNvPr id="23" name="Rectangle 55"/>
          <p:cNvSpPr/>
          <p:nvPr/>
        </p:nvSpPr>
        <p:spPr bwMode="ltGray">
          <a:xfrm>
            <a:off x="1079627" y="3133977"/>
            <a:ext cx="4015432" cy="14267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118872" tIns="45720" rIns="182880" bIns="45720" rtlCol="0" anchor="ctr">
            <a:noAutofit/>
          </a:bodyPr>
          <a:lstStyle/>
          <a:p>
            <a:pPr marL="61913" indent="-61913">
              <a:spcBef>
                <a:spcPts val="700"/>
              </a:spcBef>
              <a:spcAft>
                <a:spcPts val="100"/>
              </a:spcAft>
              <a:buClr>
                <a:prstClr val="black"/>
              </a:buClr>
            </a:pPr>
            <a:r>
              <a:rPr lang="en-US" sz="900" i="1" dirty="0" smtClean="0">
                <a:solidFill>
                  <a:schemeClr val="tx1"/>
                </a:solidFill>
              </a:rPr>
              <a:t>“</a:t>
            </a:r>
            <a:r>
              <a:rPr lang="en-US" sz="900" i="1" dirty="0">
                <a:solidFill>
                  <a:schemeClr val="tx1"/>
                </a:solidFill>
              </a:rPr>
              <a:t>Share more information relevant to visitor's industry, case studies, Returns on benefits.</a:t>
            </a:r>
            <a:r>
              <a:rPr lang="en-US" sz="900" i="1" dirty="0" smtClean="0">
                <a:solidFill>
                  <a:schemeClr val="tx1"/>
                </a:solidFill>
              </a:rPr>
              <a:t>”</a:t>
            </a:r>
            <a:endParaRPr lang="en-US" sz="900" i="1" dirty="0">
              <a:solidFill>
                <a:schemeClr val="tx1"/>
              </a:solidFill>
            </a:endParaRPr>
          </a:p>
          <a:p>
            <a:pPr marL="274320" indent="-91440">
              <a:buFont typeface="MetricHPE" panose="020B0503030202060203" pitchFamily="34" charset="0"/>
              <a:buChar char="−"/>
            </a:pPr>
            <a:r>
              <a:rPr lang="en-US" sz="700" b="1" dirty="0" smtClean="0">
                <a:solidFill>
                  <a:schemeClr val="tx1"/>
                </a:solidFill>
              </a:rPr>
              <a:t>Olivier Campagna, Flowserve Director</a:t>
            </a:r>
            <a:endParaRPr lang="en-US" sz="700" b="1" dirty="0">
              <a:solidFill>
                <a:prstClr val="black"/>
              </a:solidFill>
            </a:endParaRPr>
          </a:p>
          <a:p>
            <a:pPr marL="61913" indent="-61913">
              <a:spcBef>
                <a:spcPts val="700"/>
              </a:spcBef>
              <a:spcAft>
                <a:spcPts val="100"/>
              </a:spcAft>
              <a:buClr>
                <a:prstClr val="black"/>
              </a:buClr>
            </a:pPr>
            <a:r>
              <a:rPr lang="en-US" sz="900" i="1" dirty="0" smtClean="0">
                <a:solidFill>
                  <a:schemeClr val="tx1"/>
                </a:solidFill>
              </a:rPr>
              <a:t>“After </a:t>
            </a:r>
            <a:r>
              <a:rPr lang="en-US" sz="900" i="1" dirty="0">
                <a:solidFill>
                  <a:schemeClr val="tx1"/>
                </a:solidFill>
              </a:rPr>
              <a:t>sales support with new innovative technology may be introduced for stronger business relations.”</a:t>
            </a:r>
          </a:p>
          <a:p>
            <a:pPr marL="274320" indent="-91440">
              <a:buFont typeface="MetricHPE" panose="020B0503030202060203" pitchFamily="34" charset="0"/>
              <a:buChar char="−"/>
            </a:pPr>
            <a:r>
              <a:rPr lang="en-US" sz="700" b="1" dirty="0" smtClean="0">
                <a:solidFill>
                  <a:prstClr val="black"/>
                </a:solidFill>
              </a:rPr>
              <a:t>Adeel Safi, </a:t>
            </a:r>
            <a:r>
              <a:rPr lang="en-US" sz="700" b="1" dirty="0">
                <a:solidFill>
                  <a:prstClr val="black"/>
                </a:solidFill>
              </a:rPr>
              <a:t>Pakistan Air </a:t>
            </a:r>
            <a:r>
              <a:rPr lang="en-US" sz="700" b="1" dirty="0" smtClean="0">
                <a:solidFill>
                  <a:prstClr val="black"/>
                </a:solidFill>
              </a:rPr>
              <a:t>Force Squadron Leader</a:t>
            </a:r>
          </a:p>
          <a:p>
            <a:pPr marL="61913" indent="-61913">
              <a:spcBef>
                <a:spcPts val="700"/>
              </a:spcBef>
              <a:spcAft>
                <a:spcPts val="100"/>
              </a:spcAft>
              <a:buClr>
                <a:prstClr val="black"/>
              </a:buClr>
            </a:pPr>
            <a:r>
              <a:rPr lang="en-US" sz="900" i="1" dirty="0">
                <a:solidFill>
                  <a:schemeClr val="tx1"/>
                </a:solidFill>
              </a:rPr>
              <a:t>“Speak more the business language, benefits and solving industry problems</a:t>
            </a:r>
            <a:r>
              <a:rPr lang="en-US" sz="900" i="1" dirty="0" smtClean="0">
                <a:solidFill>
                  <a:schemeClr val="tx1"/>
                </a:solidFill>
              </a:rPr>
              <a:t>.”</a:t>
            </a:r>
            <a:endParaRPr lang="en-US" sz="900" i="1" dirty="0">
              <a:solidFill>
                <a:schemeClr val="tx1"/>
              </a:solidFill>
            </a:endParaRPr>
          </a:p>
          <a:p>
            <a:pPr marL="274320" indent="-91440">
              <a:buFont typeface="MetricHPE" panose="020B0503030202060203" pitchFamily="34" charset="0"/>
              <a:buChar char="−"/>
            </a:pPr>
            <a:r>
              <a:rPr lang="en-US" sz="700" b="1" dirty="0">
                <a:solidFill>
                  <a:prstClr val="black"/>
                </a:solidFill>
              </a:rPr>
              <a:t> </a:t>
            </a:r>
            <a:r>
              <a:rPr lang="en-US" sz="700" b="1" dirty="0" smtClean="0">
                <a:solidFill>
                  <a:prstClr val="black"/>
                </a:solidFill>
              </a:rPr>
              <a:t>Amir Arooni, NN Group </a:t>
            </a:r>
            <a:r>
              <a:rPr lang="en-US" sz="700" b="1" dirty="0">
                <a:solidFill>
                  <a:prstClr val="black"/>
                </a:solidFill>
              </a:rPr>
              <a:t>CIO</a:t>
            </a:r>
          </a:p>
        </p:txBody>
      </p:sp>
      <p:sp>
        <p:nvSpPr>
          <p:cNvPr id="25" name="Rectangle 55"/>
          <p:cNvSpPr/>
          <p:nvPr/>
        </p:nvSpPr>
        <p:spPr bwMode="ltGray">
          <a:xfrm>
            <a:off x="7147878" y="3133977"/>
            <a:ext cx="1619150"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Demos/use cases</a:t>
            </a:r>
          </a:p>
          <a:p>
            <a:pPr marL="109728" indent="-109728">
              <a:lnSpc>
                <a:spcPct val="90000"/>
              </a:lnSpc>
              <a:buSzPct val="90000"/>
              <a:buFont typeface="Arial" panose="020B0604020202020204" pitchFamily="34" charset="0"/>
              <a:buChar char="−"/>
            </a:pPr>
            <a:r>
              <a:rPr lang="en-US" sz="800" dirty="0" smtClean="0">
                <a:solidFill>
                  <a:schemeClr val="tx1"/>
                </a:solidFill>
              </a:rPr>
              <a:t>CUNY</a:t>
            </a:r>
          </a:p>
          <a:p>
            <a:pPr marL="109728" indent="-109728">
              <a:lnSpc>
                <a:spcPct val="90000"/>
              </a:lnSpc>
              <a:buSzPct val="90000"/>
              <a:buFont typeface="Arial" panose="020B0604020202020204" pitchFamily="34" charset="0"/>
              <a:buChar char="−"/>
            </a:pPr>
            <a:r>
              <a:rPr lang="en-US" sz="800" dirty="0">
                <a:solidFill>
                  <a:schemeClr val="tx1"/>
                </a:solidFill>
              </a:rPr>
              <a:t>Delteq, </a:t>
            </a:r>
            <a:r>
              <a:rPr lang="en-US" sz="800" dirty="0" smtClean="0">
                <a:solidFill>
                  <a:schemeClr val="tx1"/>
                </a:solidFill>
              </a:rPr>
              <a:t>Singapore</a:t>
            </a:r>
          </a:p>
          <a:p>
            <a:pPr marL="109728" indent="-109728">
              <a:lnSpc>
                <a:spcPct val="90000"/>
              </a:lnSpc>
              <a:buSzPct val="90000"/>
              <a:buFont typeface="Arial" panose="020B0604020202020204" pitchFamily="34" charset="0"/>
              <a:buChar char="−"/>
            </a:pPr>
            <a:r>
              <a:rPr lang="en-US" sz="800" dirty="0">
                <a:solidFill>
                  <a:schemeClr val="tx1"/>
                </a:solidFill>
              </a:rPr>
              <a:t>Blue Cross &amp; Blue Shield of </a:t>
            </a:r>
            <a:r>
              <a:rPr lang="en-US" sz="800" dirty="0" smtClean="0">
                <a:solidFill>
                  <a:schemeClr val="tx1"/>
                </a:solidFill>
              </a:rPr>
              <a:t>Alabama</a:t>
            </a:r>
          </a:p>
          <a:p>
            <a:pPr marL="109728" indent="-109728">
              <a:lnSpc>
                <a:spcPct val="90000"/>
              </a:lnSpc>
              <a:buSzPct val="90000"/>
              <a:buFont typeface="Arial" panose="020B0604020202020204" pitchFamily="34" charset="0"/>
              <a:buChar char="−"/>
            </a:pPr>
            <a:r>
              <a:rPr lang="en-US" sz="800" dirty="0">
                <a:solidFill>
                  <a:schemeClr val="tx1"/>
                </a:solidFill>
              </a:rPr>
              <a:t>Ahold-Delhaize </a:t>
            </a:r>
            <a:r>
              <a:rPr lang="en-US" sz="800" dirty="0" smtClean="0">
                <a:solidFill>
                  <a:schemeClr val="tx1"/>
                </a:solidFill>
              </a:rPr>
              <a:t>Belgium</a:t>
            </a:r>
          </a:p>
          <a:p>
            <a:pPr marL="109728" indent="-109728">
              <a:lnSpc>
                <a:spcPct val="90000"/>
              </a:lnSpc>
              <a:buSzPct val="90000"/>
              <a:buFont typeface="Arial" panose="020B0604020202020204" pitchFamily="34" charset="0"/>
              <a:buChar char="−"/>
            </a:pPr>
            <a:r>
              <a:rPr lang="en-US" sz="800" dirty="0" smtClean="0">
                <a:solidFill>
                  <a:schemeClr val="tx1"/>
                </a:solidFill>
              </a:rPr>
              <a:t>Flowserve</a:t>
            </a:r>
          </a:p>
          <a:p>
            <a:pPr marL="109728" indent="-109728">
              <a:lnSpc>
                <a:spcPct val="90000"/>
              </a:lnSpc>
              <a:buSzPct val="90000"/>
              <a:buFont typeface="Arial" panose="020B0604020202020204" pitchFamily="34" charset="0"/>
              <a:buChar char="−"/>
            </a:pPr>
            <a:r>
              <a:rPr lang="en-US" sz="800" dirty="0">
                <a:solidFill>
                  <a:schemeClr val="tx1"/>
                </a:solidFill>
              </a:rPr>
              <a:t>Tech </a:t>
            </a:r>
            <a:r>
              <a:rPr lang="en-US" sz="800" dirty="0" smtClean="0">
                <a:solidFill>
                  <a:schemeClr val="tx1"/>
                </a:solidFill>
              </a:rPr>
              <a:t>Data</a:t>
            </a:r>
          </a:p>
          <a:p>
            <a:pPr marL="109728" indent="-109728">
              <a:lnSpc>
                <a:spcPct val="90000"/>
              </a:lnSpc>
              <a:buSzPct val="90000"/>
              <a:buFont typeface="Arial" panose="020B0604020202020204" pitchFamily="34" charset="0"/>
              <a:buChar char="−"/>
            </a:pPr>
            <a:r>
              <a:rPr lang="en-US" sz="800" dirty="0">
                <a:solidFill>
                  <a:schemeClr val="tx1"/>
                </a:solidFill>
              </a:rPr>
              <a:t>JR </a:t>
            </a:r>
            <a:r>
              <a:rPr lang="en-US" sz="800" dirty="0" smtClean="0">
                <a:solidFill>
                  <a:schemeClr val="tx1"/>
                </a:solidFill>
              </a:rPr>
              <a:t>East Information Systems Co</a:t>
            </a:r>
          </a:p>
          <a:p>
            <a:pPr marL="109728" indent="-109728">
              <a:lnSpc>
                <a:spcPct val="90000"/>
              </a:lnSpc>
              <a:buSzPct val="90000"/>
              <a:buFont typeface="Arial" panose="020B0604020202020204" pitchFamily="34" charset="0"/>
              <a:buChar char="−"/>
            </a:pPr>
            <a:r>
              <a:rPr lang="en-US" sz="800" dirty="0">
                <a:solidFill>
                  <a:schemeClr val="tx1"/>
                </a:solidFill>
              </a:rPr>
              <a:t>Berca </a:t>
            </a:r>
            <a:r>
              <a:rPr lang="en-US" sz="800" dirty="0" smtClean="0">
                <a:solidFill>
                  <a:schemeClr val="tx1"/>
                </a:solidFill>
              </a:rPr>
              <a:t>Hardayaperkasa</a:t>
            </a:r>
          </a:p>
          <a:p>
            <a:pPr marL="109728" indent="-109728">
              <a:lnSpc>
                <a:spcPct val="90000"/>
              </a:lnSpc>
              <a:buSzPct val="90000"/>
              <a:buFont typeface="Arial" panose="020B0604020202020204" pitchFamily="34" charset="0"/>
              <a:buChar char="−"/>
            </a:pPr>
            <a:r>
              <a:rPr lang="en-US" sz="800" dirty="0">
                <a:solidFill>
                  <a:schemeClr val="tx1"/>
                </a:solidFill>
              </a:rPr>
              <a:t>Kroger</a:t>
            </a:r>
          </a:p>
        </p:txBody>
      </p:sp>
      <p:sp>
        <p:nvSpPr>
          <p:cNvPr id="29" name="Rectangle 55"/>
          <p:cNvSpPr/>
          <p:nvPr/>
        </p:nvSpPr>
        <p:spPr bwMode="ltGray">
          <a:xfrm>
            <a:off x="10141988" y="4698505"/>
            <a:ext cx="1429333"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Appreciate Innovation</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China </a:t>
            </a:r>
            <a:r>
              <a:rPr lang="en-US" sz="800" dirty="0" smtClean="0">
                <a:solidFill>
                  <a:schemeClr val="tx1"/>
                </a:solidFill>
              </a:rPr>
              <a:t>Mobile</a:t>
            </a:r>
          </a:p>
          <a:p>
            <a:pPr marL="109728" indent="-109728">
              <a:lnSpc>
                <a:spcPct val="90000"/>
              </a:lnSpc>
              <a:buSzPct val="90000"/>
              <a:buFont typeface="Arial" panose="020B0604020202020204" pitchFamily="34" charset="0"/>
              <a:buChar char="−"/>
            </a:pPr>
            <a:r>
              <a:rPr lang="en-US" sz="800" dirty="0">
                <a:solidFill>
                  <a:schemeClr val="tx1"/>
                </a:solidFill>
              </a:rPr>
              <a:t>Samsung Display Co., Ltd</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PayPal, Inc.</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2" name="Rectangle 1"/>
          <p:cNvSpPr/>
          <p:nvPr/>
        </p:nvSpPr>
        <p:spPr>
          <a:xfrm>
            <a:off x="10225498" y="1323709"/>
            <a:ext cx="1316803" cy="1371600"/>
          </a:xfrm>
          <a:prstGeom prst="rect">
            <a:avLst/>
          </a:prstGeom>
        </p:spPr>
        <p:txBody>
          <a:bodyPr wrap="square" lIns="45720" tIns="45720" rIns="45720" bIns="45720" anchor="t">
            <a:noAutofit/>
          </a:bodyPr>
          <a:lstStyle/>
          <a:p>
            <a:r>
              <a:rPr lang="en-US" sz="900" b="1" dirty="0" smtClean="0"/>
              <a:t>Security</a:t>
            </a:r>
            <a:endParaRPr lang="en-US" sz="900" b="1" dirty="0"/>
          </a:p>
          <a:p>
            <a:pPr marL="109728" indent="-109728">
              <a:lnSpc>
                <a:spcPct val="90000"/>
              </a:lnSpc>
              <a:buSzPct val="90000"/>
              <a:buFont typeface="Arial" panose="020B0604020202020204" pitchFamily="34" charset="0"/>
              <a:buChar char="−"/>
            </a:pPr>
            <a:r>
              <a:rPr lang="en-US" sz="800" dirty="0"/>
              <a:t>Egyptian Ministry of </a:t>
            </a:r>
            <a:r>
              <a:rPr lang="en-US" sz="800" dirty="0" smtClean="0"/>
              <a:t>Defense</a:t>
            </a:r>
          </a:p>
          <a:p>
            <a:pPr marL="109728" indent="-109728">
              <a:lnSpc>
                <a:spcPct val="90000"/>
              </a:lnSpc>
              <a:buSzPct val="90000"/>
              <a:buFont typeface="Arial" panose="020B0604020202020204" pitchFamily="34" charset="0"/>
              <a:buChar char="−"/>
            </a:pPr>
            <a:r>
              <a:rPr lang="en-US" sz="800" dirty="0"/>
              <a:t>ExxonMobil Global Services </a:t>
            </a:r>
            <a:r>
              <a:rPr lang="en-US" sz="800" dirty="0" smtClean="0"/>
              <a:t>Company</a:t>
            </a:r>
          </a:p>
          <a:p>
            <a:pPr marL="109728" indent="-109728">
              <a:lnSpc>
                <a:spcPct val="90000"/>
              </a:lnSpc>
              <a:buSzPct val="90000"/>
              <a:buFont typeface="Arial" panose="020B0604020202020204" pitchFamily="34" charset="0"/>
              <a:buChar char="−"/>
            </a:pPr>
            <a:r>
              <a:rPr lang="en-US" sz="800" dirty="0"/>
              <a:t>LSHTM and Birkbeck </a:t>
            </a:r>
            <a:r>
              <a:rPr lang="en-US" sz="800" dirty="0" smtClean="0"/>
              <a:t>Universities</a:t>
            </a:r>
          </a:p>
          <a:p>
            <a:pPr marL="109728" indent="-109728">
              <a:lnSpc>
                <a:spcPct val="90000"/>
              </a:lnSpc>
              <a:buSzPct val="90000"/>
              <a:buFont typeface="Arial" panose="020B0604020202020204" pitchFamily="34" charset="0"/>
              <a:buChar char="−"/>
            </a:pPr>
            <a:r>
              <a:rPr lang="en-US" sz="800" dirty="0"/>
              <a:t>Regent </a:t>
            </a:r>
            <a:r>
              <a:rPr lang="en-US" sz="800" dirty="0" smtClean="0"/>
              <a:t>University</a:t>
            </a:r>
          </a:p>
          <a:p>
            <a:pPr marL="109728" indent="-109728">
              <a:lnSpc>
                <a:spcPct val="90000"/>
              </a:lnSpc>
              <a:buSzPct val="90000"/>
              <a:buFont typeface="Arial" panose="020B0604020202020204" pitchFamily="34" charset="0"/>
              <a:buChar char="−"/>
            </a:pPr>
            <a:r>
              <a:rPr lang="en-US" sz="800" dirty="0"/>
              <a:t>Babcock </a:t>
            </a:r>
            <a:r>
              <a:rPr lang="en-US" sz="800" dirty="0" smtClean="0"/>
              <a:t>Marine</a:t>
            </a:r>
          </a:p>
          <a:p>
            <a:pPr marL="109728" indent="-109728">
              <a:lnSpc>
                <a:spcPct val="90000"/>
              </a:lnSpc>
              <a:buSzPct val="90000"/>
              <a:buFont typeface="Arial" panose="020B0604020202020204" pitchFamily="34" charset="0"/>
              <a:buChar char="−"/>
            </a:pPr>
            <a:r>
              <a:rPr lang="en-US" sz="800" dirty="0"/>
              <a:t>Royal Bank Of Canada</a:t>
            </a:r>
            <a:endParaRPr lang="en-US" sz="800" dirty="0" smtClean="0"/>
          </a:p>
          <a:p>
            <a:pPr marL="109728" indent="-109728">
              <a:lnSpc>
                <a:spcPct val="90000"/>
              </a:lnSpc>
              <a:buSzPct val="90000"/>
              <a:buFont typeface="Arial" panose="020B0604020202020204" pitchFamily="34" charset="0"/>
              <a:buChar char="−"/>
            </a:pPr>
            <a:endParaRPr lang="en-US" sz="800" dirty="0"/>
          </a:p>
        </p:txBody>
      </p:sp>
      <p:sp>
        <p:nvSpPr>
          <p:cNvPr id="3" name="Rectangle 2"/>
          <p:cNvSpPr/>
          <p:nvPr/>
        </p:nvSpPr>
        <p:spPr>
          <a:xfrm>
            <a:off x="1120069" y="1044158"/>
            <a:ext cx="1401346" cy="258532"/>
          </a:xfrm>
          <a:prstGeom prst="rect">
            <a:avLst/>
          </a:prstGeom>
        </p:spPr>
        <p:txBody>
          <a:bodyPr wrap="none">
            <a:spAutoFit/>
          </a:bodyPr>
          <a:lstStyle/>
          <a:p>
            <a:pPr>
              <a:lnSpc>
                <a:spcPct val="90000"/>
              </a:lnSpc>
              <a:spcAft>
                <a:spcPts val="400"/>
              </a:spcAft>
            </a:pPr>
            <a:r>
              <a:rPr lang="en-US" sz="1200" b="1" dirty="0"/>
              <a:t>Briefing Insights</a:t>
            </a:r>
          </a:p>
        </p:txBody>
      </p:sp>
      <p:sp>
        <p:nvSpPr>
          <p:cNvPr id="4" name="Rectangle 3"/>
          <p:cNvSpPr/>
          <p:nvPr/>
        </p:nvSpPr>
        <p:spPr>
          <a:xfrm>
            <a:off x="5098788" y="1044158"/>
            <a:ext cx="1463040" cy="258532"/>
          </a:xfrm>
          <a:prstGeom prst="rect">
            <a:avLst/>
          </a:prstGeom>
        </p:spPr>
        <p:txBody>
          <a:bodyPr wrap="square">
            <a:spAutoFit/>
          </a:bodyPr>
          <a:lstStyle/>
          <a:p>
            <a:pPr>
              <a:lnSpc>
                <a:spcPct val="90000"/>
              </a:lnSpc>
              <a:spcAft>
                <a:spcPts val="400"/>
              </a:spcAft>
            </a:pPr>
            <a:r>
              <a:rPr lang="en-US" sz="1200" b="1" dirty="0"/>
              <a:t>Observations</a:t>
            </a:r>
          </a:p>
        </p:txBody>
      </p:sp>
      <p:sp>
        <p:nvSpPr>
          <p:cNvPr id="5" name="Rectangle 4"/>
          <p:cNvSpPr/>
          <p:nvPr/>
        </p:nvSpPr>
        <p:spPr>
          <a:xfrm>
            <a:off x="7133513" y="1014242"/>
            <a:ext cx="1483098" cy="276999"/>
          </a:xfrm>
          <a:prstGeom prst="rect">
            <a:avLst/>
          </a:prstGeom>
        </p:spPr>
        <p:txBody>
          <a:bodyPr wrap="none">
            <a:spAutoFit/>
          </a:bodyPr>
          <a:lstStyle/>
          <a:p>
            <a:r>
              <a:rPr lang="en-US" sz="1200" b="1" dirty="0" smtClean="0"/>
              <a:t>Oct-Dec Briefings</a:t>
            </a:r>
            <a:endParaRPr lang="en-US" sz="1200" dirty="0"/>
          </a:p>
        </p:txBody>
      </p:sp>
      <p:sp>
        <p:nvSpPr>
          <p:cNvPr id="20" name="Content Placeholder 1"/>
          <p:cNvSpPr txBox="1">
            <a:spLocks/>
          </p:cNvSpPr>
          <p:nvPr/>
        </p:nvSpPr>
        <p:spPr>
          <a:xfrm rot="16200000">
            <a:off x="411761" y="3766048"/>
            <a:ext cx="813788"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400" b="1" dirty="0"/>
              <a:t>Areas to improve</a:t>
            </a:r>
          </a:p>
        </p:txBody>
      </p:sp>
      <p:sp>
        <p:nvSpPr>
          <p:cNvPr id="26" name="Rectangle 55"/>
          <p:cNvSpPr/>
          <p:nvPr/>
        </p:nvSpPr>
        <p:spPr bwMode="ltGray">
          <a:xfrm>
            <a:off x="7181928" y="4702329"/>
            <a:ext cx="1511990"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marL="155448" indent="-155448">
              <a:lnSpc>
                <a:spcPct val="90000"/>
              </a:lnSpc>
            </a:pPr>
            <a:r>
              <a:rPr lang="en-US" sz="900" b="1" dirty="0">
                <a:solidFill>
                  <a:schemeClr val="tx1"/>
                </a:solidFill>
              </a:rPr>
              <a:t>Like </a:t>
            </a:r>
            <a:r>
              <a:rPr lang="en-US" sz="900" b="1" dirty="0" smtClean="0">
                <a:solidFill>
                  <a:schemeClr val="tx1"/>
                </a:solidFill>
              </a:rPr>
              <a:t>strategy</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Logicalis</a:t>
            </a:r>
          </a:p>
          <a:p>
            <a:pPr marL="109728" indent="-109728">
              <a:lnSpc>
                <a:spcPct val="90000"/>
              </a:lnSpc>
              <a:buSzPct val="90000"/>
              <a:buFont typeface="Arial" panose="020B0604020202020204" pitchFamily="34" charset="0"/>
              <a:buChar char="−"/>
            </a:pPr>
            <a:r>
              <a:rPr lang="en-US" sz="800" dirty="0">
                <a:solidFill>
                  <a:schemeClr val="tx1"/>
                </a:solidFill>
              </a:rPr>
              <a:t>ExxonMobil Global Services </a:t>
            </a:r>
            <a:r>
              <a:rPr lang="en-US" sz="800" dirty="0" smtClean="0">
                <a:solidFill>
                  <a:schemeClr val="tx1"/>
                </a:solidFill>
              </a:rPr>
              <a:t>Company</a:t>
            </a:r>
          </a:p>
          <a:p>
            <a:pPr marL="109728" indent="-109728">
              <a:lnSpc>
                <a:spcPct val="90000"/>
              </a:lnSpc>
              <a:buSzPct val="90000"/>
              <a:buFont typeface="Arial" panose="020B0604020202020204" pitchFamily="34" charset="0"/>
              <a:buChar char="−"/>
            </a:pPr>
            <a:r>
              <a:rPr lang="en-US" sz="800" dirty="0">
                <a:solidFill>
                  <a:schemeClr val="tx1"/>
                </a:solidFill>
              </a:rPr>
              <a:t>Occidental Petroleum Corporation</a:t>
            </a:r>
          </a:p>
          <a:p>
            <a:pPr marL="109728" indent="-109728">
              <a:lnSpc>
                <a:spcPct val="90000"/>
              </a:lnSpc>
              <a:buSzPct val="90000"/>
              <a:buFont typeface="Arial" panose="020B0604020202020204" pitchFamily="34" charset="0"/>
              <a:buChar char="−"/>
            </a:pPr>
            <a:r>
              <a:rPr lang="en-US" sz="800" dirty="0">
                <a:solidFill>
                  <a:schemeClr val="tx1"/>
                </a:solidFill>
              </a:rPr>
              <a:t>J R </a:t>
            </a:r>
            <a:r>
              <a:rPr lang="en-US" sz="800" dirty="0" smtClean="0">
                <a:solidFill>
                  <a:schemeClr val="tx1"/>
                </a:solidFill>
              </a:rPr>
              <a:t>Simplot</a:t>
            </a:r>
          </a:p>
          <a:p>
            <a:pPr marL="109728" indent="-109728">
              <a:lnSpc>
                <a:spcPct val="90000"/>
              </a:lnSpc>
              <a:buSzPct val="90000"/>
              <a:buFont typeface="Arial" panose="020B0604020202020204" pitchFamily="34" charset="0"/>
              <a:buChar char="−"/>
            </a:pPr>
            <a:r>
              <a:rPr lang="en-US" sz="800" dirty="0">
                <a:solidFill>
                  <a:schemeClr val="tx1"/>
                </a:solidFill>
              </a:rPr>
              <a:t>Cerner </a:t>
            </a:r>
            <a:r>
              <a:rPr lang="en-US" sz="800" dirty="0" smtClean="0">
                <a:solidFill>
                  <a:schemeClr val="tx1"/>
                </a:solidFill>
              </a:rPr>
              <a:t>Corporation</a:t>
            </a:r>
          </a:p>
          <a:p>
            <a:pPr marL="109728" indent="-109728">
              <a:lnSpc>
                <a:spcPct val="90000"/>
              </a:lnSpc>
              <a:buSzPct val="90000"/>
              <a:buFont typeface="Arial" panose="020B0604020202020204" pitchFamily="34" charset="0"/>
              <a:buChar char="−"/>
            </a:pPr>
            <a:r>
              <a:rPr lang="en-US" sz="800" dirty="0">
                <a:solidFill>
                  <a:schemeClr val="tx1"/>
                </a:solidFill>
              </a:rPr>
              <a:t>American Digital /</a:t>
            </a:r>
            <a:r>
              <a:rPr lang="en-US" sz="800" dirty="0" smtClean="0">
                <a:solidFill>
                  <a:schemeClr val="tx1"/>
                </a:solidFill>
              </a:rPr>
              <a:t>USG</a:t>
            </a: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21" name="Content Placeholder 1"/>
          <p:cNvSpPr txBox="1">
            <a:spLocks/>
          </p:cNvSpPr>
          <p:nvPr/>
        </p:nvSpPr>
        <p:spPr>
          <a:xfrm rot="16200000">
            <a:off x="401386" y="5337742"/>
            <a:ext cx="834535"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200" b="1" dirty="0"/>
              <a:t>Feedback </a:t>
            </a:r>
            <a:br>
              <a:rPr lang="en-US" sz="1200" b="1" dirty="0"/>
            </a:br>
            <a:r>
              <a:rPr lang="en-US" sz="1200" b="1" dirty="0"/>
              <a:t>on strategy</a:t>
            </a:r>
          </a:p>
        </p:txBody>
      </p:sp>
      <p:sp>
        <p:nvSpPr>
          <p:cNvPr id="33" name="Rectangle 55"/>
          <p:cNvSpPr/>
          <p:nvPr/>
        </p:nvSpPr>
        <p:spPr bwMode="ltGray">
          <a:xfrm>
            <a:off x="8707744" y="4702329"/>
            <a:ext cx="1578180"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Learned strategy</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Momentum</a:t>
            </a:r>
          </a:p>
          <a:p>
            <a:pPr marL="109728" indent="-109728">
              <a:lnSpc>
                <a:spcPct val="90000"/>
              </a:lnSpc>
              <a:buSzPct val="90000"/>
              <a:buFont typeface="Arial" panose="020B0604020202020204" pitchFamily="34" charset="0"/>
              <a:buChar char="−"/>
            </a:pPr>
            <a:r>
              <a:rPr lang="en-US" sz="800" dirty="0">
                <a:solidFill>
                  <a:schemeClr val="tx1"/>
                </a:solidFill>
              </a:rPr>
              <a:t>Samsung Display Co., Ltd</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smtClean="0">
                <a:solidFill>
                  <a:schemeClr val="tx1"/>
                </a:solidFill>
              </a:rPr>
              <a:t>Tech Data</a:t>
            </a:r>
          </a:p>
          <a:p>
            <a:pPr marL="109728" indent="-109728">
              <a:lnSpc>
                <a:spcPct val="90000"/>
              </a:lnSpc>
              <a:buSzPct val="90000"/>
              <a:buFont typeface="Arial" panose="020B0604020202020204" pitchFamily="34" charset="0"/>
              <a:buChar char="−"/>
            </a:pPr>
            <a:r>
              <a:rPr lang="en-US" sz="800" dirty="0" smtClean="0">
                <a:solidFill>
                  <a:schemeClr val="tx1"/>
                </a:solidFill>
              </a:rPr>
              <a:t>Logicalis</a:t>
            </a:r>
          </a:p>
          <a:p>
            <a:pPr marL="109728" indent="-109728">
              <a:lnSpc>
                <a:spcPct val="90000"/>
              </a:lnSpc>
              <a:buSzPct val="90000"/>
              <a:buFont typeface="Arial" panose="020B0604020202020204" pitchFamily="34" charset="0"/>
              <a:buChar char="−"/>
            </a:pPr>
            <a:r>
              <a:rPr lang="en-US" sz="800" dirty="0" smtClean="0">
                <a:solidFill>
                  <a:schemeClr val="tx1"/>
                </a:solidFill>
              </a:rPr>
              <a:t>Royal Mail Ltd.</a:t>
            </a: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31" name="Rectangle 55"/>
          <p:cNvSpPr/>
          <p:nvPr/>
        </p:nvSpPr>
        <p:spPr bwMode="ltGray">
          <a:xfrm>
            <a:off x="8854761" y="3133977"/>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lvl="0">
              <a:lnSpc>
                <a:spcPct val="90000"/>
              </a:lnSpc>
            </a:pPr>
            <a:r>
              <a:rPr lang="en-US" sz="900" b="1" dirty="0" smtClean="0">
                <a:solidFill>
                  <a:prstClr val="black"/>
                </a:solidFill>
              </a:rPr>
              <a:t>Support</a:t>
            </a:r>
            <a:endParaRPr lang="en-US" sz="800" dirty="0">
              <a:solidFill>
                <a:prstClr val="black"/>
              </a:solidFill>
            </a:endParaRPr>
          </a:p>
          <a:p>
            <a:pPr marL="109728" lvl="0" indent="-109728">
              <a:lnSpc>
                <a:spcPct val="90000"/>
              </a:lnSpc>
              <a:buSzPct val="90000"/>
              <a:buFont typeface="Arial" panose="020B0604020202020204" pitchFamily="34" charset="0"/>
              <a:buChar char="−"/>
            </a:pPr>
            <a:r>
              <a:rPr lang="en-US" sz="800" dirty="0">
                <a:solidFill>
                  <a:prstClr val="black"/>
                </a:solidFill>
              </a:rPr>
              <a:t>Pakistan Air </a:t>
            </a:r>
            <a:r>
              <a:rPr lang="en-US" sz="800" dirty="0" smtClean="0">
                <a:solidFill>
                  <a:prstClr val="black"/>
                </a:solidFill>
              </a:rPr>
              <a:t>Force</a:t>
            </a:r>
          </a:p>
          <a:p>
            <a:pPr marL="109728" lvl="0" indent="-109728">
              <a:lnSpc>
                <a:spcPct val="90000"/>
              </a:lnSpc>
              <a:buSzPct val="90000"/>
              <a:buFont typeface="Arial" panose="020B0604020202020204" pitchFamily="34" charset="0"/>
              <a:buChar char="−"/>
            </a:pPr>
            <a:r>
              <a:rPr lang="en-US" sz="800" dirty="0">
                <a:solidFill>
                  <a:prstClr val="black"/>
                </a:solidFill>
              </a:rPr>
              <a:t>Integral Ad Science, Inc</a:t>
            </a:r>
            <a:r>
              <a:rPr lang="en-US" sz="800" dirty="0" smtClean="0">
                <a:solidFill>
                  <a:prstClr val="black"/>
                </a:solidFill>
              </a:rPr>
              <a:t>.</a:t>
            </a:r>
          </a:p>
          <a:p>
            <a:pPr marL="109728" lvl="0" indent="-109728">
              <a:lnSpc>
                <a:spcPct val="90000"/>
              </a:lnSpc>
              <a:buSzPct val="90000"/>
              <a:buFont typeface="Arial" panose="020B0604020202020204" pitchFamily="34" charset="0"/>
              <a:buChar char="−"/>
            </a:pPr>
            <a:r>
              <a:rPr lang="en-US" sz="800" dirty="0">
                <a:solidFill>
                  <a:prstClr val="black"/>
                </a:solidFill>
              </a:rPr>
              <a:t>Nationwide Mutual Insurance </a:t>
            </a:r>
            <a:r>
              <a:rPr lang="en-US" sz="800" dirty="0" smtClean="0">
                <a:solidFill>
                  <a:prstClr val="black"/>
                </a:solidFill>
              </a:rPr>
              <a:t>Company</a:t>
            </a:r>
          </a:p>
          <a:p>
            <a:pPr marL="109728" lvl="0" indent="-109728">
              <a:lnSpc>
                <a:spcPct val="90000"/>
              </a:lnSpc>
              <a:buSzPct val="90000"/>
              <a:buFont typeface="Arial" panose="020B0604020202020204" pitchFamily="34" charset="0"/>
              <a:buChar char="−"/>
            </a:pPr>
            <a:r>
              <a:rPr lang="en-US" sz="800" dirty="0" smtClean="0">
                <a:solidFill>
                  <a:prstClr val="black"/>
                </a:solidFill>
              </a:rPr>
              <a:t>CUNY</a:t>
            </a:r>
          </a:p>
          <a:p>
            <a:pPr marL="109728" lvl="0" indent="-109728">
              <a:lnSpc>
                <a:spcPct val="90000"/>
              </a:lnSpc>
              <a:buSzPct val="90000"/>
              <a:buFont typeface="Arial" panose="020B0604020202020204" pitchFamily="34" charset="0"/>
              <a:buChar char="−"/>
            </a:pPr>
            <a:r>
              <a:rPr lang="en-US" sz="800" dirty="0">
                <a:solidFill>
                  <a:prstClr val="black"/>
                </a:solidFill>
              </a:rPr>
              <a:t>Logicalis</a:t>
            </a:r>
          </a:p>
          <a:p>
            <a:pPr>
              <a:lnSpc>
                <a:spcPct val="90000"/>
              </a:lnSpc>
            </a:pPr>
            <a:endParaRPr lang="en-US" sz="900" b="1" dirty="0">
              <a:solidFill>
                <a:schemeClr val="tx1"/>
              </a:solidFill>
            </a:endParaRPr>
          </a:p>
        </p:txBody>
      </p:sp>
      <p:sp>
        <p:nvSpPr>
          <p:cNvPr id="32" name="Rectangle 31"/>
          <p:cNvSpPr/>
          <p:nvPr/>
        </p:nvSpPr>
        <p:spPr>
          <a:xfrm>
            <a:off x="8691601" y="1360283"/>
            <a:ext cx="1332074" cy="1371600"/>
          </a:xfrm>
          <a:prstGeom prst="rect">
            <a:avLst/>
          </a:prstGeom>
        </p:spPr>
        <p:txBody>
          <a:bodyPr wrap="square" lIns="45720" tIns="45720" rIns="45720" bIns="45720" anchor="t">
            <a:noAutofit/>
          </a:bodyPr>
          <a:lstStyle/>
          <a:p>
            <a:pPr>
              <a:lnSpc>
                <a:spcPct val="90000"/>
              </a:lnSpc>
            </a:pPr>
            <a:r>
              <a:rPr lang="en-US" sz="900" b="1" dirty="0" smtClean="0"/>
              <a:t>Creating personalized experiences</a:t>
            </a:r>
            <a:endParaRPr lang="en-US" sz="900" b="1" dirty="0"/>
          </a:p>
          <a:p>
            <a:pPr marL="109728" indent="-109728">
              <a:lnSpc>
                <a:spcPct val="90000"/>
              </a:lnSpc>
              <a:buSzPct val="90000"/>
              <a:buFont typeface="Arial" panose="020B0604020202020204" pitchFamily="34" charset="0"/>
              <a:buChar char="−"/>
            </a:pPr>
            <a:r>
              <a:rPr lang="en-US" sz="800" dirty="0" smtClean="0"/>
              <a:t>SKY PLC</a:t>
            </a:r>
          </a:p>
          <a:p>
            <a:pPr marL="109728" indent="-109728">
              <a:lnSpc>
                <a:spcPct val="90000"/>
              </a:lnSpc>
              <a:buSzPct val="90000"/>
              <a:buFont typeface="Arial" panose="020B0604020202020204" pitchFamily="34" charset="0"/>
              <a:buChar char="−"/>
            </a:pPr>
            <a:r>
              <a:rPr lang="en-US" sz="800" dirty="0" smtClean="0"/>
              <a:t>LSHTM </a:t>
            </a:r>
            <a:r>
              <a:rPr lang="en-US" sz="800" dirty="0"/>
              <a:t>and Birkbeck </a:t>
            </a:r>
            <a:r>
              <a:rPr lang="en-US" sz="800" dirty="0" smtClean="0"/>
              <a:t>Universities</a:t>
            </a:r>
          </a:p>
          <a:p>
            <a:pPr marL="109728" indent="-109728">
              <a:lnSpc>
                <a:spcPct val="90000"/>
              </a:lnSpc>
              <a:buSzPct val="90000"/>
              <a:buFont typeface="Arial" panose="020B0604020202020204" pitchFamily="34" charset="0"/>
              <a:buChar char="−"/>
            </a:pPr>
            <a:r>
              <a:rPr lang="en-US" sz="800" dirty="0"/>
              <a:t>Regent </a:t>
            </a:r>
            <a:r>
              <a:rPr lang="en-US" sz="800" dirty="0" smtClean="0"/>
              <a:t>University</a:t>
            </a:r>
          </a:p>
          <a:p>
            <a:pPr marL="109728" indent="-109728">
              <a:lnSpc>
                <a:spcPct val="90000"/>
              </a:lnSpc>
              <a:buSzPct val="90000"/>
              <a:buFont typeface="Arial" panose="020B0604020202020204" pitchFamily="34" charset="0"/>
              <a:buChar char="−"/>
            </a:pPr>
            <a:r>
              <a:rPr lang="en-US" sz="800" dirty="0"/>
              <a:t>Everton Football Club </a:t>
            </a:r>
            <a:r>
              <a:rPr lang="en-US" sz="800" dirty="0" smtClean="0"/>
              <a:t>Company</a:t>
            </a:r>
          </a:p>
          <a:p>
            <a:pPr marL="109728" indent="-109728">
              <a:lnSpc>
                <a:spcPct val="90000"/>
              </a:lnSpc>
              <a:buSzPct val="90000"/>
              <a:buFont typeface="Arial" panose="020B0604020202020204" pitchFamily="34" charset="0"/>
              <a:buChar char="−"/>
            </a:pPr>
            <a:r>
              <a:rPr lang="en-US" sz="800" dirty="0" smtClean="0"/>
              <a:t>NGA</a:t>
            </a:r>
          </a:p>
          <a:p>
            <a:pPr marL="109728" indent="-109728">
              <a:lnSpc>
                <a:spcPct val="90000"/>
              </a:lnSpc>
              <a:buSzPct val="90000"/>
              <a:buFont typeface="Arial" panose="020B0604020202020204" pitchFamily="34" charset="0"/>
              <a:buChar char="−"/>
            </a:pPr>
            <a:r>
              <a:rPr lang="en-US" sz="800" dirty="0"/>
              <a:t>Babcock Marine</a:t>
            </a:r>
            <a:endParaRPr lang="en-US" sz="800" dirty="0" smtClean="0"/>
          </a:p>
          <a:p>
            <a:pPr marL="109728" indent="-109728">
              <a:lnSpc>
                <a:spcPct val="90000"/>
              </a:lnSpc>
              <a:buSzPct val="90000"/>
              <a:buFont typeface="Arial" panose="020B0604020202020204" pitchFamily="34" charset="0"/>
              <a:buChar char="−"/>
            </a:pPr>
            <a:endParaRPr lang="en-US" sz="800" dirty="0"/>
          </a:p>
          <a:p>
            <a:pPr marL="109728" indent="-109728">
              <a:lnSpc>
                <a:spcPct val="90000"/>
              </a:lnSpc>
              <a:buSzPct val="90000"/>
              <a:buFont typeface="Arial" panose="020B0604020202020204" pitchFamily="34" charset="0"/>
              <a:buChar char="−"/>
            </a:pPr>
            <a:endParaRPr lang="en-US" sz="800" dirty="0"/>
          </a:p>
          <a:p>
            <a:pPr marL="109728" indent="-109728">
              <a:lnSpc>
                <a:spcPct val="90000"/>
              </a:lnSpc>
              <a:buSzPct val="90000"/>
              <a:buFont typeface="Arial" panose="020B0604020202020204" pitchFamily="34" charset="0"/>
              <a:buChar char="−"/>
            </a:pPr>
            <a:endParaRPr lang="en-US" sz="800" dirty="0"/>
          </a:p>
        </p:txBody>
      </p:sp>
      <p:grpSp>
        <p:nvGrpSpPr>
          <p:cNvPr id="38" name="Group 382"/>
          <p:cNvGrpSpPr>
            <a:grpSpLocks noChangeAspect="1"/>
          </p:cNvGrpSpPr>
          <p:nvPr/>
        </p:nvGrpSpPr>
        <p:grpSpPr bwMode="auto">
          <a:xfrm>
            <a:off x="691824" y="4806263"/>
            <a:ext cx="249396" cy="251210"/>
            <a:chOff x="3020" y="3326"/>
            <a:chExt cx="275" cy="277"/>
          </a:xfrm>
        </p:grpSpPr>
        <p:sp>
          <p:nvSpPr>
            <p:cNvPr id="39" name="Freeform 383"/>
            <p:cNvSpPr>
              <a:spLocks noEditPoints="1"/>
            </p:cNvSpPr>
            <p:nvPr/>
          </p:nvSpPr>
          <p:spPr bwMode="auto">
            <a:xfrm>
              <a:off x="3020" y="3473"/>
              <a:ext cx="275" cy="130"/>
            </a:xfrm>
            <a:custGeom>
              <a:avLst/>
              <a:gdLst>
                <a:gd name="T0" fmla="*/ 449 w 460"/>
                <a:gd name="T1" fmla="*/ 15 h 217"/>
                <a:gd name="T2" fmla="*/ 396 w 460"/>
                <a:gd name="T3" fmla="*/ 15 h 217"/>
                <a:gd name="T4" fmla="*/ 342 w 460"/>
                <a:gd name="T5" fmla="*/ 68 h 217"/>
                <a:gd name="T6" fmla="*/ 289 w 460"/>
                <a:gd name="T7" fmla="*/ 68 h 217"/>
                <a:gd name="T8" fmla="*/ 291 w 460"/>
                <a:gd name="T9" fmla="*/ 56 h 217"/>
                <a:gd name="T10" fmla="*/ 252 w 460"/>
                <a:gd name="T11" fmla="*/ 17 h 217"/>
                <a:gd name="T12" fmla="*/ 104 w 460"/>
                <a:gd name="T13" fmla="*/ 17 h 217"/>
                <a:gd name="T14" fmla="*/ 64 w 460"/>
                <a:gd name="T15" fmla="*/ 56 h 217"/>
                <a:gd name="T16" fmla="*/ 0 w 460"/>
                <a:gd name="T17" fmla="*/ 120 h 217"/>
                <a:gd name="T18" fmla="*/ 96 w 460"/>
                <a:gd name="T19" fmla="*/ 217 h 217"/>
                <a:gd name="T20" fmla="*/ 154 w 460"/>
                <a:gd name="T21" fmla="*/ 160 h 217"/>
                <a:gd name="T22" fmla="*/ 362 w 460"/>
                <a:gd name="T23" fmla="*/ 160 h 217"/>
                <a:gd name="T24" fmla="*/ 449 w 460"/>
                <a:gd name="T25" fmla="*/ 68 h 217"/>
                <a:gd name="T26" fmla="*/ 460 w 460"/>
                <a:gd name="T27" fmla="*/ 41 h 217"/>
                <a:gd name="T28" fmla="*/ 449 w 460"/>
                <a:gd name="T29" fmla="*/ 15 h 217"/>
                <a:gd name="T30" fmla="*/ 36 w 460"/>
                <a:gd name="T31" fmla="*/ 120 h 217"/>
                <a:gd name="T32" fmla="*/ 65 w 460"/>
                <a:gd name="T33" fmla="*/ 92 h 217"/>
                <a:gd name="T34" fmla="*/ 125 w 460"/>
                <a:gd name="T35" fmla="*/ 152 h 217"/>
                <a:gd name="T36" fmla="*/ 96 w 460"/>
                <a:gd name="T37" fmla="*/ 180 h 217"/>
                <a:gd name="T38" fmla="*/ 36 w 460"/>
                <a:gd name="T39" fmla="*/ 120 h 217"/>
                <a:gd name="T40" fmla="*/ 431 w 460"/>
                <a:gd name="T41" fmla="*/ 50 h 217"/>
                <a:gd name="T42" fmla="*/ 351 w 460"/>
                <a:gd name="T43" fmla="*/ 134 h 217"/>
                <a:gd name="T44" fmla="*/ 144 w 460"/>
                <a:gd name="T45" fmla="*/ 134 h 217"/>
                <a:gd name="T46" fmla="*/ 84 w 460"/>
                <a:gd name="T47" fmla="*/ 73 h 217"/>
                <a:gd name="T48" fmla="*/ 114 w 460"/>
                <a:gd name="T49" fmla="*/ 43 h 217"/>
                <a:gd name="T50" fmla="*/ 252 w 460"/>
                <a:gd name="T51" fmla="*/ 43 h 217"/>
                <a:gd name="T52" fmla="*/ 265 w 460"/>
                <a:gd name="T53" fmla="*/ 56 h 217"/>
                <a:gd name="T54" fmla="*/ 253 w 460"/>
                <a:gd name="T55" fmla="*/ 68 h 217"/>
                <a:gd name="T56" fmla="*/ 213 w 460"/>
                <a:gd name="T57" fmla="*/ 68 h 217"/>
                <a:gd name="T58" fmla="*/ 213 w 460"/>
                <a:gd name="T59" fmla="*/ 95 h 217"/>
                <a:gd name="T60" fmla="*/ 220 w 460"/>
                <a:gd name="T61" fmla="*/ 95 h 217"/>
                <a:gd name="T62" fmla="*/ 220 w 460"/>
                <a:gd name="T63" fmla="*/ 95 h 217"/>
                <a:gd name="T64" fmla="*/ 252 w 460"/>
                <a:gd name="T65" fmla="*/ 95 h 217"/>
                <a:gd name="T66" fmla="*/ 254 w 460"/>
                <a:gd name="T67" fmla="*/ 95 h 217"/>
                <a:gd name="T68" fmla="*/ 353 w 460"/>
                <a:gd name="T69" fmla="*/ 95 h 217"/>
                <a:gd name="T70" fmla="*/ 415 w 460"/>
                <a:gd name="T71" fmla="*/ 33 h 217"/>
                <a:gd name="T72" fmla="*/ 431 w 460"/>
                <a:gd name="T73" fmla="*/ 33 h 217"/>
                <a:gd name="T74" fmla="*/ 434 w 460"/>
                <a:gd name="T75" fmla="*/ 41 h 217"/>
                <a:gd name="T76" fmla="*/ 431 w 460"/>
                <a:gd name="T77" fmla="*/ 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0" h="217">
                  <a:moveTo>
                    <a:pt x="449" y="15"/>
                  </a:moveTo>
                  <a:cubicBezTo>
                    <a:pt x="435" y="0"/>
                    <a:pt x="411" y="0"/>
                    <a:pt x="396" y="15"/>
                  </a:cubicBezTo>
                  <a:cubicBezTo>
                    <a:pt x="342" y="68"/>
                    <a:pt x="342" y="68"/>
                    <a:pt x="342" y="68"/>
                  </a:cubicBezTo>
                  <a:cubicBezTo>
                    <a:pt x="289" y="68"/>
                    <a:pt x="289" y="68"/>
                    <a:pt x="289" y="68"/>
                  </a:cubicBezTo>
                  <a:cubicBezTo>
                    <a:pt x="290" y="64"/>
                    <a:pt x="291" y="60"/>
                    <a:pt x="291" y="56"/>
                  </a:cubicBezTo>
                  <a:cubicBezTo>
                    <a:pt x="291" y="34"/>
                    <a:pt x="274" y="17"/>
                    <a:pt x="252" y="17"/>
                  </a:cubicBezTo>
                  <a:cubicBezTo>
                    <a:pt x="104" y="17"/>
                    <a:pt x="104" y="17"/>
                    <a:pt x="104" y="17"/>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49" y="68"/>
                    <a:pt x="449" y="68"/>
                    <a:pt x="449" y="68"/>
                  </a:cubicBezTo>
                  <a:cubicBezTo>
                    <a:pt x="456" y="61"/>
                    <a:pt x="460" y="51"/>
                    <a:pt x="460" y="41"/>
                  </a:cubicBezTo>
                  <a:cubicBezTo>
                    <a:pt x="460" y="31"/>
                    <a:pt x="456" y="22"/>
                    <a:pt x="449" y="15"/>
                  </a:cubicBezTo>
                  <a:close/>
                  <a:moveTo>
                    <a:pt x="36" y="120"/>
                  </a:moveTo>
                  <a:cubicBezTo>
                    <a:pt x="65" y="92"/>
                    <a:pt x="65" y="92"/>
                    <a:pt x="65" y="92"/>
                  </a:cubicBezTo>
                  <a:cubicBezTo>
                    <a:pt x="125" y="152"/>
                    <a:pt x="125" y="152"/>
                    <a:pt x="125" y="152"/>
                  </a:cubicBezTo>
                  <a:cubicBezTo>
                    <a:pt x="96" y="180"/>
                    <a:pt x="96" y="180"/>
                    <a:pt x="96" y="180"/>
                  </a:cubicBezTo>
                  <a:lnTo>
                    <a:pt x="36" y="120"/>
                  </a:lnTo>
                  <a:close/>
                  <a:moveTo>
                    <a:pt x="431" y="50"/>
                  </a:moveTo>
                  <a:cubicBezTo>
                    <a:pt x="351" y="134"/>
                    <a:pt x="351" y="134"/>
                    <a:pt x="351" y="134"/>
                  </a:cubicBezTo>
                  <a:cubicBezTo>
                    <a:pt x="144" y="134"/>
                    <a:pt x="144" y="134"/>
                    <a:pt x="144" y="134"/>
                  </a:cubicBezTo>
                  <a:cubicBezTo>
                    <a:pt x="84" y="73"/>
                    <a:pt x="84" y="73"/>
                    <a:pt x="84" y="73"/>
                  </a:cubicBezTo>
                  <a:cubicBezTo>
                    <a:pt x="114" y="43"/>
                    <a:pt x="114" y="43"/>
                    <a:pt x="114" y="43"/>
                  </a:cubicBezTo>
                  <a:cubicBezTo>
                    <a:pt x="252" y="43"/>
                    <a:pt x="252" y="43"/>
                    <a:pt x="252" y="43"/>
                  </a:cubicBezTo>
                  <a:cubicBezTo>
                    <a:pt x="259" y="43"/>
                    <a:pt x="265" y="48"/>
                    <a:pt x="265" y="56"/>
                  </a:cubicBezTo>
                  <a:cubicBezTo>
                    <a:pt x="265" y="63"/>
                    <a:pt x="260" y="68"/>
                    <a:pt x="253" y="68"/>
                  </a:cubicBezTo>
                  <a:cubicBezTo>
                    <a:pt x="213" y="68"/>
                    <a:pt x="213" y="68"/>
                    <a:pt x="213" y="68"/>
                  </a:cubicBezTo>
                  <a:cubicBezTo>
                    <a:pt x="213" y="95"/>
                    <a:pt x="213" y="95"/>
                    <a:pt x="213" y="95"/>
                  </a:cubicBezTo>
                  <a:cubicBezTo>
                    <a:pt x="220" y="95"/>
                    <a:pt x="220" y="95"/>
                    <a:pt x="220" y="95"/>
                  </a:cubicBezTo>
                  <a:cubicBezTo>
                    <a:pt x="220" y="95"/>
                    <a:pt x="220" y="95"/>
                    <a:pt x="220" y="95"/>
                  </a:cubicBezTo>
                  <a:cubicBezTo>
                    <a:pt x="252" y="95"/>
                    <a:pt x="252" y="95"/>
                    <a:pt x="252" y="95"/>
                  </a:cubicBezTo>
                  <a:cubicBezTo>
                    <a:pt x="253" y="95"/>
                    <a:pt x="253" y="95"/>
                    <a:pt x="254" y="95"/>
                  </a:cubicBezTo>
                  <a:cubicBezTo>
                    <a:pt x="353" y="95"/>
                    <a:pt x="353" y="95"/>
                    <a:pt x="353" y="95"/>
                  </a:cubicBezTo>
                  <a:cubicBezTo>
                    <a:pt x="415" y="33"/>
                    <a:pt x="415" y="33"/>
                    <a:pt x="415" y="33"/>
                  </a:cubicBezTo>
                  <a:cubicBezTo>
                    <a:pt x="419" y="29"/>
                    <a:pt x="426" y="29"/>
                    <a:pt x="431" y="33"/>
                  </a:cubicBezTo>
                  <a:cubicBezTo>
                    <a:pt x="433" y="35"/>
                    <a:pt x="434" y="38"/>
                    <a:pt x="434" y="41"/>
                  </a:cubicBezTo>
                  <a:cubicBezTo>
                    <a:pt x="434" y="44"/>
                    <a:pt x="433" y="47"/>
                    <a:pt x="431"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 name="Freeform 384"/>
            <p:cNvSpPr>
              <a:spLocks/>
            </p:cNvSpPr>
            <p:nvPr/>
          </p:nvSpPr>
          <p:spPr bwMode="auto">
            <a:xfrm>
              <a:off x="3161" y="3326"/>
              <a:ext cx="59" cy="63"/>
            </a:xfrm>
            <a:custGeom>
              <a:avLst/>
              <a:gdLst>
                <a:gd name="T0" fmla="*/ 0 w 59"/>
                <a:gd name="T1" fmla="*/ 30 h 63"/>
                <a:gd name="T2" fmla="*/ 11 w 59"/>
                <a:gd name="T3" fmla="*/ 41 h 63"/>
                <a:gd name="T4" fmla="*/ 22 w 59"/>
                <a:gd name="T5" fmla="*/ 30 h 63"/>
                <a:gd name="T6" fmla="*/ 22 w 59"/>
                <a:gd name="T7" fmla="*/ 63 h 63"/>
                <a:gd name="T8" fmla="*/ 37 w 59"/>
                <a:gd name="T9" fmla="*/ 63 h 63"/>
                <a:gd name="T10" fmla="*/ 37 w 59"/>
                <a:gd name="T11" fmla="*/ 30 h 63"/>
                <a:gd name="T12" fmla="*/ 47 w 59"/>
                <a:gd name="T13" fmla="*/ 41 h 63"/>
                <a:gd name="T14" fmla="*/ 59 w 59"/>
                <a:gd name="T15" fmla="*/ 30 h 63"/>
                <a:gd name="T16" fmla="*/ 29 w 59"/>
                <a:gd name="T17" fmla="*/ 0 h 63"/>
                <a:gd name="T18" fmla="*/ 0 w 59"/>
                <a:gd name="T1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0" y="30"/>
                  </a:moveTo>
                  <a:lnTo>
                    <a:pt x="11" y="41"/>
                  </a:lnTo>
                  <a:lnTo>
                    <a:pt x="22" y="30"/>
                  </a:lnTo>
                  <a:lnTo>
                    <a:pt x="22" y="63"/>
                  </a:lnTo>
                  <a:lnTo>
                    <a:pt x="37" y="63"/>
                  </a:lnTo>
                  <a:lnTo>
                    <a:pt x="37" y="30"/>
                  </a:lnTo>
                  <a:lnTo>
                    <a:pt x="47" y="41"/>
                  </a:lnTo>
                  <a:lnTo>
                    <a:pt x="59" y="30"/>
                  </a:lnTo>
                  <a:lnTo>
                    <a:pt x="29" y="0"/>
                  </a:lnTo>
                  <a:lnTo>
                    <a:pt x="0" y="3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Freeform 385"/>
            <p:cNvSpPr>
              <a:spLocks/>
            </p:cNvSpPr>
            <p:nvPr/>
          </p:nvSpPr>
          <p:spPr bwMode="auto">
            <a:xfrm>
              <a:off x="3235" y="3350"/>
              <a:ext cx="53" cy="53"/>
            </a:xfrm>
            <a:custGeom>
              <a:avLst/>
              <a:gdLst>
                <a:gd name="T0" fmla="*/ 11 w 53"/>
                <a:gd name="T1" fmla="*/ 0 h 53"/>
                <a:gd name="T2" fmla="*/ 11 w 53"/>
                <a:gd name="T3" fmla="*/ 16 h 53"/>
                <a:gd name="T4" fmla="*/ 26 w 53"/>
                <a:gd name="T5" fmla="*/ 16 h 53"/>
                <a:gd name="T6" fmla="*/ 0 w 53"/>
                <a:gd name="T7" fmla="*/ 42 h 53"/>
                <a:gd name="T8" fmla="*/ 12 w 53"/>
                <a:gd name="T9" fmla="*/ 53 h 53"/>
                <a:gd name="T10" fmla="*/ 37 w 53"/>
                <a:gd name="T11" fmla="*/ 27 h 53"/>
                <a:gd name="T12" fmla="*/ 37 w 53"/>
                <a:gd name="T13" fmla="*/ 42 h 53"/>
                <a:gd name="T14" fmla="*/ 53 w 53"/>
                <a:gd name="T15" fmla="*/ 42 h 53"/>
                <a:gd name="T16" fmla="*/ 53 w 53"/>
                <a:gd name="T17" fmla="*/ 0 h 53"/>
                <a:gd name="T18" fmla="*/ 11 w 5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11" y="0"/>
                  </a:moveTo>
                  <a:lnTo>
                    <a:pt x="11" y="16"/>
                  </a:lnTo>
                  <a:lnTo>
                    <a:pt x="26" y="16"/>
                  </a:lnTo>
                  <a:lnTo>
                    <a:pt x="0" y="42"/>
                  </a:lnTo>
                  <a:lnTo>
                    <a:pt x="12" y="53"/>
                  </a:lnTo>
                  <a:lnTo>
                    <a:pt x="37" y="27"/>
                  </a:lnTo>
                  <a:lnTo>
                    <a:pt x="37" y="42"/>
                  </a:lnTo>
                  <a:lnTo>
                    <a:pt x="53" y="42"/>
                  </a:lnTo>
                  <a:lnTo>
                    <a:pt x="53" y="0"/>
                  </a:lnTo>
                  <a:lnTo>
                    <a:pt x="11"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 name="Freeform 386"/>
            <p:cNvSpPr>
              <a:spLocks/>
            </p:cNvSpPr>
            <p:nvPr/>
          </p:nvSpPr>
          <p:spPr bwMode="auto">
            <a:xfrm>
              <a:off x="3095" y="3350"/>
              <a:ext cx="52" cy="53"/>
            </a:xfrm>
            <a:custGeom>
              <a:avLst/>
              <a:gdLst>
                <a:gd name="T0" fmla="*/ 41 w 52"/>
                <a:gd name="T1" fmla="*/ 16 h 53"/>
                <a:gd name="T2" fmla="*/ 41 w 52"/>
                <a:gd name="T3" fmla="*/ 0 h 53"/>
                <a:gd name="T4" fmla="*/ 0 w 52"/>
                <a:gd name="T5" fmla="*/ 0 h 53"/>
                <a:gd name="T6" fmla="*/ 0 w 52"/>
                <a:gd name="T7" fmla="*/ 42 h 53"/>
                <a:gd name="T8" fmla="*/ 15 w 52"/>
                <a:gd name="T9" fmla="*/ 42 h 53"/>
                <a:gd name="T10" fmla="*/ 15 w 52"/>
                <a:gd name="T11" fmla="*/ 27 h 53"/>
                <a:gd name="T12" fmla="*/ 41 w 52"/>
                <a:gd name="T13" fmla="*/ 53 h 53"/>
                <a:gd name="T14" fmla="*/ 52 w 52"/>
                <a:gd name="T15" fmla="*/ 42 h 53"/>
                <a:gd name="T16" fmla="*/ 27 w 52"/>
                <a:gd name="T17" fmla="*/ 16 h 53"/>
                <a:gd name="T18" fmla="*/ 41 w 52"/>
                <a:gd name="T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3">
                  <a:moveTo>
                    <a:pt x="41" y="16"/>
                  </a:moveTo>
                  <a:lnTo>
                    <a:pt x="41" y="0"/>
                  </a:lnTo>
                  <a:lnTo>
                    <a:pt x="0" y="0"/>
                  </a:lnTo>
                  <a:lnTo>
                    <a:pt x="0" y="42"/>
                  </a:lnTo>
                  <a:lnTo>
                    <a:pt x="15" y="42"/>
                  </a:lnTo>
                  <a:lnTo>
                    <a:pt x="15" y="27"/>
                  </a:lnTo>
                  <a:lnTo>
                    <a:pt x="41" y="53"/>
                  </a:lnTo>
                  <a:lnTo>
                    <a:pt x="52" y="42"/>
                  </a:lnTo>
                  <a:lnTo>
                    <a:pt x="27" y="16"/>
                  </a:lnTo>
                  <a:lnTo>
                    <a:pt x="41" y="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387"/>
            <p:cNvSpPr>
              <a:spLocks noEditPoints="1"/>
            </p:cNvSpPr>
            <p:nvPr/>
          </p:nvSpPr>
          <p:spPr bwMode="auto">
            <a:xfrm>
              <a:off x="3155" y="3397"/>
              <a:ext cx="70" cy="70"/>
            </a:xfrm>
            <a:custGeom>
              <a:avLst/>
              <a:gdLst>
                <a:gd name="T0" fmla="*/ 70 w 70"/>
                <a:gd name="T1" fmla="*/ 70 h 70"/>
                <a:gd name="T2" fmla="*/ 0 w 70"/>
                <a:gd name="T3" fmla="*/ 70 h 70"/>
                <a:gd name="T4" fmla="*/ 0 w 70"/>
                <a:gd name="T5" fmla="*/ 0 h 70"/>
                <a:gd name="T6" fmla="*/ 70 w 70"/>
                <a:gd name="T7" fmla="*/ 0 h 70"/>
                <a:gd name="T8" fmla="*/ 70 w 70"/>
                <a:gd name="T9" fmla="*/ 70 h 70"/>
                <a:gd name="T10" fmla="*/ 16 w 70"/>
                <a:gd name="T11" fmla="*/ 55 h 70"/>
                <a:gd name="T12" fmla="*/ 55 w 70"/>
                <a:gd name="T13" fmla="*/ 55 h 70"/>
                <a:gd name="T14" fmla="*/ 55 w 70"/>
                <a:gd name="T15" fmla="*/ 16 h 70"/>
                <a:gd name="T16" fmla="*/ 16 w 70"/>
                <a:gd name="T17" fmla="*/ 16 h 70"/>
                <a:gd name="T18" fmla="*/ 16 w 70"/>
                <a:gd name="T19"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70" y="70"/>
                  </a:moveTo>
                  <a:lnTo>
                    <a:pt x="0" y="70"/>
                  </a:lnTo>
                  <a:lnTo>
                    <a:pt x="0" y="0"/>
                  </a:lnTo>
                  <a:lnTo>
                    <a:pt x="70" y="0"/>
                  </a:lnTo>
                  <a:lnTo>
                    <a:pt x="70" y="70"/>
                  </a:lnTo>
                  <a:close/>
                  <a:moveTo>
                    <a:pt x="16" y="55"/>
                  </a:moveTo>
                  <a:lnTo>
                    <a:pt x="55" y="55"/>
                  </a:lnTo>
                  <a:lnTo>
                    <a:pt x="55" y="16"/>
                  </a:lnTo>
                  <a:lnTo>
                    <a:pt x="16" y="16"/>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 name="Rectangle 388"/>
            <p:cNvSpPr>
              <a:spLocks noChangeArrowheads="1"/>
            </p:cNvSpPr>
            <p:nvPr/>
          </p:nvSpPr>
          <p:spPr bwMode="auto">
            <a:xfrm>
              <a:off x="3183" y="3424"/>
              <a:ext cx="15" cy="1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 name="Group 5"/>
          <p:cNvGrpSpPr/>
          <p:nvPr/>
        </p:nvGrpSpPr>
        <p:grpSpPr>
          <a:xfrm>
            <a:off x="690012" y="3258376"/>
            <a:ext cx="253025" cy="249397"/>
            <a:chOff x="709675" y="3121488"/>
            <a:chExt cx="253025" cy="249397"/>
          </a:xfrm>
        </p:grpSpPr>
        <p:sp>
          <p:nvSpPr>
            <p:cNvPr id="56" name="Freeform 427"/>
            <p:cNvSpPr>
              <a:spLocks noEditPoints="1"/>
            </p:cNvSpPr>
            <p:nvPr/>
          </p:nvSpPr>
          <p:spPr bwMode="auto">
            <a:xfrm>
              <a:off x="709675" y="3190412"/>
              <a:ext cx="186821" cy="180473"/>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 name="Freeform 428"/>
            <p:cNvSpPr>
              <a:spLocks/>
            </p:cNvSpPr>
            <p:nvPr/>
          </p:nvSpPr>
          <p:spPr bwMode="auto">
            <a:xfrm>
              <a:off x="846617" y="3323726"/>
              <a:ext cx="19045" cy="1995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 name="Freeform 429"/>
            <p:cNvSpPr>
              <a:spLocks/>
            </p:cNvSpPr>
            <p:nvPr/>
          </p:nvSpPr>
          <p:spPr bwMode="auto">
            <a:xfrm>
              <a:off x="872917" y="3201295"/>
              <a:ext cx="38997" cy="58948"/>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 name="Freeform 430"/>
            <p:cNvSpPr>
              <a:spLocks/>
            </p:cNvSpPr>
            <p:nvPr/>
          </p:nvSpPr>
          <p:spPr bwMode="auto">
            <a:xfrm>
              <a:off x="803086" y="3121488"/>
              <a:ext cx="159614" cy="207680"/>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61"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7</a:t>
            </a:fld>
            <a:endParaRPr lang="en-US"/>
          </a:p>
        </p:txBody>
      </p:sp>
      <p:sp>
        <p:nvSpPr>
          <p:cNvPr id="63" name="Rectangle 55"/>
          <p:cNvSpPr/>
          <p:nvPr/>
        </p:nvSpPr>
        <p:spPr bwMode="ltGray">
          <a:xfrm>
            <a:off x="10329704" y="3135526"/>
            <a:ext cx="1332074"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Provide solutions</a:t>
            </a:r>
            <a:endParaRPr lang="en-US" sz="900" b="1" dirty="0">
              <a:solidFill>
                <a:schemeClr val="tx1"/>
              </a:solidFill>
            </a:endParaRPr>
          </a:p>
          <a:p>
            <a:pPr marL="171450" indent="-171450">
              <a:lnSpc>
                <a:spcPct val="90000"/>
              </a:lnSpc>
              <a:buFontTx/>
              <a:buChar char="-"/>
            </a:pPr>
            <a:r>
              <a:rPr lang="en-US" sz="800" dirty="0" smtClean="0">
                <a:solidFill>
                  <a:schemeClr val="tx1"/>
                </a:solidFill>
              </a:rPr>
              <a:t>Tenncare</a:t>
            </a:r>
          </a:p>
          <a:p>
            <a:pPr marL="171450" indent="-171450">
              <a:lnSpc>
                <a:spcPct val="90000"/>
              </a:lnSpc>
              <a:buFontTx/>
              <a:buChar char="-"/>
            </a:pPr>
            <a:r>
              <a:rPr lang="en-US" sz="800" dirty="0" smtClean="0">
                <a:solidFill>
                  <a:schemeClr val="tx1"/>
                </a:solidFill>
              </a:rPr>
              <a:t>NN Group</a:t>
            </a:r>
          </a:p>
          <a:p>
            <a:pPr marL="171450" indent="-171450">
              <a:lnSpc>
                <a:spcPct val="90000"/>
              </a:lnSpc>
              <a:buFontTx/>
              <a:buChar char="-"/>
            </a:pPr>
            <a:r>
              <a:rPr lang="en-US" sz="800" dirty="0" smtClean="0">
                <a:solidFill>
                  <a:schemeClr val="tx1"/>
                </a:solidFill>
              </a:rPr>
              <a:t>KPN</a:t>
            </a:r>
            <a:endParaRPr lang="en-US" sz="800" dirty="0">
              <a:solidFill>
                <a:schemeClr val="tx1"/>
              </a:solidFill>
            </a:endParaRPr>
          </a:p>
        </p:txBody>
      </p:sp>
      <p:sp>
        <p:nvSpPr>
          <p:cNvPr id="47" name="Rectangle 55"/>
          <p:cNvSpPr/>
          <p:nvPr/>
        </p:nvSpPr>
        <p:spPr bwMode="ltGray">
          <a:xfrm>
            <a:off x="1050383" y="1405972"/>
            <a:ext cx="4015432" cy="14267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118872" tIns="45720" rIns="182880" bIns="45720" rtlCol="0" anchor="ctr">
            <a:noAutofit/>
          </a:bodyPr>
          <a:lstStyle/>
          <a:p>
            <a:pPr marL="61913" indent="-61913">
              <a:spcBef>
                <a:spcPts val="700"/>
              </a:spcBef>
              <a:spcAft>
                <a:spcPts val="100"/>
              </a:spcAft>
              <a:buClr>
                <a:prstClr val="black"/>
              </a:buClr>
            </a:pPr>
            <a:r>
              <a:rPr lang="en-US" sz="900" i="1" dirty="0" smtClean="0">
                <a:solidFill>
                  <a:schemeClr val="tx1"/>
                </a:solidFill>
              </a:rPr>
              <a:t>“How can HPE help in our </a:t>
            </a:r>
            <a:r>
              <a:rPr lang="en-US" sz="900" i="1" dirty="0">
                <a:solidFill>
                  <a:schemeClr val="tx1"/>
                </a:solidFill>
              </a:rPr>
              <a:t>goal have the best and most advanced technology”</a:t>
            </a:r>
          </a:p>
          <a:p>
            <a:pPr marL="274320" indent="-91440">
              <a:buFont typeface="MetricHPE" panose="020B0503030202060203" pitchFamily="34" charset="0"/>
              <a:buChar char="−"/>
            </a:pPr>
            <a:r>
              <a:rPr lang="en-US" sz="700" b="1" dirty="0">
                <a:solidFill>
                  <a:prstClr val="black"/>
                </a:solidFill>
              </a:rPr>
              <a:t>Dubai Police General Headquarters</a:t>
            </a:r>
          </a:p>
          <a:p>
            <a:pPr marL="61913" indent="-61913">
              <a:spcBef>
                <a:spcPts val="700"/>
              </a:spcBef>
              <a:spcAft>
                <a:spcPts val="100"/>
              </a:spcAft>
              <a:buClr>
                <a:prstClr val="black"/>
              </a:buClr>
            </a:pPr>
            <a:r>
              <a:rPr lang="en-US" sz="900" i="1" dirty="0" smtClean="0">
                <a:solidFill>
                  <a:schemeClr val="tx1"/>
                </a:solidFill>
              </a:rPr>
              <a:t>“It </a:t>
            </a:r>
            <a:r>
              <a:rPr lang="en-US" sz="900" i="1" dirty="0">
                <a:solidFill>
                  <a:schemeClr val="tx1"/>
                </a:solidFill>
              </a:rPr>
              <a:t>is difficult to recruit twenty-somethings to a work environment that does not permit cellular devices, nor have the technology to support cellular devices</a:t>
            </a:r>
            <a:r>
              <a:rPr lang="en-US" sz="900" i="1" dirty="0" smtClean="0">
                <a:solidFill>
                  <a:schemeClr val="tx1"/>
                </a:solidFill>
              </a:rPr>
              <a:t>.”</a:t>
            </a:r>
            <a:endParaRPr lang="en-US" sz="900" i="1" dirty="0">
              <a:solidFill>
                <a:schemeClr val="tx1"/>
              </a:solidFill>
            </a:endParaRPr>
          </a:p>
          <a:p>
            <a:pPr marL="274320" indent="-91440">
              <a:buFont typeface="MetricHPE" panose="020B0503030202060203" pitchFamily="34" charset="0"/>
              <a:buChar char="−"/>
            </a:pPr>
            <a:r>
              <a:rPr lang="en-US" sz="700" b="1" dirty="0" smtClean="0">
                <a:solidFill>
                  <a:prstClr val="black"/>
                </a:solidFill>
              </a:rPr>
              <a:t>NGA</a:t>
            </a:r>
          </a:p>
          <a:p>
            <a:pPr marL="61913" indent="-61913">
              <a:spcBef>
                <a:spcPts val="700"/>
              </a:spcBef>
              <a:spcAft>
                <a:spcPts val="100"/>
              </a:spcAft>
              <a:buClr>
                <a:prstClr val="black"/>
              </a:buClr>
            </a:pPr>
            <a:r>
              <a:rPr lang="en-US" sz="900" i="1" dirty="0" smtClean="0">
                <a:solidFill>
                  <a:schemeClr val="tx1"/>
                </a:solidFill>
              </a:rPr>
              <a:t>“Experiencing </a:t>
            </a:r>
            <a:r>
              <a:rPr lang="en-US" sz="900" i="1" dirty="0">
                <a:solidFill>
                  <a:schemeClr val="tx1"/>
                </a:solidFill>
              </a:rPr>
              <a:t>20%-30% growth every year in terms of active students </a:t>
            </a:r>
            <a:r>
              <a:rPr lang="en-US" sz="900" i="1" dirty="0" smtClean="0">
                <a:solidFill>
                  <a:schemeClr val="tx1"/>
                </a:solidFill>
              </a:rPr>
              <a:t>makes AGILITY </a:t>
            </a:r>
            <a:r>
              <a:rPr lang="en-US" sz="900" i="1" dirty="0">
                <a:solidFill>
                  <a:schemeClr val="tx1"/>
                </a:solidFill>
              </a:rPr>
              <a:t>and CYBER-SECURITY a priority. </a:t>
            </a:r>
            <a:endParaRPr lang="en-US" sz="900" i="1" dirty="0" smtClean="0">
              <a:solidFill>
                <a:schemeClr val="tx1"/>
              </a:solidFill>
            </a:endParaRPr>
          </a:p>
          <a:p>
            <a:pPr marL="274320" indent="-91440">
              <a:buFont typeface="MetricHPE" panose="020B0503030202060203" pitchFamily="34" charset="0"/>
              <a:buChar char="−"/>
            </a:pPr>
            <a:r>
              <a:rPr lang="en-US" sz="700" b="1" dirty="0">
                <a:solidFill>
                  <a:prstClr val="black"/>
                </a:solidFill>
              </a:rPr>
              <a:t>Regent University</a:t>
            </a:r>
          </a:p>
        </p:txBody>
      </p:sp>
      <p:sp>
        <p:nvSpPr>
          <p:cNvPr id="49" name="Rectangle 55"/>
          <p:cNvSpPr/>
          <p:nvPr/>
        </p:nvSpPr>
        <p:spPr bwMode="ltGray">
          <a:xfrm>
            <a:off x="1103453" y="4700779"/>
            <a:ext cx="4015432" cy="14267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118872" tIns="45720" rIns="182880" bIns="45720" rtlCol="0" anchor="ctr">
            <a:noAutofit/>
          </a:bodyPr>
          <a:lstStyle/>
          <a:p>
            <a:pPr marL="61913" indent="-61913">
              <a:spcBef>
                <a:spcPts val="700"/>
              </a:spcBef>
              <a:spcAft>
                <a:spcPts val="100"/>
              </a:spcAft>
              <a:buClr>
                <a:prstClr val="black"/>
              </a:buClr>
            </a:pPr>
            <a:r>
              <a:rPr lang="en-US" sz="900" i="1" dirty="0" smtClean="0">
                <a:solidFill>
                  <a:schemeClr val="tx1"/>
                </a:solidFill>
              </a:rPr>
              <a:t>“Keep </a:t>
            </a:r>
            <a:r>
              <a:rPr lang="en-US" sz="900" i="1" dirty="0">
                <a:solidFill>
                  <a:schemeClr val="tx1"/>
                </a:solidFill>
              </a:rPr>
              <a:t>preaching the hybrid </a:t>
            </a:r>
            <a:r>
              <a:rPr lang="en-US" sz="900" i="1" dirty="0" smtClean="0">
                <a:solidFill>
                  <a:schemeClr val="tx1"/>
                </a:solidFill>
              </a:rPr>
              <a:t>approach.”</a:t>
            </a:r>
            <a:endParaRPr lang="en-US" sz="900" i="1" dirty="0">
              <a:solidFill>
                <a:schemeClr val="tx1"/>
              </a:solidFill>
            </a:endParaRPr>
          </a:p>
          <a:p>
            <a:pPr marL="274320" indent="-91440">
              <a:buFont typeface="MetricHPE" panose="020B0503030202060203" pitchFamily="34" charset="0"/>
              <a:buChar char="−"/>
            </a:pPr>
            <a:r>
              <a:rPr lang="en-US" sz="700" b="1" dirty="0" smtClean="0">
                <a:solidFill>
                  <a:prstClr val="black"/>
                </a:solidFill>
              </a:rPr>
              <a:t>Bill Graff </a:t>
            </a:r>
            <a:r>
              <a:rPr lang="en-US" sz="700" b="1" dirty="0">
                <a:solidFill>
                  <a:prstClr val="black"/>
                </a:solidFill>
              </a:rPr>
              <a:t>Cerner </a:t>
            </a:r>
            <a:r>
              <a:rPr lang="en-US" sz="700" b="1" dirty="0" smtClean="0">
                <a:solidFill>
                  <a:prstClr val="black"/>
                </a:solidFill>
              </a:rPr>
              <a:t>Corporation CIO</a:t>
            </a:r>
            <a:endParaRPr lang="en-US" sz="900" i="1" dirty="0" smtClean="0">
              <a:solidFill>
                <a:schemeClr val="tx1"/>
              </a:solidFill>
            </a:endParaRPr>
          </a:p>
          <a:p>
            <a:pPr marL="61913" indent="-61913">
              <a:spcBef>
                <a:spcPts val="700"/>
              </a:spcBef>
              <a:spcAft>
                <a:spcPts val="100"/>
              </a:spcAft>
              <a:buClr>
                <a:prstClr val="black"/>
              </a:buClr>
            </a:pPr>
            <a:r>
              <a:rPr lang="en-US" sz="900" i="1" dirty="0" smtClean="0">
                <a:solidFill>
                  <a:schemeClr val="tx1"/>
                </a:solidFill>
              </a:rPr>
              <a:t>“Multiple </a:t>
            </a:r>
            <a:r>
              <a:rPr lang="en-US" sz="900" i="1" dirty="0">
                <a:solidFill>
                  <a:schemeClr val="tx1"/>
                </a:solidFill>
              </a:rPr>
              <a:t>HP's is confusing”</a:t>
            </a:r>
          </a:p>
          <a:p>
            <a:pPr marL="274320" indent="-91440">
              <a:buFont typeface="MetricHPE" panose="020B0503030202060203" pitchFamily="34" charset="0"/>
              <a:buChar char="−"/>
            </a:pPr>
            <a:r>
              <a:rPr lang="en-US" sz="700" b="1" dirty="0" smtClean="0">
                <a:solidFill>
                  <a:prstClr val="black"/>
                </a:solidFill>
              </a:rPr>
              <a:t>Roger Newman, Royal Mail Ltd. Design Manager</a:t>
            </a:r>
            <a:endParaRPr lang="en-US" sz="700" b="1" dirty="0">
              <a:solidFill>
                <a:prstClr val="black"/>
              </a:solidFill>
            </a:endParaRPr>
          </a:p>
          <a:p>
            <a:pPr marL="61913" indent="-61913">
              <a:spcBef>
                <a:spcPts val="700"/>
              </a:spcBef>
              <a:spcAft>
                <a:spcPts val="100"/>
              </a:spcAft>
              <a:buClr>
                <a:prstClr val="black"/>
              </a:buClr>
            </a:pPr>
            <a:r>
              <a:rPr lang="en-US" sz="900" i="1" dirty="0">
                <a:solidFill>
                  <a:schemeClr val="tx1"/>
                </a:solidFill>
              </a:rPr>
              <a:t>“The re-focus on technology is the right decision.”</a:t>
            </a:r>
          </a:p>
          <a:p>
            <a:pPr marL="274320" indent="-91440">
              <a:buFont typeface="MetricHPE" panose="020B0503030202060203" pitchFamily="34" charset="0"/>
              <a:buChar char="−"/>
            </a:pPr>
            <a:r>
              <a:rPr lang="en-US" sz="700" b="1" dirty="0">
                <a:solidFill>
                  <a:prstClr val="black"/>
                </a:solidFill>
              </a:rPr>
              <a:t>Tim Crum, PayPal, Inc. Director</a:t>
            </a:r>
          </a:p>
          <a:p>
            <a:pPr marL="182880"/>
            <a:endParaRPr lang="en-US" sz="700" b="1" dirty="0" smtClean="0">
              <a:solidFill>
                <a:prstClr val="black"/>
              </a:solidFill>
            </a:endParaRPr>
          </a:p>
          <a:p>
            <a:pPr marL="274320" indent="-91440">
              <a:buFont typeface="MetricHPE" panose="020B0503030202060203" pitchFamily="34" charset="0"/>
              <a:buChar char="−"/>
            </a:pPr>
            <a:endParaRPr lang="en-US" sz="700" b="1" dirty="0">
              <a:solidFill>
                <a:prstClr val="black"/>
              </a:solidFill>
            </a:endParaRPr>
          </a:p>
        </p:txBody>
      </p:sp>
      <p:sp>
        <p:nvSpPr>
          <p:cNvPr id="35" name="Content Placeholder 1"/>
          <p:cNvSpPr txBox="1">
            <a:spLocks/>
          </p:cNvSpPr>
          <p:nvPr/>
        </p:nvSpPr>
        <p:spPr>
          <a:xfrm rot="16200000">
            <a:off x="5491273" y="-3113675"/>
            <a:ext cx="1661474" cy="10515600"/>
          </a:xfrm>
          <a:prstGeom prst="rect">
            <a:avLst/>
          </a:prstGeom>
          <a:noFill/>
          <a:ln w="38100">
            <a:solidFill>
              <a:schemeClr val="accent1"/>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sp>
        <p:nvSpPr>
          <p:cNvPr id="37" name="Content Placeholder 1"/>
          <p:cNvSpPr txBox="1">
            <a:spLocks/>
          </p:cNvSpPr>
          <p:nvPr/>
        </p:nvSpPr>
        <p:spPr>
          <a:xfrm rot="16200000">
            <a:off x="5611226" y="126198"/>
            <a:ext cx="1421568" cy="10515600"/>
          </a:xfrm>
          <a:prstGeom prst="rect">
            <a:avLst/>
          </a:prstGeom>
          <a:noFill/>
          <a:ln w="38100">
            <a:solidFill>
              <a:schemeClr val="accent3"/>
            </a:solidFill>
            <a:miter lim="800000"/>
          </a:ln>
        </p:spPr>
        <p:txBody>
          <a:bodyPr vert="horz" lIns="0" tIns="91440" rIns="0" bIns="0" rtlCol="0" anchor="ctr"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200" b="1" dirty="0"/>
          </a:p>
        </p:txBody>
      </p:sp>
    </p:spTree>
    <p:extLst>
      <p:ext uri="{BB962C8B-B14F-4D97-AF65-F5344CB8AC3E}">
        <p14:creationId xmlns:p14="http://schemas.microsoft.com/office/powerpoint/2010/main" val="19744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55"/>
          <p:cNvSpPr/>
          <p:nvPr/>
        </p:nvSpPr>
        <p:spPr bwMode="ltGray">
          <a:xfrm>
            <a:off x="611028" y="1964747"/>
            <a:ext cx="6448534" cy="4059716"/>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274320" bIns="182880" rtlCol="0" anchor="t"/>
          <a:lstStyle/>
          <a:p>
            <a:pPr marL="60325" indent="-60325">
              <a:spcBef>
                <a:spcPts val="1000"/>
              </a:spcBef>
              <a:spcAft>
                <a:spcPts val="300"/>
              </a:spcAft>
              <a:buClr>
                <a:prstClr val="black"/>
              </a:buClr>
            </a:pPr>
            <a:r>
              <a:rPr lang="en-US" sz="1350" i="1" dirty="0">
                <a:solidFill>
                  <a:schemeClr val="tx1"/>
                </a:solidFill>
              </a:rPr>
              <a:t>“Kroger is looking for a partnership not vendor relationship</a:t>
            </a:r>
            <a:r>
              <a:rPr lang="en-US" sz="1350" i="1" dirty="0" smtClean="0">
                <a:solidFill>
                  <a:schemeClr val="tx1"/>
                </a:solidFill>
              </a:rPr>
              <a:t>.”</a:t>
            </a:r>
            <a:endParaRPr lang="en-US" sz="1350" i="1" dirty="0">
              <a:solidFill>
                <a:schemeClr val="tx1"/>
              </a:solidFill>
            </a:endParaRPr>
          </a:p>
          <a:p>
            <a:pPr marL="274320" indent="-171450">
              <a:buClr>
                <a:prstClr val="black"/>
              </a:buClr>
              <a:buFont typeface="MetricHPE" panose="020B0503030202060203" pitchFamily="34" charset="0"/>
              <a:buChar char="−"/>
            </a:pPr>
            <a:r>
              <a:rPr lang="en-US" sz="1200" b="1" dirty="0" smtClean="0">
                <a:solidFill>
                  <a:schemeClr val="tx1"/>
                </a:solidFill>
              </a:rPr>
              <a:t>Kroger</a:t>
            </a:r>
            <a:endParaRPr lang="en-US" sz="1200" b="1" i="1" dirty="0">
              <a:solidFill>
                <a:schemeClr val="tx1"/>
              </a:solidFill>
            </a:endParaRPr>
          </a:p>
          <a:p>
            <a:pPr marL="60325" indent="-60325">
              <a:spcBef>
                <a:spcPts val="1000"/>
              </a:spcBef>
              <a:spcAft>
                <a:spcPts val="300"/>
              </a:spcAft>
              <a:buClr>
                <a:prstClr val="black"/>
              </a:buClr>
            </a:pPr>
            <a:r>
              <a:rPr lang="en-US" sz="1350" i="1" dirty="0">
                <a:solidFill>
                  <a:schemeClr val="tx1"/>
                </a:solidFill>
              </a:rPr>
              <a:t>“Engage in trial product launches with academia and academic HPC”</a:t>
            </a:r>
          </a:p>
          <a:p>
            <a:pPr marL="274320" indent="-171450">
              <a:buClr>
                <a:prstClr val="black"/>
              </a:buClr>
              <a:buFont typeface="MetricHPE" panose="020B0503030202060203" pitchFamily="34" charset="0"/>
              <a:buChar char="−"/>
            </a:pPr>
            <a:r>
              <a:rPr lang="en-US" sz="1200" b="1" dirty="0">
                <a:solidFill>
                  <a:schemeClr val="tx1"/>
                </a:solidFill>
              </a:rPr>
              <a:t>Texas A &amp; M University </a:t>
            </a:r>
            <a:endParaRPr lang="en-US" sz="1350" i="1" dirty="0" smtClean="0">
              <a:solidFill>
                <a:schemeClr val="tx1"/>
              </a:solidFill>
            </a:endParaRPr>
          </a:p>
          <a:p>
            <a:pPr marL="60325" indent="-60325">
              <a:spcBef>
                <a:spcPts val="1000"/>
              </a:spcBef>
              <a:spcAft>
                <a:spcPts val="300"/>
              </a:spcAft>
              <a:buClr>
                <a:prstClr val="black"/>
              </a:buClr>
            </a:pPr>
            <a:r>
              <a:rPr lang="en-US" sz="1350" i="1" dirty="0" smtClean="0">
                <a:solidFill>
                  <a:schemeClr val="tx1"/>
                </a:solidFill>
              </a:rPr>
              <a:t>Interested </a:t>
            </a:r>
            <a:r>
              <a:rPr lang="en-US" sz="1350" i="1" dirty="0">
                <a:solidFill>
                  <a:schemeClr val="tx1"/>
                </a:solidFill>
              </a:rPr>
              <a:t>in </a:t>
            </a:r>
            <a:r>
              <a:rPr lang="en-US" sz="1350" i="1" dirty="0" smtClean="0">
                <a:solidFill>
                  <a:schemeClr val="tx1"/>
                </a:solidFill>
              </a:rPr>
              <a:t>develop </a:t>
            </a:r>
            <a:r>
              <a:rPr lang="en-US" sz="1350" i="1" dirty="0">
                <a:solidFill>
                  <a:schemeClr val="tx1"/>
                </a:solidFill>
              </a:rPr>
              <a:t>joint narrative / solution incubation working </a:t>
            </a:r>
            <a:r>
              <a:rPr lang="en-US" sz="1350" i="1" dirty="0" smtClean="0">
                <a:solidFill>
                  <a:schemeClr val="tx1"/>
                </a:solidFill>
              </a:rPr>
              <a:t>across R&amp;D teams.  </a:t>
            </a:r>
            <a:r>
              <a:rPr lang="en-US" sz="1350" i="1" dirty="0">
                <a:solidFill>
                  <a:schemeClr val="tx1"/>
                </a:solidFill>
              </a:rPr>
              <a:t>Also interested in OEM relationship for Flowserve Pumps with bundling of </a:t>
            </a:r>
            <a:r>
              <a:rPr lang="en-US" sz="1350" i="1" dirty="0" err="1">
                <a:solidFill>
                  <a:schemeClr val="tx1"/>
                </a:solidFill>
              </a:rPr>
              <a:t>Edgeline</a:t>
            </a:r>
            <a:r>
              <a:rPr lang="en-US" sz="1350" i="1" dirty="0">
                <a:solidFill>
                  <a:schemeClr val="tx1"/>
                </a:solidFill>
              </a:rPr>
              <a:t> predictive maintenance</a:t>
            </a:r>
          </a:p>
          <a:p>
            <a:pPr marL="274320" indent="-171450">
              <a:buClr>
                <a:prstClr val="black"/>
              </a:buClr>
              <a:buFont typeface="MetricHPE" panose="020B0503030202060203" pitchFamily="34" charset="0"/>
              <a:buChar char="−"/>
            </a:pPr>
            <a:r>
              <a:rPr lang="en-US" sz="1200" b="1" dirty="0" smtClean="0">
                <a:solidFill>
                  <a:schemeClr val="tx1"/>
                </a:solidFill>
              </a:rPr>
              <a:t>Flowserve</a:t>
            </a:r>
            <a:endParaRPr lang="en-US" sz="1200" dirty="0" smtClean="0">
              <a:solidFill>
                <a:schemeClr val="tx1"/>
              </a:solidFill>
            </a:endParaRPr>
          </a:p>
          <a:p>
            <a:pPr marL="60325" indent="-60325">
              <a:spcBef>
                <a:spcPts val="1000"/>
              </a:spcBef>
              <a:spcAft>
                <a:spcPts val="300"/>
              </a:spcAft>
              <a:buClr>
                <a:prstClr val="black"/>
              </a:buClr>
            </a:pPr>
            <a:r>
              <a:rPr lang="en-US" sz="1350" i="1" dirty="0" smtClean="0">
                <a:solidFill>
                  <a:schemeClr val="tx1"/>
                </a:solidFill>
              </a:rPr>
              <a:t>NCS </a:t>
            </a:r>
            <a:r>
              <a:rPr lang="en-US" sz="1350" i="1" dirty="0">
                <a:solidFill>
                  <a:schemeClr val="tx1"/>
                </a:solidFill>
              </a:rPr>
              <a:t>Transportation team </a:t>
            </a:r>
            <a:r>
              <a:rPr lang="en-US" sz="1350" i="1" dirty="0" smtClean="0">
                <a:solidFill>
                  <a:schemeClr val="tx1"/>
                </a:solidFill>
              </a:rPr>
              <a:t>interested </a:t>
            </a:r>
            <a:r>
              <a:rPr lang="en-US" sz="1350" i="1" dirty="0">
                <a:solidFill>
                  <a:schemeClr val="tx1"/>
                </a:solidFill>
              </a:rPr>
              <a:t>in listing NCS Digital as a Strategic Partner to </a:t>
            </a:r>
            <a:r>
              <a:rPr lang="en-US" sz="1350" i="1" dirty="0" smtClean="0">
                <a:solidFill>
                  <a:schemeClr val="tx1"/>
                </a:solidFill>
              </a:rPr>
              <a:t>HPE</a:t>
            </a:r>
          </a:p>
          <a:p>
            <a:pPr marL="274320" lvl="0" indent="-171450">
              <a:buClr>
                <a:prstClr val="black"/>
              </a:buClr>
              <a:buFont typeface="MetricHPE" panose="020B0503030202060203" pitchFamily="34" charset="0"/>
              <a:buChar char="−"/>
            </a:pPr>
            <a:r>
              <a:rPr lang="en-US" sz="1200" b="1" dirty="0">
                <a:solidFill>
                  <a:prstClr val="black"/>
                </a:solidFill>
              </a:rPr>
              <a:t>NCS </a:t>
            </a:r>
            <a:r>
              <a:rPr lang="en-US" sz="1200" b="1" dirty="0" err="1">
                <a:solidFill>
                  <a:prstClr val="black"/>
                </a:solidFill>
              </a:rPr>
              <a:t>Pte</a:t>
            </a:r>
            <a:r>
              <a:rPr lang="en-US" sz="1200" b="1" dirty="0">
                <a:solidFill>
                  <a:prstClr val="black"/>
                </a:solidFill>
              </a:rPr>
              <a:t> Ltd</a:t>
            </a:r>
            <a:endParaRPr lang="en-US" sz="1200" dirty="0">
              <a:solidFill>
                <a:schemeClr val="tx1"/>
              </a:solidFill>
            </a:endParaRPr>
          </a:p>
          <a:p>
            <a:pPr marL="60325" indent="-60325">
              <a:buClr>
                <a:prstClr val="black"/>
              </a:buClr>
            </a:pPr>
            <a:endParaRPr lang="en-US" sz="1200" dirty="0">
              <a:solidFill>
                <a:schemeClr val="tx1"/>
              </a:solidFill>
            </a:endParaRPr>
          </a:p>
        </p:txBody>
      </p:sp>
      <p:sp>
        <p:nvSpPr>
          <p:cNvPr id="48" name="Rectangle 55"/>
          <p:cNvSpPr/>
          <p:nvPr/>
        </p:nvSpPr>
        <p:spPr bwMode="ltGray">
          <a:xfrm>
            <a:off x="7393858" y="1964747"/>
            <a:ext cx="4185526" cy="4059716"/>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274320" bIns="182880" rtlCol="0" anchor="t"/>
          <a:lstStyle/>
          <a:p>
            <a:pPr marL="60325" indent="-60325">
              <a:spcBef>
                <a:spcPts val="1000"/>
              </a:spcBef>
              <a:spcAft>
                <a:spcPts val="300"/>
              </a:spcAft>
              <a:buClr>
                <a:prstClr val="black"/>
              </a:buClr>
            </a:pPr>
            <a:r>
              <a:rPr lang="en-US" sz="1350" i="1" dirty="0" smtClean="0">
                <a:solidFill>
                  <a:schemeClr val="tx1"/>
                </a:solidFill>
              </a:rPr>
              <a:t>“Remove </a:t>
            </a:r>
            <a:r>
              <a:rPr lang="en-US" sz="1350" i="1" dirty="0">
                <a:solidFill>
                  <a:schemeClr val="tx1"/>
                </a:solidFill>
              </a:rPr>
              <a:t>hurdles when our company is experiencing issues with HPE tech. </a:t>
            </a:r>
            <a:r>
              <a:rPr lang="en-US" sz="1350" i="1" dirty="0" smtClean="0">
                <a:solidFill>
                  <a:schemeClr val="tx1"/>
                </a:solidFill>
              </a:rPr>
              <a:t>”</a:t>
            </a:r>
            <a:endParaRPr lang="en-US" sz="1350" i="1" dirty="0">
              <a:solidFill>
                <a:schemeClr val="tx1"/>
              </a:solidFill>
            </a:endParaRPr>
          </a:p>
          <a:p>
            <a:pPr marL="274320" indent="-171450">
              <a:buClr>
                <a:prstClr val="black"/>
              </a:buClr>
              <a:buFont typeface="MetricHPE" panose="020B0503030202060203" pitchFamily="34" charset="0"/>
              <a:buChar char="−"/>
            </a:pPr>
            <a:r>
              <a:rPr lang="en-US" sz="1200" b="1" dirty="0" smtClean="0">
                <a:solidFill>
                  <a:schemeClr val="tx1"/>
                </a:solidFill>
              </a:rPr>
              <a:t>Matt Kohler, </a:t>
            </a:r>
            <a:r>
              <a:rPr lang="en-US" sz="1200" b="1" dirty="0">
                <a:solidFill>
                  <a:schemeClr val="tx1"/>
                </a:solidFill>
              </a:rPr>
              <a:t>Protective Life Insurance </a:t>
            </a:r>
            <a:r>
              <a:rPr lang="en-US" sz="1200" b="1" dirty="0" smtClean="0">
                <a:solidFill>
                  <a:schemeClr val="tx1"/>
                </a:solidFill>
              </a:rPr>
              <a:t>Company CTO</a:t>
            </a:r>
            <a:endParaRPr lang="en-US" sz="1200" dirty="0" smtClean="0">
              <a:solidFill>
                <a:prstClr val="black"/>
              </a:solidFill>
            </a:endParaRPr>
          </a:p>
          <a:p>
            <a:pPr marL="60325" indent="-60325">
              <a:spcBef>
                <a:spcPts val="1000"/>
              </a:spcBef>
              <a:spcAft>
                <a:spcPts val="300"/>
              </a:spcAft>
              <a:buClr>
                <a:prstClr val="black"/>
              </a:buClr>
            </a:pPr>
            <a:r>
              <a:rPr lang="en-US" sz="1350" i="1" dirty="0" smtClean="0">
                <a:solidFill>
                  <a:schemeClr val="tx1"/>
                </a:solidFill>
              </a:rPr>
              <a:t>“Improve </a:t>
            </a:r>
            <a:r>
              <a:rPr lang="en-US" sz="1350" i="1" dirty="0">
                <a:solidFill>
                  <a:schemeClr val="tx1"/>
                </a:solidFill>
              </a:rPr>
              <a:t>your relationship with VMware to prevent competitors from making them more proprietary. VMware needs to stay vendor agnostic</a:t>
            </a:r>
            <a:r>
              <a:rPr lang="en-US" sz="1350" i="1" dirty="0" smtClean="0">
                <a:solidFill>
                  <a:schemeClr val="tx1"/>
                </a:solidFill>
              </a:rPr>
              <a:t>.”</a:t>
            </a:r>
            <a:endParaRPr lang="en-US" sz="1350" i="1" dirty="0">
              <a:solidFill>
                <a:schemeClr val="tx1"/>
              </a:solidFill>
            </a:endParaRPr>
          </a:p>
          <a:p>
            <a:pPr marL="274320" indent="-171450">
              <a:buClr>
                <a:prstClr val="black"/>
              </a:buClr>
              <a:buFont typeface="MetricHPE" panose="020B0503030202060203" pitchFamily="34" charset="0"/>
              <a:buChar char="−"/>
            </a:pPr>
            <a:r>
              <a:rPr lang="en-US" sz="1200" b="1" dirty="0" smtClean="0">
                <a:solidFill>
                  <a:schemeClr val="tx1"/>
                </a:solidFill>
              </a:rPr>
              <a:t>Ron Taylor, </a:t>
            </a:r>
            <a:r>
              <a:rPr lang="en-US" sz="1200" b="1" dirty="0">
                <a:solidFill>
                  <a:schemeClr val="tx1"/>
                </a:solidFill>
              </a:rPr>
              <a:t>Nationwide Mutual Insurance </a:t>
            </a:r>
            <a:r>
              <a:rPr lang="en-US" sz="1200" b="1" dirty="0" smtClean="0">
                <a:solidFill>
                  <a:schemeClr val="tx1"/>
                </a:solidFill>
              </a:rPr>
              <a:t>Company Technology Consultant</a:t>
            </a:r>
            <a:endParaRPr lang="en-US" sz="1200" dirty="0" smtClean="0">
              <a:solidFill>
                <a:prstClr val="black"/>
              </a:solidFill>
            </a:endParaRPr>
          </a:p>
          <a:p>
            <a:pPr lvl="0"/>
            <a:endParaRPr lang="en-US" sz="1200" dirty="0">
              <a:solidFill>
                <a:prstClr val="black"/>
              </a:solidFill>
            </a:endParaRPr>
          </a:p>
          <a:p>
            <a:pPr lvl="0"/>
            <a:endParaRPr lang="en-US" sz="1200" dirty="0">
              <a:solidFill>
                <a:prstClr val="black"/>
              </a:solidFill>
            </a:endParaRPr>
          </a:p>
        </p:txBody>
      </p:sp>
      <p:sp>
        <p:nvSpPr>
          <p:cNvPr id="10" name="Title 9"/>
          <p:cNvSpPr>
            <a:spLocks noGrp="1"/>
          </p:cNvSpPr>
          <p:nvPr>
            <p:ph type="title"/>
          </p:nvPr>
        </p:nvSpPr>
        <p:spPr/>
        <p:txBody>
          <a:bodyPr/>
          <a:lstStyle/>
          <a:p>
            <a:r>
              <a:rPr lang="en-US" dirty="0"/>
              <a:t>Additional quotes</a:t>
            </a:r>
          </a:p>
        </p:txBody>
      </p:sp>
      <p:sp>
        <p:nvSpPr>
          <p:cNvPr id="18" name="Rectangle 55"/>
          <p:cNvSpPr/>
          <p:nvPr/>
        </p:nvSpPr>
        <p:spPr bwMode="ltGray">
          <a:xfrm>
            <a:off x="611028" y="1233227"/>
            <a:ext cx="6448533" cy="73152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Collaborate</a:t>
            </a:r>
            <a:endParaRPr lang="en-US" sz="1000" dirty="0">
              <a:solidFill>
                <a:prstClr val="black"/>
              </a:solidFill>
            </a:endParaRPr>
          </a:p>
        </p:txBody>
      </p:sp>
      <p:sp>
        <p:nvSpPr>
          <p:cNvPr id="19" name="Rectangle 55"/>
          <p:cNvSpPr/>
          <p:nvPr/>
        </p:nvSpPr>
        <p:spPr bwMode="ltGray">
          <a:xfrm>
            <a:off x="7393858" y="1233227"/>
            <a:ext cx="4185526" cy="73152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Recommendations</a:t>
            </a:r>
            <a:endParaRPr lang="en-US" sz="1000" dirty="0">
              <a:solidFill>
                <a:schemeClr val="tx1"/>
              </a:solidFill>
            </a:endParaRPr>
          </a:p>
        </p:txBody>
      </p:sp>
      <p:grpSp>
        <p:nvGrpSpPr>
          <p:cNvPr id="30" name="Group 330"/>
          <p:cNvGrpSpPr>
            <a:grpSpLocks noChangeAspect="1"/>
          </p:cNvGrpSpPr>
          <p:nvPr/>
        </p:nvGrpSpPr>
        <p:grpSpPr bwMode="auto">
          <a:xfrm>
            <a:off x="775559" y="1380706"/>
            <a:ext cx="436563" cy="436563"/>
            <a:chOff x="4921" y="2143"/>
            <a:chExt cx="275" cy="275"/>
          </a:xfrm>
        </p:grpSpPr>
        <p:sp>
          <p:nvSpPr>
            <p:cNvPr id="31" name="Freeform 331"/>
            <p:cNvSpPr>
              <a:spLocks/>
            </p:cNvSpPr>
            <p:nvPr/>
          </p:nvSpPr>
          <p:spPr bwMode="auto">
            <a:xfrm>
              <a:off x="4976" y="2356"/>
              <a:ext cx="174" cy="62"/>
            </a:xfrm>
            <a:custGeom>
              <a:avLst/>
              <a:gdLst>
                <a:gd name="T0" fmla="*/ 67 w 290"/>
                <a:gd name="T1" fmla="*/ 0 h 104"/>
                <a:gd name="T2" fmla="*/ 80 w 290"/>
                <a:gd name="T3" fmla="*/ 22 h 104"/>
                <a:gd name="T4" fmla="*/ 53 w 290"/>
                <a:gd name="T5" fmla="*/ 37 h 104"/>
                <a:gd name="T6" fmla="*/ 143 w 290"/>
                <a:gd name="T7" fmla="*/ 60 h 104"/>
                <a:gd name="T8" fmla="*/ 249 w 290"/>
                <a:gd name="T9" fmla="*/ 28 h 104"/>
                <a:gd name="T10" fmla="*/ 290 w 290"/>
                <a:gd name="T11" fmla="*/ 28 h 104"/>
                <a:gd name="T12" fmla="*/ 143 w 290"/>
                <a:gd name="T13" fmla="*/ 86 h 104"/>
                <a:gd name="T14" fmla="*/ 42 w 290"/>
                <a:gd name="T15" fmla="*/ 60 h 104"/>
                <a:gd name="T16" fmla="*/ 60 w 290"/>
                <a:gd name="T17" fmla="*/ 92 h 104"/>
                <a:gd name="T18" fmla="*/ 37 w 290"/>
                <a:gd name="T19" fmla="*/ 104 h 104"/>
                <a:gd name="T20" fmla="*/ 0 w 290"/>
                <a:gd name="T21" fmla="*/ 37 h 104"/>
                <a:gd name="T22" fmla="*/ 67 w 290"/>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67" y="0"/>
                  </a:moveTo>
                  <a:cubicBezTo>
                    <a:pt x="80" y="22"/>
                    <a:pt x="80" y="22"/>
                    <a:pt x="80" y="22"/>
                  </a:cubicBezTo>
                  <a:cubicBezTo>
                    <a:pt x="53" y="37"/>
                    <a:pt x="53" y="37"/>
                    <a:pt x="53" y="37"/>
                  </a:cubicBezTo>
                  <a:cubicBezTo>
                    <a:pt x="80" y="52"/>
                    <a:pt x="111" y="60"/>
                    <a:pt x="143" y="60"/>
                  </a:cubicBezTo>
                  <a:cubicBezTo>
                    <a:pt x="182" y="60"/>
                    <a:pt x="219" y="48"/>
                    <a:pt x="249" y="28"/>
                  </a:cubicBezTo>
                  <a:cubicBezTo>
                    <a:pt x="290" y="28"/>
                    <a:pt x="290" y="28"/>
                    <a:pt x="290" y="28"/>
                  </a:cubicBezTo>
                  <a:cubicBezTo>
                    <a:pt x="252" y="64"/>
                    <a:pt x="200" y="86"/>
                    <a:pt x="143" y="86"/>
                  </a:cubicBezTo>
                  <a:cubicBezTo>
                    <a:pt x="107" y="86"/>
                    <a:pt x="72" y="76"/>
                    <a:pt x="42" y="60"/>
                  </a:cubicBezTo>
                  <a:cubicBezTo>
                    <a:pt x="60" y="92"/>
                    <a:pt x="60" y="92"/>
                    <a:pt x="60" y="92"/>
                  </a:cubicBezTo>
                  <a:cubicBezTo>
                    <a:pt x="37" y="104"/>
                    <a:pt x="37" y="104"/>
                    <a:pt x="37" y="104"/>
                  </a:cubicBezTo>
                  <a:cubicBezTo>
                    <a:pt x="0" y="37"/>
                    <a:pt x="0" y="37"/>
                    <a:pt x="0" y="37"/>
                  </a:cubicBez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32"/>
            <p:cNvSpPr>
              <a:spLocks/>
            </p:cNvSpPr>
            <p:nvPr/>
          </p:nvSpPr>
          <p:spPr bwMode="auto">
            <a:xfrm>
              <a:off x="4976" y="2143"/>
              <a:ext cx="174" cy="62"/>
            </a:xfrm>
            <a:custGeom>
              <a:avLst/>
              <a:gdLst>
                <a:gd name="T0" fmla="*/ 223 w 290"/>
                <a:gd name="T1" fmla="*/ 104 h 104"/>
                <a:gd name="T2" fmla="*/ 211 w 290"/>
                <a:gd name="T3" fmla="*/ 82 h 104"/>
                <a:gd name="T4" fmla="*/ 238 w 290"/>
                <a:gd name="T5" fmla="*/ 67 h 104"/>
                <a:gd name="T6" fmla="*/ 147 w 290"/>
                <a:gd name="T7" fmla="*/ 44 h 104"/>
                <a:gd name="T8" fmla="*/ 41 w 290"/>
                <a:gd name="T9" fmla="*/ 76 h 104"/>
                <a:gd name="T10" fmla="*/ 0 w 290"/>
                <a:gd name="T11" fmla="*/ 76 h 104"/>
                <a:gd name="T12" fmla="*/ 147 w 290"/>
                <a:gd name="T13" fmla="*/ 18 h 104"/>
                <a:gd name="T14" fmla="*/ 248 w 290"/>
                <a:gd name="T15" fmla="*/ 44 h 104"/>
                <a:gd name="T16" fmla="*/ 231 w 290"/>
                <a:gd name="T17" fmla="*/ 12 h 104"/>
                <a:gd name="T18" fmla="*/ 253 w 290"/>
                <a:gd name="T19" fmla="*/ 0 h 104"/>
                <a:gd name="T20" fmla="*/ 290 w 290"/>
                <a:gd name="T21" fmla="*/ 67 h 104"/>
                <a:gd name="T22" fmla="*/ 223 w 2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223" y="104"/>
                  </a:moveTo>
                  <a:cubicBezTo>
                    <a:pt x="211" y="82"/>
                    <a:pt x="211" y="82"/>
                    <a:pt x="211" y="82"/>
                  </a:cubicBezTo>
                  <a:cubicBezTo>
                    <a:pt x="238" y="67"/>
                    <a:pt x="238" y="67"/>
                    <a:pt x="238" y="67"/>
                  </a:cubicBezTo>
                  <a:cubicBezTo>
                    <a:pt x="211" y="52"/>
                    <a:pt x="180" y="44"/>
                    <a:pt x="147" y="44"/>
                  </a:cubicBezTo>
                  <a:cubicBezTo>
                    <a:pt x="108" y="44"/>
                    <a:pt x="72" y="56"/>
                    <a:pt x="41" y="76"/>
                  </a:cubicBezTo>
                  <a:cubicBezTo>
                    <a:pt x="0" y="76"/>
                    <a:pt x="0" y="76"/>
                    <a:pt x="0" y="76"/>
                  </a:cubicBezTo>
                  <a:cubicBezTo>
                    <a:pt x="39" y="40"/>
                    <a:pt x="90" y="18"/>
                    <a:pt x="147" y="18"/>
                  </a:cubicBezTo>
                  <a:cubicBezTo>
                    <a:pt x="184" y="18"/>
                    <a:pt x="218" y="28"/>
                    <a:pt x="248" y="44"/>
                  </a:cubicBezTo>
                  <a:cubicBezTo>
                    <a:pt x="231" y="12"/>
                    <a:pt x="231" y="12"/>
                    <a:pt x="231" y="12"/>
                  </a:cubicBezTo>
                  <a:cubicBezTo>
                    <a:pt x="253" y="0"/>
                    <a:pt x="253" y="0"/>
                    <a:pt x="253" y="0"/>
                  </a:cubicBezTo>
                  <a:cubicBezTo>
                    <a:pt x="290" y="67"/>
                    <a:pt x="290" y="67"/>
                    <a:pt x="290" y="67"/>
                  </a:cubicBezTo>
                  <a:lnTo>
                    <a:pt x="223"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3"/>
            <p:cNvSpPr>
              <a:spLocks noEditPoints="1"/>
            </p:cNvSpPr>
            <p:nvPr/>
          </p:nvSpPr>
          <p:spPr bwMode="auto">
            <a:xfrm>
              <a:off x="4945"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6 w 102"/>
                <a:gd name="T13" fmla="*/ 51 h 102"/>
                <a:gd name="T14" fmla="*/ 51 w 102"/>
                <a:gd name="T15" fmla="*/ 77 h 102"/>
                <a:gd name="T16" fmla="*/ 77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3" y="102"/>
                    <a:pt x="0" y="79"/>
                    <a:pt x="0" y="51"/>
                  </a:cubicBezTo>
                  <a:cubicBezTo>
                    <a:pt x="0" y="23"/>
                    <a:pt x="23" y="0"/>
                    <a:pt x="51" y="0"/>
                  </a:cubicBezTo>
                  <a:cubicBezTo>
                    <a:pt x="79" y="0"/>
                    <a:pt x="102" y="23"/>
                    <a:pt x="102" y="51"/>
                  </a:cubicBezTo>
                  <a:cubicBezTo>
                    <a:pt x="102" y="79"/>
                    <a:pt x="79" y="102"/>
                    <a:pt x="51" y="102"/>
                  </a:cubicBezTo>
                  <a:close/>
                  <a:moveTo>
                    <a:pt x="51" y="25"/>
                  </a:moveTo>
                  <a:cubicBezTo>
                    <a:pt x="37" y="25"/>
                    <a:pt x="26" y="37"/>
                    <a:pt x="26" y="51"/>
                  </a:cubicBezTo>
                  <a:cubicBezTo>
                    <a:pt x="26" y="65"/>
                    <a:pt x="37" y="77"/>
                    <a:pt x="51" y="77"/>
                  </a:cubicBezTo>
                  <a:cubicBezTo>
                    <a:pt x="65" y="77"/>
                    <a:pt x="77" y="65"/>
                    <a:pt x="77" y="51"/>
                  </a:cubicBezTo>
                  <a:cubicBezTo>
                    <a:pt x="77"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4"/>
            <p:cNvSpPr>
              <a:spLocks/>
            </p:cNvSpPr>
            <p:nvPr/>
          </p:nvSpPr>
          <p:spPr bwMode="auto">
            <a:xfrm>
              <a:off x="4921" y="2280"/>
              <a:ext cx="107" cy="62"/>
            </a:xfrm>
            <a:custGeom>
              <a:avLst/>
              <a:gdLst>
                <a:gd name="T0" fmla="*/ 107 w 107"/>
                <a:gd name="T1" fmla="*/ 62 h 62"/>
                <a:gd name="T2" fmla="*/ 91 w 107"/>
                <a:gd name="T3" fmla="*/ 62 h 62"/>
                <a:gd name="T4" fmla="*/ 91 w 107"/>
                <a:gd name="T5" fmla="*/ 16 h 62"/>
                <a:gd name="T6" fmla="*/ 15 w 107"/>
                <a:gd name="T7" fmla="*/ 16 h 62"/>
                <a:gd name="T8" fmla="*/ 15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1" y="62"/>
                  </a:lnTo>
                  <a:lnTo>
                    <a:pt x="91" y="16"/>
                  </a:lnTo>
                  <a:lnTo>
                    <a:pt x="15" y="16"/>
                  </a:lnTo>
                  <a:lnTo>
                    <a:pt x="15"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35"/>
            <p:cNvSpPr>
              <a:spLocks noChangeArrowheads="1"/>
            </p:cNvSpPr>
            <p:nvPr/>
          </p:nvSpPr>
          <p:spPr bwMode="auto">
            <a:xfrm>
              <a:off x="4966"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6"/>
            <p:cNvSpPr>
              <a:spLocks noEditPoints="1"/>
            </p:cNvSpPr>
            <p:nvPr/>
          </p:nvSpPr>
          <p:spPr bwMode="auto">
            <a:xfrm>
              <a:off x="5114"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5 w 102"/>
                <a:gd name="T13" fmla="*/ 51 h 102"/>
                <a:gd name="T14" fmla="*/ 51 w 102"/>
                <a:gd name="T15" fmla="*/ 77 h 102"/>
                <a:gd name="T16" fmla="*/ 76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2" y="102"/>
                    <a:pt x="0" y="79"/>
                    <a:pt x="0" y="51"/>
                  </a:cubicBezTo>
                  <a:cubicBezTo>
                    <a:pt x="0" y="23"/>
                    <a:pt x="22" y="0"/>
                    <a:pt x="51" y="0"/>
                  </a:cubicBezTo>
                  <a:cubicBezTo>
                    <a:pt x="79" y="0"/>
                    <a:pt x="102" y="23"/>
                    <a:pt x="102" y="51"/>
                  </a:cubicBezTo>
                  <a:cubicBezTo>
                    <a:pt x="102" y="79"/>
                    <a:pt x="79" y="102"/>
                    <a:pt x="51" y="102"/>
                  </a:cubicBezTo>
                  <a:close/>
                  <a:moveTo>
                    <a:pt x="51" y="25"/>
                  </a:moveTo>
                  <a:cubicBezTo>
                    <a:pt x="37" y="25"/>
                    <a:pt x="25" y="37"/>
                    <a:pt x="25" y="51"/>
                  </a:cubicBezTo>
                  <a:cubicBezTo>
                    <a:pt x="25" y="65"/>
                    <a:pt x="37" y="77"/>
                    <a:pt x="51" y="77"/>
                  </a:cubicBezTo>
                  <a:cubicBezTo>
                    <a:pt x="65" y="77"/>
                    <a:pt x="76" y="65"/>
                    <a:pt x="76" y="51"/>
                  </a:cubicBezTo>
                  <a:cubicBezTo>
                    <a:pt x="76"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7"/>
            <p:cNvSpPr>
              <a:spLocks/>
            </p:cNvSpPr>
            <p:nvPr/>
          </p:nvSpPr>
          <p:spPr bwMode="auto">
            <a:xfrm>
              <a:off x="5089" y="2280"/>
              <a:ext cx="107" cy="62"/>
            </a:xfrm>
            <a:custGeom>
              <a:avLst/>
              <a:gdLst>
                <a:gd name="T0" fmla="*/ 107 w 107"/>
                <a:gd name="T1" fmla="*/ 62 h 62"/>
                <a:gd name="T2" fmla="*/ 92 w 107"/>
                <a:gd name="T3" fmla="*/ 62 h 62"/>
                <a:gd name="T4" fmla="*/ 92 w 107"/>
                <a:gd name="T5" fmla="*/ 16 h 62"/>
                <a:gd name="T6" fmla="*/ 16 w 107"/>
                <a:gd name="T7" fmla="*/ 16 h 62"/>
                <a:gd name="T8" fmla="*/ 16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2" y="62"/>
                  </a:lnTo>
                  <a:lnTo>
                    <a:pt x="92" y="16"/>
                  </a:lnTo>
                  <a:lnTo>
                    <a:pt x="16" y="16"/>
                  </a:lnTo>
                  <a:lnTo>
                    <a:pt x="16"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8"/>
            <p:cNvSpPr>
              <a:spLocks noChangeArrowheads="1"/>
            </p:cNvSpPr>
            <p:nvPr/>
          </p:nvSpPr>
          <p:spPr bwMode="auto">
            <a:xfrm>
              <a:off x="5135"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426"/>
          <p:cNvGrpSpPr>
            <a:grpSpLocks noChangeAspect="1"/>
          </p:cNvGrpSpPr>
          <p:nvPr/>
        </p:nvGrpSpPr>
        <p:grpSpPr bwMode="auto">
          <a:xfrm>
            <a:off x="7542494" y="1378790"/>
            <a:ext cx="442913" cy="436563"/>
            <a:chOff x="6817" y="443"/>
            <a:chExt cx="279" cy="275"/>
          </a:xfrm>
        </p:grpSpPr>
        <p:sp>
          <p:nvSpPr>
            <p:cNvPr id="40" name="Freeform 427"/>
            <p:cNvSpPr>
              <a:spLocks noEditPoints="1"/>
            </p:cNvSpPr>
            <p:nvPr/>
          </p:nvSpPr>
          <p:spPr bwMode="auto">
            <a:xfrm>
              <a:off x="6817" y="519"/>
              <a:ext cx="206" cy="199"/>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8"/>
            <p:cNvSpPr>
              <a:spLocks/>
            </p:cNvSpPr>
            <p:nvPr/>
          </p:nvSpPr>
          <p:spPr bwMode="auto">
            <a:xfrm>
              <a:off x="6968" y="666"/>
              <a:ext cx="21" cy="2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29"/>
            <p:cNvSpPr>
              <a:spLocks/>
            </p:cNvSpPr>
            <p:nvPr/>
          </p:nvSpPr>
          <p:spPr bwMode="auto">
            <a:xfrm>
              <a:off x="6997" y="531"/>
              <a:ext cx="43" cy="65"/>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0"/>
            <p:cNvSpPr>
              <a:spLocks/>
            </p:cNvSpPr>
            <p:nvPr/>
          </p:nvSpPr>
          <p:spPr bwMode="auto">
            <a:xfrm>
              <a:off x="6920" y="443"/>
              <a:ext cx="176" cy="229"/>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8</a:t>
            </a:fld>
            <a:endParaRPr lang="en-US" dirty="0"/>
          </a:p>
        </p:txBody>
      </p:sp>
    </p:spTree>
    <p:extLst>
      <p:ext uri="{BB962C8B-B14F-4D97-AF65-F5344CB8AC3E}">
        <p14:creationId xmlns:p14="http://schemas.microsoft.com/office/powerpoint/2010/main" val="287291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52698" y="1179888"/>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a:solidFill>
                  <a:schemeClr val="tx1"/>
                </a:solidFill>
              </a:rPr>
              <a:t>Financial</a:t>
            </a:r>
            <a:br>
              <a:rPr lang="en-US" sz="1200" b="1" dirty="0">
                <a:solidFill>
                  <a:schemeClr val="tx1"/>
                </a:solidFill>
              </a:rPr>
            </a:br>
            <a:r>
              <a:rPr lang="en-US" sz="1200" b="1" dirty="0">
                <a:solidFill>
                  <a:schemeClr val="tx1"/>
                </a:solidFill>
              </a:rPr>
              <a:t>Services</a:t>
            </a:r>
          </a:p>
        </p:txBody>
      </p:sp>
      <p:sp>
        <p:nvSpPr>
          <p:cNvPr id="29" name="Rectangle 55"/>
          <p:cNvSpPr/>
          <p:nvPr/>
        </p:nvSpPr>
        <p:spPr bwMode="ltGray">
          <a:xfrm>
            <a:off x="5152698" y="2187862"/>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smtClean="0">
                <a:solidFill>
                  <a:schemeClr val="tx1"/>
                </a:solidFill>
              </a:rPr>
              <a:t>Manufacturing</a:t>
            </a:r>
            <a:endParaRPr lang="en-US" sz="1200" b="1" dirty="0">
              <a:solidFill>
                <a:schemeClr val="tx1"/>
              </a:solidFill>
            </a:endParaRPr>
          </a:p>
        </p:txBody>
      </p:sp>
      <p:sp>
        <p:nvSpPr>
          <p:cNvPr id="30" name="Rectangle 55"/>
          <p:cNvSpPr/>
          <p:nvPr/>
        </p:nvSpPr>
        <p:spPr bwMode="ltGray">
          <a:xfrm>
            <a:off x="5152698" y="3195835"/>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a:solidFill>
                  <a:schemeClr val="tx1"/>
                </a:solidFill>
              </a:rPr>
              <a:t>Public Sector</a:t>
            </a:r>
          </a:p>
        </p:txBody>
      </p:sp>
      <p:sp>
        <p:nvSpPr>
          <p:cNvPr id="31" name="Rectangle 55"/>
          <p:cNvSpPr/>
          <p:nvPr/>
        </p:nvSpPr>
        <p:spPr bwMode="ltGray">
          <a:xfrm>
            <a:off x="5152698" y="4203809"/>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a:solidFill>
                  <a:schemeClr val="tx1"/>
                </a:solidFill>
              </a:rPr>
              <a:t>Communications,</a:t>
            </a:r>
            <a:br>
              <a:rPr lang="en-US" sz="1200" b="1" dirty="0">
                <a:solidFill>
                  <a:schemeClr val="tx1"/>
                </a:solidFill>
              </a:rPr>
            </a:br>
            <a:r>
              <a:rPr lang="en-US" sz="1200" b="1" dirty="0">
                <a:solidFill>
                  <a:schemeClr val="tx1"/>
                </a:solidFill>
              </a:rPr>
              <a:t>Media &amp;</a:t>
            </a:r>
            <a:br>
              <a:rPr lang="en-US" sz="1200" b="1" dirty="0">
                <a:solidFill>
                  <a:schemeClr val="tx1"/>
                </a:solidFill>
              </a:rPr>
            </a:br>
            <a:r>
              <a:rPr lang="en-US" sz="1200" b="1" dirty="0">
                <a:solidFill>
                  <a:schemeClr val="tx1"/>
                </a:solidFill>
              </a:rPr>
              <a:t>Entertainment</a:t>
            </a:r>
          </a:p>
        </p:txBody>
      </p:sp>
      <p:sp>
        <p:nvSpPr>
          <p:cNvPr id="32" name="Rectangle 55"/>
          <p:cNvSpPr/>
          <p:nvPr/>
        </p:nvSpPr>
        <p:spPr bwMode="ltGray">
          <a:xfrm>
            <a:off x="5152698" y="5211784"/>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a:solidFill>
                  <a:schemeClr val="tx1"/>
                </a:solidFill>
              </a:rPr>
              <a:t>Health &amp;</a:t>
            </a:r>
          </a:p>
          <a:p>
            <a:pPr>
              <a:lnSpc>
                <a:spcPct val="114000"/>
              </a:lnSpc>
            </a:pPr>
            <a:r>
              <a:rPr lang="en-US" sz="1200" b="1" dirty="0">
                <a:solidFill>
                  <a:schemeClr val="tx1"/>
                </a:solidFill>
              </a:rPr>
              <a:t>Life Sciences</a:t>
            </a:r>
          </a:p>
        </p:txBody>
      </p:sp>
      <p:sp>
        <p:nvSpPr>
          <p:cNvPr id="24" name="Rectangle 55"/>
          <p:cNvSpPr/>
          <p:nvPr/>
        </p:nvSpPr>
        <p:spPr bwMode="ltGray">
          <a:xfrm>
            <a:off x="1474839" y="1179888"/>
            <a:ext cx="3593812" cy="496086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defRPr sz="1400" b="0" i="0" u="none" strike="noStrike" kern="1200" spc="0" baseline="0">
                <a:solidFill>
                  <a:prstClr val="black">
                    <a:lumMod val="65000"/>
                    <a:lumOff val="35000"/>
                  </a:prstClr>
                </a:solidFill>
                <a:latin typeface="+mn-lt"/>
                <a:ea typeface="+mn-ea"/>
                <a:cs typeface="+mn-cs"/>
              </a:defRPr>
            </a:pPr>
            <a:r>
              <a:rPr lang="en-US" sz="1600" b="1" dirty="0">
                <a:solidFill>
                  <a:schemeClr val="tx1"/>
                </a:solidFill>
              </a:rPr>
              <a:t>Briefing volume by Industry</a:t>
            </a:r>
          </a:p>
        </p:txBody>
      </p:sp>
      <p:sp>
        <p:nvSpPr>
          <p:cNvPr id="2" name="Title 1"/>
          <p:cNvSpPr>
            <a:spLocks noGrp="1"/>
          </p:cNvSpPr>
          <p:nvPr>
            <p:ph type="title"/>
          </p:nvPr>
        </p:nvSpPr>
        <p:spPr/>
        <p:txBody>
          <a:bodyPr/>
          <a:lstStyle/>
          <a:p>
            <a:r>
              <a:rPr lang="en-US" dirty="0"/>
              <a:t>Industry insights </a:t>
            </a:r>
            <a:r>
              <a:rPr lang="en-US" dirty="0" smtClean="0"/>
              <a:t>(Oct </a:t>
            </a:r>
            <a:r>
              <a:rPr lang="en-US" dirty="0"/>
              <a:t>- </a:t>
            </a:r>
            <a:r>
              <a:rPr lang="en-US" dirty="0" smtClean="0"/>
              <a:t>Dec)</a:t>
            </a:r>
            <a:endParaRPr lang="en-US" dirty="0"/>
          </a:p>
        </p:txBody>
      </p:sp>
      <p:sp>
        <p:nvSpPr>
          <p:cNvPr id="3" name="Slide Number Placeholder 2"/>
          <p:cNvSpPr>
            <a:spLocks noGrp="1"/>
          </p:cNvSpPr>
          <p:nvPr>
            <p:ph type="sldNum" sz="quarter" idx="12"/>
          </p:nvPr>
        </p:nvSpPr>
        <p:spPr/>
        <p:txBody>
          <a:bodyPr/>
          <a:lstStyle/>
          <a:p>
            <a:fld id="{B016F8AB-BCEA-4347-8BA6-BE776009BC89}" type="slidenum">
              <a:rPr lang="en-US" smtClean="0"/>
              <a:pPr/>
              <a:t>9</a:t>
            </a:fld>
            <a:endParaRPr lang="en-US"/>
          </a:p>
        </p:txBody>
      </p:sp>
      <p:sp>
        <p:nvSpPr>
          <p:cNvPr id="33" name="Rectangle 32"/>
          <p:cNvSpPr/>
          <p:nvPr/>
        </p:nvSpPr>
        <p:spPr>
          <a:xfrm>
            <a:off x="9853006" y="1175663"/>
            <a:ext cx="1459486" cy="939419"/>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a:t>Synergy – </a:t>
            </a:r>
            <a:r>
              <a:rPr lang="en-US" sz="800" dirty="0" smtClean="0"/>
              <a:t>31%</a:t>
            </a:r>
            <a:endParaRPr lang="en-US" sz="800" dirty="0"/>
          </a:p>
          <a:p>
            <a:pPr>
              <a:lnSpc>
                <a:spcPct val="90000"/>
              </a:lnSpc>
            </a:pPr>
            <a:r>
              <a:rPr lang="en-US" sz="800" dirty="0" smtClean="0"/>
              <a:t>Aruba </a:t>
            </a:r>
            <a:r>
              <a:rPr lang="en-US" sz="800" dirty="0"/>
              <a:t>– </a:t>
            </a:r>
            <a:r>
              <a:rPr lang="en-US" sz="800" dirty="0" smtClean="0"/>
              <a:t>23%</a:t>
            </a:r>
          </a:p>
          <a:p>
            <a:pPr>
              <a:lnSpc>
                <a:spcPct val="90000"/>
              </a:lnSpc>
            </a:pPr>
            <a:r>
              <a:rPr lang="en-US" sz="800" dirty="0" smtClean="0"/>
              <a:t>FlexCapacity – 23%</a:t>
            </a:r>
          </a:p>
          <a:p>
            <a:pPr>
              <a:lnSpc>
                <a:spcPct val="90000"/>
              </a:lnSpc>
            </a:pPr>
            <a:r>
              <a:rPr lang="en-US" sz="800" dirty="0" smtClean="0"/>
              <a:t>OneSphere – 23%</a:t>
            </a:r>
            <a:endParaRPr lang="en-US" sz="800" dirty="0"/>
          </a:p>
          <a:p>
            <a:pPr>
              <a:lnSpc>
                <a:spcPct val="90000"/>
              </a:lnSpc>
            </a:pPr>
            <a:r>
              <a:rPr lang="en-US" sz="800" dirty="0"/>
              <a:t>SimpliVity – </a:t>
            </a:r>
            <a:r>
              <a:rPr lang="en-US" sz="800" dirty="0" smtClean="0"/>
              <a:t>19%</a:t>
            </a:r>
          </a:p>
          <a:p>
            <a:pPr>
              <a:lnSpc>
                <a:spcPct val="90000"/>
              </a:lnSpc>
            </a:pPr>
            <a:r>
              <a:rPr lang="en-US" sz="800" dirty="0" smtClean="0"/>
              <a:t>HPE Pointnext – 19%</a:t>
            </a:r>
            <a:endParaRPr lang="en-US" sz="800" dirty="0"/>
          </a:p>
        </p:txBody>
      </p:sp>
      <p:sp>
        <p:nvSpPr>
          <p:cNvPr id="34" name="Rectangle 33"/>
          <p:cNvSpPr/>
          <p:nvPr/>
        </p:nvSpPr>
        <p:spPr>
          <a:xfrm>
            <a:off x="9816634" y="3220621"/>
            <a:ext cx="1459486" cy="842859"/>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smtClean="0"/>
              <a:t>SimpliVity – 33%</a:t>
            </a:r>
          </a:p>
          <a:p>
            <a:pPr>
              <a:lnSpc>
                <a:spcPct val="90000"/>
              </a:lnSpc>
            </a:pPr>
            <a:r>
              <a:rPr lang="en-US" sz="800" dirty="0" smtClean="0"/>
              <a:t>Storage – 29%</a:t>
            </a:r>
          </a:p>
          <a:p>
            <a:pPr>
              <a:lnSpc>
                <a:spcPct val="90000"/>
              </a:lnSpc>
            </a:pPr>
            <a:r>
              <a:rPr lang="en-US" sz="800" dirty="0" smtClean="0"/>
              <a:t>IoT – 19%</a:t>
            </a:r>
          </a:p>
          <a:p>
            <a:pPr>
              <a:lnSpc>
                <a:spcPct val="90000"/>
              </a:lnSpc>
            </a:pPr>
            <a:r>
              <a:rPr lang="en-US" sz="800" dirty="0" smtClean="0"/>
              <a:t>Synergy </a:t>
            </a:r>
            <a:r>
              <a:rPr lang="en-US" sz="800" dirty="0"/>
              <a:t>– </a:t>
            </a:r>
            <a:r>
              <a:rPr lang="en-US" sz="800" dirty="0" smtClean="0"/>
              <a:t>19%</a:t>
            </a:r>
            <a:endParaRPr lang="en-US" sz="800" dirty="0"/>
          </a:p>
        </p:txBody>
      </p:sp>
      <p:sp>
        <p:nvSpPr>
          <p:cNvPr id="35" name="Rectangle 34"/>
          <p:cNvSpPr/>
          <p:nvPr/>
        </p:nvSpPr>
        <p:spPr>
          <a:xfrm>
            <a:off x="9880710" y="2169770"/>
            <a:ext cx="1459486" cy="908890"/>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smtClean="0"/>
              <a:t>Aruba – 30%</a:t>
            </a:r>
          </a:p>
          <a:p>
            <a:pPr>
              <a:lnSpc>
                <a:spcPct val="90000"/>
              </a:lnSpc>
            </a:pPr>
            <a:r>
              <a:rPr lang="en-US" sz="800" dirty="0"/>
              <a:t>Synergy – </a:t>
            </a:r>
            <a:r>
              <a:rPr lang="en-US" sz="800" dirty="0" smtClean="0"/>
              <a:t>30%</a:t>
            </a:r>
          </a:p>
          <a:p>
            <a:pPr>
              <a:lnSpc>
                <a:spcPct val="90000"/>
              </a:lnSpc>
            </a:pPr>
            <a:r>
              <a:rPr lang="en-US" sz="800" dirty="0" smtClean="0"/>
              <a:t>HPE Pointnext – 26%</a:t>
            </a:r>
          </a:p>
          <a:p>
            <a:pPr>
              <a:lnSpc>
                <a:spcPct val="90000"/>
              </a:lnSpc>
            </a:pPr>
            <a:r>
              <a:rPr lang="en-US" sz="800" dirty="0" smtClean="0"/>
              <a:t>SimpliVity</a:t>
            </a:r>
            <a:r>
              <a:rPr lang="en-US" sz="800" dirty="0"/>
              <a:t>– </a:t>
            </a:r>
            <a:r>
              <a:rPr lang="en-US" sz="800" dirty="0" smtClean="0"/>
              <a:t>22%</a:t>
            </a:r>
            <a:endParaRPr lang="en-US" sz="800" dirty="0"/>
          </a:p>
        </p:txBody>
      </p:sp>
      <p:sp>
        <p:nvSpPr>
          <p:cNvPr id="36" name="Rectangle 35"/>
          <p:cNvSpPr/>
          <p:nvPr/>
        </p:nvSpPr>
        <p:spPr>
          <a:xfrm>
            <a:off x="9853006" y="4228131"/>
            <a:ext cx="1459486" cy="878972"/>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smtClean="0"/>
              <a:t>SimpliVity </a:t>
            </a:r>
            <a:r>
              <a:rPr lang="en-US" sz="800" dirty="0"/>
              <a:t>– </a:t>
            </a:r>
            <a:r>
              <a:rPr lang="en-US" sz="800" dirty="0" smtClean="0"/>
              <a:t>19%</a:t>
            </a:r>
          </a:p>
          <a:p>
            <a:pPr>
              <a:lnSpc>
                <a:spcPct val="90000"/>
              </a:lnSpc>
            </a:pPr>
            <a:r>
              <a:rPr lang="en-US" sz="800" dirty="0" smtClean="0"/>
              <a:t>IoT – 19%</a:t>
            </a:r>
          </a:p>
          <a:p>
            <a:pPr>
              <a:lnSpc>
                <a:spcPct val="90000"/>
              </a:lnSpc>
            </a:pPr>
            <a:r>
              <a:rPr lang="en-US" sz="800" dirty="0" smtClean="0"/>
              <a:t>Aruba – 19%</a:t>
            </a:r>
          </a:p>
          <a:p>
            <a:pPr>
              <a:lnSpc>
                <a:spcPct val="90000"/>
              </a:lnSpc>
            </a:pPr>
            <a:r>
              <a:rPr lang="en-US" sz="800" dirty="0"/>
              <a:t>OneSphere – 19</a:t>
            </a:r>
            <a:r>
              <a:rPr lang="en-US" sz="800" dirty="0" smtClean="0"/>
              <a:t>%</a:t>
            </a:r>
          </a:p>
          <a:p>
            <a:pPr>
              <a:lnSpc>
                <a:spcPct val="90000"/>
              </a:lnSpc>
            </a:pPr>
            <a:r>
              <a:rPr lang="en-US" sz="800" dirty="0" smtClean="0"/>
              <a:t>HPE Pointnext – 19%</a:t>
            </a:r>
          </a:p>
          <a:p>
            <a:pPr>
              <a:lnSpc>
                <a:spcPct val="90000"/>
              </a:lnSpc>
            </a:pPr>
            <a:r>
              <a:rPr lang="en-US" sz="800" dirty="0"/>
              <a:t>Storage – 19</a:t>
            </a:r>
            <a:r>
              <a:rPr lang="en-US" sz="800" dirty="0" smtClean="0"/>
              <a:t>%</a:t>
            </a:r>
            <a:endParaRPr lang="en-US" sz="800" dirty="0"/>
          </a:p>
        </p:txBody>
      </p:sp>
      <p:sp>
        <p:nvSpPr>
          <p:cNvPr id="37" name="Rectangle 36"/>
          <p:cNvSpPr/>
          <p:nvPr/>
        </p:nvSpPr>
        <p:spPr>
          <a:xfrm>
            <a:off x="9853006" y="5211783"/>
            <a:ext cx="1459486" cy="928967"/>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smtClean="0"/>
              <a:t>Pathfinder – </a:t>
            </a:r>
            <a:r>
              <a:rPr lang="en-US" sz="800" dirty="0"/>
              <a:t>3</a:t>
            </a:r>
            <a:r>
              <a:rPr lang="en-US" sz="800" dirty="0" smtClean="0"/>
              <a:t>3</a:t>
            </a:r>
            <a:r>
              <a:rPr lang="en-US" sz="800" dirty="0"/>
              <a:t>%</a:t>
            </a:r>
          </a:p>
          <a:p>
            <a:pPr>
              <a:lnSpc>
                <a:spcPct val="90000"/>
              </a:lnSpc>
            </a:pPr>
            <a:r>
              <a:rPr lang="en-US" sz="800" dirty="0" smtClean="0"/>
              <a:t>IoT– 22%</a:t>
            </a:r>
            <a:endParaRPr lang="en-US" sz="800" dirty="0"/>
          </a:p>
          <a:p>
            <a:pPr>
              <a:lnSpc>
                <a:spcPct val="90000"/>
              </a:lnSpc>
            </a:pPr>
            <a:r>
              <a:rPr lang="en-US" sz="800" dirty="0"/>
              <a:t>Synergy – </a:t>
            </a:r>
            <a:r>
              <a:rPr lang="en-US" sz="800" dirty="0" smtClean="0"/>
              <a:t>22%</a:t>
            </a:r>
            <a:endParaRPr lang="en-US" sz="800" dirty="0"/>
          </a:p>
          <a:p>
            <a:pPr>
              <a:lnSpc>
                <a:spcPct val="90000"/>
              </a:lnSpc>
            </a:pPr>
            <a:r>
              <a:rPr lang="en-US" sz="800" dirty="0" smtClean="0"/>
              <a:t>SimpliVity </a:t>
            </a:r>
            <a:r>
              <a:rPr lang="en-US" sz="800" dirty="0"/>
              <a:t>– </a:t>
            </a:r>
            <a:r>
              <a:rPr lang="en-US" sz="800" dirty="0" smtClean="0"/>
              <a:t>22%</a:t>
            </a:r>
          </a:p>
          <a:p>
            <a:pPr>
              <a:lnSpc>
                <a:spcPct val="90000"/>
              </a:lnSpc>
            </a:pPr>
            <a:r>
              <a:rPr lang="en-US" sz="800" dirty="0" smtClean="0"/>
              <a:t>The Machine – 22%</a:t>
            </a:r>
            <a:endParaRPr lang="en-US" sz="800" dirty="0"/>
          </a:p>
        </p:txBody>
      </p:sp>
      <p:cxnSp>
        <p:nvCxnSpPr>
          <p:cNvPr id="10" name="Straight Connector 9"/>
          <p:cNvCxnSpPr/>
          <p:nvPr/>
        </p:nvCxnSpPr>
        <p:spPr>
          <a:xfrm>
            <a:off x="6785566" y="1278611"/>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85566" y="228658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85566" y="3294558"/>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785566" y="4302532"/>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85566" y="5310507"/>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3271" y="1238308"/>
            <a:ext cx="759054" cy="322262"/>
          </a:xfrm>
          <a:prstGeom prst="rect">
            <a:avLst/>
          </a:prstGeom>
        </p:spPr>
        <p:txBody>
          <a:bodyPr wrap="square" numCol="1" anchor="ctr">
            <a:noAutofit/>
          </a:bodyPr>
          <a:lstStyle/>
          <a:p>
            <a:r>
              <a:rPr lang="en-US" sz="900" dirty="0"/>
              <a:t>Briefings by center</a:t>
            </a:r>
            <a:endParaRPr lang="en-US" sz="800" dirty="0"/>
          </a:p>
        </p:txBody>
      </p:sp>
      <p:sp>
        <p:nvSpPr>
          <p:cNvPr id="44" name="Rectangle 43"/>
          <p:cNvSpPr/>
          <p:nvPr/>
        </p:nvSpPr>
        <p:spPr>
          <a:xfrm>
            <a:off x="6813271" y="2255927"/>
            <a:ext cx="759054" cy="322262"/>
          </a:xfrm>
          <a:prstGeom prst="rect">
            <a:avLst/>
          </a:prstGeom>
        </p:spPr>
        <p:txBody>
          <a:bodyPr wrap="square" numCol="1" anchor="ctr">
            <a:noAutofit/>
          </a:bodyPr>
          <a:lstStyle/>
          <a:p>
            <a:r>
              <a:rPr lang="en-US" sz="900" dirty="0"/>
              <a:t>Briefings by center</a:t>
            </a:r>
            <a:endParaRPr lang="en-US" sz="800" dirty="0"/>
          </a:p>
        </p:txBody>
      </p:sp>
      <p:sp>
        <p:nvSpPr>
          <p:cNvPr id="45" name="Rectangle 44"/>
          <p:cNvSpPr/>
          <p:nvPr/>
        </p:nvSpPr>
        <p:spPr>
          <a:xfrm>
            <a:off x="6813271" y="3277040"/>
            <a:ext cx="759054" cy="322262"/>
          </a:xfrm>
          <a:prstGeom prst="rect">
            <a:avLst/>
          </a:prstGeom>
        </p:spPr>
        <p:txBody>
          <a:bodyPr wrap="square" numCol="1" anchor="ctr">
            <a:noAutofit/>
          </a:bodyPr>
          <a:lstStyle/>
          <a:p>
            <a:r>
              <a:rPr lang="en-US" sz="900" dirty="0"/>
              <a:t>Briefings by center</a:t>
            </a:r>
            <a:endParaRPr lang="en-US" sz="800" dirty="0"/>
          </a:p>
        </p:txBody>
      </p:sp>
      <p:sp>
        <p:nvSpPr>
          <p:cNvPr id="46" name="Rectangle 45"/>
          <p:cNvSpPr/>
          <p:nvPr/>
        </p:nvSpPr>
        <p:spPr>
          <a:xfrm>
            <a:off x="6813271" y="4294659"/>
            <a:ext cx="759054" cy="322262"/>
          </a:xfrm>
          <a:prstGeom prst="rect">
            <a:avLst/>
          </a:prstGeom>
        </p:spPr>
        <p:txBody>
          <a:bodyPr wrap="square" numCol="1" anchor="ctr">
            <a:noAutofit/>
          </a:bodyPr>
          <a:lstStyle/>
          <a:p>
            <a:r>
              <a:rPr lang="en-US" sz="900" dirty="0"/>
              <a:t>Briefings by center</a:t>
            </a:r>
            <a:endParaRPr lang="en-US" sz="800" dirty="0"/>
          </a:p>
        </p:txBody>
      </p:sp>
      <p:sp>
        <p:nvSpPr>
          <p:cNvPr id="47" name="Rectangle 46"/>
          <p:cNvSpPr/>
          <p:nvPr/>
        </p:nvSpPr>
        <p:spPr>
          <a:xfrm>
            <a:off x="6813271" y="5301354"/>
            <a:ext cx="759054" cy="322262"/>
          </a:xfrm>
          <a:prstGeom prst="rect">
            <a:avLst/>
          </a:prstGeom>
        </p:spPr>
        <p:txBody>
          <a:bodyPr wrap="square" numCol="1" anchor="ctr">
            <a:noAutofit/>
          </a:bodyPr>
          <a:lstStyle/>
          <a:p>
            <a:r>
              <a:rPr lang="en-US" sz="900" dirty="0"/>
              <a:t>Briefings by center</a:t>
            </a:r>
            <a:endParaRPr lang="en-US" sz="800" dirty="0"/>
          </a:p>
        </p:txBody>
      </p:sp>
      <p:cxnSp>
        <p:nvCxnSpPr>
          <p:cNvPr id="48" name="Straight Connector 47"/>
          <p:cNvCxnSpPr/>
          <p:nvPr/>
        </p:nvCxnSpPr>
        <p:spPr>
          <a:xfrm>
            <a:off x="9769312" y="1278611"/>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769312" y="228658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769312" y="3294558"/>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69312" y="4302532"/>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69312" y="5310507"/>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53" name="Chart 52"/>
          <p:cNvGraphicFramePr>
            <a:graphicFrameLocks/>
          </p:cNvGraphicFramePr>
          <p:nvPr>
            <p:extLst>
              <p:ext uri="{D42A27DB-BD31-4B8C-83A1-F6EECF244321}">
                <p14:modId xmlns:p14="http://schemas.microsoft.com/office/powerpoint/2010/main" val="370324645"/>
              </p:ext>
            </p:extLst>
          </p:nvPr>
        </p:nvGraphicFramePr>
        <p:xfrm>
          <a:off x="1271588" y="1944453"/>
          <a:ext cx="3949342" cy="40975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Chart 54"/>
          <p:cNvGraphicFramePr>
            <a:graphicFrameLocks/>
          </p:cNvGraphicFramePr>
          <p:nvPr>
            <p:extLst>
              <p:ext uri="{D42A27DB-BD31-4B8C-83A1-F6EECF244321}">
                <p14:modId xmlns:p14="http://schemas.microsoft.com/office/powerpoint/2010/main" val="2258395627"/>
              </p:ext>
            </p:extLst>
          </p:nvPr>
        </p:nvGraphicFramePr>
        <p:xfrm>
          <a:off x="7047338" y="1102613"/>
          <a:ext cx="2777963" cy="11169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a:graphicFrameLocks/>
          </p:cNvGraphicFramePr>
          <p:nvPr>
            <p:extLst>
              <p:ext uri="{D42A27DB-BD31-4B8C-83A1-F6EECF244321}">
                <p14:modId xmlns:p14="http://schemas.microsoft.com/office/powerpoint/2010/main" val="411196866"/>
              </p:ext>
            </p:extLst>
          </p:nvPr>
        </p:nvGraphicFramePr>
        <p:xfrm>
          <a:off x="7151628" y="2084069"/>
          <a:ext cx="2561985" cy="11365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a:graphicFrameLocks/>
          </p:cNvGraphicFramePr>
          <p:nvPr>
            <p:extLst>
              <p:ext uri="{D42A27DB-BD31-4B8C-83A1-F6EECF244321}">
                <p14:modId xmlns:p14="http://schemas.microsoft.com/office/powerpoint/2010/main" val="3166679584"/>
              </p:ext>
            </p:extLst>
          </p:nvPr>
        </p:nvGraphicFramePr>
        <p:xfrm>
          <a:off x="6869613" y="3091156"/>
          <a:ext cx="2983393" cy="111265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8" name="Chart 57"/>
          <p:cNvGraphicFramePr>
            <a:graphicFrameLocks/>
          </p:cNvGraphicFramePr>
          <p:nvPr>
            <p:extLst>
              <p:ext uri="{D42A27DB-BD31-4B8C-83A1-F6EECF244321}">
                <p14:modId xmlns:p14="http://schemas.microsoft.com/office/powerpoint/2010/main" val="3471269304"/>
              </p:ext>
            </p:extLst>
          </p:nvPr>
        </p:nvGraphicFramePr>
        <p:xfrm>
          <a:off x="7041927" y="4092166"/>
          <a:ext cx="2894772" cy="109529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9" name="Chart 58"/>
          <p:cNvGraphicFramePr>
            <a:graphicFrameLocks/>
          </p:cNvGraphicFramePr>
          <p:nvPr>
            <p:extLst>
              <p:ext uri="{D42A27DB-BD31-4B8C-83A1-F6EECF244321}">
                <p14:modId xmlns:p14="http://schemas.microsoft.com/office/powerpoint/2010/main" val="2544920065"/>
              </p:ext>
            </p:extLst>
          </p:nvPr>
        </p:nvGraphicFramePr>
        <p:xfrm>
          <a:off x="7151628" y="5094967"/>
          <a:ext cx="2785071" cy="1162958"/>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77342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HPE_Standard_Arial_16x9_v6</Template>
  <TotalTime>2085</TotalTime>
  <Words>2518</Words>
  <Application>Microsoft Office PowerPoint</Application>
  <PresentationFormat>Widescreen</PresentationFormat>
  <Paragraphs>593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MetricHPE</vt:lpstr>
      <vt:lpstr>Wingdings</vt:lpstr>
      <vt:lpstr>HPE_Standard_Arial_16x9_v5</vt:lpstr>
      <vt:lpstr>Customer Insights</vt:lpstr>
      <vt:lpstr>Customer Advocacy Insights</vt:lpstr>
      <vt:lpstr>3 month trend Everything aaS and SW defined interest increased post-Discover; reduced Houston briefings post-flood reflected in Synergy trend</vt:lpstr>
      <vt:lpstr>In December, customers wanted to learn more about…</vt:lpstr>
      <vt:lpstr>Top 3 Customer Interests: October-December</vt:lpstr>
      <vt:lpstr>October - December, Customers were telling us…</vt:lpstr>
      <vt:lpstr>Most frequent customer requests &amp; recommendations</vt:lpstr>
      <vt:lpstr>Additional quotes</vt:lpstr>
      <vt:lpstr>Industry insights (Oct - Dec)</vt:lpstr>
      <vt:lpstr>Partner Insights (Oct - Dec)</vt:lpstr>
      <vt:lpstr>Breakdown by center (July – December )</vt:lpstr>
      <vt:lpstr>Thank you</vt:lpstr>
      <vt:lpstr>In November, customers wanted to learn more about…</vt:lpstr>
      <vt:lpstr>In October, customers wanted to learn more about…</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Yeh, Daniel</dc:creator>
  <cp:lastModifiedBy>Weatherford, Tina</cp:lastModifiedBy>
  <cp:revision>216</cp:revision>
  <dcterms:created xsi:type="dcterms:W3CDTF">2016-07-12T14:49:56Z</dcterms:created>
  <dcterms:modified xsi:type="dcterms:W3CDTF">2018-01-17T00:18:48Z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