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6" r:id="rId2"/>
    <p:sldId id="259" r:id="rId3"/>
    <p:sldId id="282" r:id="rId4"/>
    <p:sldId id="280" r:id="rId5"/>
    <p:sldId id="261" r:id="rId6"/>
    <p:sldId id="291" r:id="rId7"/>
    <p:sldId id="292" r:id="rId8"/>
    <p:sldId id="293" r:id="rId9"/>
    <p:sldId id="298" r:id="rId10"/>
    <p:sldId id="297" r:id="rId11"/>
    <p:sldId id="288" r:id="rId12"/>
    <p:sldId id="264" r:id="rId13"/>
    <p:sldId id="289" r:id="rId14"/>
    <p:sldId id="295" r:id="rId15"/>
  </p:sldIdLst>
  <p:sldSz cx="12192000" cy="6858000"/>
  <p:notesSz cx="7010400" cy="92964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pos="3840">
          <p15:clr>
            <a:srgbClr val="A4A3A4"/>
          </p15:clr>
        </p15:guide>
        <p15:guide id="6" pos="384">
          <p15:clr>
            <a:srgbClr val="A4A3A4"/>
          </p15:clr>
        </p15:guide>
        <p15:guide id="7" pos="7296">
          <p15:clr>
            <a:srgbClr val="A4A3A4"/>
          </p15:clr>
        </p15:guide>
        <p15:guide id="8" orient="horz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atherford, Tina" initials="WT" lastIdx="2" clrIdx="0">
    <p:extLst>
      <p:ext uri="{19B8F6BF-5375-455C-9EA6-DF929625EA0E}">
        <p15:presenceInfo xmlns:p15="http://schemas.microsoft.com/office/powerpoint/2012/main" userId="S-1-5-21-839522115-1383384898-515967899-38922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12C8C85-51F0-491E-9774-3900AFEF0F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6" autoAdjust="0"/>
    <p:restoredTop sz="96433" autoAdjust="0"/>
  </p:normalViewPr>
  <p:slideViewPr>
    <p:cSldViewPr snapToGrid="0">
      <p:cViewPr varScale="1">
        <p:scale>
          <a:sx n="81" d="100"/>
          <a:sy n="81" d="100"/>
        </p:scale>
        <p:origin x="922" y="67"/>
      </p:cViewPr>
      <p:guideLst>
        <p:guide orient="horz" pos="2160"/>
        <p:guide orient="horz" pos="3840"/>
        <p:guide pos="3840"/>
        <p:guide pos="384"/>
        <p:guide pos="7296"/>
        <p:guide orient="horz" pos="960"/>
      </p:guideLst>
    </p:cSldViewPr>
  </p:slideViewPr>
  <p:outlineViewPr>
    <p:cViewPr>
      <p:scale>
        <a:sx n="33" d="100"/>
        <a:sy n="33" d="100"/>
      </p:scale>
      <p:origin x="0" y="-1485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852" y="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CA61830-C416-483F-955E-54203C65B711}" type="datetimeFigureOut">
              <a:rPr lang="en-US"/>
              <a:t>9/24/2018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EF31B20-3646-4475-8BC4-560CAF715D0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9244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0050" y="387350"/>
            <a:ext cx="4651375" cy="2616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9467" y="3176270"/>
            <a:ext cx="6231467" cy="54229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9467" y="8831580"/>
            <a:ext cx="4985173" cy="2307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997787" y="8831580"/>
            <a:ext cx="623147" cy="2307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/>
            </a:lvl1pPr>
          </a:lstStyle>
          <a:p>
            <a:fld id="{5BFEAE42-E3FE-4405-B7FC-4425D05B92A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63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45720" indent="-36576" algn="l" defTabSz="914400" rtl="0" eaLnBrk="1" latinLnBrk="0" hangingPunct="1">
      <a:spcBef>
        <a:spcPts val="600"/>
      </a:spcBef>
      <a:buSzPct val="25000"/>
      <a:buFont typeface="Arial" panose="020B0604020202020204" pitchFamily="34" charset="0"/>
      <a:buChar char=" 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28600" indent="-137160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576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4864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73152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387350"/>
            <a:ext cx="4651375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48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74320" indent="-171450">
              <a:buClr>
                <a:prstClr val="black"/>
              </a:buClr>
              <a:buFont typeface="MetricHPE" panose="020B0503030202060203" pitchFamily="34" charset="0"/>
              <a:buChar char="−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47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92024" lvl="1" indent="0"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34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387350"/>
            <a:ext cx="4651375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95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92024" lvl="1" indent="0"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52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84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387350"/>
            <a:ext cx="4651375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 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14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387350"/>
            <a:ext cx="4651375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318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60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64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387350"/>
            <a:ext cx="4651375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9318" indent="0">
              <a:buFont typeface="Arial" panose="020B0604020202020204" pitchFamily="34" charset="0"/>
              <a:buNone/>
            </a:pP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45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387350"/>
            <a:ext cx="4651375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15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387350"/>
            <a:ext cx="4651375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9318" indent="0"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97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387350"/>
            <a:ext cx="4651375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" indent="-36576">
              <a:buFont typeface="Wingdings" panose="05000000000000000000" pitchFamily="2" charset="2"/>
              <a:buChar char="§"/>
            </a:pPr>
            <a:endParaRPr lang="en-US" dirty="0"/>
          </a:p>
          <a:p>
            <a:pPr marL="45720" marR="0" lvl="0" indent="-365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Wingdings" panose="05000000000000000000" pitchFamily="2" charset="2"/>
              <a:buChar char="§"/>
              <a:tabLst/>
              <a:defRPr/>
            </a:pPr>
            <a:endParaRPr lang="en-US" dirty="0"/>
          </a:p>
          <a:p>
            <a:pPr marL="45720" indent="-36576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25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72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Dark Picture">
    <p:bg bwMode="ltGray"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ltGray">
          <a:xfrm>
            <a:off x="0" y="0"/>
            <a:ext cx="846734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60000"/>
                </a:schemeClr>
              </a:gs>
              <a:gs pos="54000">
                <a:schemeClr val="bg1">
                  <a:alpha val="31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 err="1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996184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053584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grpSp>
        <p:nvGrpSpPr>
          <p:cNvPr id="7" name="Group 6"/>
          <p:cNvGrpSpPr/>
          <p:nvPr/>
        </p:nvGrpSpPr>
        <p:grpSpPr bwMode="black">
          <a:xfrm>
            <a:off x="606423" y="456997"/>
            <a:ext cx="3027151" cy="1219403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black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black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76868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ltGray">
          <a:xfrm>
            <a:off x="0" y="0"/>
            <a:ext cx="846734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6000"/>
                </a:schemeClr>
              </a:gs>
              <a:gs pos="54000">
                <a:schemeClr val="bg1">
                  <a:alpha val="67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 err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3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4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3955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5E14-300D-4720-B5FE-54C7D96D4160}" type="datetime4">
              <a:rPr lang="en-US" smtClean="0"/>
              <a:t>September 24, 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641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5FFC-9EEF-4E69-85F5-C8F54747804D}" type="datetime4">
              <a:rPr lang="en-US" smtClean="0"/>
              <a:t>September 24, 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979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3265-88A3-4C30-AE11-BFDF645909E9}" type="datetime4">
              <a:rPr lang="en-US" smtClean="0"/>
              <a:t>September 24, 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938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63D2-AF56-4C60-80C7-7D8FC051005C}" type="datetime4">
              <a:rPr lang="en-US" smtClean="0"/>
              <a:t>September 24, 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592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fld id="{65FD8143-BFA3-46F8-9B90-B0E5CFAF7F7C}" type="datetime4">
              <a:rPr lang="en-US" smtClean="0"/>
              <a:t>September 24, 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4"/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8365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60" r:id="rId2"/>
    <p:sldLayoutId id="2147483664" r:id="rId3"/>
    <p:sldLayoutId id="2147483654" r:id="rId4"/>
    <p:sldLayoutId id="2147483679" r:id="rId5"/>
    <p:sldLayoutId id="2147483655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 userDrawn="1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393" y="3361944"/>
            <a:ext cx="8229600" cy="190500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6000" dirty="0"/>
              <a:t>Customer Insights</a:t>
            </a:r>
            <a:br>
              <a:rPr lang="en-US" sz="6000" dirty="0"/>
            </a:br>
            <a:r>
              <a:rPr lang="en-US" sz="3200" b="0" dirty="0"/>
              <a:t>Learnings from </a:t>
            </a:r>
            <a:r>
              <a:rPr lang="en-US" sz="3200" b="0" dirty="0" smtClean="0"/>
              <a:t>August </a:t>
            </a:r>
            <a:r>
              <a:rPr lang="en-US" sz="3200" b="0" dirty="0"/>
              <a:t>EBC/CEC visits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>
          <a:xfrm>
            <a:off x="608013" y="5419344"/>
            <a:ext cx="8229600" cy="914400"/>
          </a:xfrm>
        </p:spPr>
        <p:txBody>
          <a:bodyPr/>
          <a:lstStyle/>
          <a:p>
            <a:r>
              <a:rPr lang="en-US" sz="2000" b="1" dirty="0"/>
              <a:t>James Woloszyn</a:t>
            </a:r>
            <a:r>
              <a:rPr lang="en-US" sz="2000" dirty="0"/>
              <a:t>, Global Customer Advocacy</a:t>
            </a:r>
          </a:p>
        </p:txBody>
      </p:sp>
    </p:spTree>
    <p:extLst>
      <p:ext uri="{BB962C8B-B14F-4D97-AF65-F5344CB8AC3E}">
        <p14:creationId xmlns:p14="http://schemas.microsoft.com/office/powerpoint/2010/main" val="109086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 dirty="0">
                <a:latin typeface="Arial"/>
              </a:rPr>
              <a:t>Partner </a:t>
            </a:r>
            <a:r>
              <a:rPr sz="2800" dirty="0" smtClean="0">
                <a:latin typeface="Arial"/>
              </a:rPr>
              <a:t>Insights</a:t>
            </a:r>
            <a:endParaRPr lang="en-US" dirty="0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Themes and Feedback from Partner Visits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10</a:t>
            </a:fld>
            <a:endParaRPr lang="en-US"/>
          </a:p>
        </p:txBody>
      </p:sp>
      <p:sp>
        <p:nvSpPr>
          <p:cNvPr id="21" name="Content Placeholder 1"/>
          <p:cNvSpPr txBox="1">
            <a:spLocks/>
          </p:cNvSpPr>
          <p:nvPr/>
        </p:nvSpPr>
        <p:spPr>
          <a:xfrm>
            <a:off x="5013589" y="1739722"/>
            <a:ext cx="6592570" cy="16276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txBody>
          <a:bodyPr vert="horz" lIns="155448" tIns="137160" rIns="1645920" bIns="274320" rtlCol="0" anchor="t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600" b="1" dirty="0"/>
          </a:p>
        </p:txBody>
      </p:sp>
      <p:sp>
        <p:nvSpPr>
          <p:cNvPr id="27" name="Content Placeholder 1"/>
          <p:cNvSpPr txBox="1">
            <a:spLocks/>
          </p:cNvSpPr>
          <p:nvPr/>
        </p:nvSpPr>
        <p:spPr>
          <a:xfrm>
            <a:off x="604213" y="1737887"/>
            <a:ext cx="4164875" cy="163130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txBody>
          <a:bodyPr vert="horz" lIns="155448" tIns="137160" rIns="1645920" bIns="274320" rtlCol="0" anchor="t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410258" y="1898239"/>
            <a:ext cx="1197602" cy="137160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none" lIns="91440" tIns="91440" rIns="91440" bIns="0" rtlCol="0">
            <a:noAutofit/>
          </a:bodyPr>
          <a:lstStyle/>
          <a:p>
            <a:pPr algn="ctr">
              <a:lnSpc>
                <a:spcPct val="90000"/>
              </a:lnSpc>
            </a:pPr>
            <a:endParaRPr lang="en-US" sz="1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089252" y="1898239"/>
            <a:ext cx="1197602" cy="137160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none" lIns="91440" tIns="91440" rIns="91440" bIns="0" rtlCol="0">
            <a:noAutofit/>
          </a:bodyPr>
          <a:lstStyle/>
          <a:p>
            <a:pPr algn="ctr">
              <a:lnSpc>
                <a:spcPct val="90000"/>
              </a:lnSpc>
            </a:pPr>
            <a:endParaRPr lang="en-US" sz="1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68246" y="1898239"/>
            <a:ext cx="1197602" cy="137160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none" lIns="91440" tIns="91440" rIns="91440" bIns="0" rtlCol="0">
            <a:noAutofit/>
          </a:bodyPr>
          <a:lstStyle/>
          <a:p>
            <a:pPr algn="ctr">
              <a:lnSpc>
                <a:spcPct val="90000"/>
              </a:lnSpc>
            </a:pPr>
            <a:endParaRPr lang="en-US" sz="1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909847" y="2901103"/>
            <a:ext cx="914400" cy="272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 smtClean="0"/>
              <a:t>Score-0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2230853" y="2901103"/>
            <a:ext cx="914400" cy="272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 smtClean="0"/>
              <a:t>Score-1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3551859" y="2901103"/>
            <a:ext cx="914400" cy="272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 smtClean="0"/>
              <a:t>Score-2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909847" y="1952034"/>
            <a:ext cx="914400" cy="272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Interest-0</a:t>
            </a:r>
            <a:endParaRPr lang="en-US" sz="12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237039" y="1952034"/>
            <a:ext cx="914400" cy="272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Interest-1</a:t>
            </a:r>
            <a:endParaRPr lang="en-US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531355" y="1952034"/>
            <a:ext cx="914400" cy="272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Interest-2</a:t>
            </a:r>
            <a:endParaRPr lang="en-US" sz="1200" b="1" dirty="0"/>
          </a:p>
        </p:txBody>
      </p:sp>
      <p:sp>
        <p:nvSpPr>
          <p:cNvPr id="54" name="Rectangle 55"/>
          <p:cNvSpPr/>
          <p:nvPr/>
        </p:nvSpPr>
        <p:spPr bwMode="ltGray">
          <a:xfrm>
            <a:off x="612948" y="4296811"/>
            <a:ext cx="352044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marL="45720" indent="-60325">
              <a:spcBef>
                <a:spcPts val="1200"/>
              </a:spcBef>
              <a:buClr>
                <a:prstClr val="black"/>
              </a:buClr>
            </a:pPr>
            <a:r>
              <a:rPr lang="en-US" sz="1100" i="1" dirty="0">
                <a:solidFill>
                  <a:schemeClr val="tx1"/>
                </a:solidFill>
              </a:rPr>
              <a:t>“Lorem ipsum dolor sit </a:t>
            </a:r>
            <a:r>
              <a:rPr lang="en-US" sz="1100" i="1" dirty="0" err="1">
                <a:solidFill>
                  <a:schemeClr val="tx1"/>
                </a:solidFill>
              </a:rPr>
              <a:t>amet</a:t>
            </a:r>
            <a:r>
              <a:rPr lang="en-US" sz="1100" i="1" dirty="0">
                <a:solidFill>
                  <a:schemeClr val="tx1"/>
                </a:solidFill>
              </a:rPr>
              <a:t>, </a:t>
            </a:r>
            <a:r>
              <a:rPr lang="en-US" sz="1100" i="1" dirty="0" err="1">
                <a:solidFill>
                  <a:schemeClr val="tx1"/>
                </a:solidFill>
              </a:rPr>
              <a:t>consectetur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i="1" dirty="0" err="1">
                <a:solidFill>
                  <a:schemeClr val="tx1"/>
                </a:solidFill>
              </a:rPr>
              <a:t>adipiscing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i="1" dirty="0" err="1">
                <a:solidFill>
                  <a:schemeClr val="tx1"/>
                </a:solidFill>
              </a:rPr>
              <a:t>elit</a:t>
            </a:r>
            <a:r>
              <a:rPr lang="en-US" sz="1100" i="1" dirty="0">
                <a:solidFill>
                  <a:schemeClr val="tx1"/>
                </a:solidFill>
              </a:rPr>
              <a:t>, </a:t>
            </a:r>
            <a:r>
              <a:rPr lang="en-US" sz="1100" i="1" dirty="0" err="1">
                <a:solidFill>
                  <a:schemeClr val="tx1"/>
                </a:solidFill>
              </a:rPr>
              <a:t>sed</a:t>
            </a:r>
            <a:r>
              <a:rPr lang="en-US" sz="1100" i="1" dirty="0">
                <a:solidFill>
                  <a:schemeClr val="tx1"/>
                </a:solidFill>
              </a:rPr>
              <a:t> do </a:t>
            </a:r>
            <a:r>
              <a:rPr lang="en-US" sz="1100" i="1" dirty="0" err="1">
                <a:solidFill>
                  <a:schemeClr val="tx1"/>
                </a:solidFill>
              </a:rPr>
              <a:t>eiusmod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i="1" dirty="0" err="1">
                <a:solidFill>
                  <a:schemeClr val="tx1"/>
                </a:solidFill>
              </a:rPr>
              <a:t>tempor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i="1" dirty="0" err="1">
                <a:solidFill>
                  <a:schemeClr val="tx1"/>
                </a:solidFill>
              </a:rPr>
              <a:t>incididunt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i="1" dirty="0" err="1">
                <a:solidFill>
                  <a:schemeClr val="tx1"/>
                </a:solidFill>
              </a:rPr>
              <a:t>ut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i="1" dirty="0" err="1">
                <a:solidFill>
                  <a:schemeClr val="tx1"/>
                </a:solidFill>
              </a:rPr>
              <a:t>labore</a:t>
            </a:r>
            <a:r>
              <a:rPr lang="en-US" sz="1100" i="1" dirty="0">
                <a:solidFill>
                  <a:schemeClr val="tx1"/>
                </a:solidFill>
              </a:rPr>
              <a:t> et </a:t>
            </a:r>
            <a:r>
              <a:rPr lang="en-US" sz="1100" i="1" dirty="0" err="1">
                <a:solidFill>
                  <a:schemeClr val="tx1"/>
                </a:solidFill>
              </a:rPr>
              <a:t>dolore</a:t>
            </a:r>
            <a:r>
              <a:rPr lang="en-US" sz="1100" i="1" dirty="0">
                <a:solidFill>
                  <a:schemeClr val="tx1"/>
                </a:solidFill>
              </a:rPr>
              <a:t> magna </a:t>
            </a:r>
            <a:r>
              <a:rPr lang="en-US" sz="1100" i="1" dirty="0" err="1">
                <a:solidFill>
                  <a:schemeClr val="tx1"/>
                </a:solidFill>
              </a:rPr>
              <a:t>aliqua</a:t>
            </a:r>
            <a:r>
              <a:rPr lang="en-US" sz="1100" i="1" dirty="0" smtClean="0">
                <a:solidFill>
                  <a:schemeClr val="tx1"/>
                </a:solidFill>
              </a:rPr>
              <a:t>..”</a:t>
            </a:r>
            <a:endParaRPr lang="en-US" sz="1100" i="1" dirty="0">
              <a:solidFill>
                <a:schemeClr val="tx1"/>
              </a:solidFill>
            </a:endParaRPr>
          </a:p>
          <a:p>
            <a:pPr algn="r">
              <a:buClr>
                <a:prstClr val="black"/>
              </a:buClr>
            </a:pPr>
            <a:r>
              <a:rPr lang="en-US" sz="1000" i="1" dirty="0">
                <a:solidFill>
                  <a:schemeClr val="tx1"/>
                </a:solidFill>
              </a:rPr>
              <a:t>- </a:t>
            </a:r>
            <a:r>
              <a:rPr lang="en-US" sz="1000" b="1" dirty="0" smtClean="0">
                <a:solidFill>
                  <a:schemeClr val="tx1"/>
                </a:solidFill>
              </a:rPr>
              <a:t>Eternal Grumbler</a:t>
            </a:r>
            <a:r>
              <a:rPr lang="en-US" sz="1000" b="1" dirty="0">
                <a:solidFill>
                  <a:schemeClr val="tx1"/>
                </a:solidFill>
              </a:rPr>
              <a:t>,</a:t>
            </a:r>
          </a:p>
          <a:p>
            <a:pPr lvl="0" algn="r"/>
            <a:r>
              <a:rPr lang="en-US" sz="1000" dirty="0" err="1" smtClean="0">
                <a:solidFill>
                  <a:schemeClr val="tx1"/>
                </a:solidFill>
              </a:rPr>
              <a:t>GrumpyPartner</a:t>
            </a:r>
            <a:r>
              <a:rPr lang="en-US" sz="1000" dirty="0" smtClean="0">
                <a:solidFill>
                  <a:schemeClr val="tx1"/>
                </a:solidFill>
              </a:rPr>
              <a:t> Co</a:t>
            </a:r>
            <a:endParaRPr lang="en-US" sz="1000" dirty="0">
              <a:solidFill>
                <a:schemeClr val="tx1"/>
              </a:solidFill>
            </a:endParaRPr>
          </a:p>
          <a:p>
            <a:pPr marL="45720" lvl="0" indent="-60325">
              <a:spcBef>
                <a:spcPts val="1200"/>
              </a:spcBef>
              <a:buClr>
                <a:prstClr val="black"/>
              </a:buClr>
            </a:pPr>
            <a:endParaRPr lang="en-US" sz="1100" i="1" dirty="0" smtClean="0">
              <a:solidFill>
                <a:schemeClr val="tx1"/>
              </a:solidFill>
            </a:endParaRPr>
          </a:p>
        </p:txBody>
      </p:sp>
      <p:sp>
        <p:nvSpPr>
          <p:cNvPr id="55" name="Rectangle 55"/>
          <p:cNvSpPr/>
          <p:nvPr/>
        </p:nvSpPr>
        <p:spPr bwMode="ltGray">
          <a:xfrm>
            <a:off x="4342349" y="4296811"/>
            <a:ext cx="352044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marL="45720" indent="-60325">
              <a:spcBef>
                <a:spcPts val="1200"/>
              </a:spcBef>
              <a:buClr>
                <a:prstClr val="black"/>
              </a:buClr>
            </a:pPr>
            <a:r>
              <a:rPr lang="en-US" sz="1100" i="1" dirty="0">
                <a:solidFill>
                  <a:schemeClr val="tx1"/>
                </a:solidFill>
              </a:rPr>
              <a:t>“</a:t>
            </a:r>
            <a:r>
              <a:rPr lang="en-US" sz="1100" i="1" dirty="0" err="1">
                <a:solidFill>
                  <a:schemeClr val="tx1"/>
                </a:solidFill>
              </a:rPr>
              <a:t>Ut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i="1" dirty="0" err="1">
                <a:solidFill>
                  <a:schemeClr val="tx1"/>
                </a:solidFill>
              </a:rPr>
              <a:t>enim</a:t>
            </a:r>
            <a:r>
              <a:rPr lang="en-US" sz="1100" i="1" dirty="0">
                <a:solidFill>
                  <a:schemeClr val="tx1"/>
                </a:solidFill>
              </a:rPr>
              <a:t> ad minim </a:t>
            </a:r>
            <a:r>
              <a:rPr lang="en-US" sz="1100" i="1" dirty="0" err="1">
                <a:solidFill>
                  <a:schemeClr val="tx1"/>
                </a:solidFill>
              </a:rPr>
              <a:t>veniam</a:t>
            </a:r>
            <a:r>
              <a:rPr lang="en-US" sz="1100" i="1" dirty="0">
                <a:solidFill>
                  <a:schemeClr val="tx1"/>
                </a:solidFill>
              </a:rPr>
              <a:t>, </a:t>
            </a:r>
            <a:r>
              <a:rPr lang="en-US" sz="1100" i="1" dirty="0" err="1">
                <a:solidFill>
                  <a:schemeClr val="tx1"/>
                </a:solidFill>
              </a:rPr>
              <a:t>quis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i="1" dirty="0" err="1">
                <a:solidFill>
                  <a:schemeClr val="tx1"/>
                </a:solidFill>
              </a:rPr>
              <a:t>nostrud</a:t>
            </a:r>
            <a:r>
              <a:rPr lang="en-US" sz="1100" i="1" dirty="0">
                <a:solidFill>
                  <a:schemeClr val="tx1"/>
                </a:solidFill>
              </a:rPr>
              <a:t> exercitation </a:t>
            </a:r>
            <a:r>
              <a:rPr lang="en-US" sz="1100" i="1" dirty="0" err="1">
                <a:solidFill>
                  <a:schemeClr val="tx1"/>
                </a:solidFill>
              </a:rPr>
              <a:t>ullamco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i="1" dirty="0" err="1">
                <a:solidFill>
                  <a:schemeClr val="tx1"/>
                </a:solidFill>
              </a:rPr>
              <a:t>laboris</a:t>
            </a:r>
            <a:r>
              <a:rPr lang="en-US" sz="1100" i="1" dirty="0">
                <a:solidFill>
                  <a:schemeClr val="tx1"/>
                </a:solidFill>
              </a:rPr>
              <a:t> nisi </a:t>
            </a:r>
            <a:r>
              <a:rPr lang="en-US" sz="1100" i="1" dirty="0" err="1">
                <a:solidFill>
                  <a:schemeClr val="tx1"/>
                </a:solidFill>
              </a:rPr>
              <a:t>ut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i="1" dirty="0" err="1">
                <a:solidFill>
                  <a:schemeClr val="tx1"/>
                </a:solidFill>
              </a:rPr>
              <a:t>aliquip</a:t>
            </a:r>
            <a:r>
              <a:rPr lang="en-US" sz="1100" i="1" dirty="0">
                <a:solidFill>
                  <a:schemeClr val="tx1"/>
                </a:solidFill>
              </a:rPr>
              <a:t> ex </a:t>
            </a:r>
            <a:r>
              <a:rPr lang="en-US" sz="1100" i="1" dirty="0" err="1">
                <a:solidFill>
                  <a:schemeClr val="tx1"/>
                </a:solidFill>
              </a:rPr>
              <a:t>ea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i="1" dirty="0" err="1">
                <a:solidFill>
                  <a:schemeClr val="tx1"/>
                </a:solidFill>
              </a:rPr>
              <a:t>commodo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i="1" dirty="0" err="1">
                <a:solidFill>
                  <a:schemeClr val="tx1"/>
                </a:solidFill>
              </a:rPr>
              <a:t>consequat</a:t>
            </a:r>
            <a:r>
              <a:rPr lang="en-US" sz="1100" i="1" dirty="0">
                <a:solidFill>
                  <a:schemeClr val="tx1"/>
                </a:solidFill>
              </a:rPr>
              <a:t>. .”</a:t>
            </a:r>
          </a:p>
          <a:p>
            <a:pPr marL="111125" indent="-171450" algn="r">
              <a:buClr>
                <a:prstClr val="black"/>
              </a:buClr>
              <a:buFontTx/>
              <a:buChar char="-"/>
            </a:pPr>
            <a:r>
              <a:rPr lang="en-US" sz="1000" b="1" dirty="0" smtClean="0">
                <a:solidFill>
                  <a:schemeClr val="tx1"/>
                </a:solidFill>
              </a:rPr>
              <a:t>Happy Chap, </a:t>
            </a:r>
            <a:endParaRPr lang="en-US" sz="1000" b="1" dirty="0">
              <a:solidFill>
                <a:schemeClr val="tx1"/>
              </a:solidFill>
            </a:endParaRPr>
          </a:p>
          <a:p>
            <a:pPr algn="r">
              <a:buClr>
                <a:prstClr val="black"/>
              </a:buClr>
            </a:pPr>
            <a:r>
              <a:rPr lang="en-US" sz="1000" dirty="0" smtClean="0">
                <a:solidFill>
                  <a:schemeClr val="tx1"/>
                </a:solidFill>
              </a:rPr>
              <a:t>Cheerful </a:t>
            </a:r>
            <a:r>
              <a:rPr lang="en-US" sz="1000" dirty="0" err="1" smtClean="0">
                <a:solidFill>
                  <a:schemeClr val="tx1"/>
                </a:solidFill>
              </a:rPr>
              <a:t>Inc</a:t>
            </a:r>
            <a:r>
              <a:rPr lang="en-US" sz="1000" dirty="0" smtClean="0">
                <a:solidFill>
                  <a:schemeClr val="tx1"/>
                </a:solidFill>
              </a:rPr>
              <a:t>, </a:t>
            </a:r>
            <a:r>
              <a:rPr lang="en-US" sz="1000" dirty="0">
                <a:solidFill>
                  <a:schemeClr val="tx1"/>
                </a:solidFill>
              </a:rPr>
              <a:t>Manager</a:t>
            </a:r>
            <a:endParaRPr lang="en-US" sz="1100" dirty="0">
              <a:solidFill>
                <a:schemeClr val="tx1"/>
              </a:solidFill>
            </a:endParaRPr>
          </a:p>
          <a:p>
            <a:pPr marL="45720" lvl="0" indent="-60325">
              <a:spcBef>
                <a:spcPts val="1200"/>
              </a:spcBef>
              <a:buClr>
                <a:prstClr val="black"/>
              </a:buClr>
            </a:pPr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 bwMode="ltGray">
          <a:xfrm>
            <a:off x="8071751" y="4296811"/>
            <a:ext cx="352044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numCol="1" rtlCol="0" anchor="t"/>
          <a:lstStyle/>
          <a:p>
            <a:pPr marL="45720" indent="-60325">
              <a:spcBef>
                <a:spcPts val="1200"/>
              </a:spcBef>
              <a:buClr>
                <a:prstClr val="black"/>
              </a:buClr>
            </a:pPr>
            <a:r>
              <a:rPr lang="en-US" sz="1100" i="1" dirty="0">
                <a:solidFill>
                  <a:schemeClr val="tx1"/>
                </a:solidFill>
              </a:rPr>
              <a:t>“</a:t>
            </a:r>
            <a:r>
              <a:rPr lang="en-US" sz="1100" i="1" dirty="0" err="1">
                <a:solidFill>
                  <a:schemeClr val="tx1"/>
                </a:solidFill>
              </a:rPr>
              <a:t>Duis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i="1" dirty="0" err="1">
                <a:solidFill>
                  <a:schemeClr val="tx1"/>
                </a:solidFill>
              </a:rPr>
              <a:t>aute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i="1" dirty="0" err="1">
                <a:solidFill>
                  <a:schemeClr val="tx1"/>
                </a:solidFill>
              </a:rPr>
              <a:t>irure</a:t>
            </a:r>
            <a:r>
              <a:rPr lang="en-US" sz="1100" i="1" dirty="0">
                <a:solidFill>
                  <a:schemeClr val="tx1"/>
                </a:solidFill>
              </a:rPr>
              <a:t> dolor in </a:t>
            </a:r>
            <a:r>
              <a:rPr lang="en-US" sz="1100" i="1" dirty="0" err="1">
                <a:solidFill>
                  <a:schemeClr val="tx1"/>
                </a:solidFill>
              </a:rPr>
              <a:t>reprehenderit</a:t>
            </a:r>
            <a:r>
              <a:rPr lang="en-US" sz="1100" i="1" dirty="0">
                <a:solidFill>
                  <a:schemeClr val="tx1"/>
                </a:solidFill>
              </a:rPr>
              <a:t> in </a:t>
            </a:r>
            <a:r>
              <a:rPr lang="en-US" sz="1100" i="1" dirty="0" err="1">
                <a:solidFill>
                  <a:schemeClr val="tx1"/>
                </a:solidFill>
              </a:rPr>
              <a:t>voluptate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i="1" dirty="0" err="1">
                <a:solidFill>
                  <a:schemeClr val="tx1"/>
                </a:solidFill>
              </a:rPr>
              <a:t>velit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i="1" dirty="0" err="1">
                <a:solidFill>
                  <a:schemeClr val="tx1"/>
                </a:solidFill>
              </a:rPr>
              <a:t>esse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i="1" dirty="0" err="1">
                <a:solidFill>
                  <a:schemeClr val="tx1"/>
                </a:solidFill>
              </a:rPr>
              <a:t>cillum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i="1" dirty="0" err="1">
                <a:solidFill>
                  <a:schemeClr val="tx1"/>
                </a:solidFill>
              </a:rPr>
              <a:t>dolore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i="1" dirty="0" err="1">
                <a:solidFill>
                  <a:schemeClr val="tx1"/>
                </a:solidFill>
              </a:rPr>
              <a:t>eu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i="1" dirty="0" err="1">
                <a:solidFill>
                  <a:schemeClr val="tx1"/>
                </a:solidFill>
              </a:rPr>
              <a:t>fugiat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i="1" dirty="0" err="1">
                <a:solidFill>
                  <a:schemeClr val="tx1"/>
                </a:solidFill>
              </a:rPr>
              <a:t>nulla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i="1" dirty="0" err="1">
                <a:solidFill>
                  <a:schemeClr val="tx1"/>
                </a:solidFill>
              </a:rPr>
              <a:t>pariatur</a:t>
            </a:r>
            <a:r>
              <a:rPr lang="en-US" sz="1100" i="1" dirty="0">
                <a:solidFill>
                  <a:schemeClr val="tx1"/>
                </a:solidFill>
              </a:rPr>
              <a:t>. .”</a:t>
            </a:r>
          </a:p>
          <a:p>
            <a:pPr algn="r">
              <a:buClr>
                <a:prstClr val="black"/>
              </a:buClr>
            </a:pPr>
            <a:r>
              <a:rPr lang="en-US" sz="1000" i="1" dirty="0">
                <a:solidFill>
                  <a:schemeClr val="tx1"/>
                </a:solidFill>
              </a:rPr>
              <a:t>- </a:t>
            </a:r>
            <a:r>
              <a:rPr lang="en-US" sz="1000" b="1" dirty="0" smtClean="0">
                <a:solidFill>
                  <a:schemeClr val="tx1"/>
                </a:solidFill>
              </a:rPr>
              <a:t>Eric Undecided,</a:t>
            </a:r>
            <a:endParaRPr lang="en-US" sz="1000" b="1" dirty="0">
              <a:solidFill>
                <a:schemeClr val="tx1"/>
              </a:solidFill>
            </a:endParaRPr>
          </a:p>
          <a:p>
            <a:pPr lvl="0" algn="r"/>
            <a:r>
              <a:rPr lang="en-US" sz="1000" dirty="0" smtClean="0">
                <a:solidFill>
                  <a:schemeClr val="tx1"/>
                </a:solidFill>
              </a:rPr>
              <a:t>Acme Distributers</a:t>
            </a:r>
            <a:r>
              <a:rPr lang="en-US" sz="1000" smtClean="0">
                <a:solidFill>
                  <a:schemeClr val="tx1"/>
                </a:solidFill>
              </a:rPr>
              <a:t>, Project </a:t>
            </a:r>
            <a:r>
              <a:rPr lang="en-US" sz="1000" dirty="0" smtClean="0">
                <a:solidFill>
                  <a:schemeClr val="tx1"/>
                </a:solidFill>
              </a:rPr>
              <a:t>Manager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4213" y="3566815"/>
            <a:ext cx="3014270" cy="27586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 smtClean="0"/>
              <a:t>Partner Requests</a:t>
            </a:r>
            <a:endParaRPr lang="en-GB" b="1" dirty="0"/>
          </a:p>
        </p:txBody>
      </p:sp>
      <p:sp>
        <p:nvSpPr>
          <p:cNvPr id="28" name="Rectangle 27"/>
          <p:cNvSpPr/>
          <p:nvPr/>
        </p:nvSpPr>
        <p:spPr>
          <a:xfrm>
            <a:off x="7574930" y="3373392"/>
            <a:ext cx="4035888" cy="216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388" lvl="0" indent="-52388">
              <a:lnSpc>
                <a:spcPct val="90000"/>
              </a:lnSpc>
            </a:pPr>
            <a:r>
              <a:rPr lang="en-US" sz="900" i="1" dirty="0" smtClean="0">
                <a:solidFill>
                  <a:prstClr val="black"/>
                </a:solidFill>
              </a:rPr>
              <a:t>*Number of partner engagements represented by the size of partner name.</a:t>
            </a:r>
            <a:endParaRPr lang="en-US" sz="900" i="1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4213" y="1422769"/>
            <a:ext cx="1626640" cy="3593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 smtClean="0"/>
              <a:t>Top Interests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013589" y="1426041"/>
            <a:ext cx="3324015" cy="3593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 smtClean="0"/>
              <a:t>Partner Attendees</a:t>
            </a:r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ltGray">
          <a:xfrm>
            <a:off x="604213" y="3842680"/>
            <a:ext cx="3520440" cy="36576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Theme One</a:t>
            </a:r>
          </a:p>
        </p:txBody>
      </p:sp>
      <p:sp>
        <p:nvSpPr>
          <p:cNvPr id="36" name="Rectangle 35"/>
          <p:cNvSpPr/>
          <p:nvPr/>
        </p:nvSpPr>
        <p:spPr bwMode="ltGray">
          <a:xfrm>
            <a:off x="4329099" y="3842680"/>
            <a:ext cx="3520440" cy="36576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Theme Two</a:t>
            </a:r>
          </a:p>
        </p:txBody>
      </p:sp>
      <p:sp>
        <p:nvSpPr>
          <p:cNvPr id="40" name="Rectangle 39"/>
          <p:cNvSpPr/>
          <p:nvPr/>
        </p:nvSpPr>
        <p:spPr bwMode="ltGray">
          <a:xfrm>
            <a:off x="8053985" y="3842680"/>
            <a:ext cx="3520440" cy="36576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Theme Three</a:t>
            </a:r>
          </a:p>
        </p:txBody>
      </p:sp>
    </p:spTree>
    <p:extLst>
      <p:ext uri="{BB962C8B-B14F-4D97-AF65-F5344CB8AC3E}">
        <p14:creationId xmlns:p14="http://schemas.microsoft.com/office/powerpoint/2010/main" val="189573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189075"/>
              </p:ext>
            </p:extLst>
          </p:nvPr>
        </p:nvGraphicFramePr>
        <p:xfrm>
          <a:off x="609441" y="1011758"/>
          <a:ext cx="10969944" cy="4951959"/>
        </p:xfrm>
        <a:graphic>
          <a:graphicData uri="http://schemas.openxmlformats.org/drawingml/2006/table">
            <a:tbl>
              <a:tblPr bandRow="1">
                <a:tableStyleId>{5A111915-BE36-4E01-A7E5-04B1672EAD32}</a:tableStyleId>
              </a:tblPr>
              <a:tblGrid>
                <a:gridCol w="2557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371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725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725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7255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7255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76224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76224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76224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40132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0" marR="0" marT="0" marB="0" vert="vert270">
                    <a:lnL w="6350" cap="flat" cmpd="sng" algn="ctr">
                      <a:noFill/>
                      <a:prstDash val="solid"/>
                      <a:miter lim="800000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Top 5 interests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0" marR="0" marT="0" marB="0" vert="vert27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0" marR="0" marT="0" marB="0" vert="vert27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 3 Industries &amp; Associated Interests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995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Palo</a:t>
                      </a:r>
                      <a:r>
                        <a:rPr lang="en-US" sz="1300" b="1" baseline="0" dirty="0">
                          <a:solidFill>
                            <a:schemeClr val="tx1"/>
                          </a:solidFill>
                        </a:rPr>
                        <a:t> Alto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vert="vert27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 smtClean="0"/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/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51347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Houston</a:t>
                      </a:r>
                    </a:p>
                    <a:p>
                      <a:pPr algn="ctr"/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vert="vert27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US" sz="10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81025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New</a:t>
                      </a:r>
                      <a:r>
                        <a:rPr lang="en-US" sz="1300" b="1" baseline="0" dirty="0"/>
                        <a:t> York</a:t>
                      </a:r>
                      <a:endParaRPr lang="en-US" sz="1300" b="1" dirty="0"/>
                    </a:p>
                  </a:txBody>
                  <a:tcPr marL="0" marR="0" marT="0" marB="0" vert="vert27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solidFill>
                          <a:schemeClr val="bg2"/>
                        </a:solidFill>
                      </a:endParaRPr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US" sz="11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09577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London</a:t>
                      </a:r>
                    </a:p>
                  </a:txBody>
                  <a:tcPr marL="0" marR="0" marT="0" marB="0" vert="vert27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70289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Singapore</a:t>
                      </a:r>
                    </a:p>
                  </a:txBody>
                  <a:tcPr marL="0" marR="0" marT="0" marB="0" vert="vert27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Breakdown by center </a:t>
            </a:r>
            <a:r>
              <a:rPr lang="en-US" dirty="0" smtClean="0"/>
              <a:t>(XXX – XXX)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" y="6149094"/>
            <a:ext cx="109728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3645" y="1424696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 smtClean="0"/>
              <a:t>PA-interest-0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2030668" y="1424696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 smtClean="0"/>
              <a:t>PA-interest-1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3101916" y="1424696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 smtClean="0"/>
              <a:t>PA-interest-2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4203508" y="1424696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 smtClean="0"/>
              <a:t>PA-interest-3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5236968" y="1424696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 smtClean="0"/>
              <a:t>PA-interest-4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913645" y="2308704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/>
              <a:t>H</a:t>
            </a:r>
            <a:r>
              <a:rPr lang="en-GB" sz="1100" dirty="0" smtClean="0"/>
              <a:t>-interest-0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2030668" y="2308704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/>
              <a:t>H</a:t>
            </a:r>
            <a:r>
              <a:rPr lang="en-GB" sz="1100" dirty="0" smtClean="0"/>
              <a:t>-interest-1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3101916" y="2308704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/>
              <a:t>H</a:t>
            </a:r>
            <a:r>
              <a:rPr lang="en-GB" sz="1100" dirty="0" smtClean="0"/>
              <a:t>-interest-2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4203508" y="2308704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/>
              <a:t>H</a:t>
            </a:r>
            <a:r>
              <a:rPr lang="en-GB" sz="1100" dirty="0" smtClean="0"/>
              <a:t>-interest-3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5236968" y="2308704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 smtClean="0"/>
              <a:t>H-interest-4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913645" y="3370564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 smtClean="0"/>
              <a:t>NY1-interest-0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2030668" y="3370564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/>
              <a:t>NY1-interest-1</a:t>
            </a:r>
            <a:endParaRPr lang="en-GB" sz="1100" dirty="0" smtClean="0"/>
          </a:p>
        </p:txBody>
      </p:sp>
      <p:sp>
        <p:nvSpPr>
          <p:cNvPr id="165" name="TextBox 164"/>
          <p:cNvSpPr txBox="1"/>
          <p:nvPr/>
        </p:nvSpPr>
        <p:spPr>
          <a:xfrm>
            <a:off x="3101916" y="3370564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/>
              <a:t>NY1-interest-2</a:t>
            </a:r>
            <a:endParaRPr lang="en-GB" sz="1100" dirty="0" smtClean="0"/>
          </a:p>
        </p:txBody>
      </p:sp>
      <p:sp>
        <p:nvSpPr>
          <p:cNvPr id="166" name="TextBox 165"/>
          <p:cNvSpPr txBox="1"/>
          <p:nvPr/>
        </p:nvSpPr>
        <p:spPr>
          <a:xfrm>
            <a:off x="4203508" y="3370564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/>
              <a:t>NY1-interest-3</a:t>
            </a:r>
            <a:endParaRPr lang="en-GB" sz="1100" dirty="0" smtClean="0"/>
          </a:p>
        </p:txBody>
      </p:sp>
      <p:sp>
        <p:nvSpPr>
          <p:cNvPr id="167" name="TextBox 166"/>
          <p:cNvSpPr txBox="1"/>
          <p:nvPr/>
        </p:nvSpPr>
        <p:spPr>
          <a:xfrm>
            <a:off x="5236968" y="3370564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/>
              <a:t>NY1-interest-4</a:t>
            </a:r>
            <a:endParaRPr lang="en-GB" sz="1100" dirty="0" smtClean="0"/>
          </a:p>
        </p:txBody>
      </p:sp>
      <p:sp>
        <p:nvSpPr>
          <p:cNvPr id="168" name="TextBox 167"/>
          <p:cNvSpPr txBox="1"/>
          <p:nvPr/>
        </p:nvSpPr>
        <p:spPr>
          <a:xfrm>
            <a:off x="913645" y="4253857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 smtClean="0"/>
              <a:t>LON1-interest-0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2030668" y="4253857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/>
              <a:t>LON1-interest-1</a:t>
            </a:r>
            <a:endParaRPr lang="en-GB" sz="1100" dirty="0" smtClean="0"/>
          </a:p>
        </p:txBody>
      </p:sp>
      <p:sp>
        <p:nvSpPr>
          <p:cNvPr id="170" name="TextBox 169"/>
          <p:cNvSpPr txBox="1"/>
          <p:nvPr/>
        </p:nvSpPr>
        <p:spPr>
          <a:xfrm>
            <a:off x="3101916" y="4253857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/>
              <a:t>LON1-interest-2</a:t>
            </a:r>
            <a:endParaRPr lang="en-GB" sz="1100" dirty="0" smtClean="0"/>
          </a:p>
        </p:txBody>
      </p:sp>
      <p:sp>
        <p:nvSpPr>
          <p:cNvPr id="171" name="TextBox 170"/>
          <p:cNvSpPr txBox="1"/>
          <p:nvPr/>
        </p:nvSpPr>
        <p:spPr>
          <a:xfrm>
            <a:off x="4203508" y="4253857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/>
              <a:t>LON1-interest-3</a:t>
            </a:r>
            <a:endParaRPr lang="en-GB" sz="1100" dirty="0" smtClean="0"/>
          </a:p>
        </p:txBody>
      </p:sp>
      <p:sp>
        <p:nvSpPr>
          <p:cNvPr id="172" name="TextBox 171"/>
          <p:cNvSpPr txBox="1"/>
          <p:nvPr/>
        </p:nvSpPr>
        <p:spPr>
          <a:xfrm>
            <a:off x="5236968" y="4253857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/>
              <a:t>LON1-interest-4</a:t>
            </a:r>
            <a:endParaRPr lang="en-GB" sz="1100" dirty="0" smtClean="0"/>
          </a:p>
        </p:txBody>
      </p:sp>
      <p:sp>
        <p:nvSpPr>
          <p:cNvPr id="173" name="TextBox 172"/>
          <p:cNvSpPr txBox="1"/>
          <p:nvPr/>
        </p:nvSpPr>
        <p:spPr>
          <a:xfrm>
            <a:off x="913645" y="5158524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 smtClean="0"/>
              <a:t>SNG-interest-0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2030668" y="5158524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/>
              <a:t>SNG-interest-1</a:t>
            </a:r>
            <a:endParaRPr lang="en-GB" sz="1100" dirty="0" smtClean="0"/>
          </a:p>
        </p:txBody>
      </p:sp>
      <p:sp>
        <p:nvSpPr>
          <p:cNvPr id="175" name="TextBox 174"/>
          <p:cNvSpPr txBox="1"/>
          <p:nvPr/>
        </p:nvSpPr>
        <p:spPr>
          <a:xfrm>
            <a:off x="3101916" y="5158524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/>
              <a:t>SNG-interest-2</a:t>
            </a:r>
            <a:endParaRPr lang="en-GB" sz="1100" dirty="0" smtClean="0"/>
          </a:p>
        </p:txBody>
      </p:sp>
      <p:sp>
        <p:nvSpPr>
          <p:cNvPr id="176" name="TextBox 175"/>
          <p:cNvSpPr txBox="1"/>
          <p:nvPr/>
        </p:nvSpPr>
        <p:spPr>
          <a:xfrm>
            <a:off x="4203508" y="5158524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/>
              <a:t>SNG-interest-3</a:t>
            </a:r>
            <a:endParaRPr lang="en-GB" sz="1100" dirty="0" smtClean="0"/>
          </a:p>
        </p:txBody>
      </p:sp>
      <p:sp>
        <p:nvSpPr>
          <p:cNvPr id="177" name="TextBox 176"/>
          <p:cNvSpPr txBox="1"/>
          <p:nvPr/>
        </p:nvSpPr>
        <p:spPr>
          <a:xfrm>
            <a:off x="5236968" y="5158524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/>
              <a:t>SNG-interest-4</a:t>
            </a:r>
            <a:endParaRPr lang="en-GB" sz="11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366856" y="1412571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/>
              <a:t>PA-industry-0</a:t>
            </a:r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/>
              <a:t>Synergy</a:t>
            </a:r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178" name="TextBox 177"/>
          <p:cNvSpPr txBox="1"/>
          <p:nvPr/>
        </p:nvSpPr>
        <p:spPr>
          <a:xfrm>
            <a:off x="8112409" y="1412571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 smtClean="0"/>
              <a:t>PA-industry-1</a:t>
            </a:r>
            <a:endParaRPr lang="en-US" sz="1100" b="1" dirty="0"/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/>
              <a:t>Synergy</a:t>
            </a:r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179" name="TextBox 178"/>
          <p:cNvSpPr txBox="1"/>
          <p:nvPr/>
        </p:nvSpPr>
        <p:spPr>
          <a:xfrm>
            <a:off x="9857801" y="1412571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 smtClean="0"/>
              <a:t>PA-industry-2</a:t>
            </a:r>
            <a:endParaRPr lang="en-US" sz="1100" b="1" dirty="0"/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/>
              <a:t>Synergy</a:t>
            </a:r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180" name="TextBox 179"/>
          <p:cNvSpPr txBox="1"/>
          <p:nvPr/>
        </p:nvSpPr>
        <p:spPr>
          <a:xfrm>
            <a:off x="6366856" y="2308704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/>
              <a:t>H</a:t>
            </a:r>
            <a:r>
              <a:rPr lang="en-US" sz="1100" b="1" dirty="0" smtClean="0"/>
              <a:t>-industry-0</a:t>
            </a:r>
            <a:endParaRPr lang="en-US" sz="1100" b="1" dirty="0"/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/>
              <a:t>Synergy</a:t>
            </a:r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181" name="TextBox 180"/>
          <p:cNvSpPr txBox="1"/>
          <p:nvPr/>
        </p:nvSpPr>
        <p:spPr>
          <a:xfrm>
            <a:off x="8112409" y="2308704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/>
              <a:t>H</a:t>
            </a:r>
            <a:r>
              <a:rPr lang="en-US" sz="1100" b="1" dirty="0" smtClean="0"/>
              <a:t>-industry-1</a:t>
            </a:r>
            <a:endParaRPr lang="en-US" sz="1100" b="1" dirty="0"/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/>
              <a:t>Synergy</a:t>
            </a:r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182" name="TextBox 181"/>
          <p:cNvSpPr txBox="1"/>
          <p:nvPr/>
        </p:nvSpPr>
        <p:spPr>
          <a:xfrm>
            <a:off x="9857801" y="2308704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/>
              <a:t>H</a:t>
            </a:r>
            <a:r>
              <a:rPr lang="en-US" sz="1100" b="1" dirty="0" smtClean="0"/>
              <a:t>-industry-2</a:t>
            </a:r>
            <a:endParaRPr lang="en-US" sz="1100" b="1" dirty="0"/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/>
              <a:t>Synergy</a:t>
            </a:r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183" name="TextBox 182"/>
          <p:cNvSpPr txBox="1"/>
          <p:nvPr/>
        </p:nvSpPr>
        <p:spPr>
          <a:xfrm>
            <a:off x="6366856" y="3346929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 smtClean="0"/>
              <a:t>NY1-industry-0</a:t>
            </a:r>
            <a:endParaRPr lang="en-US" sz="1100" b="1" dirty="0"/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/>
              <a:t>Synergy</a:t>
            </a:r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184" name="TextBox 183"/>
          <p:cNvSpPr txBox="1"/>
          <p:nvPr/>
        </p:nvSpPr>
        <p:spPr>
          <a:xfrm>
            <a:off x="8112409" y="3346929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 smtClean="0"/>
              <a:t>NY1-industry-1</a:t>
            </a:r>
            <a:endParaRPr lang="en-US" sz="1100" b="1" dirty="0"/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/>
              <a:t>Synergy</a:t>
            </a:r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185" name="TextBox 184"/>
          <p:cNvSpPr txBox="1"/>
          <p:nvPr/>
        </p:nvSpPr>
        <p:spPr>
          <a:xfrm>
            <a:off x="9857801" y="3346929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 smtClean="0"/>
              <a:t>NY1-industry-2</a:t>
            </a:r>
            <a:endParaRPr lang="en-US" sz="1100" b="1" dirty="0"/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/>
              <a:t>Synergy</a:t>
            </a:r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186" name="TextBox 185"/>
          <p:cNvSpPr txBox="1"/>
          <p:nvPr/>
        </p:nvSpPr>
        <p:spPr>
          <a:xfrm>
            <a:off x="6366856" y="4234602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 smtClean="0"/>
              <a:t>LON1-industry-0</a:t>
            </a:r>
            <a:endParaRPr lang="en-US" sz="1100" b="1" dirty="0"/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/>
              <a:t>Synergy</a:t>
            </a:r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187" name="TextBox 186"/>
          <p:cNvSpPr txBox="1"/>
          <p:nvPr/>
        </p:nvSpPr>
        <p:spPr>
          <a:xfrm>
            <a:off x="8112409" y="4234602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 smtClean="0"/>
              <a:t>LON1-industry-1</a:t>
            </a:r>
            <a:endParaRPr lang="en-US" sz="1100" b="1" dirty="0"/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/>
              <a:t>Synergy</a:t>
            </a:r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188" name="TextBox 187"/>
          <p:cNvSpPr txBox="1"/>
          <p:nvPr/>
        </p:nvSpPr>
        <p:spPr>
          <a:xfrm>
            <a:off x="9857801" y="4234602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 smtClean="0"/>
              <a:t>LON1-industry-2</a:t>
            </a:r>
            <a:endParaRPr lang="en-US" sz="1100" b="1" dirty="0"/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/>
              <a:t>Synergy</a:t>
            </a:r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189" name="TextBox 188"/>
          <p:cNvSpPr txBox="1"/>
          <p:nvPr/>
        </p:nvSpPr>
        <p:spPr>
          <a:xfrm>
            <a:off x="6366856" y="5138761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 smtClean="0"/>
              <a:t>SNG-industry-0</a:t>
            </a:r>
            <a:endParaRPr lang="en-US" sz="1100" b="1" dirty="0"/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/>
              <a:t>Synergy</a:t>
            </a:r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190" name="TextBox 189"/>
          <p:cNvSpPr txBox="1"/>
          <p:nvPr/>
        </p:nvSpPr>
        <p:spPr>
          <a:xfrm>
            <a:off x="8112409" y="5138761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 smtClean="0"/>
              <a:t>SNG-industry-1</a:t>
            </a:r>
            <a:endParaRPr lang="en-US" sz="1100" b="1" dirty="0"/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/>
              <a:t>Synergy</a:t>
            </a:r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191" name="TextBox 190"/>
          <p:cNvSpPr txBox="1"/>
          <p:nvPr/>
        </p:nvSpPr>
        <p:spPr>
          <a:xfrm>
            <a:off x="9857801" y="5138761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 smtClean="0"/>
              <a:t>SNG-industry-2</a:t>
            </a:r>
            <a:endParaRPr lang="en-US" sz="1100" b="1" dirty="0"/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/>
              <a:t>Synergy</a:t>
            </a:r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4041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5486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568739"/>
              </p:ext>
            </p:extLst>
          </p:nvPr>
        </p:nvGraphicFramePr>
        <p:xfrm>
          <a:off x="5802378" y="1409750"/>
          <a:ext cx="5683203" cy="1239721"/>
        </p:xfrm>
        <a:graphic>
          <a:graphicData uri="http://schemas.openxmlformats.org/drawingml/2006/table">
            <a:tbl>
              <a:tblPr bandRow="1">
                <a:tableStyleId>{5A111915-BE36-4E01-A7E5-04B1672EAD32}</a:tableStyleId>
              </a:tblPr>
              <a:tblGrid>
                <a:gridCol w="2557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371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725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725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7255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7255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40132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0" marR="0" marT="0" marB="0" vert="vert270">
                    <a:lnL w="6350" cap="flat" cmpd="sng" algn="ctr">
                      <a:noFill/>
                      <a:prstDash val="solid"/>
                      <a:miter lim="800000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Top 5 interests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0" marR="0" marT="0" marB="0" vert="vert27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0" marR="0" marT="0" marB="0" vert="vert27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995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Palo</a:t>
                      </a:r>
                      <a:r>
                        <a:rPr lang="en-US" sz="1300" b="1" baseline="0" dirty="0">
                          <a:solidFill>
                            <a:schemeClr val="tx1"/>
                          </a:solidFill>
                        </a:rPr>
                        <a:t> Alto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vert="vert27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  <a:p>
                      <a:pPr algn="ctr"/>
                      <a:endParaRPr lang="en-US" sz="1000" b="1" dirty="0" smtClean="0"/>
                    </a:p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EBC six month view (XXX – XXX)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06582" y="1822688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 smtClean="0"/>
              <a:t>PA-interest-0</a:t>
            </a:r>
            <a:endParaRPr lang="en-US" sz="1100" dirty="0" smtClean="0"/>
          </a:p>
          <a:p>
            <a:pPr algn="ctr">
              <a:lnSpc>
                <a:spcPct val="90000"/>
              </a:lnSpc>
            </a:pPr>
            <a:endParaRPr lang="en-US" sz="11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7223605" y="1822688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 smtClean="0"/>
              <a:t>PA-interest-1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8294853" y="1822688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 smtClean="0"/>
              <a:t>PA-interest-2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9396445" y="1822688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 smtClean="0"/>
              <a:t>PA-interest-3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10429905" y="1822688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 smtClean="0"/>
              <a:t>PA-interest-4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624340"/>
              </p:ext>
            </p:extLst>
          </p:nvPr>
        </p:nvGraphicFramePr>
        <p:xfrm>
          <a:off x="5802378" y="3255337"/>
          <a:ext cx="5649465" cy="1239721"/>
        </p:xfrm>
        <a:graphic>
          <a:graphicData uri="http://schemas.openxmlformats.org/drawingml/2006/table">
            <a:tbl>
              <a:tblPr bandRow="1">
                <a:tableStyleId>{5A111915-BE36-4E01-A7E5-04B1672EAD32}</a:tableStyleId>
              </a:tblPr>
              <a:tblGrid>
                <a:gridCol w="2607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9624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79624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79624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40132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0" marR="0" marT="0" marB="0" vert="vert270">
                    <a:lnL w="6350" cap="flat" cmpd="sng" algn="ctr">
                      <a:noFill/>
                      <a:prstDash val="solid"/>
                      <a:miter lim="800000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 3 Industries &amp; Associated Interests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995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Palo</a:t>
                      </a:r>
                      <a:r>
                        <a:rPr lang="en-US" sz="1300" b="1" baseline="0" dirty="0">
                          <a:solidFill>
                            <a:schemeClr val="tx1"/>
                          </a:solidFill>
                        </a:rPr>
                        <a:t> Alto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vert="vert27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 smtClean="0"/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/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6226192" y="3656150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/>
              <a:t>PA-industry-0</a:t>
            </a:r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 smtClean="0"/>
              <a:t>Synergy – 17%</a:t>
            </a:r>
            <a:endParaRPr lang="en-US" sz="1050" dirty="0"/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7971745" y="3656150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 smtClean="0"/>
              <a:t>PA-industry-1</a:t>
            </a:r>
            <a:endParaRPr lang="en-US" sz="1100" b="1" dirty="0"/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 smtClean="0"/>
              <a:t>Synergy – 17%</a:t>
            </a:r>
            <a:endParaRPr lang="en-US" sz="1050" dirty="0"/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9717137" y="3656150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 smtClean="0"/>
              <a:t>PA-industry-2</a:t>
            </a:r>
            <a:endParaRPr lang="en-US" sz="1100" b="1" dirty="0"/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 smtClean="0"/>
              <a:t>Synergy – 17%</a:t>
            </a:r>
            <a:endParaRPr lang="en-US" sz="1050" dirty="0"/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56" name="Rectangle 55"/>
          <p:cNvSpPr/>
          <p:nvPr/>
        </p:nvSpPr>
        <p:spPr bwMode="ltGray">
          <a:xfrm>
            <a:off x="1412081" y="1071736"/>
            <a:ext cx="3656570" cy="496086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 smtClean="0">
                <a:solidFill>
                  <a:schemeClr val="tx1"/>
                </a:solidFill>
              </a:rPr>
              <a:t>Palo Alto volume </a:t>
            </a:r>
            <a:r>
              <a:rPr lang="en-US" sz="1600" b="1" dirty="0">
                <a:solidFill>
                  <a:schemeClr val="tx1"/>
                </a:solidFill>
              </a:rPr>
              <a:t>by Industry</a:t>
            </a:r>
          </a:p>
        </p:txBody>
      </p:sp>
    </p:spTree>
    <p:extLst>
      <p:ext uri="{BB962C8B-B14F-4D97-AF65-F5344CB8AC3E}">
        <p14:creationId xmlns:p14="http://schemas.microsoft.com/office/powerpoint/2010/main" val="101523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828800" y="4531800"/>
            <a:ext cx="8495561" cy="1545336"/>
            <a:chOff x="2110420" y="2819992"/>
            <a:chExt cx="7847802" cy="1545336"/>
          </a:xfrm>
          <a:noFill/>
        </p:grpSpPr>
        <p:sp>
          <p:nvSpPr>
            <p:cNvPr id="15" name="Content Placeholder 1"/>
            <p:cNvSpPr txBox="1">
              <a:spLocks/>
            </p:cNvSpPr>
            <p:nvPr/>
          </p:nvSpPr>
          <p:spPr>
            <a:xfrm>
              <a:off x="2110420" y="2819992"/>
              <a:ext cx="7847802" cy="1545336"/>
            </a:xfrm>
            <a:prstGeom prst="rect">
              <a:avLst/>
            </a:prstGeom>
            <a:grpFill/>
            <a:ln w="38100">
              <a:solidFill>
                <a:schemeClr val="accent2"/>
              </a:solidFill>
            </a:ln>
          </p:spPr>
          <p:txBody>
            <a:bodyPr vert="horz" lIns="274320" tIns="274320" rIns="1645920" bIns="274320" rtlCol="0" anchor="ctr">
              <a:noAutofit/>
            </a:bodyPr>
            <a:lstStyle>
              <a:lvl1pPr marL="182880" indent="-18288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1480" indent="-18288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4864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73152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868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5156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18872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37160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55448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endParaRPr lang="en-US" b="1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3328827" y="3031282"/>
              <a:ext cx="0" cy="1122755"/>
            </a:xfrm>
            <a:prstGeom prst="line">
              <a:avLst/>
            </a:prstGeom>
            <a:grpFill/>
            <a:ln w="38100">
              <a:solidFill>
                <a:schemeClr val="bg2"/>
              </a:solidFill>
            </a:ln>
          </p:spPr>
        </p:cxnSp>
      </p:grpSp>
      <p:grpSp>
        <p:nvGrpSpPr>
          <p:cNvPr id="22" name="Group 21"/>
          <p:cNvGrpSpPr/>
          <p:nvPr/>
        </p:nvGrpSpPr>
        <p:grpSpPr>
          <a:xfrm>
            <a:off x="1828800" y="1198880"/>
            <a:ext cx="8495561" cy="1545336"/>
            <a:chOff x="2110420" y="4468336"/>
            <a:chExt cx="7847802" cy="1545336"/>
          </a:xfrm>
        </p:grpSpPr>
        <p:sp>
          <p:nvSpPr>
            <p:cNvPr id="16" name="Content Placeholder 1"/>
            <p:cNvSpPr txBox="1">
              <a:spLocks/>
            </p:cNvSpPr>
            <p:nvPr/>
          </p:nvSpPr>
          <p:spPr>
            <a:xfrm>
              <a:off x="2110420" y="4468336"/>
              <a:ext cx="7847802" cy="1545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txBody>
            <a:bodyPr vert="horz" lIns="274320" tIns="274320" rIns="1645920" bIns="274320" rtlCol="0" anchor="ctr">
              <a:noAutofit/>
            </a:bodyPr>
            <a:lstStyle>
              <a:lvl1pPr marL="182880" indent="-18288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1480" indent="-18288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4864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73152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868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5156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18872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37160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55448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endParaRPr lang="en-US" b="1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3328827" y="4679626"/>
              <a:ext cx="0" cy="1122755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</a:ln>
          </p:spPr>
        </p:cxn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441" y="519236"/>
            <a:ext cx="11508495" cy="852364"/>
          </a:xfrm>
        </p:spPr>
        <p:txBody>
          <a:bodyPr/>
          <a:lstStyle/>
          <a:p>
            <a:r>
              <a:rPr lang="en-US" dirty="0"/>
              <a:t>3 month trend: </a:t>
            </a:r>
            <a:r>
              <a:rPr lang="en-US" dirty="0" smtClean="0"/>
              <a:t>Account </a:t>
            </a:r>
            <a:r>
              <a:rPr lang="en-US" smtClean="0"/>
              <a:t>team Objectives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828800" y="2857114"/>
            <a:ext cx="8495561" cy="1545336"/>
            <a:chOff x="2110420" y="1171648"/>
            <a:chExt cx="7847802" cy="1545336"/>
          </a:xfrm>
        </p:grpSpPr>
        <p:sp>
          <p:nvSpPr>
            <p:cNvPr id="21" name="Content Placeholder 1"/>
            <p:cNvSpPr txBox="1">
              <a:spLocks/>
            </p:cNvSpPr>
            <p:nvPr/>
          </p:nvSpPr>
          <p:spPr>
            <a:xfrm>
              <a:off x="2110420" y="1171648"/>
              <a:ext cx="7847802" cy="1545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txBody>
            <a:bodyPr vert="horz" lIns="274320" tIns="274320" rIns="1645920" bIns="274320" rtlCol="0" anchor="ctr">
              <a:noAutofit/>
            </a:bodyPr>
            <a:lstStyle>
              <a:lvl1pPr marL="182880" indent="-18288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1480" indent="-18288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4864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73152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868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5156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18872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37160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55448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endParaRPr lang="en-US" b="1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3328827" y="1382938"/>
              <a:ext cx="0" cy="1122755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</a:ln>
          </p:spPr>
        </p:cxnSp>
      </p:grpSp>
      <p:sp>
        <p:nvSpPr>
          <p:cNvPr id="2" name="TextBox 1"/>
          <p:cNvSpPr txBox="1"/>
          <p:nvPr/>
        </p:nvSpPr>
        <p:spPr>
          <a:xfrm>
            <a:off x="1948543" y="1861457"/>
            <a:ext cx="1066800" cy="3483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Month-2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1948543" y="3455609"/>
            <a:ext cx="1066800" cy="3483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Month-1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1948543" y="5130295"/>
            <a:ext cx="1066800" cy="3483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Month-0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381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5"/>
          <p:cNvSpPr/>
          <p:nvPr/>
        </p:nvSpPr>
        <p:spPr bwMode="gray">
          <a:xfrm>
            <a:off x="609439" y="3726535"/>
            <a:ext cx="2868145" cy="1984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>
              <a:spcBef>
                <a:spcPts val="600"/>
              </a:spcBef>
              <a:buFont typeface="Arial" panose="020B0604020202020204" pitchFamily="34" charset="0"/>
              <a:buChar char="−"/>
            </a:pPr>
            <a:r>
              <a:rPr lang="en-US" sz="1350" dirty="0">
                <a:solidFill>
                  <a:schemeClr val="tx1"/>
                </a:solidFill>
              </a:rPr>
              <a:t>Palo Alto</a:t>
            </a:r>
          </a:p>
          <a:p>
            <a:pPr marL="182880" indent="-182880">
              <a:spcBef>
                <a:spcPts val="600"/>
              </a:spcBef>
              <a:buFont typeface="Arial" panose="020B0604020202020204" pitchFamily="34" charset="0"/>
              <a:buChar char="−"/>
            </a:pPr>
            <a:r>
              <a:rPr lang="en-US" sz="1350" dirty="0">
                <a:solidFill>
                  <a:schemeClr val="tx1"/>
                </a:solidFill>
              </a:rPr>
              <a:t>Houston</a:t>
            </a:r>
          </a:p>
          <a:p>
            <a:pPr marL="182880" indent="-182880">
              <a:spcBef>
                <a:spcPts val="600"/>
              </a:spcBef>
              <a:buFont typeface="Arial" panose="020B0604020202020204" pitchFamily="34" charset="0"/>
              <a:buChar char="−"/>
            </a:pPr>
            <a:r>
              <a:rPr lang="en-US" sz="1350" dirty="0">
                <a:solidFill>
                  <a:schemeClr val="tx1"/>
                </a:solidFill>
              </a:rPr>
              <a:t>New York</a:t>
            </a:r>
          </a:p>
          <a:p>
            <a:pPr marL="182880" indent="-182880">
              <a:spcBef>
                <a:spcPts val="600"/>
              </a:spcBef>
              <a:buFont typeface="Arial" panose="020B0604020202020204" pitchFamily="34" charset="0"/>
              <a:buChar char="−"/>
            </a:pPr>
            <a:r>
              <a:rPr lang="en-US" sz="1350" dirty="0">
                <a:solidFill>
                  <a:schemeClr val="tx1"/>
                </a:solidFill>
              </a:rPr>
              <a:t>London</a:t>
            </a:r>
          </a:p>
          <a:p>
            <a:pPr marL="182880" indent="-182880">
              <a:spcBef>
                <a:spcPts val="600"/>
              </a:spcBef>
              <a:buFont typeface="Arial" panose="020B0604020202020204" pitchFamily="34" charset="0"/>
              <a:buChar char="−"/>
            </a:pPr>
            <a:r>
              <a:rPr lang="en-US" sz="1350" dirty="0">
                <a:solidFill>
                  <a:schemeClr val="tx1"/>
                </a:solidFill>
              </a:rPr>
              <a:t>Singapore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7"/>
          <p:cNvSpPr/>
          <p:nvPr/>
        </p:nvSpPr>
        <p:spPr bwMode="gray">
          <a:xfrm>
            <a:off x="3615466" y="3726535"/>
            <a:ext cx="2990749" cy="1984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>
              <a:spcBef>
                <a:spcPts val="600"/>
              </a:spcBef>
              <a:buFont typeface="Arial" panose="020B0604020202020204" pitchFamily="34" charset="0"/>
              <a:buChar char="−"/>
            </a:pPr>
            <a:r>
              <a:rPr lang="en-US" sz="1350" dirty="0">
                <a:solidFill>
                  <a:schemeClr val="tx1"/>
                </a:solidFill>
              </a:rPr>
              <a:t>Monthly data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9"/>
          <p:cNvSpPr/>
          <p:nvPr/>
        </p:nvSpPr>
        <p:spPr bwMode="gray">
          <a:xfrm>
            <a:off x="6746887" y="3453915"/>
            <a:ext cx="4831544" cy="2257163"/>
          </a:xfrm>
          <a:custGeom>
            <a:avLst/>
            <a:gdLst>
              <a:gd name="connsiteX0" fmla="*/ 0 w 4831544"/>
              <a:gd name="connsiteY0" fmla="*/ 0 h 2257163"/>
              <a:gd name="connsiteX1" fmla="*/ 4831544 w 4831544"/>
              <a:gd name="connsiteY1" fmla="*/ 0 h 2257163"/>
              <a:gd name="connsiteX2" fmla="*/ 4831544 w 4831544"/>
              <a:gd name="connsiteY2" fmla="*/ 2257163 h 2257163"/>
              <a:gd name="connsiteX3" fmla="*/ 0 w 4831544"/>
              <a:gd name="connsiteY3" fmla="*/ 2257163 h 2257163"/>
              <a:gd name="connsiteX4" fmla="*/ 0 w 4831544"/>
              <a:gd name="connsiteY4" fmla="*/ 0 h 2257163"/>
              <a:gd name="connsiteX0" fmla="*/ 0 w 4831544"/>
              <a:gd name="connsiteY0" fmla="*/ 270456 h 2257163"/>
              <a:gd name="connsiteX1" fmla="*/ 4831544 w 4831544"/>
              <a:gd name="connsiteY1" fmla="*/ 0 h 2257163"/>
              <a:gd name="connsiteX2" fmla="*/ 4831544 w 4831544"/>
              <a:gd name="connsiteY2" fmla="*/ 2257163 h 2257163"/>
              <a:gd name="connsiteX3" fmla="*/ 0 w 4831544"/>
              <a:gd name="connsiteY3" fmla="*/ 2257163 h 2257163"/>
              <a:gd name="connsiteX4" fmla="*/ 0 w 4831544"/>
              <a:gd name="connsiteY4" fmla="*/ 270456 h 2257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1544" h="2257163">
                <a:moveTo>
                  <a:pt x="0" y="270456"/>
                </a:moveTo>
                <a:lnTo>
                  <a:pt x="4831544" y="0"/>
                </a:lnTo>
                <a:lnTo>
                  <a:pt x="4831544" y="2257163"/>
                </a:lnTo>
                <a:lnTo>
                  <a:pt x="0" y="2257163"/>
                </a:lnTo>
                <a:lnTo>
                  <a:pt x="0" y="270456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36576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>
              <a:spcBef>
                <a:spcPts val="600"/>
              </a:spcBef>
              <a:buFont typeface="Arial" panose="020B0604020202020204" pitchFamily="34" charset="0"/>
              <a:buChar char="−"/>
            </a:pPr>
            <a:r>
              <a:rPr lang="en-US" sz="1350" dirty="0">
                <a:solidFill>
                  <a:schemeClr val="tx1"/>
                </a:solidFill>
              </a:rPr>
              <a:t>Action items</a:t>
            </a:r>
          </a:p>
          <a:p>
            <a:pPr marL="182880" indent="-182880">
              <a:spcBef>
                <a:spcPts val="600"/>
              </a:spcBef>
              <a:buFont typeface="Arial" panose="020B0604020202020204" pitchFamily="34" charset="0"/>
              <a:buChar char="−"/>
            </a:pPr>
            <a:r>
              <a:rPr lang="en-US" sz="1350" dirty="0">
                <a:solidFill>
                  <a:schemeClr val="tx1"/>
                </a:solidFill>
              </a:rPr>
              <a:t>Customer survey responses:</a:t>
            </a:r>
          </a:p>
          <a:p>
            <a:pPr marL="346075" lvl="1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Which solutions would you like to learn more about?</a:t>
            </a:r>
          </a:p>
          <a:p>
            <a:pPr marL="346075" lvl="1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What would you suggest to our CEO</a:t>
            </a:r>
          </a:p>
          <a:p>
            <a:pPr marL="346075" lvl="1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Additional comments</a:t>
            </a:r>
          </a:p>
          <a:p>
            <a:pPr marL="182880" indent="-182880">
              <a:spcBef>
                <a:spcPts val="1200"/>
              </a:spcBef>
              <a:buFont typeface="Arial" panose="020B0604020202020204" pitchFamily="34" charset="0"/>
              <a:buChar char="−"/>
            </a:pPr>
            <a:r>
              <a:rPr lang="en-US" sz="1350" dirty="0">
                <a:solidFill>
                  <a:schemeClr val="tx1"/>
                </a:solidFill>
              </a:rPr>
              <a:t>Post engagement summaries</a:t>
            </a:r>
          </a:p>
          <a:p>
            <a:pPr marL="182880" indent="-182880">
              <a:spcBef>
                <a:spcPts val="600"/>
              </a:spcBef>
              <a:buFont typeface="Arial" panose="020B0604020202020204" pitchFamily="34" charset="0"/>
              <a:buChar char="−"/>
            </a:pPr>
            <a:r>
              <a:rPr lang="en-US" sz="1350" dirty="0">
                <a:solidFill>
                  <a:schemeClr val="tx1"/>
                </a:solidFill>
              </a:rPr>
              <a:t>Briefing Program Manager interviews</a:t>
            </a:r>
          </a:p>
        </p:txBody>
      </p:sp>
      <p:sp>
        <p:nvSpPr>
          <p:cNvPr id="7" name="Rectangle 6"/>
          <p:cNvSpPr/>
          <p:nvPr/>
        </p:nvSpPr>
        <p:spPr bwMode="ltGray">
          <a:xfrm>
            <a:off x="487680" y="3060579"/>
            <a:ext cx="10922000" cy="69704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 err="1"/>
          </a:p>
        </p:txBody>
      </p:sp>
      <p:sp>
        <p:nvSpPr>
          <p:cNvPr id="15" name="Content Placeholder 1"/>
          <p:cNvSpPr txBox="1">
            <a:spLocks/>
          </p:cNvSpPr>
          <p:nvPr/>
        </p:nvSpPr>
        <p:spPr>
          <a:xfrm>
            <a:off x="610393" y="1316038"/>
            <a:ext cx="10968038" cy="1708150"/>
          </a:xfrm>
          <a:prstGeom prst="rect">
            <a:avLst/>
          </a:prstGeom>
          <a:solidFill>
            <a:schemeClr val="bg1"/>
          </a:solidFill>
          <a:ln w="38100">
            <a:solidFill>
              <a:srgbClr val="01A982"/>
            </a:solidFill>
          </a:ln>
        </p:spPr>
        <p:txBody>
          <a:bodyPr vert="horz" lIns="274320" tIns="274320" rIns="1645920" bIns="2743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200" b="1" dirty="0"/>
              <a:t>Objective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This report provides a monthly view of valuable customer and partner insights                       from the Executive Briefing Center and Customer Engagement Centers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Customer Advocacy Insights</a:t>
            </a:r>
            <a:endParaRPr lang="en-US" dirty="0"/>
          </a:p>
        </p:txBody>
      </p:sp>
      <p:sp>
        <p:nvSpPr>
          <p:cNvPr id="18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gray">
          <a:xfrm>
            <a:off x="609440" y="3169373"/>
            <a:ext cx="3148953" cy="56438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700" b="1" dirty="0">
                <a:solidFill>
                  <a:schemeClr val="tx1"/>
                </a:solidFill>
              </a:rPr>
              <a:t>Centers in scope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3618254" y="3169373"/>
            <a:ext cx="3268772" cy="564382"/>
          </a:xfrm>
          <a:prstGeom prst="chevron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700" b="1" dirty="0">
                <a:solidFill>
                  <a:schemeClr val="tx1"/>
                </a:solidFill>
              </a:rPr>
              <a:t>Time period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6746886" y="3169373"/>
            <a:ext cx="4831545" cy="564382"/>
          </a:xfrm>
          <a:prstGeom prst="chevron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700" b="1" dirty="0">
                <a:solidFill>
                  <a:schemeClr val="tx1"/>
                </a:solidFill>
              </a:rPr>
              <a:t>Data sources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47440" y="6202267"/>
            <a:ext cx="6441520" cy="46074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/>
              <a:t>Notes:</a:t>
            </a:r>
          </a:p>
          <a:p>
            <a:pPr>
              <a:lnSpc>
                <a:spcPct val="90000"/>
              </a:lnSpc>
            </a:pPr>
            <a:r>
              <a:rPr lang="en-US" sz="1000" dirty="0" smtClean="0"/>
              <a:t>Critical </a:t>
            </a:r>
            <a:r>
              <a:rPr lang="en-US" sz="1000" dirty="0"/>
              <a:t>issues that are raised in any briefing are handled through our standard 24 hour escalation mechanisms</a:t>
            </a:r>
          </a:p>
          <a:p>
            <a:pPr>
              <a:lnSpc>
                <a:spcPct val="90000"/>
              </a:lnSpc>
            </a:pPr>
            <a:r>
              <a:rPr lang="en-US" sz="1000" dirty="0" smtClean="0"/>
              <a:t>Meetings </a:t>
            </a:r>
            <a:r>
              <a:rPr lang="en-US" sz="1000" dirty="0"/>
              <a:t>that do not require surveys and post engagement summaries are out of scope.</a:t>
            </a:r>
          </a:p>
        </p:txBody>
      </p:sp>
      <p:grpSp>
        <p:nvGrpSpPr>
          <p:cNvPr id="21" name="Group 68"/>
          <p:cNvGrpSpPr>
            <a:grpSpLocks noChangeAspect="1"/>
          </p:cNvGrpSpPr>
          <p:nvPr/>
        </p:nvGrpSpPr>
        <p:grpSpPr bwMode="auto">
          <a:xfrm>
            <a:off x="9960647" y="1585406"/>
            <a:ext cx="1199637" cy="1169102"/>
            <a:chOff x="2386" y="447"/>
            <a:chExt cx="275" cy="268"/>
          </a:xfrm>
        </p:grpSpPr>
        <p:sp>
          <p:nvSpPr>
            <p:cNvPr id="22" name="Freeform 69"/>
            <p:cNvSpPr>
              <a:spLocks noEditPoints="1"/>
            </p:cNvSpPr>
            <p:nvPr/>
          </p:nvSpPr>
          <p:spPr bwMode="auto">
            <a:xfrm>
              <a:off x="2390" y="586"/>
              <a:ext cx="271" cy="129"/>
            </a:xfrm>
            <a:custGeom>
              <a:avLst/>
              <a:gdLst>
                <a:gd name="T0" fmla="*/ 443 w 453"/>
                <a:gd name="T1" fmla="*/ 15 h 214"/>
                <a:gd name="T2" fmla="*/ 390 w 453"/>
                <a:gd name="T3" fmla="*/ 15 h 214"/>
                <a:gd name="T4" fmla="*/ 337 w 453"/>
                <a:gd name="T5" fmla="*/ 68 h 214"/>
                <a:gd name="T6" fmla="*/ 285 w 453"/>
                <a:gd name="T7" fmla="*/ 68 h 214"/>
                <a:gd name="T8" fmla="*/ 287 w 453"/>
                <a:gd name="T9" fmla="*/ 55 h 214"/>
                <a:gd name="T10" fmla="*/ 249 w 453"/>
                <a:gd name="T11" fmla="*/ 17 h 214"/>
                <a:gd name="T12" fmla="*/ 102 w 453"/>
                <a:gd name="T13" fmla="*/ 17 h 214"/>
                <a:gd name="T14" fmla="*/ 63 w 453"/>
                <a:gd name="T15" fmla="*/ 56 h 214"/>
                <a:gd name="T16" fmla="*/ 0 w 453"/>
                <a:gd name="T17" fmla="*/ 119 h 214"/>
                <a:gd name="T18" fmla="*/ 95 w 453"/>
                <a:gd name="T19" fmla="*/ 214 h 214"/>
                <a:gd name="T20" fmla="*/ 151 w 453"/>
                <a:gd name="T21" fmla="*/ 157 h 214"/>
                <a:gd name="T22" fmla="*/ 356 w 453"/>
                <a:gd name="T23" fmla="*/ 157 h 214"/>
                <a:gd name="T24" fmla="*/ 443 w 453"/>
                <a:gd name="T25" fmla="*/ 67 h 214"/>
                <a:gd name="T26" fmla="*/ 453 w 453"/>
                <a:gd name="T27" fmla="*/ 41 h 214"/>
                <a:gd name="T28" fmla="*/ 443 w 453"/>
                <a:gd name="T29" fmla="*/ 15 h 214"/>
                <a:gd name="T30" fmla="*/ 36 w 453"/>
                <a:gd name="T31" fmla="*/ 119 h 214"/>
                <a:gd name="T32" fmla="*/ 65 w 453"/>
                <a:gd name="T33" fmla="*/ 90 h 214"/>
                <a:gd name="T34" fmla="*/ 123 w 453"/>
                <a:gd name="T35" fmla="*/ 149 h 214"/>
                <a:gd name="T36" fmla="*/ 95 w 453"/>
                <a:gd name="T37" fmla="*/ 178 h 214"/>
                <a:gd name="T38" fmla="*/ 36 w 453"/>
                <a:gd name="T39" fmla="*/ 119 h 214"/>
                <a:gd name="T40" fmla="*/ 424 w 453"/>
                <a:gd name="T41" fmla="*/ 49 h 214"/>
                <a:gd name="T42" fmla="*/ 346 w 453"/>
                <a:gd name="T43" fmla="*/ 132 h 214"/>
                <a:gd name="T44" fmla="*/ 142 w 453"/>
                <a:gd name="T45" fmla="*/ 132 h 214"/>
                <a:gd name="T46" fmla="*/ 83 w 453"/>
                <a:gd name="T47" fmla="*/ 72 h 214"/>
                <a:gd name="T48" fmla="*/ 113 w 453"/>
                <a:gd name="T49" fmla="*/ 42 h 214"/>
                <a:gd name="T50" fmla="*/ 249 w 453"/>
                <a:gd name="T51" fmla="*/ 42 h 214"/>
                <a:gd name="T52" fmla="*/ 261 w 453"/>
                <a:gd name="T53" fmla="*/ 55 h 214"/>
                <a:gd name="T54" fmla="*/ 249 w 453"/>
                <a:gd name="T55" fmla="*/ 68 h 214"/>
                <a:gd name="T56" fmla="*/ 210 w 453"/>
                <a:gd name="T57" fmla="*/ 68 h 214"/>
                <a:gd name="T58" fmla="*/ 210 w 453"/>
                <a:gd name="T59" fmla="*/ 93 h 214"/>
                <a:gd name="T60" fmla="*/ 217 w 453"/>
                <a:gd name="T61" fmla="*/ 93 h 214"/>
                <a:gd name="T62" fmla="*/ 217 w 453"/>
                <a:gd name="T63" fmla="*/ 93 h 214"/>
                <a:gd name="T64" fmla="*/ 249 w 453"/>
                <a:gd name="T65" fmla="*/ 93 h 214"/>
                <a:gd name="T66" fmla="*/ 250 w 453"/>
                <a:gd name="T67" fmla="*/ 93 h 214"/>
                <a:gd name="T68" fmla="*/ 348 w 453"/>
                <a:gd name="T69" fmla="*/ 93 h 214"/>
                <a:gd name="T70" fmla="*/ 408 w 453"/>
                <a:gd name="T71" fmla="*/ 33 h 214"/>
                <a:gd name="T72" fmla="*/ 424 w 453"/>
                <a:gd name="T73" fmla="*/ 33 h 214"/>
                <a:gd name="T74" fmla="*/ 428 w 453"/>
                <a:gd name="T75" fmla="*/ 41 h 214"/>
                <a:gd name="T76" fmla="*/ 424 w 453"/>
                <a:gd name="T77" fmla="*/ 49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53" h="214">
                  <a:moveTo>
                    <a:pt x="443" y="15"/>
                  </a:moveTo>
                  <a:cubicBezTo>
                    <a:pt x="428" y="0"/>
                    <a:pt x="405" y="0"/>
                    <a:pt x="390" y="15"/>
                  </a:cubicBezTo>
                  <a:cubicBezTo>
                    <a:pt x="337" y="68"/>
                    <a:pt x="337" y="68"/>
                    <a:pt x="337" y="68"/>
                  </a:cubicBezTo>
                  <a:cubicBezTo>
                    <a:pt x="285" y="68"/>
                    <a:pt x="285" y="68"/>
                    <a:pt x="285" y="68"/>
                  </a:cubicBezTo>
                  <a:cubicBezTo>
                    <a:pt x="286" y="64"/>
                    <a:pt x="287" y="59"/>
                    <a:pt x="287" y="55"/>
                  </a:cubicBezTo>
                  <a:cubicBezTo>
                    <a:pt x="287" y="34"/>
                    <a:pt x="270" y="17"/>
                    <a:pt x="249" y="17"/>
                  </a:cubicBezTo>
                  <a:cubicBezTo>
                    <a:pt x="102" y="17"/>
                    <a:pt x="102" y="17"/>
                    <a:pt x="102" y="17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95" y="214"/>
                    <a:pt x="95" y="214"/>
                    <a:pt x="95" y="214"/>
                  </a:cubicBezTo>
                  <a:cubicBezTo>
                    <a:pt x="151" y="157"/>
                    <a:pt x="151" y="157"/>
                    <a:pt x="151" y="157"/>
                  </a:cubicBezTo>
                  <a:cubicBezTo>
                    <a:pt x="356" y="157"/>
                    <a:pt x="356" y="157"/>
                    <a:pt x="356" y="157"/>
                  </a:cubicBezTo>
                  <a:cubicBezTo>
                    <a:pt x="443" y="67"/>
                    <a:pt x="443" y="67"/>
                    <a:pt x="443" y="67"/>
                  </a:cubicBezTo>
                  <a:cubicBezTo>
                    <a:pt x="450" y="60"/>
                    <a:pt x="453" y="51"/>
                    <a:pt x="453" y="41"/>
                  </a:cubicBezTo>
                  <a:cubicBezTo>
                    <a:pt x="453" y="31"/>
                    <a:pt x="450" y="22"/>
                    <a:pt x="443" y="15"/>
                  </a:cubicBezTo>
                  <a:close/>
                  <a:moveTo>
                    <a:pt x="36" y="119"/>
                  </a:moveTo>
                  <a:cubicBezTo>
                    <a:pt x="65" y="90"/>
                    <a:pt x="65" y="90"/>
                    <a:pt x="65" y="90"/>
                  </a:cubicBezTo>
                  <a:cubicBezTo>
                    <a:pt x="123" y="149"/>
                    <a:pt x="123" y="149"/>
                    <a:pt x="123" y="149"/>
                  </a:cubicBezTo>
                  <a:cubicBezTo>
                    <a:pt x="95" y="178"/>
                    <a:pt x="95" y="178"/>
                    <a:pt x="95" y="178"/>
                  </a:cubicBezTo>
                  <a:lnTo>
                    <a:pt x="36" y="119"/>
                  </a:lnTo>
                  <a:close/>
                  <a:moveTo>
                    <a:pt x="424" y="49"/>
                  </a:moveTo>
                  <a:cubicBezTo>
                    <a:pt x="346" y="132"/>
                    <a:pt x="346" y="132"/>
                    <a:pt x="346" y="132"/>
                  </a:cubicBezTo>
                  <a:cubicBezTo>
                    <a:pt x="142" y="132"/>
                    <a:pt x="142" y="132"/>
                    <a:pt x="142" y="132"/>
                  </a:cubicBezTo>
                  <a:cubicBezTo>
                    <a:pt x="83" y="72"/>
                    <a:pt x="83" y="72"/>
                    <a:pt x="83" y="7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249" y="42"/>
                    <a:pt x="249" y="42"/>
                    <a:pt x="249" y="42"/>
                  </a:cubicBezTo>
                  <a:cubicBezTo>
                    <a:pt x="256" y="42"/>
                    <a:pt x="261" y="48"/>
                    <a:pt x="261" y="55"/>
                  </a:cubicBezTo>
                  <a:cubicBezTo>
                    <a:pt x="261" y="62"/>
                    <a:pt x="256" y="67"/>
                    <a:pt x="249" y="68"/>
                  </a:cubicBezTo>
                  <a:cubicBezTo>
                    <a:pt x="210" y="68"/>
                    <a:pt x="210" y="68"/>
                    <a:pt x="210" y="68"/>
                  </a:cubicBezTo>
                  <a:cubicBezTo>
                    <a:pt x="210" y="93"/>
                    <a:pt x="210" y="93"/>
                    <a:pt x="210" y="93"/>
                  </a:cubicBezTo>
                  <a:cubicBezTo>
                    <a:pt x="217" y="93"/>
                    <a:pt x="217" y="93"/>
                    <a:pt x="217" y="93"/>
                  </a:cubicBezTo>
                  <a:cubicBezTo>
                    <a:pt x="217" y="93"/>
                    <a:pt x="217" y="93"/>
                    <a:pt x="217" y="93"/>
                  </a:cubicBezTo>
                  <a:cubicBezTo>
                    <a:pt x="249" y="93"/>
                    <a:pt x="249" y="93"/>
                    <a:pt x="249" y="93"/>
                  </a:cubicBezTo>
                  <a:cubicBezTo>
                    <a:pt x="249" y="93"/>
                    <a:pt x="250" y="93"/>
                    <a:pt x="250" y="93"/>
                  </a:cubicBezTo>
                  <a:cubicBezTo>
                    <a:pt x="348" y="93"/>
                    <a:pt x="348" y="93"/>
                    <a:pt x="348" y="93"/>
                  </a:cubicBezTo>
                  <a:cubicBezTo>
                    <a:pt x="408" y="33"/>
                    <a:pt x="408" y="33"/>
                    <a:pt x="408" y="33"/>
                  </a:cubicBezTo>
                  <a:cubicBezTo>
                    <a:pt x="413" y="28"/>
                    <a:pt x="420" y="28"/>
                    <a:pt x="424" y="33"/>
                  </a:cubicBezTo>
                  <a:cubicBezTo>
                    <a:pt x="427" y="35"/>
                    <a:pt x="428" y="38"/>
                    <a:pt x="428" y="41"/>
                  </a:cubicBezTo>
                  <a:cubicBezTo>
                    <a:pt x="428" y="44"/>
                    <a:pt x="427" y="47"/>
                    <a:pt x="424" y="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0"/>
            <p:cNvSpPr>
              <a:spLocks noEditPoints="1"/>
            </p:cNvSpPr>
            <p:nvPr/>
          </p:nvSpPr>
          <p:spPr bwMode="auto">
            <a:xfrm>
              <a:off x="2386" y="447"/>
              <a:ext cx="271" cy="126"/>
            </a:xfrm>
            <a:custGeom>
              <a:avLst/>
              <a:gdLst>
                <a:gd name="T0" fmla="*/ 37 w 453"/>
                <a:gd name="T1" fmla="*/ 210 h 210"/>
                <a:gd name="T2" fmla="*/ 63 w 453"/>
                <a:gd name="T3" fmla="*/ 199 h 210"/>
                <a:gd name="T4" fmla="*/ 116 w 453"/>
                <a:gd name="T5" fmla="*/ 146 h 210"/>
                <a:gd name="T6" fmla="*/ 168 w 453"/>
                <a:gd name="T7" fmla="*/ 146 h 210"/>
                <a:gd name="T8" fmla="*/ 166 w 453"/>
                <a:gd name="T9" fmla="*/ 159 h 210"/>
                <a:gd name="T10" fmla="*/ 204 w 453"/>
                <a:gd name="T11" fmla="*/ 197 h 210"/>
                <a:gd name="T12" fmla="*/ 351 w 453"/>
                <a:gd name="T13" fmla="*/ 197 h 210"/>
                <a:gd name="T14" fmla="*/ 391 w 453"/>
                <a:gd name="T15" fmla="*/ 157 h 210"/>
                <a:gd name="T16" fmla="*/ 453 w 453"/>
                <a:gd name="T17" fmla="*/ 95 h 210"/>
                <a:gd name="T18" fmla="*/ 358 w 453"/>
                <a:gd name="T19" fmla="*/ 0 h 210"/>
                <a:gd name="T20" fmla="*/ 302 w 453"/>
                <a:gd name="T21" fmla="*/ 57 h 210"/>
                <a:gd name="T22" fmla="*/ 97 w 453"/>
                <a:gd name="T23" fmla="*/ 57 h 210"/>
                <a:gd name="T24" fmla="*/ 10 w 453"/>
                <a:gd name="T25" fmla="*/ 147 h 210"/>
                <a:gd name="T26" fmla="*/ 0 w 453"/>
                <a:gd name="T27" fmla="*/ 173 h 210"/>
                <a:gd name="T28" fmla="*/ 10 w 453"/>
                <a:gd name="T29" fmla="*/ 199 h 210"/>
                <a:gd name="T30" fmla="*/ 37 w 453"/>
                <a:gd name="T31" fmla="*/ 210 h 210"/>
                <a:gd name="T32" fmla="*/ 417 w 453"/>
                <a:gd name="T33" fmla="*/ 95 h 210"/>
                <a:gd name="T34" fmla="*/ 388 w 453"/>
                <a:gd name="T35" fmla="*/ 124 h 210"/>
                <a:gd name="T36" fmla="*/ 330 w 453"/>
                <a:gd name="T37" fmla="*/ 65 h 210"/>
                <a:gd name="T38" fmla="*/ 358 w 453"/>
                <a:gd name="T39" fmla="*/ 36 h 210"/>
                <a:gd name="T40" fmla="*/ 417 w 453"/>
                <a:gd name="T41" fmla="*/ 95 h 210"/>
                <a:gd name="T42" fmla="*/ 29 w 453"/>
                <a:gd name="T43" fmla="*/ 165 h 210"/>
                <a:gd name="T44" fmla="*/ 107 w 453"/>
                <a:gd name="T45" fmla="*/ 82 h 210"/>
                <a:gd name="T46" fmla="*/ 311 w 453"/>
                <a:gd name="T47" fmla="*/ 82 h 210"/>
                <a:gd name="T48" fmla="*/ 370 w 453"/>
                <a:gd name="T49" fmla="*/ 142 h 210"/>
                <a:gd name="T50" fmla="*/ 340 w 453"/>
                <a:gd name="T51" fmla="*/ 172 h 210"/>
                <a:gd name="T52" fmla="*/ 204 w 453"/>
                <a:gd name="T53" fmla="*/ 172 h 210"/>
                <a:gd name="T54" fmla="*/ 192 w 453"/>
                <a:gd name="T55" fmla="*/ 159 h 210"/>
                <a:gd name="T56" fmla="*/ 204 w 453"/>
                <a:gd name="T57" fmla="*/ 146 h 210"/>
                <a:gd name="T58" fmla="*/ 243 w 453"/>
                <a:gd name="T59" fmla="*/ 146 h 210"/>
                <a:gd name="T60" fmla="*/ 243 w 453"/>
                <a:gd name="T61" fmla="*/ 121 h 210"/>
                <a:gd name="T62" fmla="*/ 236 w 453"/>
                <a:gd name="T63" fmla="*/ 121 h 210"/>
                <a:gd name="T64" fmla="*/ 236 w 453"/>
                <a:gd name="T65" fmla="*/ 121 h 210"/>
                <a:gd name="T66" fmla="*/ 204 w 453"/>
                <a:gd name="T67" fmla="*/ 121 h 210"/>
                <a:gd name="T68" fmla="*/ 203 w 453"/>
                <a:gd name="T69" fmla="*/ 121 h 210"/>
                <a:gd name="T70" fmla="*/ 105 w 453"/>
                <a:gd name="T71" fmla="*/ 121 h 210"/>
                <a:gd name="T72" fmla="*/ 45 w 453"/>
                <a:gd name="T73" fmla="*/ 181 h 210"/>
                <a:gd name="T74" fmla="*/ 29 w 453"/>
                <a:gd name="T75" fmla="*/ 181 h 210"/>
                <a:gd name="T76" fmla="*/ 25 w 453"/>
                <a:gd name="T77" fmla="*/ 173 h 210"/>
                <a:gd name="T78" fmla="*/ 29 w 453"/>
                <a:gd name="T79" fmla="*/ 16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3" h="210">
                  <a:moveTo>
                    <a:pt x="37" y="210"/>
                  </a:moveTo>
                  <a:cubicBezTo>
                    <a:pt x="46" y="210"/>
                    <a:pt x="56" y="207"/>
                    <a:pt x="63" y="199"/>
                  </a:cubicBezTo>
                  <a:cubicBezTo>
                    <a:pt x="116" y="146"/>
                    <a:pt x="116" y="146"/>
                    <a:pt x="116" y="146"/>
                  </a:cubicBezTo>
                  <a:cubicBezTo>
                    <a:pt x="168" y="146"/>
                    <a:pt x="168" y="146"/>
                    <a:pt x="168" y="146"/>
                  </a:cubicBezTo>
                  <a:cubicBezTo>
                    <a:pt x="167" y="150"/>
                    <a:pt x="166" y="155"/>
                    <a:pt x="166" y="159"/>
                  </a:cubicBezTo>
                  <a:cubicBezTo>
                    <a:pt x="166" y="180"/>
                    <a:pt x="183" y="197"/>
                    <a:pt x="204" y="197"/>
                  </a:cubicBezTo>
                  <a:cubicBezTo>
                    <a:pt x="351" y="197"/>
                    <a:pt x="351" y="197"/>
                    <a:pt x="351" y="197"/>
                  </a:cubicBezTo>
                  <a:cubicBezTo>
                    <a:pt x="391" y="157"/>
                    <a:pt x="391" y="157"/>
                    <a:pt x="391" y="157"/>
                  </a:cubicBezTo>
                  <a:cubicBezTo>
                    <a:pt x="453" y="95"/>
                    <a:pt x="453" y="95"/>
                    <a:pt x="453" y="95"/>
                  </a:cubicBezTo>
                  <a:cubicBezTo>
                    <a:pt x="358" y="0"/>
                    <a:pt x="358" y="0"/>
                    <a:pt x="358" y="0"/>
                  </a:cubicBezTo>
                  <a:cubicBezTo>
                    <a:pt x="302" y="57"/>
                    <a:pt x="302" y="57"/>
                    <a:pt x="302" y="57"/>
                  </a:cubicBezTo>
                  <a:cubicBezTo>
                    <a:pt x="97" y="57"/>
                    <a:pt x="97" y="57"/>
                    <a:pt x="97" y="57"/>
                  </a:cubicBezTo>
                  <a:cubicBezTo>
                    <a:pt x="10" y="147"/>
                    <a:pt x="10" y="147"/>
                    <a:pt x="10" y="147"/>
                  </a:cubicBezTo>
                  <a:cubicBezTo>
                    <a:pt x="3" y="154"/>
                    <a:pt x="0" y="163"/>
                    <a:pt x="0" y="173"/>
                  </a:cubicBezTo>
                  <a:cubicBezTo>
                    <a:pt x="0" y="183"/>
                    <a:pt x="3" y="192"/>
                    <a:pt x="10" y="199"/>
                  </a:cubicBezTo>
                  <a:cubicBezTo>
                    <a:pt x="18" y="207"/>
                    <a:pt x="27" y="210"/>
                    <a:pt x="37" y="210"/>
                  </a:cubicBezTo>
                  <a:close/>
                  <a:moveTo>
                    <a:pt x="417" y="95"/>
                  </a:moveTo>
                  <a:cubicBezTo>
                    <a:pt x="388" y="124"/>
                    <a:pt x="388" y="124"/>
                    <a:pt x="388" y="124"/>
                  </a:cubicBezTo>
                  <a:cubicBezTo>
                    <a:pt x="330" y="65"/>
                    <a:pt x="330" y="65"/>
                    <a:pt x="330" y="65"/>
                  </a:cubicBezTo>
                  <a:cubicBezTo>
                    <a:pt x="358" y="36"/>
                    <a:pt x="358" y="36"/>
                    <a:pt x="358" y="36"/>
                  </a:cubicBezTo>
                  <a:lnTo>
                    <a:pt x="417" y="95"/>
                  </a:lnTo>
                  <a:close/>
                  <a:moveTo>
                    <a:pt x="29" y="165"/>
                  </a:moveTo>
                  <a:cubicBezTo>
                    <a:pt x="107" y="82"/>
                    <a:pt x="107" y="82"/>
                    <a:pt x="107" y="82"/>
                  </a:cubicBezTo>
                  <a:cubicBezTo>
                    <a:pt x="311" y="82"/>
                    <a:pt x="311" y="82"/>
                    <a:pt x="311" y="82"/>
                  </a:cubicBezTo>
                  <a:cubicBezTo>
                    <a:pt x="370" y="142"/>
                    <a:pt x="370" y="142"/>
                    <a:pt x="370" y="142"/>
                  </a:cubicBezTo>
                  <a:cubicBezTo>
                    <a:pt x="340" y="172"/>
                    <a:pt x="340" y="172"/>
                    <a:pt x="340" y="172"/>
                  </a:cubicBezTo>
                  <a:cubicBezTo>
                    <a:pt x="204" y="172"/>
                    <a:pt x="204" y="172"/>
                    <a:pt x="204" y="172"/>
                  </a:cubicBezTo>
                  <a:cubicBezTo>
                    <a:pt x="197" y="172"/>
                    <a:pt x="192" y="166"/>
                    <a:pt x="192" y="159"/>
                  </a:cubicBezTo>
                  <a:cubicBezTo>
                    <a:pt x="192" y="152"/>
                    <a:pt x="197" y="147"/>
                    <a:pt x="204" y="146"/>
                  </a:cubicBezTo>
                  <a:cubicBezTo>
                    <a:pt x="243" y="146"/>
                    <a:pt x="243" y="146"/>
                    <a:pt x="243" y="146"/>
                  </a:cubicBezTo>
                  <a:cubicBezTo>
                    <a:pt x="243" y="121"/>
                    <a:pt x="243" y="121"/>
                    <a:pt x="243" y="121"/>
                  </a:cubicBezTo>
                  <a:cubicBezTo>
                    <a:pt x="236" y="121"/>
                    <a:pt x="236" y="121"/>
                    <a:pt x="236" y="121"/>
                  </a:cubicBezTo>
                  <a:cubicBezTo>
                    <a:pt x="236" y="121"/>
                    <a:pt x="236" y="121"/>
                    <a:pt x="236" y="121"/>
                  </a:cubicBezTo>
                  <a:cubicBezTo>
                    <a:pt x="204" y="121"/>
                    <a:pt x="204" y="121"/>
                    <a:pt x="204" y="121"/>
                  </a:cubicBezTo>
                  <a:cubicBezTo>
                    <a:pt x="204" y="121"/>
                    <a:pt x="203" y="121"/>
                    <a:pt x="203" y="121"/>
                  </a:cubicBezTo>
                  <a:cubicBezTo>
                    <a:pt x="105" y="121"/>
                    <a:pt x="105" y="121"/>
                    <a:pt x="105" y="121"/>
                  </a:cubicBezTo>
                  <a:cubicBezTo>
                    <a:pt x="45" y="181"/>
                    <a:pt x="45" y="181"/>
                    <a:pt x="45" y="181"/>
                  </a:cubicBezTo>
                  <a:cubicBezTo>
                    <a:pt x="40" y="186"/>
                    <a:pt x="33" y="186"/>
                    <a:pt x="29" y="181"/>
                  </a:cubicBezTo>
                  <a:cubicBezTo>
                    <a:pt x="26" y="179"/>
                    <a:pt x="25" y="176"/>
                    <a:pt x="25" y="173"/>
                  </a:cubicBezTo>
                  <a:cubicBezTo>
                    <a:pt x="25" y="170"/>
                    <a:pt x="26" y="167"/>
                    <a:pt x="29" y="165"/>
                  </a:cubicBez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" name="Group 144"/>
          <p:cNvGrpSpPr>
            <a:grpSpLocks noChangeAspect="1"/>
          </p:cNvGrpSpPr>
          <p:nvPr/>
        </p:nvGrpSpPr>
        <p:grpSpPr bwMode="auto">
          <a:xfrm>
            <a:off x="4066859" y="3284277"/>
            <a:ext cx="342582" cy="334574"/>
            <a:chOff x="6741" y="1918"/>
            <a:chExt cx="385" cy="376"/>
          </a:xfrm>
          <a:solidFill>
            <a:schemeClr val="tx1"/>
          </a:solidFill>
        </p:grpSpPr>
        <p:sp>
          <p:nvSpPr>
            <p:cNvPr id="26" name="Freeform 145"/>
            <p:cNvSpPr>
              <a:spLocks noEditPoints="1"/>
            </p:cNvSpPr>
            <p:nvPr/>
          </p:nvSpPr>
          <p:spPr bwMode="auto">
            <a:xfrm>
              <a:off x="6741" y="1918"/>
              <a:ext cx="385" cy="376"/>
            </a:xfrm>
            <a:custGeom>
              <a:avLst/>
              <a:gdLst>
                <a:gd name="T0" fmla="*/ 327 w 385"/>
                <a:gd name="T1" fmla="*/ 28 h 376"/>
                <a:gd name="T2" fmla="*/ 327 w 385"/>
                <a:gd name="T3" fmla="*/ 0 h 376"/>
                <a:gd name="T4" fmla="*/ 308 w 385"/>
                <a:gd name="T5" fmla="*/ 0 h 376"/>
                <a:gd name="T6" fmla="*/ 308 w 385"/>
                <a:gd name="T7" fmla="*/ 28 h 376"/>
                <a:gd name="T8" fmla="*/ 77 w 385"/>
                <a:gd name="T9" fmla="*/ 28 h 376"/>
                <a:gd name="T10" fmla="*/ 77 w 385"/>
                <a:gd name="T11" fmla="*/ 0 h 376"/>
                <a:gd name="T12" fmla="*/ 57 w 385"/>
                <a:gd name="T13" fmla="*/ 0 h 376"/>
                <a:gd name="T14" fmla="*/ 57 w 385"/>
                <a:gd name="T15" fmla="*/ 28 h 376"/>
                <a:gd name="T16" fmla="*/ 0 w 385"/>
                <a:gd name="T17" fmla="*/ 28 h 376"/>
                <a:gd name="T18" fmla="*/ 0 w 385"/>
                <a:gd name="T19" fmla="*/ 376 h 376"/>
                <a:gd name="T20" fmla="*/ 385 w 385"/>
                <a:gd name="T21" fmla="*/ 376 h 376"/>
                <a:gd name="T22" fmla="*/ 385 w 385"/>
                <a:gd name="T23" fmla="*/ 28 h 376"/>
                <a:gd name="T24" fmla="*/ 327 w 385"/>
                <a:gd name="T25" fmla="*/ 28 h 376"/>
                <a:gd name="T26" fmla="*/ 366 w 385"/>
                <a:gd name="T27" fmla="*/ 356 h 376"/>
                <a:gd name="T28" fmla="*/ 19 w 385"/>
                <a:gd name="T29" fmla="*/ 356 h 376"/>
                <a:gd name="T30" fmla="*/ 19 w 385"/>
                <a:gd name="T31" fmla="*/ 115 h 376"/>
                <a:gd name="T32" fmla="*/ 366 w 385"/>
                <a:gd name="T33" fmla="*/ 115 h 376"/>
                <a:gd name="T34" fmla="*/ 366 w 385"/>
                <a:gd name="T35" fmla="*/ 356 h 376"/>
                <a:gd name="T36" fmla="*/ 366 w 385"/>
                <a:gd name="T37" fmla="*/ 96 h 376"/>
                <a:gd name="T38" fmla="*/ 19 w 385"/>
                <a:gd name="T39" fmla="*/ 96 h 376"/>
                <a:gd name="T40" fmla="*/ 19 w 385"/>
                <a:gd name="T41" fmla="*/ 48 h 376"/>
                <a:gd name="T42" fmla="*/ 57 w 385"/>
                <a:gd name="T43" fmla="*/ 48 h 376"/>
                <a:gd name="T44" fmla="*/ 57 w 385"/>
                <a:gd name="T45" fmla="*/ 77 h 376"/>
                <a:gd name="T46" fmla="*/ 77 w 385"/>
                <a:gd name="T47" fmla="*/ 77 h 376"/>
                <a:gd name="T48" fmla="*/ 77 w 385"/>
                <a:gd name="T49" fmla="*/ 48 h 376"/>
                <a:gd name="T50" fmla="*/ 308 w 385"/>
                <a:gd name="T51" fmla="*/ 48 h 376"/>
                <a:gd name="T52" fmla="*/ 308 w 385"/>
                <a:gd name="T53" fmla="*/ 77 h 376"/>
                <a:gd name="T54" fmla="*/ 327 w 385"/>
                <a:gd name="T55" fmla="*/ 77 h 376"/>
                <a:gd name="T56" fmla="*/ 327 w 385"/>
                <a:gd name="T57" fmla="*/ 48 h 376"/>
                <a:gd name="T58" fmla="*/ 366 w 385"/>
                <a:gd name="T59" fmla="*/ 48 h 376"/>
                <a:gd name="T60" fmla="*/ 366 w 385"/>
                <a:gd name="T61" fmla="*/ 9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85" h="376">
                  <a:moveTo>
                    <a:pt x="327" y="28"/>
                  </a:moveTo>
                  <a:lnTo>
                    <a:pt x="327" y="0"/>
                  </a:lnTo>
                  <a:lnTo>
                    <a:pt x="308" y="0"/>
                  </a:lnTo>
                  <a:lnTo>
                    <a:pt x="308" y="28"/>
                  </a:lnTo>
                  <a:lnTo>
                    <a:pt x="77" y="28"/>
                  </a:lnTo>
                  <a:lnTo>
                    <a:pt x="77" y="0"/>
                  </a:lnTo>
                  <a:lnTo>
                    <a:pt x="57" y="0"/>
                  </a:lnTo>
                  <a:lnTo>
                    <a:pt x="57" y="28"/>
                  </a:lnTo>
                  <a:lnTo>
                    <a:pt x="0" y="28"/>
                  </a:lnTo>
                  <a:lnTo>
                    <a:pt x="0" y="376"/>
                  </a:lnTo>
                  <a:lnTo>
                    <a:pt x="385" y="376"/>
                  </a:lnTo>
                  <a:lnTo>
                    <a:pt x="385" y="28"/>
                  </a:lnTo>
                  <a:lnTo>
                    <a:pt x="327" y="28"/>
                  </a:lnTo>
                  <a:close/>
                  <a:moveTo>
                    <a:pt x="366" y="356"/>
                  </a:moveTo>
                  <a:lnTo>
                    <a:pt x="19" y="356"/>
                  </a:lnTo>
                  <a:lnTo>
                    <a:pt x="19" y="115"/>
                  </a:lnTo>
                  <a:lnTo>
                    <a:pt x="366" y="115"/>
                  </a:lnTo>
                  <a:lnTo>
                    <a:pt x="366" y="356"/>
                  </a:lnTo>
                  <a:close/>
                  <a:moveTo>
                    <a:pt x="366" y="96"/>
                  </a:moveTo>
                  <a:lnTo>
                    <a:pt x="19" y="96"/>
                  </a:lnTo>
                  <a:lnTo>
                    <a:pt x="19" y="48"/>
                  </a:lnTo>
                  <a:lnTo>
                    <a:pt x="57" y="48"/>
                  </a:lnTo>
                  <a:lnTo>
                    <a:pt x="57" y="77"/>
                  </a:lnTo>
                  <a:lnTo>
                    <a:pt x="77" y="77"/>
                  </a:lnTo>
                  <a:lnTo>
                    <a:pt x="77" y="48"/>
                  </a:lnTo>
                  <a:lnTo>
                    <a:pt x="308" y="48"/>
                  </a:lnTo>
                  <a:lnTo>
                    <a:pt x="308" y="77"/>
                  </a:lnTo>
                  <a:lnTo>
                    <a:pt x="327" y="77"/>
                  </a:lnTo>
                  <a:lnTo>
                    <a:pt x="327" y="48"/>
                  </a:lnTo>
                  <a:lnTo>
                    <a:pt x="366" y="48"/>
                  </a:lnTo>
                  <a:lnTo>
                    <a:pt x="366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146"/>
            <p:cNvSpPr>
              <a:spLocks noEditPoints="1"/>
            </p:cNvSpPr>
            <p:nvPr/>
          </p:nvSpPr>
          <p:spPr bwMode="auto">
            <a:xfrm>
              <a:off x="6818" y="2081"/>
              <a:ext cx="57" cy="58"/>
            </a:xfrm>
            <a:custGeom>
              <a:avLst/>
              <a:gdLst>
                <a:gd name="T0" fmla="*/ 57 w 57"/>
                <a:gd name="T1" fmla="*/ 0 h 58"/>
                <a:gd name="T2" fmla="*/ 0 w 57"/>
                <a:gd name="T3" fmla="*/ 0 h 58"/>
                <a:gd name="T4" fmla="*/ 0 w 57"/>
                <a:gd name="T5" fmla="*/ 58 h 58"/>
                <a:gd name="T6" fmla="*/ 57 w 57"/>
                <a:gd name="T7" fmla="*/ 58 h 58"/>
                <a:gd name="T8" fmla="*/ 57 w 57"/>
                <a:gd name="T9" fmla="*/ 0 h 58"/>
                <a:gd name="T10" fmla="*/ 38 w 57"/>
                <a:gd name="T11" fmla="*/ 39 h 58"/>
                <a:gd name="T12" fmla="*/ 19 w 57"/>
                <a:gd name="T13" fmla="*/ 39 h 58"/>
                <a:gd name="T14" fmla="*/ 19 w 57"/>
                <a:gd name="T15" fmla="*/ 20 h 58"/>
                <a:gd name="T16" fmla="*/ 38 w 57"/>
                <a:gd name="T17" fmla="*/ 20 h 58"/>
                <a:gd name="T18" fmla="*/ 38 w 57"/>
                <a:gd name="T19" fmla="*/ 3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8">
                  <a:moveTo>
                    <a:pt x="57" y="0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57" y="58"/>
                  </a:lnTo>
                  <a:lnTo>
                    <a:pt x="57" y="0"/>
                  </a:lnTo>
                  <a:close/>
                  <a:moveTo>
                    <a:pt x="38" y="39"/>
                  </a:moveTo>
                  <a:lnTo>
                    <a:pt x="19" y="39"/>
                  </a:lnTo>
                  <a:lnTo>
                    <a:pt x="19" y="20"/>
                  </a:lnTo>
                  <a:lnTo>
                    <a:pt x="38" y="20"/>
                  </a:lnTo>
                  <a:lnTo>
                    <a:pt x="38" y="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147"/>
            <p:cNvSpPr>
              <a:spLocks noEditPoints="1"/>
            </p:cNvSpPr>
            <p:nvPr/>
          </p:nvSpPr>
          <p:spPr bwMode="auto">
            <a:xfrm>
              <a:off x="6904" y="2081"/>
              <a:ext cx="58" cy="58"/>
            </a:xfrm>
            <a:custGeom>
              <a:avLst/>
              <a:gdLst>
                <a:gd name="T0" fmla="*/ 58 w 58"/>
                <a:gd name="T1" fmla="*/ 0 h 58"/>
                <a:gd name="T2" fmla="*/ 0 w 58"/>
                <a:gd name="T3" fmla="*/ 0 h 58"/>
                <a:gd name="T4" fmla="*/ 0 w 58"/>
                <a:gd name="T5" fmla="*/ 58 h 58"/>
                <a:gd name="T6" fmla="*/ 58 w 58"/>
                <a:gd name="T7" fmla="*/ 58 h 58"/>
                <a:gd name="T8" fmla="*/ 58 w 58"/>
                <a:gd name="T9" fmla="*/ 0 h 58"/>
                <a:gd name="T10" fmla="*/ 39 w 58"/>
                <a:gd name="T11" fmla="*/ 39 h 58"/>
                <a:gd name="T12" fmla="*/ 20 w 58"/>
                <a:gd name="T13" fmla="*/ 39 h 58"/>
                <a:gd name="T14" fmla="*/ 20 w 58"/>
                <a:gd name="T15" fmla="*/ 20 h 58"/>
                <a:gd name="T16" fmla="*/ 39 w 58"/>
                <a:gd name="T17" fmla="*/ 20 h 58"/>
                <a:gd name="T18" fmla="*/ 39 w 58"/>
                <a:gd name="T19" fmla="*/ 3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58" y="0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58" y="58"/>
                  </a:lnTo>
                  <a:lnTo>
                    <a:pt x="58" y="0"/>
                  </a:lnTo>
                  <a:close/>
                  <a:moveTo>
                    <a:pt x="39" y="39"/>
                  </a:moveTo>
                  <a:lnTo>
                    <a:pt x="20" y="39"/>
                  </a:lnTo>
                  <a:lnTo>
                    <a:pt x="20" y="20"/>
                  </a:lnTo>
                  <a:lnTo>
                    <a:pt x="39" y="20"/>
                  </a:lnTo>
                  <a:lnTo>
                    <a:pt x="39" y="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Freeform 148"/>
            <p:cNvSpPr>
              <a:spLocks noEditPoints="1"/>
            </p:cNvSpPr>
            <p:nvPr/>
          </p:nvSpPr>
          <p:spPr bwMode="auto">
            <a:xfrm>
              <a:off x="6991" y="2081"/>
              <a:ext cx="58" cy="58"/>
            </a:xfrm>
            <a:custGeom>
              <a:avLst/>
              <a:gdLst>
                <a:gd name="T0" fmla="*/ 58 w 58"/>
                <a:gd name="T1" fmla="*/ 0 h 58"/>
                <a:gd name="T2" fmla="*/ 0 w 58"/>
                <a:gd name="T3" fmla="*/ 0 h 58"/>
                <a:gd name="T4" fmla="*/ 0 w 58"/>
                <a:gd name="T5" fmla="*/ 58 h 58"/>
                <a:gd name="T6" fmla="*/ 58 w 58"/>
                <a:gd name="T7" fmla="*/ 58 h 58"/>
                <a:gd name="T8" fmla="*/ 58 w 58"/>
                <a:gd name="T9" fmla="*/ 0 h 58"/>
                <a:gd name="T10" fmla="*/ 39 w 58"/>
                <a:gd name="T11" fmla="*/ 39 h 58"/>
                <a:gd name="T12" fmla="*/ 19 w 58"/>
                <a:gd name="T13" fmla="*/ 39 h 58"/>
                <a:gd name="T14" fmla="*/ 19 w 58"/>
                <a:gd name="T15" fmla="*/ 20 h 58"/>
                <a:gd name="T16" fmla="*/ 39 w 58"/>
                <a:gd name="T17" fmla="*/ 20 h 58"/>
                <a:gd name="T18" fmla="*/ 39 w 58"/>
                <a:gd name="T19" fmla="*/ 3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58" y="0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58" y="58"/>
                  </a:lnTo>
                  <a:lnTo>
                    <a:pt x="58" y="0"/>
                  </a:lnTo>
                  <a:close/>
                  <a:moveTo>
                    <a:pt x="39" y="39"/>
                  </a:moveTo>
                  <a:lnTo>
                    <a:pt x="19" y="39"/>
                  </a:lnTo>
                  <a:lnTo>
                    <a:pt x="19" y="20"/>
                  </a:lnTo>
                  <a:lnTo>
                    <a:pt x="39" y="20"/>
                  </a:lnTo>
                  <a:lnTo>
                    <a:pt x="39" y="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Freeform 149"/>
            <p:cNvSpPr>
              <a:spLocks noEditPoints="1"/>
            </p:cNvSpPr>
            <p:nvPr/>
          </p:nvSpPr>
          <p:spPr bwMode="auto">
            <a:xfrm>
              <a:off x="6818" y="2168"/>
              <a:ext cx="57" cy="58"/>
            </a:xfrm>
            <a:custGeom>
              <a:avLst/>
              <a:gdLst>
                <a:gd name="T0" fmla="*/ 57 w 57"/>
                <a:gd name="T1" fmla="*/ 0 h 58"/>
                <a:gd name="T2" fmla="*/ 0 w 57"/>
                <a:gd name="T3" fmla="*/ 0 h 58"/>
                <a:gd name="T4" fmla="*/ 0 w 57"/>
                <a:gd name="T5" fmla="*/ 58 h 58"/>
                <a:gd name="T6" fmla="*/ 57 w 57"/>
                <a:gd name="T7" fmla="*/ 58 h 58"/>
                <a:gd name="T8" fmla="*/ 57 w 57"/>
                <a:gd name="T9" fmla="*/ 0 h 58"/>
                <a:gd name="T10" fmla="*/ 38 w 57"/>
                <a:gd name="T11" fmla="*/ 39 h 58"/>
                <a:gd name="T12" fmla="*/ 19 w 57"/>
                <a:gd name="T13" fmla="*/ 39 h 58"/>
                <a:gd name="T14" fmla="*/ 19 w 57"/>
                <a:gd name="T15" fmla="*/ 19 h 58"/>
                <a:gd name="T16" fmla="*/ 38 w 57"/>
                <a:gd name="T17" fmla="*/ 19 h 58"/>
                <a:gd name="T18" fmla="*/ 38 w 57"/>
                <a:gd name="T19" fmla="*/ 3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8">
                  <a:moveTo>
                    <a:pt x="57" y="0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57" y="58"/>
                  </a:lnTo>
                  <a:lnTo>
                    <a:pt x="57" y="0"/>
                  </a:lnTo>
                  <a:close/>
                  <a:moveTo>
                    <a:pt x="38" y="39"/>
                  </a:moveTo>
                  <a:lnTo>
                    <a:pt x="19" y="39"/>
                  </a:lnTo>
                  <a:lnTo>
                    <a:pt x="19" y="19"/>
                  </a:lnTo>
                  <a:lnTo>
                    <a:pt x="38" y="19"/>
                  </a:lnTo>
                  <a:lnTo>
                    <a:pt x="38" y="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Freeform 150"/>
            <p:cNvSpPr>
              <a:spLocks noEditPoints="1"/>
            </p:cNvSpPr>
            <p:nvPr/>
          </p:nvSpPr>
          <p:spPr bwMode="auto">
            <a:xfrm>
              <a:off x="6904" y="2168"/>
              <a:ext cx="58" cy="58"/>
            </a:xfrm>
            <a:custGeom>
              <a:avLst/>
              <a:gdLst>
                <a:gd name="T0" fmla="*/ 58 w 58"/>
                <a:gd name="T1" fmla="*/ 0 h 58"/>
                <a:gd name="T2" fmla="*/ 0 w 58"/>
                <a:gd name="T3" fmla="*/ 0 h 58"/>
                <a:gd name="T4" fmla="*/ 0 w 58"/>
                <a:gd name="T5" fmla="*/ 58 h 58"/>
                <a:gd name="T6" fmla="*/ 58 w 58"/>
                <a:gd name="T7" fmla="*/ 58 h 58"/>
                <a:gd name="T8" fmla="*/ 58 w 58"/>
                <a:gd name="T9" fmla="*/ 0 h 58"/>
                <a:gd name="T10" fmla="*/ 39 w 58"/>
                <a:gd name="T11" fmla="*/ 39 h 58"/>
                <a:gd name="T12" fmla="*/ 20 w 58"/>
                <a:gd name="T13" fmla="*/ 39 h 58"/>
                <a:gd name="T14" fmla="*/ 20 w 58"/>
                <a:gd name="T15" fmla="*/ 19 h 58"/>
                <a:gd name="T16" fmla="*/ 39 w 58"/>
                <a:gd name="T17" fmla="*/ 19 h 58"/>
                <a:gd name="T18" fmla="*/ 39 w 58"/>
                <a:gd name="T19" fmla="*/ 3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58" y="0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58" y="58"/>
                  </a:lnTo>
                  <a:lnTo>
                    <a:pt x="58" y="0"/>
                  </a:lnTo>
                  <a:close/>
                  <a:moveTo>
                    <a:pt x="39" y="39"/>
                  </a:moveTo>
                  <a:lnTo>
                    <a:pt x="20" y="39"/>
                  </a:lnTo>
                  <a:lnTo>
                    <a:pt x="20" y="19"/>
                  </a:lnTo>
                  <a:lnTo>
                    <a:pt x="39" y="19"/>
                  </a:lnTo>
                  <a:lnTo>
                    <a:pt x="39" y="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Freeform 151"/>
            <p:cNvSpPr>
              <a:spLocks noEditPoints="1"/>
            </p:cNvSpPr>
            <p:nvPr/>
          </p:nvSpPr>
          <p:spPr bwMode="auto">
            <a:xfrm>
              <a:off x="6991" y="2168"/>
              <a:ext cx="58" cy="58"/>
            </a:xfrm>
            <a:custGeom>
              <a:avLst/>
              <a:gdLst>
                <a:gd name="T0" fmla="*/ 58 w 58"/>
                <a:gd name="T1" fmla="*/ 0 h 58"/>
                <a:gd name="T2" fmla="*/ 0 w 58"/>
                <a:gd name="T3" fmla="*/ 0 h 58"/>
                <a:gd name="T4" fmla="*/ 0 w 58"/>
                <a:gd name="T5" fmla="*/ 58 h 58"/>
                <a:gd name="T6" fmla="*/ 58 w 58"/>
                <a:gd name="T7" fmla="*/ 58 h 58"/>
                <a:gd name="T8" fmla="*/ 58 w 58"/>
                <a:gd name="T9" fmla="*/ 0 h 58"/>
                <a:gd name="T10" fmla="*/ 39 w 58"/>
                <a:gd name="T11" fmla="*/ 39 h 58"/>
                <a:gd name="T12" fmla="*/ 19 w 58"/>
                <a:gd name="T13" fmla="*/ 39 h 58"/>
                <a:gd name="T14" fmla="*/ 19 w 58"/>
                <a:gd name="T15" fmla="*/ 19 h 58"/>
                <a:gd name="T16" fmla="*/ 39 w 58"/>
                <a:gd name="T17" fmla="*/ 19 h 58"/>
                <a:gd name="T18" fmla="*/ 39 w 58"/>
                <a:gd name="T19" fmla="*/ 3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58" y="0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58" y="58"/>
                  </a:lnTo>
                  <a:lnTo>
                    <a:pt x="58" y="0"/>
                  </a:lnTo>
                  <a:close/>
                  <a:moveTo>
                    <a:pt x="39" y="39"/>
                  </a:moveTo>
                  <a:lnTo>
                    <a:pt x="19" y="39"/>
                  </a:lnTo>
                  <a:lnTo>
                    <a:pt x="19" y="19"/>
                  </a:lnTo>
                  <a:lnTo>
                    <a:pt x="39" y="19"/>
                  </a:lnTo>
                  <a:lnTo>
                    <a:pt x="39" y="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33" name="Group 145"/>
          <p:cNvGrpSpPr>
            <a:grpSpLocks noChangeAspect="1"/>
          </p:cNvGrpSpPr>
          <p:nvPr/>
        </p:nvGrpSpPr>
        <p:grpSpPr bwMode="auto">
          <a:xfrm>
            <a:off x="7172751" y="3284277"/>
            <a:ext cx="335490" cy="334574"/>
            <a:chOff x="548" y="2704"/>
            <a:chExt cx="366" cy="365"/>
          </a:xfrm>
          <a:solidFill>
            <a:schemeClr val="tx1"/>
          </a:solidFill>
        </p:grpSpPr>
        <p:sp>
          <p:nvSpPr>
            <p:cNvPr id="34" name="Freeform 146"/>
            <p:cNvSpPr>
              <a:spLocks noEditPoints="1"/>
            </p:cNvSpPr>
            <p:nvPr/>
          </p:nvSpPr>
          <p:spPr bwMode="auto">
            <a:xfrm>
              <a:off x="548" y="2704"/>
              <a:ext cx="366" cy="365"/>
            </a:xfrm>
            <a:custGeom>
              <a:avLst/>
              <a:gdLst>
                <a:gd name="T0" fmla="*/ 0 w 366"/>
                <a:gd name="T1" fmla="*/ 0 h 365"/>
                <a:gd name="T2" fmla="*/ 0 w 366"/>
                <a:gd name="T3" fmla="*/ 365 h 365"/>
                <a:gd name="T4" fmla="*/ 366 w 366"/>
                <a:gd name="T5" fmla="*/ 365 h 365"/>
                <a:gd name="T6" fmla="*/ 366 w 366"/>
                <a:gd name="T7" fmla="*/ 0 h 365"/>
                <a:gd name="T8" fmla="*/ 0 w 366"/>
                <a:gd name="T9" fmla="*/ 0 h 365"/>
                <a:gd name="T10" fmla="*/ 347 w 366"/>
                <a:gd name="T11" fmla="*/ 346 h 365"/>
                <a:gd name="T12" fmla="*/ 20 w 366"/>
                <a:gd name="T13" fmla="*/ 346 h 365"/>
                <a:gd name="T14" fmla="*/ 20 w 366"/>
                <a:gd name="T15" fmla="*/ 19 h 365"/>
                <a:gd name="T16" fmla="*/ 347 w 366"/>
                <a:gd name="T17" fmla="*/ 19 h 365"/>
                <a:gd name="T18" fmla="*/ 347 w 366"/>
                <a:gd name="T19" fmla="*/ 346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6" h="365">
                  <a:moveTo>
                    <a:pt x="0" y="0"/>
                  </a:moveTo>
                  <a:lnTo>
                    <a:pt x="0" y="365"/>
                  </a:lnTo>
                  <a:lnTo>
                    <a:pt x="366" y="365"/>
                  </a:lnTo>
                  <a:lnTo>
                    <a:pt x="366" y="0"/>
                  </a:lnTo>
                  <a:lnTo>
                    <a:pt x="0" y="0"/>
                  </a:lnTo>
                  <a:close/>
                  <a:moveTo>
                    <a:pt x="347" y="346"/>
                  </a:moveTo>
                  <a:lnTo>
                    <a:pt x="20" y="346"/>
                  </a:lnTo>
                  <a:lnTo>
                    <a:pt x="20" y="19"/>
                  </a:lnTo>
                  <a:lnTo>
                    <a:pt x="347" y="19"/>
                  </a:lnTo>
                  <a:lnTo>
                    <a:pt x="347" y="3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Freeform 147"/>
            <p:cNvSpPr>
              <a:spLocks/>
            </p:cNvSpPr>
            <p:nvPr/>
          </p:nvSpPr>
          <p:spPr bwMode="auto">
            <a:xfrm>
              <a:off x="625" y="2761"/>
              <a:ext cx="39" cy="106"/>
            </a:xfrm>
            <a:custGeom>
              <a:avLst/>
              <a:gdLst>
                <a:gd name="T0" fmla="*/ 8 w 16"/>
                <a:gd name="T1" fmla="*/ 44 h 44"/>
                <a:gd name="T2" fmla="*/ 16 w 16"/>
                <a:gd name="T3" fmla="*/ 44 h 44"/>
                <a:gd name="T4" fmla="*/ 16 w 16"/>
                <a:gd name="T5" fmla="*/ 4 h 44"/>
                <a:gd name="T6" fmla="*/ 12 w 16"/>
                <a:gd name="T7" fmla="*/ 0 h 44"/>
                <a:gd name="T8" fmla="*/ 0 w 16"/>
                <a:gd name="T9" fmla="*/ 0 h 44"/>
                <a:gd name="T10" fmla="*/ 0 w 16"/>
                <a:gd name="T11" fmla="*/ 8 h 44"/>
                <a:gd name="T12" fmla="*/ 8 w 16"/>
                <a:gd name="T13" fmla="*/ 8 h 44"/>
                <a:gd name="T14" fmla="*/ 8 w 16"/>
                <a:gd name="T1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44">
                  <a:moveTo>
                    <a:pt x="8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4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4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Freeform 148"/>
            <p:cNvSpPr>
              <a:spLocks noEditPoints="1"/>
            </p:cNvSpPr>
            <p:nvPr/>
          </p:nvSpPr>
          <p:spPr bwMode="auto">
            <a:xfrm>
              <a:off x="693" y="2761"/>
              <a:ext cx="77" cy="106"/>
            </a:xfrm>
            <a:custGeom>
              <a:avLst/>
              <a:gdLst>
                <a:gd name="T0" fmla="*/ 10 w 32"/>
                <a:gd name="T1" fmla="*/ 44 h 44"/>
                <a:gd name="T2" fmla="*/ 22 w 32"/>
                <a:gd name="T3" fmla="*/ 44 h 44"/>
                <a:gd name="T4" fmla="*/ 32 w 32"/>
                <a:gd name="T5" fmla="*/ 34 h 44"/>
                <a:gd name="T6" fmla="*/ 32 w 32"/>
                <a:gd name="T7" fmla="*/ 10 h 44"/>
                <a:gd name="T8" fmla="*/ 22 w 32"/>
                <a:gd name="T9" fmla="*/ 0 h 44"/>
                <a:gd name="T10" fmla="*/ 10 w 32"/>
                <a:gd name="T11" fmla="*/ 0 h 44"/>
                <a:gd name="T12" fmla="*/ 0 w 32"/>
                <a:gd name="T13" fmla="*/ 10 h 44"/>
                <a:gd name="T14" fmla="*/ 0 w 32"/>
                <a:gd name="T15" fmla="*/ 34 h 44"/>
                <a:gd name="T16" fmla="*/ 10 w 32"/>
                <a:gd name="T17" fmla="*/ 44 h 44"/>
                <a:gd name="T18" fmla="*/ 8 w 32"/>
                <a:gd name="T19" fmla="*/ 10 h 44"/>
                <a:gd name="T20" fmla="*/ 10 w 32"/>
                <a:gd name="T21" fmla="*/ 8 h 44"/>
                <a:gd name="T22" fmla="*/ 22 w 32"/>
                <a:gd name="T23" fmla="*/ 8 h 44"/>
                <a:gd name="T24" fmla="*/ 24 w 32"/>
                <a:gd name="T25" fmla="*/ 10 h 44"/>
                <a:gd name="T26" fmla="*/ 24 w 32"/>
                <a:gd name="T27" fmla="*/ 34 h 44"/>
                <a:gd name="T28" fmla="*/ 22 w 32"/>
                <a:gd name="T29" fmla="*/ 36 h 44"/>
                <a:gd name="T30" fmla="*/ 10 w 32"/>
                <a:gd name="T31" fmla="*/ 36 h 44"/>
                <a:gd name="T32" fmla="*/ 8 w 32"/>
                <a:gd name="T33" fmla="*/ 34 h 44"/>
                <a:gd name="T34" fmla="*/ 8 w 32"/>
                <a:gd name="T35" fmla="*/ 1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44">
                  <a:moveTo>
                    <a:pt x="10" y="44"/>
                  </a:moveTo>
                  <a:cubicBezTo>
                    <a:pt x="22" y="44"/>
                    <a:pt x="22" y="44"/>
                    <a:pt x="22" y="44"/>
                  </a:cubicBezTo>
                  <a:cubicBezTo>
                    <a:pt x="28" y="44"/>
                    <a:pt x="32" y="40"/>
                    <a:pt x="32" y="34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4"/>
                    <a:pt x="28" y="0"/>
                    <a:pt x="2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0"/>
                    <a:pt x="4" y="44"/>
                    <a:pt x="10" y="44"/>
                  </a:cubicBezTo>
                  <a:close/>
                  <a:moveTo>
                    <a:pt x="8" y="10"/>
                  </a:moveTo>
                  <a:cubicBezTo>
                    <a:pt x="8" y="9"/>
                    <a:pt x="9" y="8"/>
                    <a:pt x="10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3" y="8"/>
                    <a:pt x="24" y="9"/>
                    <a:pt x="24" y="10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5"/>
                    <a:pt x="23" y="36"/>
                    <a:pt x="22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8" y="35"/>
                    <a:pt x="8" y="34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Freeform 149"/>
            <p:cNvSpPr>
              <a:spLocks/>
            </p:cNvSpPr>
            <p:nvPr/>
          </p:nvSpPr>
          <p:spPr bwMode="auto">
            <a:xfrm>
              <a:off x="789" y="2761"/>
              <a:ext cx="38" cy="106"/>
            </a:xfrm>
            <a:custGeom>
              <a:avLst/>
              <a:gdLst>
                <a:gd name="T0" fmla="*/ 8 w 16"/>
                <a:gd name="T1" fmla="*/ 44 h 44"/>
                <a:gd name="T2" fmla="*/ 16 w 16"/>
                <a:gd name="T3" fmla="*/ 44 h 44"/>
                <a:gd name="T4" fmla="*/ 16 w 16"/>
                <a:gd name="T5" fmla="*/ 4 h 44"/>
                <a:gd name="T6" fmla="*/ 12 w 16"/>
                <a:gd name="T7" fmla="*/ 0 h 44"/>
                <a:gd name="T8" fmla="*/ 0 w 16"/>
                <a:gd name="T9" fmla="*/ 0 h 44"/>
                <a:gd name="T10" fmla="*/ 0 w 16"/>
                <a:gd name="T11" fmla="*/ 8 h 44"/>
                <a:gd name="T12" fmla="*/ 8 w 16"/>
                <a:gd name="T13" fmla="*/ 8 h 44"/>
                <a:gd name="T14" fmla="*/ 8 w 16"/>
                <a:gd name="T1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44">
                  <a:moveTo>
                    <a:pt x="8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4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4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Freeform 150"/>
            <p:cNvSpPr>
              <a:spLocks noEditPoints="1"/>
            </p:cNvSpPr>
            <p:nvPr/>
          </p:nvSpPr>
          <p:spPr bwMode="auto">
            <a:xfrm>
              <a:off x="616" y="2906"/>
              <a:ext cx="77" cy="106"/>
            </a:xfrm>
            <a:custGeom>
              <a:avLst/>
              <a:gdLst>
                <a:gd name="T0" fmla="*/ 10 w 32"/>
                <a:gd name="T1" fmla="*/ 44 h 44"/>
                <a:gd name="T2" fmla="*/ 22 w 32"/>
                <a:gd name="T3" fmla="*/ 44 h 44"/>
                <a:gd name="T4" fmla="*/ 32 w 32"/>
                <a:gd name="T5" fmla="*/ 34 h 44"/>
                <a:gd name="T6" fmla="*/ 32 w 32"/>
                <a:gd name="T7" fmla="*/ 10 h 44"/>
                <a:gd name="T8" fmla="*/ 22 w 32"/>
                <a:gd name="T9" fmla="*/ 0 h 44"/>
                <a:gd name="T10" fmla="*/ 10 w 32"/>
                <a:gd name="T11" fmla="*/ 0 h 44"/>
                <a:gd name="T12" fmla="*/ 0 w 32"/>
                <a:gd name="T13" fmla="*/ 10 h 44"/>
                <a:gd name="T14" fmla="*/ 0 w 32"/>
                <a:gd name="T15" fmla="*/ 34 h 44"/>
                <a:gd name="T16" fmla="*/ 10 w 32"/>
                <a:gd name="T17" fmla="*/ 44 h 44"/>
                <a:gd name="T18" fmla="*/ 8 w 32"/>
                <a:gd name="T19" fmla="*/ 10 h 44"/>
                <a:gd name="T20" fmla="*/ 10 w 32"/>
                <a:gd name="T21" fmla="*/ 8 h 44"/>
                <a:gd name="T22" fmla="*/ 22 w 32"/>
                <a:gd name="T23" fmla="*/ 8 h 44"/>
                <a:gd name="T24" fmla="*/ 24 w 32"/>
                <a:gd name="T25" fmla="*/ 10 h 44"/>
                <a:gd name="T26" fmla="*/ 24 w 32"/>
                <a:gd name="T27" fmla="*/ 34 h 44"/>
                <a:gd name="T28" fmla="*/ 22 w 32"/>
                <a:gd name="T29" fmla="*/ 36 h 44"/>
                <a:gd name="T30" fmla="*/ 10 w 32"/>
                <a:gd name="T31" fmla="*/ 36 h 44"/>
                <a:gd name="T32" fmla="*/ 8 w 32"/>
                <a:gd name="T33" fmla="*/ 34 h 44"/>
                <a:gd name="T34" fmla="*/ 8 w 32"/>
                <a:gd name="T35" fmla="*/ 1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44">
                  <a:moveTo>
                    <a:pt x="10" y="44"/>
                  </a:moveTo>
                  <a:cubicBezTo>
                    <a:pt x="22" y="44"/>
                    <a:pt x="22" y="44"/>
                    <a:pt x="22" y="44"/>
                  </a:cubicBezTo>
                  <a:cubicBezTo>
                    <a:pt x="28" y="44"/>
                    <a:pt x="32" y="40"/>
                    <a:pt x="32" y="34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4"/>
                    <a:pt x="28" y="0"/>
                    <a:pt x="2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0"/>
                    <a:pt x="4" y="44"/>
                    <a:pt x="10" y="44"/>
                  </a:cubicBezTo>
                  <a:close/>
                  <a:moveTo>
                    <a:pt x="8" y="10"/>
                  </a:moveTo>
                  <a:cubicBezTo>
                    <a:pt x="8" y="9"/>
                    <a:pt x="9" y="8"/>
                    <a:pt x="10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3" y="8"/>
                    <a:pt x="24" y="9"/>
                    <a:pt x="24" y="10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5"/>
                    <a:pt x="23" y="36"/>
                    <a:pt x="22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8" y="35"/>
                    <a:pt x="8" y="34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151"/>
            <p:cNvSpPr>
              <a:spLocks noEditPoints="1"/>
            </p:cNvSpPr>
            <p:nvPr/>
          </p:nvSpPr>
          <p:spPr bwMode="auto">
            <a:xfrm>
              <a:off x="779" y="2906"/>
              <a:ext cx="77" cy="106"/>
            </a:xfrm>
            <a:custGeom>
              <a:avLst/>
              <a:gdLst>
                <a:gd name="T0" fmla="*/ 32 w 32"/>
                <a:gd name="T1" fmla="*/ 10 h 44"/>
                <a:gd name="T2" fmla="*/ 22 w 32"/>
                <a:gd name="T3" fmla="*/ 0 h 44"/>
                <a:gd name="T4" fmla="*/ 10 w 32"/>
                <a:gd name="T5" fmla="*/ 0 h 44"/>
                <a:gd name="T6" fmla="*/ 0 w 32"/>
                <a:gd name="T7" fmla="*/ 10 h 44"/>
                <a:gd name="T8" fmla="*/ 0 w 32"/>
                <a:gd name="T9" fmla="*/ 34 h 44"/>
                <a:gd name="T10" fmla="*/ 10 w 32"/>
                <a:gd name="T11" fmla="*/ 44 h 44"/>
                <a:gd name="T12" fmla="*/ 22 w 32"/>
                <a:gd name="T13" fmla="*/ 44 h 44"/>
                <a:gd name="T14" fmla="*/ 32 w 32"/>
                <a:gd name="T15" fmla="*/ 34 h 44"/>
                <a:gd name="T16" fmla="*/ 32 w 32"/>
                <a:gd name="T17" fmla="*/ 10 h 44"/>
                <a:gd name="T18" fmla="*/ 24 w 32"/>
                <a:gd name="T19" fmla="*/ 34 h 44"/>
                <a:gd name="T20" fmla="*/ 22 w 32"/>
                <a:gd name="T21" fmla="*/ 36 h 44"/>
                <a:gd name="T22" fmla="*/ 10 w 32"/>
                <a:gd name="T23" fmla="*/ 36 h 44"/>
                <a:gd name="T24" fmla="*/ 8 w 32"/>
                <a:gd name="T25" fmla="*/ 34 h 44"/>
                <a:gd name="T26" fmla="*/ 8 w 32"/>
                <a:gd name="T27" fmla="*/ 10 h 44"/>
                <a:gd name="T28" fmla="*/ 10 w 32"/>
                <a:gd name="T29" fmla="*/ 8 h 44"/>
                <a:gd name="T30" fmla="*/ 22 w 32"/>
                <a:gd name="T31" fmla="*/ 8 h 44"/>
                <a:gd name="T32" fmla="*/ 24 w 32"/>
                <a:gd name="T33" fmla="*/ 10 h 44"/>
                <a:gd name="T34" fmla="*/ 24 w 32"/>
                <a:gd name="T35" fmla="*/ 3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44">
                  <a:moveTo>
                    <a:pt x="32" y="10"/>
                  </a:moveTo>
                  <a:cubicBezTo>
                    <a:pt x="32" y="4"/>
                    <a:pt x="28" y="0"/>
                    <a:pt x="2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0"/>
                    <a:pt x="4" y="44"/>
                    <a:pt x="10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8" y="44"/>
                    <a:pt x="32" y="40"/>
                    <a:pt x="32" y="34"/>
                  </a:cubicBezTo>
                  <a:lnTo>
                    <a:pt x="32" y="10"/>
                  </a:lnTo>
                  <a:close/>
                  <a:moveTo>
                    <a:pt x="24" y="34"/>
                  </a:moveTo>
                  <a:cubicBezTo>
                    <a:pt x="24" y="35"/>
                    <a:pt x="23" y="36"/>
                    <a:pt x="22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8" y="35"/>
                    <a:pt x="8" y="3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9"/>
                    <a:pt x="9" y="8"/>
                    <a:pt x="10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3" y="8"/>
                    <a:pt x="24" y="9"/>
                    <a:pt x="24" y="10"/>
                  </a:cubicBezTo>
                  <a:lnTo>
                    <a:pt x="24" y="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Freeform 152"/>
            <p:cNvSpPr>
              <a:spLocks/>
            </p:cNvSpPr>
            <p:nvPr/>
          </p:nvSpPr>
          <p:spPr bwMode="auto">
            <a:xfrm>
              <a:off x="712" y="2906"/>
              <a:ext cx="38" cy="106"/>
            </a:xfrm>
            <a:custGeom>
              <a:avLst/>
              <a:gdLst>
                <a:gd name="T0" fmla="*/ 12 w 16"/>
                <a:gd name="T1" fmla="*/ 0 h 44"/>
                <a:gd name="T2" fmla="*/ 0 w 16"/>
                <a:gd name="T3" fmla="*/ 0 h 44"/>
                <a:gd name="T4" fmla="*/ 0 w 16"/>
                <a:gd name="T5" fmla="*/ 8 h 44"/>
                <a:gd name="T6" fmla="*/ 8 w 16"/>
                <a:gd name="T7" fmla="*/ 8 h 44"/>
                <a:gd name="T8" fmla="*/ 8 w 16"/>
                <a:gd name="T9" fmla="*/ 44 h 44"/>
                <a:gd name="T10" fmla="*/ 16 w 16"/>
                <a:gd name="T11" fmla="*/ 44 h 44"/>
                <a:gd name="T12" fmla="*/ 16 w 16"/>
                <a:gd name="T13" fmla="*/ 4 h 44"/>
                <a:gd name="T14" fmla="*/ 12 w 16"/>
                <a:gd name="T1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44">
                  <a:moveTo>
                    <a:pt x="1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4" y="0"/>
                    <a:pt x="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41" name="Group 16"/>
          <p:cNvGrpSpPr>
            <a:grpSpLocks noChangeAspect="1"/>
          </p:cNvGrpSpPr>
          <p:nvPr/>
        </p:nvGrpSpPr>
        <p:grpSpPr bwMode="auto">
          <a:xfrm>
            <a:off x="770433" y="3274825"/>
            <a:ext cx="347168" cy="353479"/>
            <a:chOff x="485" y="1027"/>
            <a:chExt cx="275" cy="280"/>
          </a:xfrm>
        </p:grpSpPr>
        <p:sp>
          <p:nvSpPr>
            <p:cNvPr id="42" name="Freeform 17"/>
            <p:cNvSpPr>
              <a:spLocks/>
            </p:cNvSpPr>
            <p:nvPr/>
          </p:nvSpPr>
          <p:spPr bwMode="auto">
            <a:xfrm>
              <a:off x="485" y="1107"/>
              <a:ext cx="28" cy="124"/>
            </a:xfrm>
            <a:custGeom>
              <a:avLst/>
              <a:gdLst>
                <a:gd name="T0" fmla="*/ 32 w 47"/>
                <a:gd name="T1" fmla="*/ 208 h 208"/>
                <a:gd name="T2" fmla="*/ 20 w 47"/>
                <a:gd name="T3" fmla="*/ 201 h 208"/>
                <a:gd name="T4" fmla="*/ 0 w 47"/>
                <a:gd name="T5" fmla="*/ 105 h 208"/>
                <a:gd name="T6" fmla="*/ 20 w 47"/>
                <a:gd name="T7" fmla="*/ 9 h 208"/>
                <a:gd name="T8" fmla="*/ 37 w 47"/>
                <a:gd name="T9" fmla="*/ 3 h 208"/>
                <a:gd name="T10" fmla="*/ 44 w 47"/>
                <a:gd name="T11" fmla="*/ 20 h 208"/>
                <a:gd name="T12" fmla="*/ 25 w 47"/>
                <a:gd name="T13" fmla="*/ 105 h 208"/>
                <a:gd name="T14" fmla="*/ 44 w 47"/>
                <a:gd name="T15" fmla="*/ 190 h 208"/>
                <a:gd name="T16" fmla="*/ 37 w 47"/>
                <a:gd name="T17" fmla="*/ 207 h 208"/>
                <a:gd name="T18" fmla="*/ 32 w 47"/>
                <a:gd name="T19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208">
                  <a:moveTo>
                    <a:pt x="32" y="208"/>
                  </a:moveTo>
                  <a:cubicBezTo>
                    <a:pt x="27" y="208"/>
                    <a:pt x="22" y="205"/>
                    <a:pt x="20" y="201"/>
                  </a:cubicBezTo>
                  <a:cubicBezTo>
                    <a:pt x="7" y="171"/>
                    <a:pt x="0" y="138"/>
                    <a:pt x="0" y="105"/>
                  </a:cubicBezTo>
                  <a:cubicBezTo>
                    <a:pt x="0" y="72"/>
                    <a:pt x="7" y="39"/>
                    <a:pt x="20" y="9"/>
                  </a:cubicBezTo>
                  <a:cubicBezTo>
                    <a:pt x="23" y="3"/>
                    <a:pt x="31" y="0"/>
                    <a:pt x="37" y="3"/>
                  </a:cubicBezTo>
                  <a:cubicBezTo>
                    <a:pt x="44" y="6"/>
                    <a:pt x="47" y="13"/>
                    <a:pt x="44" y="20"/>
                  </a:cubicBezTo>
                  <a:cubicBezTo>
                    <a:pt x="31" y="47"/>
                    <a:pt x="25" y="75"/>
                    <a:pt x="25" y="105"/>
                  </a:cubicBezTo>
                  <a:cubicBezTo>
                    <a:pt x="25" y="135"/>
                    <a:pt x="31" y="163"/>
                    <a:pt x="44" y="190"/>
                  </a:cubicBezTo>
                  <a:cubicBezTo>
                    <a:pt x="47" y="197"/>
                    <a:pt x="44" y="204"/>
                    <a:pt x="37" y="207"/>
                  </a:cubicBezTo>
                  <a:cubicBezTo>
                    <a:pt x="36" y="208"/>
                    <a:pt x="34" y="208"/>
                    <a:pt x="32" y="2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8"/>
            <p:cNvSpPr>
              <a:spLocks/>
            </p:cNvSpPr>
            <p:nvPr/>
          </p:nvSpPr>
          <p:spPr bwMode="auto">
            <a:xfrm>
              <a:off x="560" y="1279"/>
              <a:ext cx="125" cy="28"/>
            </a:xfrm>
            <a:custGeom>
              <a:avLst/>
              <a:gdLst>
                <a:gd name="T0" fmla="*/ 105 w 210"/>
                <a:gd name="T1" fmla="*/ 47 h 47"/>
                <a:gd name="T2" fmla="*/ 9 w 210"/>
                <a:gd name="T3" fmla="*/ 27 h 47"/>
                <a:gd name="T4" fmla="*/ 3 w 210"/>
                <a:gd name="T5" fmla="*/ 10 h 47"/>
                <a:gd name="T6" fmla="*/ 20 w 210"/>
                <a:gd name="T7" fmla="*/ 3 h 47"/>
                <a:gd name="T8" fmla="*/ 190 w 210"/>
                <a:gd name="T9" fmla="*/ 3 h 47"/>
                <a:gd name="T10" fmla="*/ 207 w 210"/>
                <a:gd name="T11" fmla="*/ 10 h 47"/>
                <a:gd name="T12" fmla="*/ 201 w 210"/>
                <a:gd name="T13" fmla="*/ 27 h 47"/>
                <a:gd name="T14" fmla="*/ 105 w 210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0" h="47">
                  <a:moveTo>
                    <a:pt x="105" y="47"/>
                  </a:moveTo>
                  <a:cubicBezTo>
                    <a:pt x="72" y="47"/>
                    <a:pt x="39" y="40"/>
                    <a:pt x="9" y="27"/>
                  </a:cubicBezTo>
                  <a:cubicBezTo>
                    <a:pt x="3" y="24"/>
                    <a:pt x="0" y="16"/>
                    <a:pt x="3" y="10"/>
                  </a:cubicBezTo>
                  <a:cubicBezTo>
                    <a:pt x="6" y="3"/>
                    <a:pt x="13" y="0"/>
                    <a:pt x="20" y="3"/>
                  </a:cubicBezTo>
                  <a:cubicBezTo>
                    <a:pt x="73" y="28"/>
                    <a:pt x="136" y="28"/>
                    <a:pt x="190" y="3"/>
                  </a:cubicBezTo>
                  <a:cubicBezTo>
                    <a:pt x="197" y="0"/>
                    <a:pt x="204" y="3"/>
                    <a:pt x="207" y="10"/>
                  </a:cubicBezTo>
                  <a:cubicBezTo>
                    <a:pt x="210" y="16"/>
                    <a:pt x="207" y="24"/>
                    <a:pt x="201" y="27"/>
                  </a:cubicBezTo>
                  <a:cubicBezTo>
                    <a:pt x="171" y="40"/>
                    <a:pt x="138" y="47"/>
                    <a:pt x="105" y="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9"/>
            <p:cNvSpPr>
              <a:spLocks/>
            </p:cNvSpPr>
            <p:nvPr/>
          </p:nvSpPr>
          <p:spPr bwMode="auto">
            <a:xfrm>
              <a:off x="732" y="1107"/>
              <a:ext cx="28" cy="124"/>
            </a:xfrm>
            <a:custGeom>
              <a:avLst/>
              <a:gdLst>
                <a:gd name="T0" fmla="*/ 15 w 47"/>
                <a:gd name="T1" fmla="*/ 208 h 208"/>
                <a:gd name="T2" fmla="*/ 10 w 47"/>
                <a:gd name="T3" fmla="*/ 207 h 208"/>
                <a:gd name="T4" fmla="*/ 3 w 47"/>
                <a:gd name="T5" fmla="*/ 190 h 208"/>
                <a:gd name="T6" fmla="*/ 22 w 47"/>
                <a:gd name="T7" fmla="*/ 105 h 208"/>
                <a:gd name="T8" fmla="*/ 20 w 47"/>
                <a:gd name="T9" fmla="*/ 76 h 208"/>
                <a:gd name="T10" fmla="*/ 3 w 47"/>
                <a:gd name="T11" fmla="*/ 20 h 208"/>
                <a:gd name="T12" fmla="*/ 10 w 47"/>
                <a:gd name="T13" fmla="*/ 3 h 208"/>
                <a:gd name="T14" fmla="*/ 27 w 47"/>
                <a:gd name="T15" fmla="*/ 9 h 208"/>
                <a:gd name="T16" fmla="*/ 45 w 47"/>
                <a:gd name="T17" fmla="*/ 72 h 208"/>
                <a:gd name="T18" fmla="*/ 47 w 47"/>
                <a:gd name="T19" fmla="*/ 105 h 208"/>
                <a:gd name="T20" fmla="*/ 27 w 47"/>
                <a:gd name="T21" fmla="*/ 201 h 208"/>
                <a:gd name="T22" fmla="*/ 15 w 47"/>
                <a:gd name="T23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08">
                  <a:moveTo>
                    <a:pt x="15" y="208"/>
                  </a:moveTo>
                  <a:cubicBezTo>
                    <a:pt x="13" y="208"/>
                    <a:pt x="11" y="208"/>
                    <a:pt x="10" y="207"/>
                  </a:cubicBezTo>
                  <a:cubicBezTo>
                    <a:pt x="3" y="204"/>
                    <a:pt x="0" y="197"/>
                    <a:pt x="3" y="190"/>
                  </a:cubicBezTo>
                  <a:cubicBezTo>
                    <a:pt x="16" y="163"/>
                    <a:pt x="22" y="135"/>
                    <a:pt x="22" y="105"/>
                  </a:cubicBezTo>
                  <a:cubicBezTo>
                    <a:pt x="22" y="95"/>
                    <a:pt x="21" y="85"/>
                    <a:pt x="20" y="76"/>
                  </a:cubicBezTo>
                  <a:cubicBezTo>
                    <a:pt x="17" y="56"/>
                    <a:pt x="11" y="38"/>
                    <a:pt x="3" y="20"/>
                  </a:cubicBezTo>
                  <a:cubicBezTo>
                    <a:pt x="0" y="13"/>
                    <a:pt x="3" y="6"/>
                    <a:pt x="10" y="3"/>
                  </a:cubicBezTo>
                  <a:cubicBezTo>
                    <a:pt x="16" y="0"/>
                    <a:pt x="24" y="3"/>
                    <a:pt x="27" y="9"/>
                  </a:cubicBezTo>
                  <a:cubicBezTo>
                    <a:pt x="36" y="29"/>
                    <a:pt x="42" y="50"/>
                    <a:pt x="45" y="72"/>
                  </a:cubicBezTo>
                  <a:cubicBezTo>
                    <a:pt x="47" y="83"/>
                    <a:pt x="47" y="94"/>
                    <a:pt x="47" y="105"/>
                  </a:cubicBezTo>
                  <a:cubicBezTo>
                    <a:pt x="47" y="138"/>
                    <a:pt x="40" y="171"/>
                    <a:pt x="27" y="201"/>
                  </a:cubicBezTo>
                  <a:cubicBezTo>
                    <a:pt x="25" y="205"/>
                    <a:pt x="20" y="208"/>
                    <a:pt x="15" y="2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0"/>
            <p:cNvSpPr>
              <a:spLocks/>
            </p:cNvSpPr>
            <p:nvPr/>
          </p:nvSpPr>
          <p:spPr bwMode="auto">
            <a:xfrm>
              <a:off x="560" y="1027"/>
              <a:ext cx="125" cy="33"/>
            </a:xfrm>
            <a:custGeom>
              <a:avLst/>
              <a:gdLst>
                <a:gd name="T0" fmla="*/ 15 w 210"/>
                <a:gd name="T1" fmla="*/ 52 h 54"/>
                <a:gd name="T2" fmla="*/ 3 w 210"/>
                <a:gd name="T3" fmla="*/ 44 h 54"/>
                <a:gd name="T4" fmla="*/ 9 w 210"/>
                <a:gd name="T5" fmla="*/ 27 h 54"/>
                <a:gd name="T6" fmla="*/ 201 w 210"/>
                <a:gd name="T7" fmla="*/ 27 h 54"/>
                <a:gd name="T8" fmla="*/ 207 w 210"/>
                <a:gd name="T9" fmla="*/ 44 h 54"/>
                <a:gd name="T10" fmla="*/ 190 w 210"/>
                <a:gd name="T11" fmla="*/ 51 h 54"/>
                <a:gd name="T12" fmla="*/ 20 w 210"/>
                <a:gd name="T13" fmla="*/ 51 h 54"/>
                <a:gd name="T14" fmla="*/ 15 w 210"/>
                <a:gd name="T15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0" h="54">
                  <a:moveTo>
                    <a:pt x="15" y="52"/>
                  </a:moveTo>
                  <a:cubicBezTo>
                    <a:pt x="10" y="52"/>
                    <a:pt x="5" y="49"/>
                    <a:pt x="3" y="44"/>
                  </a:cubicBezTo>
                  <a:cubicBezTo>
                    <a:pt x="0" y="38"/>
                    <a:pt x="3" y="30"/>
                    <a:pt x="9" y="27"/>
                  </a:cubicBezTo>
                  <a:cubicBezTo>
                    <a:pt x="70" y="0"/>
                    <a:pt x="140" y="0"/>
                    <a:pt x="201" y="27"/>
                  </a:cubicBezTo>
                  <a:cubicBezTo>
                    <a:pt x="207" y="30"/>
                    <a:pt x="210" y="38"/>
                    <a:pt x="207" y="44"/>
                  </a:cubicBezTo>
                  <a:cubicBezTo>
                    <a:pt x="204" y="51"/>
                    <a:pt x="197" y="54"/>
                    <a:pt x="190" y="51"/>
                  </a:cubicBezTo>
                  <a:cubicBezTo>
                    <a:pt x="137" y="26"/>
                    <a:pt x="74" y="26"/>
                    <a:pt x="20" y="51"/>
                  </a:cubicBezTo>
                  <a:cubicBezTo>
                    <a:pt x="18" y="51"/>
                    <a:pt x="16" y="52"/>
                    <a:pt x="15" y="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Oval 21"/>
            <p:cNvSpPr>
              <a:spLocks noChangeArrowheads="1"/>
            </p:cNvSpPr>
            <p:nvPr/>
          </p:nvSpPr>
          <p:spPr bwMode="auto">
            <a:xfrm>
              <a:off x="538" y="1154"/>
              <a:ext cx="31" cy="3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Oval 22"/>
            <p:cNvSpPr>
              <a:spLocks noChangeArrowheads="1"/>
            </p:cNvSpPr>
            <p:nvPr/>
          </p:nvSpPr>
          <p:spPr bwMode="auto">
            <a:xfrm>
              <a:off x="607" y="1085"/>
              <a:ext cx="31" cy="3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Oval 23"/>
            <p:cNvSpPr>
              <a:spLocks noChangeArrowheads="1"/>
            </p:cNvSpPr>
            <p:nvPr/>
          </p:nvSpPr>
          <p:spPr bwMode="auto">
            <a:xfrm>
              <a:off x="607" y="1223"/>
              <a:ext cx="31" cy="3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4"/>
            <p:cNvSpPr>
              <a:spLocks/>
            </p:cNvSpPr>
            <p:nvPr/>
          </p:nvSpPr>
          <p:spPr bwMode="auto">
            <a:xfrm>
              <a:off x="637" y="1184"/>
              <a:ext cx="42" cy="42"/>
            </a:xfrm>
            <a:custGeom>
              <a:avLst/>
              <a:gdLst>
                <a:gd name="T0" fmla="*/ 0 w 70"/>
                <a:gd name="T1" fmla="*/ 51 h 70"/>
                <a:gd name="T2" fmla="*/ 18 w 70"/>
                <a:gd name="T3" fmla="*/ 70 h 70"/>
                <a:gd name="T4" fmla="*/ 70 w 70"/>
                <a:gd name="T5" fmla="*/ 18 h 70"/>
                <a:gd name="T6" fmla="*/ 51 w 70"/>
                <a:gd name="T7" fmla="*/ 0 h 70"/>
                <a:gd name="T8" fmla="*/ 0 w 70"/>
                <a:gd name="T9" fmla="*/ 5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0" y="51"/>
                  </a:moveTo>
                  <a:cubicBezTo>
                    <a:pt x="18" y="70"/>
                    <a:pt x="18" y="70"/>
                    <a:pt x="18" y="70"/>
                  </a:cubicBezTo>
                  <a:cubicBezTo>
                    <a:pt x="38" y="52"/>
                    <a:pt x="53" y="37"/>
                    <a:pt x="70" y="1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35" y="19"/>
                    <a:pt x="20" y="35"/>
                    <a:pt x="0" y="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5"/>
            <p:cNvSpPr>
              <a:spLocks/>
            </p:cNvSpPr>
            <p:nvPr/>
          </p:nvSpPr>
          <p:spPr bwMode="auto">
            <a:xfrm>
              <a:off x="642" y="1062"/>
              <a:ext cx="96" cy="88"/>
            </a:xfrm>
            <a:custGeom>
              <a:avLst/>
              <a:gdLst>
                <a:gd name="T0" fmla="*/ 92 w 160"/>
                <a:gd name="T1" fmla="*/ 25 h 147"/>
                <a:gd name="T2" fmla="*/ 114 w 160"/>
                <a:gd name="T3" fmla="*/ 33 h 147"/>
                <a:gd name="T4" fmla="*/ 97 w 160"/>
                <a:gd name="T5" fmla="*/ 129 h 147"/>
                <a:gd name="T6" fmla="*/ 116 w 160"/>
                <a:gd name="T7" fmla="*/ 147 h 147"/>
                <a:gd name="T8" fmla="*/ 132 w 160"/>
                <a:gd name="T9" fmla="*/ 14 h 147"/>
                <a:gd name="T10" fmla="*/ 92 w 160"/>
                <a:gd name="T11" fmla="*/ 0 h 147"/>
                <a:gd name="T12" fmla="*/ 0 w 160"/>
                <a:gd name="T13" fmla="*/ 31 h 147"/>
                <a:gd name="T14" fmla="*/ 18 w 160"/>
                <a:gd name="T15" fmla="*/ 50 h 147"/>
                <a:gd name="T16" fmla="*/ 92 w 160"/>
                <a:gd name="T17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147">
                  <a:moveTo>
                    <a:pt x="92" y="25"/>
                  </a:moveTo>
                  <a:cubicBezTo>
                    <a:pt x="102" y="25"/>
                    <a:pt x="109" y="28"/>
                    <a:pt x="114" y="33"/>
                  </a:cubicBezTo>
                  <a:cubicBezTo>
                    <a:pt x="129" y="47"/>
                    <a:pt x="122" y="83"/>
                    <a:pt x="97" y="129"/>
                  </a:cubicBezTo>
                  <a:cubicBezTo>
                    <a:pt x="116" y="147"/>
                    <a:pt x="116" y="147"/>
                    <a:pt x="116" y="147"/>
                  </a:cubicBezTo>
                  <a:cubicBezTo>
                    <a:pt x="148" y="93"/>
                    <a:pt x="160" y="42"/>
                    <a:pt x="132" y="14"/>
                  </a:cubicBezTo>
                  <a:cubicBezTo>
                    <a:pt x="123" y="5"/>
                    <a:pt x="109" y="0"/>
                    <a:pt x="92" y="0"/>
                  </a:cubicBezTo>
                  <a:cubicBezTo>
                    <a:pt x="66" y="0"/>
                    <a:pt x="34" y="11"/>
                    <a:pt x="0" y="31"/>
                  </a:cubicBezTo>
                  <a:cubicBezTo>
                    <a:pt x="18" y="50"/>
                    <a:pt x="18" y="50"/>
                    <a:pt x="18" y="50"/>
                  </a:cubicBezTo>
                  <a:cubicBezTo>
                    <a:pt x="46" y="34"/>
                    <a:pt x="72" y="25"/>
                    <a:pt x="92" y="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6"/>
            <p:cNvSpPr>
              <a:spLocks/>
            </p:cNvSpPr>
            <p:nvPr/>
          </p:nvSpPr>
          <p:spPr bwMode="auto">
            <a:xfrm>
              <a:off x="566" y="1113"/>
              <a:ext cx="42" cy="42"/>
            </a:xfrm>
            <a:custGeom>
              <a:avLst/>
              <a:gdLst>
                <a:gd name="T0" fmla="*/ 70 w 70"/>
                <a:gd name="T1" fmla="*/ 19 h 70"/>
                <a:gd name="T2" fmla="*/ 52 w 70"/>
                <a:gd name="T3" fmla="*/ 0 h 70"/>
                <a:gd name="T4" fmla="*/ 0 w 70"/>
                <a:gd name="T5" fmla="*/ 52 h 70"/>
                <a:gd name="T6" fmla="*/ 19 w 70"/>
                <a:gd name="T7" fmla="*/ 70 h 70"/>
                <a:gd name="T8" fmla="*/ 70 w 70"/>
                <a:gd name="T9" fmla="*/ 1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19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32" y="18"/>
                    <a:pt x="17" y="33"/>
                    <a:pt x="0" y="52"/>
                  </a:cubicBezTo>
                  <a:cubicBezTo>
                    <a:pt x="19" y="70"/>
                    <a:pt x="19" y="70"/>
                    <a:pt x="19" y="70"/>
                  </a:cubicBezTo>
                  <a:cubicBezTo>
                    <a:pt x="35" y="51"/>
                    <a:pt x="50" y="36"/>
                    <a:pt x="70" y="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7"/>
            <p:cNvSpPr>
              <a:spLocks/>
            </p:cNvSpPr>
            <p:nvPr/>
          </p:nvSpPr>
          <p:spPr bwMode="auto">
            <a:xfrm>
              <a:off x="509" y="1188"/>
              <a:ext cx="94" cy="89"/>
            </a:xfrm>
            <a:custGeom>
              <a:avLst/>
              <a:gdLst>
                <a:gd name="T0" fmla="*/ 65 w 157"/>
                <a:gd name="T1" fmla="*/ 123 h 148"/>
                <a:gd name="T2" fmla="*/ 43 w 157"/>
                <a:gd name="T3" fmla="*/ 115 h 148"/>
                <a:gd name="T4" fmla="*/ 60 w 157"/>
                <a:gd name="T5" fmla="*/ 19 h 148"/>
                <a:gd name="T6" fmla="*/ 41 w 157"/>
                <a:gd name="T7" fmla="*/ 0 h 148"/>
                <a:gd name="T8" fmla="*/ 25 w 157"/>
                <a:gd name="T9" fmla="*/ 133 h 148"/>
                <a:gd name="T10" fmla="*/ 65 w 157"/>
                <a:gd name="T11" fmla="*/ 148 h 148"/>
                <a:gd name="T12" fmla="*/ 157 w 157"/>
                <a:gd name="T13" fmla="*/ 117 h 148"/>
                <a:gd name="T14" fmla="*/ 139 w 157"/>
                <a:gd name="T15" fmla="*/ 98 h 148"/>
                <a:gd name="T16" fmla="*/ 65 w 157"/>
                <a:gd name="T17" fmla="*/ 123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148">
                  <a:moveTo>
                    <a:pt x="65" y="123"/>
                  </a:moveTo>
                  <a:cubicBezTo>
                    <a:pt x="55" y="123"/>
                    <a:pt x="48" y="120"/>
                    <a:pt x="43" y="115"/>
                  </a:cubicBezTo>
                  <a:cubicBezTo>
                    <a:pt x="29" y="101"/>
                    <a:pt x="35" y="64"/>
                    <a:pt x="60" y="19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8" y="58"/>
                    <a:pt x="0" y="108"/>
                    <a:pt x="25" y="133"/>
                  </a:cubicBezTo>
                  <a:cubicBezTo>
                    <a:pt x="35" y="143"/>
                    <a:pt x="48" y="148"/>
                    <a:pt x="65" y="148"/>
                  </a:cubicBezTo>
                  <a:cubicBezTo>
                    <a:pt x="91" y="148"/>
                    <a:pt x="123" y="137"/>
                    <a:pt x="157" y="117"/>
                  </a:cubicBezTo>
                  <a:cubicBezTo>
                    <a:pt x="139" y="98"/>
                    <a:pt x="139" y="98"/>
                    <a:pt x="139" y="98"/>
                  </a:cubicBezTo>
                  <a:cubicBezTo>
                    <a:pt x="111" y="114"/>
                    <a:pt x="85" y="123"/>
                    <a:pt x="65" y="1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8"/>
            <p:cNvSpPr>
              <a:spLocks/>
            </p:cNvSpPr>
            <p:nvPr/>
          </p:nvSpPr>
          <p:spPr bwMode="auto">
            <a:xfrm>
              <a:off x="637" y="1113"/>
              <a:ext cx="42" cy="42"/>
            </a:xfrm>
            <a:custGeom>
              <a:avLst/>
              <a:gdLst>
                <a:gd name="T0" fmla="*/ 51 w 70"/>
                <a:gd name="T1" fmla="*/ 70 h 70"/>
                <a:gd name="T2" fmla="*/ 70 w 70"/>
                <a:gd name="T3" fmla="*/ 52 h 70"/>
                <a:gd name="T4" fmla="*/ 18 w 70"/>
                <a:gd name="T5" fmla="*/ 0 h 70"/>
                <a:gd name="T6" fmla="*/ 0 w 70"/>
                <a:gd name="T7" fmla="*/ 19 h 70"/>
                <a:gd name="T8" fmla="*/ 51 w 70"/>
                <a:gd name="T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51" y="70"/>
                  </a:moveTo>
                  <a:cubicBezTo>
                    <a:pt x="70" y="52"/>
                    <a:pt x="70" y="52"/>
                    <a:pt x="70" y="52"/>
                  </a:cubicBezTo>
                  <a:cubicBezTo>
                    <a:pt x="53" y="33"/>
                    <a:pt x="38" y="18"/>
                    <a:pt x="18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20" y="36"/>
                    <a:pt x="35" y="51"/>
                    <a:pt x="51" y="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9"/>
            <p:cNvSpPr>
              <a:spLocks/>
            </p:cNvSpPr>
            <p:nvPr/>
          </p:nvSpPr>
          <p:spPr bwMode="auto">
            <a:xfrm>
              <a:off x="642" y="1188"/>
              <a:ext cx="94" cy="89"/>
            </a:xfrm>
            <a:custGeom>
              <a:avLst/>
              <a:gdLst>
                <a:gd name="T0" fmla="*/ 114 w 157"/>
                <a:gd name="T1" fmla="*/ 115 h 148"/>
                <a:gd name="T2" fmla="*/ 92 w 157"/>
                <a:gd name="T3" fmla="*/ 123 h 148"/>
                <a:gd name="T4" fmla="*/ 92 w 157"/>
                <a:gd name="T5" fmla="*/ 123 h 148"/>
                <a:gd name="T6" fmla="*/ 18 w 157"/>
                <a:gd name="T7" fmla="*/ 98 h 148"/>
                <a:gd name="T8" fmla="*/ 0 w 157"/>
                <a:gd name="T9" fmla="*/ 117 h 148"/>
                <a:gd name="T10" fmla="*/ 92 w 157"/>
                <a:gd name="T11" fmla="*/ 148 h 148"/>
                <a:gd name="T12" fmla="*/ 92 w 157"/>
                <a:gd name="T13" fmla="*/ 148 h 148"/>
                <a:gd name="T14" fmla="*/ 132 w 157"/>
                <a:gd name="T15" fmla="*/ 133 h 148"/>
                <a:gd name="T16" fmla="*/ 116 w 157"/>
                <a:gd name="T17" fmla="*/ 0 h 148"/>
                <a:gd name="T18" fmla="*/ 97 w 157"/>
                <a:gd name="T19" fmla="*/ 19 h 148"/>
                <a:gd name="T20" fmla="*/ 114 w 157"/>
                <a:gd name="T21" fmla="*/ 11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7" h="148">
                  <a:moveTo>
                    <a:pt x="114" y="115"/>
                  </a:moveTo>
                  <a:cubicBezTo>
                    <a:pt x="109" y="120"/>
                    <a:pt x="102" y="123"/>
                    <a:pt x="92" y="123"/>
                  </a:cubicBezTo>
                  <a:cubicBezTo>
                    <a:pt x="92" y="123"/>
                    <a:pt x="92" y="123"/>
                    <a:pt x="92" y="123"/>
                  </a:cubicBezTo>
                  <a:cubicBezTo>
                    <a:pt x="72" y="123"/>
                    <a:pt x="46" y="114"/>
                    <a:pt x="18" y="98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34" y="137"/>
                    <a:pt x="66" y="148"/>
                    <a:pt x="92" y="148"/>
                  </a:cubicBezTo>
                  <a:cubicBezTo>
                    <a:pt x="92" y="148"/>
                    <a:pt x="92" y="148"/>
                    <a:pt x="92" y="148"/>
                  </a:cubicBezTo>
                  <a:cubicBezTo>
                    <a:pt x="109" y="148"/>
                    <a:pt x="123" y="143"/>
                    <a:pt x="132" y="133"/>
                  </a:cubicBezTo>
                  <a:cubicBezTo>
                    <a:pt x="157" y="108"/>
                    <a:pt x="149" y="58"/>
                    <a:pt x="116" y="0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122" y="64"/>
                    <a:pt x="128" y="101"/>
                    <a:pt x="114" y="1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0"/>
            <p:cNvSpPr>
              <a:spLocks/>
            </p:cNvSpPr>
            <p:nvPr/>
          </p:nvSpPr>
          <p:spPr bwMode="auto">
            <a:xfrm>
              <a:off x="509" y="1062"/>
              <a:ext cx="94" cy="89"/>
            </a:xfrm>
            <a:custGeom>
              <a:avLst/>
              <a:gdLst>
                <a:gd name="T0" fmla="*/ 43 w 157"/>
                <a:gd name="T1" fmla="*/ 33 h 148"/>
                <a:gd name="T2" fmla="*/ 65 w 157"/>
                <a:gd name="T3" fmla="*/ 25 h 148"/>
                <a:gd name="T4" fmla="*/ 139 w 157"/>
                <a:gd name="T5" fmla="*/ 50 h 148"/>
                <a:gd name="T6" fmla="*/ 157 w 157"/>
                <a:gd name="T7" fmla="*/ 31 h 148"/>
                <a:gd name="T8" fmla="*/ 65 w 157"/>
                <a:gd name="T9" fmla="*/ 0 h 148"/>
                <a:gd name="T10" fmla="*/ 25 w 157"/>
                <a:gd name="T11" fmla="*/ 15 h 148"/>
                <a:gd name="T12" fmla="*/ 41 w 157"/>
                <a:gd name="T13" fmla="*/ 148 h 148"/>
                <a:gd name="T14" fmla="*/ 60 w 157"/>
                <a:gd name="T15" fmla="*/ 129 h 148"/>
                <a:gd name="T16" fmla="*/ 43 w 157"/>
                <a:gd name="T17" fmla="*/ 33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148">
                  <a:moveTo>
                    <a:pt x="43" y="33"/>
                  </a:moveTo>
                  <a:cubicBezTo>
                    <a:pt x="48" y="28"/>
                    <a:pt x="55" y="25"/>
                    <a:pt x="65" y="25"/>
                  </a:cubicBezTo>
                  <a:cubicBezTo>
                    <a:pt x="85" y="25"/>
                    <a:pt x="111" y="34"/>
                    <a:pt x="139" y="50"/>
                  </a:cubicBezTo>
                  <a:cubicBezTo>
                    <a:pt x="157" y="31"/>
                    <a:pt x="157" y="31"/>
                    <a:pt x="157" y="31"/>
                  </a:cubicBezTo>
                  <a:cubicBezTo>
                    <a:pt x="123" y="11"/>
                    <a:pt x="91" y="0"/>
                    <a:pt x="65" y="0"/>
                  </a:cubicBezTo>
                  <a:cubicBezTo>
                    <a:pt x="48" y="0"/>
                    <a:pt x="35" y="5"/>
                    <a:pt x="25" y="15"/>
                  </a:cubicBezTo>
                  <a:cubicBezTo>
                    <a:pt x="0" y="40"/>
                    <a:pt x="8" y="90"/>
                    <a:pt x="41" y="148"/>
                  </a:cubicBezTo>
                  <a:cubicBezTo>
                    <a:pt x="60" y="129"/>
                    <a:pt x="60" y="129"/>
                    <a:pt x="60" y="129"/>
                  </a:cubicBezTo>
                  <a:cubicBezTo>
                    <a:pt x="35" y="83"/>
                    <a:pt x="29" y="47"/>
                    <a:pt x="43" y="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1"/>
            <p:cNvSpPr>
              <a:spLocks/>
            </p:cNvSpPr>
            <p:nvPr/>
          </p:nvSpPr>
          <p:spPr bwMode="auto">
            <a:xfrm>
              <a:off x="566" y="1184"/>
              <a:ext cx="42" cy="42"/>
            </a:xfrm>
            <a:custGeom>
              <a:avLst/>
              <a:gdLst>
                <a:gd name="T0" fmla="*/ 19 w 70"/>
                <a:gd name="T1" fmla="*/ 0 h 70"/>
                <a:gd name="T2" fmla="*/ 0 w 70"/>
                <a:gd name="T3" fmla="*/ 18 h 70"/>
                <a:gd name="T4" fmla="*/ 52 w 70"/>
                <a:gd name="T5" fmla="*/ 70 h 70"/>
                <a:gd name="T6" fmla="*/ 70 w 70"/>
                <a:gd name="T7" fmla="*/ 51 h 70"/>
                <a:gd name="T8" fmla="*/ 19 w 70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19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17" y="36"/>
                    <a:pt x="32" y="52"/>
                    <a:pt x="52" y="70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50" y="34"/>
                    <a:pt x="35" y="19"/>
                    <a:pt x="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32"/>
            <p:cNvSpPr>
              <a:spLocks noChangeArrowheads="1"/>
            </p:cNvSpPr>
            <p:nvPr/>
          </p:nvSpPr>
          <p:spPr bwMode="auto">
            <a:xfrm>
              <a:off x="676" y="1154"/>
              <a:ext cx="31" cy="3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558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smtClean="0"/>
              <a:t>August, </a:t>
            </a:r>
            <a:r>
              <a:rPr lang="en-US" dirty="0"/>
              <a:t>customers wanted to learn more about…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Top three customer </a:t>
            </a:r>
            <a:r>
              <a:rPr lang="en-US" dirty="0" smtClean="0"/>
              <a:t>interests</a:t>
            </a:r>
          </a:p>
          <a:p>
            <a:endParaRPr lang="en-US" dirty="0"/>
          </a:p>
        </p:txBody>
      </p:sp>
      <p:sp>
        <p:nvSpPr>
          <p:cNvPr id="14" name="Content Placeholder 1"/>
          <p:cNvSpPr txBox="1">
            <a:spLocks/>
          </p:cNvSpPr>
          <p:nvPr/>
        </p:nvSpPr>
        <p:spPr>
          <a:xfrm>
            <a:off x="611188" y="1439006"/>
            <a:ext cx="3520440" cy="1841345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vert="horz" lIns="0" tIns="182880" rIns="0" bIns="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b="1" dirty="0"/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4308153" y="1439006"/>
            <a:ext cx="3574266" cy="1841345"/>
          </a:xfrm>
          <a:prstGeom prst="rect">
            <a:avLst/>
          </a:prstGeom>
          <a:ln w="38100">
            <a:solidFill>
              <a:schemeClr val="accent2"/>
            </a:solidFill>
          </a:ln>
        </p:spPr>
        <p:txBody>
          <a:bodyPr vert="horz" lIns="0" tIns="182880" rIns="0" bIns="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b="1" dirty="0"/>
          </a:p>
        </p:txBody>
      </p:sp>
      <p:sp>
        <p:nvSpPr>
          <p:cNvPr id="19" name="Content Placeholder 1"/>
          <p:cNvSpPr txBox="1">
            <a:spLocks/>
          </p:cNvSpPr>
          <p:nvPr/>
        </p:nvSpPr>
        <p:spPr>
          <a:xfrm>
            <a:off x="8058944" y="1439006"/>
            <a:ext cx="3520440" cy="1841345"/>
          </a:xfrm>
          <a:prstGeom prst="rect">
            <a:avLst/>
          </a:prstGeom>
          <a:ln w="38100">
            <a:solidFill>
              <a:schemeClr val="accent3"/>
            </a:solidFill>
          </a:ln>
        </p:spPr>
        <p:txBody>
          <a:bodyPr vert="horz" lIns="0" tIns="182880" rIns="0" bIns="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b="1" dirty="0"/>
          </a:p>
        </p:txBody>
      </p:sp>
      <p:sp>
        <p:nvSpPr>
          <p:cNvPr id="58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</p:spPr>
        <p:txBody>
          <a:bodyPr/>
          <a:lstStyle/>
          <a:p>
            <a:fld id="{B016F8AB-BCEA-4347-8BA6-BE776009BC89}" type="slidenum">
              <a:rPr lang="en-US" sz="1800" smtClean="0"/>
              <a:t>3</a:t>
            </a:fld>
            <a:endParaRPr lang="en-US" sz="1800" dirty="0"/>
          </a:p>
        </p:txBody>
      </p:sp>
      <p:cxnSp>
        <p:nvCxnSpPr>
          <p:cNvPr id="13" name="Conector reto 12"/>
          <p:cNvCxnSpPr/>
          <p:nvPr/>
        </p:nvCxnSpPr>
        <p:spPr>
          <a:xfrm>
            <a:off x="0" y="3447407"/>
            <a:ext cx="1219200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12"/>
          <p:cNvCxnSpPr/>
          <p:nvPr/>
        </p:nvCxnSpPr>
        <p:spPr>
          <a:xfrm>
            <a:off x="0" y="6072050"/>
            <a:ext cx="1219200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71331" y="1589711"/>
            <a:ext cx="946298" cy="30296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 smtClean="0"/>
              <a:t>topword_1</a:t>
            </a:r>
            <a:endParaRPr lang="en-GB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665747" y="1594579"/>
            <a:ext cx="946298" cy="30296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 smtClean="0"/>
              <a:t>topword_2</a:t>
            </a:r>
            <a:endParaRPr lang="en-GB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9346015" y="1596173"/>
            <a:ext cx="946298" cy="30296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 smtClean="0"/>
              <a:t>topword_3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24256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828800" y="4531800"/>
            <a:ext cx="8495561" cy="1545336"/>
            <a:chOff x="2110420" y="2819992"/>
            <a:chExt cx="7847802" cy="1545336"/>
          </a:xfrm>
          <a:noFill/>
        </p:grpSpPr>
        <p:sp>
          <p:nvSpPr>
            <p:cNvPr id="15" name="Content Placeholder 1"/>
            <p:cNvSpPr txBox="1">
              <a:spLocks/>
            </p:cNvSpPr>
            <p:nvPr/>
          </p:nvSpPr>
          <p:spPr>
            <a:xfrm>
              <a:off x="2110420" y="2819992"/>
              <a:ext cx="7847802" cy="1545336"/>
            </a:xfrm>
            <a:prstGeom prst="rect">
              <a:avLst/>
            </a:prstGeom>
            <a:grpFill/>
            <a:ln w="38100">
              <a:solidFill>
                <a:schemeClr val="accent2"/>
              </a:solidFill>
            </a:ln>
          </p:spPr>
          <p:txBody>
            <a:bodyPr vert="horz" lIns="274320" tIns="274320" rIns="1645920" bIns="274320" rtlCol="0" anchor="ctr">
              <a:noAutofit/>
            </a:bodyPr>
            <a:lstStyle>
              <a:lvl1pPr marL="182880" indent="-18288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1480" indent="-18288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4864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73152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868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5156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18872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37160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55448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endParaRPr lang="en-US" b="1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3328827" y="3031282"/>
              <a:ext cx="0" cy="1122755"/>
            </a:xfrm>
            <a:prstGeom prst="line">
              <a:avLst/>
            </a:prstGeom>
            <a:grpFill/>
            <a:ln w="38100">
              <a:solidFill>
                <a:schemeClr val="bg2"/>
              </a:solidFill>
            </a:ln>
          </p:spPr>
        </p:cxnSp>
      </p:grpSp>
      <p:grpSp>
        <p:nvGrpSpPr>
          <p:cNvPr id="22" name="Group 21"/>
          <p:cNvGrpSpPr/>
          <p:nvPr/>
        </p:nvGrpSpPr>
        <p:grpSpPr>
          <a:xfrm>
            <a:off x="1828800" y="1198880"/>
            <a:ext cx="8495561" cy="1545336"/>
            <a:chOff x="2110420" y="4468336"/>
            <a:chExt cx="7847802" cy="1545336"/>
          </a:xfrm>
        </p:grpSpPr>
        <p:sp>
          <p:nvSpPr>
            <p:cNvPr id="16" name="Content Placeholder 1"/>
            <p:cNvSpPr txBox="1">
              <a:spLocks/>
            </p:cNvSpPr>
            <p:nvPr/>
          </p:nvSpPr>
          <p:spPr>
            <a:xfrm>
              <a:off x="2110420" y="4468336"/>
              <a:ext cx="7847802" cy="1545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txBody>
            <a:bodyPr vert="horz" lIns="274320" tIns="274320" rIns="1645920" bIns="274320" rtlCol="0" anchor="ctr">
              <a:noAutofit/>
            </a:bodyPr>
            <a:lstStyle>
              <a:lvl1pPr marL="182880" indent="-18288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1480" indent="-18288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4864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73152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868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5156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18872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37160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55448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endParaRPr lang="en-US" b="1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3328827" y="4679626"/>
              <a:ext cx="0" cy="1122755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</a:ln>
          </p:spPr>
        </p:cxn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441" y="519236"/>
            <a:ext cx="11508495" cy="852364"/>
          </a:xfrm>
        </p:spPr>
        <p:txBody>
          <a:bodyPr/>
          <a:lstStyle/>
          <a:p>
            <a:r>
              <a:rPr lang="en-US" dirty="0"/>
              <a:t>3 month trend: </a:t>
            </a:r>
            <a:r>
              <a:rPr lang="en-US" dirty="0" smtClean="0"/>
              <a:t>Increasing </a:t>
            </a:r>
            <a:r>
              <a:rPr lang="en-US" smtClean="0"/>
              <a:t>interest in…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828800" y="2857114"/>
            <a:ext cx="8495561" cy="1545336"/>
            <a:chOff x="2110420" y="1171648"/>
            <a:chExt cx="7847802" cy="1545336"/>
          </a:xfrm>
        </p:grpSpPr>
        <p:sp>
          <p:nvSpPr>
            <p:cNvPr id="21" name="Content Placeholder 1"/>
            <p:cNvSpPr txBox="1">
              <a:spLocks/>
            </p:cNvSpPr>
            <p:nvPr/>
          </p:nvSpPr>
          <p:spPr>
            <a:xfrm>
              <a:off x="2110420" y="1171648"/>
              <a:ext cx="7847802" cy="1545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txBody>
            <a:bodyPr vert="horz" lIns="274320" tIns="274320" rIns="1645920" bIns="274320" rtlCol="0" anchor="ctr">
              <a:noAutofit/>
            </a:bodyPr>
            <a:lstStyle>
              <a:lvl1pPr marL="182880" indent="-18288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1480" indent="-18288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4864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73152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868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5156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18872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37160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55448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endParaRPr lang="en-US" b="1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3328827" y="1382938"/>
              <a:ext cx="0" cy="1122755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</a:ln>
          </p:spPr>
        </p:cxnSp>
      </p:grpSp>
      <p:sp>
        <p:nvSpPr>
          <p:cNvPr id="2" name="TextBox 1"/>
          <p:cNvSpPr txBox="1"/>
          <p:nvPr/>
        </p:nvSpPr>
        <p:spPr>
          <a:xfrm>
            <a:off x="1948543" y="1861457"/>
            <a:ext cx="1066800" cy="3483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Month-2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1948543" y="3455609"/>
            <a:ext cx="1066800" cy="3483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Month-1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1948543" y="5130295"/>
            <a:ext cx="1066800" cy="3483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Month-0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248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54"/>
          <p:cNvSpPr/>
          <p:nvPr/>
        </p:nvSpPr>
        <p:spPr bwMode="ltGray">
          <a:xfrm>
            <a:off x="8010729" y="3068635"/>
            <a:ext cx="3517122" cy="124609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91440" rIns="118872" rtlCol="0" anchor="t"/>
          <a:lstStyle/>
          <a:p>
            <a:r>
              <a:rPr lang="en-US" sz="1050" b="1" dirty="0">
                <a:solidFill>
                  <a:schemeClr val="tx1"/>
                </a:solidFill>
              </a:rPr>
              <a:t>Observations </a:t>
            </a:r>
            <a:r>
              <a:rPr lang="en-US" sz="900" dirty="0" smtClean="0">
                <a:solidFill>
                  <a:schemeClr val="tx1"/>
                </a:solidFill>
              </a:rPr>
              <a:t> </a:t>
            </a:r>
          </a:p>
          <a:p>
            <a:pPr marL="137160" indent="-137160">
              <a:spcBef>
                <a:spcPts val="100"/>
              </a:spcBef>
              <a:buFont typeface="Arial" panose="020B0604020202020204" pitchFamily="34" charset="0"/>
              <a:buChar char="−"/>
            </a:pPr>
            <a:r>
              <a:rPr lang="en-US" sz="900" dirty="0" smtClean="0">
                <a:solidFill>
                  <a:schemeClr val="tx1"/>
                </a:solidFill>
              </a:rPr>
              <a:t>Observation3</a:t>
            </a:r>
            <a:endParaRPr lang="en-US" sz="900" dirty="0">
              <a:solidFill>
                <a:schemeClr val="tx1"/>
              </a:solidFill>
            </a:endParaRPr>
          </a:p>
          <a:p>
            <a:pPr marL="137160" indent="-137160">
              <a:spcBef>
                <a:spcPts val="100"/>
              </a:spcBef>
              <a:buFont typeface="Arial" panose="020B0604020202020204" pitchFamily="34" charset="0"/>
              <a:buChar char="−"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tangle 55"/>
          <p:cNvSpPr/>
          <p:nvPr/>
        </p:nvSpPr>
        <p:spPr bwMode="ltGray">
          <a:xfrm>
            <a:off x="629269" y="3071362"/>
            <a:ext cx="3523620" cy="123871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91440" rIns="118872" rtlCol="0" anchor="t"/>
          <a:lstStyle/>
          <a:p>
            <a:r>
              <a:rPr lang="en-US" sz="1050" b="1" dirty="0">
                <a:solidFill>
                  <a:schemeClr val="tx1"/>
                </a:solidFill>
              </a:rPr>
              <a:t>Observations </a:t>
            </a:r>
          </a:p>
          <a:p>
            <a:pPr marL="137160" indent="-137160">
              <a:spcBef>
                <a:spcPts val="100"/>
              </a:spcBef>
              <a:buFont typeface="Arial" panose="020B0604020202020204" pitchFamily="34" charset="0"/>
              <a:buChar char="−"/>
            </a:pPr>
            <a:r>
              <a:rPr lang="en-US" sz="900" dirty="0" smtClean="0">
                <a:solidFill>
                  <a:schemeClr val="tx1"/>
                </a:solidFill>
              </a:rPr>
              <a:t>Observation1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9" name="Rectangle 61"/>
          <p:cNvSpPr/>
          <p:nvPr/>
        </p:nvSpPr>
        <p:spPr bwMode="ltGray">
          <a:xfrm>
            <a:off x="4260141" y="3071362"/>
            <a:ext cx="3613224" cy="124337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91440" rIns="91440" rtlCol="0" anchor="t"/>
          <a:lstStyle/>
          <a:p>
            <a:r>
              <a:rPr lang="en-US" sz="1050" b="1" dirty="0">
                <a:solidFill>
                  <a:schemeClr val="tx1"/>
                </a:solidFill>
              </a:rPr>
              <a:t>Observations </a:t>
            </a:r>
          </a:p>
          <a:p>
            <a:pPr marL="137160" indent="-137160">
              <a:spcBef>
                <a:spcPts val="100"/>
              </a:spcBef>
              <a:buFont typeface="Arial" panose="020B0604020202020204" pitchFamily="34" charset="0"/>
              <a:buChar char="−"/>
            </a:pPr>
            <a:r>
              <a:rPr lang="en-US" sz="900" dirty="0" smtClean="0">
                <a:solidFill>
                  <a:schemeClr val="tx1"/>
                </a:solidFill>
              </a:rPr>
              <a:t>Observation2</a:t>
            </a:r>
            <a:endParaRPr lang="en-US" sz="900" dirty="0">
              <a:solidFill>
                <a:schemeClr val="tx1"/>
              </a:solidFill>
            </a:endParaRPr>
          </a:p>
          <a:p>
            <a:pPr marL="137160" indent="-137160">
              <a:spcBef>
                <a:spcPts val="100"/>
              </a:spcBef>
              <a:buFont typeface="Arial" panose="020B0604020202020204" pitchFamily="34" charset="0"/>
              <a:buChar char="−"/>
            </a:pPr>
            <a:endParaRPr lang="en-US" sz="1000" dirty="0" smtClean="0">
              <a:solidFill>
                <a:schemeClr val="tx1"/>
              </a:solidFill>
            </a:endParaRPr>
          </a:p>
          <a:p>
            <a:pPr marL="137160" indent="-137160">
              <a:spcBef>
                <a:spcPts val="100"/>
              </a:spcBef>
              <a:buFont typeface="Arial" panose="020B0604020202020204" pitchFamily="34" charset="0"/>
              <a:buChar char="−"/>
            </a:pPr>
            <a:endParaRPr lang="en-US" sz="1000" dirty="0">
              <a:solidFill>
                <a:schemeClr val="tx1"/>
              </a:solidFill>
            </a:endParaRPr>
          </a:p>
          <a:p>
            <a:pPr marL="137160" indent="-137160">
              <a:spcBef>
                <a:spcPts val="100"/>
              </a:spcBef>
              <a:buFont typeface="Arial" panose="020B0604020202020204" pitchFamily="34" charset="0"/>
              <a:buChar char="−"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Title 2"/>
          <p:cNvSpPr>
            <a:spLocks noGrp="1"/>
          </p:cNvSpPr>
          <p:nvPr>
            <p:ph type="title"/>
          </p:nvPr>
        </p:nvSpPr>
        <p:spPr>
          <a:xfrm>
            <a:off x="629269" y="541148"/>
            <a:ext cx="10969943" cy="852364"/>
          </a:xfrm>
        </p:spPr>
        <p:txBody>
          <a:bodyPr/>
          <a:lstStyle/>
          <a:p>
            <a:r>
              <a:rPr lang="en-US" dirty="0"/>
              <a:t>Top 3 Customer Interests: </a:t>
            </a:r>
            <a:r>
              <a:rPr lang="en-US" dirty="0" smtClean="0"/>
              <a:t>XXX </a:t>
            </a:r>
            <a:r>
              <a:rPr lang="en-US" dirty="0"/>
              <a:t>- </a:t>
            </a:r>
            <a:r>
              <a:rPr lang="en-US" dirty="0" smtClean="0"/>
              <a:t>XXX</a:t>
            </a:r>
            <a:endParaRPr lang="en-US" dirty="0"/>
          </a:p>
        </p:txBody>
      </p:sp>
      <p:sp>
        <p:nvSpPr>
          <p:cNvPr id="72" name="TextBox 78"/>
          <p:cNvSpPr txBox="1"/>
          <p:nvPr/>
        </p:nvSpPr>
        <p:spPr>
          <a:xfrm>
            <a:off x="8157035" y="2633203"/>
            <a:ext cx="1360376" cy="30338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900" dirty="0"/>
              <a:t>WW% of visits expressing interest post briefings</a:t>
            </a:r>
          </a:p>
        </p:txBody>
      </p:sp>
      <p:sp>
        <p:nvSpPr>
          <p:cNvPr id="76" name="TextBox 90"/>
          <p:cNvSpPr txBox="1"/>
          <p:nvPr/>
        </p:nvSpPr>
        <p:spPr>
          <a:xfrm>
            <a:off x="9780166" y="2634401"/>
            <a:ext cx="1555361" cy="30098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900" dirty="0"/>
              <a:t>distribution of visits expressing interest post briefing</a:t>
            </a:r>
          </a:p>
        </p:txBody>
      </p:sp>
      <p:sp>
        <p:nvSpPr>
          <p:cNvPr id="129" name="Content Placeholder 1"/>
          <p:cNvSpPr txBox="1">
            <a:spLocks/>
          </p:cNvSpPr>
          <p:nvPr/>
        </p:nvSpPr>
        <p:spPr>
          <a:xfrm>
            <a:off x="8007410" y="1117600"/>
            <a:ext cx="3520440" cy="4907686"/>
          </a:xfrm>
          <a:prstGeom prst="rect">
            <a:avLst/>
          </a:prstGeom>
          <a:ln w="38100">
            <a:solidFill>
              <a:schemeClr val="accent3"/>
            </a:solidFill>
          </a:ln>
        </p:spPr>
        <p:txBody>
          <a:bodyPr vert="horz" lIns="0" tIns="118872" rIns="0" bIns="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smtClean="0"/>
              <a:t>Topic3</a:t>
            </a:r>
            <a:endParaRPr lang="en-US" b="1" dirty="0"/>
          </a:p>
        </p:txBody>
      </p:sp>
      <p:sp>
        <p:nvSpPr>
          <p:cNvPr id="132" name="Rectangle 61"/>
          <p:cNvSpPr/>
          <p:nvPr/>
        </p:nvSpPr>
        <p:spPr bwMode="ltGray">
          <a:xfrm>
            <a:off x="8004229" y="4350895"/>
            <a:ext cx="3523621" cy="163895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45720" rIns="91440" bIns="731520" numCol="1" rtlCol="0" anchor="t"/>
          <a:lstStyle/>
          <a:p>
            <a:pPr>
              <a:spcBef>
                <a:spcPts val="600"/>
              </a:spcBef>
            </a:pPr>
            <a:r>
              <a:rPr lang="en-US" sz="900" b="1" dirty="0" smtClean="0">
                <a:solidFill>
                  <a:schemeClr val="tx1"/>
                </a:solidFill>
              </a:rPr>
              <a:t>Customers for this month</a:t>
            </a:r>
            <a:endParaRPr lang="en-US" sz="900" b="1" dirty="0">
              <a:solidFill>
                <a:schemeClr val="tx1"/>
              </a:solidFill>
            </a:endParaRPr>
          </a:p>
          <a:p>
            <a:pPr marL="112713" indent="-112713">
              <a:buFont typeface="Arial" panose="020B0604020202020204" pitchFamily="34" charset="0"/>
              <a:buChar char="−"/>
            </a:pPr>
            <a:r>
              <a:rPr lang="de-DE" sz="800" dirty="0" smtClean="0">
                <a:solidFill>
                  <a:schemeClr val="tx1"/>
                </a:solidFill>
              </a:rPr>
              <a:t>Customers3</a:t>
            </a:r>
            <a:endParaRPr lang="de-DE" sz="8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900" b="1" dirty="0" smtClean="0">
                <a:solidFill>
                  <a:schemeClr val="tx1"/>
                </a:solidFill>
              </a:rPr>
              <a:t>Partners/Multi </a:t>
            </a:r>
            <a:r>
              <a:rPr lang="en-US" sz="900" b="1" dirty="0">
                <a:solidFill>
                  <a:schemeClr val="tx1"/>
                </a:solidFill>
              </a:rPr>
              <a:t>customer</a:t>
            </a:r>
          </a:p>
          <a:p>
            <a:pPr marL="112713" indent="-112713">
              <a:buFont typeface="Arial" panose="020B0604020202020204" pitchFamily="34" charset="0"/>
              <a:buChar char="−"/>
            </a:pPr>
            <a:r>
              <a:rPr lang="en-US" sz="800" dirty="0" smtClean="0">
                <a:solidFill>
                  <a:schemeClr val="tx1"/>
                </a:solidFill>
              </a:rPr>
              <a:t>Partners3</a:t>
            </a:r>
            <a:endParaRPr lang="en-US" sz="800" dirty="0">
              <a:solidFill>
                <a:schemeClr val="tx1"/>
              </a:solidFill>
            </a:endParaRPr>
          </a:p>
          <a:p>
            <a:pPr marL="112713" indent="-112713">
              <a:buFont typeface="Arial" panose="020B0604020202020204" pitchFamily="34" charset="0"/>
              <a:buChar char="−"/>
            </a:pP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1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</p:spPr>
        <p:txBody>
          <a:bodyPr/>
          <a:lstStyle/>
          <a:p>
            <a:fld id="{B016F8AB-BCEA-4347-8BA6-BE776009BC89}" type="slidenum">
              <a:rPr lang="en-US" smtClean="0"/>
              <a:t>5</a:t>
            </a:fld>
            <a:endParaRPr lang="en-US"/>
          </a:p>
        </p:txBody>
      </p:sp>
      <p:sp>
        <p:nvSpPr>
          <p:cNvPr id="115" name="TextBox 57"/>
          <p:cNvSpPr txBox="1"/>
          <p:nvPr/>
        </p:nvSpPr>
        <p:spPr>
          <a:xfrm>
            <a:off x="769529" y="2633203"/>
            <a:ext cx="1360376" cy="30338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900" dirty="0"/>
              <a:t>WW% of visits expressing interest post briefings</a:t>
            </a:r>
          </a:p>
        </p:txBody>
      </p:sp>
      <p:sp>
        <p:nvSpPr>
          <p:cNvPr id="116" name="TextBox 73"/>
          <p:cNvSpPr txBox="1"/>
          <p:nvPr/>
        </p:nvSpPr>
        <p:spPr>
          <a:xfrm>
            <a:off x="2384874" y="2647341"/>
            <a:ext cx="1649250" cy="27510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900" dirty="0"/>
              <a:t>distribution of visits expressing interest post </a:t>
            </a:r>
            <a:r>
              <a:rPr lang="en-US" sz="900" dirty="0" smtClean="0"/>
              <a:t>briefing</a:t>
            </a:r>
            <a:endParaRPr lang="en-US" sz="900" dirty="0"/>
          </a:p>
        </p:txBody>
      </p:sp>
      <p:sp>
        <p:nvSpPr>
          <p:cNvPr id="128" name="Content Placeholder 1"/>
          <p:cNvSpPr txBox="1">
            <a:spLocks/>
          </p:cNvSpPr>
          <p:nvPr/>
        </p:nvSpPr>
        <p:spPr>
          <a:xfrm>
            <a:off x="632449" y="1117600"/>
            <a:ext cx="3520440" cy="4907686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vert="horz" lIns="0" tIns="118872" rIns="0" bIns="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smtClean="0"/>
              <a:t>Topic1</a:t>
            </a:r>
            <a:endParaRPr lang="en-US" b="1" dirty="0"/>
          </a:p>
        </p:txBody>
      </p:sp>
      <p:sp>
        <p:nvSpPr>
          <p:cNvPr id="133" name="Rectangle 55"/>
          <p:cNvSpPr/>
          <p:nvPr/>
        </p:nvSpPr>
        <p:spPr bwMode="ltGray">
          <a:xfrm>
            <a:off x="609441" y="4339441"/>
            <a:ext cx="3523620" cy="16704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45720" rIns="91440" bIns="73152" numCol="2" spcCol="0" rtlCol="0" anchor="t"/>
          <a:lstStyle/>
          <a:p>
            <a:pPr>
              <a:spcBef>
                <a:spcPts val="600"/>
              </a:spcBef>
            </a:pPr>
            <a:r>
              <a:rPr lang="en-US" sz="800" b="1" dirty="0" smtClean="0">
                <a:solidFill>
                  <a:schemeClr val="tx1"/>
                </a:solidFill>
              </a:rPr>
              <a:t>Customers for this month</a:t>
            </a:r>
            <a:endParaRPr lang="en-US" sz="800" b="1" dirty="0">
              <a:solidFill>
                <a:schemeClr val="tx1"/>
              </a:solidFill>
            </a:endParaRPr>
          </a:p>
          <a:p>
            <a:pPr marL="112713" indent="-112713">
              <a:buFont typeface="Arial" panose="020B0604020202020204" pitchFamily="34" charset="0"/>
              <a:buChar char="−"/>
            </a:pPr>
            <a:r>
              <a:rPr lang="en-US" sz="700" dirty="0" smtClean="0">
                <a:solidFill>
                  <a:schemeClr val="tx1"/>
                </a:solidFill>
              </a:rPr>
              <a:t>Customers1</a:t>
            </a:r>
          </a:p>
          <a:p>
            <a:pPr marL="112713" indent="-112713">
              <a:buFont typeface="Arial" panose="020B0604020202020204" pitchFamily="34" charset="0"/>
              <a:buChar char="−"/>
            </a:pPr>
            <a:r>
              <a:rPr lang="en-US" sz="700" smtClean="0">
                <a:solidFill>
                  <a:schemeClr val="tx1"/>
                </a:solidFill>
              </a:rPr>
              <a:t>Another customer in 1</a:t>
            </a:r>
          </a:p>
          <a:p>
            <a:pPr>
              <a:spcBef>
                <a:spcPts val="600"/>
              </a:spcBef>
            </a:pPr>
            <a:r>
              <a:rPr lang="en-US" sz="800" b="1" dirty="0" smtClean="0">
                <a:solidFill>
                  <a:schemeClr val="tx1"/>
                </a:solidFill>
              </a:rPr>
              <a:t>Partners/Multi </a:t>
            </a:r>
            <a:r>
              <a:rPr lang="en-US" sz="800" b="1" dirty="0">
                <a:solidFill>
                  <a:schemeClr val="tx1"/>
                </a:solidFill>
              </a:rPr>
              <a:t>customer</a:t>
            </a:r>
          </a:p>
          <a:p>
            <a:pPr marL="112713" indent="-112713">
              <a:buFont typeface="Arial" panose="020B0604020202020204" pitchFamily="34" charset="0"/>
              <a:buChar char="−"/>
            </a:pPr>
            <a:r>
              <a:rPr lang="en-US" sz="700" dirty="0" smtClean="0">
                <a:solidFill>
                  <a:schemeClr val="tx1"/>
                </a:solidFill>
              </a:rPr>
              <a:t>Partners1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78" name="TextBox 79"/>
          <p:cNvSpPr txBox="1"/>
          <p:nvPr/>
        </p:nvSpPr>
        <p:spPr>
          <a:xfrm>
            <a:off x="4519191" y="2643666"/>
            <a:ext cx="1360376" cy="2824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900" dirty="0"/>
              <a:t>WW% of visits expressing interest post briefings</a:t>
            </a:r>
          </a:p>
        </p:txBody>
      </p:sp>
      <p:sp>
        <p:nvSpPr>
          <p:cNvPr id="94" name="TextBox 91"/>
          <p:cNvSpPr txBox="1"/>
          <p:nvPr/>
        </p:nvSpPr>
        <p:spPr>
          <a:xfrm>
            <a:off x="6113811" y="2614338"/>
            <a:ext cx="1555361" cy="34111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900" dirty="0"/>
              <a:t>distribution of visits expressing interest post </a:t>
            </a:r>
            <a:r>
              <a:rPr lang="en-US" sz="900" dirty="0" smtClean="0"/>
              <a:t>briefing</a:t>
            </a:r>
            <a:endParaRPr lang="en-US" sz="900" dirty="0"/>
          </a:p>
        </p:txBody>
      </p:sp>
      <p:sp>
        <p:nvSpPr>
          <p:cNvPr id="130" name="Content Placeholder 1"/>
          <p:cNvSpPr txBox="1">
            <a:spLocks/>
          </p:cNvSpPr>
          <p:nvPr/>
        </p:nvSpPr>
        <p:spPr>
          <a:xfrm>
            <a:off x="4273493" y="1121227"/>
            <a:ext cx="3616632" cy="4907686"/>
          </a:xfrm>
          <a:prstGeom prst="rect">
            <a:avLst/>
          </a:prstGeom>
          <a:ln w="38100">
            <a:solidFill>
              <a:schemeClr val="accent2"/>
            </a:solidFill>
          </a:ln>
        </p:spPr>
        <p:txBody>
          <a:bodyPr vert="horz" lIns="0" tIns="118872" rIns="0" bIns="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smtClean="0"/>
              <a:t>Topic2</a:t>
            </a:r>
            <a:endParaRPr lang="en-US" b="1" dirty="0"/>
          </a:p>
        </p:txBody>
      </p:sp>
      <p:sp>
        <p:nvSpPr>
          <p:cNvPr id="131" name="Rectangle 54"/>
          <p:cNvSpPr/>
          <p:nvPr/>
        </p:nvSpPr>
        <p:spPr bwMode="ltGray">
          <a:xfrm>
            <a:off x="4319998" y="4339441"/>
            <a:ext cx="3523622" cy="14848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45720" rIns="91440" bIns="73152" numCol="2" spcCol="91440" rtlCol="0" anchor="t"/>
          <a:lstStyle/>
          <a:p>
            <a:pPr>
              <a:spcBef>
                <a:spcPts val="600"/>
              </a:spcBef>
            </a:pPr>
            <a:r>
              <a:rPr lang="en-US" sz="900" b="1" dirty="0" smtClean="0">
                <a:solidFill>
                  <a:schemeClr val="tx1"/>
                </a:solidFill>
              </a:rPr>
              <a:t>Customers for this month</a:t>
            </a:r>
            <a:endParaRPr lang="en-US" sz="900" b="1" dirty="0">
              <a:solidFill>
                <a:schemeClr val="tx1"/>
              </a:solidFill>
            </a:endParaRPr>
          </a:p>
          <a:p>
            <a:pPr marL="112713" indent="-112713">
              <a:buFont typeface="Arial" panose="020B0604020202020204" pitchFamily="34" charset="0"/>
              <a:buChar char="−"/>
            </a:pPr>
            <a:r>
              <a:rPr lang="en-US" sz="800" dirty="0" smtClean="0">
                <a:solidFill>
                  <a:schemeClr val="tx1"/>
                </a:solidFill>
              </a:rPr>
              <a:t>Customers2</a:t>
            </a:r>
          </a:p>
          <a:p>
            <a:pPr marL="112713" indent="-112713">
              <a:buFont typeface="Arial" panose="020B0604020202020204" pitchFamily="34" charset="0"/>
              <a:buChar char="−"/>
            </a:pPr>
            <a:endParaRPr lang="en-US" sz="800" dirty="0">
              <a:solidFill>
                <a:schemeClr val="tx1"/>
              </a:solidFill>
            </a:endParaRPr>
          </a:p>
          <a:p>
            <a:r>
              <a:rPr lang="en-US" sz="900" b="1" dirty="0" smtClean="0">
                <a:solidFill>
                  <a:schemeClr val="tx1"/>
                </a:solidFill>
              </a:rPr>
              <a:t>Partners/Multi </a:t>
            </a:r>
            <a:r>
              <a:rPr lang="en-US" sz="900" b="1" dirty="0">
                <a:solidFill>
                  <a:schemeClr val="tx1"/>
                </a:solidFill>
              </a:rPr>
              <a:t>customer </a:t>
            </a:r>
          </a:p>
          <a:p>
            <a:pPr marL="112713" indent="-112713">
              <a:buFont typeface="Arial" panose="020B0604020202020204" pitchFamily="34" charset="0"/>
              <a:buChar char="−"/>
            </a:pPr>
            <a:r>
              <a:rPr lang="en-US" sz="800" dirty="0" smtClean="0">
                <a:solidFill>
                  <a:schemeClr val="tx1"/>
                </a:solidFill>
              </a:rPr>
              <a:t>Partners2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61" name="Conector reto 160"/>
          <p:cNvCxnSpPr/>
          <p:nvPr/>
        </p:nvCxnSpPr>
        <p:spPr>
          <a:xfrm>
            <a:off x="9662881" y="1732088"/>
            <a:ext cx="0" cy="1248069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2293537" y="1732088"/>
            <a:ext cx="0" cy="1248069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to 161"/>
          <p:cNvCxnSpPr/>
          <p:nvPr/>
        </p:nvCxnSpPr>
        <p:spPr>
          <a:xfrm>
            <a:off x="5972555" y="1732088"/>
            <a:ext cx="0" cy="1248069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36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smtClean="0">
                <a:solidFill>
                  <a:srgbClr val="FF33CC"/>
                </a:solidFill>
              </a:rPr>
              <a:t>Month</a:t>
            </a:r>
            <a:r>
              <a:rPr lang="en-US" dirty="0" smtClean="0"/>
              <a:t>, </a:t>
            </a:r>
            <a:r>
              <a:rPr lang="en-US" dirty="0"/>
              <a:t>Customers were telling us…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6" b="12596"/>
          <a:stretch/>
        </p:blipFill>
        <p:spPr>
          <a:xfrm>
            <a:off x="609439" y="1231900"/>
            <a:ext cx="2493349" cy="14119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90"/>
          <a:stretch/>
        </p:blipFill>
        <p:spPr>
          <a:xfrm>
            <a:off x="609439" y="4303127"/>
            <a:ext cx="2493349" cy="14119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31"/>
          <a:stretch/>
        </p:blipFill>
        <p:spPr>
          <a:xfrm>
            <a:off x="609440" y="2750658"/>
            <a:ext cx="2493356" cy="141194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439" y="2750660"/>
            <a:ext cx="10969944" cy="1411946"/>
          </a:xfrm>
          <a:prstGeom prst="rect">
            <a:avLst/>
          </a:prstGeom>
          <a:ln w="38100">
            <a:solidFill>
              <a:schemeClr val="accent2"/>
            </a:solidFill>
          </a:ln>
        </p:spPr>
        <p:txBody>
          <a:bodyPr wrap="square" lIns="2651760" rIns="182880" anchor="ctr">
            <a:noAutofit/>
          </a:bodyPr>
          <a:lstStyle/>
          <a:p>
            <a:r>
              <a:rPr lang="en-US" b="1" dirty="0"/>
              <a:t>What we</a:t>
            </a:r>
            <a:br>
              <a:rPr lang="en-US" b="1" dirty="0"/>
            </a:br>
            <a:r>
              <a:rPr lang="en-US" b="1" dirty="0"/>
              <a:t>can improve 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439" y="4303131"/>
            <a:ext cx="10969944" cy="1411946"/>
          </a:xfrm>
          <a:prstGeom prst="rect">
            <a:avLst/>
          </a:prstGeom>
          <a:ln w="38100">
            <a:solidFill>
              <a:schemeClr val="accent3"/>
            </a:solidFill>
          </a:ln>
        </p:spPr>
        <p:txBody>
          <a:bodyPr wrap="square" lIns="2651760" rIns="182880" anchor="ctr">
            <a:noAutofit/>
          </a:bodyPr>
          <a:lstStyle/>
          <a:p>
            <a:r>
              <a:rPr lang="en-US" b="1" dirty="0"/>
              <a:t>Feedback about </a:t>
            </a:r>
            <a:br>
              <a:rPr lang="en-US" b="1" dirty="0"/>
            </a:br>
            <a:r>
              <a:rPr lang="en-US" b="1" dirty="0"/>
              <a:t>strategy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439" y="1231900"/>
            <a:ext cx="10969944" cy="1411946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 lIns="2651760" rIns="0" anchor="ctr">
            <a:noAutofit/>
          </a:bodyPr>
          <a:lstStyle/>
          <a:p>
            <a:r>
              <a:rPr lang="en-US" b="1" dirty="0" smtClean="0"/>
              <a:t>IT Top of mind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 bwMode="ltGray">
          <a:xfrm>
            <a:off x="5931593" y="1361203"/>
            <a:ext cx="5508568" cy="316656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xxx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ltGray">
          <a:xfrm>
            <a:off x="5931593" y="5279375"/>
            <a:ext cx="5508568" cy="316656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xxx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ltGray">
          <a:xfrm>
            <a:off x="5931593" y="1784673"/>
            <a:ext cx="5508568" cy="316656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xxx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ltGray">
          <a:xfrm>
            <a:off x="5931593" y="2208144"/>
            <a:ext cx="5508568" cy="316656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xxx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ltGray">
          <a:xfrm>
            <a:off x="5931593" y="2895409"/>
            <a:ext cx="5508568" cy="316656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xx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 bwMode="ltGray">
          <a:xfrm>
            <a:off x="5931593" y="4432434"/>
            <a:ext cx="5508568" cy="316656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xxx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 bwMode="ltGray">
          <a:xfrm>
            <a:off x="5931593" y="4855904"/>
            <a:ext cx="5508568" cy="316656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xxx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 bwMode="ltGray">
          <a:xfrm>
            <a:off x="5931593" y="3309178"/>
            <a:ext cx="5508568" cy="316656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xxx</a:t>
            </a:r>
            <a:endParaRPr lang="en-US" sz="1500" dirty="0">
              <a:solidFill>
                <a:schemeClr val="bg2"/>
              </a:solidFill>
            </a:endParaRPr>
          </a:p>
        </p:txBody>
      </p:sp>
      <p:sp>
        <p:nvSpPr>
          <p:cNvPr id="25" name="Rectangle 24"/>
          <p:cNvSpPr/>
          <p:nvPr/>
        </p:nvSpPr>
        <p:spPr bwMode="ltGray">
          <a:xfrm>
            <a:off x="5931593" y="3722947"/>
            <a:ext cx="5508568" cy="316656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xxx</a:t>
            </a:r>
            <a:endParaRPr lang="en-US" sz="1500" dirty="0">
              <a:solidFill>
                <a:schemeClr val="bg2"/>
              </a:solidFill>
            </a:endParaRPr>
          </a:p>
        </p:txBody>
      </p:sp>
      <p:cxnSp>
        <p:nvCxnSpPr>
          <p:cNvPr id="26" name="Conector reto 25"/>
          <p:cNvCxnSpPr>
            <a:cxnSpLocks/>
          </p:cNvCxnSpPr>
          <p:nvPr/>
        </p:nvCxnSpPr>
        <p:spPr>
          <a:xfrm>
            <a:off x="5785442" y="1361203"/>
            <a:ext cx="0" cy="1163597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>
            <a:cxnSpLocks/>
          </p:cNvCxnSpPr>
          <p:nvPr/>
        </p:nvCxnSpPr>
        <p:spPr>
          <a:xfrm>
            <a:off x="5789055" y="2895409"/>
            <a:ext cx="0" cy="1144194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>
            <a:cxnSpLocks/>
          </p:cNvCxnSpPr>
          <p:nvPr/>
        </p:nvCxnSpPr>
        <p:spPr>
          <a:xfrm>
            <a:off x="5791435" y="4425666"/>
            <a:ext cx="0" cy="1170365"/>
          </a:xfrm>
          <a:prstGeom prst="line">
            <a:avLst/>
          </a:prstGeom>
          <a:ln w="444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</p:spPr>
        <p:txBody>
          <a:bodyPr/>
          <a:lstStyle/>
          <a:p>
            <a:fld id="{B016F8AB-BCEA-4347-8BA6-BE776009BC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2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ontent Placeholder 1"/>
          <p:cNvSpPr txBox="1">
            <a:spLocks/>
          </p:cNvSpPr>
          <p:nvPr/>
        </p:nvSpPr>
        <p:spPr>
          <a:xfrm rot="16200000">
            <a:off x="5630890" y="57374"/>
            <a:ext cx="1421568" cy="10515600"/>
          </a:xfrm>
          <a:prstGeom prst="rect">
            <a:avLst/>
          </a:prstGeom>
          <a:noFill/>
          <a:ln w="38100">
            <a:solidFill>
              <a:schemeClr val="accent3"/>
            </a:solidFill>
            <a:miter lim="800000"/>
          </a:ln>
        </p:spPr>
        <p:txBody>
          <a:bodyPr vert="horz" lIns="0" tIns="91440" rIns="0" bIns="0" rtlCol="0" anchor="t" anchorCtr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endParaRPr lang="en-US" sz="1200" b="1" dirty="0"/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 rot="16200000">
            <a:off x="5635704" y="-1486677"/>
            <a:ext cx="1411939" cy="105156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</a:ln>
        </p:spPr>
        <p:txBody>
          <a:bodyPr vert="horz" lIns="0" tIns="91440" rIns="0" bIns="0" rtlCol="0" anchor="t" anchorCtr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endParaRPr lang="en-US" sz="1400" b="1" dirty="0"/>
          </a:p>
        </p:txBody>
      </p:sp>
      <p:sp>
        <p:nvSpPr>
          <p:cNvPr id="35" name="Content Placeholder 1"/>
          <p:cNvSpPr txBox="1">
            <a:spLocks/>
          </p:cNvSpPr>
          <p:nvPr/>
        </p:nvSpPr>
        <p:spPr>
          <a:xfrm rot="16200000">
            <a:off x="5510937" y="-3182499"/>
            <a:ext cx="1661474" cy="1051560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</a:ln>
        </p:spPr>
        <p:txBody>
          <a:bodyPr vert="horz" lIns="0" tIns="91440" rIns="0" bIns="0" rtlCol="0" anchor="t" anchorCtr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endParaRPr lang="en-US" sz="1400" b="1" dirty="0"/>
          </a:p>
        </p:txBody>
      </p:sp>
      <p:sp>
        <p:nvSpPr>
          <p:cNvPr id="28" name="Rectangle 55"/>
          <p:cNvSpPr/>
          <p:nvPr/>
        </p:nvSpPr>
        <p:spPr bwMode="ltGray">
          <a:xfrm>
            <a:off x="5128549" y="4599841"/>
            <a:ext cx="1452941" cy="142157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marL="112713" indent="-112713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−"/>
            </a:pPr>
            <a:r>
              <a:rPr lang="en-US" sz="900" dirty="0" smtClean="0">
                <a:solidFill>
                  <a:schemeClr val="tx1"/>
                </a:solidFill>
              </a:rPr>
              <a:t>xxx</a:t>
            </a:r>
          </a:p>
          <a:p>
            <a:pPr marL="112713" indent="-112713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−"/>
            </a:pPr>
            <a:r>
              <a:rPr lang="en-US" sz="900" dirty="0" smtClean="0">
                <a:solidFill>
                  <a:schemeClr val="tx1"/>
                </a:solidFill>
              </a:rPr>
              <a:t>xxx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4" name="Rectangle 55"/>
          <p:cNvSpPr/>
          <p:nvPr/>
        </p:nvSpPr>
        <p:spPr bwMode="ltGray">
          <a:xfrm>
            <a:off x="5128549" y="3065156"/>
            <a:ext cx="1452943" cy="1411937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marL="112713" indent="-112713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−"/>
            </a:pPr>
            <a:r>
              <a:rPr lang="en-US" sz="900" dirty="0" smtClean="0">
                <a:solidFill>
                  <a:schemeClr val="tx1"/>
                </a:solidFill>
              </a:rPr>
              <a:t>xxx</a:t>
            </a:r>
          </a:p>
          <a:p>
            <a:pPr marL="112713" indent="-112713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−"/>
            </a:pPr>
            <a:r>
              <a:rPr lang="en-US" sz="900" dirty="0" smtClean="0">
                <a:solidFill>
                  <a:schemeClr val="tx1"/>
                </a:solidFill>
              </a:rPr>
              <a:t>xxx</a:t>
            </a:r>
          </a:p>
          <a:p>
            <a:pPr marL="112713" indent="-112713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−"/>
            </a:pPr>
            <a:r>
              <a:rPr lang="en-US" sz="900" dirty="0" smtClean="0">
                <a:solidFill>
                  <a:schemeClr val="tx1"/>
                </a:solidFill>
              </a:rPr>
              <a:t> xxx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2" name="Rectangle 55"/>
          <p:cNvSpPr/>
          <p:nvPr/>
        </p:nvSpPr>
        <p:spPr bwMode="ltGray">
          <a:xfrm>
            <a:off x="5128549" y="1253858"/>
            <a:ext cx="1452943" cy="1658707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marL="112713" indent="-112713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−"/>
            </a:pPr>
            <a:r>
              <a:rPr lang="en-US" sz="900" dirty="0" smtClean="0">
                <a:solidFill>
                  <a:schemeClr val="tx1"/>
                </a:solidFill>
              </a:rPr>
              <a:t>xx</a:t>
            </a:r>
          </a:p>
          <a:p>
            <a:pPr marL="112713" indent="-112713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−"/>
            </a:pPr>
            <a:r>
              <a:rPr lang="en-US" sz="900" dirty="0" smtClean="0">
                <a:solidFill>
                  <a:schemeClr val="tx1"/>
                </a:solidFill>
              </a:rPr>
              <a:t>xx</a:t>
            </a:r>
          </a:p>
          <a:p>
            <a:pPr marL="112713" indent="-112713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−"/>
            </a:pPr>
            <a:r>
              <a:rPr lang="en-US" sz="900" dirty="0" smtClean="0">
                <a:solidFill>
                  <a:schemeClr val="tx1"/>
                </a:solidFill>
              </a:rPr>
              <a:t>xx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7" name="Title 2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dirty="0"/>
              <a:t>Most frequent customer requests &amp; recommendations</a:t>
            </a:r>
          </a:p>
        </p:txBody>
      </p:sp>
      <p:sp>
        <p:nvSpPr>
          <p:cNvPr id="42" name="Rectangle 55"/>
          <p:cNvSpPr/>
          <p:nvPr/>
        </p:nvSpPr>
        <p:spPr bwMode="ltGray">
          <a:xfrm>
            <a:off x="1188620" y="1429754"/>
            <a:ext cx="3871776" cy="146583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45720" rIns="45720" bIns="45720" rtlCol="0" anchor="ctr">
            <a:noAutofit/>
          </a:bodyPr>
          <a:lstStyle/>
          <a:p>
            <a:pPr marL="61913" indent="-61913">
              <a:spcBef>
                <a:spcPts val="600"/>
              </a:spcBef>
              <a:buClr>
                <a:prstClr val="black"/>
              </a:buClr>
            </a:pPr>
            <a:r>
              <a:rPr lang="en-US" sz="1000" i="1" dirty="0" smtClean="0">
                <a:solidFill>
                  <a:schemeClr val="tx1"/>
                </a:solidFill>
              </a:rPr>
              <a:t>“xxx“</a:t>
            </a:r>
            <a:endParaRPr lang="en-US" sz="1000" i="1" dirty="0">
              <a:solidFill>
                <a:schemeClr val="tx1"/>
              </a:solidFill>
            </a:endParaRPr>
          </a:p>
          <a:p>
            <a:pPr marL="171450" indent="-171450" algn="r">
              <a:buClr>
                <a:prstClr val="black"/>
              </a:buClr>
              <a:buFontTx/>
              <a:buChar char="-"/>
            </a:pPr>
            <a:r>
              <a:rPr lang="en-US" sz="900" b="1" dirty="0" smtClean="0">
                <a:solidFill>
                  <a:schemeClr val="tx1"/>
                </a:solidFill>
              </a:rPr>
              <a:t>Name</a:t>
            </a:r>
            <a:r>
              <a:rPr lang="en-US" sz="900" dirty="0" smtClean="0">
                <a:solidFill>
                  <a:schemeClr val="tx1"/>
                </a:solidFill>
              </a:rPr>
              <a:t>, Company Role</a:t>
            </a:r>
          </a:p>
          <a:p>
            <a:pPr marL="171450" indent="-171450" algn="r">
              <a:buClr>
                <a:prstClr val="black"/>
              </a:buClr>
              <a:buFontTx/>
              <a:buChar char="-"/>
            </a:pPr>
            <a:endParaRPr lang="en-US" sz="900" dirty="0">
              <a:solidFill>
                <a:schemeClr val="tx1"/>
              </a:solidFill>
            </a:endParaRPr>
          </a:p>
          <a:p>
            <a:pPr marL="61913" indent="-61913">
              <a:spcBef>
                <a:spcPts val="600"/>
              </a:spcBef>
              <a:buClr>
                <a:prstClr val="black"/>
              </a:buClr>
            </a:pPr>
            <a:r>
              <a:rPr lang="en-US" sz="1000" i="1" dirty="0">
                <a:solidFill>
                  <a:schemeClr val="tx1"/>
                </a:solidFill>
              </a:rPr>
              <a:t>“xxx“</a:t>
            </a:r>
          </a:p>
          <a:p>
            <a:pPr marL="61913" indent="-61913" algn="r">
              <a:buClr>
                <a:prstClr val="black"/>
              </a:buClr>
            </a:pPr>
            <a:r>
              <a:rPr lang="en-US" sz="900" b="1" dirty="0">
                <a:solidFill>
                  <a:schemeClr val="tx1"/>
                </a:solidFill>
              </a:rPr>
              <a:t>- Name</a:t>
            </a:r>
            <a:r>
              <a:rPr lang="en-US" sz="900" dirty="0">
                <a:solidFill>
                  <a:schemeClr val="tx1"/>
                </a:solidFill>
              </a:rPr>
              <a:t>, Company Role</a:t>
            </a:r>
          </a:p>
          <a:p>
            <a:pPr marL="61913" indent="-61913" algn="r">
              <a:buClr>
                <a:prstClr val="black"/>
              </a:buClr>
            </a:pPr>
            <a:endParaRPr lang="en-US" sz="900" dirty="0">
              <a:solidFill>
                <a:schemeClr val="tx1"/>
              </a:solidFill>
            </a:endParaRPr>
          </a:p>
          <a:p>
            <a:pPr marL="171450" indent="-171450" algn="r">
              <a:buClr>
                <a:prstClr val="black"/>
              </a:buClr>
              <a:buFontTx/>
              <a:buChar char="-"/>
            </a:pPr>
            <a:endParaRPr lang="en-US" sz="900" dirty="0" smtClean="0">
              <a:solidFill>
                <a:schemeClr val="tx1"/>
              </a:solidFill>
            </a:endParaRPr>
          </a:p>
          <a:p>
            <a:pPr marL="61913" indent="-61913">
              <a:spcBef>
                <a:spcPts val="600"/>
              </a:spcBef>
              <a:buClr>
                <a:prstClr val="black"/>
              </a:buClr>
            </a:pPr>
            <a:r>
              <a:rPr lang="en-US" sz="1000" i="1" dirty="0">
                <a:solidFill>
                  <a:schemeClr val="tx1"/>
                </a:solidFill>
              </a:rPr>
              <a:t>“xxx“</a:t>
            </a:r>
          </a:p>
          <a:p>
            <a:pPr marL="61913" indent="-61913" algn="r">
              <a:buClr>
                <a:prstClr val="black"/>
              </a:buClr>
            </a:pPr>
            <a:r>
              <a:rPr lang="en-US" sz="900" b="1" dirty="0">
                <a:solidFill>
                  <a:schemeClr val="tx1"/>
                </a:solidFill>
              </a:rPr>
              <a:t>- Name</a:t>
            </a:r>
            <a:r>
              <a:rPr lang="en-US" sz="900" dirty="0">
                <a:solidFill>
                  <a:schemeClr val="tx1"/>
                </a:solidFill>
              </a:rPr>
              <a:t>, Company Role</a:t>
            </a:r>
          </a:p>
          <a:p>
            <a:pPr marL="61913" indent="-61913" algn="r">
              <a:buClr>
                <a:prstClr val="black"/>
              </a:buClr>
            </a:pPr>
            <a:endParaRPr lang="en-US" sz="900" dirty="0">
              <a:solidFill>
                <a:schemeClr val="tx1"/>
              </a:solidFill>
            </a:endParaRPr>
          </a:p>
          <a:p>
            <a:pPr marL="61913" indent="-61913">
              <a:spcBef>
                <a:spcPts val="600"/>
              </a:spcBef>
              <a:buClr>
                <a:prstClr val="black"/>
              </a:buClr>
            </a:pP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682841" y="1338651"/>
            <a:ext cx="1498634" cy="1371600"/>
          </a:xfrm>
          <a:prstGeom prst="rect">
            <a:avLst/>
          </a:prstGeom>
        </p:spPr>
        <p:txBody>
          <a:bodyPr wrap="square" lIns="45720" tIns="45720" rIns="45720" bIns="4572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dirty="0" smtClean="0"/>
              <a:t>xxx</a:t>
            </a:r>
            <a:endParaRPr lang="en-US" sz="800" dirty="0"/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 smtClean="0"/>
              <a:t>xxx</a:t>
            </a:r>
          </a:p>
        </p:txBody>
      </p:sp>
      <p:sp>
        <p:nvSpPr>
          <p:cNvPr id="3" name="Rectangle 2"/>
          <p:cNvSpPr/>
          <p:nvPr/>
        </p:nvSpPr>
        <p:spPr>
          <a:xfrm>
            <a:off x="1139733" y="975334"/>
            <a:ext cx="1401346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1200" b="1" dirty="0"/>
              <a:t>Briefing Insights</a:t>
            </a:r>
          </a:p>
        </p:txBody>
      </p:sp>
      <p:sp>
        <p:nvSpPr>
          <p:cNvPr id="4" name="Rectangle 3"/>
          <p:cNvSpPr/>
          <p:nvPr/>
        </p:nvSpPr>
        <p:spPr>
          <a:xfrm>
            <a:off x="5118452" y="975334"/>
            <a:ext cx="1463040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1200" b="1" dirty="0" smtClean="0"/>
              <a:t>Observations</a:t>
            </a:r>
            <a:endParaRPr lang="en-US" sz="1200" b="1" dirty="0"/>
          </a:p>
        </p:txBody>
      </p:sp>
      <p:sp>
        <p:nvSpPr>
          <p:cNvPr id="5" name="Rectangle 4"/>
          <p:cNvSpPr/>
          <p:nvPr/>
        </p:nvSpPr>
        <p:spPr>
          <a:xfrm>
            <a:off x="6621141" y="966101"/>
            <a:ext cx="85151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200" b="1" dirty="0" smtClean="0"/>
              <a:t>Briefings</a:t>
            </a:r>
            <a:endParaRPr lang="en-US" sz="1200" dirty="0"/>
          </a:p>
        </p:txBody>
      </p:sp>
      <p:sp>
        <p:nvSpPr>
          <p:cNvPr id="20" name="Content Placeholder 1"/>
          <p:cNvSpPr txBox="1">
            <a:spLocks/>
          </p:cNvSpPr>
          <p:nvPr/>
        </p:nvSpPr>
        <p:spPr>
          <a:xfrm rot="16200000">
            <a:off x="431425" y="3697224"/>
            <a:ext cx="813788" cy="463459"/>
          </a:xfrm>
          <a:prstGeom prst="rect">
            <a:avLst/>
          </a:prstGeom>
          <a:ln w="38100">
            <a:noFill/>
            <a:miter lim="800000"/>
          </a:ln>
        </p:spPr>
        <p:txBody>
          <a:bodyPr vert="horz" lIns="0" tIns="91440" rIns="0" bIns="0" rtlCol="0" anchor="t" anchorCtr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80000"/>
              </a:lnSpc>
              <a:buNone/>
            </a:pPr>
            <a:r>
              <a:rPr lang="en-US" sz="1400" b="1" dirty="0"/>
              <a:t>Areas to improve</a:t>
            </a:r>
          </a:p>
        </p:txBody>
      </p:sp>
      <p:sp>
        <p:nvSpPr>
          <p:cNvPr id="21" name="Content Placeholder 1"/>
          <p:cNvSpPr txBox="1">
            <a:spLocks/>
          </p:cNvSpPr>
          <p:nvPr/>
        </p:nvSpPr>
        <p:spPr>
          <a:xfrm rot="16200000">
            <a:off x="421050" y="5268918"/>
            <a:ext cx="834535" cy="463459"/>
          </a:xfrm>
          <a:prstGeom prst="rect">
            <a:avLst/>
          </a:prstGeom>
          <a:ln w="38100">
            <a:noFill/>
            <a:miter lim="800000"/>
          </a:ln>
        </p:spPr>
        <p:txBody>
          <a:bodyPr vert="horz" lIns="0" tIns="91440" rIns="0" bIns="0" rtlCol="0" anchor="t" anchorCtr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80000"/>
              </a:lnSpc>
              <a:buNone/>
            </a:pPr>
            <a:r>
              <a:rPr lang="en-US" sz="1200" b="1" dirty="0"/>
              <a:t>Feedback </a:t>
            </a:r>
            <a:br>
              <a:rPr lang="en-US" sz="1200" b="1" dirty="0"/>
            </a:br>
            <a:r>
              <a:rPr lang="en-US" sz="1200" b="1" dirty="0"/>
              <a:t>on strategy</a:t>
            </a:r>
          </a:p>
        </p:txBody>
      </p:sp>
      <p:grpSp>
        <p:nvGrpSpPr>
          <p:cNvPr id="38" name="Group 382"/>
          <p:cNvGrpSpPr>
            <a:grpSpLocks noChangeAspect="1"/>
          </p:cNvGrpSpPr>
          <p:nvPr/>
        </p:nvGrpSpPr>
        <p:grpSpPr bwMode="auto">
          <a:xfrm>
            <a:off x="711488" y="4737439"/>
            <a:ext cx="249396" cy="251210"/>
            <a:chOff x="3020" y="3326"/>
            <a:chExt cx="275" cy="277"/>
          </a:xfrm>
        </p:grpSpPr>
        <p:sp>
          <p:nvSpPr>
            <p:cNvPr id="39" name="Freeform 383"/>
            <p:cNvSpPr>
              <a:spLocks noEditPoints="1"/>
            </p:cNvSpPr>
            <p:nvPr/>
          </p:nvSpPr>
          <p:spPr bwMode="auto">
            <a:xfrm>
              <a:off x="3020" y="3473"/>
              <a:ext cx="275" cy="130"/>
            </a:xfrm>
            <a:custGeom>
              <a:avLst/>
              <a:gdLst>
                <a:gd name="T0" fmla="*/ 449 w 460"/>
                <a:gd name="T1" fmla="*/ 15 h 217"/>
                <a:gd name="T2" fmla="*/ 396 w 460"/>
                <a:gd name="T3" fmla="*/ 15 h 217"/>
                <a:gd name="T4" fmla="*/ 342 w 460"/>
                <a:gd name="T5" fmla="*/ 68 h 217"/>
                <a:gd name="T6" fmla="*/ 289 w 460"/>
                <a:gd name="T7" fmla="*/ 68 h 217"/>
                <a:gd name="T8" fmla="*/ 291 w 460"/>
                <a:gd name="T9" fmla="*/ 56 h 217"/>
                <a:gd name="T10" fmla="*/ 252 w 460"/>
                <a:gd name="T11" fmla="*/ 17 h 217"/>
                <a:gd name="T12" fmla="*/ 104 w 460"/>
                <a:gd name="T13" fmla="*/ 17 h 217"/>
                <a:gd name="T14" fmla="*/ 64 w 460"/>
                <a:gd name="T15" fmla="*/ 56 h 217"/>
                <a:gd name="T16" fmla="*/ 0 w 460"/>
                <a:gd name="T17" fmla="*/ 120 h 217"/>
                <a:gd name="T18" fmla="*/ 96 w 460"/>
                <a:gd name="T19" fmla="*/ 217 h 217"/>
                <a:gd name="T20" fmla="*/ 154 w 460"/>
                <a:gd name="T21" fmla="*/ 160 h 217"/>
                <a:gd name="T22" fmla="*/ 362 w 460"/>
                <a:gd name="T23" fmla="*/ 160 h 217"/>
                <a:gd name="T24" fmla="*/ 449 w 460"/>
                <a:gd name="T25" fmla="*/ 68 h 217"/>
                <a:gd name="T26" fmla="*/ 460 w 460"/>
                <a:gd name="T27" fmla="*/ 41 h 217"/>
                <a:gd name="T28" fmla="*/ 449 w 460"/>
                <a:gd name="T29" fmla="*/ 15 h 217"/>
                <a:gd name="T30" fmla="*/ 36 w 460"/>
                <a:gd name="T31" fmla="*/ 120 h 217"/>
                <a:gd name="T32" fmla="*/ 65 w 460"/>
                <a:gd name="T33" fmla="*/ 92 h 217"/>
                <a:gd name="T34" fmla="*/ 125 w 460"/>
                <a:gd name="T35" fmla="*/ 152 h 217"/>
                <a:gd name="T36" fmla="*/ 96 w 460"/>
                <a:gd name="T37" fmla="*/ 180 h 217"/>
                <a:gd name="T38" fmla="*/ 36 w 460"/>
                <a:gd name="T39" fmla="*/ 120 h 217"/>
                <a:gd name="T40" fmla="*/ 431 w 460"/>
                <a:gd name="T41" fmla="*/ 50 h 217"/>
                <a:gd name="T42" fmla="*/ 351 w 460"/>
                <a:gd name="T43" fmla="*/ 134 h 217"/>
                <a:gd name="T44" fmla="*/ 144 w 460"/>
                <a:gd name="T45" fmla="*/ 134 h 217"/>
                <a:gd name="T46" fmla="*/ 84 w 460"/>
                <a:gd name="T47" fmla="*/ 73 h 217"/>
                <a:gd name="T48" fmla="*/ 114 w 460"/>
                <a:gd name="T49" fmla="*/ 43 h 217"/>
                <a:gd name="T50" fmla="*/ 252 w 460"/>
                <a:gd name="T51" fmla="*/ 43 h 217"/>
                <a:gd name="T52" fmla="*/ 265 w 460"/>
                <a:gd name="T53" fmla="*/ 56 h 217"/>
                <a:gd name="T54" fmla="*/ 253 w 460"/>
                <a:gd name="T55" fmla="*/ 68 h 217"/>
                <a:gd name="T56" fmla="*/ 213 w 460"/>
                <a:gd name="T57" fmla="*/ 68 h 217"/>
                <a:gd name="T58" fmla="*/ 213 w 460"/>
                <a:gd name="T59" fmla="*/ 95 h 217"/>
                <a:gd name="T60" fmla="*/ 220 w 460"/>
                <a:gd name="T61" fmla="*/ 95 h 217"/>
                <a:gd name="T62" fmla="*/ 220 w 460"/>
                <a:gd name="T63" fmla="*/ 95 h 217"/>
                <a:gd name="T64" fmla="*/ 252 w 460"/>
                <a:gd name="T65" fmla="*/ 95 h 217"/>
                <a:gd name="T66" fmla="*/ 254 w 460"/>
                <a:gd name="T67" fmla="*/ 95 h 217"/>
                <a:gd name="T68" fmla="*/ 353 w 460"/>
                <a:gd name="T69" fmla="*/ 95 h 217"/>
                <a:gd name="T70" fmla="*/ 415 w 460"/>
                <a:gd name="T71" fmla="*/ 33 h 217"/>
                <a:gd name="T72" fmla="*/ 431 w 460"/>
                <a:gd name="T73" fmla="*/ 33 h 217"/>
                <a:gd name="T74" fmla="*/ 434 w 460"/>
                <a:gd name="T75" fmla="*/ 41 h 217"/>
                <a:gd name="T76" fmla="*/ 431 w 460"/>
                <a:gd name="T77" fmla="*/ 5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60" h="217">
                  <a:moveTo>
                    <a:pt x="449" y="15"/>
                  </a:moveTo>
                  <a:cubicBezTo>
                    <a:pt x="435" y="0"/>
                    <a:pt x="411" y="0"/>
                    <a:pt x="396" y="15"/>
                  </a:cubicBezTo>
                  <a:cubicBezTo>
                    <a:pt x="342" y="68"/>
                    <a:pt x="342" y="68"/>
                    <a:pt x="342" y="68"/>
                  </a:cubicBezTo>
                  <a:cubicBezTo>
                    <a:pt x="289" y="68"/>
                    <a:pt x="289" y="68"/>
                    <a:pt x="289" y="68"/>
                  </a:cubicBezTo>
                  <a:cubicBezTo>
                    <a:pt x="290" y="64"/>
                    <a:pt x="291" y="60"/>
                    <a:pt x="291" y="56"/>
                  </a:cubicBezTo>
                  <a:cubicBezTo>
                    <a:pt x="291" y="34"/>
                    <a:pt x="274" y="17"/>
                    <a:pt x="252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96" y="217"/>
                    <a:pt x="96" y="217"/>
                    <a:pt x="96" y="217"/>
                  </a:cubicBezTo>
                  <a:cubicBezTo>
                    <a:pt x="154" y="160"/>
                    <a:pt x="154" y="160"/>
                    <a:pt x="154" y="160"/>
                  </a:cubicBezTo>
                  <a:cubicBezTo>
                    <a:pt x="362" y="160"/>
                    <a:pt x="362" y="160"/>
                    <a:pt x="362" y="160"/>
                  </a:cubicBezTo>
                  <a:cubicBezTo>
                    <a:pt x="449" y="68"/>
                    <a:pt x="449" y="68"/>
                    <a:pt x="449" y="68"/>
                  </a:cubicBezTo>
                  <a:cubicBezTo>
                    <a:pt x="456" y="61"/>
                    <a:pt x="460" y="51"/>
                    <a:pt x="460" y="41"/>
                  </a:cubicBezTo>
                  <a:cubicBezTo>
                    <a:pt x="460" y="31"/>
                    <a:pt x="456" y="22"/>
                    <a:pt x="449" y="15"/>
                  </a:cubicBezTo>
                  <a:close/>
                  <a:moveTo>
                    <a:pt x="36" y="120"/>
                  </a:moveTo>
                  <a:cubicBezTo>
                    <a:pt x="65" y="92"/>
                    <a:pt x="65" y="92"/>
                    <a:pt x="65" y="92"/>
                  </a:cubicBezTo>
                  <a:cubicBezTo>
                    <a:pt x="125" y="152"/>
                    <a:pt x="125" y="152"/>
                    <a:pt x="125" y="152"/>
                  </a:cubicBezTo>
                  <a:cubicBezTo>
                    <a:pt x="96" y="180"/>
                    <a:pt x="96" y="180"/>
                    <a:pt x="96" y="180"/>
                  </a:cubicBezTo>
                  <a:lnTo>
                    <a:pt x="36" y="120"/>
                  </a:lnTo>
                  <a:close/>
                  <a:moveTo>
                    <a:pt x="431" y="50"/>
                  </a:moveTo>
                  <a:cubicBezTo>
                    <a:pt x="351" y="134"/>
                    <a:pt x="351" y="134"/>
                    <a:pt x="351" y="134"/>
                  </a:cubicBezTo>
                  <a:cubicBezTo>
                    <a:pt x="144" y="134"/>
                    <a:pt x="144" y="134"/>
                    <a:pt x="144" y="134"/>
                  </a:cubicBezTo>
                  <a:cubicBezTo>
                    <a:pt x="84" y="73"/>
                    <a:pt x="84" y="73"/>
                    <a:pt x="84" y="73"/>
                  </a:cubicBezTo>
                  <a:cubicBezTo>
                    <a:pt x="114" y="43"/>
                    <a:pt x="114" y="43"/>
                    <a:pt x="114" y="43"/>
                  </a:cubicBezTo>
                  <a:cubicBezTo>
                    <a:pt x="252" y="43"/>
                    <a:pt x="252" y="43"/>
                    <a:pt x="252" y="43"/>
                  </a:cubicBezTo>
                  <a:cubicBezTo>
                    <a:pt x="259" y="43"/>
                    <a:pt x="265" y="48"/>
                    <a:pt x="265" y="56"/>
                  </a:cubicBezTo>
                  <a:cubicBezTo>
                    <a:pt x="265" y="63"/>
                    <a:pt x="260" y="68"/>
                    <a:pt x="253" y="68"/>
                  </a:cubicBezTo>
                  <a:cubicBezTo>
                    <a:pt x="213" y="68"/>
                    <a:pt x="213" y="68"/>
                    <a:pt x="213" y="68"/>
                  </a:cubicBezTo>
                  <a:cubicBezTo>
                    <a:pt x="213" y="95"/>
                    <a:pt x="213" y="95"/>
                    <a:pt x="213" y="95"/>
                  </a:cubicBezTo>
                  <a:cubicBezTo>
                    <a:pt x="220" y="95"/>
                    <a:pt x="220" y="95"/>
                    <a:pt x="220" y="95"/>
                  </a:cubicBezTo>
                  <a:cubicBezTo>
                    <a:pt x="220" y="95"/>
                    <a:pt x="220" y="95"/>
                    <a:pt x="220" y="95"/>
                  </a:cubicBezTo>
                  <a:cubicBezTo>
                    <a:pt x="252" y="95"/>
                    <a:pt x="252" y="95"/>
                    <a:pt x="252" y="95"/>
                  </a:cubicBezTo>
                  <a:cubicBezTo>
                    <a:pt x="253" y="95"/>
                    <a:pt x="253" y="95"/>
                    <a:pt x="254" y="95"/>
                  </a:cubicBezTo>
                  <a:cubicBezTo>
                    <a:pt x="353" y="95"/>
                    <a:pt x="353" y="95"/>
                    <a:pt x="353" y="95"/>
                  </a:cubicBezTo>
                  <a:cubicBezTo>
                    <a:pt x="415" y="33"/>
                    <a:pt x="415" y="33"/>
                    <a:pt x="415" y="33"/>
                  </a:cubicBezTo>
                  <a:cubicBezTo>
                    <a:pt x="419" y="29"/>
                    <a:pt x="426" y="29"/>
                    <a:pt x="431" y="33"/>
                  </a:cubicBezTo>
                  <a:cubicBezTo>
                    <a:pt x="433" y="35"/>
                    <a:pt x="434" y="38"/>
                    <a:pt x="434" y="41"/>
                  </a:cubicBezTo>
                  <a:cubicBezTo>
                    <a:pt x="434" y="44"/>
                    <a:pt x="433" y="47"/>
                    <a:pt x="431" y="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40" name="Freeform 384"/>
            <p:cNvSpPr>
              <a:spLocks/>
            </p:cNvSpPr>
            <p:nvPr/>
          </p:nvSpPr>
          <p:spPr bwMode="auto">
            <a:xfrm>
              <a:off x="3161" y="3326"/>
              <a:ext cx="59" cy="63"/>
            </a:xfrm>
            <a:custGeom>
              <a:avLst/>
              <a:gdLst>
                <a:gd name="T0" fmla="*/ 0 w 59"/>
                <a:gd name="T1" fmla="*/ 30 h 63"/>
                <a:gd name="T2" fmla="*/ 11 w 59"/>
                <a:gd name="T3" fmla="*/ 41 h 63"/>
                <a:gd name="T4" fmla="*/ 22 w 59"/>
                <a:gd name="T5" fmla="*/ 30 h 63"/>
                <a:gd name="T6" fmla="*/ 22 w 59"/>
                <a:gd name="T7" fmla="*/ 63 h 63"/>
                <a:gd name="T8" fmla="*/ 37 w 59"/>
                <a:gd name="T9" fmla="*/ 63 h 63"/>
                <a:gd name="T10" fmla="*/ 37 w 59"/>
                <a:gd name="T11" fmla="*/ 30 h 63"/>
                <a:gd name="T12" fmla="*/ 47 w 59"/>
                <a:gd name="T13" fmla="*/ 41 h 63"/>
                <a:gd name="T14" fmla="*/ 59 w 59"/>
                <a:gd name="T15" fmla="*/ 30 h 63"/>
                <a:gd name="T16" fmla="*/ 29 w 59"/>
                <a:gd name="T17" fmla="*/ 0 h 63"/>
                <a:gd name="T18" fmla="*/ 0 w 59"/>
                <a:gd name="T19" fmla="*/ 3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63">
                  <a:moveTo>
                    <a:pt x="0" y="30"/>
                  </a:moveTo>
                  <a:lnTo>
                    <a:pt x="11" y="41"/>
                  </a:lnTo>
                  <a:lnTo>
                    <a:pt x="22" y="30"/>
                  </a:lnTo>
                  <a:lnTo>
                    <a:pt x="22" y="63"/>
                  </a:lnTo>
                  <a:lnTo>
                    <a:pt x="37" y="63"/>
                  </a:lnTo>
                  <a:lnTo>
                    <a:pt x="37" y="30"/>
                  </a:lnTo>
                  <a:lnTo>
                    <a:pt x="47" y="41"/>
                  </a:lnTo>
                  <a:lnTo>
                    <a:pt x="59" y="30"/>
                  </a:lnTo>
                  <a:lnTo>
                    <a:pt x="29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41" name="Freeform 385"/>
            <p:cNvSpPr>
              <a:spLocks/>
            </p:cNvSpPr>
            <p:nvPr/>
          </p:nvSpPr>
          <p:spPr bwMode="auto">
            <a:xfrm>
              <a:off x="3235" y="3350"/>
              <a:ext cx="53" cy="53"/>
            </a:xfrm>
            <a:custGeom>
              <a:avLst/>
              <a:gdLst>
                <a:gd name="T0" fmla="*/ 11 w 53"/>
                <a:gd name="T1" fmla="*/ 0 h 53"/>
                <a:gd name="T2" fmla="*/ 11 w 53"/>
                <a:gd name="T3" fmla="*/ 16 h 53"/>
                <a:gd name="T4" fmla="*/ 26 w 53"/>
                <a:gd name="T5" fmla="*/ 16 h 53"/>
                <a:gd name="T6" fmla="*/ 0 w 53"/>
                <a:gd name="T7" fmla="*/ 42 h 53"/>
                <a:gd name="T8" fmla="*/ 12 w 53"/>
                <a:gd name="T9" fmla="*/ 53 h 53"/>
                <a:gd name="T10" fmla="*/ 37 w 53"/>
                <a:gd name="T11" fmla="*/ 27 h 53"/>
                <a:gd name="T12" fmla="*/ 37 w 53"/>
                <a:gd name="T13" fmla="*/ 42 h 53"/>
                <a:gd name="T14" fmla="*/ 53 w 53"/>
                <a:gd name="T15" fmla="*/ 42 h 53"/>
                <a:gd name="T16" fmla="*/ 53 w 53"/>
                <a:gd name="T17" fmla="*/ 0 h 53"/>
                <a:gd name="T18" fmla="*/ 11 w 53"/>
                <a:gd name="T1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53">
                  <a:moveTo>
                    <a:pt x="11" y="0"/>
                  </a:moveTo>
                  <a:lnTo>
                    <a:pt x="11" y="16"/>
                  </a:lnTo>
                  <a:lnTo>
                    <a:pt x="26" y="16"/>
                  </a:lnTo>
                  <a:lnTo>
                    <a:pt x="0" y="42"/>
                  </a:lnTo>
                  <a:lnTo>
                    <a:pt x="12" y="53"/>
                  </a:lnTo>
                  <a:lnTo>
                    <a:pt x="37" y="27"/>
                  </a:lnTo>
                  <a:lnTo>
                    <a:pt x="37" y="42"/>
                  </a:lnTo>
                  <a:lnTo>
                    <a:pt x="53" y="42"/>
                  </a:lnTo>
                  <a:lnTo>
                    <a:pt x="53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43" name="Freeform 386"/>
            <p:cNvSpPr>
              <a:spLocks/>
            </p:cNvSpPr>
            <p:nvPr/>
          </p:nvSpPr>
          <p:spPr bwMode="auto">
            <a:xfrm>
              <a:off x="3095" y="3350"/>
              <a:ext cx="52" cy="53"/>
            </a:xfrm>
            <a:custGeom>
              <a:avLst/>
              <a:gdLst>
                <a:gd name="T0" fmla="*/ 41 w 52"/>
                <a:gd name="T1" fmla="*/ 16 h 53"/>
                <a:gd name="T2" fmla="*/ 41 w 52"/>
                <a:gd name="T3" fmla="*/ 0 h 53"/>
                <a:gd name="T4" fmla="*/ 0 w 52"/>
                <a:gd name="T5" fmla="*/ 0 h 53"/>
                <a:gd name="T6" fmla="*/ 0 w 52"/>
                <a:gd name="T7" fmla="*/ 42 h 53"/>
                <a:gd name="T8" fmla="*/ 15 w 52"/>
                <a:gd name="T9" fmla="*/ 42 h 53"/>
                <a:gd name="T10" fmla="*/ 15 w 52"/>
                <a:gd name="T11" fmla="*/ 27 h 53"/>
                <a:gd name="T12" fmla="*/ 41 w 52"/>
                <a:gd name="T13" fmla="*/ 53 h 53"/>
                <a:gd name="T14" fmla="*/ 52 w 52"/>
                <a:gd name="T15" fmla="*/ 42 h 53"/>
                <a:gd name="T16" fmla="*/ 27 w 52"/>
                <a:gd name="T17" fmla="*/ 16 h 53"/>
                <a:gd name="T18" fmla="*/ 41 w 52"/>
                <a:gd name="T19" fmla="*/ 1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53">
                  <a:moveTo>
                    <a:pt x="41" y="16"/>
                  </a:moveTo>
                  <a:lnTo>
                    <a:pt x="41" y="0"/>
                  </a:lnTo>
                  <a:lnTo>
                    <a:pt x="0" y="0"/>
                  </a:lnTo>
                  <a:lnTo>
                    <a:pt x="0" y="42"/>
                  </a:lnTo>
                  <a:lnTo>
                    <a:pt x="15" y="42"/>
                  </a:lnTo>
                  <a:lnTo>
                    <a:pt x="15" y="27"/>
                  </a:lnTo>
                  <a:lnTo>
                    <a:pt x="41" y="53"/>
                  </a:lnTo>
                  <a:lnTo>
                    <a:pt x="52" y="42"/>
                  </a:lnTo>
                  <a:lnTo>
                    <a:pt x="27" y="16"/>
                  </a:lnTo>
                  <a:lnTo>
                    <a:pt x="41" y="1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44" name="Freeform 387"/>
            <p:cNvSpPr>
              <a:spLocks noEditPoints="1"/>
            </p:cNvSpPr>
            <p:nvPr/>
          </p:nvSpPr>
          <p:spPr bwMode="auto">
            <a:xfrm>
              <a:off x="3155" y="3397"/>
              <a:ext cx="70" cy="70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70 w 70"/>
                <a:gd name="T9" fmla="*/ 70 h 70"/>
                <a:gd name="T10" fmla="*/ 16 w 70"/>
                <a:gd name="T11" fmla="*/ 55 h 70"/>
                <a:gd name="T12" fmla="*/ 55 w 70"/>
                <a:gd name="T13" fmla="*/ 55 h 70"/>
                <a:gd name="T14" fmla="*/ 55 w 70"/>
                <a:gd name="T15" fmla="*/ 16 h 70"/>
                <a:gd name="T16" fmla="*/ 16 w 70"/>
                <a:gd name="T17" fmla="*/ 16 h 70"/>
                <a:gd name="T18" fmla="*/ 16 w 70"/>
                <a:gd name="T19" fmla="*/ 5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70">
                  <a:moveTo>
                    <a:pt x="70" y="70"/>
                  </a:moveTo>
                  <a:lnTo>
                    <a:pt x="0" y="70"/>
                  </a:lnTo>
                  <a:lnTo>
                    <a:pt x="0" y="0"/>
                  </a:lnTo>
                  <a:lnTo>
                    <a:pt x="70" y="0"/>
                  </a:lnTo>
                  <a:lnTo>
                    <a:pt x="70" y="70"/>
                  </a:lnTo>
                  <a:close/>
                  <a:moveTo>
                    <a:pt x="16" y="55"/>
                  </a:moveTo>
                  <a:lnTo>
                    <a:pt x="55" y="55"/>
                  </a:lnTo>
                  <a:lnTo>
                    <a:pt x="55" y="16"/>
                  </a:lnTo>
                  <a:lnTo>
                    <a:pt x="16" y="16"/>
                  </a:lnTo>
                  <a:lnTo>
                    <a:pt x="16" y="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45" name="Rectangle 388"/>
            <p:cNvSpPr>
              <a:spLocks noChangeArrowheads="1"/>
            </p:cNvSpPr>
            <p:nvPr/>
          </p:nvSpPr>
          <p:spPr bwMode="auto">
            <a:xfrm>
              <a:off x="3183" y="3424"/>
              <a:ext cx="15" cy="1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09676" y="3189552"/>
            <a:ext cx="253025" cy="249397"/>
            <a:chOff x="709675" y="3121488"/>
            <a:chExt cx="253025" cy="249397"/>
          </a:xfrm>
        </p:grpSpPr>
        <p:sp>
          <p:nvSpPr>
            <p:cNvPr id="56" name="Freeform 427"/>
            <p:cNvSpPr>
              <a:spLocks noEditPoints="1"/>
            </p:cNvSpPr>
            <p:nvPr/>
          </p:nvSpPr>
          <p:spPr bwMode="auto">
            <a:xfrm>
              <a:off x="709675" y="3190412"/>
              <a:ext cx="186821" cy="180473"/>
            </a:xfrm>
            <a:custGeom>
              <a:avLst/>
              <a:gdLst>
                <a:gd name="T0" fmla="*/ 289 w 345"/>
                <a:gd name="T1" fmla="*/ 332 h 332"/>
                <a:gd name="T2" fmla="*/ 253 w 345"/>
                <a:gd name="T3" fmla="*/ 317 h 332"/>
                <a:gd name="T4" fmla="*/ 136 w 345"/>
                <a:gd name="T5" fmla="*/ 201 h 332"/>
                <a:gd name="T6" fmla="*/ 110 w 345"/>
                <a:gd name="T7" fmla="*/ 204 h 332"/>
                <a:gd name="T8" fmla="*/ 37 w 345"/>
                <a:gd name="T9" fmla="*/ 174 h 332"/>
                <a:gd name="T10" fmla="*/ 14 w 345"/>
                <a:gd name="T11" fmla="*/ 68 h 332"/>
                <a:gd name="T12" fmla="*/ 20 w 345"/>
                <a:gd name="T13" fmla="*/ 49 h 332"/>
                <a:gd name="T14" fmla="*/ 87 w 345"/>
                <a:gd name="T15" fmla="*/ 115 h 332"/>
                <a:gd name="T16" fmla="*/ 117 w 345"/>
                <a:gd name="T17" fmla="*/ 109 h 332"/>
                <a:gd name="T18" fmla="*/ 123 w 345"/>
                <a:gd name="T19" fmla="*/ 79 h 332"/>
                <a:gd name="T20" fmla="*/ 56 w 345"/>
                <a:gd name="T21" fmla="*/ 12 h 332"/>
                <a:gd name="T22" fmla="*/ 76 w 345"/>
                <a:gd name="T23" fmla="*/ 6 h 332"/>
                <a:gd name="T24" fmla="*/ 110 w 345"/>
                <a:gd name="T25" fmla="*/ 0 h 332"/>
                <a:gd name="T26" fmla="*/ 182 w 345"/>
                <a:gd name="T27" fmla="*/ 30 h 332"/>
                <a:gd name="T28" fmla="*/ 209 w 345"/>
                <a:gd name="T29" fmla="*/ 128 h 332"/>
                <a:gd name="T30" fmla="*/ 325 w 345"/>
                <a:gd name="T31" fmla="*/ 245 h 332"/>
                <a:gd name="T32" fmla="*/ 325 w 345"/>
                <a:gd name="T33" fmla="*/ 317 h 332"/>
                <a:gd name="T34" fmla="*/ 289 w 345"/>
                <a:gd name="T35" fmla="*/ 332 h 332"/>
                <a:gd name="T36" fmla="*/ 143 w 345"/>
                <a:gd name="T37" fmla="*/ 172 h 332"/>
                <a:gd name="T38" fmla="*/ 271 w 345"/>
                <a:gd name="T39" fmla="*/ 299 h 332"/>
                <a:gd name="T40" fmla="*/ 307 w 345"/>
                <a:gd name="T41" fmla="*/ 299 h 332"/>
                <a:gd name="T42" fmla="*/ 307 w 345"/>
                <a:gd name="T43" fmla="*/ 263 h 332"/>
                <a:gd name="T44" fmla="*/ 179 w 345"/>
                <a:gd name="T45" fmla="*/ 135 h 332"/>
                <a:gd name="T46" fmla="*/ 182 w 345"/>
                <a:gd name="T47" fmla="*/ 128 h 332"/>
                <a:gd name="T48" fmla="*/ 164 w 345"/>
                <a:gd name="T49" fmla="*/ 48 h 332"/>
                <a:gd name="T50" fmla="*/ 106 w 345"/>
                <a:gd name="T51" fmla="*/ 25 h 332"/>
                <a:gd name="T52" fmla="*/ 151 w 345"/>
                <a:gd name="T53" fmla="*/ 71 h 332"/>
                <a:gd name="T54" fmla="*/ 139 w 345"/>
                <a:gd name="T55" fmla="*/ 131 h 332"/>
                <a:gd name="T56" fmla="*/ 79 w 345"/>
                <a:gd name="T57" fmla="*/ 143 h 332"/>
                <a:gd name="T58" fmla="*/ 33 w 345"/>
                <a:gd name="T59" fmla="*/ 98 h 332"/>
                <a:gd name="T60" fmla="*/ 56 w 345"/>
                <a:gd name="T61" fmla="*/ 156 h 332"/>
                <a:gd name="T62" fmla="*/ 136 w 345"/>
                <a:gd name="T63" fmla="*/ 174 h 332"/>
                <a:gd name="T64" fmla="*/ 143 w 345"/>
                <a:gd name="T65" fmla="*/ 17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45" h="332">
                  <a:moveTo>
                    <a:pt x="289" y="332"/>
                  </a:moveTo>
                  <a:cubicBezTo>
                    <a:pt x="275" y="332"/>
                    <a:pt x="263" y="327"/>
                    <a:pt x="253" y="317"/>
                  </a:cubicBezTo>
                  <a:cubicBezTo>
                    <a:pt x="136" y="201"/>
                    <a:pt x="136" y="201"/>
                    <a:pt x="136" y="201"/>
                  </a:cubicBezTo>
                  <a:cubicBezTo>
                    <a:pt x="128" y="203"/>
                    <a:pt x="119" y="204"/>
                    <a:pt x="110" y="204"/>
                  </a:cubicBezTo>
                  <a:cubicBezTo>
                    <a:pt x="82" y="204"/>
                    <a:pt x="57" y="194"/>
                    <a:pt x="37" y="174"/>
                  </a:cubicBezTo>
                  <a:cubicBezTo>
                    <a:pt x="10" y="147"/>
                    <a:pt x="0" y="105"/>
                    <a:pt x="14" y="68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117" y="109"/>
                    <a:pt x="117" y="109"/>
                    <a:pt x="117" y="109"/>
                  </a:cubicBezTo>
                  <a:cubicBezTo>
                    <a:pt x="123" y="79"/>
                    <a:pt x="123" y="79"/>
                    <a:pt x="123" y="79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87" y="2"/>
                    <a:pt x="98" y="0"/>
                    <a:pt x="110" y="0"/>
                  </a:cubicBezTo>
                  <a:cubicBezTo>
                    <a:pt x="137" y="0"/>
                    <a:pt x="163" y="10"/>
                    <a:pt x="182" y="30"/>
                  </a:cubicBezTo>
                  <a:cubicBezTo>
                    <a:pt x="208" y="55"/>
                    <a:pt x="218" y="93"/>
                    <a:pt x="209" y="128"/>
                  </a:cubicBezTo>
                  <a:cubicBezTo>
                    <a:pt x="325" y="245"/>
                    <a:pt x="325" y="245"/>
                    <a:pt x="325" y="245"/>
                  </a:cubicBezTo>
                  <a:cubicBezTo>
                    <a:pt x="345" y="265"/>
                    <a:pt x="345" y="297"/>
                    <a:pt x="325" y="317"/>
                  </a:cubicBezTo>
                  <a:cubicBezTo>
                    <a:pt x="316" y="327"/>
                    <a:pt x="303" y="332"/>
                    <a:pt x="289" y="332"/>
                  </a:cubicBezTo>
                  <a:close/>
                  <a:moveTo>
                    <a:pt x="143" y="172"/>
                  </a:moveTo>
                  <a:cubicBezTo>
                    <a:pt x="271" y="299"/>
                    <a:pt x="271" y="299"/>
                    <a:pt x="271" y="299"/>
                  </a:cubicBezTo>
                  <a:cubicBezTo>
                    <a:pt x="281" y="309"/>
                    <a:pt x="298" y="309"/>
                    <a:pt x="307" y="299"/>
                  </a:cubicBezTo>
                  <a:cubicBezTo>
                    <a:pt x="317" y="289"/>
                    <a:pt x="317" y="273"/>
                    <a:pt x="307" y="263"/>
                  </a:cubicBezTo>
                  <a:cubicBezTo>
                    <a:pt x="179" y="135"/>
                    <a:pt x="179" y="135"/>
                    <a:pt x="179" y="135"/>
                  </a:cubicBezTo>
                  <a:cubicBezTo>
                    <a:pt x="182" y="128"/>
                    <a:pt x="182" y="128"/>
                    <a:pt x="182" y="128"/>
                  </a:cubicBezTo>
                  <a:cubicBezTo>
                    <a:pt x="192" y="100"/>
                    <a:pt x="185" y="68"/>
                    <a:pt x="164" y="48"/>
                  </a:cubicBezTo>
                  <a:cubicBezTo>
                    <a:pt x="149" y="32"/>
                    <a:pt x="128" y="24"/>
                    <a:pt x="106" y="25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39" y="131"/>
                    <a:pt x="139" y="131"/>
                    <a:pt x="139" y="131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2" y="119"/>
                    <a:pt x="40" y="141"/>
                    <a:pt x="56" y="156"/>
                  </a:cubicBezTo>
                  <a:cubicBezTo>
                    <a:pt x="76" y="177"/>
                    <a:pt x="108" y="184"/>
                    <a:pt x="136" y="174"/>
                  </a:cubicBezTo>
                  <a:lnTo>
                    <a:pt x="143" y="1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57" name="Freeform 428"/>
            <p:cNvSpPr>
              <a:spLocks/>
            </p:cNvSpPr>
            <p:nvPr/>
          </p:nvSpPr>
          <p:spPr bwMode="auto">
            <a:xfrm>
              <a:off x="846617" y="3323726"/>
              <a:ext cx="19045" cy="19952"/>
            </a:xfrm>
            <a:custGeom>
              <a:avLst/>
              <a:gdLst>
                <a:gd name="T0" fmla="*/ 11 w 21"/>
                <a:gd name="T1" fmla="*/ 22 h 22"/>
                <a:gd name="T2" fmla="*/ 0 w 21"/>
                <a:gd name="T3" fmla="*/ 11 h 22"/>
                <a:gd name="T4" fmla="*/ 11 w 21"/>
                <a:gd name="T5" fmla="*/ 0 h 22"/>
                <a:gd name="T6" fmla="*/ 21 w 21"/>
                <a:gd name="T7" fmla="*/ 11 h 22"/>
                <a:gd name="T8" fmla="*/ 11 w 21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2">
                  <a:moveTo>
                    <a:pt x="11" y="22"/>
                  </a:moveTo>
                  <a:lnTo>
                    <a:pt x="0" y="11"/>
                  </a:lnTo>
                  <a:lnTo>
                    <a:pt x="11" y="0"/>
                  </a:lnTo>
                  <a:lnTo>
                    <a:pt x="21" y="11"/>
                  </a:lnTo>
                  <a:lnTo>
                    <a:pt x="11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58" name="Freeform 429"/>
            <p:cNvSpPr>
              <a:spLocks/>
            </p:cNvSpPr>
            <p:nvPr/>
          </p:nvSpPr>
          <p:spPr bwMode="auto">
            <a:xfrm>
              <a:off x="872917" y="3201295"/>
              <a:ext cx="38997" cy="58948"/>
            </a:xfrm>
            <a:custGeom>
              <a:avLst/>
              <a:gdLst>
                <a:gd name="T0" fmla="*/ 0 w 43"/>
                <a:gd name="T1" fmla="*/ 0 h 65"/>
                <a:gd name="T2" fmla="*/ 0 w 43"/>
                <a:gd name="T3" fmla="*/ 33 h 65"/>
                <a:gd name="T4" fmla="*/ 32 w 43"/>
                <a:gd name="T5" fmla="*/ 65 h 65"/>
                <a:gd name="T6" fmla="*/ 43 w 43"/>
                <a:gd name="T7" fmla="*/ 54 h 65"/>
                <a:gd name="T8" fmla="*/ 16 w 43"/>
                <a:gd name="T9" fmla="*/ 27 h 65"/>
                <a:gd name="T10" fmla="*/ 16 w 43"/>
                <a:gd name="T11" fmla="*/ 0 h 65"/>
                <a:gd name="T12" fmla="*/ 0 w 43"/>
                <a:gd name="T1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65">
                  <a:moveTo>
                    <a:pt x="0" y="0"/>
                  </a:moveTo>
                  <a:lnTo>
                    <a:pt x="0" y="33"/>
                  </a:lnTo>
                  <a:lnTo>
                    <a:pt x="32" y="65"/>
                  </a:lnTo>
                  <a:lnTo>
                    <a:pt x="43" y="54"/>
                  </a:lnTo>
                  <a:lnTo>
                    <a:pt x="16" y="27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59" name="Freeform 430"/>
            <p:cNvSpPr>
              <a:spLocks/>
            </p:cNvSpPr>
            <p:nvPr/>
          </p:nvSpPr>
          <p:spPr bwMode="auto">
            <a:xfrm>
              <a:off x="803086" y="3121488"/>
              <a:ext cx="159614" cy="207680"/>
            </a:xfrm>
            <a:custGeom>
              <a:avLst/>
              <a:gdLst>
                <a:gd name="T0" fmla="*/ 295 w 295"/>
                <a:gd name="T1" fmla="*/ 204 h 382"/>
                <a:gd name="T2" fmla="*/ 262 w 295"/>
                <a:gd name="T3" fmla="*/ 107 h 382"/>
                <a:gd name="T4" fmla="*/ 291 w 295"/>
                <a:gd name="T5" fmla="*/ 84 h 382"/>
                <a:gd name="T6" fmla="*/ 275 w 295"/>
                <a:gd name="T7" fmla="*/ 64 h 382"/>
                <a:gd name="T8" fmla="*/ 245 w 295"/>
                <a:gd name="T9" fmla="*/ 88 h 382"/>
                <a:gd name="T10" fmla="*/ 148 w 295"/>
                <a:gd name="T11" fmla="*/ 45 h 382"/>
                <a:gd name="T12" fmla="*/ 148 w 295"/>
                <a:gd name="T13" fmla="*/ 25 h 382"/>
                <a:gd name="T14" fmla="*/ 187 w 295"/>
                <a:gd name="T15" fmla="*/ 25 h 382"/>
                <a:gd name="T16" fmla="*/ 187 w 295"/>
                <a:gd name="T17" fmla="*/ 0 h 382"/>
                <a:gd name="T18" fmla="*/ 84 w 295"/>
                <a:gd name="T19" fmla="*/ 0 h 382"/>
                <a:gd name="T20" fmla="*/ 84 w 295"/>
                <a:gd name="T21" fmla="*/ 25 h 382"/>
                <a:gd name="T22" fmla="*/ 123 w 295"/>
                <a:gd name="T23" fmla="*/ 25 h 382"/>
                <a:gd name="T24" fmla="*/ 123 w 295"/>
                <a:gd name="T25" fmla="*/ 45 h 382"/>
                <a:gd name="T26" fmla="*/ 0 w 295"/>
                <a:gd name="T27" fmla="*/ 119 h 382"/>
                <a:gd name="T28" fmla="*/ 22 w 295"/>
                <a:gd name="T29" fmla="*/ 133 h 382"/>
                <a:gd name="T30" fmla="*/ 135 w 295"/>
                <a:gd name="T31" fmla="*/ 70 h 382"/>
                <a:gd name="T32" fmla="*/ 270 w 295"/>
                <a:gd name="T33" fmla="*/ 204 h 382"/>
                <a:gd name="T34" fmla="*/ 206 w 295"/>
                <a:gd name="T35" fmla="*/ 319 h 382"/>
                <a:gd name="T36" fmla="*/ 215 w 295"/>
                <a:gd name="T37" fmla="*/ 284 h 382"/>
                <a:gd name="T38" fmla="*/ 191 w 295"/>
                <a:gd name="T39" fmla="*/ 277 h 382"/>
                <a:gd name="T40" fmla="*/ 170 w 295"/>
                <a:gd name="T41" fmla="*/ 350 h 382"/>
                <a:gd name="T42" fmla="*/ 240 w 295"/>
                <a:gd name="T43" fmla="*/ 382 h 382"/>
                <a:gd name="T44" fmla="*/ 251 w 295"/>
                <a:gd name="T45" fmla="*/ 359 h 382"/>
                <a:gd name="T46" fmla="*/ 216 w 295"/>
                <a:gd name="T47" fmla="*/ 343 h 382"/>
                <a:gd name="T48" fmla="*/ 295 w 295"/>
                <a:gd name="T49" fmla="*/ 204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5" h="382">
                  <a:moveTo>
                    <a:pt x="295" y="204"/>
                  </a:moveTo>
                  <a:cubicBezTo>
                    <a:pt x="295" y="168"/>
                    <a:pt x="283" y="134"/>
                    <a:pt x="262" y="107"/>
                  </a:cubicBezTo>
                  <a:cubicBezTo>
                    <a:pt x="291" y="84"/>
                    <a:pt x="291" y="84"/>
                    <a:pt x="291" y="84"/>
                  </a:cubicBezTo>
                  <a:cubicBezTo>
                    <a:pt x="275" y="64"/>
                    <a:pt x="275" y="64"/>
                    <a:pt x="275" y="64"/>
                  </a:cubicBezTo>
                  <a:cubicBezTo>
                    <a:pt x="245" y="88"/>
                    <a:pt x="245" y="88"/>
                    <a:pt x="245" y="88"/>
                  </a:cubicBezTo>
                  <a:cubicBezTo>
                    <a:pt x="219" y="64"/>
                    <a:pt x="185" y="48"/>
                    <a:pt x="148" y="45"/>
                  </a:cubicBezTo>
                  <a:cubicBezTo>
                    <a:pt x="148" y="25"/>
                    <a:pt x="148" y="25"/>
                    <a:pt x="148" y="25"/>
                  </a:cubicBezTo>
                  <a:cubicBezTo>
                    <a:pt x="187" y="25"/>
                    <a:pt x="187" y="25"/>
                    <a:pt x="187" y="25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4" y="25"/>
                    <a:pt x="84" y="25"/>
                    <a:pt x="84" y="25"/>
                  </a:cubicBezTo>
                  <a:cubicBezTo>
                    <a:pt x="123" y="25"/>
                    <a:pt x="123" y="25"/>
                    <a:pt x="123" y="25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71" y="49"/>
                    <a:pt x="27" y="78"/>
                    <a:pt x="0" y="119"/>
                  </a:cubicBezTo>
                  <a:cubicBezTo>
                    <a:pt x="22" y="133"/>
                    <a:pt x="22" y="133"/>
                    <a:pt x="22" y="133"/>
                  </a:cubicBezTo>
                  <a:cubicBezTo>
                    <a:pt x="46" y="95"/>
                    <a:pt x="88" y="70"/>
                    <a:pt x="135" y="70"/>
                  </a:cubicBezTo>
                  <a:cubicBezTo>
                    <a:pt x="209" y="70"/>
                    <a:pt x="270" y="130"/>
                    <a:pt x="270" y="204"/>
                  </a:cubicBezTo>
                  <a:cubicBezTo>
                    <a:pt x="270" y="253"/>
                    <a:pt x="244" y="295"/>
                    <a:pt x="206" y="319"/>
                  </a:cubicBezTo>
                  <a:cubicBezTo>
                    <a:pt x="215" y="284"/>
                    <a:pt x="215" y="284"/>
                    <a:pt x="215" y="284"/>
                  </a:cubicBezTo>
                  <a:cubicBezTo>
                    <a:pt x="191" y="277"/>
                    <a:pt x="191" y="277"/>
                    <a:pt x="191" y="277"/>
                  </a:cubicBezTo>
                  <a:cubicBezTo>
                    <a:pt x="170" y="350"/>
                    <a:pt x="170" y="350"/>
                    <a:pt x="170" y="350"/>
                  </a:cubicBezTo>
                  <a:cubicBezTo>
                    <a:pt x="240" y="382"/>
                    <a:pt x="240" y="382"/>
                    <a:pt x="240" y="382"/>
                  </a:cubicBezTo>
                  <a:cubicBezTo>
                    <a:pt x="251" y="359"/>
                    <a:pt x="251" y="359"/>
                    <a:pt x="251" y="359"/>
                  </a:cubicBezTo>
                  <a:cubicBezTo>
                    <a:pt x="216" y="343"/>
                    <a:pt x="216" y="343"/>
                    <a:pt x="216" y="343"/>
                  </a:cubicBezTo>
                  <a:cubicBezTo>
                    <a:pt x="263" y="315"/>
                    <a:pt x="295" y="263"/>
                    <a:pt x="295" y="2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sp>
        <p:nvSpPr>
          <p:cNvPr id="61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</p:spPr>
        <p:txBody>
          <a:bodyPr/>
          <a:lstStyle/>
          <a:p>
            <a:fld id="{B016F8AB-BCEA-4347-8BA6-BE776009BC89}" type="slidenum">
              <a:rPr lang="en-US" smtClean="0"/>
              <a:t>7</a:t>
            </a:fld>
            <a:endParaRPr lang="en-US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29" y="1143945"/>
            <a:ext cx="538420" cy="538420"/>
          </a:xfrm>
          <a:prstGeom prst="rect">
            <a:avLst/>
          </a:prstGeom>
        </p:spPr>
      </p:pic>
      <p:sp>
        <p:nvSpPr>
          <p:cNvPr id="60" name="Content Placeholder 1"/>
          <p:cNvSpPr txBox="1">
            <a:spLocks/>
          </p:cNvSpPr>
          <p:nvPr/>
        </p:nvSpPr>
        <p:spPr>
          <a:xfrm rot="16200000">
            <a:off x="103683" y="2068774"/>
            <a:ext cx="1190179" cy="463459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 vert="horz" lIns="0" tIns="91440" rIns="0" bIns="0" rtlCol="0" anchor="b" anchorCtr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80000"/>
              </a:lnSpc>
              <a:buNone/>
            </a:pPr>
            <a:r>
              <a:rPr lang="en-US" sz="1400" b="1" dirty="0" smtClean="0"/>
              <a:t>Top of mind</a:t>
            </a:r>
            <a:endParaRPr lang="en-US" sz="1400" b="1" dirty="0"/>
          </a:p>
        </p:txBody>
      </p:sp>
      <p:sp>
        <p:nvSpPr>
          <p:cNvPr id="64" name="Rectangle 55"/>
          <p:cNvSpPr/>
          <p:nvPr/>
        </p:nvSpPr>
        <p:spPr bwMode="ltGray">
          <a:xfrm>
            <a:off x="1195279" y="3065153"/>
            <a:ext cx="3871776" cy="141194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45720" rIns="45720" bIns="45720" rtlCol="0" anchor="ctr">
            <a:noAutofit/>
          </a:bodyPr>
          <a:lstStyle/>
          <a:p>
            <a:pPr marL="61913" indent="-61913">
              <a:spcBef>
                <a:spcPts val="600"/>
              </a:spcBef>
              <a:buClr>
                <a:prstClr val="black"/>
              </a:buClr>
            </a:pPr>
            <a:r>
              <a:rPr lang="en-US" sz="1000" i="1" dirty="0" smtClean="0">
                <a:solidFill>
                  <a:schemeClr val="tx1"/>
                </a:solidFill>
              </a:rPr>
              <a:t>“xxx“</a:t>
            </a:r>
            <a:endParaRPr lang="en-US" sz="1000" i="1" dirty="0">
              <a:solidFill>
                <a:schemeClr val="tx1"/>
              </a:solidFill>
            </a:endParaRPr>
          </a:p>
          <a:p>
            <a:pPr marL="171450" indent="-171450" algn="r">
              <a:buClr>
                <a:prstClr val="black"/>
              </a:buClr>
              <a:buFontTx/>
              <a:buChar char="-"/>
            </a:pPr>
            <a:r>
              <a:rPr lang="en-US" sz="900" b="1" dirty="0">
                <a:solidFill>
                  <a:schemeClr val="tx1"/>
                </a:solidFill>
              </a:rPr>
              <a:t>Name</a:t>
            </a:r>
            <a:r>
              <a:rPr lang="en-US" sz="900" dirty="0">
                <a:solidFill>
                  <a:schemeClr val="tx1"/>
                </a:solidFill>
              </a:rPr>
              <a:t>, Company </a:t>
            </a:r>
            <a:r>
              <a:rPr lang="en-US" sz="900" dirty="0" smtClean="0">
                <a:solidFill>
                  <a:schemeClr val="tx1"/>
                </a:solidFill>
              </a:rPr>
              <a:t>Role</a:t>
            </a:r>
            <a:endParaRPr lang="en-US" sz="900" dirty="0">
              <a:solidFill>
                <a:schemeClr val="tx1"/>
              </a:solidFill>
            </a:endParaRPr>
          </a:p>
          <a:p>
            <a:pPr marL="61913" indent="-61913">
              <a:spcBef>
                <a:spcPts val="600"/>
              </a:spcBef>
              <a:buClr>
                <a:prstClr val="black"/>
              </a:buClr>
            </a:pPr>
            <a:r>
              <a:rPr lang="en-US" sz="1000" i="1" dirty="0">
                <a:solidFill>
                  <a:schemeClr val="tx1"/>
                </a:solidFill>
              </a:rPr>
              <a:t>“xxx“</a:t>
            </a:r>
          </a:p>
          <a:p>
            <a:pPr marL="61913" indent="-61913" algn="r">
              <a:buClr>
                <a:prstClr val="black"/>
              </a:buClr>
            </a:pPr>
            <a:r>
              <a:rPr lang="en-US" sz="900" b="1" dirty="0">
                <a:solidFill>
                  <a:schemeClr val="tx1"/>
                </a:solidFill>
              </a:rPr>
              <a:t>- Name</a:t>
            </a:r>
            <a:r>
              <a:rPr lang="en-US" sz="900" dirty="0">
                <a:solidFill>
                  <a:schemeClr val="tx1"/>
                </a:solidFill>
              </a:rPr>
              <a:t>, Company Role</a:t>
            </a:r>
          </a:p>
          <a:p>
            <a:pPr algn="r">
              <a:buClr>
                <a:prstClr val="black"/>
              </a:buClr>
            </a:pPr>
            <a:endParaRPr lang="en-US" sz="900" dirty="0" smtClean="0">
              <a:solidFill>
                <a:schemeClr val="tx1"/>
              </a:solidFill>
            </a:endParaRPr>
          </a:p>
          <a:p>
            <a:pPr marL="61913" indent="-61913">
              <a:spcBef>
                <a:spcPts val="600"/>
              </a:spcBef>
              <a:buClr>
                <a:prstClr val="black"/>
              </a:buClr>
            </a:pPr>
            <a:r>
              <a:rPr lang="en-US" sz="1000" i="1" dirty="0">
                <a:solidFill>
                  <a:schemeClr val="tx1"/>
                </a:solidFill>
              </a:rPr>
              <a:t>“xxx“</a:t>
            </a:r>
          </a:p>
          <a:p>
            <a:pPr marL="61913" indent="-61913" algn="r">
              <a:buClr>
                <a:prstClr val="black"/>
              </a:buClr>
            </a:pPr>
            <a:r>
              <a:rPr lang="en-US" sz="900" b="1" dirty="0">
                <a:solidFill>
                  <a:schemeClr val="tx1"/>
                </a:solidFill>
              </a:rPr>
              <a:t>- Name</a:t>
            </a:r>
            <a:r>
              <a:rPr lang="en-US" sz="900" dirty="0">
                <a:solidFill>
                  <a:schemeClr val="tx1"/>
                </a:solidFill>
              </a:rPr>
              <a:t>, Company </a:t>
            </a:r>
            <a:r>
              <a:rPr lang="en-US" sz="900" dirty="0" smtClean="0">
                <a:solidFill>
                  <a:schemeClr val="tx1"/>
                </a:solidFill>
              </a:rPr>
              <a:t>Role</a:t>
            </a:r>
            <a:endParaRPr lang="en-US" sz="900" dirty="0">
              <a:solidFill>
                <a:schemeClr val="tx1"/>
              </a:solidFill>
            </a:endParaRPr>
          </a:p>
          <a:p>
            <a:pPr marL="61913" indent="-61913">
              <a:spcBef>
                <a:spcPts val="600"/>
              </a:spcBef>
              <a:buClr>
                <a:prstClr val="black"/>
              </a:buClr>
            </a:pP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5" name="Rectangle 55"/>
          <p:cNvSpPr/>
          <p:nvPr/>
        </p:nvSpPr>
        <p:spPr bwMode="ltGray">
          <a:xfrm>
            <a:off x="1226026" y="4659596"/>
            <a:ext cx="3871776" cy="136181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45720" rIns="45720" bIns="45720" rtlCol="0" anchor="ctr">
            <a:noAutofit/>
          </a:bodyPr>
          <a:lstStyle/>
          <a:p>
            <a:pPr marL="61913" indent="-61913">
              <a:spcBef>
                <a:spcPts val="600"/>
              </a:spcBef>
              <a:buClr>
                <a:prstClr val="black"/>
              </a:buClr>
            </a:pPr>
            <a:r>
              <a:rPr lang="en-US" sz="1000" i="1" dirty="0" smtClean="0">
                <a:solidFill>
                  <a:schemeClr val="tx1"/>
                </a:solidFill>
              </a:rPr>
              <a:t>“xxx“</a:t>
            </a:r>
            <a:endParaRPr lang="en-US" sz="1000" i="1" dirty="0">
              <a:solidFill>
                <a:schemeClr val="tx1"/>
              </a:solidFill>
            </a:endParaRPr>
          </a:p>
          <a:p>
            <a:pPr marL="171450" indent="-171450" algn="r">
              <a:buClr>
                <a:prstClr val="black"/>
              </a:buClr>
              <a:buFontTx/>
              <a:buChar char="-"/>
            </a:pPr>
            <a:r>
              <a:rPr lang="en-US" sz="900" b="1" dirty="0" smtClean="0">
                <a:solidFill>
                  <a:schemeClr val="tx1"/>
                </a:solidFill>
              </a:rPr>
              <a:t>xxx</a:t>
            </a:r>
            <a:r>
              <a:rPr lang="en-US" sz="900" dirty="0" smtClean="0">
                <a:solidFill>
                  <a:schemeClr val="tx1"/>
                </a:solidFill>
              </a:rPr>
              <a:t>, xxx</a:t>
            </a:r>
            <a:endParaRPr lang="en-US" sz="900" dirty="0">
              <a:solidFill>
                <a:schemeClr val="tx1"/>
              </a:solidFill>
            </a:endParaRPr>
          </a:p>
          <a:p>
            <a:pPr marL="61913" indent="-61913">
              <a:spcBef>
                <a:spcPts val="600"/>
              </a:spcBef>
              <a:buClr>
                <a:prstClr val="black"/>
              </a:buClr>
            </a:pPr>
            <a:r>
              <a:rPr lang="en-US" sz="1000" i="1" dirty="0">
                <a:solidFill>
                  <a:schemeClr val="tx1"/>
                </a:solidFill>
              </a:rPr>
              <a:t>“xxx“</a:t>
            </a:r>
          </a:p>
          <a:p>
            <a:pPr marL="61913" indent="-61913" algn="r">
              <a:buClr>
                <a:prstClr val="black"/>
              </a:buClr>
            </a:pPr>
            <a:r>
              <a:rPr lang="en-US" sz="900" b="1" dirty="0">
                <a:solidFill>
                  <a:schemeClr val="tx1"/>
                </a:solidFill>
              </a:rPr>
              <a:t>- xxx</a:t>
            </a:r>
            <a:r>
              <a:rPr lang="en-US" sz="900" dirty="0">
                <a:solidFill>
                  <a:schemeClr val="tx1"/>
                </a:solidFill>
              </a:rPr>
              <a:t>, xxx</a:t>
            </a:r>
          </a:p>
          <a:p>
            <a:pPr marL="171450" indent="-171450" algn="r">
              <a:buClr>
                <a:prstClr val="black"/>
              </a:buClr>
              <a:buFontTx/>
              <a:buChar char="-"/>
            </a:pPr>
            <a:endParaRPr lang="en-US" sz="900" dirty="0" smtClean="0">
              <a:solidFill>
                <a:schemeClr val="tx1"/>
              </a:solidFill>
            </a:endParaRPr>
          </a:p>
          <a:p>
            <a:pPr marL="61913" indent="-61913">
              <a:spcBef>
                <a:spcPts val="600"/>
              </a:spcBef>
              <a:buClr>
                <a:prstClr val="black"/>
              </a:buClr>
            </a:pPr>
            <a:r>
              <a:rPr lang="en-US" sz="1000" i="1" dirty="0">
                <a:solidFill>
                  <a:schemeClr val="tx1"/>
                </a:solidFill>
              </a:rPr>
              <a:t>“xxx“</a:t>
            </a:r>
          </a:p>
          <a:p>
            <a:pPr marL="61913" indent="-61913" algn="r">
              <a:buClr>
                <a:prstClr val="black"/>
              </a:buClr>
            </a:pPr>
            <a:r>
              <a:rPr lang="en-US" sz="900" b="1" dirty="0">
                <a:solidFill>
                  <a:schemeClr val="tx1"/>
                </a:solidFill>
              </a:rPr>
              <a:t>- xxx</a:t>
            </a:r>
            <a:r>
              <a:rPr lang="en-US" sz="900" dirty="0">
                <a:solidFill>
                  <a:schemeClr val="tx1"/>
                </a:solidFill>
              </a:rPr>
              <a:t>, xxx</a:t>
            </a:r>
          </a:p>
          <a:p>
            <a:pPr marL="61913" indent="-61913">
              <a:spcBef>
                <a:spcPts val="600"/>
              </a:spcBef>
              <a:buClr>
                <a:prstClr val="black"/>
              </a:buClr>
            </a:pP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293791" y="1342719"/>
            <a:ext cx="1498634" cy="1371600"/>
          </a:xfrm>
          <a:prstGeom prst="rect">
            <a:avLst/>
          </a:prstGeom>
        </p:spPr>
        <p:txBody>
          <a:bodyPr wrap="square" lIns="45720" tIns="45720" rIns="45720" bIns="4572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dirty="0" smtClean="0"/>
              <a:t>xxx</a:t>
            </a:r>
            <a:endParaRPr lang="en-US" sz="800" dirty="0"/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 smtClean="0"/>
              <a:t>xxx</a:t>
            </a:r>
          </a:p>
        </p:txBody>
      </p:sp>
      <p:sp>
        <p:nvSpPr>
          <p:cNvPr id="67" name="Rectangle 66"/>
          <p:cNvSpPr/>
          <p:nvPr/>
        </p:nvSpPr>
        <p:spPr>
          <a:xfrm>
            <a:off x="9904741" y="1342381"/>
            <a:ext cx="1498634" cy="1371600"/>
          </a:xfrm>
          <a:prstGeom prst="rect">
            <a:avLst/>
          </a:prstGeom>
        </p:spPr>
        <p:txBody>
          <a:bodyPr wrap="square" lIns="45720" tIns="45720" rIns="45720" bIns="4572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dirty="0" smtClean="0"/>
              <a:t>xxx</a:t>
            </a:r>
            <a:endParaRPr lang="en-US" sz="800" dirty="0"/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 smtClean="0"/>
              <a:t>xxx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751464" y="3185484"/>
            <a:ext cx="1498634" cy="1146296"/>
          </a:xfrm>
          <a:prstGeom prst="rect">
            <a:avLst/>
          </a:prstGeom>
        </p:spPr>
        <p:txBody>
          <a:bodyPr wrap="square" lIns="45720" tIns="45720" rIns="45720" bIns="4572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dirty="0" smtClean="0"/>
              <a:t>xxx</a:t>
            </a:r>
            <a:endParaRPr lang="en-US" sz="800" dirty="0"/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 smtClean="0"/>
              <a:t>xxx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362414" y="3189552"/>
            <a:ext cx="1498634" cy="1146296"/>
          </a:xfrm>
          <a:prstGeom prst="rect">
            <a:avLst/>
          </a:prstGeom>
        </p:spPr>
        <p:txBody>
          <a:bodyPr wrap="square" lIns="45720" tIns="45720" rIns="45720" bIns="4572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dirty="0" smtClean="0"/>
              <a:t>xxx</a:t>
            </a:r>
            <a:endParaRPr lang="en-US" sz="800" dirty="0"/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 smtClean="0"/>
              <a:t>xxx</a:t>
            </a:r>
          </a:p>
        </p:txBody>
      </p:sp>
      <p:sp>
        <p:nvSpPr>
          <p:cNvPr id="71" name="Rectangle 70"/>
          <p:cNvSpPr/>
          <p:nvPr/>
        </p:nvSpPr>
        <p:spPr>
          <a:xfrm>
            <a:off x="9973364" y="3189214"/>
            <a:ext cx="1498634" cy="1146296"/>
          </a:xfrm>
          <a:prstGeom prst="rect">
            <a:avLst/>
          </a:prstGeom>
        </p:spPr>
        <p:txBody>
          <a:bodyPr wrap="square" lIns="45720" tIns="45720" rIns="45720" bIns="4572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dirty="0" smtClean="0"/>
              <a:t>xxx</a:t>
            </a:r>
            <a:endParaRPr lang="en-US" sz="800" dirty="0"/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 smtClean="0"/>
              <a:t>xxx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730215" y="4732622"/>
            <a:ext cx="1498634" cy="1146296"/>
          </a:xfrm>
          <a:prstGeom prst="rect">
            <a:avLst/>
          </a:prstGeom>
        </p:spPr>
        <p:txBody>
          <a:bodyPr wrap="square" lIns="45720" tIns="45720" rIns="45720" bIns="4572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dirty="0" smtClean="0"/>
              <a:t>xxx</a:t>
            </a:r>
            <a:endParaRPr lang="en-US" sz="800" dirty="0"/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 smtClean="0"/>
              <a:t>xxx</a:t>
            </a:r>
          </a:p>
        </p:txBody>
      </p:sp>
      <p:sp>
        <p:nvSpPr>
          <p:cNvPr id="73" name="Rectangle 72"/>
          <p:cNvSpPr/>
          <p:nvPr/>
        </p:nvSpPr>
        <p:spPr>
          <a:xfrm>
            <a:off x="8341165" y="4736690"/>
            <a:ext cx="1498634" cy="1146296"/>
          </a:xfrm>
          <a:prstGeom prst="rect">
            <a:avLst/>
          </a:prstGeom>
        </p:spPr>
        <p:txBody>
          <a:bodyPr wrap="square" lIns="45720" tIns="45720" rIns="45720" bIns="4572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dirty="0" smtClean="0"/>
              <a:t>xxx</a:t>
            </a:r>
            <a:endParaRPr lang="en-US" sz="800" dirty="0"/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 smtClean="0"/>
              <a:t>xxx</a:t>
            </a:r>
          </a:p>
        </p:txBody>
      </p:sp>
      <p:sp>
        <p:nvSpPr>
          <p:cNvPr id="74" name="Rectangle 73"/>
          <p:cNvSpPr/>
          <p:nvPr/>
        </p:nvSpPr>
        <p:spPr>
          <a:xfrm>
            <a:off x="9952115" y="4736352"/>
            <a:ext cx="1498634" cy="1146296"/>
          </a:xfrm>
          <a:prstGeom prst="rect">
            <a:avLst/>
          </a:prstGeom>
        </p:spPr>
        <p:txBody>
          <a:bodyPr wrap="square" lIns="45720" tIns="45720" rIns="45720" bIns="4572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dirty="0" smtClean="0"/>
              <a:t>xxx</a:t>
            </a:r>
            <a:endParaRPr lang="en-US" sz="800" dirty="0"/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 smtClean="0"/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252469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55"/>
          <p:cNvSpPr/>
          <p:nvPr/>
        </p:nvSpPr>
        <p:spPr bwMode="ltGray">
          <a:xfrm>
            <a:off x="611029" y="2030755"/>
            <a:ext cx="3566160" cy="354882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marL="60325" indent="-60325">
              <a:spcBef>
                <a:spcPts val="1200"/>
              </a:spcBef>
              <a:buClr>
                <a:prstClr val="black"/>
              </a:buClr>
            </a:pPr>
            <a:r>
              <a:rPr lang="en-US" sz="1100" i="1" dirty="0" smtClean="0">
                <a:solidFill>
                  <a:schemeClr val="tx1"/>
                </a:solidFill>
              </a:rPr>
              <a:t>“xxx”</a:t>
            </a:r>
            <a:endParaRPr lang="en-US" sz="1100" i="1" dirty="0">
              <a:solidFill>
                <a:schemeClr val="tx1"/>
              </a:solidFill>
            </a:endParaRPr>
          </a:p>
          <a:p>
            <a:pPr algn="r">
              <a:buClr>
                <a:prstClr val="black"/>
              </a:buClr>
            </a:pPr>
            <a:r>
              <a:rPr lang="en-US" sz="1000" i="1" dirty="0" smtClean="0">
                <a:solidFill>
                  <a:schemeClr val="tx1"/>
                </a:solidFill>
              </a:rPr>
              <a:t>- </a:t>
            </a:r>
            <a:r>
              <a:rPr lang="en-US" sz="1000" b="1" dirty="0" smtClean="0">
                <a:solidFill>
                  <a:schemeClr val="tx1"/>
                </a:solidFill>
              </a:rPr>
              <a:t>Name,</a:t>
            </a:r>
          </a:p>
          <a:p>
            <a:pPr lvl="0" algn="r"/>
            <a:r>
              <a:rPr lang="en-US" sz="1000" dirty="0" smtClean="0">
                <a:solidFill>
                  <a:schemeClr val="tx1"/>
                </a:solidFill>
              </a:rPr>
              <a:t>Company Role</a:t>
            </a:r>
          </a:p>
          <a:p>
            <a:pPr lvl="0" algn="r"/>
            <a:endParaRPr lang="en-US" sz="1000" dirty="0">
              <a:solidFill>
                <a:schemeClr val="tx1"/>
              </a:solidFill>
            </a:endParaRPr>
          </a:p>
          <a:p>
            <a:pPr lvl="0" algn="r"/>
            <a:endParaRPr lang="en-US" sz="1000" dirty="0" smtClean="0">
              <a:solidFill>
                <a:schemeClr val="tx1"/>
              </a:solidFill>
            </a:endParaRPr>
          </a:p>
          <a:p>
            <a:pPr marL="60325" indent="-60325">
              <a:spcBef>
                <a:spcPts val="1200"/>
              </a:spcBef>
              <a:buClr>
                <a:prstClr val="black"/>
              </a:buClr>
            </a:pPr>
            <a:r>
              <a:rPr lang="en-US" sz="1100" i="1" dirty="0">
                <a:solidFill>
                  <a:schemeClr val="tx1"/>
                </a:solidFill>
              </a:rPr>
              <a:t>“xxx”</a:t>
            </a:r>
          </a:p>
          <a:p>
            <a:pPr algn="r">
              <a:buClr>
                <a:prstClr val="black"/>
              </a:buClr>
            </a:pPr>
            <a:r>
              <a:rPr lang="en-US" sz="1000" i="1" dirty="0">
                <a:solidFill>
                  <a:schemeClr val="tx1"/>
                </a:solidFill>
              </a:rPr>
              <a:t>- </a:t>
            </a:r>
            <a:r>
              <a:rPr lang="en-US" sz="1000" b="1" dirty="0">
                <a:solidFill>
                  <a:schemeClr val="tx1"/>
                </a:solidFill>
              </a:rPr>
              <a:t>Name,</a:t>
            </a:r>
          </a:p>
          <a:p>
            <a:pPr lvl="0" algn="r"/>
            <a:r>
              <a:rPr lang="en-US" sz="1000" dirty="0">
                <a:solidFill>
                  <a:schemeClr val="tx1"/>
                </a:solidFill>
              </a:rPr>
              <a:t>Company Role</a:t>
            </a:r>
          </a:p>
          <a:p>
            <a:pPr lvl="0" algn="r"/>
            <a:endParaRPr lang="en-US" sz="1000" dirty="0" smtClean="0">
              <a:solidFill>
                <a:schemeClr val="tx1"/>
              </a:solidFill>
            </a:endParaRPr>
          </a:p>
          <a:p>
            <a:pPr lvl="0" algn="r"/>
            <a:endParaRPr lang="en-US" sz="1000" dirty="0">
              <a:solidFill>
                <a:schemeClr val="tx1"/>
              </a:solidFill>
            </a:endParaRPr>
          </a:p>
          <a:p>
            <a:pPr lvl="0" algn="r"/>
            <a:endParaRPr lang="en-US" sz="1000" dirty="0" smtClean="0">
              <a:solidFill>
                <a:schemeClr val="tx1"/>
              </a:solidFill>
            </a:endParaRPr>
          </a:p>
          <a:p>
            <a:pPr marL="60325" indent="-60325">
              <a:spcBef>
                <a:spcPts val="1200"/>
              </a:spcBef>
              <a:buClr>
                <a:prstClr val="black"/>
              </a:buClr>
            </a:pPr>
            <a:r>
              <a:rPr lang="en-US" sz="1100" i="1" dirty="0">
                <a:solidFill>
                  <a:schemeClr val="tx1"/>
                </a:solidFill>
              </a:rPr>
              <a:t>“xxx”</a:t>
            </a:r>
          </a:p>
          <a:p>
            <a:pPr algn="r">
              <a:buClr>
                <a:prstClr val="black"/>
              </a:buClr>
            </a:pPr>
            <a:r>
              <a:rPr lang="en-US" sz="1000" i="1" dirty="0">
                <a:solidFill>
                  <a:schemeClr val="tx1"/>
                </a:solidFill>
              </a:rPr>
              <a:t>- </a:t>
            </a:r>
            <a:r>
              <a:rPr lang="en-US" sz="1000" b="1" dirty="0">
                <a:solidFill>
                  <a:schemeClr val="tx1"/>
                </a:solidFill>
              </a:rPr>
              <a:t>Name,</a:t>
            </a:r>
          </a:p>
          <a:p>
            <a:pPr lvl="0" algn="r"/>
            <a:r>
              <a:rPr lang="en-US" sz="1000" dirty="0">
                <a:solidFill>
                  <a:schemeClr val="tx1"/>
                </a:solidFill>
              </a:rPr>
              <a:t>Company Role</a:t>
            </a:r>
          </a:p>
          <a:p>
            <a:pPr lvl="0" algn="r"/>
            <a:endParaRPr lang="en-US" sz="1000" dirty="0" smtClean="0">
              <a:solidFill>
                <a:schemeClr val="tx1"/>
              </a:solidFill>
            </a:endParaRPr>
          </a:p>
          <a:p>
            <a:pPr marL="60325" indent="-60325">
              <a:spcBef>
                <a:spcPts val="1200"/>
              </a:spcBef>
              <a:buClr>
                <a:prstClr val="black"/>
              </a:buClr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" name="Rectangle 55"/>
          <p:cNvSpPr/>
          <p:nvPr/>
        </p:nvSpPr>
        <p:spPr bwMode="ltGray">
          <a:xfrm>
            <a:off x="4312126" y="1986465"/>
            <a:ext cx="3566160" cy="359311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marL="60325" indent="-60325">
              <a:spcBef>
                <a:spcPts val="1200"/>
              </a:spcBef>
              <a:buClr>
                <a:prstClr val="black"/>
              </a:buClr>
            </a:pPr>
            <a:r>
              <a:rPr lang="en-US" sz="1100" i="1">
                <a:solidFill>
                  <a:schemeClr val="tx1"/>
                </a:solidFill>
              </a:rPr>
              <a:t>“xxx”</a:t>
            </a:r>
          </a:p>
          <a:p>
            <a:pPr algn="r">
              <a:buClr>
                <a:prstClr val="black"/>
              </a:buClr>
            </a:pPr>
            <a:r>
              <a:rPr lang="en-US" sz="1000" i="1">
                <a:solidFill>
                  <a:schemeClr val="tx1"/>
                </a:solidFill>
              </a:rPr>
              <a:t>- </a:t>
            </a:r>
            <a:r>
              <a:rPr lang="en-US" sz="1000" b="1">
                <a:solidFill>
                  <a:schemeClr val="tx1"/>
                </a:solidFill>
              </a:rPr>
              <a:t>Name,</a:t>
            </a:r>
          </a:p>
          <a:p>
            <a:pPr lvl="0" algn="r"/>
            <a:r>
              <a:rPr lang="en-US" sz="1000">
                <a:solidFill>
                  <a:schemeClr val="tx1"/>
                </a:solidFill>
              </a:rPr>
              <a:t>Company Role</a:t>
            </a:r>
          </a:p>
          <a:p>
            <a:pPr lvl="0" algn="r"/>
            <a:endParaRPr lang="en-US" sz="1000">
              <a:solidFill>
                <a:schemeClr val="tx1"/>
              </a:solidFill>
            </a:endParaRPr>
          </a:p>
          <a:p>
            <a:pPr lvl="0" algn="r"/>
            <a:endParaRPr lang="en-US" sz="1000">
              <a:solidFill>
                <a:schemeClr val="tx1"/>
              </a:solidFill>
            </a:endParaRPr>
          </a:p>
          <a:p>
            <a:pPr marL="60325" indent="-60325">
              <a:spcBef>
                <a:spcPts val="1200"/>
              </a:spcBef>
              <a:buClr>
                <a:prstClr val="black"/>
              </a:buClr>
            </a:pPr>
            <a:r>
              <a:rPr lang="en-US" sz="1100" i="1">
                <a:solidFill>
                  <a:schemeClr val="tx1"/>
                </a:solidFill>
              </a:rPr>
              <a:t>“xxx”</a:t>
            </a:r>
          </a:p>
          <a:p>
            <a:pPr algn="r">
              <a:buClr>
                <a:prstClr val="black"/>
              </a:buClr>
            </a:pPr>
            <a:r>
              <a:rPr lang="en-US" sz="1000" i="1">
                <a:solidFill>
                  <a:schemeClr val="tx1"/>
                </a:solidFill>
              </a:rPr>
              <a:t>- </a:t>
            </a:r>
            <a:r>
              <a:rPr lang="en-US" sz="1000" b="1">
                <a:solidFill>
                  <a:schemeClr val="tx1"/>
                </a:solidFill>
              </a:rPr>
              <a:t>Name,</a:t>
            </a:r>
          </a:p>
          <a:p>
            <a:pPr lvl="0" algn="r"/>
            <a:r>
              <a:rPr lang="en-US" sz="1000">
                <a:solidFill>
                  <a:schemeClr val="tx1"/>
                </a:solidFill>
              </a:rPr>
              <a:t>Company Role</a:t>
            </a:r>
          </a:p>
          <a:p>
            <a:pPr lvl="0" algn="r"/>
            <a:endParaRPr lang="en-US" sz="1000">
              <a:solidFill>
                <a:schemeClr val="tx1"/>
              </a:solidFill>
            </a:endParaRPr>
          </a:p>
          <a:p>
            <a:pPr lvl="0" algn="r"/>
            <a:endParaRPr lang="en-US" sz="1000">
              <a:solidFill>
                <a:schemeClr val="tx1"/>
              </a:solidFill>
            </a:endParaRPr>
          </a:p>
          <a:p>
            <a:pPr lvl="0" algn="r"/>
            <a:endParaRPr lang="en-US" sz="1000">
              <a:solidFill>
                <a:schemeClr val="tx1"/>
              </a:solidFill>
            </a:endParaRPr>
          </a:p>
          <a:p>
            <a:pPr marL="60325" indent="-60325">
              <a:spcBef>
                <a:spcPts val="1200"/>
              </a:spcBef>
              <a:buClr>
                <a:prstClr val="black"/>
              </a:buClr>
            </a:pPr>
            <a:r>
              <a:rPr lang="en-US" sz="1100" i="1">
                <a:solidFill>
                  <a:schemeClr val="tx1"/>
                </a:solidFill>
              </a:rPr>
              <a:t>“xxx”</a:t>
            </a:r>
          </a:p>
          <a:p>
            <a:pPr algn="r">
              <a:buClr>
                <a:prstClr val="black"/>
              </a:buClr>
            </a:pPr>
            <a:r>
              <a:rPr lang="en-US" sz="1000" i="1">
                <a:solidFill>
                  <a:schemeClr val="tx1"/>
                </a:solidFill>
              </a:rPr>
              <a:t>- </a:t>
            </a:r>
            <a:r>
              <a:rPr lang="en-US" sz="1000" b="1">
                <a:solidFill>
                  <a:schemeClr val="tx1"/>
                </a:solidFill>
              </a:rPr>
              <a:t>Name,</a:t>
            </a:r>
          </a:p>
          <a:p>
            <a:pPr lvl="0" algn="r"/>
            <a:r>
              <a:rPr lang="en-US" sz="1000">
                <a:solidFill>
                  <a:schemeClr val="tx1"/>
                </a:solidFill>
              </a:rPr>
              <a:t>Company Role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" name="Rectangle 55"/>
          <p:cNvSpPr/>
          <p:nvPr/>
        </p:nvSpPr>
        <p:spPr bwMode="ltGray">
          <a:xfrm>
            <a:off x="8013224" y="1986464"/>
            <a:ext cx="3566160" cy="359311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numCol="1" rtlCol="0" anchor="t"/>
          <a:lstStyle/>
          <a:p>
            <a:pPr marL="60325" indent="-60325">
              <a:spcBef>
                <a:spcPts val="1200"/>
              </a:spcBef>
              <a:buClr>
                <a:prstClr val="black"/>
              </a:buClr>
            </a:pPr>
            <a:r>
              <a:rPr lang="en-US" sz="1100" i="1" dirty="0">
                <a:solidFill>
                  <a:schemeClr val="tx1"/>
                </a:solidFill>
              </a:rPr>
              <a:t>“xxx”</a:t>
            </a:r>
          </a:p>
          <a:p>
            <a:pPr algn="r">
              <a:buClr>
                <a:prstClr val="black"/>
              </a:buClr>
            </a:pPr>
            <a:r>
              <a:rPr lang="en-US" sz="1000" i="1" dirty="0">
                <a:solidFill>
                  <a:schemeClr val="tx1"/>
                </a:solidFill>
              </a:rPr>
              <a:t>- </a:t>
            </a:r>
            <a:r>
              <a:rPr lang="en-US" sz="1000" b="1" dirty="0">
                <a:solidFill>
                  <a:schemeClr val="tx1"/>
                </a:solidFill>
              </a:rPr>
              <a:t>Name,</a:t>
            </a:r>
          </a:p>
          <a:p>
            <a:pPr lvl="0" algn="r"/>
            <a:r>
              <a:rPr lang="en-US" sz="1000" dirty="0">
                <a:solidFill>
                  <a:schemeClr val="tx1"/>
                </a:solidFill>
              </a:rPr>
              <a:t>Company Role</a:t>
            </a:r>
          </a:p>
          <a:p>
            <a:pPr lvl="0" algn="r"/>
            <a:endParaRPr lang="en-US" sz="1000" dirty="0">
              <a:solidFill>
                <a:schemeClr val="tx1"/>
              </a:solidFill>
            </a:endParaRPr>
          </a:p>
          <a:p>
            <a:pPr lvl="0" algn="r"/>
            <a:endParaRPr lang="en-US" sz="1000" dirty="0">
              <a:solidFill>
                <a:schemeClr val="tx1"/>
              </a:solidFill>
            </a:endParaRPr>
          </a:p>
          <a:p>
            <a:pPr marL="60325" indent="-60325">
              <a:spcBef>
                <a:spcPts val="1200"/>
              </a:spcBef>
              <a:buClr>
                <a:prstClr val="black"/>
              </a:buClr>
            </a:pPr>
            <a:r>
              <a:rPr lang="en-US" sz="1100" i="1" dirty="0">
                <a:solidFill>
                  <a:schemeClr val="tx1"/>
                </a:solidFill>
              </a:rPr>
              <a:t>“xxx”</a:t>
            </a:r>
          </a:p>
          <a:p>
            <a:pPr algn="r">
              <a:buClr>
                <a:prstClr val="black"/>
              </a:buClr>
            </a:pPr>
            <a:r>
              <a:rPr lang="en-US" sz="1000" i="1" dirty="0">
                <a:solidFill>
                  <a:schemeClr val="tx1"/>
                </a:solidFill>
              </a:rPr>
              <a:t>- </a:t>
            </a:r>
            <a:r>
              <a:rPr lang="en-US" sz="1000" b="1" dirty="0">
                <a:solidFill>
                  <a:schemeClr val="tx1"/>
                </a:solidFill>
              </a:rPr>
              <a:t>Name,</a:t>
            </a:r>
          </a:p>
          <a:p>
            <a:pPr lvl="0" algn="r"/>
            <a:r>
              <a:rPr lang="en-US" sz="1000" dirty="0">
                <a:solidFill>
                  <a:schemeClr val="tx1"/>
                </a:solidFill>
              </a:rPr>
              <a:t>Company Role</a:t>
            </a:r>
          </a:p>
          <a:p>
            <a:pPr lvl="0" algn="r"/>
            <a:endParaRPr lang="en-US" sz="1000" dirty="0">
              <a:solidFill>
                <a:schemeClr val="tx1"/>
              </a:solidFill>
            </a:endParaRPr>
          </a:p>
          <a:p>
            <a:pPr lvl="0" algn="r"/>
            <a:endParaRPr lang="en-US" sz="1000" dirty="0">
              <a:solidFill>
                <a:schemeClr val="tx1"/>
              </a:solidFill>
            </a:endParaRPr>
          </a:p>
          <a:p>
            <a:pPr lvl="0" algn="r"/>
            <a:endParaRPr lang="en-US" sz="1000" dirty="0">
              <a:solidFill>
                <a:schemeClr val="tx1"/>
              </a:solidFill>
            </a:endParaRPr>
          </a:p>
          <a:p>
            <a:pPr marL="60325" indent="-60325">
              <a:spcBef>
                <a:spcPts val="1200"/>
              </a:spcBef>
              <a:buClr>
                <a:prstClr val="black"/>
              </a:buClr>
            </a:pPr>
            <a:r>
              <a:rPr lang="en-US" sz="1100" i="1" dirty="0">
                <a:solidFill>
                  <a:schemeClr val="tx1"/>
                </a:solidFill>
              </a:rPr>
              <a:t>“xxx”</a:t>
            </a:r>
          </a:p>
          <a:p>
            <a:pPr algn="r">
              <a:buClr>
                <a:prstClr val="black"/>
              </a:buClr>
            </a:pPr>
            <a:r>
              <a:rPr lang="en-US" sz="1000" i="1" dirty="0">
                <a:solidFill>
                  <a:schemeClr val="tx1"/>
                </a:solidFill>
              </a:rPr>
              <a:t>- </a:t>
            </a:r>
            <a:r>
              <a:rPr lang="en-US" sz="1000" b="1" dirty="0">
                <a:solidFill>
                  <a:schemeClr val="tx1"/>
                </a:solidFill>
              </a:rPr>
              <a:t>Name,</a:t>
            </a:r>
          </a:p>
          <a:p>
            <a:pPr lvl="0" algn="r"/>
            <a:r>
              <a:rPr lang="en-US" sz="1000" dirty="0">
                <a:solidFill>
                  <a:schemeClr val="tx1"/>
                </a:solidFill>
              </a:rPr>
              <a:t>Company Role</a:t>
            </a:r>
          </a:p>
          <a:p>
            <a:pPr marL="60325" indent="-60325">
              <a:spcBef>
                <a:spcPts val="1200"/>
              </a:spcBef>
              <a:buClr>
                <a:prstClr val="black"/>
              </a:buClr>
            </a:pP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quotes</a:t>
            </a:r>
          </a:p>
        </p:txBody>
      </p:sp>
      <p:sp>
        <p:nvSpPr>
          <p:cNvPr id="18" name="Rectangle 55"/>
          <p:cNvSpPr/>
          <p:nvPr/>
        </p:nvSpPr>
        <p:spPr bwMode="ltGray">
          <a:xfrm>
            <a:off x="611029" y="1262723"/>
            <a:ext cx="3566160" cy="73152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tIns="182880" rIns="182880" bIns="182880" rtlCol="0" anchor="ctr"/>
          <a:lstStyle/>
          <a:p>
            <a:pPr>
              <a:spcAft>
                <a:spcPts val="1500"/>
              </a:spcAft>
            </a:pPr>
            <a:r>
              <a:rPr lang="en-US" sz="1700" b="1" dirty="0">
                <a:solidFill>
                  <a:schemeClr val="tx1"/>
                </a:solidFill>
              </a:rPr>
              <a:t>Collaborate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19" name="Rectangle 55"/>
          <p:cNvSpPr/>
          <p:nvPr/>
        </p:nvSpPr>
        <p:spPr bwMode="ltGray">
          <a:xfrm>
            <a:off x="4312126" y="1262723"/>
            <a:ext cx="3566160" cy="73152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tIns="182880" rIns="182880" bIns="182880" rtlCol="0" anchor="ctr"/>
          <a:lstStyle/>
          <a:p>
            <a:pPr>
              <a:spcAft>
                <a:spcPts val="1500"/>
              </a:spcAft>
            </a:pPr>
            <a:r>
              <a:rPr lang="en-US" sz="1700" b="1" dirty="0">
                <a:solidFill>
                  <a:schemeClr val="tx1"/>
                </a:solidFill>
              </a:rPr>
              <a:t>Recommendations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" name="Rectangle 55"/>
          <p:cNvSpPr/>
          <p:nvPr/>
        </p:nvSpPr>
        <p:spPr bwMode="ltGray">
          <a:xfrm>
            <a:off x="8013224" y="1262723"/>
            <a:ext cx="3566160" cy="73152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tIns="182880" rIns="182880" bIns="182880" numCol="1" rtlCol="0" anchor="ctr"/>
          <a:lstStyle/>
          <a:p>
            <a:pPr>
              <a:spcAft>
                <a:spcPts val="1500"/>
              </a:spcAft>
            </a:pPr>
            <a:r>
              <a:rPr lang="en-US" sz="1700" b="1" dirty="0" smtClean="0">
                <a:solidFill>
                  <a:schemeClr val="tx1"/>
                </a:solidFill>
              </a:rPr>
              <a:t>More Top of Mind</a:t>
            </a:r>
            <a:endParaRPr lang="en-US" sz="1000" dirty="0">
              <a:solidFill>
                <a:prstClr val="black"/>
              </a:solidFill>
            </a:endParaRPr>
          </a:p>
        </p:txBody>
      </p:sp>
      <p:grpSp>
        <p:nvGrpSpPr>
          <p:cNvPr id="30" name="Group 330"/>
          <p:cNvGrpSpPr>
            <a:grpSpLocks noChangeAspect="1"/>
          </p:cNvGrpSpPr>
          <p:nvPr/>
        </p:nvGrpSpPr>
        <p:grpSpPr bwMode="auto">
          <a:xfrm>
            <a:off x="775559" y="1410202"/>
            <a:ext cx="436563" cy="436563"/>
            <a:chOff x="4921" y="2143"/>
            <a:chExt cx="275" cy="275"/>
          </a:xfrm>
        </p:grpSpPr>
        <p:sp>
          <p:nvSpPr>
            <p:cNvPr id="31" name="Freeform 331"/>
            <p:cNvSpPr>
              <a:spLocks/>
            </p:cNvSpPr>
            <p:nvPr/>
          </p:nvSpPr>
          <p:spPr bwMode="auto">
            <a:xfrm>
              <a:off x="4976" y="2356"/>
              <a:ext cx="174" cy="62"/>
            </a:xfrm>
            <a:custGeom>
              <a:avLst/>
              <a:gdLst>
                <a:gd name="T0" fmla="*/ 67 w 290"/>
                <a:gd name="T1" fmla="*/ 0 h 104"/>
                <a:gd name="T2" fmla="*/ 80 w 290"/>
                <a:gd name="T3" fmla="*/ 22 h 104"/>
                <a:gd name="T4" fmla="*/ 53 w 290"/>
                <a:gd name="T5" fmla="*/ 37 h 104"/>
                <a:gd name="T6" fmla="*/ 143 w 290"/>
                <a:gd name="T7" fmla="*/ 60 h 104"/>
                <a:gd name="T8" fmla="*/ 249 w 290"/>
                <a:gd name="T9" fmla="*/ 28 h 104"/>
                <a:gd name="T10" fmla="*/ 290 w 290"/>
                <a:gd name="T11" fmla="*/ 28 h 104"/>
                <a:gd name="T12" fmla="*/ 143 w 290"/>
                <a:gd name="T13" fmla="*/ 86 h 104"/>
                <a:gd name="T14" fmla="*/ 42 w 290"/>
                <a:gd name="T15" fmla="*/ 60 h 104"/>
                <a:gd name="T16" fmla="*/ 60 w 290"/>
                <a:gd name="T17" fmla="*/ 92 h 104"/>
                <a:gd name="T18" fmla="*/ 37 w 290"/>
                <a:gd name="T19" fmla="*/ 104 h 104"/>
                <a:gd name="T20" fmla="*/ 0 w 290"/>
                <a:gd name="T21" fmla="*/ 37 h 104"/>
                <a:gd name="T22" fmla="*/ 67 w 290"/>
                <a:gd name="T23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0" h="104">
                  <a:moveTo>
                    <a:pt x="67" y="0"/>
                  </a:moveTo>
                  <a:cubicBezTo>
                    <a:pt x="80" y="22"/>
                    <a:pt x="80" y="22"/>
                    <a:pt x="80" y="22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80" y="52"/>
                    <a:pt x="111" y="60"/>
                    <a:pt x="143" y="60"/>
                  </a:cubicBezTo>
                  <a:cubicBezTo>
                    <a:pt x="182" y="60"/>
                    <a:pt x="219" y="48"/>
                    <a:pt x="249" y="28"/>
                  </a:cubicBezTo>
                  <a:cubicBezTo>
                    <a:pt x="290" y="28"/>
                    <a:pt x="290" y="28"/>
                    <a:pt x="290" y="28"/>
                  </a:cubicBezTo>
                  <a:cubicBezTo>
                    <a:pt x="252" y="64"/>
                    <a:pt x="200" y="86"/>
                    <a:pt x="143" y="86"/>
                  </a:cubicBezTo>
                  <a:cubicBezTo>
                    <a:pt x="107" y="86"/>
                    <a:pt x="72" y="76"/>
                    <a:pt x="42" y="60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37" y="104"/>
                    <a:pt x="37" y="104"/>
                    <a:pt x="37" y="104"/>
                  </a:cubicBezTo>
                  <a:cubicBezTo>
                    <a:pt x="0" y="37"/>
                    <a:pt x="0" y="37"/>
                    <a:pt x="0" y="37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32"/>
            <p:cNvSpPr>
              <a:spLocks/>
            </p:cNvSpPr>
            <p:nvPr/>
          </p:nvSpPr>
          <p:spPr bwMode="auto">
            <a:xfrm>
              <a:off x="4976" y="2143"/>
              <a:ext cx="174" cy="62"/>
            </a:xfrm>
            <a:custGeom>
              <a:avLst/>
              <a:gdLst>
                <a:gd name="T0" fmla="*/ 223 w 290"/>
                <a:gd name="T1" fmla="*/ 104 h 104"/>
                <a:gd name="T2" fmla="*/ 211 w 290"/>
                <a:gd name="T3" fmla="*/ 82 h 104"/>
                <a:gd name="T4" fmla="*/ 238 w 290"/>
                <a:gd name="T5" fmla="*/ 67 h 104"/>
                <a:gd name="T6" fmla="*/ 147 w 290"/>
                <a:gd name="T7" fmla="*/ 44 h 104"/>
                <a:gd name="T8" fmla="*/ 41 w 290"/>
                <a:gd name="T9" fmla="*/ 76 h 104"/>
                <a:gd name="T10" fmla="*/ 0 w 290"/>
                <a:gd name="T11" fmla="*/ 76 h 104"/>
                <a:gd name="T12" fmla="*/ 147 w 290"/>
                <a:gd name="T13" fmla="*/ 18 h 104"/>
                <a:gd name="T14" fmla="*/ 248 w 290"/>
                <a:gd name="T15" fmla="*/ 44 h 104"/>
                <a:gd name="T16" fmla="*/ 231 w 290"/>
                <a:gd name="T17" fmla="*/ 12 h 104"/>
                <a:gd name="T18" fmla="*/ 253 w 290"/>
                <a:gd name="T19" fmla="*/ 0 h 104"/>
                <a:gd name="T20" fmla="*/ 290 w 290"/>
                <a:gd name="T21" fmla="*/ 67 h 104"/>
                <a:gd name="T22" fmla="*/ 223 w 290"/>
                <a:gd name="T23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0" h="104">
                  <a:moveTo>
                    <a:pt x="223" y="104"/>
                  </a:moveTo>
                  <a:cubicBezTo>
                    <a:pt x="211" y="82"/>
                    <a:pt x="211" y="82"/>
                    <a:pt x="211" y="82"/>
                  </a:cubicBezTo>
                  <a:cubicBezTo>
                    <a:pt x="238" y="67"/>
                    <a:pt x="238" y="67"/>
                    <a:pt x="238" y="67"/>
                  </a:cubicBezTo>
                  <a:cubicBezTo>
                    <a:pt x="211" y="52"/>
                    <a:pt x="180" y="44"/>
                    <a:pt x="147" y="44"/>
                  </a:cubicBezTo>
                  <a:cubicBezTo>
                    <a:pt x="108" y="44"/>
                    <a:pt x="72" y="56"/>
                    <a:pt x="41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39" y="40"/>
                    <a:pt x="90" y="18"/>
                    <a:pt x="147" y="18"/>
                  </a:cubicBezTo>
                  <a:cubicBezTo>
                    <a:pt x="184" y="18"/>
                    <a:pt x="218" y="28"/>
                    <a:pt x="248" y="44"/>
                  </a:cubicBezTo>
                  <a:cubicBezTo>
                    <a:pt x="231" y="12"/>
                    <a:pt x="231" y="12"/>
                    <a:pt x="231" y="12"/>
                  </a:cubicBezTo>
                  <a:cubicBezTo>
                    <a:pt x="253" y="0"/>
                    <a:pt x="253" y="0"/>
                    <a:pt x="253" y="0"/>
                  </a:cubicBezTo>
                  <a:cubicBezTo>
                    <a:pt x="290" y="67"/>
                    <a:pt x="290" y="67"/>
                    <a:pt x="290" y="67"/>
                  </a:cubicBezTo>
                  <a:lnTo>
                    <a:pt x="223" y="1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33"/>
            <p:cNvSpPr>
              <a:spLocks noEditPoints="1"/>
            </p:cNvSpPr>
            <p:nvPr/>
          </p:nvSpPr>
          <p:spPr bwMode="auto">
            <a:xfrm>
              <a:off x="4945" y="2212"/>
              <a:ext cx="61" cy="61"/>
            </a:xfrm>
            <a:custGeom>
              <a:avLst/>
              <a:gdLst>
                <a:gd name="T0" fmla="*/ 51 w 102"/>
                <a:gd name="T1" fmla="*/ 102 h 102"/>
                <a:gd name="T2" fmla="*/ 0 w 102"/>
                <a:gd name="T3" fmla="*/ 51 h 102"/>
                <a:gd name="T4" fmla="*/ 51 w 102"/>
                <a:gd name="T5" fmla="*/ 0 h 102"/>
                <a:gd name="T6" fmla="*/ 102 w 102"/>
                <a:gd name="T7" fmla="*/ 51 h 102"/>
                <a:gd name="T8" fmla="*/ 51 w 102"/>
                <a:gd name="T9" fmla="*/ 102 h 102"/>
                <a:gd name="T10" fmla="*/ 51 w 102"/>
                <a:gd name="T11" fmla="*/ 25 h 102"/>
                <a:gd name="T12" fmla="*/ 26 w 102"/>
                <a:gd name="T13" fmla="*/ 51 h 102"/>
                <a:gd name="T14" fmla="*/ 51 w 102"/>
                <a:gd name="T15" fmla="*/ 77 h 102"/>
                <a:gd name="T16" fmla="*/ 77 w 102"/>
                <a:gd name="T17" fmla="*/ 51 h 102"/>
                <a:gd name="T18" fmla="*/ 51 w 102"/>
                <a:gd name="T19" fmla="*/ 2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102">
                  <a:moveTo>
                    <a:pt x="51" y="102"/>
                  </a:moveTo>
                  <a:cubicBezTo>
                    <a:pt x="23" y="102"/>
                    <a:pt x="0" y="79"/>
                    <a:pt x="0" y="51"/>
                  </a:cubicBezTo>
                  <a:cubicBezTo>
                    <a:pt x="0" y="23"/>
                    <a:pt x="23" y="0"/>
                    <a:pt x="51" y="0"/>
                  </a:cubicBezTo>
                  <a:cubicBezTo>
                    <a:pt x="79" y="0"/>
                    <a:pt x="102" y="23"/>
                    <a:pt x="102" y="51"/>
                  </a:cubicBezTo>
                  <a:cubicBezTo>
                    <a:pt x="102" y="79"/>
                    <a:pt x="79" y="102"/>
                    <a:pt x="51" y="102"/>
                  </a:cubicBezTo>
                  <a:close/>
                  <a:moveTo>
                    <a:pt x="51" y="25"/>
                  </a:moveTo>
                  <a:cubicBezTo>
                    <a:pt x="37" y="25"/>
                    <a:pt x="26" y="37"/>
                    <a:pt x="26" y="51"/>
                  </a:cubicBezTo>
                  <a:cubicBezTo>
                    <a:pt x="26" y="65"/>
                    <a:pt x="37" y="77"/>
                    <a:pt x="51" y="77"/>
                  </a:cubicBezTo>
                  <a:cubicBezTo>
                    <a:pt x="65" y="77"/>
                    <a:pt x="77" y="65"/>
                    <a:pt x="77" y="51"/>
                  </a:cubicBezTo>
                  <a:cubicBezTo>
                    <a:pt x="77" y="37"/>
                    <a:pt x="65" y="25"/>
                    <a:pt x="51" y="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4"/>
            <p:cNvSpPr>
              <a:spLocks/>
            </p:cNvSpPr>
            <p:nvPr/>
          </p:nvSpPr>
          <p:spPr bwMode="auto">
            <a:xfrm>
              <a:off x="4921" y="2280"/>
              <a:ext cx="107" cy="62"/>
            </a:xfrm>
            <a:custGeom>
              <a:avLst/>
              <a:gdLst>
                <a:gd name="T0" fmla="*/ 107 w 107"/>
                <a:gd name="T1" fmla="*/ 62 h 62"/>
                <a:gd name="T2" fmla="*/ 91 w 107"/>
                <a:gd name="T3" fmla="*/ 62 h 62"/>
                <a:gd name="T4" fmla="*/ 91 w 107"/>
                <a:gd name="T5" fmla="*/ 16 h 62"/>
                <a:gd name="T6" fmla="*/ 15 w 107"/>
                <a:gd name="T7" fmla="*/ 16 h 62"/>
                <a:gd name="T8" fmla="*/ 15 w 107"/>
                <a:gd name="T9" fmla="*/ 62 h 62"/>
                <a:gd name="T10" fmla="*/ 0 w 107"/>
                <a:gd name="T11" fmla="*/ 62 h 62"/>
                <a:gd name="T12" fmla="*/ 0 w 107"/>
                <a:gd name="T13" fmla="*/ 0 h 62"/>
                <a:gd name="T14" fmla="*/ 107 w 107"/>
                <a:gd name="T15" fmla="*/ 0 h 62"/>
                <a:gd name="T16" fmla="*/ 107 w 107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62">
                  <a:moveTo>
                    <a:pt x="107" y="62"/>
                  </a:moveTo>
                  <a:lnTo>
                    <a:pt x="91" y="62"/>
                  </a:lnTo>
                  <a:lnTo>
                    <a:pt x="91" y="16"/>
                  </a:lnTo>
                  <a:lnTo>
                    <a:pt x="15" y="16"/>
                  </a:lnTo>
                  <a:lnTo>
                    <a:pt x="15" y="62"/>
                  </a:lnTo>
                  <a:lnTo>
                    <a:pt x="0" y="62"/>
                  </a:lnTo>
                  <a:lnTo>
                    <a:pt x="0" y="0"/>
                  </a:lnTo>
                  <a:lnTo>
                    <a:pt x="107" y="0"/>
                  </a:lnTo>
                  <a:lnTo>
                    <a:pt x="107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335"/>
            <p:cNvSpPr>
              <a:spLocks noChangeArrowheads="1"/>
            </p:cNvSpPr>
            <p:nvPr/>
          </p:nvSpPr>
          <p:spPr bwMode="auto">
            <a:xfrm>
              <a:off x="4966" y="2303"/>
              <a:ext cx="16" cy="3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36"/>
            <p:cNvSpPr>
              <a:spLocks noEditPoints="1"/>
            </p:cNvSpPr>
            <p:nvPr/>
          </p:nvSpPr>
          <p:spPr bwMode="auto">
            <a:xfrm>
              <a:off x="5114" y="2212"/>
              <a:ext cx="61" cy="61"/>
            </a:xfrm>
            <a:custGeom>
              <a:avLst/>
              <a:gdLst>
                <a:gd name="T0" fmla="*/ 51 w 102"/>
                <a:gd name="T1" fmla="*/ 102 h 102"/>
                <a:gd name="T2" fmla="*/ 0 w 102"/>
                <a:gd name="T3" fmla="*/ 51 h 102"/>
                <a:gd name="T4" fmla="*/ 51 w 102"/>
                <a:gd name="T5" fmla="*/ 0 h 102"/>
                <a:gd name="T6" fmla="*/ 102 w 102"/>
                <a:gd name="T7" fmla="*/ 51 h 102"/>
                <a:gd name="T8" fmla="*/ 51 w 102"/>
                <a:gd name="T9" fmla="*/ 102 h 102"/>
                <a:gd name="T10" fmla="*/ 51 w 102"/>
                <a:gd name="T11" fmla="*/ 25 h 102"/>
                <a:gd name="T12" fmla="*/ 25 w 102"/>
                <a:gd name="T13" fmla="*/ 51 h 102"/>
                <a:gd name="T14" fmla="*/ 51 w 102"/>
                <a:gd name="T15" fmla="*/ 77 h 102"/>
                <a:gd name="T16" fmla="*/ 76 w 102"/>
                <a:gd name="T17" fmla="*/ 51 h 102"/>
                <a:gd name="T18" fmla="*/ 51 w 102"/>
                <a:gd name="T19" fmla="*/ 2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102">
                  <a:moveTo>
                    <a:pt x="51" y="102"/>
                  </a:moveTo>
                  <a:cubicBezTo>
                    <a:pt x="22" y="102"/>
                    <a:pt x="0" y="79"/>
                    <a:pt x="0" y="51"/>
                  </a:cubicBezTo>
                  <a:cubicBezTo>
                    <a:pt x="0" y="23"/>
                    <a:pt x="22" y="0"/>
                    <a:pt x="51" y="0"/>
                  </a:cubicBezTo>
                  <a:cubicBezTo>
                    <a:pt x="79" y="0"/>
                    <a:pt x="102" y="23"/>
                    <a:pt x="102" y="51"/>
                  </a:cubicBezTo>
                  <a:cubicBezTo>
                    <a:pt x="102" y="79"/>
                    <a:pt x="79" y="102"/>
                    <a:pt x="51" y="102"/>
                  </a:cubicBezTo>
                  <a:close/>
                  <a:moveTo>
                    <a:pt x="51" y="25"/>
                  </a:moveTo>
                  <a:cubicBezTo>
                    <a:pt x="37" y="25"/>
                    <a:pt x="25" y="37"/>
                    <a:pt x="25" y="51"/>
                  </a:cubicBezTo>
                  <a:cubicBezTo>
                    <a:pt x="25" y="65"/>
                    <a:pt x="37" y="77"/>
                    <a:pt x="51" y="77"/>
                  </a:cubicBezTo>
                  <a:cubicBezTo>
                    <a:pt x="65" y="77"/>
                    <a:pt x="76" y="65"/>
                    <a:pt x="76" y="51"/>
                  </a:cubicBezTo>
                  <a:cubicBezTo>
                    <a:pt x="76" y="37"/>
                    <a:pt x="65" y="25"/>
                    <a:pt x="51" y="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37"/>
            <p:cNvSpPr>
              <a:spLocks/>
            </p:cNvSpPr>
            <p:nvPr/>
          </p:nvSpPr>
          <p:spPr bwMode="auto">
            <a:xfrm>
              <a:off x="5089" y="2280"/>
              <a:ext cx="107" cy="62"/>
            </a:xfrm>
            <a:custGeom>
              <a:avLst/>
              <a:gdLst>
                <a:gd name="T0" fmla="*/ 107 w 107"/>
                <a:gd name="T1" fmla="*/ 62 h 62"/>
                <a:gd name="T2" fmla="*/ 92 w 107"/>
                <a:gd name="T3" fmla="*/ 62 h 62"/>
                <a:gd name="T4" fmla="*/ 92 w 107"/>
                <a:gd name="T5" fmla="*/ 16 h 62"/>
                <a:gd name="T6" fmla="*/ 16 w 107"/>
                <a:gd name="T7" fmla="*/ 16 h 62"/>
                <a:gd name="T8" fmla="*/ 16 w 107"/>
                <a:gd name="T9" fmla="*/ 62 h 62"/>
                <a:gd name="T10" fmla="*/ 0 w 107"/>
                <a:gd name="T11" fmla="*/ 62 h 62"/>
                <a:gd name="T12" fmla="*/ 0 w 107"/>
                <a:gd name="T13" fmla="*/ 0 h 62"/>
                <a:gd name="T14" fmla="*/ 107 w 107"/>
                <a:gd name="T15" fmla="*/ 0 h 62"/>
                <a:gd name="T16" fmla="*/ 107 w 107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62">
                  <a:moveTo>
                    <a:pt x="107" y="62"/>
                  </a:moveTo>
                  <a:lnTo>
                    <a:pt x="92" y="62"/>
                  </a:lnTo>
                  <a:lnTo>
                    <a:pt x="92" y="16"/>
                  </a:lnTo>
                  <a:lnTo>
                    <a:pt x="16" y="16"/>
                  </a:lnTo>
                  <a:lnTo>
                    <a:pt x="16" y="62"/>
                  </a:lnTo>
                  <a:lnTo>
                    <a:pt x="0" y="62"/>
                  </a:lnTo>
                  <a:lnTo>
                    <a:pt x="0" y="0"/>
                  </a:lnTo>
                  <a:lnTo>
                    <a:pt x="107" y="0"/>
                  </a:lnTo>
                  <a:lnTo>
                    <a:pt x="107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338"/>
            <p:cNvSpPr>
              <a:spLocks noChangeArrowheads="1"/>
            </p:cNvSpPr>
            <p:nvPr/>
          </p:nvSpPr>
          <p:spPr bwMode="auto">
            <a:xfrm>
              <a:off x="5135" y="2303"/>
              <a:ext cx="16" cy="3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9" name="Group 426"/>
          <p:cNvGrpSpPr>
            <a:grpSpLocks noChangeAspect="1"/>
          </p:cNvGrpSpPr>
          <p:nvPr/>
        </p:nvGrpSpPr>
        <p:grpSpPr bwMode="auto">
          <a:xfrm>
            <a:off x="4483582" y="1410202"/>
            <a:ext cx="442913" cy="436563"/>
            <a:chOff x="6817" y="443"/>
            <a:chExt cx="279" cy="275"/>
          </a:xfrm>
        </p:grpSpPr>
        <p:sp>
          <p:nvSpPr>
            <p:cNvPr id="40" name="Freeform 427"/>
            <p:cNvSpPr>
              <a:spLocks noEditPoints="1"/>
            </p:cNvSpPr>
            <p:nvPr/>
          </p:nvSpPr>
          <p:spPr bwMode="auto">
            <a:xfrm>
              <a:off x="6817" y="519"/>
              <a:ext cx="206" cy="199"/>
            </a:xfrm>
            <a:custGeom>
              <a:avLst/>
              <a:gdLst>
                <a:gd name="T0" fmla="*/ 289 w 345"/>
                <a:gd name="T1" fmla="*/ 332 h 332"/>
                <a:gd name="T2" fmla="*/ 253 w 345"/>
                <a:gd name="T3" fmla="*/ 317 h 332"/>
                <a:gd name="T4" fmla="*/ 136 w 345"/>
                <a:gd name="T5" fmla="*/ 201 h 332"/>
                <a:gd name="T6" fmla="*/ 110 w 345"/>
                <a:gd name="T7" fmla="*/ 204 h 332"/>
                <a:gd name="T8" fmla="*/ 37 w 345"/>
                <a:gd name="T9" fmla="*/ 174 h 332"/>
                <a:gd name="T10" fmla="*/ 14 w 345"/>
                <a:gd name="T11" fmla="*/ 68 h 332"/>
                <a:gd name="T12" fmla="*/ 20 w 345"/>
                <a:gd name="T13" fmla="*/ 49 h 332"/>
                <a:gd name="T14" fmla="*/ 87 w 345"/>
                <a:gd name="T15" fmla="*/ 115 h 332"/>
                <a:gd name="T16" fmla="*/ 117 w 345"/>
                <a:gd name="T17" fmla="*/ 109 h 332"/>
                <a:gd name="T18" fmla="*/ 123 w 345"/>
                <a:gd name="T19" fmla="*/ 79 h 332"/>
                <a:gd name="T20" fmla="*/ 56 w 345"/>
                <a:gd name="T21" fmla="*/ 12 h 332"/>
                <a:gd name="T22" fmla="*/ 76 w 345"/>
                <a:gd name="T23" fmla="*/ 6 h 332"/>
                <a:gd name="T24" fmla="*/ 110 w 345"/>
                <a:gd name="T25" fmla="*/ 0 h 332"/>
                <a:gd name="T26" fmla="*/ 182 w 345"/>
                <a:gd name="T27" fmla="*/ 30 h 332"/>
                <a:gd name="T28" fmla="*/ 209 w 345"/>
                <a:gd name="T29" fmla="*/ 128 h 332"/>
                <a:gd name="T30" fmla="*/ 325 w 345"/>
                <a:gd name="T31" fmla="*/ 245 h 332"/>
                <a:gd name="T32" fmla="*/ 325 w 345"/>
                <a:gd name="T33" fmla="*/ 317 h 332"/>
                <a:gd name="T34" fmla="*/ 289 w 345"/>
                <a:gd name="T35" fmla="*/ 332 h 332"/>
                <a:gd name="T36" fmla="*/ 143 w 345"/>
                <a:gd name="T37" fmla="*/ 172 h 332"/>
                <a:gd name="T38" fmla="*/ 271 w 345"/>
                <a:gd name="T39" fmla="*/ 299 h 332"/>
                <a:gd name="T40" fmla="*/ 307 w 345"/>
                <a:gd name="T41" fmla="*/ 299 h 332"/>
                <a:gd name="T42" fmla="*/ 307 w 345"/>
                <a:gd name="T43" fmla="*/ 263 h 332"/>
                <a:gd name="T44" fmla="*/ 179 w 345"/>
                <a:gd name="T45" fmla="*/ 135 h 332"/>
                <a:gd name="T46" fmla="*/ 182 w 345"/>
                <a:gd name="T47" fmla="*/ 128 h 332"/>
                <a:gd name="T48" fmla="*/ 164 w 345"/>
                <a:gd name="T49" fmla="*/ 48 h 332"/>
                <a:gd name="T50" fmla="*/ 106 w 345"/>
                <a:gd name="T51" fmla="*/ 25 h 332"/>
                <a:gd name="T52" fmla="*/ 151 w 345"/>
                <a:gd name="T53" fmla="*/ 71 h 332"/>
                <a:gd name="T54" fmla="*/ 139 w 345"/>
                <a:gd name="T55" fmla="*/ 131 h 332"/>
                <a:gd name="T56" fmla="*/ 79 w 345"/>
                <a:gd name="T57" fmla="*/ 143 h 332"/>
                <a:gd name="T58" fmla="*/ 33 w 345"/>
                <a:gd name="T59" fmla="*/ 98 h 332"/>
                <a:gd name="T60" fmla="*/ 56 w 345"/>
                <a:gd name="T61" fmla="*/ 156 h 332"/>
                <a:gd name="T62" fmla="*/ 136 w 345"/>
                <a:gd name="T63" fmla="*/ 174 h 332"/>
                <a:gd name="T64" fmla="*/ 143 w 345"/>
                <a:gd name="T65" fmla="*/ 17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45" h="332">
                  <a:moveTo>
                    <a:pt x="289" y="332"/>
                  </a:moveTo>
                  <a:cubicBezTo>
                    <a:pt x="275" y="332"/>
                    <a:pt x="263" y="327"/>
                    <a:pt x="253" y="317"/>
                  </a:cubicBezTo>
                  <a:cubicBezTo>
                    <a:pt x="136" y="201"/>
                    <a:pt x="136" y="201"/>
                    <a:pt x="136" y="201"/>
                  </a:cubicBezTo>
                  <a:cubicBezTo>
                    <a:pt x="128" y="203"/>
                    <a:pt x="119" y="204"/>
                    <a:pt x="110" y="204"/>
                  </a:cubicBezTo>
                  <a:cubicBezTo>
                    <a:pt x="82" y="204"/>
                    <a:pt x="57" y="194"/>
                    <a:pt x="37" y="174"/>
                  </a:cubicBezTo>
                  <a:cubicBezTo>
                    <a:pt x="10" y="147"/>
                    <a:pt x="0" y="105"/>
                    <a:pt x="14" y="68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117" y="109"/>
                    <a:pt x="117" y="109"/>
                    <a:pt x="117" y="109"/>
                  </a:cubicBezTo>
                  <a:cubicBezTo>
                    <a:pt x="123" y="79"/>
                    <a:pt x="123" y="79"/>
                    <a:pt x="123" y="79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87" y="2"/>
                    <a:pt x="98" y="0"/>
                    <a:pt x="110" y="0"/>
                  </a:cubicBezTo>
                  <a:cubicBezTo>
                    <a:pt x="137" y="0"/>
                    <a:pt x="163" y="10"/>
                    <a:pt x="182" y="30"/>
                  </a:cubicBezTo>
                  <a:cubicBezTo>
                    <a:pt x="208" y="55"/>
                    <a:pt x="218" y="93"/>
                    <a:pt x="209" y="128"/>
                  </a:cubicBezTo>
                  <a:cubicBezTo>
                    <a:pt x="325" y="245"/>
                    <a:pt x="325" y="245"/>
                    <a:pt x="325" y="245"/>
                  </a:cubicBezTo>
                  <a:cubicBezTo>
                    <a:pt x="345" y="265"/>
                    <a:pt x="345" y="297"/>
                    <a:pt x="325" y="317"/>
                  </a:cubicBezTo>
                  <a:cubicBezTo>
                    <a:pt x="316" y="327"/>
                    <a:pt x="303" y="332"/>
                    <a:pt x="289" y="332"/>
                  </a:cubicBezTo>
                  <a:close/>
                  <a:moveTo>
                    <a:pt x="143" y="172"/>
                  </a:moveTo>
                  <a:cubicBezTo>
                    <a:pt x="271" y="299"/>
                    <a:pt x="271" y="299"/>
                    <a:pt x="271" y="299"/>
                  </a:cubicBezTo>
                  <a:cubicBezTo>
                    <a:pt x="281" y="309"/>
                    <a:pt x="298" y="309"/>
                    <a:pt x="307" y="299"/>
                  </a:cubicBezTo>
                  <a:cubicBezTo>
                    <a:pt x="317" y="289"/>
                    <a:pt x="317" y="273"/>
                    <a:pt x="307" y="263"/>
                  </a:cubicBezTo>
                  <a:cubicBezTo>
                    <a:pt x="179" y="135"/>
                    <a:pt x="179" y="135"/>
                    <a:pt x="179" y="135"/>
                  </a:cubicBezTo>
                  <a:cubicBezTo>
                    <a:pt x="182" y="128"/>
                    <a:pt x="182" y="128"/>
                    <a:pt x="182" y="128"/>
                  </a:cubicBezTo>
                  <a:cubicBezTo>
                    <a:pt x="192" y="100"/>
                    <a:pt x="185" y="68"/>
                    <a:pt x="164" y="48"/>
                  </a:cubicBezTo>
                  <a:cubicBezTo>
                    <a:pt x="149" y="32"/>
                    <a:pt x="128" y="24"/>
                    <a:pt x="106" y="25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39" y="131"/>
                    <a:pt x="139" y="131"/>
                    <a:pt x="139" y="131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2" y="119"/>
                    <a:pt x="40" y="141"/>
                    <a:pt x="56" y="156"/>
                  </a:cubicBezTo>
                  <a:cubicBezTo>
                    <a:pt x="76" y="177"/>
                    <a:pt x="108" y="184"/>
                    <a:pt x="136" y="174"/>
                  </a:cubicBezTo>
                  <a:lnTo>
                    <a:pt x="143" y="1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28"/>
            <p:cNvSpPr>
              <a:spLocks/>
            </p:cNvSpPr>
            <p:nvPr/>
          </p:nvSpPr>
          <p:spPr bwMode="auto">
            <a:xfrm>
              <a:off x="6968" y="666"/>
              <a:ext cx="21" cy="22"/>
            </a:xfrm>
            <a:custGeom>
              <a:avLst/>
              <a:gdLst>
                <a:gd name="T0" fmla="*/ 11 w 21"/>
                <a:gd name="T1" fmla="*/ 22 h 22"/>
                <a:gd name="T2" fmla="*/ 0 w 21"/>
                <a:gd name="T3" fmla="*/ 11 h 22"/>
                <a:gd name="T4" fmla="*/ 11 w 21"/>
                <a:gd name="T5" fmla="*/ 0 h 22"/>
                <a:gd name="T6" fmla="*/ 21 w 21"/>
                <a:gd name="T7" fmla="*/ 11 h 22"/>
                <a:gd name="T8" fmla="*/ 11 w 21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2">
                  <a:moveTo>
                    <a:pt x="11" y="22"/>
                  </a:moveTo>
                  <a:lnTo>
                    <a:pt x="0" y="11"/>
                  </a:lnTo>
                  <a:lnTo>
                    <a:pt x="11" y="0"/>
                  </a:lnTo>
                  <a:lnTo>
                    <a:pt x="21" y="11"/>
                  </a:lnTo>
                  <a:lnTo>
                    <a:pt x="11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29"/>
            <p:cNvSpPr>
              <a:spLocks/>
            </p:cNvSpPr>
            <p:nvPr/>
          </p:nvSpPr>
          <p:spPr bwMode="auto">
            <a:xfrm>
              <a:off x="6997" y="531"/>
              <a:ext cx="43" cy="65"/>
            </a:xfrm>
            <a:custGeom>
              <a:avLst/>
              <a:gdLst>
                <a:gd name="T0" fmla="*/ 0 w 43"/>
                <a:gd name="T1" fmla="*/ 0 h 65"/>
                <a:gd name="T2" fmla="*/ 0 w 43"/>
                <a:gd name="T3" fmla="*/ 33 h 65"/>
                <a:gd name="T4" fmla="*/ 32 w 43"/>
                <a:gd name="T5" fmla="*/ 65 h 65"/>
                <a:gd name="T6" fmla="*/ 43 w 43"/>
                <a:gd name="T7" fmla="*/ 54 h 65"/>
                <a:gd name="T8" fmla="*/ 16 w 43"/>
                <a:gd name="T9" fmla="*/ 27 h 65"/>
                <a:gd name="T10" fmla="*/ 16 w 43"/>
                <a:gd name="T11" fmla="*/ 0 h 65"/>
                <a:gd name="T12" fmla="*/ 0 w 43"/>
                <a:gd name="T1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65">
                  <a:moveTo>
                    <a:pt x="0" y="0"/>
                  </a:moveTo>
                  <a:lnTo>
                    <a:pt x="0" y="33"/>
                  </a:lnTo>
                  <a:lnTo>
                    <a:pt x="32" y="65"/>
                  </a:lnTo>
                  <a:lnTo>
                    <a:pt x="43" y="54"/>
                  </a:lnTo>
                  <a:lnTo>
                    <a:pt x="16" y="27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30"/>
            <p:cNvSpPr>
              <a:spLocks/>
            </p:cNvSpPr>
            <p:nvPr/>
          </p:nvSpPr>
          <p:spPr bwMode="auto">
            <a:xfrm>
              <a:off x="6920" y="443"/>
              <a:ext cx="176" cy="229"/>
            </a:xfrm>
            <a:custGeom>
              <a:avLst/>
              <a:gdLst>
                <a:gd name="T0" fmla="*/ 295 w 295"/>
                <a:gd name="T1" fmla="*/ 204 h 382"/>
                <a:gd name="T2" fmla="*/ 262 w 295"/>
                <a:gd name="T3" fmla="*/ 107 h 382"/>
                <a:gd name="T4" fmla="*/ 291 w 295"/>
                <a:gd name="T5" fmla="*/ 84 h 382"/>
                <a:gd name="T6" fmla="*/ 275 w 295"/>
                <a:gd name="T7" fmla="*/ 64 h 382"/>
                <a:gd name="T8" fmla="*/ 245 w 295"/>
                <a:gd name="T9" fmla="*/ 88 h 382"/>
                <a:gd name="T10" fmla="*/ 148 w 295"/>
                <a:gd name="T11" fmla="*/ 45 h 382"/>
                <a:gd name="T12" fmla="*/ 148 w 295"/>
                <a:gd name="T13" fmla="*/ 25 h 382"/>
                <a:gd name="T14" fmla="*/ 187 w 295"/>
                <a:gd name="T15" fmla="*/ 25 h 382"/>
                <a:gd name="T16" fmla="*/ 187 w 295"/>
                <a:gd name="T17" fmla="*/ 0 h 382"/>
                <a:gd name="T18" fmla="*/ 84 w 295"/>
                <a:gd name="T19" fmla="*/ 0 h 382"/>
                <a:gd name="T20" fmla="*/ 84 w 295"/>
                <a:gd name="T21" fmla="*/ 25 h 382"/>
                <a:gd name="T22" fmla="*/ 123 w 295"/>
                <a:gd name="T23" fmla="*/ 25 h 382"/>
                <a:gd name="T24" fmla="*/ 123 w 295"/>
                <a:gd name="T25" fmla="*/ 45 h 382"/>
                <a:gd name="T26" fmla="*/ 0 w 295"/>
                <a:gd name="T27" fmla="*/ 119 h 382"/>
                <a:gd name="T28" fmla="*/ 22 w 295"/>
                <a:gd name="T29" fmla="*/ 133 h 382"/>
                <a:gd name="T30" fmla="*/ 135 w 295"/>
                <a:gd name="T31" fmla="*/ 70 h 382"/>
                <a:gd name="T32" fmla="*/ 270 w 295"/>
                <a:gd name="T33" fmla="*/ 204 h 382"/>
                <a:gd name="T34" fmla="*/ 206 w 295"/>
                <a:gd name="T35" fmla="*/ 319 h 382"/>
                <a:gd name="T36" fmla="*/ 215 w 295"/>
                <a:gd name="T37" fmla="*/ 284 h 382"/>
                <a:gd name="T38" fmla="*/ 191 w 295"/>
                <a:gd name="T39" fmla="*/ 277 h 382"/>
                <a:gd name="T40" fmla="*/ 170 w 295"/>
                <a:gd name="T41" fmla="*/ 350 h 382"/>
                <a:gd name="T42" fmla="*/ 240 w 295"/>
                <a:gd name="T43" fmla="*/ 382 h 382"/>
                <a:gd name="T44" fmla="*/ 251 w 295"/>
                <a:gd name="T45" fmla="*/ 359 h 382"/>
                <a:gd name="T46" fmla="*/ 216 w 295"/>
                <a:gd name="T47" fmla="*/ 343 h 382"/>
                <a:gd name="T48" fmla="*/ 295 w 295"/>
                <a:gd name="T49" fmla="*/ 204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5" h="382">
                  <a:moveTo>
                    <a:pt x="295" y="204"/>
                  </a:moveTo>
                  <a:cubicBezTo>
                    <a:pt x="295" y="168"/>
                    <a:pt x="283" y="134"/>
                    <a:pt x="262" y="107"/>
                  </a:cubicBezTo>
                  <a:cubicBezTo>
                    <a:pt x="291" y="84"/>
                    <a:pt x="291" y="84"/>
                    <a:pt x="291" y="84"/>
                  </a:cubicBezTo>
                  <a:cubicBezTo>
                    <a:pt x="275" y="64"/>
                    <a:pt x="275" y="64"/>
                    <a:pt x="275" y="64"/>
                  </a:cubicBezTo>
                  <a:cubicBezTo>
                    <a:pt x="245" y="88"/>
                    <a:pt x="245" y="88"/>
                    <a:pt x="245" y="88"/>
                  </a:cubicBezTo>
                  <a:cubicBezTo>
                    <a:pt x="219" y="64"/>
                    <a:pt x="185" y="48"/>
                    <a:pt x="148" y="45"/>
                  </a:cubicBezTo>
                  <a:cubicBezTo>
                    <a:pt x="148" y="25"/>
                    <a:pt x="148" y="25"/>
                    <a:pt x="148" y="25"/>
                  </a:cubicBezTo>
                  <a:cubicBezTo>
                    <a:pt x="187" y="25"/>
                    <a:pt x="187" y="25"/>
                    <a:pt x="187" y="25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4" y="25"/>
                    <a:pt x="84" y="25"/>
                    <a:pt x="84" y="25"/>
                  </a:cubicBezTo>
                  <a:cubicBezTo>
                    <a:pt x="123" y="25"/>
                    <a:pt x="123" y="25"/>
                    <a:pt x="123" y="25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71" y="49"/>
                    <a:pt x="27" y="78"/>
                    <a:pt x="0" y="119"/>
                  </a:cubicBezTo>
                  <a:cubicBezTo>
                    <a:pt x="22" y="133"/>
                    <a:pt x="22" y="133"/>
                    <a:pt x="22" y="133"/>
                  </a:cubicBezTo>
                  <a:cubicBezTo>
                    <a:pt x="46" y="95"/>
                    <a:pt x="88" y="70"/>
                    <a:pt x="135" y="70"/>
                  </a:cubicBezTo>
                  <a:cubicBezTo>
                    <a:pt x="209" y="70"/>
                    <a:pt x="270" y="130"/>
                    <a:pt x="270" y="204"/>
                  </a:cubicBezTo>
                  <a:cubicBezTo>
                    <a:pt x="270" y="253"/>
                    <a:pt x="244" y="295"/>
                    <a:pt x="206" y="319"/>
                  </a:cubicBezTo>
                  <a:cubicBezTo>
                    <a:pt x="215" y="284"/>
                    <a:pt x="215" y="284"/>
                    <a:pt x="215" y="284"/>
                  </a:cubicBezTo>
                  <a:cubicBezTo>
                    <a:pt x="191" y="277"/>
                    <a:pt x="191" y="277"/>
                    <a:pt x="191" y="277"/>
                  </a:cubicBezTo>
                  <a:cubicBezTo>
                    <a:pt x="170" y="350"/>
                    <a:pt x="170" y="350"/>
                    <a:pt x="170" y="350"/>
                  </a:cubicBezTo>
                  <a:cubicBezTo>
                    <a:pt x="240" y="382"/>
                    <a:pt x="240" y="382"/>
                    <a:pt x="240" y="382"/>
                  </a:cubicBezTo>
                  <a:cubicBezTo>
                    <a:pt x="251" y="359"/>
                    <a:pt x="251" y="359"/>
                    <a:pt x="251" y="359"/>
                  </a:cubicBezTo>
                  <a:cubicBezTo>
                    <a:pt x="216" y="343"/>
                    <a:pt x="216" y="343"/>
                    <a:pt x="216" y="343"/>
                  </a:cubicBezTo>
                  <a:cubicBezTo>
                    <a:pt x="263" y="315"/>
                    <a:pt x="295" y="263"/>
                    <a:pt x="295" y="2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7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</p:spPr>
        <p:txBody>
          <a:bodyPr/>
          <a:lstStyle/>
          <a:p>
            <a:fld id="{B016F8AB-BCEA-4347-8BA6-BE776009BC89}" type="slidenum">
              <a:rPr lang="en-US" smtClean="0"/>
              <a:t>8</a:t>
            </a:fld>
            <a:endParaRPr lang="en-US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437" y="1308234"/>
            <a:ext cx="646370" cy="64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11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456" y="510831"/>
            <a:ext cx="10969943" cy="406820"/>
          </a:xfrm>
        </p:spPr>
        <p:txBody>
          <a:bodyPr/>
          <a:lstStyle/>
          <a:p>
            <a:r>
              <a:rPr sz="2800" dirty="0">
                <a:latin typeface="Arial"/>
              </a:rPr>
              <a:t>Industry Insights </a:t>
            </a:r>
            <a:r>
              <a:rPr lang="en-US" dirty="0"/>
              <a:t>(XXX - XXX)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031049" y="6506675"/>
            <a:ext cx="533399" cy="232147"/>
          </a:xfrm>
        </p:spPr>
        <p:txBody>
          <a:bodyPr/>
          <a:lstStyle/>
          <a:p>
            <a:fld id="{B016F8AB-BCEA-4347-8BA6-BE776009BC8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40383" y="6636384"/>
            <a:ext cx="7592160" cy="216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388" lvl="0" indent="-52388">
              <a:lnSpc>
                <a:spcPct val="90000"/>
              </a:lnSpc>
            </a:pPr>
            <a:r>
              <a:rPr lang="en-US" sz="900" i="1" dirty="0">
                <a:solidFill>
                  <a:prstClr val="black"/>
                </a:solidFill>
              </a:rPr>
              <a:t>*Briefings categorized into ’Other’ category include multi-customer engagements and accounts not aligned into a category in Salesforce.</a:t>
            </a:r>
          </a:p>
        </p:txBody>
      </p:sp>
      <p:sp>
        <p:nvSpPr>
          <p:cNvPr id="179" name="Rectangle 55"/>
          <p:cNvSpPr/>
          <p:nvPr/>
        </p:nvSpPr>
        <p:spPr bwMode="ltGray">
          <a:xfrm>
            <a:off x="9294090" y="1372585"/>
            <a:ext cx="2286000" cy="228600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marL="45720" indent="-60325">
              <a:spcBef>
                <a:spcPts val="1200"/>
              </a:spcBef>
              <a:buClr>
                <a:prstClr val="black"/>
              </a:buClr>
            </a:pPr>
            <a:endParaRPr lang="en-US" sz="1000" dirty="0">
              <a:solidFill>
                <a:schemeClr val="tx1"/>
              </a:solidFill>
            </a:endParaRPr>
          </a:p>
          <a:p>
            <a:pPr marL="45720" lvl="0" indent="-60325">
              <a:spcBef>
                <a:spcPts val="1200"/>
              </a:spcBef>
              <a:buClr>
                <a:prstClr val="black"/>
              </a:buClr>
            </a:pPr>
            <a:endParaRPr lang="en-US" sz="1100" i="1" dirty="0" smtClean="0">
              <a:solidFill>
                <a:schemeClr val="tx1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10573782" y="1382099"/>
            <a:ext cx="990666" cy="210968"/>
          </a:xfrm>
          <a:prstGeom prst="rect">
            <a:avLst/>
          </a:prstGeom>
        </p:spPr>
        <p:txBody>
          <a:bodyPr wrap="square" numCol="1" anchor="t">
            <a:noAutofit/>
          </a:bodyPr>
          <a:lstStyle/>
          <a:p>
            <a:pPr algn="ctr">
              <a:lnSpc>
                <a:spcPct val="90000"/>
              </a:lnSpc>
              <a:defRPr sz="1000" b="1">
                <a:solidFill>
                  <a:schemeClr val="dk1"/>
                </a:solidFill>
              </a:defRPr>
            </a:pPr>
            <a:r>
              <a:rPr lang="en-US" sz="1100" dirty="0" smtClean="0"/>
              <a:t>Top interests</a:t>
            </a:r>
            <a:r>
              <a:rPr dirty="0" smtClean="0"/>
              <a:t> </a:t>
            </a:r>
            <a:endParaRPr dirty="0"/>
          </a:p>
        </p:txBody>
      </p:sp>
      <p:sp>
        <p:nvSpPr>
          <p:cNvPr id="24" name="Rectangle 55"/>
          <p:cNvSpPr/>
          <p:nvPr/>
        </p:nvSpPr>
        <p:spPr bwMode="ltGray">
          <a:xfrm>
            <a:off x="616823" y="1998511"/>
            <a:ext cx="3101977" cy="307561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0" name="Rectangle 55"/>
          <p:cNvSpPr/>
          <p:nvPr/>
        </p:nvSpPr>
        <p:spPr bwMode="ltGray">
          <a:xfrm>
            <a:off x="6891018" y="1372130"/>
            <a:ext cx="2286000" cy="228600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marL="45720" indent="-60325">
              <a:spcBef>
                <a:spcPts val="1200"/>
              </a:spcBef>
              <a:buClr>
                <a:prstClr val="black"/>
              </a:buClr>
            </a:pPr>
            <a:endParaRPr lang="en-US" sz="1000" dirty="0">
              <a:solidFill>
                <a:schemeClr val="tx1"/>
              </a:solidFill>
            </a:endParaRPr>
          </a:p>
          <a:p>
            <a:pPr marL="45720" lvl="0" indent="-60325">
              <a:spcBef>
                <a:spcPts val="1200"/>
              </a:spcBef>
              <a:buClr>
                <a:prstClr val="black"/>
              </a:buClr>
            </a:pPr>
            <a:endParaRPr lang="en-US" sz="1100" i="1" dirty="0" smtClean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8170710" y="1381644"/>
            <a:ext cx="990666" cy="210968"/>
          </a:xfrm>
          <a:prstGeom prst="rect">
            <a:avLst/>
          </a:prstGeom>
        </p:spPr>
        <p:txBody>
          <a:bodyPr wrap="square" numCol="1" anchor="t">
            <a:noAutofit/>
          </a:bodyPr>
          <a:lstStyle/>
          <a:p>
            <a:pPr algn="ctr">
              <a:lnSpc>
                <a:spcPct val="90000"/>
              </a:lnSpc>
              <a:defRPr sz="1000" b="1">
                <a:solidFill>
                  <a:schemeClr val="dk1"/>
                </a:solidFill>
              </a:defRPr>
            </a:pPr>
            <a:r>
              <a:rPr lang="en-US" sz="1100" dirty="0" smtClean="0"/>
              <a:t>Top interests</a:t>
            </a:r>
            <a:endParaRPr lang="en-US" sz="1100" b="1" dirty="0"/>
          </a:p>
          <a:p>
            <a:pPr>
              <a:defRPr sz="800">
                <a:solidFill>
                  <a:schemeClr val="dk2"/>
                </a:solidFill>
              </a:defRPr>
            </a:pPr>
            <a:r>
              <a:rPr dirty="0" smtClean="0"/>
              <a:t> </a:t>
            </a:r>
            <a:endParaRPr dirty="0"/>
          </a:p>
        </p:txBody>
      </p:sp>
      <p:sp>
        <p:nvSpPr>
          <p:cNvPr id="70" name="Rectangle 55"/>
          <p:cNvSpPr/>
          <p:nvPr/>
        </p:nvSpPr>
        <p:spPr bwMode="ltGray">
          <a:xfrm>
            <a:off x="4488571" y="1383028"/>
            <a:ext cx="2286000" cy="228600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marL="45720" indent="-60325">
              <a:spcBef>
                <a:spcPts val="1200"/>
              </a:spcBef>
              <a:buClr>
                <a:prstClr val="black"/>
              </a:buClr>
            </a:pPr>
            <a:endParaRPr lang="en-US" sz="1000" dirty="0">
              <a:solidFill>
                <a:schemeClr val="tx1"/>
              </a:solidFill>
            </a:endParaRPr>
          </a:p>
          <a:p>
            <a:pPr marL="45720" lvl="0" indent="-60325">
              <a:spcBef>
                <a:spcPts val="1200"/>
              </a:spcBef>
              <a:buClr>
                <a:prstClr val="black"/>
              </a:buClr>
            </a:pPr>
            <a:endParaRPr lang="en-US" sz="1100" i="1" dirty="0" smtClean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768263" y="1392541"/>
            <a:ext cx="990666" cy="335599"/>
          </a:xfrm>
          <a:prstGeom prst="rect">
            <a:avLst/>
          </a:prstGeom>
        </p:spPr>
        <p:txBody>
          <a:bodyPr wrap="square" numCol="1" anchor="t">
            <a:noAutofit/>
          </a:bodyPr>
          <a:lstStyle/>
          <a:p>
            <a:pPr algn="ctr">
              <a:lnSpc>
                <a:spcPct val="90000"/>
              </a:lnSpc>
              <a:defRPr sz="1000" b="1">
                <a:solidFill>
                  <a:schemeClr val="dk1"/>
                </a:solidFill>
              </a:defRPr>
            </a:pPr>
            <a:r>
              <a:rPr sz="1100" dirty="0"/>
              <a:t>Top </a:t>
            </a:r>
            <a:r>
              <a:rPr lang="en-US" sz="1100" dirty="0" smtClean="0"/>
              <a:t>interests</a:t>
            </a:r>
            <a:endParaRPr lang="en-US" sz="1100" b="1" dirty="0"/>
          </a:p>
          <a:p>
            <a:pPr>
              <a:defRPr sz="800">
                <a:solidFill>
                  <a:schemeClr val="dk2"/>
                </a:solidFill>
              </a:defRPr>
            </a:pPr>
            <a:r>
              <a:rPr dirty="0" smtClean="0"/>
              <a:t> </a:t>
            </a:r>
            <a:endParaRPr dirty="0"/>
          </a:p>
        </p:txBody>
      </p:sp>
      <p:sp>
        <p:nvSpPr>
          <p:cNvPr id="75" name="Rectangle 74"/>
          <p:cNvSpPr/>
          <p:nvPr/>
        </p:nvSpPr>
        <p:spPr>
          <a:xfrm>
            <a:off x="5768263" y="3382305"/>
            <a:ext cx="990041" cy="220421"/>
          </a:xfrm>
          <a:prstGeom prst="rect">
            <a:avLst/>
          </a:prstGeom>
        </p:spPr>
        <p:txBody>
          <a:bodyPr wrap="none" anchor="ctr" anchorCtr="0">
            <a:normAutofit fontScale="92500" lnSpcReduction="10000"/>
          </a:bodyPr>
          <a:lstStyle/>
          <a:p>
            <a:pPr algn="ctr"/>
            <a:r>
              <a:rPr lang="en-US" sz="1000" dirty="0" smtClean="0"/>
              <a:t>0-interest-2</a:t>
            </a:r>
            <a:endParaRPr lang="en-GB" sz="800" dirty="0"/>
          </a:p>
        </p:txBody>
      </p:sp>
      <p:sp>
        <p:nvSpPr>
          <p:cNvPr id="77" name="TextBox 76"/>
          <p:cNvSpPr txBox="1"/>
          <p:nvPr/>
        </p:nvSpPr>
        <p:spPr>
          <a:xfrm>
            <a:off x="5768263" y="2129614"/>
            <a:ext cx="990041" cy="23651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1000" dirty="0" smtClean="0"/>
              <a:t>0-interest-0</a:t>
            </a:r>
            <a:endParaRPr 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5768263" y="2766831"/>
            <a:ext cx="990041" cy="21477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1000" dirty="0" smtClean="0"/>
              <a:t>0-interest-1</a:t>
            </a:r>
            <a:endParaRPr lang="en-US" sz="1000" dirty="0"/>
          </a:p>
        </p:txBody>
      </p:sp>
      <p:sp>
        <p:nvSpPr>
          <p:cNvPr id="81" name="Rectangle 55"/>
          <p:cNvSpPr/>
          <p:nvPr/>
        </p:nvSpPr>
        <p:spPr bwMode="ltGray">
          <a:xfrm>
            <a:off x="9294090" y="4082556"/>
            <a:ext cx="2286000" cy="228600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marL="45720" indent="-60325">
              <a:spcBef>
                <a:spcPts val="1200"/>
              </a:spcBef>
              <a:buClr>
                <a:prstClr val="black"/>
              </a:buClr>
            </a:pPr>
            <a:endParaRPr lang="en-US" sz="1000" dirty="0">
              <a:solidFill>
                <a:schemeClr val="tx1"/>
              </a:solidFill>
            </a:endParaRPr>
          </a:p>
          <a:p>
            <a:pPr marL="45720" lvl="0" indent="-60325">
              <a:spcBef>
                <a:spcPts val="1200"/>
              </a:spcBef>
              <a:buClr>
                <a:prstClr val="black"/>
              </a:buClr>
            </a:pPr>
            <a:endParaRPr lang="en-US" sz="1100" i="1" dirty="0" smtClean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0573782" y="4092525"/>
            <a:ext cx="990666" cy="210968"/>
          </a:xfrm>
          <a:prstGeom prst="rect">
            <a:avLst/>
          </a:prstGeom>
        </p:spPr>
        <p:txBody>
          <a:bodyPr wrap="square" numCol="1" anchor="t">
            <a:noAutofit/>
          </a:bodyPr>
          <a:lstStyle/>
          <a:p>
            <a:pPr algn="ctr">
              <a:lnSpc>
                <a:spcPct val="90000"/>
              </a:lnSpc>
              <a:defRPr sz="1000" b="1">
                <a:solidFill>
                  <a:schemeClr val="dk1"/>
                </a:solidFill>
              </a:defRPr>
            </a:pPr>
            <a:r>
              <a:rPr sz="1100" dirty="0"/>
              <a:t>Top </a:t>
            </a:r>
            <a:r>
              <a:rPr lang="en-US" sz="1100" dirty="0" smtClean="0"/>
              <a:t>interests</a:t>
            </a:r>
            <a:endParaRPr lang="en-US" sz="1100" b="1" dirty="0"/>
          </a:p>
          <a:p>
            <a:pPr>
              <a:defRPr sz="800">
                <a:solidFill>
                  <a:schemeClr val="dk2"/>
                </a:solidFill>
              </a:defRPr>
            </a:pPr>
            <a:r>
              <a:rPr dirty="0" smtClean="0"/>
              <a:t> </a:t>
            </a:r>
            <a:endParaRPr dirty="0"/>
          </a:p>
        </p:txBody>
      </p:sp>
      <p:sp>
        <p:nvSpPr>
          <p:cNvPr id="93" name="Rectangle 55"/>
          <p:cNvSpPr/>
          <p:nvPr/>
        </p:nvSpPr>
        <p:spPr bwMode="ltGray">
          <a:xfrm>
            <a:off x="6891018" y="4082556"/>
            <a:ext cx="2286000" cy="228600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marL="45720" indent="-60325">
              <a:spcBef>
                <a:spcPts val="1200"/>
              </a:spcBef>
              <a:buClr>
                <a:prstClr val="black"/>
              </a:buClr>
            </a:pPr>
            <a:endParaRPr lang="en-US" sz="1000" dirty="0">
              <a:solidFill>
                <a:schemeClr val="tx1"/>
              </a:solidFill>
            </a:endParaRPr>
          </a:p>
          <a:p>
            <a:pPr marL="45720" lvl="0" indent="-60325">
              <a:spcBef>
                <a:spcPts val="1200"/>
              </a:spcBef>
              <a:buClr>
                <a:prstClr val="black"/>
              </a:buClr>
            </a:pPr>
            <a:endParaRPr lang="en-US" sz="1100" i="1" dirty="0" smtClean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8170710" y="4092070"/>
            <a:ext cx="990666" cy="210968"/>
          </a:xfrm>
          <a:prstGeom prst="rect">
            <a:avLst/>
          </a:prstGeom>
        </p:spPr>
        <p:txBody>
          <a:bodyPr wrap="square" numCol="1" anchor="t">
            <a:noAutofit/>
          </a:bodyPr>
          <a:lstStyle/>
          <a:p>
            <a:pPr algn="ctr">
              <a:lnSpc>
                <a:spcPct val="90000"/>
              </a:lnSpc>
              <a:defRPr sz="1000" b="1">
                <a:solidFill>
                  <a:schemeClr val="dk1"/>
                </a:solidFill>
              </a:defRPr>
            </a:pPr>
            <a:r>
              <a:rPr sz="1100" dirty="0"/>
              <a:t>Top </a:t>
            </a:r>
            <a:r>
              <a:rPr lang="en-US" sz="1100" dirty="0" smtClean="0"/>
              <a:t>interests</a:t>
            </a:r>
            <a:endParaRPr lang="en-US" sz="1100" b="1" dirty="0"/>
          </a:p>
          <a:p>
            <a:pPr>
              <a:defRPr sz="800">
                <a:solidFill>
                  <a:schemeClr val="dk2"/>
                </a:solidFill>
              </a:defRPr>
            </a:pPr>
            <a:r>
              <a:rPr dirty="0" smtClean="0"/>
              <a:t> </a:t>
            </a:r>
            <a:endParaRPr dirty="0"/>
          </a:p>
        </p:txBody>
      </p:sp>
      <p:sp>
        <p:nvSpPr>
          <p:cNvPr id="103" name="Rectangle 55"/>
          <p:cNvSpPr/>
          <p:nvPr/>
        </p:nvSpPr>
        <p:spPr bwMode="ltGray">
          <a:xfrm>
            <a:off x="4488571" y="4093454"/>
            <a:ext cx="2286000" cy="228600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marL="45720" indent="-60325">
              <a:spcBef>
                <a:spcPts val="1200"/>
              </a:spcBef>
              <a:buClr>
                <a:prstClr val="black"/>
              </a:buClr>
            </a:pPr>
            <a:endParaRPr lang="en-US" sz="1000" dirty="0">
              <a:solidFill>
                <a:schemeClr val="tx1"/>
              </a:solidFill>
            </a:endParaRPr>
          </a:p>
          <a:p>
            <a:pPr marL="45720" lvl="0" indent="-60325">
              <a:spcBef>
                <a:spcPts val="1200"/>
              </a:spcBef>
              <a:buClr>
                <a:prstClr val="black"/>
              </a:buClr>
            </a:pPr>
            <a:endParaRPr lang="en-US" sz="1100" i="1" dirty="0" smtClean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5768263" y="4102968"/>
            <a:ext cx="990666" cy="210968"/>
          </a:xfrm>
          <a:prstGeom prst="rect">
            <a:avLst/>
          </a:prstGeom>
        </p:spPr>
        <p:txBody>
          <a:bodyPr wrap="square" numCol="1" anchor="t">
            <a:noAutofit/>
          </a:bodyPr>
          <a:lstStyle/>
          <a:p>
            <a:pPr algn="ctr">
              <a:lnSpc>
                <a:spcPct val="90000"/>
              </a:lnSpc>
              <a:defRPr sz="1000" b="1">
                <a:solidFill>
                  <a:schemeClr val="dk1"/>
                </a:solidFill>
              </a:defRPr>
            </a:pPr>
            <a:r>
              <a:rPr lang="en-US" sz="1100" dirty="0" smtClean="0"/>
              <a:t>Top interests</a:t>
            </a:r>
            <a:endParaRPr lang="en-US" sz="1100" b="1" dirty="0"/>
          </a:p>
          <a:p>
            <a:pPr>
              <a:defRPr sz="800">
                <a:solidFill>
                  <a:schemeClr val="dk2"/>
                </a:solidFill>
              </a:defRPr>
            </a:pPr>
            <a:r>
              <a:rPr dirty="0" smtClean="0"/>
              <a:t> </a:t>
            </a:r>
            <a:endParaRPr dirty="0"/>
          </a:p>
        </p:txBody>
      </p:sp>
      <p:sp>
        <p:nvSpPr>
          <p:cNvPr id="6" name="Rectangle 5"/>
          <p:cNvSpPr/>
          <p:nvPr/>
        </p:nvSpPr>
        <p:spPr bwMode="ltGray">
          <a:xfrm>
            <a:off x="6891018" y="1032802"/>
            <a:ext cx="2270358" cy="27432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 bwMode="ltGray">
          <a:xfrm>
            <a:off x="9294090" y="1040238"/>
            <a:ext cx="2270358" cy="27432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 bwMode="ltGray">
          <a:xfrm>
            <a:off x="4488571" y="1029395"/>
            <a:ext cx="2270358" cy="27432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 bwMode="ltGray">
          <a:xfrm>
            <a:off x="6891018" y="3742071"/>
            <a:ext cx="2270358" cy="27432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/>
        </p:nvSpPr>
        <p:spPr bwMode="ltGray">
          <a:xfrm>
            <a:off x="9309732" y="3750059"/>
            <a:ext cx="2270358" cy="27432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118" name="Rectangle 117"/>
          <p:cNvSpPr/>
          <p:nvPr/>
        </p:nvSpPr>
        <p:spPr bwMode="ltGray">
          <a:xfrm>
            <a:off x="4488571" y="3738664"/>
            <a:ext cx="2270358" cy="27432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 bwMode="ltGray">
          <a:xfrm>
            <a:off x="612456" y="1381644"/>
            <a:ext cx="3108960" cy="4572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600" b="1" dirty="0" smtClean="0">
                <a:solidFill>
                  <a:schemeClr val="tx1"/>
                </a:solidFill>
              </a:rPr>
              <a:t>Briefing Volume by Industry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149628" y="3373355"/>
            <a:ext cx="990042" cy="229371"/>
          </a:xfrm>
          <a:prstGeom prst="rect">
            <a:avLst/>
          </a:prstGeom>
        </p:spPr>
        <p:txBody>
          <a:bodyPr wrap="none" anchor="ctr" anchorCtr="0">
            <a:normAutofit lnSpcReduction="10000"/>
          </a:bodyPr>
          <a:lstStyle/>
          <a:p>
            <a:pPr algn="ctr"/>
            <a:r>
              <a:rPr lang="en-US" sz="1000" dirty="0"/>
              <a:t>1</a:t>
            </a:r>
            <a:r>
              <a:rPr lang="en-US" sz="1000" dirty="0" smtClean="0"/>
              <a:t>-interest-2</a:t>
            </a:r>
            <a:endParaRPr lang="en-GB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8149628" y="2129614"/>
            <a:ext cx="990041" cy="23651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1000" dirty="0" smtClean="0"/>
              <a:t>1-interest-0</a:t>
            </a:r>
            <a:endParaRPr 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8149628" y="2766831"/>
            <a:ext cx="990041" cy="21477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1000" dirty="0" smtClean="0"/>
              <a:t>1-interest-1</a:t>
            </a:r>
            <a:endParaRPr lang="en-US" sz="1000" dirty="0"/>
          </a:p>
        </p:txBody>
      </p:sp>
      <p:sp>
        <p:nvSpPr>
          <p:cNvPr id="80" name="Rectangle 79"/>
          <p:cNvSpPr/>
          <p:nvPr/>
        </p:nvSpPr>
        <p:spPr>
          <a:xfrm>
            <a:off x="10573782" y="3382305"/>
            <a:ext cx="976802" cy="220421"/>
          </a:xfrm>
          <a:prstGeom prst="rect">
            <a:avLst/>
          </a:prstGeom>
        </p:spPr>
        <p:txBody>
          <a:bodyPr wrap="none" anchor="ctr" anchorCtr="0">
            <a:normAutofit fontScale="92500" lnSpcReduction="10000"/>
          </a:bodyPr>
          <a:lstStyle/>
          <a:p>
            <a:pPr algn="ctr"/>
            <a:r>
              <a:rPr lang="en-US" sz="1000" dirty="0" smtClean="0"/>
              <a:t>2-interest-2</a:t>
            </a:r>
            <a:endParaRPr lang="en-GB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10560543" y="2129614"/>
            <a:ext cx="990041" cy="23651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1000" dirty="0"/>
              <a:t>2</a:t>
            </a:r>
            <a:r>
              <a:rPr lang="en-US" sz="1000" dirty="0" smtClean="0"/>
              <a:t>-interest-0</a:t>
            </a:r>
            <a:endParaRPr 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10560543" y="2766831"/>
            <a:ext cx="990041" cy="21477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1000" dirty="0"/>
              <a:t>2</a:t>
            </a:r>
            <a:r>
              <a:rPr lang="en-US" sz="1000" dirty="0" smtClean="0"/>
              <a:t>-interest-1</a:t>
            </a:r>
            <a:endParaRPr lang="en-US" sz="1000" dirty="0"/>
          </a:p>
        </p:txBody>
      </p:sp>
      <p:sp>
        <p:nvSpPr>
          <p:cNvPr id="89" name="Rectangle 88"/>
          <p:cNvSpPr/>
          <p:nvPr/>
        </p:nvSpPr>
        <p:spPr>
          <a:xfrm>
            <a:off x="5768263" y="6070237"/>
            <a:ext cx="990041" cy="217151"/>
          </a:xfrm>
          <a:prstGeom prst="rect">
            <a:avLst/>
          </a:prstGeom>
        </p:spPr>
        <p:txBody>
          <a:bodyPr wrap="none" anchor="ctr" anchorCtr="0">
            <a:normAutofit fontScale="92500" lnSpcReduction="10000"/>
          </a:bodyPr>
          <a:lstStyle/>
          <a:p>
            <a:pPr algn="ctr"/>
            <a:r>
              <a:rPr lang="en-US" sz="1000" dirty="0"/>
              <a:t>3</a:t>
            </a:r>
            <a:r>
              <a:rPr lang="en-US" sz="1000" dirty="0" smtClean="0"/>
              <a:t>-interest-2</a:t>
            </a:r>
            <a:endParaRPr lang="en-GB" sz="800" dirty="0"/>
          </a:p>
        </p:txBody>
      </p:sp>
      <p:sp>
        <p:nvSpPr>
          <p:cNvPr id="92" name="TextBox 91"/>
          <p:cNvSpPr txBox="1"/>
          <p:nvPr/>
        </p:nvSpPr>
        <p:spPr>
          <a:xfrm>
            <a:off x="5768263" y="4814178"/>
            <a:ext cx="990041" cy="23651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1000" dirty="0"/>
              <a:t>3</a:t>
            </a:r>
            <a:r>
              <a:rPr lang="en-US" sz="1000" dirty="0" smtClean="0"/>
              <a:t>-interest-0</a:t>
            </a:r>
            <a:endParaRPr 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5768263" y="5451395"/>
            <a:ext cx="990041" cy="21477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1000" dirty="0"/>
              <a:t>3</a:t>
            </a:r>
            <a:r>
              <a:rPr lang="en-US" sz="1000" dirty="0" smtClean="0"/>
              <a:t>-interest-1</a:t>
            </a:r>
            <a:endParaRPr lang="en-US" sz="1000" dirty="0"/>
          </a:p>
        </p:txBody>
      </p:sp>
      <p:sp>
        <p:nvSpPr>
          <p:cNvPr id="102" name="Rectangle 101"/>
          <p:cNvSpPr/>
          <p:nvPr/>
        </p:nvSpPr>
        <p:spPr>
          <a:xfrm>
            <a:off x="8170710" y="6070237"/>
            <a:ext cx="968959" cy="222583"/>
          </a:xfrm>
          <a:prstGeom prst="rect">
            <a:avLst/>
          </a:prstGeom>
        </p:spPr>
        <p:txBody>
          <a:bodyPr wrap="none" anchor="ctr" anchorCtr="0">
            <a:normAutofit fontScale="92500" lnSpcReduction="10000"/>
          </a:bodyPr>
          <a:lstStyle/>
          <a:p>
            <a:pPr algn="ctr"/>
            <a:r>
              <a:rPr lang="en-US" sz="1000" dirty="0" smtClean="0"/>
              <a:t>4-interest-2</a:t>
            </a:r>
            <a:endParaRPr lang="en-GB" sz="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8149628" y="4814178"/>
            <a:ext cx="990041" cy="23651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1000" dirty="0" smtClean="0"/>
              <a:t>4-interest-0</a:t>
            </a:r>
            <a:endParaRPr lang="en-US" sz="1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8149628" y="5451395"/>
            <a:ext cx="990041" cy="21477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1000" dirty="0" smtClean="0"/>
              <a:t>4-interest-1</a:t>
            </a:r>
            <a:endParaRPr lang="en-US" sz="1000" dirty="0"/>
          </a:p>
        </p:txBody>
      </p:sp>
      <p:sp>
        <p:nvSpPr>
          <p:cNvPr id="113" name="Rectangle 112"/>
          <p:cNvSpPr/>
          <p:nvPr/>
        </p:nvSpPr>
        <p:spPr>
          <a:xfrm>
            <a:off x="10560543" y="6066869"/>
            <a:ext cx="976802" cy="225951"/>
          </a:xfrm>
          <a:prstGeom prst="rect">
            <a:avLst/>
          </a:prstGeom>
        </p:spPr>
        <p:txBody>
          <a:bodyPr wrap="none" anchor="ctr" anchorCtr="0">
            <a:normAutofit fontScale="92500" lnSpcReduction="10000"/>
          </a:bodyPr>
          <a:lstStyle/>
          <a:p>
            <a:pPr algn="ctr"/>
            <a:r>
              <a:rPr lang="en-US" sz="1000" dirty="0"/>
              <a:t>5</a:t>
            </a:r>
            <a:r>
              <a:rPr lang="en-US" sz="1000" dirty="0" smtClean="0"/>
              <a:t>-interest-2</a:t>
            </a:r>
            <a:endParaRPr lang="en-GB" sz="8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0560543" y="4814178"/>
            <a:ext cx="990041" cy="23651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1000" dirty="0" smtClean="0"/>
              <a:t>5-interest-0</a:t>
            </a:r>
            <a:endParaRPr lang="en-US" sz="1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10560543" y="5451395"/>
            <a:ext cx="990041" cy="21477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1000" dirty="0" smtClean="0"/>
              <a:t>5-interest-1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4488571" y="1047360"/>
            <a:ext cx="2269733" cy="25519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/>
              <a:t>Industry-0</a:t>
            </a:r>
            <a:endParaRPr lang="en-GB" sz="1600" dirty="0"/>
          </a:p>
        </p:txBody>
      </p:sp>
      <p:sp>
        <p:nvSpPr>
          <p:cNvPr id="122" name="TextBox 121"/>
          <p:cNvSpPr txBox="1"/>
          <p:nvPr/>
        </p:nvSpPr>
        <p:spPr>
          <a:xfrm>
            <a:off x="6890393" y="1047360"/>
            <a:ext cx="2269733" cy="25519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/>
              <a:t>Industry-1</a:t>
            </a:r>
            <a:endParaRPr lang="en-GB" sz="1600" dirty="0"/>
          </a:p>
        </p:txBody>
      </p:sp>
      <p:sp>
        <p:nvSpPr>
          <p:cNvPr id="123" name="TextBox 122"/>
          <p:cNvSpPr txBox="1"/>
          <p:nvPr/>
        </p:nvSpPr>
        <p:spPr>
          <a:xfrm>
            <a:off x="9303740" y="1047360"/>
            <a:ext cx="2269733" cy="25519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/>
              <a:t>Industry-2</a:t>
            </a:r>
            <a:endParaRPr lang="en-GB" sz="1600" dirty="0"/>
          </a:p>
        </p:txBody>
      </p:sp>
      <p:sp>
        <p:nvSpPr>
          <p:cNvPr id="124" name="TextBox 123"/>
          <p:cNvSpPr txBox="1"/>
          <p:nvPr/>
        </p:nvSpPr>
        <p:spPr>
          <a:xfrm>
            <a:off x="4488571" y="3762826"/>
            <a:ext cx="2269733" cy="25519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/>
              <a:t>Industry-3</a:t>
            </a:r>
            <a:endParaRPr lang="en-GB" sz="1600" dirty="0"/>
          </a:p>
        </p:txBody>
      </p:sp>
      <p:sp>
        <p:nvSpPr>
          <p:cNvPr id="125" name="TextBox 124"/>
          <p:cNvSpPr txBox="1"/>
          <p:nvPr/>
        </p:nvSpPr>
        <p:spPr>
          <a:xfrm>
            <a:off x="6890392" y="3762826"/>
            <a:ext cx="2269733" cy="25519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/>
              <a:t>Industry-4</a:t>
            </a:r>
            <a:endParaRPr lang="en-GB" sz="1600" dirty="0"/>
          </a:p>
        </p:txBody>
      </p:sp>
      <p:sp>
        <p:nvSpPr>
          <p:cNvPr id="126" name="TextBox 125"/>
          <p:cNvSpPr txBox="1"/>
          <p:nvPr/>
        </p:nvSpPr>
        <p:spPr>
          <a:xfrm>
            <a:off x="9291588" y="3762826"/>
            <a:ext cx="2269733" cy="25519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/>
              <a:t>Industry-5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20972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HPE_Standard_Arial_16x9_v5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HPE_Standard_Arial_16x9_v5.potx" id="{6E765CE8-72DF-47CC-8CE6-E2F106A29740}" vid="{F1B02632-9815-49C8-944D-886AB684271D}"/>
    </a:ext>
  </a:extLst>
</a:theme>
</file>

<file path=ppt/theme/theme2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HPE_Standard_Arial_16x9_v6</Template>
  <TotalTime>20716</TotalTime>
  <Words>807</Words>
  <Application>Microsoft Office PowerPoint</Application>
  <PresentationFormat>Widescreen</PresentationFormat>
  <Paragraphs>351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MetricHPE</vt:lpstr>
      <vt:lpstr>Wingdings</vt:lpstr>
      <vt:lpstr>HPE_Standard_Arial_16x9_v5</vt:lpstr>
      <vt:lpstr>Customer Insights Learnings from August EBC/CEC visits</vt:lpstr>
      <vt:lpstr>Customer Advocacy Insights</vt:lpstr>
      <vt:lpstr>In August, customers wanted to learn more about…</vt:lpstr>
      <vt:lpstr>3 month trend: Increasing interest in…</vt:lpstr>
      <vt:lpstr>Top 3 Customer Interests: XXX - XXX</vt:lpstr>
      <vt:lpstr>In Month, Customers were telling us…</vt:lpstr>
      <vt:lpstr>Most frequent customer requests &amp; recommendations</vt:lpstr>
      <vt:lpstr>Additional quotes</vt:lpstr>
      <vt:lpstr>Industry Insights (XXX - XXX)</vt:lpstr>
      <vt:lpstr>Partner Insights</vt:lpstr>
      <vt:lpstr>Breakdown by center (XXX – XXX)</vt:lpstr>
      <vt:lpstr>Thank you</vt:lpstr>
      <vt:lpstr>EBC six month view (XXX – XXX)</vt:lpstr>
      <vt:lpstr>3 month trend: Account team Objectives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Yeh, Daniel</dc:creator>
  <cp:lastModifiedBy>Freeman, Clive (Strategic Customer Engagement)</cp:lastModifiedBy>
  <cp:revision>768</cp:revision>
  <cp:lastPrinted>2017-07-13T20:51:12Z</cp:lastPrinted>
  <dcterms:created xsi:type="dcterms:W3CDTF">2016-07-12T14:49:56Z</dcterms:created>
  <dcterms:modified xsi:type="dcterms:W3CDTF">2018-09-24T13:36:24Z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2289701</vt:lpwstr>
  </property>
  <property fmtid="{D5CDD505-2E9C-101B-9397-08002B2CF9AE}" pid="3" name="NXPowerLiteSettings">
    <vt:lpwstr>B74006B004C800</vt:lpwstr>
  </property>
  <property fmtid="{D5CDD505-2E9C-101B-9397-08002B2CF9AE}" pid="4" name="NXPowerLiteVersion">
    <vt:lpwstr>D6.0.7</vt:lpwstr>
  </property>
</Properties>
</file>