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63" r:id="rId3"/>
    <p:sldId id="269" r:id="rId4"/>
    <p:sldId id="336" r:id="rId5"/>
    <p:sldId id="298" r:id="rId6"/>
    <p:sldId id="316" r:id="rId7"/>
    <p:sldId id="270" r:id="rId8"/>
    <p:sldId id="300" r:id="rId9"/>
    <p:sldId id="303" r:id="rId10"/>
    <p:sldId id="304" r:id="rId11"/>
    <p:sldId id="307" r:id="rId12"/>
    <p:sldId id="308" r:id="rId13"/>
    <p:sldId id="275" r:id="rId14"/>
    <p:sldId id="335" r:id="rId15"/>
    <p:sldId id="312" r:id="rId16"/>
    <p:sldId id="309" r:id="rId17"/>
    <p:sldId id="313" r:id="rId18"/>
    <p:sldId id="282" r:id="rId19"/>
    <p:sldId id="318" r:id="rId20"/>
    <p:sldId id="319" r:id="rId21"/>
    <p:sldId id="286" r:id="rId22"/>
    <p:sldId id="320" r:id="rId23"/>
    <p:sldId id="321" r:id="rId24"/>
    <p:sldId id="290" r:id="rId25"/>
    <p:sldId id="322" r:id="rId26"/>
    <p:sldId id="338" r:id="rId27"/>
    <p:sldId id="323" r:id="rId28"/>
    <p:sldId id="331" r:id="rId29"/>
    <p:sldId id="337" r:id="rId30"/>
    <p:sldId id="327" r:id="rId31"/>
    <p:sldId id="328" r:id="rId32"/>
    <p:sldId id="329" r:id="rId33"/>
    <p:sldId id="330" r:id="rId34"/>
    <p:sldId id="333" r:id="rId35"/>
    <p:sldId id="33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9FF66"/>
    <a:srgbClr val="4F81BD"/>
    <a:srgbClr val="E46C0A"/>
    <a:srgbClr val="FFFF00"/>
    <a:srgbClr val="00B050"/>
    <a:srgbClr val="B5CEED"/>
    <a:srgbClr val="DDE9F7"/>
    <a:srgbClr val="00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autoAdjust="0"/>
  </p:normalViewPr>
  <p:slideViewPr>
    <p:cSldViewPr snapToGrid="0">
      <p:cViewPr>
        <p:scale>
          <a:sx n="93" d="100"/>
          <a:sy n="93" d="100"/>
        </p:scale>
        <p:origin x="-1061" y="-62"/>
      </p:cViewPr>
      <p:guideLst>
        <p:guide orient="horz" pos="2160"/>
        <p:guide pos="2880"/>
      </p:guideLst>
    </p:cSldViewPr>
  </p:slideViewPr>
  <p:outlineViewPr>
    <p:cViewPr>
      <p:scale>
        <a:sx n="33" d="100"/>
        <a:sy n="33" d="100"/>
      </p:scale>
      <p:origin x="0" y="9163"/>
    </p:cViewPr>
  </p:outlineViewPr>
  <p:notesTextViewPr>
    <p:cViewPr>
      <p:scale>
        <a:sx n="100" d="100"/>
        <a:sy n="100" d="100"/>
      </p:scale>
      <p:origin x="0" y="0"/>
    </p:cViewPr>
  </p:notesTextViewPr>
  <p:notesViewPr>
    <p:cSldViewPr snapToGrid="0">
      <p:cViewPr varScale="1">
        <p:scale>
          <a:sx n="64" d="100"/>
          <a:sy n="64" d="100"/>
        </p:scale>
        <p:origin x="-314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0.wmf"/><Relationship Id="rId7" Type="http://schemas.openxmlformats.org/officeDocument/2006/relationships/image" Target="../media/image132.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9" Type="http://schemas.openxmlformats.org/officeDocument/2006/relationships/image" Target="../media/image1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wmf"/><Relationship Id="rId1" Type="http://schemas.openxmlformats.org/officeDocument/2006/relationships/image" Target="../media/image9.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18" Type="http://schemas.openxmlformats.org/officeDocument/2006/relationships/image" Target="../media/image28.wmf"/><Relationship Id="rId26" Type="http://schemas.openxmlformats.org/officeDocument/2006/relationships/image" Target="../media/image36.wmf"/><Relationship Id="rId3" Type="http://schemas.openxmlformats.org/officeDocument/2006/relationships/image" Target="../media/image13.wmf"/><Relationship Id="rId21" Type="http://schemas.openxmlformats.org/officeDocument/2006/relationships/image" Target="../media/image31.wmf"/><Relationship Id="rId7" Type="http://schemas.openxmlformats.org/officeDocument/2006/relationships/image" Target="../media/image17.wmf"/><Relationship Id="rId12" Type="http://schemas.openxmlformats.org/officeDocument/2006/relationships/image" Target="../media/image22.wmf"/><Relationship Id="rId17" Type="http://schemas.openxmlformats.org/officeDocument/2006/relationships/image" Target="../media/image27.wmf"/><Relationship Id="rId25" Type="http://schemas.openxmlformats.org/officeDocument/2006/relationships/image" Target="../media/image35.wmf"/><Relationship Id="rId2" Type="http://schemas.openxmlformats.org/officeDocument/2006/relationships/image" Target="../media/image12.wmf"/><Relationship Id="rId16" Type="http://schemas.openxmlformats.org/officeDocument/2006/relationships/image" Target="../media/image26.wmf"/><Relationship Id="rId20" Type="http://schemas.openxmlformats.org/officeDocument/2006/relationships/image" Target="../media/image30.wmf"/><Relationship Id="rId29" Type="http://schemas.openxmlformats.org/officeDocument/2006/relationships/image" Target="../media/image39.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24" Type="http://schemas.openxmlformats.org/officeDocument/2006/relationships/image" Target="../media/image34.wmf"/><Relationship Id="rId5" Type="http://schemas.openxmlformats.org/officeDocument/2006/relationships/image" Target="../media/image15.wmf"/><Relationship Id="rId15" Type="http://schemas.openxmlformats.org/officeDocument/2006/relationships/image" Target="../media/image25.wmf"/><Relationship Id="rId23" Type="http://schemas.openxmlformats.org/officeDocument/2006/relationships/image" Target="../media/image33.wmf"/><Relationship Id="rId28" Type="http://schemas.openxmlformats.org/officeDocument/2006/relationships/image" Target="../media/image38.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 Id="rId22" Type="http://schemas.openxmlformats.org/officeDocument/2006/relationships/image" Target="../media/image32.wmf"/><Relationship Id="rId27"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383C13-FD6D-4897-BEF9-941213F00E0D}" type="datetimeFigureOut">
              <a:rPr lang="en-US" smtClean="0"/>
              <a:t>11/1/2016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56D1F7-0330-4DF3-AB8B-4D7E40284FFB}" type="slidenum">
              <a:rPr lang="en-US" smtClean="0"/>
              <a:t>‹#›</a:t>
            </a:fld>
            <a:endParaRPr lang="en-US"/>
          </a:p>
        </p:txBody>
      </p:sp>
    </p:spTree>
    <p:extLst>
      <p:ext uri="{BB962C8B-B14F-4D97-AF65-F5344CB8AC3E}">
        <p14:creationId xmlns:p14="http://schemas.microsoft.com/office/powerpoint/2010/main" val="3585792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40CDBE-8C8E-407D-A6FA-ADE0E6F1F7F5}" type="datetimeFigureOut">
              <a:rPr lang="en-US" smtClean="0"/>
              <a:pPr/>
              <a:t>10/31/2016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8F4ED-031B-4ADF-A312-C6F25073CAFB}" type="slidenum">
              <a:rPr lang="en-US" smtClean="0"/>
              <a:pPr/>
              <a:t>‹#›</a:t>
            </a:fld>
            <a:endParaRPr lang="en-US"/>
          </a:p>
        </p:txBody>
      </p:sp>
    </p:spTree>
    <p:extLst>
      <p:ext uri="{BB962C8B-B14F-4D97-AF65-F5344CB8AC3E}">
        <p14:creationId xmlns:p14="http://schemas.microsoft.com/office/powerpoint/2010/main" val="212126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Arial" charset="0"/>
                <a:cs typeface="Arial" charset="0"/>
              </a:rPr>
              <a:t>\par\</a:t>
            </a:r>
            <a:r>
              <a:rPr lang="en-US" sz="1200" kern="1200" dirty="0" err="1" smtClean="0">
                <a:solidFill>
                  <a:schemeClr val="tx1"/>
                </a:solidFill>
                <a:latin typeface="Arial" charset="0"/>
                <a:ea typeface="Arial" charset="0"/>
                <a:cs typeface="Arial" charset="0"/>
              </a:rPr>
              <a:t>noindent</a:t>
            </a:r>
            <a:r>
              <a:rPr lang="en-US" sz="1200" kern="1200" dirty="0" smtClean="0">
                <a:solidFill>
                  <a:schemeClr val="tx1"/>
                </a:solidFill>
                <a:latin typeface="Arial" charset="0"/>
                <a:ea typeface="Arial" charset="0"/>
                <a:cs typeface="Arial" charset="0"/>
              </a:rPr>
              <a:t> Recall from Chapter 3, that </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\mass\left(\</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{d\</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{v}}{</a:t>
            </a:r>
            <a:r>
              <a:rPr lang="en-US" sz="1200" kern="1200" dirty="0" err="1" smtClean="0">
                <a:solidFill>
                  <a:schemeClr val="tx1"/>
                </a:solidFill>
                <a:latin typeface="Arial" charset="0"/>
                <a:ea typeface="Arial" charset="0"/>
                <a:cs typeface="Arial" charset="0"/>
              </a:rPr>
              <a:t>dt_b</a:t>
            </a:r>
            <a:r>
              <a:rPr lang="en-US" sz="1200" kern="1200" dirty="0" smtClean="0">
                <a:solidFill>
                  <a:schemeClr val="tx1"/>
                </a:solidFill>
                <a:latin typeface="Arial" charset="0"/>
                <a:ea typeface="Arial" charset="0"/>
                <a:cs typeface="Arial" charset="0"/>
              </a:rPr>
              <a:t>} + \</a:t>
            </a:r>
            <a:r>
              <a:rPr lang="en-US" sz="1200" kern="1200" dirty="0" err="1" smtClean="0">
                <a:solidFill>
                  <a:schemeClr val="tx1"/>
                </a:solidFill>
                <a:latin typeface="Arial" charset="0"/>
                <a:ea typeface="Arial" charset="0"/>
                <a:cs typeface="Arial" charset="0"/>
              </a:rPr>
              <a:t>boldsymbol</a:t>
            </a:r>
            <a:r>
              <a:rPr lang="en-US" sz="1200" kern="1200" dirty="0" smtClean="0">
                <a:solidFill>
                  <a:schemeClr val="tx1"/>
                </a:solidFill>
                <a:latin typeface="Arial" charset="0"/>
                <a:ea typeface="Arial" charset="0"/>
                <a:cs typeface="Arial" charset="0"/>
              </a:rPr>
              <a:t>{\omega}_{b/</a:t>
            </a:r>
            <a:r>
              <a:rPr lang="en-US" sz="1200" kern="1200" dirty="0" err="1" smtClean="0">
                <a:solidFill>
                  <a:schemeClr val="tx1"/>
                </a:solidFill>
                <a:latin typeface="Arial" charset="0"/>
                <a:ea typeface="Arial" charset="0"/>
                <a:cs typeface="Arial" charset="0"/>
              </a:rPr>
              <a:t>i</a:t>
            </a:r>
            <a:r>
              <a:rPr lang="en-US" sz="1200" kern="1200" dirty="0" smtClean="0">
                <a:solidFill>
                  <a:schemeClr val="tx1"/>
                </a:solidFill>
                <a:latin typeface="Arial" charset="0"/>
                <a:ea typeface="Arial" charset="0"/>
                <a:cs typeface="Arial" charset="0"/>
              </a:rPr>
              <a:t>}\times\</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{v}\right)</a:t>
            </a:r>
          </a:p>
          <a:p>
            <a:r>
              <a:rPr lang="en-US" sz="1200" kern="1200" dirty="0" smtClean="0">
                <a:solidFill>
                  <a:schemeClr val="tx1"/>
                </a:solidFill>
                <a:latin typeface="Arial" charset="0"/>
                <a:ea typeface="Arial" charset="0"/>
                <a:cs typeface="Arial" charset="0"/>
              </a:rPr>
              <a:t>= \</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{F}_{\text{total}}.</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Using the expression</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{a}_\text{measured} =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{1}{\mass}\left(\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{F}_{\text{total}} - \</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{F}_{\text{gravity}}\right), </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the output of the accelerometer can be expressed as</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{a}_\text{measured} =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{d\</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{v}}{</a:t>
            </a:r>
            <a:r>
              <a:rPr lang="en-US" sz="1200" kern="1200" dirty="0" err="1" smtClean="0">
                <a:solidFill>
                  <a:schemeClr val="tx1"/>
                </a:solidFill>
                <a:latin typeface="Arial" charset="0"/>
                <a:ea typeface="Arial" charset="0"/>
                <a:cs typeface="Arial" charset="0"/>
              </a:rPr>
              <a:t>dt_b</a:t>
            </a:r>
            <a:r>
              <a:rPr lang="en-US" sz="1200" kern="1200" dirty="0" smtClean="0">
                <a:solidFill>
                  <a:schemeClr val="tx1"/>
                </a:solidFill>
                <a:latin typeface="Arial" charset="0"/>
                <a:ea typeface="Arial" charset="0"/>
                <a:cs typeface="Arial" charset="0"/>
              </a:rPr>
              <a:t>} + \</a:t>
            </a:r>
            <a:r>
              <a:rPr lang="en-US" sz="1200" kern="1200" dirty="0" err="1" smtClean="0">
                <a:solidFill>
                  <a:schemeClr val="tx1"/>
                </a:solidFill>
                <a:latin typeface="Arial" charset="0"/>
                <a:ea typeface="Arial" charset="0"/>
                <a:cs typeface="Arial" charset="0"/>
              </a:rPr>
              <a:t>boldsymbol</a:t>
            </a:r>
            <a:r>
              <a:rPr lang="en-US" sz="1200" kern="1200" dirty="0" smtClean="0">
                <a:solidFill>
                  <a:schemeClr val="tx1"/>
                </a:solidFill>
                <a:latin typeface="Arial" charset="0"/>
                <a:ea typeface="Arial" charset="0"/>
                <a:cs typeface="Arial" charset="0"/>
              </a:rPr>
              <a:t>{\omega}_{b/</a:t>
            </a:r>
            <a:r>
              <a:rPr lang="en-US" sz="1200" kern="1200" dirty="0" err="1" smtClean="0">
                <a:solidFill>
                  <a:schemeClr val="tx1"/>
                </a:solidFill>
                <a:latin typeface="Arial" charset="0"/>
                <a:ea typeface="Arial" charset="0"/>
                <a:cs typeface="Arial" charset="0"/>
              </a:rPr>
              <a:t>i</a:t>
            </a:r>
            <a:r>
              <a:rPr lang="en-US" sz="1200" kern="1200" dirty="0" smtClean="0">
                <a:solidFill>
                  <a:schemeClr val="tx1"/>
                </a:solidFill>
                <a:latin typeface="Arial" charset="0"/>
                <a:ea typeface="Arial" charset="0"/>
                <a:cs typeface="Arial" charset="0"/>
              </a:rPr>
              <a:t>}\times\</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{v} -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{1}{\mass}\</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{F}_{\text{gravity}}.</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Expressing this relationship in the body frame gives</a:t>
            </a:r>
          </a:p>
          <a:p>
            <a:r>
              <a:rPr lang="en-US" sz="1200" kern="1200" dirty="0" smtClean="0">
                <a:solidFill>
                  <a:schemeClr val="tx1"/>
                </a:solidFill>
                <a:latin typeface="Arial" charset="0"/>
                <a:ea typeface="Arial" charset="0"/>
                <a:cs typeface="Arial" charset="0"/>
              </a:rPr>
              <a:t>\begin{align*}</a:t>
            </a:r>
          </a:p>
          <a:p>
            <a:r>
              <a:rPr lang="en-US" sz="1200" kern="1200" dirty="0" err="1" smtClean="0">
                <a:solidFill>
                  <a:schemeClr val="tx1"/>
                </a:solidFill>
                <a:latin typeface="Arial" charset="0"/>
                <a:ea typeface="Arial" charset="0"/>
                <a:cs typeface="Arial" charset="0"/>
              </a:rPr>
              <a:t>a_x</a:t>
            </a:r>
            <a:r>
              <a:rPr lang="en-US" sz="1200" kern="1200" dirty="0" smtClean="0">
                <a:solidFill>
                  <a:schemeClr val="tx1"/>
                </a:solidFill>
                <a:latin typeface="Arial" charset="0"/>
                <a:ea typeface="Arial" charset="0"/>
                <a:cs typeface="Arial" charset="0"/>
              </a:rPr>
              <a:t> &amp;= \dot{u} + </a:t>
            </a:r>
            <a:r>
              <a:rPr lang="en-US" sz="1200" kern="1200" dirty="0" err="1" smtClean="0">
                <a:solidFill>
                  <a:schemeClr val="tx1"/>
                </a:solidFill>
                <a:latin typeface="Arial" charset="0"/>
                <a:ea typeface="Arial" charset="0"/>
                <a:cs typeface="Arial" charset="0"/>
              </a:rPr>
              <a:t>qw-rv</a:t>
            </a:r>
            <a:r>
              <a:rPr lang="en-US" sz="1200" kern="1200" dirty="0" smtClean="0">
                <a:solidFill>
                  <a:schemeClr val="tx1"/>
                </a:solidFill>
                <a:latin typeface="Arial" charset="0"/>
                <a:ea typeface="Arial" charset="0"/>
                <a:cs typeface="Arial" charset="0"/>
              </a:rPr>
              <a:t> + g\sin\theta \\</a:t>
            </a:r>
          </a:p>
          <a:p>
            <a:r>
              <a:rPr lang="en-US" sz="1200" kern="1200" dirty="0" err="1" smtClean="0">
                <a:solidFill>
                  <a:schemeClr val="tx1"/>
                </a:solidFill>
                <a:latin typeface="Arial" charset="0"/>
                <a:ea typeface="Arial" charset="0"/>
                <a:cs typeface="Arial" charset="0"/>
              </a:rPr>
              <a:t>a_y</a:t>
            </a:r>
            <a:r>
              <a:rPr lang="en-US" sz="1200" kern="1200" dirty="0" smtClean="0">
                <a:solidFill>
                  <a:schemeClr val="tx1"/>
                </a:solidFill>
                <a:latin typeface="Arial" charset="0"/>
                <a:ea typeface="Arial" charset="0"/>
                <a:cs typeface="Arial" charset="0"/>
              </a:rPr>
              <a:t> &amp;= \dot{v} + </a:t>
            </a:r>
            <a:r>
              <a:rPr lang="en-US" sz="1200" kern="1200" dirty="0" err="1" smtClean="0">
                <a:solidFill>
                  <a:schemeClr val="tx1"/>
                </a:solidFill>
                <a:latin typeface="Arial" charset="0"/>
                <a:ea typeface="Arial" charset="0"/>
                <a:cs typeface="Arial" charset="0"/>
              </a:rPr>
              <a:t>ru</a:t>
            </a:r>
            <a:r>
              <a:rPr lang="en-US" sz="1200" kern="1200" dirty="0" smtClean="0">
                <a:solidFill>
                  <a:schemeClr val="tx1"/>
                </a:solidFill>
                <a:latin typeface="Arial" charset="0"/>
                <a:ea typeface="Arial" charset="0"/>
                <a:cs typeface="Arial" charset="0"/>
              </a:rPr>
              <a:t>-pw - g\</a:t>
            </a:r>
            <a:r>
              <a:rPr lang="en-US" sz="1200" kern="1200" dirty="0" err="1" smtClean="0">
                <a:solidFill>
                  <a:schemeClr val="tx1"/>
                </a:solidFill>
                <a:latin typeface="Arial" charset="0"/>
                <a:ea typeface="Arial" charset="0"/>
                <a:cs typeface="Arial" charset="0"/>
              </a:rPr>
              <a:t>cos</a:t>
            </a:r>
            <a:r>
              <a:rPr lang="en-US" sz="1200" kern="1200" dirty="0" smtClean="0">
                <a:solidFill>
                  <a:schemeClr val="tx1"/>
                </a:solidFill>
                <a:latin typeface="Arial" charset="0"/>
                <a:ea typeface="Arial" charset="0"/>
                <a:cs typeface="Arial" charset="0"/>
              </a:rPr>
              <a:t>\theta\sin\phi \\</a:t>
            </a:r>
          </a:p>
          <a:p>
            <a:r>
              <a:rPr lang="en-US" sz="1200" kern="1200" dirty="0" err="1" smtClean="0">
                <a:solidFill>
                  <a:schemeClr val="tx1"/>
                </a:solidFill>
                <a:latin typeface="Arial" charset="0"/>
                <a:ea typeface="Arial" charset="0"/>
                <a:cs typeface="Arial" charset="0"/>
              </a:rPr>
              <a:t>a_z</a:t>
            </a:r>
            <a:r>
              <a:rPr lang="en-US" sz="1200" kern="1200" dirty="0" smtClean="0">
                <a:solidFill>
                  <a:schemeClr val="tx1"/>
                </a:solidFill>
                <a:latin typeface="Arial" charset="0"/>
                <a:ea typeface="Arial" charset="0"/>
                <a:cs typeface="Arial" charset="0"/>
              </a:rPr>
              <a:t> &amp;= \dot{w} + </a:t>
            </a:r>
            <a:r>
              <a:rPr lang="en-US" sz="1200" kern="1200" dirty="0" err="1" smtClean="0">
                <a:solidFill>
                  <a:schemeClr val="tx1"/>
                </a:solidFill>
                <a:latin typeface="Arial" charset="0"/>
                <a:ea typeface="Arial" charset="0"/>
                <a:cs typeface="Arial" charset="0"/>
              </a:rPr>
              <a:t>pv-qu</a:t>
            </a:r>
            <a:r>
              <a:rPr lang="en-US" sz="1200" kern="1200" dirty="0" smtClean="0">
                <a:solidFill>
                  <a:schemeClr val="tx1"/>
                </a:solidFill>
                <a:latin typeface="Arial" charset="0"/>
                <a:ea typeface="Arial" charset="0"/>
                <a:cs typeface="Arial" charset="0"/>
              </a:rPr>
              <a:t> - g\</a:t>
            </a:r>
            <a:r>
              <a:rPr lang="en-US" sz="1200" kern="1200" dirty="0" err="1" smtClean="0">
                <a:solidFill>
                  <a:schemeClr val="tx1"/>
                </a:solidFill>
                <a:latin typeface="Arial" charset="0"/>
                <a:ea typeface="Arial" charset="0"/>
                <a:cs typeface="Arial" charset="0"/>
              </a:rPr>
              <a:t>cos</a:t>
            </a:r>
            <a:r>
              <a:rPr lang="en-US" sz="1200" kern="1200" dirty="0" smtClean="0">
                <a:solidFill>
                  <a:schemeClr val="tx1"/>
                </a:solidFill>
                <a:latin typeface="Arial" charset="0"/>
                <a:ea typeface="Arial" charset="0"/>
                <a:cs typeface="Arial" charset="0"/>
              </a:rPr>
              <a:t>\theta\</a:t>
            </a:r>
            <a:r>
              <a:rPr lang="en-US" sz="1200" kern="1200" dirty="0" err="1" smtClean="0">
                <a:solidFill>
                  <a:schemeClr val="tx1"/>
                </a:solidFill>
                <a:latin typeface="Arial" charset="0"/>
                <a:ea typeface="Arial" charset="0"/>
                <a:cs typeface="Arial" charset="0"/>
              </a:rPr>
              <a:t>cos</a:t>
            </a:r>
            <a:r>
              <a:rPr lang="en-US" sz="1200" kern="1200" dirty="0" smtClean="0">
                <a:solidFill>
                  <a:schemeClr val="tx1"/>
                </a:solidFill>
                <a:latin typeface="Arial" charset="0"/>
                <a:ea typeface="Arial" charset="0"/>
                <a:cs typeface="Arial" charset="0"/>
              </a:rPr>
              <a:t>\phi</a:t>
            </a:r>
          </a:p>
          <a:p>
            <a:r>
              <a:rPr lang="en-US" sz="1200" kern="1200" dirty="0" smtClean="0">
                <a:solidFill>
                  <a:schemeClr val="tx1"/>
                </a:solidFill>
                <a:latin typeface="Arial" charset="0"/>
                <a:ea typeface="Arial" charset="0"/>
                <a:cs typeface="Arial" charset="0"/>
              </a:rPr>
              <a:t>\end{align*}</a:t>
            </a:r>
          </a:p>
          <a:p>
            <a:endParaRPr lang="en-US" sz="1200" kern="1200" dirty="0" smtClean="0">
              <a:solidFill>
                <a:schemeClr val="tx1"/>
              </a:solidFill>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E0438F41-2DCA-2143-A15F-9870928F8435}" type="slidenum">
              <a:rPr lang="en-US" smtClean="0"/>
              <a:pPr>
                <a:defRPr/>
              </a:pPr>
              <a:t>12</a:t>
            </a:fld>
            <a:endParaRPr lang="en-US"/>
          </a:p>
        </p:txBody>
      </p:sp>
    </p:spTree>
    <p:extLst>
      <p:ext uri="{BB962C8B-B14F-4D97-AF65-F5344CB8AC3E}">
        <p14:creationId xmlns:p14="http://schemas.microsoft.com/office/powerpoint/2010/main" val="171697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{a}_{\text{measured}} &amp;=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{1}{\mass}\left(\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{F}_{\text{total}} - \</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{F}_{\text{gravity}}\right) \\</a:t>
            </a:r>
          </a:p>
          <a:p>
            <a:r>
              <a:rPr lang="en-US" sz="1200" kern="1200" dirty="0" smtClean="0">
                <a:solidFill>
                  <a:schemeClr val="tx1"/>
                </a:solidFill>
                <a:latin typeface="Arial" charset="0"/>
                <a:ea typeface="Arial" charset="0"/>
                <a:cs typeface="Arial" charset="0"/>
              </a:rPr>
              <a:t>&amp;=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{1}{\mass}\left( \left(\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{F}_{\text{lift}}+\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{F}_{\text{drag}}+\</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{F}_{\text{thrust}}+\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{F}_{\text{gravity}}\right) - \</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{F}_{\text{gravity}}\right) \\</a:t>
            </a:r>
          </a:p>
          <a:p>
            <a:r>
              <a:rPr lang="en-US" sz="1200" kern="1200" dirty="0" smtClean="0">
                <a:solidFill>
                  <a:schemeClr val="tx1"/>
                </a:solidFill>
                <a:latin typeface="Arial" charset="0"/>
                <a:ea typeface="Arial" charset="0"/>
                <a:cs typeface="Arial" charset="0"/>
              </a:rPr>
              <a:t>&amp;=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{1}{\mass}\left( \</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{F}_{\text{lift}}+\</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{F}_{\text{drag}}+\</a:t>
            </a:r>
            <a:r>
              <a:rPr lang="en-US" sz="1200" kern="1200" dirty="0" err="1" smtClean="0">
                <a:solidFill>
                  <a:schemeClr val="tx1"/>
                </a:solidFill>
                <a:latin typeface="Arial" charset="0"/>
                <a:ea typeface="Arial" charset="0"/>
                <a:cs typeface="Arial" charset="0"/>
              </a:rPr>
              <a:t>mathbf</a:t>
            </a:r>
            <a:r>
              <a:rPr lang="en-US" sz="1200" kern="1200" dirty="0" smtClean="0">
                <a:solidFill>
                  <a:schemeClr val="tx1"/>
                </a:solidFill>
                <a:latin typeface="Arial" charset="0"/>
                <a:ea typeface="Arial" charset="0"/>
                <a:cs typeface="Arial" charset="0"/>
              </a:rPr>
              <a:t>{F}_{\text{thrust}}\right)</a:t>
            </a:r>
            <a:endParaRPr lang="en-US" dirty="0"/>
          </a:p>
        </p:txBody>
      </p:sp>
      <p:sp>
        <p:nvSpPr>
          <p:cNvPr id="4" name="Slide Number Placeholder 3"/>
          <p:cNvSpPr>
            <a:spLocks noGrp="1"/>
          </p:cNvSpPr>
          <p:nvPr>
            <p:ph type="sldNum" sz="quarter" idx="10"/>
          </p:nvPr>
        </p:nvSpPr>
        <p:spPr/>
        <p:txBody>
          <a:bodyPr/>
          <a:lstStyle/>
          <a:p>
            <a:pPr>
              <a:defRPr/>
            </a:pPr>
            <a:fld id="{E0438F41-2DCA-2143-A15F-9870928F8435}" type="slidenum">
              <a:rPr lang="en-US" smtClean="0"/>
              <a:pPr>
                <a:defRPr/>
              </a:pPr>
              <a:t>13</a:t>
            </a:fld>
            <a:endParaRPr lang="en-US"/>
          </a:p>
        </p:txBody>
      </p:sp>
    </p:spTree>
    <p:extLst>
      <p:ext uri="{BB962C8B-B14F-4D97-AF65-F5344CB8AC3E}">
        <p14:creationId xmlns:p14="http://schemas.microsoft.com/office/powerpoint/2010/main" val="166554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2 definition – The rate of change of </a:t>
            </a:r>
            <a:r>
              <a:rPr lang="en-US" dirty="0" err="1" smtClean="0"/>
              <a:t>vb</a:t>
            </a:r>
            <a:r>
              <a:rPr lang="en-US" dirty="0" smtClean="0"/>
              <a:t> as viewed in Fi due to the rotation of Fb relative to Fi.</a:t>
            </a:r>
            <a:endParaRPr lang="en-US" dirty="0"/>
          </a:p>
        </p:txBody>
      </p:sp>
      <p:sp>
        <p:nvSpPr>
          <p:cNvPr id="4" name="Slide Number Placeholder 3"/>
          <p:cNvSpPr>
            <a:spLocks noGrp="1"/>
          </p:cNvSpPr>
          <p:nvPr>
            <p:ph type="sldNum" sz="quarter" idx="10"/>
          </p:nvPr>
        </p:nvSpPr>
        <p:spPr/>
        <p:txBody>
          <a:bodyPr/>
          <a:lstStyle/>
          <a:p>
            <a:fld id="{9498F4ED-031B-4ADF-A312-C6F25073CAFB}" type="slidenum">
              <a:rPr lang="en-US" smtClean="0"/>
              <a:pPr/>
              <a:t>15</a:t>
            </a:fld>
            <a:endParaRPr lang="en-US"/>
          </a:p>
        </p:txBody>
      </p:sp>
    </p:spTree>
    <p:extLst>
      <p:ext uri="{BB962C8B-B14F-4D97-AF65-F5344CB8AC3E}">
        <p14:creationId xmlns:p14="http://schemas.microsoft.com/office/powerpoint/2010/main" val="273659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Arial" charset="0"/>
                <a:cs typeface="Arial" charset="0"/>
              </a:rPr>
              <a:t>The basic equation of hydrostatics is </a:t>
            </a:r>
          </a:p>
          <a:p>
            <a:r>
              <a:rPr lang="en-US"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P_2 - P_1 = \</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g (z_2 - z_1)</a:t>
            </a:r>
          </a:p>
          <a:p>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Using</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the</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ground</a:t>
            </a:r>
            <a:r>
              <a:rPr lang="cs-CZ" sz="1200" kern="1200" dirty="0" smtClean="0">
                <a:solidFill>
                  <a:schemeClr val="tx1"/>
                </a:solidFill>
                <a:latin typeface="Arial" charset="0"/>
                <a:ea typeface="Arial" charset="0"/>
                <a:cs typeface="Arial" charset="0"/>
              </a:rPr>
              <a:t> as reference, and </a:t>
            </a:r>
            <a:r>
              <a:rPr lang="cs-CZ" sz="1200" kern="1200" dirty="0" err="1" smtClean="0">
                <a:solidFill>
                  <a:schemeClr val="tx1"/>
                </a:solidFill>
                <a:latin typeface="Arial" charset="0"/>
                <a:ea typeface="Arial" charset="0"/>
                <a:cs typeface="Arial" charset="0"/>
              </a:rPr>
              <a:t>assuming</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constant</a:t>
            </a:r>
            <a:r>
              <a:rPr lang="cs-CZ" sz="1200" kern="1200" dirty="0" smtClean="0">
                <a:solidFill>
                  <a:schemeClr val="tx1"/>
                </a:solidFill>
                <a:latin typeface="Arial" charset="0"/>
                <a:ea typeface="Arial" charset="0"/>
                <a:cs typeface="Arial" charset="0"/>
              </a:rPr>
              <a:t> air </a:t>
            </a:r>
            <a:r>
              <a:rPr lang="cs-CZ" sz="1200" kern="1200" dirty="0" err="1" smtClean="0">
                <a:solidFill>
                  <a:schemeClr val="tx1"/>
                </a:solidFill>
                <a:latin typeface="Arial" charset="0"/>
                <a:ea typeface="Arial" charset="0"/>
                <a:cs typeface="Arial" charset="0"/>
              </a:rPr>
              <a:t>density</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gives</a:t>
            </a:r>
            <a:endParaRPr lang="cs-CZ" sz="1200" kern="1200" dirty="0" smtClean="0">
              <a:solidFill>
                <a:schemeClr val="tx1"/>
              </a:solidFill>
              <a:latin typeface="Arial" charset="0"/>
              <a:ea typeface="Arial" charset="0"/>
              <a:cs typeface="Arial" charset="0"/>
            </a:endParaRPr>
          </a:p>
          <a:p>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begin</a:t>
            </a:r>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align</a:t>
            </a:r>
            <a:r>
              <a:rPr lang="cs-CZ"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P-P_{\text{</a:t>
            </a:r>
            <a:r>
              <a:rPr lang="cs-CZ" sz="1200" kern="1200" dirty="0" err="1" smtClean="0">
                <a:solidFill>
                  <a:schemeClr val="tx1"/>
                </a:solidFill>
                <a:latin typeface="Arial" charset="0"/>
                <a:ea typeface="Arial" charset="0"/>
                <a:cs typeface="Arial" charset="0"/>
              </a:rPr>
              <a:t>ground</a:t>
            </a:r>
            <a:r>
              <a:rPr lang="cs-CZ"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    &amp;=-\rho g (h-h_{\text{ground}}) \\</a:t>
            </a:r>
          </a:p>
          <a:p>
            <a:r>
              <a:rPr lang="cs-CZ" sz="1200" kern="1200" dirty="0" smtClean="0">
                <a:solidFill>
                  <a:schemeClr val="tx1"/>
                </a:solidFill>
                <a:latin typeface="Arial" charset="0"/>
                <a:ea typeface="Arial" charset="0"/>
                <a:cs typeface="Arial" charset="0"/>
              </a:rPr>
              <a:t>    &amp;=-\</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g h_{\text{AGL}}\</a:t>
            </a:r>
          </a:p>
          <a:p>
            <a:r>
              <a:rPr lang="cs-CZ" sz="1200" kern="1200" dirty="0" smtClean="0">
                <a:solidFill>
                  <a:schemeClr val="tx1"/>
                </a:solidFill>
                <a:latin typeface="Arial" charset="0"/>
                <a:ea typeface="Arial" charset="0"/>
                <a:cs typeface="Arial" charset="0"/>
              </a:rPr>
              <a:t>\end{</a:t>
            </a:r>
            <a:r>
              <a:rPr lang="cs-CZ" sz="1200" kern="1200" dirty="0" err="1" smtClean="0">
                <a:solidFill>
                  <a:schemeClr val="tx1"/>
                </a:solidFill>
                <a:latin typeface="Arial" charset="0"/>
                <a:ea typeface="Arial" charset="0"/>
                <a:cs typeface="Arial" charset="0"/>
              </a:rPr>
              <a:t>align</a:t>
            </a:r>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Below</a:t>
            </a:r>
            <a:r>
              <a:rPr lang="cs-CZ" sz="1200" kern="1200" dirty="0" smtClean="0">
                <a:solidFill>
                  <a:schemeClr val="tx1"/>
                </a:solidFill>
                <a:latin typeface="Arial" charset="0"/>
                <a:ea typeface="Arial" charset="0"/>
                <a:cs typeface="Arial" charset="0"/>
              </a:rPr>
              <a:t> 11,000 m, </a:t>
            </a:r>
            <a:r>
              <a:rPr lang="cs-CZ" sz="1200" kern="1200" dirty="0" err="1" smtClean="0">
                <a:solidFill>
                  <a:schemeClr val="tx1"/>
                </a:solidFill>
                <a:latin typeface="Arial" charset="0"/>
                <a:ea typeface="Arial" charset="0"/>
                <a:cs typeface="Arial" charset="0"/>
              </a:rPr>
              <a:t>can</a:t>
            </a:r>
            <a:r>
              <a:rPr lang="cs-CZ" sz="1200" kern="1200" dirty="0" smtClean="0">
                <a:solidFill>
                  <a:schemeClr val="tx1"/>
                </a:solidFill>
                <a:latin typeface="Arial" charset="0"/>
                <a:ea typeface="Arial" charset="0"/>
                <a:cs typeface="Arial" charset="0"/>
              </a:rPr>
              <a:t> use </a:t>
            </a:r>
            <a:r>
              <a:rPr lang="cs-CZ" sz="1200" kern="1200" dirty="0" err="1" smtClean="0">
                <a:solidFill>
                  <a:schemeClr val="tx1"/>
                </a:solidFill>
                <a:latin typeface="Arial" charset="0"/>
                <a:ea typeface="Arial" charset="0"/>
                <a:cs typeface="Arial" charset="0"/>
              </a:rPr>
              <a:t>barometric</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formula</a:t>
            </a:r>
            <a:r>
              <a:rPr lang="cs-CZ"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P = P_0 \left[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{T_0}{T_0+L_0 h_{\text{ASL}}} \right]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{g M}{R L_0},</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where</a:t>
            </a:r>
          </a:p>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noindent</a:t>
            </a:r>
            <a:endParaRPr lang="en-US" sz="1200" kern="1200" dirty="0" smtClean="0">
              <a:solidFill>
                <a:schemeClr val="tx1"/>
              </a:solidFill>
              <a:latin typeface="Arial" charset="0"/>
              <a:ea typeface="Arial" charset="0"/>
              <a:cs typeface="Arial" charset="0"/>
            </a:endParaRPr>
          </a:p>
          <a:p>
            <a:r>
              <a:rPr lang="en-US" sz="1200" kern="1200" dirty="0" smtClean="0">
                <a:solidFill>
                  <a:schemeClr val="tx1"/>
                </a:solidFill>
                <a:latin typeface="Arial" charset="0"/>
                <a:ea typeface="Arial" charset="0"/>
                <a:cs typeface="Arial" charset="0"/>
              </a:rPr>
              <a:t>$P_0$: standard pressure at sea level \\</a:t>
            </a:r>
          </a:p>
          <a:p>
            <a:r>
              <a:rPr lang="en-US" sz="1200" kern="1200" dirty="0" smtClean="0">
                <a:solidFill>
                  <a:schemeClr val="tx1"/>
                </a:solidFill>
                <a:latin typeface="Arial" charset="0"/>
                <a:ea typeface="Arial" charset="0"/>
                <a:cs typeface="Arial" charset="0"/>
              </a:rPr>
              <a:t>$T_0$: standard temperature at sea level \\</a:t>
            </a:r>
          </a:p>
          <a:p>
            <a:r>
              <a:rPr lang="en-US" sz="1200" kern="1200" dirty="0" smtClean="0">
                <a:solidFill>
                  <a:schemeClr val="tx1"/>
                </a:solidFill>
                <a:latin typeface="Arial" charset="0"/>
                <a:ea typeface="Arial" charset="0"/>
                <a:cs typeface="Arial" charset="0"/>
              </a:rPr>
              <a:t>$L_0$: rate of temperature decrease \\</a:t>
            </a:r>
          </a:p>
          <a:p>
            <a:r>
              <a:rPr lang="en-US" sz="1200" kern="1200" dirty="0" smtClean="0">
                <a:solidFill>
                  <a:schemeClr val="tx1"/>
                </a:solidFill>
                <a:latin typeface="Arial" charset="0"/>
                <a:ea typeface="Arial" charset="0"/>
                <a:cs typeface="Arial" charset="0"/>
              </a:rPr>
              <a:t>$g$: gravitational constant \\</a:t>
            </a:r>
          </a:p>
          <a:p>
            <a:r>
              <a:rPr lang="en-US" sz="1200" kern="1200" dirty="0" smtClean="0">
                <a:solidFill>
                  <a:schemeClr val="tx1"/>
                </a:solidFill>
                <a:latin typeface="Arial" charset="0"/>
                <a:ea typeface="Arial" charset="0"/>
                <a:cs typeface="Arial" charset="0"/>
              </a:rPr>
              <a:t>$R$: universal gas constant for air \\</a:t>
            </a:r>
          </a:p>
          <a:p>
            <a:r>
              <a:rPr lang="en-US" sz="1200" kern="1200" dirty="0" smtClean="0">
                <a:solidFill>
                  <a:schemeClr val="tx1"/>
                </a:solidFill>
                <a:latin typeface="Arial" charset="0"/>
                <a:ea typeface="Arial" charset="0"/>
                <a:cs typeface="Arial" charset="0"/>
              </a:rPr>
              <a:t>$M$: standard molar mass of atmospheric air, \\ \\</a:t>
            </a:r>
          </a:p>
          <a:p>
            <a:r>
              <a:rPr lang="en-US" sz="1200" kern="1200" dirty="0" smtClean="0">
                <a:solidFill>
                  <a:schemeClr val="tx1"/>
                </a:solidFill>
                <a:latin typeface="Arial" charset="0"/>
                <a:ea typeface="Arial" charset="0"/>
                <a:cs typeface="Arial" charset="0"/>
              </a:rPr>
              <a:t>which takes into account change in density with altitude and temperature.</a:t>
            </a:r>
          </a:p>
        </p:txBody>
      </p:sp>
      <p:sp>
        <p:nvSpPr>
          <p:cNvPr id="4" name="Slide Number Placeholder 3"/>
          <p:cNvSpPr>
            <a:spLocks noGrp="1"/>
          </p:cNvSpPr>
          <p:nvPr>
            <p:ph type="sldNum" sz="quarter" idx="10"/>
          </p:nvPr>
        </p:nvSpPr>
        <p:spPr/>
        <p:txBody>
          <a:bodyPr/>
          <a:lstStyle/>
          <a:p>
            <a:pPr>
              <a:defRPr/>
            </a:pPr>
            <a:fld id="{E0438F41-2DCA-2143-A15F-9870928F8435}" type="slidenum">
              <a:rPr lang="en-US" smtClean="0"/>
              <a:pPr>
                <a:defRPr/>
              </a:pPr>
              <a:t>19</a:t>
            </a:fld>
            <a:endParaRPr lang="en-US"/>
          </a:p>
        </p:txBody>
      </p:sp>
    </p:spTree>
    <p:extLst>
      <p:ext uri="{BB962C8B-B14F-4D97-AF65-F5344CB8AC3E}">
        <p14:creationId xmlns:p14="http://schemas.microsoft.com/office/powerpoint/2010/main" val="194443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Arial" charset="0"/>
                <a:cs typeface="Arial" charset="0"/>
              </a:rPr>
              <a:t>The basic equation of hydrostatics is </a:t>
            </a:r>
          </a:p>
          <a:p>
            <a:r>
              <a:rPr lang="en-US"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P_2 - P_1 = \</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g (z_2 - z_1)</a:t>
            </a:r>
          </a:p>
          <a:p>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Using</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the</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ground</a:t>
            </a:r>
            <a:r>
              <a:rPr lang="cs-CZ" sz="1200" kern="1200" dirty="0" smtClean="0">
                <a:solidFill>
                  <a:schemeClr val="tx1"/>
                </a:solidFill>
                <a:latin typeface="Arial" charset="0"/>
                <a:ea typeface="Arial" charset="0"/>
                <a:cs typeface="Arial" charset="0"/>
              </a:rPr>
              <a:t> as reference, and </a:t>
            </a:r>
            <a:r>
              <a:rPr lang="cs-CZ" sz="1200" kern="1200" dirty="0" err="1" smtClean="0">
                <a:solidFill>
                  <a:schemeClr val="tx1"/>
                </a:solidFill>
                <a:latin typeface="Arial" charset="0"/>
                <a:ea typeface="Arial" charset="0"/>
                <a:cs typeface="Arial" charset="0"/>
              </a:rPr>
              <a:t>assuming</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constant</a:t>
            </a:r>
            <a:r>
              <a:rPr lang="cs-CZ" sz="1200" kern="1200" dirty="0" smtClean="0">
                <a:solidFill>
                  <a:schemeClr val="tx1"/>
                </a:solidFill>
                <a:latin typeface="Arial" charset="0"/>
                <a:ea typeface="Arial" charset="0"/>
                <a:cs typeface="Arial" charset="0"/>
              </a:rPr>
              <a:t> air </a:t>
            </a:r>
            <a:r>
              <a:rPr lang="cs-CZ" sz="1200" kern="1200" dirty="0" err="1" smtClean="0">
                <a:solidFill>
                  <a:schemeClr val="tx1"/>
                </a:solidFill>
                <a:latin typeface="Arial" charset="0"/>
                <a:ea typeface="Arial" charset="0"/>
                <a:cs typeface="Arial" charset="0"/>
              </a:rPr>
              <a:t>density</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gives</a:t>
            </a:r>
            <a:endParaRPr lang="cs-CZ" sz="1200" kern="1200" dirty="0" smtClean="0">
              <a:solidFill>
                <a:schemeClr val="tx1"/>
              </a:solidFill>
              <a:latin typeface="Arial" charset="0"/>
              <a:ea typeface="Arial" charset="0"/>
              <a:cs typeface="Arial" charset="0"/>
            </a:endParaRPr>
          </a:p>
          <a:p>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begin</a:t>
            </a:r>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align</a:t>
            </a:r>
            <a:r>
              <a:rPr lang="cs-CZ"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P-P_{\text{</a:t>
            </a:r>
            <a:r>
              <a:rPr lang="cs-CZ" sz="1200" kern="1200" dirty="0" err="1" smtClean="0">
                <a:solidFill>
                  <a:schemeClr val="tx1"/>
                </a:solidFill>
                <a:latin typeface="Arial" charset="0"/>
                <a:ea typeface="Arial" charset="0"/>
                <a:cs typeface="Arial" charset="0"/>
              </a:rPr>
              <a:t>ground</a:t>
            </a:r>
            <a:r>
              <a:rPr lang="cs-CZ"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    &amp;=-\rho g (h-h_{\text{ground}}) \\</a:t>
            </a:r>
          </a:p>
          <a:p>
            <a:r>
              <a:rPr lang="cs-CZ" sz="1200" kern="1200" dirty="0" smtClean="0">
                <a:solidFill>
                  <a:schemeClr val="tx1"/>
                </a:solidFill>
                <a:latin typeface="Arial" charset="0"/>
                <a:ea typeface="Arial" charset="0"/>
                <a:cs typeface="Arial" charset="0"/>
              </a:rPr>
              <a:t>    &amp;=-\</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g h_{\text{AGL}}\</a:t>
            </a:r>
          </a:p>
          <a:p>
            <a:r>
              <a:rPr lang="cs-CZ" sz="1200" kern="1200" dirty="0" smtClean="0">
                <a:solidFill>
                  <a:schemeClr val="tx1"/>
                </a:solidFill>
                <a:latin typeface="Arial" charset="0"/>
                <a:ea typeface="Arial" charset="0"/>
                <a:cs typeface="Arial" charset="0"/>
              </a:rPr>
              <a:t>\end{</a:t>
            </a:r>
            <a:r>
              <a:rPr lang="cs-CZ" sz="1200" kern="1200" dirty="0" err="1" smtClean="0">
                <a:solidFill>
                  <a:schemeClr val="tx1"/>
                </a:solidFill>
                <a:latin typeface="Arial" charset="0"/>
                <a:ea typeface="Arial" charset="0"/>
                <a:cs typeface="Arial" charset="0"/>
              </a:rPr>
              <a:t>align</a:t>
            </a:r>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Below</a:t>
            </a:r>
            <a:r>
              <a:rPr lang="cs-CZ" sz="1200" kern="1200" dirty="0" smtClean="0">
                <a:solidFill>
                  <a:schemeClr val="tx1"/>
                </a:solidFill>
                <a:latin typeface="Arial" charset="0"/>
                <a:ea typeface="Arial" charset="0"/>
                <a:cs typeface="Arial" charset="0"/>
              </a:rPr>
              <a:t> 11,000 m, </a:t>
            </a:r>
            <a:r>
              <a:rPr lang="cs-CZ" sz="1200" kern="1200" dirty="0" err="1" smtClean="0">
                <a:solidFill>
                  <a:schemeClr val="tx1"/>
                </a:solidFill>
                <a:latin typeface="Arial" charset="0"/>
                <a:ea typeface="Arial" charset="0"/>
                <a:cs typeface="Arial" charset="0"/>
              </a:rPr>
              <a:t>can</a:t>
            </a:r>
            <a:r>
              <a:rPr lang="cs-CZ" sz="1200" kern="1200" dirty="0" smtClean="0">
                <a:solidFill>
                  <a:schemeClr val="tx1"/>
                </a:solidFill>
                <a:latin typeface="Arial" charset="0"/>
                <a:ea typeface="Arial" charset="0"/>
                <a:cs typeface="Arial" charset="0"/>
              </a:rPr>
              <a:t> use </a:t>
            </a:r>
            <a:r>
              <a:rPr lang="cs-CZ" sz="1200" kern="1200" dirty="0" err="1" smtClean="0">
                <a:solidFill>
                  <a:schemeClr val="tx1"/>
                </a:solidFill>
                <a:latin typeface="Arial" charset="0"/>
                <a:ea typeface="Arial" charset="0"/>
                <a:cs typeface="Arial" charset="0"/>
              </a:rPr>
              <a:t>barometric</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formula</a:t>
            </a:r>
            <a:r>
              <a:rPr lang="cs-CZ"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P = P_0 \left[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{T_0}{T_0+L_0 h_{\text{ASL}}} \right] ^\</a:t>
            </a:r>
            <a:r>
              <a:rPr lang="en-US" sz="1200" kern="1200" dirty="0" err="1" smtClean="0">
                <a:solidFill>
                  <a:schemeClr val="tx1"/>
                </a:solidFill>
                <a:latin typeface="Arial" charset="0"/>
                <a:ea typeface="Arial" charset="0"/>
                <a:cs typeface="Arial" charset="0"/>
              </a:rPr>
              <a:t>frac</a:t>
            </a:r>
            <a:r>
              <a:rPr lang="en-US" sz="1200" kern="1200" dirty="0" smtClean="0">
                <a:solidFill>
                  <a:schemeClr val="tx1"/>
                </a:solidFill>
                <a:latin typeface="Arial" charset="0"/>
                <a:ea typeface="Arial" charset="0"/>
                <a:cs typeface="Arial" charset="0"/>
              </a:rPr>
              <a:t>{g M}{R L_0},</a:t>
            </a:r>
          </a:p>
          <a:p>
            <a:r>
              <a:rPr lang="en-US" sz="1200" kern="1200" dirty="0" smtClean="0">
                <a:solidFill>
                  <a:schemeClr val="tx1"/>
                </a:solidFill>
                <a:latin typeface="Arial" charset="0"/>
                <a:ea typeface="Arial" charset="0"/>
                <a:cs typeface="Arial" charset="0"/>
              </a:rPr>
              <a:t>\]</a:t>
            </a:r>
          </a:p>
          <a:p>
            <a:r>
              <a:rPr lang="en-US" sz="1200" kern="1200" dirty="0" smtClean="0">
                <a:solidFill>
                  <a:schemeClr val="tx1"/>
                </a:solidFill>
                <a:latin typeface="Arial" charset="0"/>
                <a:ea typeface="Arial" charset="0"/>
                <a:cs typeface="Arial" charset="0"/>
              </a:rPr>
              <a:t>where</a:t>
            </a:r>
          </a:p>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noindent</a:t>
            </a:r>
            <a:endParaRPr lang="en-US" sz="1200" kern="1200" dirty="0" smtClean="0">
              <a:solidFill>
                <a:schemeClr val="tx1"/>
              </a:solidFill>
              <a:latin typeface="Arial" charset="0"/>
              <a:ea typeface="Arial" charset="0"/>
              <a:cs typeface="Arial" charset="0"/>
            </a:endParaRPr>
          </a:p>
          <a:p>
            <a:r>
              <a:rPr lang="en-US" sz="1200" kern="1200" dirty="0" smtClean="0">
                <a:solidFill>
                  <a:schemeClr val="tx1"/>
                </a:solidFill>
                <a:latin typeface="Arial" charset="0"/>
                <a:ea typeface="Arial" charset="0"/>
                <a:cs typeface="Arial" charset="0"/>
              </a:rPr>
              <a:t>$P_0$: standard pressure at sea level \\</a:t>
            </a:r>
          </a:p>
          <a:p>
            <a:r>
              <a:rPr lang="en-US" sz="1200" kern="1200" dirty="0" smtClean="0">
                <a:solidFill>
                  <a:schemeClr val="tx1"/>
                </a:solidFill>
                <a:latin typeface="Arial" charset="0"/>
                <a:ea typeface="Arial" charset="0"/>
                <a:cs typeface="Arial" charset="0"/>
              </a:rPr>
              <a:t>$T_0$: standard temperature at sea level \\</a:t>
            </a:r>
          </a:p>
          <a:p>
            <a:r>
              <a:rPr lang="en-US" sz="1200" kern="1200" dirty="0" smtClean="0">
                <a:solidFill>
                  <a:schemeClr val="tx1"/>
                </a:solidFill>
                <a:latin typeface="Arial" charset="0"/>
                <a:ea typeface="Arial" charset="0"/>
                <a:cs typeface="Arial" charset="0"/>
              </a:rPr>
              <a:t>$L_0$: rate of temperature decrease \\</a:t>
            </a:r>
          </a:p>
          <a:p>
            <a:r>
              <a:rPr lang="en-US" sz="1200" kern="1200" dirty="0" smtClean="0">
                <a:solidFill>
                  <a:schemeClr val="tx1"/>
                </a:solidFill>
                <a:latin typeface="Arial" charset="0"/>
                <a:ea typeface="Arial" charset="0"/>
                <a:cs typeface="Arial" charset="0"/>
              </a:rPr>
              <a:t>$g$: gravitational constant \\</a:t>
            </a:r>
          </a:p>
          <a:p>
            <a:r>
              <a:rPr lang="en-US" sz="1200" kern="1200" dirty="0" smtClean="0">
                <a:solidFill>
                  <a:schemeClr val="tx1"/>
                </a:solidFill>
                <a:latin typeface="Arial" charset="0"/>
                <a:ea typeface="Arial" charset="0"/>
                <a:cs typeface="Arial" charset="0"/>
              </a:rPr>
              <a:t>$R$: universal gas constant for air \\</a:t>
            </a:r>
          </a:p>
          <a:p>
            <a:r>
              <a:rPr lang="en-US" sz="1200" kern="1200" dirty="0" smtClean="0">
                <a:solidFill>
                  <a:schemeClr val="tx1"/>
                </a:solidFill>
                <a:latin typeface="Arial" charset="0"/>
                <a:ea typeface="Arial" charset="0"/>
                <a:cs typeface="Arial" charset="0"/>
              </a:rPr>
              <a:t>$M$: standard molar mass of atmospheric air, \\ \\</a:t>
            </a:r>
          </a:p>
          <a:p>
            <a:r>
              <a:rPr lang="en-US" sz="1200" kern="1200" dirty="0" smtClean="0">
                <a:solidFill>
                  <a:schemeClr val="tx1"/>
                </a:solidFill>
                <a:latin typeface="Arial" charset="0"/>
                <a:ea typeface="Arial" charset="0"/>
                <a:cs typeface="Arial" charset="0"/>
              </a:rPr>
              <a:t>which takes into account change in density with altitude and temperature.</a:t>
            </a:r>
          </a:p>
        </p:txBody>
      </p:sp>
      <p:sp>
        <p:nvSpPr>
          <p:cNvPr id="4" name="Slide Number Placeholder 3"/>
          <p:cNvSpPr>
            <a:spLocks noGrp="1"/>
          </p:cNvSpPr>
          <p:nvPr>
            <p:ph type="sldNum" sz="quarter" idx="10"/>
          </p:nvPr>
        </p:nvSpPr>
        <p:spPr/>
        <p:txBody>
          <a:bodyPr/>
          <a:lstStyle/>
          <a:p>
            <a:pPr>
              <a:defRPr/>
            </a:pPr>
            <a:fld id="{E0438F41-2DCA-2143-A15F-9870928F8435}" type="slidenum">
              <a:rPr lang="en-US" smtClean="0"/>
              <a:pPr>
                <a:defRPr/>
              </a:pPr>
              <a:t>20</a:t>
            </a:fld>
            <a:endParaRPr lang="en-US"/>
          </a:p>
        </p:txBody>
      </p:sp>
    </p:spTree>
    <p:extLst>
      <p:ext uri="{BB962C8B-B14F-4D97-AF65-F5344CB8AC3E}">
        <p14:creationId xmlns:p14="http://schemas.microsoft.com/office/powerpoint/2010/main" val="194443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Arial" charset="0"/>
                <a:cs typeface="Arial" charset="0"/>
              </a:rPr>
              <a:t>\</a:t>
            </a:r>
            <a:r>
              <a:rPr lang="en-US" sz="1200" kern="1200" dirty="0" err="1" smtClean="0">
                <a:solidFill>
                  <a:schemeClr val="tx1"/>
                </a:solidFill>
                <a:latin typeface="Arial" charset="0"/>
                <a:ea typeface="Arial" charset="0"/>
                <a:cs typeface="Arial" charset="0"/>
              </a:rPr>
              <a:t>noindent</a:t>
            </a:r>
            <a:r>
              <a:rPr lang="en-US" sz="1200" kern="1200" dirty="0" smtClean="0">
                <a:solidFill>
                  <a:schemeClr val="tx1"/>
                </a:solidFill>
                <a:latin typeface="Arial" charset="0"/>
                <a:ea typeface="Arial" charset="0"/>
                <a:cs typeface="Arial" charset="0"/>
              </a:rPr>
              <a:t> From Bernoulli's equation:</a:t>
            </a:r>
          </a:p>
          <a:p>
            <a:r>
              <a:rPr lang="en-US"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P_t</a:t>
            </a:r>
            <a:r>
              <a:rPr lang="cs-CZ" sz="1200" kern="1200" dirty="0" smtClean="0">
                <a:solidFill>
                  <a:schemeClr val="tx1"/>
                </a:solidFill>
                <a:latin typeface="Arial" charset="0"/>
                <a:ea typeface="Arial" charset="0"/>
                <a:cs typeface="Arial" charset="0"/>
              </a:rPr>
              <a:t> = </a:t>
            </a:r>
            <a:r>
              <a:rPr lang="cs-CZ" sz="1200" kern="1200" dirty="0" err="1" smtClean="0">
                <a:solidFill>
                  <a:schemeClr val="tx1"/>
                </a:solidFill>
                <a:latin typeface="Arial" charset="0"/>
                <a:ea typeface="Arial" charset="0"/>
                <a:cs typeface="Arial" charset="0"/>
              </a:rPr>
              <a:t>P_s</a:t>
            </a:r>
            <a:r>
              <a:rPr lang="cs-CZ" sz="1200" kern="1200" dirty="0" smtClean="0">
                <a:solidFill>
                  <a:schemeClr val="tx1"/>
                </a:solidFill>
                <a:latin typeface="Arial" charset="0"/>
                <a:ea typeface="Arial" charset="0"/>
                <a:cs typeface="Arial" charset="0"/>
              </a:rPr>
              <a:t> + \</a:t>
            </a:r>
            <a:r>
              <a:rPr lang="cs-CZ" sz="1200" kern="1200" dirty="0" err="1" smtClean="0">
                <a:solidFill>
                  <a:schemeClr val="tx1"/>
                </a:solidFill>
                <a:latin typeface="Arial" charset="0"/>
                <a:ea typeface="Arial" charset="0"/>
                <a:cs typeface="Arial" charset="0"/>
              </a:rPr>
              <a:t>frac</a:t>
            </a:r>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V_a^2}{2}</a:t>
            </a:r>
          </a:p>
          <a:p>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qquad</a:t>
            </a:r>
            <a:r>
              <a:rPr lang="cs-CZ" sz="1200" kern="1200" dirty="0" smtClean="0">
                <a:solidFill>
                  <a:schemeClr val="tx1"/>
                </a:solidFill>
                <a:latin typeface="Arial" charset="0"/>
                <a:ea typeface="Arial" charset="0"/>
                <a:cs typeface="Arial" charset="0"/>
              </a:rPr>
              <a:t> \text{~</a:t>
            </a:r>
            <a:r>
              <a:rPr lang="cs-CZ" sz="1200" kern="1200" dirty="0" err="1" smtClean="0">
                <a:solidFill>
                  <a:schemeClr val="tx1"/>
                </a:solidFill>
                <a:latin typeface="Arial" charset="0"/>
                <a:ea typeface="Arial" charset="0"/>
                <a:cs typeface="Arial" charset="0"/>
              </a:rPr>
              <a:t>or</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qquad</a:t>
            </a:r>
            <a:endParaRPr lang="cs-CZ" sz="1200" kern="1200" dirty="0" smtClean="0">
              <a:solidFill>
                <a:schemeClr val="tx1"/>
              </a:solidFill>
              <a:latin typeface="Arial" charset="0"/>
              <a:ea typeface="Arial" charset="0"/>
              <a:cs typeface="Arial" charset="0"/>
            </a:endParaRPr>
          </a:p>
          <a:p>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frac</a:t>
            </a:r>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V_a^2}{2} = </a:t>
            </a:r>
            <a:r>
              <a:rPr lang="cs-CZ" sz="1200" kern="1200" dirty="0" err="1" smtClean="0">
                <a:solidFill>
                  <a:schemeClr val="tx1"/>
                </a:solidFill>
                <a:latin typeface="Arial" charset="0"/>
                <a:ea typeface="Arial" charset="0"/>
                <a:cs typeface="Arial" charset="0"/>
              </a:rPr>
              <a:t>P_t</a:t>
            </a:r>
            <a:r>
              <a:rPr lang="cs-CZ" sz="1200" kern="1200" dirty="0" smtClean="0">
                <a:solidFill>
                  <a:schemeClr val="tx1"/>
                </a:solidFill>
                <a:latin typeface="Arial" charset="0"/>
                <a:ea typeface="Arial" charset="0"/>
                <a:cs typeface="Arial" charset="0"/>
              </a:rPr>
              <a:t> - </a:t>
            </a:r>
            <a:r>
              <a:rPr lang="cs-CZ" sz="1200" kern="1200" dirty="0" err="1" smtClean="0">
                <a:solidFill>
                  <a:schemeClr val="tx1"/>
                </a:solidFill>
                <a:latin typeface="Arial" charset="0"/>
                <a:ea typeface="Arial" charset="0"/>
                <a:cs typeface="Arial" charset="0"/>
              </a:rPr>
              <a:t>P_s</a:t>
            </a:r>
            <a:endParaRPr lang="cs-CZ" sz="1200" kern="1200" dirty="0" smtClean="0">
              <a:solidFill>
                <a:schemeClr val="tx1"/>
              </a:solidFill>
              <a:latin typeface="Arial" charset="0"/>
              <a:ea typeface="Arial" charset="0"/>
              <a:cs typeface="Arial" charset="0"/>
            </a:endParaRPr>
          </a:p>
          <a:p>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Pitot</a:t>
            </a:r>
            <a:r>
              <a:rPr lang="cs-CZ" sz="1200" kern="1200" dirty="0" smtClean="0">
                <a:solidFill>
                  <a:schemeClr val="tx1"/>
                </a:solidFill>
                <a:latin typeface="Arial" charset="0"/>
                <a:ea typeface="Arial" charset="0"/>
                <a:cs typeface="Arial" charset="0"/>
              </a:rPr>
              <a:t>-static </a:t>
            </a:r>
            <a:r>
              <a:rPr lang="cs-CZ" sz="1200" kern="1200" dirty="0" err="1" smtClean="0">
                <a:solidFill>
                  <a:schemeClr val="tx1"/>
                </a:solidFill>
                <a:latin typeface="Arial" charset="0"/>
                <a:ea typeface="Arial" charset="0"/>
                <a:cs typeface="Arial" charset="0"/>
              </a:rPr>
              <a:t>pressure</a:t>
            </a:r>
            <a:r>
              <a:rPr lang="cs-CZ" sz="1200" kern="1200" dirty="0" smtClean="0">
                <a:solidFill>
                  <a:schemeClr val="tx1"/>
                </a:solidFill>
                <a:latin typeface="Arial" charset="0"/>
                <a:ea typeface="Arial" charset="0"/>
                <a:cs typeface="Arial" charset="0"/>
              </a:rPr>
              <a:t> sensor </a:t>
            </a:r>
            <a:r>
              <a:rPr lang="cs-CZ" sz="1200" kern="1200" dirty="0" err="1" smtClean="0">
                <a:solidFill>
                  <a:schemeClr val="tx1"/>
                </a:solidFill>
                <a:latin typeface="Arial" charset="0"/>
                <a:ea typeface="Arial" charset="0"/>
                <a:cs typeface="Arial" charset="0"/>
              </a:rPr>
              <a:t>measures</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dynamic</a:t>
            </a:r>
            <a:r>
              <a:rPr lang="cs-CZ" sz="1200" kern="1200" dirty="0" smtClean="0">
                <a:solidFill>
                  <a:schemeClr val="tx1"/>
                </a:solidFill>
                <a:latin typeface="Arial" charset="0"/>
                <a:ea typeface="Arial" charset="0"/>
                <a:cs typeface="Arial" charset="0"/>
              </a:rPr>
              <a:t> </a:t>
            </a:r>
            <a:r>
              <a:rPr lang="cs-CZ" sz="1200" kern="1200" dirty="0" err="1" smtClean="0">
                <a:solidFill>
                  <a:schemeClr val="tx1"/>
                </a:solidFill>
                <a:latin typeface="Arial" charset="0"/>
                <a:ea typeface="Arial" charset="0"/>
                <a:cs typeface="Arial" charset="0"/>
              </a:rPr>
              <a:t>pressure</a:t>
            </a:r>
            <a:r>
              <a:rPr lang="cs-CZ" sz="1200" kern="1200" dirty="0" smtClean="0">
                <a:solidFill>
                  <a:schemeClr val="tx1"/>
                </a:solidFill>
                <a:latin typeface="Arial" charset="0"/>
                <a:ea typeface="Arial" charset="0"/>
                <a:cs typeface="Arial" charset="0"/>
              </a:rPr>
              <a:t>:</a:t>
            </a:r>
          </a:p>
          <a:p>
            <a:r>
              <a:rPr lang="cs-CZ" sz="1200" kern="1200" dirty="0" smtClean="0">
                <a:solidFill>
                  <a:schemeClr val="tx1"/>
                </a:solidFill>
                <a:latin typeface="Arial" charset="0"/>
                <a:ea typeface="Arial" charset="0"/>
                <a:cs typeface="Arial" charset="0"/>
              </a:rPr>
              <a:t>\[</a:t>
            </a:r>
          </a:p>
          <a:p>
            <a:r>
              <a:rPr lang="cs-CZ" sz="1200" kern="1200" dirty="0" err="1" smtClean="0">
                <a:solidFill>
                  <a:schemeClr val="tx1"/>
                </a:solidFill>
                <a:latin typeface="Arial" charset="0"/>
                <a:ea typeface="Arial" charset="0"/>
                <a:cs typeface="Arial" charset="0"/>
              </a:rPr>
              <a:t>y</a:t>
            </a:r>
            <a:r>
              <a:rPr lang="cs-CZ" sz="1200" kern="1200" dirty="0" smtClean="0">
                <a:solidFill>
                  <a:schemeClr val="tx1"/>
                </a:solidFill>
                <a:latin typeface="Arial" charset="0"/>
                <a:ea typeface="Arial" charset="0"/>
                <a:cs typeface="Arial" charset="0"/>
              </a:rPr>
              <a:t>_{\text{</a:t>
            </a:r>
            <a:r>
              <a:rPr lang="cs-CZ" sz="1200" kern="1200" dirty="0" err="1" smtClean="0">
                <a:solidFill>
                  <a:schemeClr val="tx1"/>
                </a:solidFill>
                <a:latin typeface="Arial" charset="0"/>
                <a:ea typeface="Arial" charset="0"/>
                <a:cs typeface="Arial" charset="0"/>
              </a:rPr>
              <a:t>diff</a:t>
            </a:r>
            <a:r>
              <a:rPr lang="cs-CZ" sz="1200" kern="1200" dirty="0" smtClean="0">
                <a:solidFill>
                  <a:schemeClr val="tx1"/>
                </a:solidFill>
                <a:latin typeface="Arial" charset="0"/>
                <a:ea typeface="Arial" charset="0"/>
                <a:cs typeface="Arial" charset="0"/>
              </a:rPr>
              <a:t> pres}} = \</a:t>
            </a:r>
            <a:r>
              <a:rPr lang="cs-CZ" sz="1200" kern="1200" dirty="0" err="1" smtClean="0">
                <a:solidFill>
                  <a:schemeClr val="tx1"/>
                </a:solidFill>
                <a:latin typeface="Arial" charset="0"/>
                <a:ea typeface="Arial" charset="0"/>
                <a:cs typeface="Arial" charset="0"/>
              </a:rPr>
              <a:t>frac</a:t>
            </a:r>
            <a:r>
              <a:rPr lang="cs-CZ" sz="1200" kern="1200" dirty="0" smtClean="0">
                <a:solidFill>
                  <a:schemeClr val="tx1"/>
                </a:solidFill>
                <a:latin typeface="Arial" charset="0"/>
                <a:ea typeface="Arial" charset="0"/>
                <a:cs typeface="Arial" charset="0"/>
              </a:rPr>
              <a:t>{\</a:t>
            </a:r>
            <a:r>
              <a:rPr lang="cs-CZ" sz="1200" kern="1200" dirty="0" err="1" smtClean="0">
                <a:solidFill>
                  <a:schemeClr val="tx1"/>
                </a:solidFill>
                <a:latin typeface="Arial" charset="0"/>
                <a:ea typeface="Arial" charset="0"/>
                <a:cs typeface="Arial" charset="0"/>
              </a:rPr>
              <a:t>rho</a:t>
            </a:r>
            <a:r>
              <a:rPr lang="cs-CZ" sz="1200" kern="1200" dirty="0" smtClean="0">
                <a:solidFill>
                  <a:schemeClr val="tx1"/>
                </a:solidFill>
                <a:latin typeface="Arial" charset="0"/>
                <a:ea typeface="Arial" charset="0"/>
                <a:cs typeface="Arial" charset="0"/>
              </a:rPr>
              <a:t> V_a^2}{2} + \beta_{\text{</a:t>
            </a:r>
            <a:r>
              <a:rPr lang="cs-CZ" sz="1200" kern="1200" dirty="0" err="1" smtClean="0">
                <a:solidFill>
                  <a:schemeClr val="tx1"/>
                </a:solidFill>
                <a:latin typeface="Arial" charset="0"/>
                <a:ea typeface="Arial" charset="0"/>
                <a:cs typeface="Arial" charset="0"/>
              </a:rPr>
              <a:t>diff</a:t>
            </a:r>
            <a:r>
              <a:rPr lang="cs-CZ" sz="1200" kern="1200" dirty="0" smtClean="0">
                <a:solidFill>
                  <a:schemeClr val="tx1"/>
                </a:solidFill>
                <a:latin typeface="Arial" charset="0"/>
                <a:ea typeface="Arial" charset="0"/>
                <a:cs typeface="Arial" charset="0"/>
              </a:rPr>
              <a:t> pres}} + \</a:t>
            </a:r>
            <a:r>
              <a:rPr lang="cs-CZ" sz="1200" kern="1200" dirty="0" err="1" smtClean="0">
                <a:solidFill>
                  <a:schemeClr val="tx1"/>
                </a:solidFill>
                <a:latin typeface="Arial" charset="0"/>
                <a:ea typeface="Arial" charset="0"/>
                <a:cs typeface="Arial" charset="0"/>
              </a:rPr>
              <a:t>eta</a:t>
            </a:r>
            <a:r>
              <a:rPr lang="cs-CZ" sz="1200" kern="1200" dirty="0" smtClean="0">
                <a:solidFill>
                  <a:schemeClr val="tx1"/>
                </a:solidFill>
                <a:latin typeface="Arial" charset="0"/>
                <a:ea typeface="Arial" charset="0"/>
                <a:cs typeface="Arial" charset="0"/>
              </a:rPr>
              <a:t>_{\text{</a:t>
            </a:r>
            <a:r>
              <a:rPr lang="cs-CZ" sz="1200" kern="1200" dirty="0" err="1" smtClean="0">
                <a:solidFill>
                  <a:schemeClr val="tx1"/>
                </a:solidFill>
                <a:latin typeface="Arial" charset="0"/>
                <a:ea typeface="Arial" charset="0"/>
                <a:cs typeface="Arial" charset="0"/>
              </a:rPr>
              <a:t>diff</a:t>
            </a:r>
            <a:r>
              <a:rPr lang="cs-CZ" sz="1200" kern="1200" dirty="0" smtClean="0">
                <a:solidFill>
                  <a:schemeClr val="tx1"/>
                </a:solidFill>
                <a:latin typeface="Arial" charset="0"/>
                <a:ea typeface="Arial" charset="0"/>
                <a:cs typeface="Arial" charset="0"/>
              </a:rPr>
              <a:t> pres}}</a:t>
            </a:r>
          </a:p>
          <a:p>
            <a:r>
              <a:rPr lang="cs-CZ" sz="1200" kern="1200" dirty="0" smtClean="0">
                <a:solidFill>
                  <a:schemeClr val="tx1"/>
                </a:solidFill>
                <a:latin typeface="Arial" charset="0"/>
                <a:ea typeface="Arial" charset="0"/>
                <a:cs typeface="Arial" charset="0"/>
              </a:rPr>
              <a:t>\]</a:t>
            </a:r>
            <a:endParaRPr lang="en-US" dirty="0"/>
          </a:p>
        </p:txBody>
      </p:sp>
      <p:sp>
        <p:nvSpPr>
          <p:cNvPr id="4" name="Slide Number Placeholder 3"/>
          <p:cNvSpPr>
            <a:spLocks noGrp="1"/>
          </p:cNvSpPr>
          <p:nvPr>
            <p:ph type="sldNum" sz="quarter" idx="10"/>
          </p:nvPr>
        </p:nvSpPr>
        <p:spPr/>
        <p:txBody>
          <a:bodyPr/>
          <a:lstStyle/>
          <a:p>
            <a:pPr>
              <a:defRPr/>
            </a:pPr>
            <a:fld id="{E0438F41-2DCA-2143-A15F-9870928F8435}" type="slidenum">
              <a:rPr lang="en-US" smtClean="0"/>
              <a:pPr>
                <a:defRPr/>
              </a:pPr>
              <a:t>21</a:t>
            </a:fld>
            <a:endParaRPr lang="en-US"/>
          </a:p>
        </p:txBody>
      </p:sp>
    </p:spTree>
    <p:extLst>
      <p:ext uri="{BB962C8B-B14F-4D97-AF65-F5344CB8AC3E}">
        <p14:creationId xmlns:p14="http://schemas.microsoft.com/office/powerpoint/2010/main" val="102633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0AF9A-45A5-4CF4-BABB-A8A69E61337C}" type="datetime1">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5BF6A-7E62-4D7B-9957-CE17425FC2D5}" type="datetime1">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7ADB7-42D9-493F-87DF-908590D2FDBD}" type="datetime1">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52627-B6D1-4E60-8048-76166ACA8D57}" type="datetime1">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94FDB5-DEAF-4635-8A24-ACCD915FD45D}" type="datetime1">
              <a:rPr lang="en-US" smtClean="0"/>
              <a:pPr/>
              <a:t>10/31/2016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118376C-6508-4276-AF4C-A9EEB5D0C5E9}" type="datetime1">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82762"/>
            <a:ext cx="4040188" cy="4389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389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A6467-1371-4C9A-BC55-A6DBA61F9F02}" type="datetime1">
              <a:rPr lang="en-US" smtClean="0"/>
              <a:pPr/>
              <a:t>10/31/2016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D5580-4957-4CE6-AEC0-2CBE6101F2E8}" type="datetime1">
              <a:rPr lang="en-US" smtClean="0"/>
              <a:pPr/>
              <a:t>10/31/2016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2B59C-43C4-4E6F-A8CC-25CF6296AFA3}" type="datetime1">
              <a:rPr lang="en-US" smtClean="0"/>
              <a:pPr/>
              <a:t>10/31/2016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75CFA-A74B-4505-9C38-42187B0189A9}" type="datetime1">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B3B88-5E42-427D-80F7-3F735982BA37}" type="datetime1">
              <a:rPr lang="en-US" smtClean="0"/>
              <a:pPr/>
              <a:t>10/31/2016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AB4247-CE5F-4970-A5ED-D81D737F7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606862"/>
            <a:ext cx="2133600" cy="251138"/>
          </a:xfrm>
          <a:prstGeom prst="rect">
            <a:avLst/>
          </a:prstGeom>
        </p:spPr>
        <p:txBody>
          <a:bodyPr vert="horz" lIns="91440" tIns="45720" rIns="91440" bIns="45720" rtlCol="0" anchor="ctr"/>
          <a:lstStyle>
            <a:lvl1pPr algn="l">
              <a:defRPr sz="1200">
                <a:solidFill>
                  <a:schemeClr val="tx1">
                    <a:tint val="75000"/>
                  </a:schemeClr>
                </a:solidFill>
              </a:defRPr>
            </a:lvl1pPr>
          </a:lstStyle>
          <a:p>
            <a:fld id="{22D076DA-AD60-4E98-A78B-9147975F42E9}" type="datetime1">
              <a:rPr lang="en-US" smtClean="0"/>
              <a:pPr/>
              <a:t>10/31/2016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7622" y="6606862"/>
            <a:ext cx="2086377" cy="251138"/>
          </a:xfrm>
          <a:prstGeom prst="rect">
            <a:avLst/>
          </a:prstGeom>
        </p:spPr>
        <p:txBody>
          <a:bodyPr vert="horz" lIns="91440" tIns="45720" rIns="91440" bIns="45720" rtlCol="0" anchor="ctr"/>
          <a:lstStyle>
            <a:lvl1pPr algn="r">
              <a:defRPr sz="1200">
                <a:solidFill>
                  <a:schemeClr val="tx1">
                    <a:tint val="75000"/>
                  </a:schemeClr>
                </a:solidFill>
              </a:defRPr>
            </a:lvl1pPr>
          </a:lstStyle>
          <a:p>
            <a:fld id="{B3AB4247-CE5F-4970-A5ED-D81D737F7922}" type="slidenum">
              <a:rPr lang="en-US" smtClean="0"/>
              <a:pPr/>
              <a:t>‹#›</a:t>
            </a:fld>
            <a:endParaRPr lang="en-US" dirty="0"/>
          </a:p>
        </p:txBody>
      </p:sp>
      <p:sp>
        <p:nvSpPr>
          <p:cNvPr id="7" name="TextBox 6"/>
          <p:cNvSpPr txBox="1"/>
          <p:nvPr/>
        </p:nvSpPr>
        <p:spPr>
          <a:xfrm>
            <a:off x="5368773" y="0"/>
            <a:ext cx="3761094" cy="276999"/>
          </a:xfrm>
          <a:prstGeom prst="rect">
            <a:avLst/>
          </a:prstGeom>
          <a:noFill/>
        </p:spPr>
        <p:txBody>
          <a:bodyPr wrap="none" rtlCol="0">
            <a:spAutoFit/>
          </a:bodyPr>
          <a:lstStyle/>
          <a:p>
            <a:r>
              <a:rPr lang="en-US" sz="1200" i="1" dirty="0" smtClean="0"/>
              <a:t>JHU EP 525.461 UAV Systems &amp; Control, Barton &amp; Castelli</a:t>
            </a:r>
            <a:endParaRPr lang="en-US" sz="1200" i="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1.png"/><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7.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7.bin"/><Relationship Id="rId14"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6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7.wmf"/><Relationship Id="rId18" Type="http://schemas.openxmlformats.org/officeDocument/2006/relationships/oleObject" Target="../embeddings/oleObject68.bin"/><Relationship Id="rId3" Type="http://schemas.openxmlformats.org/officeDocument/2006/relationships/notesSlide" Target="../notesSlides/notesSlide1.xml"/><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65.bin"/><Relationship Id="rId17" Type="http://schemas.openxmlformats.org/officeDocument/2006/relationships/image" Target="../media/image69.wmf"/><Relationship Id="rId2" Type="http://schemas.openxmlformats.org/officeDocument/2006/relationships/slideLayout" Target="../slideLayouts/slideLayout6.xml"/><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vmlDrawing" Target="../drawings/vmlDrawing8.vml"/><Relationship Id="rId6" Type="http://schemas.openxmlformats.org/officeDocument/2006/relationships/oleObject" Target="../embeddings/oleObject62.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23" Type="http://schemas.openxmlformats.org/officeDocument/2006/relationships/image" Target="../media/image72.wmf"/><Relationship Id="rId10" Type="http://schemas.openxmlformats.org/officeDocument/2006/relationships/oleObject" Target="../embeddings/oleObject64.bin"/><Relationship Id="rId19" Type="http://schemas.openxmlformats.org/officeDocument/2006/relationships/image" Target="../media/image70.wmf"/><Relationship Id="rId4" Type="http://schemas.openxmlformats.org/officeDocument/2006/relationships/oleObject" Target="../embeddings/oleObject61.bin"/><Relationship Id="rId9" Type="http://schemas.openxmlformats.org/officeDocument/2006/relationships/image" Target="../media/image65.wmf"/><Relationship Id="rId14" Type="http://schemas.openxmlformats.org/officeDocument/2006/relationships/oleObject" Target="../embeddings/oleObject66.bin"/><Relationship Id="rId22"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72.bin"/><Relationship Id="rId3" Type="http://schemas.openxmlformats.org/officeDocument/2006/relationships/notesSlide" Target="../notesSlides/notesSlide2.xml"/><Relationship Id="rId7" Type="http://schemas.openxmlformats.org/officeDocument/2006/relationships/image" Target="../media/image78.emf"/><Relationship Id="rId12" Type="http://schemas.openxmlformats.org/officeDocument/2006/relationships/image" Target="../media/image73.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77.emf"/><Relationship Id="rId11" Type="http://schemas.openxmlformats.org/officeDocument/2006/relationships/oleObject" Target="../embeddings/oleObject71.bin"/><Relationship Id="rId5" Type="http://schemas.openxmlformats.org/officeDocument/2006/relationships/image" Target="../media/image76.png"/><Relationship Id="rId10" Type="http://schemas.openxmlformats.org/officeDocument/2006/relationships/image" Target="../media/image81.emf"/><Relationship Id="rId4" Type="http://schemas.openxmlformats.org/officeDocument/2006/relationships/image" Target="../media/image75.png"/><Relationship Id="rId9" Type="http://schemas.openxmlformats.org/officeDocument/2006/relationships/image" Target="../media/image80.emf"/><Relationship Id="rId14" Type="http://schemas.openxmlformats.org/officeDocument/2006/relationships/image" Target="../media/image7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6.wmf"/><Relationship Id="rId18" Type="http://schemas.openxmlformats.org/officeDocument/2006/relationships/oleObject" Target="../embeddings/oleObject80.bin"/><Relationship Id="rId3" Type="http://schemas.openxmlformats.org/officeDocument/2006/relationships/image" Target="../media/image91.tiff"/><Relationship Id="rId21" Type="http://schemas.openxmlformats.org/officeDocument/2006/relationships/image" Target="../media/image90.wmf"/><Relationship Id="rId7" Type="http://schemas.openxmlformats.org/officeDocument/2006/relationships/image" Target="../media/image83.wmf"/><Relationship Id="rId12" Type="http://schemas.openxmlformats.org/officeDocument/2006/relationships/oleObject" Target="../embeddings/oleObject77.bin"/><Relationship Id="rId17"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79.bin"/><Relationship Id="rId20" Type="http://schemas.openxmlformats.org/officeDocument/2006/relationships/oleObject" Target="../embeddings/oleObject81.bin"/><Relationship Id="rId1" Type="http://schemas.openxmlformats.org/officeDocument/2006/relationships/vmlDrawing" Target="../drawings/vmlDrawing10.vml"/><Relationship Id="rId6" Type="http://schemas.openxmlformats.org/officeDocument/2006/relationships/oleObject" Target="../embeddings/oleObject74.bin"/><Relationship Id="rId11" Type="http://schemas.openxmlformats.org/officeDocument/2006/relationships/image" Target="../media/image85.wmf"/><Relationship Id="rId5" Type="http://schemas.openxmlformats.org/officeDocument/2006/relationships/image" Target="../media/image82.wmf"/><Relationship Id="rId15" Type="http://schemas.openxmlformats.org/officeDocument/2006/relationships/image" Target="../media/image87.wmf"/><Relationship Id="rId10" Type="http://schemas.openxmlformats.org/officeDocument/2006/relationships/oleObject" Target="../embeddings/oleObject76.bin"/><Relationship Id="rId19" Type="http://schemas.openxmlformats.org/officeDocument/2006/relationships/image" Target="../media/image89.wmf"/><Relationship Id="rId4" Type="http://schemas.openxmlformats.org/officeDocument/2006/relationships/oleObject" Target="../embeddings/oleObject73.bin"/><Relationship Id="rId9" Type="http://schemas.openxmlformats.org/officeDocument/2006/relationships/image" Target="../media/image84.wmf"/><Relationship Id="rId14"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notesSlide" Target="../notesSlides/notesSlide3.xml"/><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4.png"/><Relationship Id="rId5" Type="http://schemas.openxmlformats.org/officeDocument/2006/relationships/image" Target="../media/image92.wmf"/><Relationship Id="rId4" Type="http://schemas.openxmlformats.org/officeDocument/2006/relationships/oleObject" Target="../embeddings/oleObject8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9.wmf"/><Relationship Id="rId18" Type="http://schemas.openxmlformats.org/officeDocument/2006/relationships/oleObject" Target="../embeddings/oleObject91.bin"/><Relationship Id="rId3" Type="http://schemas.openxmlformats.org/officeDocument/2006/relationships/image" Target="../media/image102.png"/><Relationship Id="rId7" Type="http://schemas.openxmlformats.org/officeDocument/2006/relationships/image" Target="../media/image96.wmf"/><Relationship Id="rId12" Type="http://schemas.openxmlformats.org/officeDocument/2006/relationships/oleObject" Target="../embeddings/oleObject88.bin"/><Relationship Id="rId17" Type="http://schemas.openxmlformats.org/officeDocument/2006/relationships/image" Target="../media/image103.png"/><Relationship Id="rId2" Type="http://schemas.openxmlformats.org/officeDocument/2006/relationships/slideLayout" Target="../slideLayouts/slideLayout2.xml"/><Relationship Id="rId16" Type="http://schemas.openxmlformats.org/officeDocument/2006/relationships/oleObject" Target="../embeddings/oleObject90.bin"/><Relationship Id="rId1" Type="http://schemas.openxmlformats.org/officeDocument/2006/relationships/vmlDrawing" Target="../drawings/vmlDrawing12.vml"/><Relationship Id="rId6" Type="http://schemas.openxmlformats.org/officeDocument/2006/relationships/oleObject" Target="../embeddings/oleObject85.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87.bin"/><Relationship Id="rId19" Type="http://schemas.openxmlformats.org/officeDocument/2006/relationships/image" Target="../media/image101.wmf"/><Relationship Id="rId4" Type="http://schemas.openxmlformats.org/officeDocument/2006/relationships/oleObject" Target="../embeddings/oleObject84.bin"/><Relationship Id="rId9" Type="http://schemas.openxmlformats.org/officeDocument/2006/relationships/image" Target="../media/image97.wmf"/><Relationship Id="rId14" Type="http://schemas.openxmlformats.org/officeDocument/2006/relationships/oleObject" Target="../embeddings/oleObject89.bin"/></Relationships>
</file>

<file path=ppt/slides/_rels/slide17.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5.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image" Target="../media/image110.png"/><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95.bin"/><Relationship Id="rId14" Type="http://schemas.openxmlformats.org/officeDocument/2006/relationships/image" Target="../media/image109.wmf"/></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6.xml"/><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0.wmf"/><Relationship Id="rId18" Type="http://schemas.openxmlformats.org/officeDocument/2006/relationships/image" Target="../media/image122.wmf"/><Relationship Id="rId3" Type="http://schemas.openxmlformats.org/officeDocument/2006/relationships/notesSlide" Target="../notesSlides/notesSlide4.xml"/><Relationship Id="rId21" Type="http://schemas.openxmlformats.org/officeDocument/2006/relationships/oleObject" Target="../embeddings/oleObject105.bin"/><Relationship Id="rId7" Type="http://schemas.openxmlformats.org/officeDocument/2006/relationships/image" Target="../media/image117.wmf"/><Relationship Id="rId12" Type="http://schemas.openxmlformats.org/officeDocument/2006/relationships/oleObject" Target="../embeddings/oleObject101.bin"/><Relationship Id="rId17"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image" Target="../media/image127.png"/><Relationship Id="rId20" Type="http://schemas.openxmlformats.org/officeDocument/2006/relationships/image" Target="../media/image123.wmf"/><Relationship Id="rId1" Type="http://schemas.openxmlformats.org/officeDocument/2006/relationships/vmlDrawing" Target="../drawings/vmlDrawing14.vml"/><Relationship Id="rId6" Type="http://schemas.openxmlformats.org/officeDocument/2006/relationships/oleObject" Target="../embeddings/oleObject98.bin"/><Relationship Id="rId11" Type="http://schemas.openxmlformats.org/officeDocument/2006/relationships/image" Target="../media/image119.wmf"/><Relationship Id="rId5" Type="http://schemas.openxmlformats.org/officeDocument/2006/relationships/image" Target="../media/image126.png"/><Relationship Id="rId15" Type="http://schemas.openxmlformats.org/officeDocument/2006/relationships/image" Target="../media/image121.wmf"/><Relationship Id="rId23" Type="http://schemas.openxmlformats.org/officeDocument/2006/relationships/image" Target="../media/image128.png"/><Relationship Id="rId10" Type="http://schemas.openxmlformats.org/officeDocument/2006/relationships/oleObject" Target="../embeddings/oleObject100.bin"/><Relationship Id="rId19" Type="http://schemas.openxmlformats.org/officeDocument/2006/relationships/oleObject" Target="../embeddings/oleObject104.bin"/><Relationship Id="rId4" Type="http://schemas.openxmlformats.org/officeDocument/2006/relationships/image" Target="../media/image125.png"/><Relationship Id="rId9" Type="http://schemas.openxmlformats.org/officeDocument/2006/relationships/image" Target="../media/image118.wmf"/><Relationship Id="rId14" Type="http://schemas.openxmlformats.org/officeDocument/2006/relationships/oleObject" Target="../embeddings/oleObject102.bin"/><Relationship Id="rId22" Type="http://schemas.openxmlformats.org/officeDocument/2006/relationships/image" Target="../media/image1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29.wmf"/><Relationship Id="rId18" Type="http://schemas.openxmlformats.org/officeDocument/2006/relationships/oleObject" Target="../embeddings/oleObject112.bin"/><Relationship Id="rId3" Type="http://schemas.openxmlformats.org/officeDocument/2006/relationships/notesSlide" Target="../notesSlides/notesSlide5.xml"/><Relationship Id="rId21" Type="http://schemas.openxmlformats.org/officeDocument/2006/relationships/image" Target="../media/image133.wmf"/><Relationship Id="rId7" Type="http://schemas.openxmlformats.org/officeDocument/2006/relationships/image" Target="../media/image117.wmf"/><Relationship Id="rId12" Type="http://schemas.openxmlformats.org/officeDocument/2006/relationships/oleObject" Target="../embeddings/oleObject109.bin"/><Relationship Id="rId17" Type="http://schemas.openxmlformats.org/officeDocument/2006/relationships/image" Target="../media/image131.wmf"/><Relationship Id="rId2" Type="http://schemas.openxmlformats.org/officeDocument/2006/relationships/slideLayout" Target="../slideLayouts/slideLayout2.xml"/><Relationship Id="rId16" Type="http://schemas.openxmlformats.org/officeDocument/2006/relationships/oleObject" Target="../embeddings/oleObject111.bin"/><Relationship Id="rId20" Type="http://schemas.openxmlformats.org/officeDocument/2006/relationships/oleObject" Target="../embeddings/oleObject113.bin"/><Relationship Id="rId1" Type="http://schemas.openxmlformats.org/officeDocument/2006/relationships/vmlDrawing" Target="../drawings/vmlDrawing15.vml"/><Relationship Id="rId6" Type="http://schemas.openxmlformats.org/officeDocument/2006/relationships/oleObject" Target="../embeddings/oleObject106.bin"/><Relationship Id="rId11" Type="http://schemas.openxmlformats.org/officeDocument/2006/relationships/image" Target="../media/image120.wmf"/><Relationship Id="rId5" Type="http://schemas.openxmlformats.org/officeDocument/2006/relationships/image" Target="../media/image126.png"/><Relationship Id="rId15" Type="http://schemas.openxmlformats.org/officeDocument/2006/relationships/image" Target="../media/image130.wmf"/><Relationship Id="rId23" Type="http://schemas.openxmlformats.org/officeDocument/2006/relationships/image" Target="../media/image134.wmf"/><Relationship Id="rId10" Type="http://schemas.openxmlformats.org/officeDocument/2006/relationships/oleObject" Target="../embeddings/oleObject108.bin"/><Relationship Id="rId19" Type="http://schemas.openxmlformats.org/officeDocument/2006/relationships/image" Target="../media/image132.wmf"/><Relationship Id="rId4" Type="http://schemas.openxmlformats.org/officeDocument/2006/relationships/image" Target="../media/image125.png"/><Relationship Id="rId9" Type="http://schemas.openxmlformats.org/officeDocument/2006/relationships/image" Target="../media/image118.wmf"/><Relationship Id="rId14" Type="http://schemas.openxmlformats.org/officeDocument/2006/relationships/oleObject" Target="../embeddings/oleObject110.bin"/><Relationship Id="rId22" Type="http://schemas.openxmlformats.org/officeDocument/2006/relationships/oleObject" Target="../embeddings/oleObject1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19.bin"/><Relationship Id="rId18" Type="http://schemas.microsoft.com/office/2007/relationships/hdphoto" Target="../media/hdphoto2.wdp"/><Relationship Id="rId3" Type="http://schemas.openxmlformats.org/officeDocument/2006/relationships/notesSlide" Target="../notesSlides/notesSlide6.xml"/><Relationship Id="rId7" Type="http://schemas.openxmlformats.org/officeDocument/2006/relationships/image" Target="../media/image135.wmf"/><Relationship Id="rId12" Type="http://schemas.openxmlformats.org/officeDocument/2006/relationships/image" Target="../media/image137.wmf"/><Relationship Id="rId17" Type="http://schemas.openxmlformats.org/officeDocument/2006/relationships/image" Target="../media/image140.jpeg"/><Relationship Id="rId2" Type="http://schemas.openxmlformats.org/officeDocument/2006/relationships/slideLayout" Target="../slideLayouts/slideLayout6.xml"/><Relationship Id="rId16" Type="http://schemas.microsoft.com/office/2007/relationships/hdphoto" Target="../media/hdphoto1.wdp"/><Relationship Id="rId1" Type="http://schemas.openxmlformats.org/officeDocument/2006/relationships/vmlDrawing" Target="../drawings/vmlDrawing16.vml"/><Relationship Id="rId6" Type="http://schemas.openxmlformats.org/officeDocument/2006/relationships/oleObject" Target="../embeddings/oleObject115.bin"/><Relationship Id="rId11" Type="http://schemas.openxmlformats.org/officeDocument/2006/relationships/oleObject" Target="../embeddings/oleObject118.bin"/><Relationship Id="rId5" Type="http://schemas.openxmlformats.org/officeDocument/2006/relationships/image" Target="../media/image112.png"/><Relationship Id="rId15" Type="http://schemas.openxmlformats.org/officeDocument/2006/relationships/image" Target="../media/image116.png"/><Relationship Id="rId10" Type="http://schemas.openxmlformats.org/officeDocument/2006/relationships/image" Target="../media/image136.wmf"/><Relationship Id="rId4" Type="http://schemas.openxmlformats.org/officeDocument/2006/relationships/image" Target="../media/image139.png"/><Relationship Id="rId9" Type="http://schemas.openxmlformats.org/officeDocument/2006/relationships/oleObject" Target="../embeddings/oleObject117.bin"/><Relationship Id="rId14" Type="http://schemas.openxmlformats.org/officeDocument/2006/relationships/image" Target="../media/image13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image" Target="../media/image146.png"/><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42.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23.bin"/></Relationships>
</file>

<file path=ppt/slides/_rels/slide24.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25.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4.png"/><Relationship Id="rId3" Type="http://schemas.openxmlformats.org/officeDocument/2006/relationships/image" Target="../media/image159.png"/><Relationship Id="rId7" Type="http://schemas.openxmlformats.org/officeDocument/2006/relationships/image" Target="../media/image162.jpeg"/><Relationship Id="rId12" Type="http://schemas.openxmlformats.org/officeDocument/2006/relationships/image" Target="../media/image15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61.png"/><Relationship Id="rId11" Type="http://schemas.openxmlformats.org/officeDocument/2006/relationships/oleObject" Target="../embeddings/oleObject126.bin"/><Relationship Id="rId5" Type="http://schemas.openxmlformats.org/officeDocument/2006/relationships/image" Target="../media/image160.png"/><Relationship Id="rId10" Type="http://schemas.openxmlformats.org/officeDocument/2006/relationships/image" Target="../media/image157.wmf"/><Relationship Id="rId4" Type="http://schemas.microsoft.com/office/2007/relationships/hdphoto" Target="../media/hdphoto3.wdp"/><Relationship Id="rId9" Type="http://schemas.openxmlformats.org/officeDocument/2006/relationships/oleObject" Target="../embeddings/oleObject12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68.wmf"/><Relationship Id="rId3" Type="http://schemas.openxmlformats.org/officeDocument/2006/relationships/image" Target="../media/image171.png"/><Relationship Id="rId7" Type="http://schemas.openxmlformats.org/officeDocument/2006/relationships/image" Target="../media/image165.wmf"/><Relationship Id="rId12" Type="http://schemas.openxmlformats.org/officeDocument/2006/relationships/oleObject" Target="../embeddings/oleObject130.bin"/><Relationship Id="rId17"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oleObject" Target="../embeddings/oleObject132.bin"/><Relationship Id="rId1" Type="http://schemas.openxmlformats.org/officeDocument/2006/relationships/vmlDrawing" Target="../drawings/vmlDrawing19.vml"/><Relationship Id="rId6" Type="http://schemas.openxmlformats.org/officeDocument/2006/relationships/oleObject" Target="../embeddings/oleObject127.bin"/><Relationship Id="rId11" Type="http://schemas.openxmlformats.org/officeDocument/2006/relationships/image" Target="../media/image167.wmf"/><Relationship Id="rId5" Type="http://schemas.openxmlformats.org/officeDocument/2006/relationships/image" Target="../media/image173.emf"/><Relationship Id="rId15" Type="http://schemas.openxmlformats.org/officeDocument/2006/relationships/image" Target="../media/image169.wmf"/><Relationship Id="rId10" Type="http://schemas.openxmlformats.org/officeDocument/2006/relationships/oleObject" Target="../embeddings/oleObject129.bin"/><Relationship Id="rId4" Type="http://schemas.openxmlformats.org/officeDocument/2006/relationships/image" Target="../media/image172.png"/><Relationship Id="rId9" Type="http://schemas.openxmlformats.org/officeDocument/2006/relationships/image" Target="../media/image166.wmf"/><Relationship Id="rId14" Type="http://schemas.openxmlformats.org/officeDocument/2006/relationships/oleObject" Target="../embeddings/oleObject131.bin"/></Relationships>
</file>

<file path=ppt/slides/_rels/slide28.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75.wmf"/><Relationship Id="rId5" Type="http://schemas.openxmlformats.org/officeDocument/2006/relationships/oleObject" Target="../embeddings/oleObject134.bin"/><Relationship Id="rId4" Type="http://schemas.openxmlformats.org/officeDocument/2006/relationships/image" Target="../media/image17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78.wmf"/><Relationship Id="rId5" Type="http://schemas.openxmlformats.org/officeDocument/2006/relationships/oleObject" Target="../embeddings/oleObject137.bin"/><Relationship Id="rId4" Type="http://schemas.openxmlformats.org/officeDocument/2006/relationships/image" Target="../media/image17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7.tif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image" Target="../media/image1.wmf"/><Relationship Id="rId9" Type="http://schemas.openxmlformats.org/officeDocument/2006/relationships/image" Target="../media/image3.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7.tif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oleObject" Target="../embeddings/oleObject11.bin"/><Relationship Id="rId4" Type="http://schemas.openxmlformats.org/officeDocument/2006/relationships/image" Target="../media/image9.wmf"/><Relationship Id="rId9" Type="http://schemas.openxmlformats.org/officeDocument/2006/relationships/image" Target="../media/image2.wmf"/></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17.bin"/><Relationship Id="rId18" Type="http://schemas.openxmlformats.org/officeDocument/2006/relationships/image" Target="../media/image18.wmf"/><Relationship Id="rId26" Type="http://schemas.openxmlformats.org/officeDocument/2006/relationships/image" Target="../media/image22.wmf"/><Relationship Id="rId39" Type="http://schemas.openxmlformats.org/officeDocument/2006/relationships/oleObject" Target="../embeddings/oleObject30.bin"/><Relationship Id="rId21" Type="http://schemas.openxmlformats.org/officeDocument/2006/relationships/oleObject" Target="../embeddings/oleObject21.bin"/><Relationship Id="rId34" Type="http://schemas.openxmlformats.org/officeDocument/2006/relationships/image" Target="../media/image26.wmf"/><Relationship Id="rId42" Type="http://schemas.openxmlformats.org/officeDocument/2006/relationships/image" Target="../media/image30.wmf"/><Relationship Id="rId47" Type="http://schemas.openxmlformats.org/officeDocument/2006/relationships/oleObject" Target="../embeddings/oleObject34.bin"/><Relationship Id="rId50" Type="http://schemas.openxmlformats.org/officeDocument/2006/relationships/image" Target="../media/image34.wmf"/><Relationship Id="rId55" Type="http://schemas.openxmlformats.org/officeDocument/2006/relationships/oleObject" Target="../embeddings/oleObject38.bin"/><Relationship Id="rId7" Type="http://schemas.openxmlformats.org/officeDocument/2006/relationships/oleObject" Target="../embeddings/oleObject14.bin"/><Relationship Id="rId12" Type="http://schemas.openxmlformats.org/officeDocument/2006/relationships/image" Target="../media/image15.wmf"/><Relationship Id="rId17" Type="http://schemas.openxmlformats.org/officeDocument/2006/relationships/oleObject" Target="../embeddings/oleObject19.bin"/><Relationship Id="rId25" Type="http://schemas.openxmlformats.org/officeDocument/2006/relationships/oleObject" Target="../embeddings/oleObject23.bin"/><Relationship Id="rId33" Type="http://schemas.openxmlformats.org/officeDocument/2006/relationships/oleObject" Target="../embeddings/oleObject27.bin"/><Relationship Id="rId38" Type="http://schemas.openxmlformats.org/officeDocument/2006/relationships/image" Target="../media/image28.wmf"/><Relationship Id="rId46" Type="http://schemas.openxmlformats.org/officeDocument/2006/relationships/image" Target="../media/image32.wmf"/><Relationship Id="rId59"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wmf"/><Relationship Id="rId29" Type="http://schemas.openxmlformats.org/officeDocument/2006/relationships/oleObject" Target="../embeddings/oleObject25.bin"/><Relationship Id="rId41" Type="http://schemas.openxmlformats.org/officeDocument/2006/relationships/oleObject" Target="../embeddings/oleObject31.bin"/><Relationship Id="rId54" Type="http://schemas.openxmlformats.org/officeDocument/2006/relationships/image" Target="../media/image36.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6.bin"/><Relationship Id="rId24" Type="http://schemas.openxmlformats.org/officeDocument/2006/relationships/image" Target="../media/image21.wmf"/><Relationship Id="rId32" Type="http://schemas.openxmlformats.org/officeDocument/2006/relationships/image" Target="../media/image25.wmf"/><Relationship Id="rId37" Type="http://schemas.openxmlformats.org/officeDocument/2006/relationships/oleObject" Target="../embeddings/oleObject29.bin"/><Relationship Id="rId40" Type="http://schemas.openxmlformats.org/officeDocument/2006/relationships/image" Target="../media/image29.wmf"/><Relationship Id="rId45" Type="http://schemas.openxmlformats.org/officeDocument/2006/relationships/oleObject" Target="../embeddings/oleObject33.bin"/><Relationship Id="rId53" Type="http://schemas.openxmlformats.org/officeDocument/2006/relationships/oleObject" Target="../embeddings/oleObject37.bin"/><Relationship Id="rId58" Type="http://schemas.openxmlformats.org/officeDocument/2006/relationships/image" Target="../media/image38.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28" Type="http://schemas.openxmlformats.org/officeDocument/2006/relationships/image" Target="../media/image23.wmf"/><Relationship Id="rId36" Type="http://schemas.openxmlformats.org/officeDocument/2006/relationships/image" Target="../media/image27.wmf"/><Relationship Id="rId49" Type="http://schemas.openxmlformats.org/officeDocument/2006/relationships/oleObject" Target="../embeddings/oleObject35.bin"/><Relationship Id="rId57" Type="http://schemas.openxmlformats.org/officeDocument/2006/relationships/oleObject" Target="../embeddings/oleObject39.bin"/><Relationship Id="rId10" Type="http://schemas.openxmlformats.org/officeDocument/2006/relationships/image" Target="../media/image14.wmf"/><Relationship Id="rId19" Type="http://schemas.openxmlformats.org/officeDocument/2006/relationships/oleObject" Target="../embeddings/oleObject20.bin"/><Relationship Id="rId31" Type="http://schemas.openxmlformats.org/officeDocument/2006/relationships/oleObject" Target="../embeddings/oleObject26.bin"/><Relationship Id="rId44" Type="http://schemas.openxmlformats.org/officeDocument/2006/relationships/image" Target="../media/image31.wmf"/><Relationship Id="rId52" Type="http://schemas.openxmlformats.org/officeDocument/2006/relationships/image" Target="../media/image35.wmf"/><Relationship Id="rId60" Type="http://schemas.openxmlformats.org/officeDocument/2006/relationships/image" Target="../media/image39.wmf"/><Relationship Id="rId4" Type="http://schemas.openxmlformats.org/officeDocument/2006/relationships/image" Target="../media/image11.wmf"/><Relationship Id="rId9" Type="http://schemas.openxmlformats.org/officeDocument/2006/relationships/oleObject" Target="../embeddings/oleObject15.bin"/><Relationship Id="rId14" Type="http://schemas.openxmlformats.org/officeDocument/2006/relationships/image" Target="../media/image16.wmf"/><Relationship Id="rId22" Type="http://schemas.openxmlformats.org/officeDocument/2006/relationships/image" Target="../media/image20.wmf"/><Relationship Id="rId27" Type="http://schemas.openxmlformats.org/officeDocument/2006/relationships/oleObject" Target="../embeddings/oleObject24.bin"/><Relationship Id="rId30" Type="http://schemas.openxmlformats.org/officeDocument/2006/relationships/image" Target="../media/image24.wmf"/><Relationship Id="rId35" Type="http://schemas.openxmlformats.org/officeDocument/2006/relationships/oleObject" Target="../embeddings/oleObject28.bin"/><Relationship Id="rId43" Type="http://schemas.openxmlformats.org/officeDocument/2006/relationships/oleObject" Target="../embeddings/oleObject32.bin"/><Relationship Id="rId48" Type="http://schemas.openxmlformats.org/officeDocument/2006/relationships/image" Target="../media/image33.wmf"/><Relationship Id="rId56" Type="http://schemas.openxmlformats.org/officeDocument/2006/relationships/image" Target="../media/image37.wmf"/><Relationship Id="rId8" Type="http://schemas.openxmlformats.org/officeDocument/2006/relationships/image" Target="../media/image13.wmf"/><Relationship Id="rId51" Type="http://schemas.openxmlformats.org/officeDocument/2006/relationships/oleObject" Target="../embeddings/oleObject36.bin"/><Relationship Id="rId3"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0.wmf"/></Relationships>
</file>

<file path=ppt/slides/_rels/slide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4.wmf"/><Relationship Id="rId18" Type="http://schemas.openxmlformats.org/officeDocument/2006/relationships/oleObject" Target="../embeddings/oleObject50.bin"/><Relationship Id="rId26" Type="http://schemas.openxmlformats.org/officeDocument/2006/relationships/image" Target="../media/image50.wmf"/><Relationship Id="rId3" Type="http://schemas.openxmlformats.org/officeDocument/2006/relationships/image" Target="../media/image51.png"/><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oleObject" Target="../embeddings/oleObject47.bin"/><Relationship Id="rId17" Type="http://schemas.openxmlformats.org/officeDocument/2006/relationships/image" Target="../media/image46.wmf"/><Relationship Id="rId25" Type="http://schemas.openxmlformats.org/officeDocument/2006/relationships/oleObject" Target="../embeddings/oleObject53.bin"/><Relationship Id="rId2" Type="http://schemas.openxmlformats.org/officeDocument/2006/relationships/slideLayout" Target="../slideLayouts/slideLayout6.xml"/><Relationship Id="rId16" Type="http://schemas.openxmlformats.org/officeDocument/2006/relationships/oleObject" Target="../embeddings/oleObject49.bin"/><Relationship Id="rId20" Type="http://schemas.openxmlformats.org/officeDocument/2006/relationships/image" Target="../media/image52.png"/><Relationship Id="rId1" Type="http://schemas.openxmlformats.org/officeDocument/2006/relationships/vmlDrawing" Target="../drawings/vmlDrawing5.vml"/><Relationship Id="rId6" Type="http://schemas.openxmlformats.org/officeDocument/2006/relationships/oleObject" Target="../embeddings/oleObject43.bin"/><Relationship Id="rId11" Type="http://schemas.openxmlformats.org/officeDocument/2006/relationships/oleObject" Target="../embeddings/oleObject46.bin"/><Relationship Id="rId24" Type="http://schemas.openxmlformats.org/officeDocument/2006/relationships/image" Target="../media/image49.wmf"/><Relationship Id="rId5" Type="http://schemas.openxmlformats.org/officeDocument/2006/relationships/image" Target="../media/image41.wmf"/><Relationship Id="rId15" Type="http://schemas.openxmlformats.org/officeDocument/2006/relationships/image" Target="../media/image45.wmf"/><Relationship Id="rId23" Type="http://schemas.openxmlformats.org/officeDocument/2006/relationships/oleObject" Target="../embeddings/oleObject52.bin"/><Relationship Id="rId10" Type="http://schemas.openxmlformats.org/officeDocument/2006/relationships/image" Target="../media/image43.wmf"/><Relationship Id="rId19" Type="http://schemas.openxmlformats.org/officeDocument/2006/relationships/image" Target="../media/image47.wmf"/><Relationship Id="rId4" Type="http://schemas.openxmlformats.org/officeDocument/2006/relationships/oleObject" Target="../embeddings/oleObject42.bin"/><Relationship Id="rId9" Type="http://schemas.openxmlformats.org/officeDocument/2006/relationships/oleObject" Target="../embeddings/oleObject45.bin"/><Relationship Id="rId14" Type="http://schemas.openxmlformats.org/officeDocument/2006/relationships/oleObject" Target="../embeddings/oleObject48.bin"/><Relationship Id="rId22" Type="http://schemas.openxmlformats.org/officeDocument/2006/relationships/image" Target="../media/image48.wmf"/></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hyperlink" Target="http://www.google.com/url?sa=i&amp;rct=j&amp;q=&amp;esrc=s&amp;frm=1&amp;source=images&amp;cd=&amp;cad=rja&amp;uact=8&amp;ved=0CAcQjRw&amp;url=http://uk.farnell.com/invensense/mpu-6000/ic-gyro-accel-9-axis-fusion-24qfn/dp/1862383&amp;ei=XpP8VIT3GNHtggSGmIOIDw&amp;bvm=bv.87611401,d.eXY&amp;psig=AFQjCNGg1Cwt0tk_sWezQvKQLLGrS6UOxg&amp;ust=14259252853701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UAV Systems &amp; Control</a:t>
            </a:r>
            <a:br>
              <a:rPr lang="en-US" dirty="0" smtClean="0"/>
            </a:br>
            <a:r>
              <a:rPr lang="en-US" dirty="0" smtClean="0"/>
              <a:t>Lecture 9</a:t>
            </a:r>
            <a:endParaRPr lang="en-US" dirty="0"/>
          </a:p>
        </p:txBody>
      </p:sp>
      <p:sp>
        <p:nvSpPr>
          <p:cNvPr id="3" name="Subtitle 2"/>
          <p:cNvSpPr>
            <a:spLocks noGrp="1"/>
          </p:cNvSpPr>
          <p:nvPr>
            <p:ph type="subTitle" idx="1"/>
          </p:nvPr>
        </p:nvSpPr>
        <p:spPr/>
        <p:txBody>
          <a:bodyPr/>
          <a:lstStyle/>
          <a:p>
            <a:pPr algn="l"/>
            <a:r>
              <a:rPr lang="en-US" dirty="0" smtClean="0"/>
              <a:t>Waypoint Control</a:t>
            </a:r>
          </a:p>
          <a:p>
            <a:pPr algn="l"/>
            <a:r>
              <a:rPr lang="en-US" dirty="0" smtClean="0"/>
              <a:t>Sensors</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029199" y="2169367"/>
            <a:ext cx="3779950" cy="3689203"/>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Accelerometer Measurements</a:t>
            </a:r>
            <a:endParaRPr lang="en-US" dirty="0"/>
          </a:p>
        </p:txBody>
      </p:sp>
      <p:sp>
        <p:nvSpPr>
          <p:cNvPr id="3" name="Content Placeholder 2"/>
          <p:cNvSpPr>
            <a:spLocks noGrp="1"/>
          </p:cNvSpPr>
          <p:nvPr>
            <p:ph idx="1"/>
          </p:nvPr>
        </p:nvSpPr>
        <p:spPr>
          <a:xfrm>
            <a:off x="457200" y="961623"/>
            <a:ext cx="8229600" cy="5722512"/>
          </a:xfrm>
        </p:spPr>
        <p:txBody>
          <a:bodyPr>
            <a:normAutofit fontScale="92500" lnSpcReduction="20000"/>
          </a:bodyPr>
          <a:lstStyle/>
          <a:p>
            <a:pPr marL="0" indent="0">
              <a:buNone/>
            </a:pPr>
            <a:r>
              <a:rPr lang="en-US" dirty="0" smtClean="0"/>
              <a:t>Accelerometers measure acceleration, but not perfectly</a:t>
            </a:r>
          </a:p>
          <a:p>
            <a:r>
              <a:rPr lang="en-US" dirty="0" smtClean="0"/>
              <a:t>Accelerometers have a bandwidth</a:t>
            </a:r>
          </a:p>
          <a:p>
            <a:pPr lvl="1"/>
            <a:r>
              <a:rPr lang="en-US" dirty="0" smtClean="0"/>
              <a:t>Valid measurements only at frequencies below bandwidth</a:t>
            </a:r>
          </a:p>
          <a:p>
            <a:pPr lvl="2"/>
            <a:r>
              <a:rPr lang="en-US" dirty="0" smtClean="0"/>
              <a:t>Typically </a:t>
            </a:r>
            <a:r>
              <a:rPr lang="en-US" dirty="0" smtClean="0"/>
              <a:t>50-100 </a:t>
            </a:r>
            <a:r>
              <a:rPr lang="en-US" dirty="0" smtClean="0"/>
              <a:t>Hz for a MEMS accelerometer</a:t>
            </a:r>
          </a:p>
          <a:p>
            <a:r>
              <a:rPr lang="en-US" dirty="0" smtClean="0"/>
              <a:t>Range</a:t>
            </a:r>
            <a:r>
              <a:rPr lang="en-US" sz="1800" dirty="0" smtClean="0"/>
              <a:t> (e.g. </a:t>
            </a:r>
            <a:r>
              <a:rPr lang="en-US" sz="1800" dirty="0" smtClean="0">
                <a:sym typeface="Symbol"/>
              </a:rPr>
              <a:t>2g, 10g, etc.)</a:t>
            </a:r>
            <a:endParaRPr lang="en-US" dirty="0" smtClean="0"/>
          </a:p>
          <a:p>
            <a:r>
              <a:rPr lang="en-US" dirty="0" smtClean="0"/>
              <a:t>Biases</a:t>
            </a:r>
          </a:p>
          <a:p>
            <a:r>
              <a:rPr lang="en-US" dirty="0" smtClean="0"/>
              <a:t>Non-</a:t>
            </a:r>
            <a:r>
              <a:rPr lang="en-US" dirty="0" err="1" smtClean="0"/>
              <a:t>linearities</a:t>
            </a:r>
            <a:endParaRPr lang="en-US" dirty="0" smtClean="0"/>
          </a:p>
          <a:p>
            <a:r>
              <a:rPr lang="en-US" dirty="0" smtClean="0"/>
              <a:t>Cross-axis sensitivity</a:t>
            </a:r>
          </a:p>
          <a:p>
            <a:pPr lvl="1"/>
            <a:r>
              <a:rPr lang="en-US" dirty="0" smtClean="0"/>
              <a:t>e.g. </a:t>
            </a:r>
            <a:r>
              <a:rPr lang="en-US" i="1" dirty="0" smtClean="0"/>
              <a:t>a</a:t>
            </a:r>
            <a:r>
              <a:rPr lang="en-US" i="1" baseline="-25000" dirty="0" smtClean="0"/>
              <a:t>x</a:t>
            </a:r>
            <a:r>
              <a:rPr lang="en-US" dirty="0" smtClean="0"/>
              <a:t> affecting </a:t>
            </a:r>
            <a:r>
              <a:rPr lang="en-US" i="1" dirty="0" smtClean="0"/>
              <a:t>a</a:t>
            </a:r>
            <a:r>
              <a:rPr lang="en-US" i="1" baseline="-25000" dirty="0" smtClean="0"/>
              <a:t>y</a:t>
            </a:r>
            <a:r>
              <a:rPr lang="en-US" dirty="0" smtClean="0"/>
              <a:t> measurement</a:t>
            </a:r>
          </a:p>
          <a:p>
            <a:r>
              <a:rPr lang="en-US" dirty="0" err="1" smtClean="0"/>
              <a:t>Ratiometry</a:t>
            </a:r>
            <a:endParaRPr lang="en-US" dirty="0"/>
          </a:p>
          <a:p>
            <a:pPr lvl="1"/>
            <a:r>
              <a:rPr lang="en-US" dirty="0" smtClean="0"/>
              <a:t>e.g. scaling at lower voltages </a:t>
            </a:r>
          </a:p>
          <a:p>
            <a:r>
              <a:rPr lang="en-US" dirty="0" smtClean="0"/>
              <a:t>Temperature dependence</a:t>
            </a:r>
          </a:p>
          <a:p>
            <a:pPr lvl="1"/>
            <a:r>
              <a:rPr lang="en-US" dirty="0" smtClean="0"/>
              <a:t>Chips have temp. corrections</a:t>
            </a:r>
          </a:p>
          <a:p>
            <a:r>
              <a:rPr lang="en-US" dirty="0" smtClean="0"/>
              <a:t>Noise (Noise Density)</a:t>
            </a:r>
          </a:p>
          <a:p>
            <a:pPr lvl="1"/>
            <a:r>
              <a:rPr lang="en-US" dirty="0" smtClean="0"/>
              <a:t>Measured in</a:t>
            </a:r>
          </a:p>
          <a:p>
            <a:pPr lvl="1"/>
            <a:r>
              <a:rPr lang="en-US" dirty="0" smtClean="0"/>
              <a:t>Typical for MEMS: 100 – 500 </a:t>
            </a:r>
          </a:p>
          <a:p>
            <a:pPr lvl="1"/>
            <a:r>
              <a:rPr lang="en-US" dirty="0" smtClean="0"/>
              <a:t>Example:</a:t>
            </a:r>
            <a:br>
              <a:rPr lang="en-US" dirty="0" smtClean="0"/>
            </a:b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10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809192154"/>
              </p:ext>
            </p:extLst>
          </p:nvPr>
        </p:nvGraphicFramePr>
        <p:xfrm>
          <a:off x="2524125" y="5375275"/>
          <a:ext cx="781050" cy="309563"/>
        </p:xfrm>
        <a:graphic>
          <a:graphicData uri="http://schemas.openxmlformats.org/presentationml/2006/ole">
            <mc:AlternateContent xmlns:mc="http://schemas.openxmlformats.org/markup-compatibility/2006">
              <mc:Choice xmlns:v="urn:schemas-microsoft-com:vml" Requires="v">
                <p:oleObj spid="_x0000_s371350" name="Equation" r:id="rId3" imgW="609480" imgH="241200" progId="Equation.3">
                  <p:embed/>
                </p:oleObj>
              </mc:Choice>
              <mc:Fallback>
                <p:oleObj name="Equation" r:id="rId3" imgW="609480" imgH="241200" progId="Equation.3">
                  <p:embed/>
                  <p:pic>
                    <p:nvPicPr>
                      <p:cNvPr id="0" name=""/>
                      <p:cNvPicPr>
                        <a:picLocks noChangeAspect="1" noChangeArrowheads="1"/>
                      </p:cNvPicPr>
                      <p:nvPr/>
                    </p:nvPicPr>
                    <p:blipFill>
                      <a:blip r:embed="rId4"/>
                      <a:srcRect/>
                      <a:stretch>
                        <a:fillRect/>
                      </a:stretch>
                    </p:blipFill>
                    <p:spPr bwMode="auto">
                      <a:xfrm>
                        <a:off x="2524125" y="5375275"/>
                        <a:ext cx="781050" cy="309563"/>
                      </a:xfrm>
                      <a:prstGeom prst="rect">
                        <a:avLst/>
                      </a:prstGeom>
                      <a:noFill/>
                      <a:ln>
                        <a:noFill/>
                      </a:ln>
                    </p:spPr>
                  </p:pic>
                </p:oleObj>
              </mc:Fallback>
            </mc:AlternateContent>
          </a:graphicData>
        </a:graphic>
      </p:graphicFrame>
      <p:sp>
        <p:nvSpPr>
          <p:cNvPr id="7" name="Rectangle 6"/>
          <p:cNvSpPr/>
          <p:nvPr/>
        </p:nvSpPr>
        <p:spPr>
          <a:xfrm>
            <a:off x="1539025" y="6168258"/>
            <a:ext cx="2286000" cy="584775"/>
          </a:xfrm>
          <a:prstGeom prst="rect">
            <a:avLst/>
          </a:prstGeom>
        </p:spPr>
        <p:txBody>
          <a:bodyPr wrap="square">
            <a:spAutoFit/>
          </a:bodyPr>
          <a:lstStyle/>
          <a:p>
            <a:r>
              <a:rPr lang="en-US" sz="1600" dirty="0"/>
              <a:t> Bandwidth: 100 Hz</a:t>
            </a:r>
            <a:br>
              <a:rPr lang="en-US" sz="1600" dirty="0"/>
            </a:br>
            <a:r>
              <a:rPr lang="en-US" sz="1600" dirty="0"/>
              <a:t> </a:t>
            </a:r>
            <a:r>
              <a:rPr lang="en-US" sz="1600" dirty="0" smtClean="0"/>
              <a:t>Noise </a:t>
            </a:r>
            <a:r>
              <a:rPr lang="en-US" sz="1600" dirty="0"/>
              <a:t>Density: 250</a:t>
            </a:r>
          </a:p>
        </p:txBody>
      </p:sp>
      <p:graphicFrame>
        <p:nvGraphicFramePr>
          <p:cNvPr id="8" name="Object 7"/>
          <p:cNvGraphicFramePr>
            <a:graphicFrameLocks noChangeAspect="1"/>
          </p:cNvGraphicFramePr>
          <p:nvPr>
            <p:extLst>
              <p:ext uri="{D42A27DB-BD31-4B8C-83A1-F6EECF244321}">
                <p14:modId xmlns:p14="http://schemas.microsoft.com/office/powerpoint/2010/main" val="3905850420"/>
              </p:ext>
            </p:extLst>
          </p:nvPr>
        </p:nvGraphicFramePr>
        <p:xfrm>
          <a:off x="3239661" y="6481408"/>
          <a:ext cx="520969" cy="211106"/>
        </p:xfrm>
        <a:graphic>
          <a:graphicData uri="http://schemas.openxmlformats.org/presentationml/2006/ole">
            <mc:AlternateContent xmlns:mc="http://schemas.openxmlformats.org/markup-compatibility/2006">
              <mc:Choice xmlns:v="urn:schemas-microsoft-com:vml" Requires="v">
                <p:oleObj spid="_x0000_s371351" name="Equation" r:id="rId5" imgW="596880" imgH="241200" progId="Equation.3">
                  <p:embed/>
                </p:oleObj>
              </mc:Choice>
              <mc:Fallback>
                <p:oleObj name="Equation" r:id="rId5" imgW="596880" imgH="241200" progId="Equation.3">
                  <p:embed/>
                  <p:pic>
                    <p:nvPicPr>
                      <p:cNvPr id="0" name=""/>
                      <p:cNvPicPr>
                        <a:picLocks noChangeAspect="1" noChangeArrowheads="1"/>
                      </p:cNvPicPr>
                      <p:nvPr/>
                    </p:nvPicPr>
                    <p:blipFill>
                      <a:blip r:embed="rId6"/>
                      <a:srcRect/>
                      <a:stretch>
                        <a:fillRect/>
                      </a:stretch>
                    </p:blipFill>
                    <p:spPr bwMode="auto">
                      <a:xfrm>
                        <a:off x="3239661" y="6481408"/>
                        <a:ext cx="520969" cy="211106"/>
                      </a:xfrm>
                      <a:prstGeom prst="rect">
                        <a:avLst/>
                      </a:prstGeom>
                      <a:noFill/>
                      <a:ln>
                        <a:noFill/>
                      </a:ln>
                    </p:spPr>
                  </p:pic>
                </p:oleObj>
              </mc:Fallback>
            </mc:AlternateContent>
          </a:graphicData>
        </a:graphic>
      </p:graphicFrame>
      <p:sp>
        <p:nvSpPr>
          <p:cNvPr id="9" name="Right Arrow 8"/>
          <p:cNvSpPr/>
          <p:nvPr/>
        </p:nvSpPr>
        <p:spPr>
          <a:xfrm>
            <a:off x="3825025" y="6336405"/>
            <a:ext cx="463640" cy="231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089140131"/>
              </p:ext>
            </p:extLst>
          </p:nvPr>
        </p:nvGraphicFramePr>
        <p:xfrm>
          <a:off x="4352925" y="5994400"/>
          <a:ext cx="4746625" cy="758825"/>
        </p:xfrm>
        <a:graphic>
          <a:graphicData uri="http://schemas.openxmlformats.org/presentationml/2006/ole">
            <mc:AlternateContent xmlns:mc="http://schemas.openxmlformats.org/markup-compatibility/2006">
              <mc:Choice xmlns:v="urn:schemas-microsoft-com:vml" Requires="v">
                <p:oleObj spid="_x0000_s371352" name="Equation" r:id="rId7" imgW="3340080" imgH="533160" progId="Equation.3">
                  <p:embed/>
                </p:oleObj>
              </mc:Choice>
              <mc:Fallback>
                <p:oleObj name="Equation" r:id="rId7" imgW="3340080" imgH="533160" progId="Equation.3">
                  <p:embed/>
                  <p:pic>
                    <p:nvPicPr>
                      <p:cNvPr id="0" name=""/>
                      <p:cNvPicPr>
                        <a:picLocks noChangeAspect="1" noChangeArrowheads="1"/>
                      </p:cNvPicPr>
                      <p:nvPr/>
                    </p:nvPicPr>
                    <p:blipFill>
                      <a:blip r:embed="rId8"/>
                      <a:srcRect/>
                      <a:stretch>
                        <a:fillRect/>
                      </a:stretch>
                    </p:blipFill>
                    <p:spPr bwMode="auto">
                      <a:xfrm>
                        <a:off x="4352925" y="5994400"/>
                        <a:ext cx="4746625" cy="758825"/>
                      </a:xfrm>
                      <a:prstGeom prst="rect">
                        <a:avLst/>
                      </a:prstGeom>
                      <a:noFill/>
                      <a:ln>
                        <a:noFill/>
                      </a:ln>
                    </p:spPr>
                  </p:pic>
                </p:oleObj>
              </mc:Fallback>
            </mc:AlternateContent>
          </a:graphicData>
        </a:graphic>
      </p:graphicFrame>
      <p:sp>
        <p:nvSpPr>
          <p:cNvPr id="11" name="Rectangle 10"/>
          <p:cNvSpPr/>
          <p:nvPr/>
        </p:nvSpPr>
        <p:spPr>
          <a:xfrm>
            <a:off x="5029199" y="2188686"/>
            <a:ext cx="3779950" cy="1477328"/>
          </a:xfrm>
          <a:prstGeom prst="rect">
            <a:avLst/>
          </a:prstGeom>
        </p:spPr>
        <p:txBody>
          <a:bodyPr wrap="square">
            <a:spAutoFit/>
          </a:bodyPr>
          <a:lstStyle/>
          <a:p>
            <a:r>
              <a:rPr lang="en-US" dirty="0" smtClean="0"/>
              <a:t>The majority of error sources are removed via factory and/or pre-flight calibration.  For our purposes, we will assume resulting measurements are </a:t>
            </a:r>
            <a:r>
              <a:rPr lang="en-US" i="1" dirty="0" smtClean="0"/>
              <a:t>truth plus noise</a:t>
            </a:r>
            <a:r>
              <a:rPr lang="en-US" dirty="0" smtClean="0"/>
              <a:t>: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394394822"/>
              </p:ext>
            </p:extLst>
          </p:nvPr>
        </p:nvGraphicFramePr>
        <p:xfrm>
          <a:off x="5284295" y="3588740"/>
          <a:ext cx="2539437" cy="1395384"/>
        </p:xfrm>
        <a:graphic>
          <a:graphicData uri="http://schemas.openxmlformats.org/presentationml/2006/ole">
            <mc:AlternateContent xmlns:mc="http://schemas.openxmlformats.org/markup-compatibility/2006">
              <mc:Choice xmlns:v="urn:schemas-microsoft-com:vml" Requires="v">
                <p:oleObj spid="_x0000_s371353" name="Equation" r:id="rId9" imgW="1409400" imgH="774360" progId="Equation.3">
                  <p:embed/>
                </p:oleObj>
              </mc:Choice>
              <mc:Fallback>
                <p:oleObj name="Equation" r:id="rId9" imgW="1409400" imgH="774360" progId="Equation.3">
                  <p:embed/>
                  <p:pic>
                    <p:nvPicPr>
                      <p:cNvPr id="0" name=""/>
                      <p:cNvPicPr>
                        <a:picLocks noChangeAspect="1" noChangeArrowheads="1"/>
                      </p:cNvPicPr>
                      <p:nvPr/>
                    </p:nvPicPr>
                    <p:blipFill>
                      <a:blip r:embed="rId10"/>
                      <a:srcRect/>
                      <a:stretch>
                        <a:fillRect/>
                      </a:stretch>
                    </p:blipFill>
                    <p:spPr bwMode="auto">
                      <a:xfrm>
                        <a:off x="5284295" y="3588740"/>
                        <a:ext cx="2539437" cy="1395384"/>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92810137"/>
              </p:ext>
            </p:extLst>
          </p:nvPr>
        </p:nvGraphicFramePr>
        <p:xfrm>
          <a:off x="5799138" y="5049838"/>
          <a:ext cx="2239962" cy="433387"/>
        </p:xfrm>
        <a:graphic>
          <a:graphicData uri="http://schemas.openxmlformats.org/presentationml/2006/ole">
            <mc:AlternateContent xmlns:mc="http://schemas.openxmlformats.org/markup-compatibility/2006">
              <mc:Choice xmlns:v="urn:schemas-microsoft-com:vml" Requires="v">
                <p:oleObj spid="_x0000_s371354" name="Equation" r:id="rId11" imgW="1244520" imgH="241200" progId="Equation.3">
                  <p:embed/>
                </p:oleObj>
              </mc:Choice>
              <mc:Fallback>
                <p:oleObj name="Equation" r:id="rId11" imgW="1244520" imgH="241200" progId="Equation.3">
                  <p:embed/>
                  <p:pic>
                    <p:nvPicPr>
                      <p:cNvPr id="0" name=""/>
                      <p:cNvPicPr>
                        <a:picLocks noChangeAspect="1" noChangeArrowheads="1"/>
                      </p:cNvPicPr>
                      <p:nvPr/>
                    </p:nvPicPr>
                    <p:blipFill>
                      <a:blip r:embed="rId12"/>
                      <a:srcRect/>
                      <a:stretch>
                        <a:fillRect/>
                      </a:stretch>
                    </p:blipFill>
                    <p:spPr bwMode="auto">
                      <a:xfrm>
                        <a:off x="5799138" y="5049838"/>
                        <a:ext cx="2239962" cy="433387"/>
                      </a:xfrm>
                      <a:prstGeom prst="rect">
                        <a:avLst/>
                      </a:prstGeom>
                      <a:noFill/>
                      <a:ln>
                        <a:noFill/>
                      </a:ln>
                    </p:spPr>
                  </p:pic>
                </p:oleObj>
              </mc:Fallback>
            </mc:AlternateContent>
          </a:graphicData>
        </a:graphic>
      </p:graphicFrame>
      <p:sp>
        <p:nvSpPr>
          <p:cNvPr id="14" name="Right Brace 13"/>
          <p:cNvSpPr/>
          <p:nvPr/>
        </p:nvSpPr>
        <p:spPr>
          <a:xfrm rot="5400000">
            <a:off x="7268306" y="4824954"/>
            <a:ext cx="244700" cy="1297136"/>
          </a:xfrm>
          <a:prstGeom prst="rightBrace">
            <a:avLst>
              <a:gd name="adj1" fmla="val 39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867659" y="5550794"/>
            <a:ext cx="1210203" cy="307777"/>
          </a:xfrm>
          <a:prstGeom prst="rect">
            <a:avLst/>
          </a:prstGeom>
          <a:noFill/>
        </p:spPr>
        <p:txBody>
          <a:bodyPr wrap="none" rtlCol="0">
            <a:spAutoFit/>
          </a:bodyPr>
          <a:lstStyle/>
          <a:p>
            <a:r>
              <a:rPr lang="en-US" sz="1400" dirty="0" smtClean="0"/>
              <a:t>Gaussian Dist.</a:t>
            </a:r>
            <a:endParaRPr lang="en-US" sz="1400" dirty="0"/>
          </a:p>
        </p:txBody>
      </p:sp>
      <p:sp>
        <p:nvSpPr>
          <p:cNvPr id="16" name="TextBox 15"/>
          <p:cNvSpPr txBox="1"/>
          <p:nvPr/>
        </p:nvSpPr>
        <p:spPr>
          <a:xfrm>
            <a:off x="5796738" y="5427128"/>
            <a:ext cx="452432" cy="307777"/>
          </a:xfrm>
          <a:prstGeom prst="rect">
            <a:avLst/>
          </a:prstGeom>
          <a:noFill/>
        </p:spPr>
        <p:txBody>
          <a:bodyPr wrap="none" rtlCol="0">
            <a:spAutoFit/>
          </a:bodyPr>
          <a:lstStyle/>
          <a:p>
            <a:r>
              <a:rPr lang="en-US" sz="1400" dirty="0" smtClean="0"/>
              <a:t>etc.</a:t>
            </a:r>
            <a:endParaRPr lang="en-US" sz="1400" dirty="0"/>
          </a:p>
        </p:txBody>
      </p:sp>
      <p:sp>
        <p:nvSpPr>
          <p:cNvPr id="17" name="Rectangle 16"/>
          <p:cNvSpPr/>
          <p:nvPr/>
        </p:nvSpPr>
        <p:spPr>
          <a:xfrm>
            <a:off x="5029199" y="2188686"/>
            <a:ext cx="3779950" cy="3669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0712" name="Picture 2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290233" y="277947"/>
            <a:ext cx="1298710" cy="175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0" name="Object 159"/>
          <p:cNvGraphicFramePr>
            <a:graphicFrameLocks noChangeAspect="1"/>
          </p:cNvGraphicFramePr>
          <p:nvPr>
            <p:extLst>
              <p:ext uri="{D42A27DB-BD31-4B8C-83A1-F6EECF244321}">
                <p14:modId xmlns:p14="http://schemas.microsoft.com/office/powerpoint/2010/main" val="824697055"/>
              </p:ext>
            </p:extLst>
          </p:nvPr>
        </p:nvGraphicFramePr>
        <p:xfrm>
          <a:off x="4095482" y="5647386"/>
          <a:ext cx="781050" cy="309563"/>
        </p:xfrm>
        <a:graphic>
          <a:graphicData uri="http://schemas.openxmlformats.org/presentationml/2006/ole">
            <mc:AlternateContent xmlns:mc="http://schemas.openxmlformats.org/markup-compatibility/2006">
              <mc:Choice xmlns:v="urn:schemas-microsoft-com:vml" Requires="v">
                <p:oleObj spid="_x0000_s371355" name="Equation" r:id="rId14" imgW="609480" imgH="241200" progId="Equation.3">
                  <p:embed/>
                </p:oleObj>
              </mc:Choice>
              <mc:Fallback>
                <p:oleObj name="Equation" r:id="rId14" imgW="609480" imgH="241200" progId="Equation.3">
                  <p:embed/>
                  <p:pic>
                    <p:nvPicPr>
                      <p:cNvPr id="0" name=""/>
                      <p:cNvPicPr>
                        <a:picLocks noChangeAspect="1" noChangeArrowheads="1"/>
                      </p:cNvPicPr>
                      <p:nvPr/>
                    </p:nvPicPr>
                    <p:blipFill>
                      <a:blip r:embed="rId4"/>
                      <a:srcRect/>
                      <a:stretch>
                        <a:fillRect/>
                      </a:stretch>
                    </p:blipFill>
                    <p:spPr bwMode="auto">
                      <a:xfrm>
                        <a:off x="4095482" y="5647386"/>
                        <a:ext cx="781050" cy="3095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0530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p:bldP spid="14" grpId="0" animBg="1"/>
      <p:bldP spid="15" grpId="0"/>
      <p:bldP spid="16"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Freeform 354"/>
          <p:cNvSpPr/>
          <p:nvPr/>
        </p:nvSpPr>
        <p:spPr>
          <a:xfrm rot="436399">
            <a:off x="4754506" y="4878204"/>
            <a:ext cx="4215369" cy="1271183"/>
          </a:xfrm>
          <a:custGeom>
            <a:avLst/>
            <a:gdLst>
              <a:gd name="connsiteX0" fmla="*/ 531223 w 6400801"/>
              <a:gd name="connsiteY0" fmla="*/ 1924594 h 1926771"/>
              <a:gd name="connsiteX1" fmla="*/ 3522617 w 6400801"/>
              <a:gd name="connsiteY1" fmla="*/ 1375954 h 1926771"/>
              <a:gd name="connsiteX2" fmla="*/ 5913120 w 6400801"/>
              <a:gd name="connsiteY2" fmla="*/ 892628 h 1926771"/>
              <a:gd name="connsiteX3" fmla="*/ 6331132 w 6400801"/>
              <a:gd name="connsiteY3" fmla="*/ 526868 h 1926771"/>
              <a:gd name="connsiteX4" fmla="*/ 6331132 w 6400801"/>
              <a:gd name="connsiteY4" fmla="*/ 161108 h 1926771"/>
              <a:gd name="connsiteX5" fmla="*/ 5965372 w 6400801"/>
              <a:gd name="connsiteY5" fmla="*/ 30480 h 1926771"/>
              <a:gd name="connsiteX6" fmla="*/ 4946469 w 6400801"/>
              <a:gd name="connsiteY6" fmla="*/ 161108 h 1926771"/>
              <a:gd name="connsiteX7" fmla="*/ 4437017 w 6400801"/>
              <a:gd name="connsiteY7" fmla="*/ 56606 h 1926771"/>
              <a:gd name="connsiteX8" fmla="*/ 2908663 w 6400801"/>
              <a:gd name="connsiteY8" fmla="*/ 500743 h 1926771"/>
              <a:gd name="connsiteX9" fmla="*/ 1563189 w 6400801"/>
              <a:gd name="connsiteY9" fmla="*/ 1036320 h 1926771"/>
              <a:gd name="connsiteX10" fmla="*/ 1262743 w 6400801"/>
              <a:gd name="connsiteY10" fmla="*/ 1049383 h 1926771"/>
              <a:gd name="connsiteX11" fmla="*/ 975360 w 6400801"/>
              <a:gd name="connsiteY11" fmla="*/ 644434 h 1926771"/>
              <a:gd name="connsiteX12" fmla="*/ 269966 w 6400801"/>
              <a:gd name="connsiteY12" fmla="*/ 814251 h 1926771"/>
              <a:gd name="connsiteX13" fmla="*/ 335280 w 6400801"/>
              <a:gd name="connsiteY13" fmla="*/ 1362891 h 1926771"/>
              <a:gd name="connsiteX14" fmla="*/ 531223 w 6400801"/>
              <a:gd name="connsiteY14" fmla="*/ 1924594 h 19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00801" h="1926771">
                <a:moveTo>
                  <a:pt x="531223" y="1924594"/>
                </a:moveTo>
                <a:cubicBezTo>
                  <a:pt x="1062446" y="1926771"/>
                  <a:pt x="2625634" y="1547948"/>
                  <a:pt x="3522617" y="1375954"/>
                </a:cubicBezTo>
                <a:cubicBezTo>
                  <a:pt x="4419600" y="1203960"/>
                  <a:pt x="5445034" y="1034142"/>
                  <a:pt x="5913120" y="892628"/>
                </a:cubicBezTo>
                <a:cubicBezTo>
                  <a:pt x="6381206" y="751114"/>
                  <a:pt x="6261463" y="648788"/>
                  <a:pt x="6331132" y="526868"/>
                </a:cubicBezTo>
                <a:cubicBezTo>
                  <a:pt x="6400801" y="404948"/>
                  <a:pt x="6392092" y="243839"/>
                  <a:pt x="6331132" y="161108"/>
                </a:cubicBezTo>
                <a:cubicBezTo>
                  <a:pt x="6270172" y="78377"/>
                  <a:pt x="6196149" y="30480"/>
                  <a:pt x="5965372" y="30480"/>
                </a:cubicBezTo>
                <a:cubicBezTo>
                  <a:pt x="5734595" y="30480"/>
                  <a:pt x="5201195" y="156754"/>
                  <a:pt x="4946469" y="161108"/>
                </a:cubicBezTo>
                <a:cubicBezTo>
                  <a:pt x="4691743" y="165462"/>
                  <a:pt x="4776651" y="0"/>
                  <a:pt x="4437017" y="56606"/>
                </a:cubicBezTo>
                <a:cubicBezTo>
                  <a:pt x="4097383" y="113212"/>
                  <a:pt x="3387634" y="337457"/>
                  <a:pt x="2908663" y="500743"/>
                </a:cubicBezTo>
                <a:cubicBezTo>
                  <a:pt x="2429692" y="664029"/>
                  <a:pt x="1837509" y="944880"/>
                  <a:pt x="1563189" y="1036320"/>
                </a:cubicBezTo>
                <a:cubicBezTo>
                  <a:pt x="1288869" y="1127760"/>
                  <a:pt x="1360715" y="1114697"/>
                  <a:pt x="1262743" y="1049383"/>
                </a:cubicBezTo>
                <a:cubicBezTo>
                  <a:pt x="1164772" y="984069"/>
                  <a:pt x="1140823" y="683623"/>
                  <a:pt x="975360" y="644434"/>
                </a:cubicBezTo>
                <a:cubicBezTo>
                  <a:pt x="809897" y="605245"/>
                  <a:pt x="376646" y="694508"/>
                  <a:pt x="269966" y="814251"/>
                </a:cubicBezTo>
                <a:cubicBezTo>
                  <a:pt x="163286" y="933994"/>
                  <a:pt x="287383" y="1184365"/>
                  <a:pt x="335280" y="1362891"/>
                </a:cubicBezTo>
                <a:cubicBezTo>
                  <a:pt x="383177" y="1541417"/>
                  <a:pt x="0" y="1922417"/>
                  <a:pt x="531223" y="192459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Accels</a:t>
            </a:r>
            <a:r>
              <a:rPr lang="en-US" dirty="0" smtClean="0"/>
              <a:t> Read Acceleration relative to Gravity</a:t>
            </a:r>
            <a:endParaRPr lang="en-US"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11</a:t>
            </a:fld>
            <a:endParaRPr lang="en-US"/>
          </a:p>
        </p:txBody>
      </p:sp>
      <p:grpSp>
        <p:nvGrpSpPr>
          <p:cNvPr id="163" name="Group 162"/>
          <p:cNvGrpSpPr/>
          <p:nvPr/>
        </p:nvGrpSpPr>
        <p:grpSpPr>
          <a:xfrm>
            <a:off x="7147771" y="2651748"/>
            <a:ext cx="1050929" cy="2919248"/>
            <a:chOff x="2446987" y="2240952"/>
            <a:chExt cx="1050929" cy="2919248"/>
          </a:xfrm>
        </p:grpSpPr>
        <p:sp>
          <p:nvSpPr>
            <p:cNvPr id="5" name="Rectangle 4"/>
            <p:cNvSpPr/>
            <p:nvPr/>
          </p:nvSpPr>
          <p:spPr>
            <a:xfrm rot="5400000">
              <a:off x="1296561" y="3417135"/>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p:cNvSpPr/>
            <p:nvPr/>
          </p:nvSpPr>
          <p:spPr>
            <a:xfrm rot="5400000">
              <a:off x="1390228" y="3475197"/>
              <a:ext cx="2731522" cy="45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0" name="Straight Connector 9"/>
            <p:cNvCxnSpPr>
              <a:stCxn id="5" idx="0"/>
            </p:cNvCxnSpPr>
            <p:nvPr/>
          </p:nvCxnSpPr>
          <p:spPr>
            <a:xfrm rot="5400000" flipV="1">
              <a:off x="3059997" y="3680205"/>
              <a:ext cx="0" cy="407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V="1">
              <a:off x="3045863" y="3948147"/>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V="1">
              <a:off x="3045863" y="4238970"/>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V="1">
              <a:off x="3045863" y="4526344"/>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V="1">
              <a:off x="3045863" y="2805793"/>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V="1">
              <a:off x="3045863" y="3087871"/>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V="1">
              <a:off x="3045863" y="3378696"/>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V="1">
              <a:off x="2904851" y="3949116"/>
              <a:ext cx="0" cy="82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V="1">
              <a:off x="3045863" y="3666069"/>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446987" y="3700576"/>
              <a:ext cx="607626" cy="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114752" y="3539718"/>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0g</a:t>
              </a:r>
              <a:endParaRPr lang="en-US" sz="1200" dirty="0">
                <a:latin typeface="Arial" panose="020B0604020202020204" pitchFamily="34" charset="0"/>
                <a:cs typeface="Arial" panose="020B0604020202020204" pitchFamily="34" charset="0"/>
              </a:endParaRPr>
            </a:p>
          </p:txBody>
        </p:sp>
        <p:sp>
          <p:nvSpPr>
            <p:cNvPr id="118" name="TextBox 117"/>
            <p:cNvSpPr txBox="1"/>
            <p:nvPr/>
          </p:nvSpPr>
          <p:spPr>
            <a:xfrm>
              <a:off x="3076115" y="3251983"/>
              <a:ext cx="354584"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1g</a:t>
              </a:r>
              <a:endParaRPr lang="en-US" sz="1200" dirty="0">
                <a:latin typeface="Arial" panose="020B0604020202020204" pitchFamily="34" charset="0"/>
                <a:cs typeface="Arial" panose="020B0604020202020204" pitchFamily="34" charset="0"/>
              </a:endParaRPr>
            </a:p>
          </p:txBody>
        </p:sp>
        <p:sp>
          <p:nvSpPr>
            <p:cNvPr id="120" name="TextBox 119"/>
            <p:cNvSpPr txBox="1"/>
            <p:nvPr/>
          </p:nvSpPr>
          <p:spPr>
            <a:xfrm>
              <a:off x="3118594" y="2964248"/>
              <a:ext cx="26962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g</a:t>
              </a:r>
              <a:endParaRPr lang="en-US" sz="1200" dirty="0">
                <a:latin typeface="Arial" panose="020B0604020202020204" pitchFamily="34" charset="0"/>
                <a:cs typeface="Arial" panose="020B0604020202020204" pitchFamily="34" charset="0"/>
              </a:endParaRPr>
            </a:p>
          </p:txBody>
        </p:sp>
        <p:sp>
          <p:nvSpPr>
            <p:cNvPr id="122" name="TextBox 121"/>
            <p:cNvSpPr txBox="1"/>
            <p:nvPr/>
          </p:nvSpPr>
          <p:spPr>
            <a:xfrm>
              <a:off x="3076115" y="2676513"/>
              <a:ext cx="354584"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3g</a:t>
              </a:r>
              <a:endParaRPr lang="en-US" sz="1200" dirty="0">
                <a:latin typeface="Arial" panose="020B0604020202020204" pitchFamily="34" charset="0"/>
                <a:cs typeface="Arial" panose="020B0604020202020204" pitchFamily="34" charset="0"/>
              </a:endParaRPr>
            </a:p>
          </p:txBody>
        </p:sp>
        <p:sp>
          <p:nvSpPr>
            <p:cNvPr id="124" name="TextBox 123"/>
            <p:cNvSpPr txBox="1"/>
            <p:nvPr/>
          </p:nvSpPr>
          <p:spPr>
            <a:xfrm>
              <a:off x="3063236" y="4413660"/>
              <a:ext cx="40588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-3g</a:t>
              </a:r>
              <a:endParaRPr lang="en-US" sz="1200" dirty="0">
                <a:latin typeface="Arial" panose="020B0604020202020204" pitchFamily="34" charset="0"/>
                <a:cs typeface="Arial" panose="020B0604020202020204" pitchFamily="34" charset="0"/>
              </a:endParaRPr>
            </a:p>
          </p:txBody>
        </p:sp>
        <p:sp>
          <p:nvSpPr>
            <p:cNvPr id="126" name="TextBox 125"/>
            <p:cNvSpPr txBox="1"/>
            <p:nvPr/>
          </p:nvSpPr>
          <p:spPr>
            <a:xfrm>
              <a:off x="3063236" y="4125924"/>
              <a:ext cx="40588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sp>
          <p:nvSpPr>
            <p:cNvPr id="128" name="TextBox 127"/>
            <p:cNvSpPr txBox="1"/>
            <p:nvPr/>
          </p:nvSpPr>
          <p:spPr>
            <a:xfrm>
              <a:off x="3045548" y="3825310"/>
              <a:ext cx="452368" cy="307777"/>
            </a:xfrm>
            <a:prstGeom prst="rect">
              <a:avLst/>
            </a:prstGeom>
            <a:noFill/>
          </p:spPr>
          <p:txBody>
            <a:bodyPr wrap="none" rtlCol="0">
              <a:spAutoFit/>
            </a:bodyPr>
            <a:lstStyle/>
            <a:p>
              <a:r>
                <a:rPr lang="en-US" sz="1400" b="1" dirty="0" smtClean="0">
                  <a:solidFill>
                    <a:srgbClr val="0000CC"/>
                  </a:solidFill>
                  <a:latin typeface="Arial" panose="020B0604020202020204" pitchFamily="34" charset="0"/>
                  <a:cs typeface="Arial" panose="020B0604020202020204" pitchFamily="34" charset="0"/>
                </a:rPr>
                <a:t>-1g</a:t>
              </a:r>
              <a:endParaRPr lang="en-US" sz="1400" b="1" dirty="0">
                <a:solidFill>
                  <a:srgbClr val="0000CC"/>
                </a:solidFill>
                <a:latin typeface="Arial" panose="020B0604020202020204" pitchFamily="34" charset="0"/>
                <a:cs typeface="Arial" panose="020B0604020202020204" pitchFamily="34" charset="0"/>
              </a:endParaRPr>
            </a:p>
          </p:txBody>
        </p:sp>
        <p:grpSp>
          <p:nvGrpSpPr>
            <p:cNvPr id="7" name="Group 6"/>
            <p:cNvGrpSpPr/>
            <p:nvPr/>
          </p:nvGrpSpPr>
          <p:grpSpPr>
            <a:xfrm rot="5400000">
              <a:off x="2292051" y="4470830"/>
              <a:ext cx="913916" cy="299997"/>
              <a:chOff x="4244447" y="4675715"/>
              <a:chExt cx="1030287" cy="168277"/>
            </a:xfrm>
          </p:grpSpPr>
          <p:cxnSp>
            <p:nvCxnSpPr>
              <p:cNvPr id="38" name="Straight Connector 37"/>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rot="5400000">
              <a:off x="2010979" y="2922847"/>
              <a:ext cx="1481904" cy="305839"/>
              <a:chOff x="4235534" y="4675715"/>
              <a:chExt cx="1039200" cy="168277"/>
            </a:xfrm>
          </p:grpSpPr>
          <p:cxnSp>
            <p:nvCxnSpPr>
              <p:cNvPr id="28" name="Straight Connector 27"/>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6" idx="1"/>
              </p:cNvCxnSpPr>
              <p:nvPr/>
            </p:nvCxnSpPr>
            <p:spPr bwMode="auto">
              <a:xfrm rot="16200000" flipH="1" flipV="1">
                <a:off x="4360216" y="4627233"/>
                <a:ext cx="4024" cy="2533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rot="5400000">
              <a:off x="2576613" y="3841474"/>
              <a:ext cx="347152" cy="297638"/>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TextBox 26"/>
            <p:cNvSpPr txBox="1"/>
            <p:nvPr/>
          </p:nvSpPr>
          <p:spPr>
            <a:xfrm rot="5400000">
              <a:off x="2590369" y="3858510"/>
              <a:ext cx="31290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a:t>
              </a:r>
              <a:endParaRPr lang="en-US" sz="1200" dirty="0">
                <a:latin typeface="Arial" panose="020B0604020202020204" pitchFamily="34" charset="0"/>
                <a:cs typeface="Arial" panose="020B0604020202020204" pitchFamily="34" charset="0"/>
              </a:endParaRPr>
            </a:p>
          </p:txBody>
        </p:sp>
      </p:grpSp>
      <p:grpSp>
        <p:nvGrpSpPr>
          <p:cNvPr id="207" name="Group 206"/>
          <p:cNvGrpSpPr/>
          <p:nvPr/>
        </p:nvGrpSpPr>
        <p:grpSpPr>
          <a:xfrm>
            <a:off x="1227484" y="2651748"/>
            <a:ext cx="973835" cy="2919248"/>
            <a:chOff x="740567" y="2240952"/>
            <a:chExt cx="973835" cy="2919248"/>
          </a:xfrm>
        </p:grpSpPr>
        <p:sp>
          <p:nvSpPr>
            <p:cNvPr id="165" name="Rectangle 164"/>
            <p:cNvSpPr/>
            <p:nvPr/>
          </p:nvSpPr>
          <p:spPr>
            <a:xfrm rot="16200000">
              <a:off x="-28663" y="3417135"/>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Rectangle 165"/>
            <p:cNvSpPr/>
            <p:nvPr/>
          </p:nvSpPr>
          <p:spPr>
            <a:xfrm rot="16200000">
              <a:off x="65396" y="3475197"/>
              <a:ext cx="2731522" cy="45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TextBox 166"/>
            <p:cNvSpPr txBox="1"/>
            <p:nvPr/>
          </p:nvSpPr>
          <p:spPr>
            <a:xfrm>
              <a:off x="804852" y="3539718"/>
              <a:ext cx="393056" cy="307777"/>
            </a:xfrm>
            <a:prstGeom prst="rect">
              <a:avLst/>
            </a:prstGeom>
            <a:noFill/>
          </p:spPr>
          <p:txBody>
            <a:bodyPr wrap="none" rtlCol="0">
              <a:spAutoFit/>
            </a:bodyPr>
            <a:lstStyle/>
            <a:p>
              <a:r>
                <a:rPr lang="en-US" sz="1400" b="1" dirty="0" smtClean="0">
                  <a:solidFill>
                    <a:srgbClr val="0000CC"/>
                  </a:solidFill>
                  <a:latin typeface="Arial" panose="020B0604020202020204" pitchFamily="34" charset="0"/>
                  <a:cs typeface="Arial" panose="020B0604020202020204" pitchFamily="34" charset="0"/>
                </a:rPr>
                <a:t>0g</a:t>
              </a:r>
              <a:endParaRPr lang="en-US" sz="1400" b="1" dirty="0">
                <a:solidFill>
                  <a:srgbClr val="0000CC"/>
                </a:solidFill>
                <a:latin typeface="Arial" panose="020B0604020202020204" pitchFamily="34" charset="0"/>
                <a:cs typeface="Arial" panose="020B0604020202020204" pitchFamily="34" charset="0"/>
              </a:endParaRPr>
            </a:p>
          </p:txBody>
        </p:sp>
        <p:cxnSp>
          <p:nvCxnSpPr>
            <p:cNvPr id="168" name="Straight Connector 167"/>
            <p:cNvCxnSpPr/>
            <p:nvPr/>
          </p:nvCxnSpPr>
          <p:spPr>
            <a:xfrm rot="16200000" flipV="1">
              <a:off x="1141283" y="3383988"/>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740567" y="325198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-1g</a:t>
              </a:r>
              <a:endParaRPr lang="en-US" sz="1200" dirty="0">
                <a:latin typeface="Arial" panose="020B0604020202020204" pitchFamily="34" charset="0"/>
                <a:cs typeface="Arial" panose="020B0604020202020204" pitchFamily="34" charset="0"/>
              </a:endParaRPr>
            </a:p>
          </p:txBody>
        </p:sp>
        <p:cxnSp>
          <p:nvCxnSpPr>
            <p:cNvPr id="170" name="Straight Connector 169"/>
            <p:cNvCxnSpPr/>
            <p:nvPr/>
          </p:nvCxnSpPr>
          <p:spPr>
            <a:xfrm rot="16200000" flipV="1">
              <a:off x="1141283" y="3093165"/>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740567" y="2964248"/>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172" name="Straight Connector 171"/>
            <p:cNvCxnSpPr/>
            <p:nvPr/>
          </p:nvCxnSpPr>
          <p:spPr>
            <a:xfrm rot="16200000" flipV="1">
              <a:off x="1141283" y="2805791"/>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740567" y="267651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-3g</a:t>
              </a:r>
              <a:endParaRPr lang="en-US" sz="1200" dirty="0">
                <a:latin typeface="Arial" panose="020B0604020202020204" pitchFamily="34" charset="0"/>
                <a:cs typeface="Arial" panose="020B0604020202020204" pitchFamily="34" charset="0"/>
              </a:endParaRPr>
            </a:p>
          </p:txBody>
        </p:sp>
        <p:cxnSp>
          <p:nvCxnSpPr>
            <p:cNvPr id="174" name="Straight Connector 173"/>
            <p:cNvCxnSpPr/>
            <p:nvPr/>
          </p:nvCxnSpPr>
          <p:spPr>
            <a:xfrm rot="16200000" flipV="1">
              <a:off x="1141283" y="4526342"/>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804852" y="4413660"/>
              <a:ext cx="35458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3</a:t>
              </a:r>
              <a:r>
                <a:rPr lang="en-US" sz="1200" dirty="0" smtClean="0">
                  <a:latin typeface="Arial" panose="020B0604020202020204" pitchFamily="34" charset="0"/>
                  <a:cs typeface="Arial" panose="020B0604020202020204" pitchFamily="34" charset="0"/>
                </a:rPr>
                <a:t>g</a:t>
              </a:r>
              <a:endParaRPr lang="en-US" sz="1200" dirty="0">
                <a:latin typeface="Arial" panose="020B0604020202020204" pitchFamily="34" charset="0"/>
                <a:cs typeface="Arial" panose="020B0604020202020204" pitchFamily="34" charset="0"/>
              </a:endParaRPr>
            </a:p>
          </p:txBody>
        </p:sp>
        <p:cxnSp>
          <p:nvCxnSpPr>
            <p:cNvPr id="176" name="Straight Connector 175"/>
            <p:cNvCxnSpPr/>
            <p:nvPr/>
          </p:nvCxnSpPr>
          <p:spPr>
            <a:xfrm rot="16200000" flipV="1">
              <a:off x="1141283" y="4244264"/>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4852" y="4125924"/>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178" name="Straight Connector 177"/>
            <p:cNvCxnSpPr/>
            <p:nvPr/>
          </p:nvCxnSpPr>
          <p:spPr>
            <a:xfrm rot="16200000" flipV="1">
              <a:off x="1141283" y="3953439"/>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16200000" flipV="1">
              <a:off x="1141283" y="3666066"/>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1106776" y="3700575"/>
              <a:ext cx="6076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rot="5400000">
              <a:off x="820484" y="4330802"/>
              <a:ext cx="1207660" cy="286311"/>
              <a:chOff x="4244447" y="4675715"/>
              <a:chExt cx="1030287" cy="168277"/>
            </a:xfrm>
          </p:grpSpPr>
          <p:cxnSp>
            <p:nvCxnSpPr>
              <p:cNvPr id="196" name="Straight Connector 195"/>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rot="5400000">
              <a:off x="827231" y="2788745"/>
              <a:ext cx="1194168" cy="286310"/>
              <a:chOff x="4235534" y="4675715"/>
              <a:chExt cx="1039200" cy="168277"/>
            </a:xfrm>
          </p:grpSpPr>
          <p:cxnSp>
            <p:nvCxnSpPr>
              <p:cNvPr id="186" name="Straight Connector 185"/>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bwMode="auto">
              <a:xfrm rot="16200000" flipH="1" flipV="1">
                <a:off x="4360216" y="4627233"/>
                <a:ext cx="4024" cy="2533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84" name="Rectangle 183"/>
            <p:cNvSpPr/>
            <p:nvPr/>
          </p:nvSpPr>
          <p:spPr>
            <a:xfrm rot="5400000">
              <a:off x="1258761" y="3558137"/>
              <a:ext cx="347152" cy="297638"/>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TextBox 184"/>
            <p:cNvSpPr txBox="1"/>
            <p:nvPr/>
          </p:nvSpPr>
          <p:spPr>
            <a:xfrm rot="16200000">
              <a:off x="1272517" y="3575173"/>
              <a:ext cx="31290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a:t>
              </a:r>
              <a:endParaRPr lang="en-US" sz="1200" dirty="0">
                <a:latin typeface="Arial" panose="020B0604020202020204" pitchFamily="34" charset="0"/>
                <a:cs typeface="Arial" panose="020B0604020202020204" pitchFamily="34" charset="0"/>
              </a:endParaRPr>
            </a:p>
          </p:txBody>
        </p:sp>
        <p:sp>
          <p:nvSpPr>
            <p:cNvPr id="206" name="TextBox 205"/>
            <p:cNvSpPr txBox="1"/>
            <p:nvPr/>
          </p:nvSpPr>
          <p:spPr>
            <a:xfrm>
              <a:off x="804852" y="3816755"/>
              <a:ext cx="35458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1</a:t>
              </a:r>
              <a:r>
                <a:rPr lang="en-US" sz="1200" dirty="0" smtClean="0">
                  <a:latin typeface="Arial" panose="020B0604020202020204" pitchFamily="34" charset="0"/>
                  <a:cs typeface="Arial" panose="020B0604020202020204" pitchFamily="34" charset="0"/>
                </a:rPr>
                <a:t>g</a:t>
              </a:r>
              <a:endParaRPr lang="en-US" sz="1200" dirty="0">
                <a:latin typeface="Arial" panose="020B0604020202020204" pitchFamily="34" charset="0"/>
                <a:cs typeface="Arial" panose="020B0604020202020204" pitchFamily="34" charset="0"/>
              </a:endParaRPr>
            </a:p>
          </p:txBody>
        </p:sp>
      </p:grpSp>
      <p:grpSp>
        <p:nvGrpSpPr>
          <p:cNvPr id="283" name="Group 282"/>
          <p:cNvGrpSpPr/>
          <p:nvPr/>
        </p:nvGrpSpPr>
        <p:grpSpPr>
          <a:xfrm>
            <a:off x="-12879" y="1596980"/>
            <a:ext cx="1674380" cy="5319431"/>
            <a:chOff x="-12879" y="1390918"/>
            <a:chExt cx="1674380" cy="5525493"/>
          </a:xfrm>
        </p:grpSpPr>
        <p:sp>
          <p:nvSpPr>
            <p:cNvPr id="256" name="Freeform 255"/>
            <p:cNvSpPr/>
            <p:nvPr/>
          </p:nvSpPr>
          <p:spPr>
            <a:xfrm>
              <a:off x="0" y="1390918"/>
              <a:ext cx="1661501" cy="5525493"/>
            </a:xfrm>
            <a:custGeom>
              <a:avLst/>
              <a:gdLst>
                <a:gd name="connsiteX0" fmla="*/ 0 w 1661501"/>
                <a:gd name="connsiteY0" fmla="*/ 25758 h 5525493"/>
                <a:gd name="connsiteX1" fmla="*/ 64394 w 1661501"/>
                <a:gd name="connsiteY1" fmla="*/ 38637 h 5525493"/>
                <a:gd name="connsiteX2" fmla="*/ 115910 w 1661501"/>
                <a:gd name="connsiteY2" fmla="*/ 51516 h 5525493"/>
                <a:gd name="connsiteX3" fmla="*/ 257577 w 1661501"/>
                <a:gd name="connsiteY3" fmla="*/ 38637 h 5525493"/>
                <a:gd name="connsiteX4" fmla="*/ 296214 w 1661501"/>
                <a:gd name="connsiteY4" fmla="*/ 25758 h 5525493"/>
                <a:gd name="connsiteX5" fmla="*/ 412124 w 1661501"/>
                <a:gd name="connsiteY5" fmla="*/ 0 h 5525493"/>
                <a:gd name="connsiteX6" fmla="*/ 450761 w 1661501"/>
                <a:gd name="connsiteY6" fmla="*/ 12879 h 5525493"/>
                <a:gd name="connsiteX7" fmla="*/ 528034 w 1661501"/>
                <a:gd name="connsiteY7" fmla="*/ 51516 h 5525493"/>
                <a:gd name="connsiteX8" fmla="*/ 734096 w 1661501"/>
                <a:gd name="connsiteY8" fmla="*/ 64395 h 5525493"/>
                <a:gd name="connsiteX9" fmla="*/ 772732 w 1661501"/>
                <a:gd name="connsiteY9" fmla="*/ 77274 h 5525493"/>
                <a:gd name="connsiteX10" fmla="*/ 824248 w 1661501"/>
                <a:gd name="connsiteY10" fmla="*/ 64395 h 5525493"/>
                <a:gd name="connsiteX11" fmla="*/ 914400 w 1661501"/>
                <a:gd name="connsiteY11" fmla="*/ 38637 h 5525493"/>
                <a:gd name="connsiteX12" fmla="*/ 953037 w 1661501"/>
                <a:gd name="connsiteY12" fmla="*/ 12879 h 5525493"/>
                <a:gd name="connsiteX13" fmla="*/ 1030310 w 1661501"/>
                <a:gd name="connsiteY13" fmla="*/ 51516 h 5525493"/>
                <a:gd name="connsiteX14" fmla="*/ 1068946 w 1661501"/>
                <a:gd name="connsiteY14" fmla="*/ 64395 h 5525493"/>
                <a:gd name="connsiteX15" fmla="*/ 1159099 w 1661501"/>
                <a:gd name="connsiteY15" fmla="*/ 51516 h 5525493"/>
                <a:gd name="connsiteX16" fmla="*/ 1184856 w 1661501"/>
                <a:gd name="connsiteY16" fmla="*/ 12879 h 5525493"/>
                <a:gd name="connsiteX17" fmla="*/ 1223493 w 1661501"/>
                <a:gd name="connsiteY17" fmla="*/ 0 h 5525493"/>
                <a:gd name="connsiteX18" fmla="*/ 1287887 w 1661501"/>
                <a:gd name="connsiteY18" fmla="*/ 12879 h 5525493"/>
                <a:gd name="connsiteX19" fmla="*/ 1313645 w 1661501"/>
                <a:gd name="connsiteY19" fmla="*/ 51516 h 5525493"/>
                <a:gd name="connsiteX20" fmla="*/ 1352282 w 1661501"/>
                <a:gd name="connsiteY20" fmla="*/ 77274 h 5525493"/>
                <a:gd name="connsiteX21" fmla="*/ 1429555 w 1661501"/>
                <a:gd name="connsiteY21" fmla="*/ 103031 h 5525493"/>
                <a:gd name="connsiteX22" fmla="*/ 1468192 w 1661501"/>
                <a:gd name="connsiteY22" fmla="*/ 115910 h 5525493"/>
                <a:gd name="connsiteX23" fmla="*/ 1493949 w 1661501"/>
                <a:gd name="connsiteY23" fmla="*/ 77274 h 5525493"/>
                <a:gd name="connsiteX24" fmla="*/ 1571223 w 1661501"/>
                <a:gd name="connsiteY24" fmla="*/ 90152 h 5525493"/>
                <a:gd name="connsiteX25" fmla="*/ 1609859 w 1661501"/>
                <a:gd name="connsiteY25" fmla="*/ 77274 h 5525493"/>
                <a:gd name="connsiteX26" fmla="*/ 1648496 w 1661501"/>
                <a:gd name="connsiteY26" fmla="*/ 90152 h 5525493"/>
                <a:gd name="connsiteX27" fmla="*/ 1648496 w 1661501"/>
                <a:gd name="connsiteY27" fmla="*/ 167426 h 5525493"/>
                <a:gd name="connsiteX28" fmla="*/ 1609859 w 1661501"/>
                <a:gd name="connsiteY28" fmla="*/ 206062 h 5525493"/>
                <a:gd name="connsiteX29" fmla="*/ 1596980 w 1661501"/>
                <a:gd name="connsiteY29" fmla="*/ 244699 h 5525493"/>
                <a:gd name="connsiteX30" fmla="*/ 1545465 w 1661501"/>
                <a:gd name="connsiteY30" fmla="*/ 321972 h 5525493"/>
                <a:gd name="connsiteX31" fmla="*/ 1455313 w 1661501"/>
                <a:gd name="connsiteY31" fmla="*/ 450761 h 5525493"/>
                <a:gd name="connsiteX32" fmla="*/ 1442434 w 1661501"/>
                <a:gd name="connsiteY32" fmla="*/ 489397 h 5525493"/>
                <a:gd name="connsiteX33" fmla="*/ 1416676 w 1661501"/>
                <a:gd name="connsiteY33" fmla="*/ 528034 h 5525493"/>
                <a:gd name="connsiteX34" fmla="*/ 1429555 w 1661501"/>
                <a:gd name="connsiteY34" fmla="*/ 592428 h 5525493"/>
                <a:gd name="connsiteX35" fmla="*/ 1455313 w 1661501"/>
                <a:gd name="connsiteY35" fmla="*/ 631065 h 5525493"/>
                <a:gd name="connsiteX36" fmla="*/ 1403797 w 1661501"/>
                <a:gd name="connsiteY36" fmla="*/ 824248 h 5525493"/>
                <a:gd name="connsiteX37" fmla="*/ 1365161 w 1661501"/>
                <a:gd name="connsiteY37" fmla="*/ 837127 h 5525493"/>
                <a:gd name="connsiteX38" fmla="*/ 1352282 w 1661501"/>
                <a:gd name="connsiteY38" fmla="*/ 875764 h 5525493"/>
                <a:gd name="connsiteX39" fmla="*/ 1326524 w 1661501"/>
                <a:gd name="connsiteY39" fmla="*/ 940158 h 5525493"/>
                <a:gd name="connsiteX40" fmla="*/ 1313645 w 1661501"/>
                <a:gd name="connsiteY40" fmla="*/ 991674 h 5525493"/>
                <a:gd name="connsiteX41" fmla="*/ 1300766 w 1661501"/>
                <a:gd name="connsiteY41" fmla="*/ 1171978 h 5525493"/>
                <a:gd name="connsiteX42" fmla="*/ 1287887 w 1661501"/>
                <a:gd name="connsiteY42" fmla="*/ 1210614 h 5525493"/>
                <a:gd name="connsiteX43" fmla="*/ 1275008 w 1661501"/>
                <a:gd name="connsiteY43" fmla="*/ 1287888 h 5525493"/>
                <a:gd name="connsiteX44" fmla="*/ 1249251 w 1661501"/>
                <a:gd name="connsiteY44" fmla="*/ 1390919 h 5525493"/>
                <a:gd name="connsiteX45" fmla="*/ 1184856 w 1661501"/>
                <a:gd name="connsiteY45" fmla="*/ 1468192 h 5525493"/>
                <a:gd name="connsiteX46" fmla="*/ 1120462 w 1661501"/>
                <a:gd name="connsiteY46" fmla="*/ 1532586 h 5525493"/>
                <a:gd name="connsiteX47" fmla="*/ 1081825 w 1661501"/>
                <a:gd name="connsiteY47" fmla="*/ 1815921 h 5525493"/>
                <a:gd name="connsiteX48" fmla="*/ 1068946 w 1661501"/>
                <a:gd name="connsiteY48" fmla="*/ 1906074 h 5525493"/>
                <a:gd name="connsiteX49" fmla="*/ 1068946 w 1661501"/>
                <a:gd name="connsiteY49" fmla="*/ 2202288 h 5525493"/>
                <a:gd name="connsiteX50" fmla="*/ 1056068 w 1661501"/>
                <a:gd name="connsiteY50" fmla="*/ 2240924 h 5525493"/>
                <a:gd name="connsiteX51" fmla="*/ 1068946 w 1661501"/>
                <a:gd name="connsiteY51" fmla="*/ 2421228 h 5525493"/>
                <a:gd name="connsiteX52" fmla="*/ 1094704 w 1661501"/>
                <a:gd name="connsiteY52" fmla="*/ 2575775 h 5525493"/>
                <a:gd name="connsiteX53" fmla="*/ 1081825 w 1661501"/>
                <a:gd name="connsiteY53" fmla="*/ 2704564 h 5525493"/>
                <a:gd name="connsiteX54" fmla="*/ 1068946 w 1661501"/>
                <a:gd name="connsiteY54" fmla="*/ 2756079 h 5525493"/>
                <a:gd name="connsiteX55" fmla="*/ 1030310 w 1661501"/>
                <a:gd name="connsiteY55" fmla="*/ 2768958 h 5525493"/>
                <a:gd name="connsiteX56" fmla="*/ 1017431 w 1661501"/>
                <a:gd name="connsiteY56" fmla="*/ 2807595 h 5525493"/>
                <a:gd name="connsiteX57" fmla="*/ 991673 w 1661501"/>
                <a:gd name="connsiteY57" fmla="*/ 3181082 h 5525493"/>
                <a:gd name="connsiteX58" fmla="*/ 965915 w 1661501"/>
                <a:gd name="connsiteY58" fmla="*/ 3284113 h 5525493"/>
                <a:gd name="connsiteX59" fmla="*/ 991673 w 1661501"/>
                <a:gd name="connsiteY59" fmla="*/ 3348507 h 5525493"/>
                <a:gd name="connsiteX60" fmla="*/ 1081825 w 1661501"/>
                <a:gd name="connsiteY60" fmla="*/ 3387144 h 5525493"/>
                <a:gd name="connsiteX61" fmla="*/ 1107583 w 1661501"/>
                <a:gd name="connsiteY61" fmla="*/ 3915178 h 5525493"/>
                <a:gd name="connsiteX62" fmla="*/ 1120462 w 1661501"/>
                <a:gd name="connsiteY62" fmla="*/ 3966693 h 5525493"/>
                <a:gd name="connsiteX63" fmla="*/ 1120462 w 1661501"/>
                <a:gd name="connsiteY63" fmla="*/ 4327302 h 5525493"/>
                <a:gd name="connsiteX64" fmla="*/ 1171977 w 1661501"/>
                <a:gd name="connsiteY64" fmla="*/ 4468969 h 5525493"/>
                <a:gd name="connsiteX65" fmla="*/ 1197735 w 1661501"/>
                <a:gd name="connsiteY65" fmla="*/ 4559121 h 5525493"/>
                <a:gd name="connsiteX66" fmla="*/ 1223493 w 1661501"/>
                <a:gd name="connsiteY66" fmla="*/ 4855336 h 5525493"/>
                <a:gd name="connsiteX67" fmla="*/ 1275008 w 1661501"/>
                <a:gd name="connsiteY67" fmla="*/ 4868214 h 5525493"/>
                <a:gd name="connsiteX68" fmla="*/ 1262130 w 1661501"/>
                <a:gd name="connsiteY68" fmla="*/ 4971245 h 5525493"/>
                <a:gd name="connsiteX69" fmla="*/ 1249251 w 1661501"/>
                <a:gd name="connsiteY69" fmla="*/ 5009882 h 5525493"/>
                <a:gd name="connsiteX70" fmla="*/ 1262130 w 1661501"/>
                <a:gd name="connsiteY70" fmla="*/ 5061397 h 5525493"/>
                <a:gd name="connsiteX71" fmla="*/ 1275008 w 1661501"/>
                <a:gd name="connsiteY71" fmla="*/ 5267459 h 5525493"/>
                <a:gd name="connsiteX72" fmla="*/ 1287887 w 1661501"/>
                <a:gd name="connsiteY72" fmla="*/ 5306096 h 5525493"/>
                <a:gd name="connsiteX73" fmla="*/ 1275008 w 1661501"/>
                <a:gd name="connsiteY73" fmla="*/ 5460643 h 5525493"/>
                <a:gd name="connsiteX74" fmla="*/ 1107583 w 1661501"/>
                <a:gd name="connsiteY74" fmla="*/ 5473521 h 5525493"/>
                <a:gd name="connsiteX75" fmla="*/ 1017431 w 1661501"/>
                <a:gd name="connsiteY75" fmla="*/ 5525037 h 5525493"/>
                <a:gd name="connsiteX76" fmla="*/ 914400 w 1661501"/>
                <a:gd name="connsiteY76" fmla="*/ 5512158 h 5525493"/>
                <a:gd name="connsiteX77" fmla="*/ 386366 w 1661501"/>
                <a:gd name="connsiteY77" fmla="*/ 5512158 h 5525493"/>
                <a:gd name="connsiteX78" fmla="*/ 347730 w 1661501"/>
                <a:gd name="connsiteY78" fmla="*/ 5499279 h 5525493"/>
                <a:gd name="connsiteX79" fmla="*/ 244699 w 1661501"/>
                <a:gd name="connsiteY79" fmla="*/ 5486400 h 5525493"/>
                <a:gd name="connsiteX80" fmla="*/ 103031 w 1661501"/>
                <a:gd name="connsiteY80" fmla="*/ 5447764 h 5525493"/>
                <a:gd name="connsiteX81" fmla="*/ 0 w 1661501"/>
                <a:gd name="connsiteY81" fmla="*/ 5447764 h 552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661501" h="5525493">
                  <a:moveTo>
                    <a:pt x="0" y="25758"/>
                  </a:moveTo>
                  <a:cubicBezTo>
                    <a:pt x="21465" y="30051"/>
                    <a:pt x="43026" y="33888"/>
                    <a:pt x="64394" y="38637"/>
                  </a:cubicBezTo>
                  <a:cubicBezTo>
                    <a:pt x="81673" y="42477"/>
                    <a:pt x="98210" y="51516"/>
                    <a:pt x="115910" y="51516"/>
                  </a:cubicBezTo>
                  <a:cubicBezTo>
                    <a:pt x="163327" y="51516"/>
                    <a:pt x="210355" y="42930"/>
                    <a:pt x="257577" y="38637"/>
                  </a:cubicBezTo>
                  <a:cubicBezTo>
                    <a:pt x="270456" y="34344"/>
                    <a:pt x="282962" y="28703"/>
                    <a:pt x="296214" y="25758"/>
                  </a:cubicBezTo>
                  <a:cubicBezTo>
                    <a:pt x="432210" y="-4464"/>
                    <a:pt x="325146" y="28993"/>
                    <a:pt x="412124" y="0"/>
                  </a:cubicBezTo>
                  <a:cubicBezTo>
                    <a:pt x="425003" y="4293"/>
                    <a:pt x="438619" y="6808"/>
                    <a:pt x="450761" y="12879"/>
                  </a:cubicBezTo>
                  <a:cubicBezTo>
                    <a:pt x="486651" y="30824"/>
                    <a:pt x="487029" y="47200"/>
                    <a:pt x="528034" y="51516"/>
                  </a:cubicBezTo>
                  <a:cubicBezTo>
                    <a:pt x="596477" y="58721"/>
                    <a:pt x="665409" y="60102"/>
                    <a:pt x="734096" y="64395"/>
                  </a:cubicBezTo>
                  <a:cubicBezTo>
                    <a:pt x="746975" y="68688"/>
                    <a:pt x="759157" y="77274"/>
                    <a:pt x="772732" y="77274"/>
                  </a:cubicBezTo>
                  <a:cubicBezTo>
                    <a:pt x="790432" y="77274"/>
                    <a:pt x="807229" y="69258"/>
                    <a:pt x="824248" y="64395"/>
                  </a:cubicBezTo>
                  <a:cubicBezTo>
                    <a:pt x="953592" y="27440"/>
                    <a:pt x="753343" y="78902"/>
                    <a:pt x="914400" y="38637"/>
                  </a:cubicBezTo>
                  <a:cubicBezTo>
                    <a:pt x="927279" y="30051"/>
                    <a:pt x="937769" y="15424"/>
                    <a:pt x="953037" y="12879"/>
                  </a:cubicBezTo>
                  <a:cubicBezTo>
                    <a:pt x="977314" y="8833"/>
                    <a:pt x="1013492" y="43107"/>
                    <a:pt x="1030310" y="51516"/>
                  </a:cubicBezTo>
                  <a:cubicBezTo>
                    <a:pt x="1042452" y="57587"/>
                    <a:pt x="1056067" y="60102"/>
                    <a:pt x="1068946" y="64395"/>
                  </a:cubicBezTo>
                  <a:cubicBezTo>
                    <a:pt x="1098997" y="60102"/>
                    <a:pt x="1131359" y="63845"/>
                    <a:pt x="1159099" y="51516"/>
                  </a:cubicBezTo>
                  <a:cubicBezTo>
                    <a:pt x="1173243" y="45230"/>
                    <a:pt x="1172769" y="22548"/>
                    <a:pt x="1184856" y="12879"/>
                  </a:cubicBezTo>
                  <a:cubicBezTo>
                    <a:pt x="1195457" y="4398"/>
                    <a:pt x="1210614" y="4293"/>
                    <a:pt x="1223493" y="0"/>
                  </a:cubicBezTo>
                  <a:cubicBezTo>
                    <a:pt x="1244958" y="4293"/>
                    <a:pt x="1268881" y="2019"/>
                    <a:pt x="1287887" y="12879"/>
                  </a:cubicBezTo>
                  <a:cubicBezTo>
                    <a:pt x="1301326" y="20559"/>
                    <a:pt x="1302700" y="40571"/>
                    <a:pt x="1313645" y="51516"/>
                  </a:cubicBezTo>
                  <a:cubicBezTo>
                    <a:pt x="1324590" y="62461"/>
                    <a:pt x="1338137" y="70988"/>
                    <a:pt x="1352282" y="77274"/>
                  </a:cubicBezTo>
                  <a:cubicBezTo>
                    <a:pt x="1377093" y="88301"/>
                    <a:pt x="1403797" y="94445"/>
                    <a:pt x="1429555" y="103031"/>
                  </a:cubicBezTo>
                  <a:lnTo>
                    <a:pt x="1468192" y="115910"/>
                  </a:lnTo>
                  <a:cubicBezTo>
                    <a:pt x="1476778" y="103031"/>
                    <a:pt x="1478933" y="81028"/>
                    <a:pt x="1493949" y="77274"/>
                  </a:cubicBezTo>
                  <a:cubicBezTo>
                    <a:pt x="1519283" y="70941"/>
                    <a:pt x="1545110" y="90152"/>
                    <a:pt x="1571223" y="90152"/>
                  </a:cubicBezTo>
                  <a:cubicBezTo>
                    <a:pt x="1584798" y="90152"/>
                    <a:pt x="1596980" y="81567"/>
                    <a:pt x="1609859" y="77274"/>
                  </a:cubicBezTo>
                  <a:cubicBezTo>
                    <a:pt x="1622738" y="81567"/>
                    <a:pt x="1638897" y="80553"/>
                    <a:pt x="1648496" y="90152"/>
                  </a:cubicBezTo>
                  <a:cubicBezTo>
                    <a:pt x="1669102" y="110758"/>
                    <a:pt x="1662234" y="146820"/>
                    <a:pt x="1648496" y="167426"/>
                  </a:cubicBezTo>
                  <a:cubicBezTo>
                    <a:pt x="1638393" y="182580"/>
                    <a:pt x="1622738" y="193183"/>
                    <a:pt x="1609859" y="206062"/>
                  </a:cubicBezTo>
                  <a:cubicBezTo>
                    <a:pt x="1605566" y="218941"/>
                    <a:pt x="1603573" y="232832"/>
                    <a:pt x="1596980" y="244699"/>
                  </a:cubicBezTo>
                  <a:cubicBezTo>
                    <a:pt x="1581946" y="271760"/>
                    <a:pt x="1545465" y="321972"/>
                    <a:pt x="1545465" y="321972"/>
                  </a:cubicBezTo>
                  <a:cubicBezTo>
                    <a:pt x="1521437" y="538225"/>
                    <a:pt x="1576484" y="381521"/>
                    <a:pt x="1455313" y="450761"/>
                  </a:cubicBezTo>
                  <a:cubicBezTo>
                    <a:pt x="1443526" y="457496"/>
                    <a:pt x="1448505" y="477255"/>
                    <a:pt x="1442434" y="489397"/>
                  </a:cubicBezTo>
                  <a:cubicBezTo>
                    <a:pt x="1435512" y="503241"/>
                    <a:pt x="1425262" y="515155"/>
                    <a:pt x="1416676" y="528034"/>
                  </a:cubicBezTo>
                  <a:cubicBezTo>
                    <a:pt x="1420969" y="549499"/>
                    <a:pt x="1421869" y="571932"/>
                    <a:pt x="1429555" y="592428"/>
                  </a:cubicBezTo>
                  <a:cubicBezTo>
                    <a:pt x="1434990" y="606921"/>
                    <a:pt x="1455313" y="615586"/>
                    <a:pt x="1455313" y="631065"/>
                  </a:cubicBezTo>
                  <a:cubicBezTo>
                    <a:pt x="1455313" y="648981"/>
                    <a:pt x="1450137" y="787176"/>
                    <a:pt x="1403797" y="824248"/>
                  </a:cubicBezTo>
                  <a:cubicBezTo>
                    <a:pt x="1393196" y="832728"/>
                    <a:pt x="1378040" y="832834"/>
                    <a:pt x="1365161" y="837127"/>
                  </a:cubicBezTo>
                  <a:cubicBezTo>
                    <a:pt x="1360868" y="850006"/>
                    <a:pt x="1357049" y="863053"/>
                    <a:pt x="1352282" y="875764"/>
                  </a:cubicBezTo>
                  <a:cubicBezTo>
                    <a:pt x="1344165" y="897410"/>
                    <a:pt x="1333835" y="918226"/>
                    <a:pt x="1326524" y="940158"/>
                  </a:cubicBezTo>
                  <a:cubicBezTo>
                    <a:pt x="1320927" y="956950"/>
                    <a:pt x="1317938" y="974502"/>
                    <a:pt x="1313645" y="991674"/>
                  </a:cubicBezTo>
                  <a:cubicBezTo>
                    <a:pt x="1309352" y="1051775"/>
                    <a:pt x="1307806" y="1112136"/>
                    <a:pt x="1300766" y="1171978"/>
                  </a:cubicBezTo>
                  <a:cubicBezTo>
                    <a:pt x="1299180" y="1185460"/>
                    <a:pt x="1290832" y="1197362"/>
                    <a:pt x="1287887" y="1210614"/>
                  </a:cubicBezTo>
                  <a:cubicBezTo>
                    <a:pt x="1282222" y="1236105"/>
                    <a:pt x="1280479" y="1262354"/>
                    <a:pt x="1275008" y="1287888"/>
                  </a:cubicBezTo>
                  <a:cubicBezTo>
                    <a:pt x="1267591" y="1322503"/>
                    <a:pt x="1271914" y="1363724"/>
                    <a:pt x="1249251" y="1390919"/>
                  </a:cubicBezTo>
                  <a:cubicBezTo>
                    <a:pt x="1227786" y="1416677"/>
                    <a:pt x="1204084" y="1440724"/>
                    <a:pt x="1184856" y="1468192"/>
                  </a:cubicBezTo>
                  <a:cubicBezTo>
                    <a:pt x="1136420" y="1537385"/>
                    <a:pt x="1189056" y="1509721"/>
                    <a:pt x="1120462" y="1532586"/>
                  </a:cubicBezTo>
                  <a:cubicBezTo>
                    <a:pt x="1048043" y="1641215"/>
                    <a:pt x="1102661" y="1545050"/>
                    <a:pt x="1081825" y="1815921"/>
                  </a:cubicBezTo>
                  <a:cubicBezTo>
                    <a:pt x="1079497" y="1846188"/>
                    <a:pt x="1073239" y="1876023"/>
                    <a:pt x="1068946" y="1906074"/>
                  </a:cubicBezTo>
                  <a:cubicBezTo>
                    <a:pt x="1080838" y="2060673"/>
                    <a:pt x="1090706" y="2060847"/>
                    <a:pt x="1068946" y="2202288"/>
                  </a:cubicBezTo>
                  <a:cubicBezTo>
                    <a:pt x="1066882" y="2215705"/>
                    <a:pt x="1060361" y="2228045"/>
                    <a:pt x="1056068" y="2240924"/>
                  </a:cubicBezTo>
                  <a:cubicBezTo>
                    <a:pt x="1060361" y="2301025"/>
                    <a:pt x="1063726" y="2361200"/>
                    <a:pt x="1068946" y="2421228"/>
                  </a:cubicBezTo>
                  <a:cubicBezTo>
                    <a:pt x="1079095" y="2537942"/>
                    <a:pt x="1071009" y="2504689"/>
                    <a:pt x="1094704" y="2575775"/>
                  </a:cubicBezTo>
                  <a:cubicBezTo>
                    <a:pt x="1090411" y="2618705"/>
                    <a:pt x="1087927" y="2661854"/>
                    <a:pt x="1081825" y="2704564"/>
                  </a:cubicBezTo>
                  <a:cubicBezTo>
                    <a:pt x="1079322" y="2722086"/>
                    <a:pt x="1080003" y="2742257"/>
                    <a:pt x="1068946" y="2756079"/>
                  </a:cubicBezTo>
                  <a:cubicBezTo>
                    <a:pt x="1060466" y="2766680"/>
                    <a:pt x="1043189" y="2764665"/>
                    <a:pt x="1030310" y="2768958"/>
                  </a:cubicBezTo>
                  <a:cubicBezTo>
                    <a:pt x="1026017" y="2781837"/>
                    <a:pt x="1019663" y="2794204"/>
                    <a:pt x="1017431" y="2807595"/>
                  </a:cubicBezTo>
                  <a:cubicBezTo>
                    <a:pt x="993748" y="2949693"/>
                    <a:pt x="1009392" y="3015709"/>
                    <a:pt x="991673" y="3181082"/>
                  </a:cubicBezTo>
                  <a:cubicBezTo>
                    <a:pt x="987902" y="3216281"/>
                    <a:pt x="965915" y="3284113"/>
                    <a:pt x="965915" y="3284113"/>
                  </a:cubicBezTo>
                  <a:cubicBezTo>
                    <a:pt x="974501" y="3305578"/>
                    <a:pt x="978236" y="3329695"/>
                    <a:pt x="991673" y="3348507"/>
                  </a:cubicBezTo>
                  <a:cubicBezTo>
                    <a:pt x="1011008" y="3375576"/>
                    <a:pt x="1054207" y="3380239"/>
                    <a:pt x="1081825" y="3387144"/>
                  </a:cubicBezTo>
                  <a:cubicBezTo>
                    <a:pt x="1147349" y="3583715"/>
                    <a:pt x="1081846" y="3374708"/>
                    <a:pt x="1107583" y="3915178"/>
                  </a:cubicBezTo>
                  <a:cubicBezTo>
                    <a:pt x="1108425" y="3932858"/>
                    <a:pt x="1116169" y="3949521"/>
                    <a:pt x="1120462" y="3966693"/>
                  </a:cubicBezTo>
                  <a:cubicBezTo>
                    <a:pt x="1106706" y="4131763"/>
                    <a:pt x="1097917" y="4146943"/>
                    <a:pt x="1120462" y="4327302"/>
                  </a:cubicBezTo>
                  <a:cubicBezTo>
                    <a:pt x="1138951" y="4475214"/>
                    <a:pt x="1131403" y="4387820"/>
                    <a:pt x="1171977" y="4468969"/>
                  </a:cubicBezTo>
                  <a:cubicBezTo>
                    <a:pt x="1181215" y="4487445"/>
                    <a:pt x="1193609" y="4542615"/>
                    <a:pt x="1197735" y="4559121"/>
                  </a:cubicBezTo>
                  <a:cubicBezTo>
                    <a:pt x="1186149" y="4814000"/>
                    <a:pt x="1094891" y="4818593"/>
                    <a:pt x="1223493" y="4855336"/>
                  </a:cubicBezTo>
                  <a:cubicBezTo>
                    <a:pt x="1240512" y="4860198"/>
                    <a:pt x="1257836" y="4863921"/>
                    <a:pt x="1275008" y="4868214"/>
                  </a:cubicBezTo>
                  <a:cubicBezTo>
                    <a:pt x="1270715" y="4902558"/>
                    <a:pt x="1268321" y="4937192"/>
                    <a:pt x="1262130" y="4971245"/>
                  </a:cubicBezTo>
                  <a:cubicBezTo>
                    <a:pt x="1259702" y="4984602"/>
                    <a:pt x="1249251" y="4996306"/>
                    <a:pt x="1249251" y="5009882"/>
                  </a:cubicBezTo>
                  <a:cubicBezTo>
                    <a:pt x="1249251" y="5027582"/>
                    <a:pt x="1257837" y="5044225"/>
                    <a:pt x="1262130" y="5061397"/>
                  </a:cubicBezTo>
                  <a:cubicBezTo>
                    <a:pt x="1266423" y="5130084"/>
                    <a:pt x="1267804" y="5199016"/>
                    <a:pt x="1275008" y="5267459"/>
                  </a:cubicBezTo>
                  <a:cubicBezTo>
                    <a:pt x="1276429" y="5280960"/>
                    <a:pt x="1287887" y="5292520"/>
                    <a:pt x="1287887" y="5306096"/>
                  </a:cubicBezTo>
                  <a:cubicBezTo>
                    <a:pt x="1287887" y="5357790"/>
                    <a:pt x="1312889" y="5425468"/>
                    <a:pt x="1275008" y="5460643"/>
                  </a:cubicBezTo>
                  <a:cubicBezTo>
                    <a:pt x="1233991" y="5498730"/>
                    <a:pt x="1163391" y="5469228"/>
                    <a:pt x="1107583" y="5473521"/>
                  </a:cubicBezTo>
                  <a:cubicBezTo>
                    <a:pt x="1090612" y="5484835"/>
                    <a:pt x="1036104" y="5523481"/>
                    <a:pt x="1017431" y="5525037"/>
                  </a:cubicBezTo>
                  <a:cubicBezTo>
                    <a:pt x="982940" y="5527911"/>
                    <a:pt x="948744" y="5516451"/>
                    <a:pt x="914400" y="5512158"/>
                  </a:cubicBezTo>
                  <a:cubicBezTo>
                    <a:pt x="658327" y="5524352"/>
                    <a:pt x="638596" y="5534091"/>
                    <a:pt x="386366" y="5512158"/>
                  </a:cubicBezTo>
                  <a:cubicBezTo>
                    <a:pt x="372842" y="5510982"/>
                    <a:pt x="361086" y="5501707"/>
                    <a:pt x="347730" y="5499279"/>
                  </a:cubicBezTo>
                  <a:cubicBezTo>
                    <a:pt x="313677" y="5493088"/>
                    <a:pt x="279043" y="5490693"/>
                    <a:pt x="244699" y="5486400"/>
                  </a:cubicBezTo>
                  <a:cubicBezTo>
                    <a:pt x="200852" y="5471785"/>
                    <a:pt x="150357" y="5451405"/>
                    <a:pt x="103031" y="5447764"/>
                  </a:cubicBezTo>
                  <a:cubicBezTo>
                    <a:pt x="68788" y="5445130"/>
                    <a:pt x="34344" y="5447764"/>
                    <a:pt x="0" y="5447764"/>
                  </a:cubicBezTo>
                </a:path>
              </a:pathLst>
            </a:cu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566670" y="1777285"/>
              <a:ext cx="592429" cy="4430332"/>
            </a:xfrm>
            <a:custGeom>
              <a:avLst/>
              <a:gdLst>
                <a:gd name="connsiteX0" fmla="*/ 592429 w 592429"/>
                <a:gd name="connsiteY0" fmla="*/ 0 h 4430332"/>
                <a:gd name="connsiteX1" fmla="*/ 515155 w 592429"/>
                <a:gd name="connsiteY1" fmla="*/ 154546 h 4430332"/>
                <a:gd name="connsiteX2" fmla="*/ 489398 w 592429"/>
                <a:gd name="connsiteY2" fmla="*/ 412123 h 4430332"/>
                <a:gd name="connsiteX3" fmla="*/ 476519 w 592429"/>
                <a:gd name="connsiteY3" fmla="*/ 450760 h 4430332"/>
                <a:gd name="connsiteX4" fmla="*/ 437882 w 592429"/>
                <a:gd name="connsiteY4" fmla="*/ 476518 h 4430332"/>
                <a:gd name="connsiteX5" fmla="*/ 360609 w 592429"/>
                <a:gd name="connsiteY5" fmla="*/ 540912 h 4430332"/>
                <a:gd name="connsiteX6" fmla="*/ 270457 w 592429"/>
                <a:gd name="connsiteY6" fmla="*/ 785611 h 4430332"/>
                <a:gd name="connsiteX7" fmla="*/ 231820 w 592429"/>
                <a:gd name="connsiteY7" fmla="*/ 901521 h 4430332"/>
                <a:gd name="connsiteX8" fmla="*/ 193184 w 592429"/>
                <a:gd name="connsiteY8" fmla="*/ 991673 h 4430332"/>
                <a:gd name="connsiteX9" fmla="*/ 141668 w 592429"/>
                <a:gd name="connsiteY9" fmla="*/ 1223492 h 4430332"/>
                <a:gd name="connsiteX10" fmla="*/ 115910 w 592429"/>
                <a:gd name="connsiteY10" fmla="*/ 1313645 h 4430332"/>
                <a:gd name="connsiteX11" fmla="*/ 90153 w 592429"/>
                <a:gd name="connsiteY11" fmla="*/ 1365160 h 4430332"/>
                <a:gd name="connsiteX12" fmla="*/ 257578 w 592429"/>
                <a:gd name="connsiteY12" fmla="*/ 1416676 h 4430332"/>
                <a:gd name="connsiteX13" fmla="*/ 270457 w 592429"/>
                <a:gd name="connsiteY13" fmla="*/ 1468191 h 4430332"/>
                <a:gd name="connsiteX14" fmla="*/ 231820 w 592429"/>
                <a:gd name="connsiteY14" fmla="*/ 1674253 h 4430332"/>
                <a:gd name="connsiteX15" fmla="*/ 193184 w 592429"/>
                <a:gd name="connsiteY15" fmla="*/ 1803042 h 4430332"/>
                <a:gd name="connsiteX16" fmla="*/ 180305 w 592429"/>
                <a:gd name="connsiteY16" fmla="*/ 1880315 h 4430332"/>
                <a:gd name="connsiteX17" fmla="*/ 154547 w 592429"/>
                <a:gd name="connsiteY17" fmla="*/ 1957588 h 4430332"/>
                <a:gd name="connsiteX18" fmla="*/ 128789 w 592429"/>
                <a:gd name="connsiteY18" fmla="*/ 2086377 h 4430332"/>
                <a:gd name="connsiteX19" fmla="*/ 115910 w 592429"/>
                <a:gd name="connsiteY19" fmla="*/ 2279560 h 4430332"/>
                <a:gd name="connsiteX20" fmla="*/ 90153 w 592429"/>
                <a:gd name="connsiteY20" fmla="*/ 2601532 h 4430332"/>
                <a:gd name="connsiteX21" fmla="*/ 77274 w 592429"/>
                <a:gd name="connsiteY21" fmla="*/ 2884867 h 4430332"/>
                <a:gd name="connsiteX22" fmla="*/ 64395 w 592429"/>
                <a:gd name="connsiteY22" fmla="*/ 2923504 h 4430332"/>
                <a:gd name="connsiteX23" fmla="*/ 38637 w 592429"/>
                <a:gd name="connsiteY23" fmla="*/ 2962140 h 4430332"/>
                <a:gd name="connsiteX24" fmla="*/ 25758 w 592429"/>
                <a:gd name="connsiteY24" fmla="*/ 3000777 h 4430332"/>
                <a:gd name="connsiteX25" fmla="*/ 0 w 592429"/>
                <a:gd name="connsiteY25" fmla="*/ 3116687 h 4430332"/>
                <a:gd name="connsiteX26" fmla="*/ 12879 w 592429"/>
                <a:gd name="connsiteY26" fmla="*/ 3322749 h 4430332"/>
                <a:gd name="connsiteX27" fmla="*/ 51516 w 592429"/>
                <a:gd name="connsiteY27" fmla="*/ 3400022 h 4430332"/>
                <a:gd name="connsiteX28" fmla="*/ 103031 w 592429"/>
                <a:gd name="connsiteY28" fmla="*/ 3490174 h 4430332"/>
                <a:gd name="connsiteX29" fmla="*/ 141668 w 592429"/>
                <a:gd name="connsiteY29" fmla="*/ 3515932 h 4430332"/>
                <a:gd name="connsiteX30" fmla="*/ 180305 w 592429"/>
                <a:gd name="connsiteY30" fmla="*/ 3812146 h 4430332"/>
                <a:gd name="connsiteX31" fmla="*/ 206062 w 592429"/>
                <a:gd name="connsiteY31" fmla="*/ 3915177 h 4430332"/>
                <a:gd name="connsiteX32" fmla="*/ 231820 w 592429"/>
                <a:gd name="connsiteY32" fmla="*/ 3953814 h 4430332"/>
                <a:gd name="connsiteX33" fmla="*/ 231820 w 592429"/>
                <a:gd name="connsiteY33" fmla="*/ 4430332 h 443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92429" h="4430332">
                  <a:moveTo>
                    <a:pt x="592429" y="0"/>
                  </a:moveTo>
                  <a:cubicBezTo>
                    <a:pt x="566671" y="51515"/>
                    <a:pt x="518748" y="97062"/>
                    <a:pt x="515155" y="154546"/>
                  </a:cubicBezTo>
                  <a:cubicBezTo>
                    <a:pt x="505772" y="304673"/>
                    <a:pt x="517784" y="312771"/>
                    <a:pt x="489398" y="412123"/>
                  </a:cubicBezTo>
                  <a:cubicBezTo>
                    <a:pt x="485669" y="425176"/>
                    <a:pt x="485000" y="440159"/>
                    <a:pt x="476519" y="450760"/>
                  </a:cubicBezTo>
                  <a:cubicBezTo>
                    <a:pt x="466850" y="462847"/>
                    <a:pt x="449773" y="466609"/>
                    <a:pt x="437882" y="476518"/>
                  </a:cubicBezTo>
                  <a:cubicBezTo>
                    <a:pt x="338713" y="559158"/>
                    <a:pt x="456540" y="476956"/>
                    <a:pt x="360609" y="540912"/>
                  </a:cubicBezTo>
                  <a:cubicBezTo>
                    <a:pt x="304495" y="653140"/>
                    <a:pt x="340923" y="574212"/>
                    <a:pt x="270457" y="785611"/>
                  </a:cubicBezTo>
                  <a:cubicBezTo>
                    <a:pt x="257578" y="824248"/>
                    <a:pt x="247863" y="864087"/>
                    <a:pt x="231820" y="901521"/>
                  </a:cubicBezTo>
                  <a:lnTo>
                    <a:pt x="193184" y="991673"/>
                  </a:lnTo>
                  <a:cubicBezTo>
                    <a:pt x="171575" y="1121325"/>
                    <a:pt x="186639" y="1043611"/>
                    <a:pt x="141668" y="1223492"/>
                  </a:cubicBezTo>
                  <a:cubicBezTo>
                    <a:pt x="135132" y="1249635"/>
                    <a:pt x="126996" y="1287777"/>
                    <a:pt x="115910" y="1313645"/>
                  </a:cubicBezTo>
                  <a:cubicBezTo>
                    <a:pt x="108347" y="1331291"/>
                    <a:pt x="98739" y="1347988"/>
                    <a:pt x="90153" y="1365160"/>
                  </a:cubicBezTo>
                  <a:cubicBezTo>
                    <a:pt x="124461" y="1468092"/>
                    <a:pt x="70143" y="1344586"/>
                    <a:pt x="257578" y="1416676"/>
                  </a:cubicBezTo>
                  <a:cubicBezTo>
                    <a:pt x="274098" y="1423030"/>
                    <a:pt x="266164" y="1451019"/>
                    <a:pt x="270457" y="1468191"/>
                  </a:cubicBezTo>
                  <a:cubicBezTo>
                    <a:pt x="257578" y="1536878"/>
                    <a:pt x="247308" y="1606107"/>
                    <a:pt x="231820" y="1674253"/>
                  </a:cubicBezTo>
                  <a:cubicBezTo>
                    <a:pt x="177059" y="1915198"/>
                    <a:pt x="227905" y="1629431"/>
                    <a:pt x="193184" y="1803042"/>
                  </a:cubicBezTo>
                  <a:cubicBezTo>
                    <a:pt x="188063" y="1828648"/>
                    <a:pt x="186638" y="1854982"/>
                    <a:pt x="180305" y="1880315"/>
                  </a:cubicBezTo>
                  <a:cubicBezTo>
                    <a:pt x="173720" y="1906655"/>
                    <a:pt x="161132" y="1931248"/>
                    <a:pt x="154547" y="1957588"/>
                  </a:cubicBezTo>
                  <a:cubicBezTo>
                    <a:pt x="135335" y="2034437"/>
                    <a:pt x="144578" y="1991644"/>
                    <a:pt x="128789" y="2086377"/>
                  </a:cubicBezTo>
                  <a:cubicBezTo>
                    <a:pt x="124496" y="2150771"/>
                    <a:pt x="119592" y="2215128"/>
                    <a:pt x="115910" y="2279560"/>
                  </a:cubicBezTo>
                  <a:cubicBezTo>
                    <a:pt x="99143" y="2572974"/>
                    <a:pt x="120601" y="2449283"/>
                    <a:pt x="90153" y="2601532"/>
                  </a:cubicBezTo>
                  <a:cubicBezTo>
                    <a:pt x="85860" y="2695977"/>
                    <a:pt x="84813" y="2790626"/>
                    <a:pt x="77274" y="2884867"/>
                  </a:cubicBezTo>
                  <a:cubicBezTo>
                    <a:pt x="76191" y="2898399"/>
                    <a:pt x="70466" y="2911362"/>
                    <a:pt x="64395" y="2923504"/>
                  </a:cubicBezTo>
                  <a:cubicBezTo>
                    <a:pt x="57473" y="2937348"/>
                    <a:pt x="47223" y="2949261"/>
                    <a:pt x="38637" y="2962140"/>
                  </a:cubicBezTo>
                  <a:cubicBezTo>
                    <a:pt x="34344" y="2975019"/>
                    <a:pt x="29488" y="2987724"/>
                    <a:pt x="25758" y="3000777"/>
                  </a:cubicBezTo>
                  <a:cubicBezTo>
                    <a:pt x="13632" y="3043218"/>
                    <a:pt x="8853" y="3072421"/>
                    <a:pt x="0" y="3116687"/>
                  </a:cubicBezTo>
                  <a:cubicBezTo>
                    <a:pt x="4293" y="3185374"/>
                    <a:pt x="5674" y="3254306"/>
                    <a:pt x="12879" y="3322749"/>
                  </a:cubicBezTo>
                  <a:cubicBezTo>
                    <a:pt x="16687" y="3358928"/>
                    <a:pt x="34151" y="3369634"/>
                    <a:pt x="51516" y="3400022"/>
                  </a:cubicBezTo>
                  <a:cubicBezTo>
                    <a:pt x="64983" y="3423589"/>
                    <a:pt x="82114" y="3469257"/>
                    <a:pt x="103031" y="3490174"/>
                  </a:cubicBezTo>
                  <a:cubicBezTo>
                    <a:pt x="113976" y="3501119"/>
                    <a:pt x="128789" y="3507346"/>
                    <a:pt x="141668" y="3515932"/>
                  </a:cubicBezTo>
                  <a:cubicBezTo>
                    <a:pt x="216787" y="3628611"/>
                    <a:pt x="157345" y="3525147"/>
                    <a:pt x="180305" y="3812146"/>
                  </a:cubicBezTo>
                  <a:cubicBezTo>
                    <a:pt x="181704" y="3829635"/>
                    <a:pt x="195033" y="3893119"/>
                    <a:pt x="206062" y="3915177"/>
                  </a:cubicBezTo>
                  <a:cubicBezTo>
                    <a:pt x="212984" y="3929022"/>
                    <a:pt x="231047" y="3938355"/>
                    <a:pt x="231820" y="3953814"/>
                  </a:cubicBezTo>
                  <a:cubicBezTo>
                    <a:pt x="239752" y="4112455"/>
                    <a:pt x="231820" y="4271493"/>
                    <a:pt x="231820" y="4430332"/>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449952" y="1661375"/>
              <a:ext cx="297023" cy="978794"/>
            </a:xfrm>
            <a:custGeom>
              <a:avLst/>
              <a:gdLst>
                <a:gd name="connsiteX0" fmla="*/ 297023 w 297023"/>
                <a:gd name="connsiteY0" fmla="*/ 0 h 978794"/>
                <a:gd name="connsiteX1" fmla="*/ 193992 w 297023"/>
                <a:gd name="connsiteY1" fmla="*/ 141667 h 978794"/>
                <a:gd name="connsiteX2" fmla="*/ 181113 w 297023"/>
                <a:gd name="connsiteY2" fmla="*/ 231819 h 978794"/>
                <a:gd name="connsiteX3" fmla="*/ 168234 w 297023"/>
                <a:gd name="connsiteY3" fmla="*/ 283335 h 978794"/>
                <a:gd name="connsiteX4" fmla="*/ 155355 w 297023"/>
                <a:gd name="connsiteY4" fmla="*/ 450760 h 978794"/>
                <a:gd name="connsiteX5" fmla="*/ 116718 w 297023"/>
                <a:gd name="connsiteY5" fmla="*/ 540912 h 978794"/>
                <a:gd name="connsiteX6" fmla="*/ 65203 w 297023"/>
                <a:gd name="connsiteY6" fmla="*/ 631064 h 978794"/>
                <a:gd name="connsiteX7" fmla="*/ 52324 w 297023"/>
                <a:gd name="connsiteY7" fmla="*/ 695459 h 978794"/>
                <a:gd name="connsiteX8" fmla="*/ 26566 w 297023"/>
                <a:gd name="connsiteY8" fmla="*/ 759853 h 978794"/>
                <a:gd name="connsiteX9" fmla="*/ 13687 w 297023"/>
                <a:gd name="connsiteY9" fmla="*/ 798490 h 978794"/>
                <a:gd name="connsiteX10" fmla="*/ 809 w 297023"/>
                <a:gd name="connsiteY10" fmla="*/ 978794 h 97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7023" h="978794">
                  <a:moveTo>
                    <a:pt x="297023" y="0"/>
                  </a:moveTo>
                  <a:cubicBezTo>
                    <a:pt x="266981" y="35049"/>
                    <a:pt x="208478" y="88550"/>
                    <a:pt x="193992" y="141667"/>
                  </a:cubicBezTo>
                  <a:cubicBezTo>
                    <a:pt x="186005" y="170953"/>
                    <a:pt x="186543" y="201953"/>
                    <a:pt x="181113" y="231819"/>
                  </a:cubicBezTo>
                  <a:cubicBezTo>
                    <a:pt x="177947" y="249234"/>
                    <a:pt x="172527" y="266163"/>
                    <a:pt x="168234" y="283335"/>
                  </a:cubicBezTo>
                  <a:cubicBezTo>
                    <a:pt x="163941" y="339143"/>
                    <a:pt x="166332" y="395874"/>
                    <a:pt x="155355" y="450760"/>
                  </a:cubicBezTo>
                  <a:cubicBezTo>
                    <a:pt x="148943" y="482819"/>
                    <a:pt x="130247" y="511148"/>
                    <a:pt x="116718" y="540912"/>
                  </a:cubicBezTo>
                  <a:cubicBezTo>
                    <a:pt x="93372" y="592273"/>
                    <a:pt x="94086" y="587741"/>
                    <a:pt x="65203" y="631064"/>
                  </a:cubicBezTo>
                  <a:cubicBezTo>
                    <a:pt x="60910" y="652529"/>
                    <a:pt x="58614" y="674492"/>
                    <a:pt x="52324" y="695459"/>
                  </a:cubicBezTo>
                  <a:cubicBezTo>
                    <a:pt x="45681" y="717602"/>
                    <a:pt x="34683" y="738207"/>
                    <a:pt x="26566" y="759853"/>
                  </a:cubicBezTo>
                  <a:cubicBezTo>
                    <a:pt x="21799" y="772564"/>
                    <a:pt x="17980" y="785611"/>
                    <a:pt x="13687" y="798490"/>
                  </a:cubicBezTo>
                  <a:cubicBezTo>
                    <a:pt x="-4837" y="909639"/>
                    <a:pt x="809" y="849650"/>
                    <a:pt x="809" y="978794"/>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12879" y="2807594"/>
              <a:ext cx="502276" cy="2009105"/>
            </a:xfrm>
            <a:custGeom>
              <a:avLst/>
              <a:gdLst>
                <a:gd name="connsiteX0" fmla="*/ 502276 w 502276"/>
                <a:gd name="connsiteY0" fmla="*/ 0 h 2009105"/>
                <a:gd name="connsiteX1" fmla="*/ 450761 w 502276"/>
                <a:gd name="connsiteY1" fmla="*/ 77274 h 2009105"/>
                <a:gd name="connsiteX2" fmla="*/ 399245 w 502276"/>
                <a:gd name="connsiteY2" fmla="*/ 515155 h 2009105"/>
                <a:gd name="connsiteX3" fmla="*/ 412124 w 502276"/>
                <a:gd name="connsiteY3" fmla="*/ 553792 h 2009105"/>
                <a:gd name="connsiteX4" fmla="*/ 399245 w 502276"/>
                <a:gd name="connsiteY4" fmla="*/ 811369 h 2009105"/>
                <a:gd name="connsiteX5" fmla="*/ 347730 w 502276"/>
                <a:gd name="connsiteY5" fmla="*/ 875764 h 2009105"/>
                <a:gd name="connsiteX6" fmla="*/ 296214 w 502276"/>
                <a:gd name="connsiteY6" fmla="*/ 978795 h 2009105"/>
                <a:gd name="connsiteX7" fmla="*/ 206062 w 502276"/>
                <a:gd name="connsiteY7" fmla="*/ 1133341 h 2009105"/>
                <a:gd name="connsiteX8" fmla="*/ 180304 w 502276"/>
                <a:gd name="connsiteY8" fmla="*/ 1171978 h 2009105"/>
                <a:gd name="connsiteX9" fmla="*/ 167425 w 502276"/>
                <a:gd name="connsiteY9" fmla="*/ 1339403 h 2009105"/>
                <a:gd name="connsiteX10" fmla="*/ 154547 w 502276"/>
                <a:gd name="connsiteY10" fmla="*/ 1403798 h 2009105"/>
                <a:gd name="connsiteX11" fmla="*/ 180304 w 502276"/>
                <a:gd name="connsiteY11" fmla="*/ 1596981 h 2009105"/>
                <a:gd name="connsiteX12" fmla="*/ 128789 w 502276"/>
                <a:gd name="connsiteY12" fmla="*/ 1725769 h 2009105"/>
                <a:gd name="connsiteX13" fmla="*/ 51516 w 502276"/>
                <a:gd name="connsiteY13" fmla="*/ 1854558 h 2009105"/>
                <a:gd name="connsiteX14" fmla="*/ 12879 w 502276"/>
                <a:gd name="connsiteY14" fmla="*/ 1970468 h 2009105"/>
                <a:gd name="connsiteX15" fmla="*/ 0 w 502276"/>
                <a:gd name="connsiteY15" fmla="*/ 2009105 h 2009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276" h="2009105">
                  <a:moveTo>
                    <a:pt x="502276" y="0"/>
                  </a:moveTo>
                  <a:cubicBezTo>
                    <a:pt x="485104" y="25758"/>
                    <a:pt x="459143" y="47473"/>
                    <a:pt x="450761" y="77274"/>
                  </a:cubicBezTo>
                  <a:cubicBezTo>
                    <a:pt x="391407" y="288310"/>
                    <a:pt x="368742" y="347392"/>
                    <a:pt x="399245" y="515155"/>
                  </a:cubicBezTo>
                  <a:cubicBezTo>
                    <a:pt x="401674" y="528512"/>
                    <a:pt x="407831" y="540913"/>
                    <a:pt x="412124" y="553792"/>
                  </a:cubicBezTo>
                  <a:cubicBezTo>
                    <a:pt x="407831" y="639651"/>
                    <a:pt x="416104" y="727072"/>
                    <a:pt x="399245" y="811369"/>
                  </a:cubicBezTo>
                  <a:cubicBezTo>
                    <a:pt x="393854" y="838324"/>
                    <a:pt x="362137" y="852353"/>
                    <a:pt x="347730" y="875764"/>
                  </a:cubicBezTo>
                  <a:cubicBezTo>
                    <a:pt x="327606" y="908466"/>
                    <a:pt x="314719" y="945151"/>
                    <a:pt x="296214" y="978795"/>
                  </a:cubicBezTo>
                  <a:cubicBezTo>
                    <a:pt x="267472" y="1031052"/>
                    <a:pt x="236746" y="1082201"/>
                    <a:pt x="206062" y="1133341"/>
                  </a:cubicBezTo>
                  <a:cubicBezTo>
                    <a:pt x="198098" y="1146614"/>
                    <a:pt x="180304" y="1171978"/>
                    <a:pt x="180304" y="1171978"/>
                  </a:cubicBezTo>
                  <a:cubicBezTo>
                    <a:pt x="176011" y="1227786"/>
                    <a:pt x="173606" y="1283772"/>
                    <a:pt x="167425" y="1339403"/>
                  </a:cubicBezTo>
                  <a:cubicBezTo>
                    <a:pt x="165008" y="1361159"/>
                    <a:pt x="154547" y="1381908"/>
                    <a:pt x="154547" y="1403798"/>
                  </a:cubicBezTo>
                  <a:cubicBezTo>
                    <a:pt x="154547" y="1479087"/>
                    <a:pt x="166603" y="1528476"/>
                    <a:pt x="180304" y="1596981"/>
                  </a:cubicBezTo>
                  <a:cubicBezTo>
                    <a:pt x="157667" y="1710162"/>
                    <a:pt x="184231" y="1614883"/>
                    <a:pt x="128789" y="1725769"/>
                  </a:cubicBezTo>
                  <a:cubicBezTo>
                    <a:pt x="68845" y="1845657"/>
                    <a:pt x="145982" y="1736475"/>
                    <a:pt x="51516" y="1854558"/>
                  </a:cubicBezTo>
                  <a:lnTo>
                    <a:pt x="12879" y="1970468"/>
                  </a:lnTo>
                  <a:lnTo>
                    <a:pt x="0" y="2009105"/>
                  </a:ln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231820" y="4520485"/>
              <a:ext cx="154546" cy="1893194"/>
            </a:xfrm>
            <a:custGeom>
              <a:avLst/>
              <a:gdLst>
                <a:gd name="connsiteX0" fmla="*/ 154546 w 154546"/>
                <a:gd name="connsiteY0" fmla="*/ 0 h 1893194"/>
                <a:gd name="connsiteX1" fmla="*/ 25757 w 154546"/>
                <a:gd name="connsiteY1" fmla="*/ 231819 h 1893194"/>
                <a:gd name="connsiteX2" fmla="*/ 51515 w 154546"/>
                <a:gd name="connsiteY2" fmla="*/ 476518 h 1893194"/>
                <a:gd name="connsiteX3" fmla="*/ 38636 w 154546"/>
                <a:gd name="connsiteY3" fmla="*/ 695459 h 1893194"/>
                <a:gd name="connsiteX4" fmla="*/ 25757 w 154546"/>
                <a:gd name="connsiteY4" fmla="*/ 746974 h 1893194"/>
                <a:gd name="connsiteX5" fmla="*/ 0 w 154546"/>
                <a:gd name="connsiteY5" fmla="*/ 862884 h 1893194"/>
                <a:gd name="connsiteX6" fmla="*/ 12879 w 154546"/>
                <a:gd name="connsiteY6" fmla="*/ 1262129 h 1893194"/>
                <a:gd name="connsiteX7" fmla="*/ 25757 w 154546"/>
                <a:gd name="connsiteY7" fmla="*/ 1300766 h 1893194"/>
                <a:gd name="connsiteX8" fmla="*/ 12879 w 154546"/>
                <a:gd name="connsiteY8" fmla="*/ 1558343 h 1893194"/>
                <a:gd name="connsiteX9" fmla="*/ 25757 w 154546"/>
                <a:gd name="connsiteY9" fmla="*/ 1712890 h 1893194"/>
                <a:gd name="connsiteX10" fmla="*/ 51515 w 154546"/>
                <a:gd name="connsiteY10" fmla="*/ 1751526 h 1893194"/>
                <a:gd name="connsiteX11" fmla="*/ 51515 w 154546"/>
                <a:gd name="connsiteY11" fmla="*/ 1893194 h 189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546" h="1893194">
                  <a:moveTo>
                    <a:pt x="154546" y="0"/>
                  </a:moveTo>
                  <a:cubicBezTo>
                    <a:pt x="122627" y="47879"/>
                    <a:pt x="33481" y="167452"/>
                    <a:pt x="25757" y="231819"/>
                  </a:cubicBezTo>
                  <a:cubicBezTo>
                    <a:pt x="10013" y="363020"/>
                    <a:pt x="22686" y="390031"/>
                    <a:pt x="51515" y="476518"/>
                  </a:cubicBezTo>
                  <a:cubicBezTo>
                    <a:pt x="47222" y="549498"/>
                    <a:pt x="45567" y="622682"/>
                    <a:pt x="38636" y="695459"/>
                  </a:cubicBezTo>
                  <a:cubicBezTo>
                    <a:pt x="36958" y="713079"/>
                    <a:pt x="29228" y="729618"/>
                    <a:pt x="25757" y="746974"/>
                  </a:cubicBezTo>
                  <a:cubicBezTo>
                    <a:pt x="3091" y="860307"/>
                    <a:pt x="25065" y="787689"/>
                    <a:pt x="0" y="862884"/>
                  </a:cubicBezTo>
                  <a:cubicBezTo>
                    <a:pt x="4293" y="995966"/>
                    <a:pt x="5060" y="1129208"/>
                    <a:pt x="12879" y="1262129"/>
                  </a:cubicBezTo>
                  <a:cubicBezTo>
                    <a:pt x="13676" y="1275681"/>
                    <a:pt x="25757" y="1287190"/>
                    <a:pt x="25757" y="1300766"/>
                  </a:cubicBezTo>
                  <a:cubicBezTo>
                    <a:pt x="25757" y="1386732"/>
                    <a:pt x="17172" y="1472484"/>
                    <a:pt x="12879" y="1558343"/>
                  </a:cubicBezTo>
                  <a:cubicBezTo>
                    <a:pt x="17172" y="1609859"/>
                    <a:pt x="15619" y="1662200"/>
                    <a:pt x="25757" y="1712890"/>
                  </a:cubicBezTo>
                  <a:cubicBezTo>
                    <a:pt x="28793" y="1728068"/>
                    <a:pt x="49326" y="1736203"/>
                    <a:pt x="51515" y="1751526"/>
                  </a:cubicBezTo>
                  <a:cubicBezTo>
                    <a:pt x="58193" y="1798274"/>
                    <a:pt x="51515" y="1845971"/>
                    <a:pt x="51515" y="1893194"/>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12810" y="1751527"/>
              <a:ext cx="283404" cy="1107583"/>
            </a:xfrm>
            <a:custGeom>
              <a:avLst/>
              <a:gdLst>
                <a:gd name="connsiteX0" fmla="*/ 283404 w 283404"/>
                <a:gd name="connsiteY0" fmla="*/ 0 h 1107583"/>
                <a:gd name="connsiteX1" fmla="*/ 90221 w 283404"/>
                <a:gd name="connsiteY1" fmla="*/ 566670 h 1107583"/>
                <a:gd name="connsiteX2" fmla="*/ 77342 w 283404"/>
                <a:gd name="connsiteY2" fmla="*/ 914400 h 1107583"/>
                <a:gd name="connsiteX3" fmla="*/ 64463 w 283404"/>
                <a:gd name="connsiteY3" fmla="*/ 953036 h 1107583"/>
                <a:gd name="connsiteX4" fmla="*/ 25827 w 283404"/>
                <a:gd name="connsiteY4" fmla="*/ 1004552 h 1107583"/>
                <a:gd name="connsiteX5" fmla="*/ 69 w 283404"/>
                <a:gd name="connsiteY5" fmla="*/ 1107583 h 110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404" h="1107583">
                  <a:moveTo>
                    <a:pt x="283404" y="0"/>
                  </a:moveTo>
                  <a:cubicBezTo>
                    <a:pt x="167071" y="203584"/>
                    <a:pt x="158458" y="202743"/>
                    <a:pt x="90221" y="566670"/>
                  </a:cubicBezTo>
                  <a:cubicBezTo>
                    <a:pt x="68845" y="680673"/>
                    <a:pt x="85058" y="798667"/>
                    <a:pt x="77342" y="914400"/>
                  </a:cubicBezTo>
                  <a:cubicBezTo>
                    <a:pt x="76439" y="927945"/>
                    <a:pt x="71198" y="941249"/>
                    <a:pt x="64463" y="953036"/>
                  </a:cubicBezTo>
                  <a:cubicBezTo>
                    <a:pt x="53814" y="971673"/>
                    <a:pt x="38706" y="987380"/>
                    <a:pt x="25827" y="1004552"/>
                  </a:cubicBezTo>
                  <a:cubicBezTo>
                    <a:pt x="-2646" y="1089970"/>
                    <a:pt x="69" y="1054674"/>
                    <a:pt x="69" y="1107583"/>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1578932" y="1161505"/>
            <a:ext cx="195684" cy="512750"/>
            <a:chOff x="7160654" y="1550603"/>
            <a:chExt cx="1777284" cy="4657014"/>
          </a:xfrm>
        </p:grpSpPr>
        <p:sp>
          <p:nvSpPr>
            <p:cNvPr id="263" name="Oval 262"/>
            <p:cNvSpPr/>
            <p:nvPr/>
          </p:nvSpPr>
          <p:spPr>
            <a:xfrm>
              <a:off x="7754593" y="1550603"/>
              <a:ext cx="914400" cy="9144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5" name="Straight Connector 264"/>
            <p:cNvCxnSpPr>
              <a:stCxn id="263" idx="3"/>
            </p:cNvCxnSpPr>
            <p:nvPr/>
          </p:nvCxnSpPr>
          <p:spPr>
            <a:xfrm flipH="1">
              <a:off x="7160654" y="2331092"/>
              <a:ext cx="727850" cy="16086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7160654" y="3939778"/>
              <a:ext cx="593939" cy="947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flipH="1">
              <a:off x="7524579" y="4919044"/>
              <a:ext cx="230014" cy="12885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160654" y="3939780"/>
              <a:ext cx="193183" cy="9872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7160654" y="4927017"/>
              <a:ext cx="193183" cy="11518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715956" y="2745610"/>
              <a:ext cx="719706" cy="50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8435662" y="3166046"/>
              <a:ext cx="502276" cy="941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7679127" y="2836997"/>
              <a:ext cx="363925" cy="553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8075809" y="3389998"/>
              <a:ext cx="359853" cy="175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p:nvGrpSpPr>
        <p:grpSpPr>
          <a:xfrm rot="573163" flipH="1">
            <a:off x="1760215" y="1251065"/>
            <a:ext cx="76712" cy="395042"/>
            <a:chOff x="7195965" y="1311256"/>
            <a:chExt cx="566881" cy="2919248"/>
          </a:xfrm>
        </p:grpSpPr>
        <p:sp>
          <p:nvSpPr>
            <p:cNvPr id="285" name="Rectangle 284"/>
            <p:cNvSpPr/>
            <p:nvPr/>
          </p:nvSpPr>
          <p:spPr>
            <a:xfrm rot="16200000">
              <a:off x="6019782" y="2487439"/>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4" name="Rectangle 283"/>
            <p:cNvSpPr/>
            <p:nvPr/>
          </p:nvSpPr>
          <p:spPr>
            <a:xfrm>
              <a:off x="7366715" y="1528839"/>
              <a:ext cx="231820" cy="2439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4" name="Straight Connector 293"/>
          <p:cNvCxnSpPr/>
          <p:nvPr/>
        </p:nvCxnSpPr>
        <p:spPr>
          <a:xfrm flipV="1">
            <a:off x="1611629" y="2147112"/>
            <a:ext cx="7372" cy="330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flipV="1">
            <a:off x="1739593" y="1968938"/>
            <a:ext cx="0" cy="5737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flipV="1">
            <a:off x="1842448" y="1864969"/>
            <a:ext cx="0" cy="5737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V="1">
            <a:off x="2036545" y="1916855"/>
            <a:ext cx="0" cy="5737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V="1">
            <a:off x="2204541" y="2299919"/>
            <a:ext cx="7372" cy="330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1928788" y="2278260"/>
            <a:ext cx="0" cy="3734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1902307" y="2147112"/>
            <a:ext cx="1025537" cy="523220"/>
          </a:xfrm>
          <a:prstGeom prst="rect">
            <a:avLst/>
          </a:prstGeom>
          <a:noFill/>
        </p:spPr>
        <p:txBody>
          <a:bodyPr wrap="none" rtlCol="0">
            <a:spAutoFit/>
          </a:bodyPr>
          <a:lstStyle/>
          <a:p>
            <a:r>
              <a:rPr lang="en-US" sz="1400" dirty="0" smtClean="0"/>
              <a:t>Positive</a:t>
            </a:r>
          </a:p>
          <a:p>
            <a:r>
              <a:rPr lang="en-US" sz="1400" dirty="0" smtClean="0"/>
              <a:t>Orientation</a:t>
            </a:r>
            <a:endParaRPr lang="en-US" sz="1400" dirty="0"/>
          </a:p>
        </p:txBody>
      </p:sp>
      <p:grpSp>
        <p:nvGrpSpPr>
          <p:cNvPr id="288" name="Group 287"/>
          <p:cNvGrpSpPr/>
          <p:nvPr/>
        </p:nvGrpSpPr>
        <p:grpSpPr>
          <a:xfrm rot="20817357" flipH="1">
            <a:off x="1946728" y="1602118"/>
            <a:ext cx="117474" cy="604953"/>
            <a:chOff x="7195965" y="1311256"/>
            <a:chExt cx="566881" cy="2919248"/>
          </a:xfrm>
        </p:grpSpPr>
        <p:sp>
          <p:nvSpPr>
            <p:cNvPr id="289" name="Rectangle 288"/>
            <p:cNvSpPr/>
            <p:nvPr/>
          </p:nvSpPr>
          <p:spPr>
            <a:xfrm rot="16200000">
              <a:off x="6019782" y="2487439"/>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0" name="Rectangle 289"/>
            <p:cNvSpPr/>
            <p:nvPr/>
          </p:nvSpPr>
          <p:spPr>
            <a:xfrm>
              <a:off x="7366715" y="1528839"/>
              <a:ext cx="231820" cy="2439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1" name="TextBox 300"/>
          <p:cNvSpPr txBox="1"/>
          <p:nvPr/>
        </p:nvSpPr>
        <p:spPr>
          <a:xfrm>
            <a:off x="1371809" y="5671151"/>
            <a:ext cx="1384271" cy="1169551"/>
          </a:xfrm>
          <a:prstGeom prst="rect">
            <a:avLst/>
          </a:prstGeom>
          <a:noFill/>
        </p:spPr>
        <p:txBody>
          <a:bodyPr wrap="square" rtlCol="0">
            <a:spAutoFit/>
          </a:bodyPr>
          <a:lstStyle/>
          <a:p>
            <a:r>
              <a:rPr lang="en-US" sz="1400" dirty="0" smtClean="0"/>
              <a:t>In free-fall, acceleration of case and proof mass are equal.  Reading: 0</a:t>
            </a:r>
            <a:r>
              <a:rPr lang="en-US" sz="1400" i="1" dirty="0" smtClean="0"/>
              <a:t>g</a:t>
            </a:r>
            <a:endParaRPr lang="en-US" sz="1400" i="1" dirty="0"/>
          </a:p>
        </p:txBody>
      </p:sp>
      <p:grpSp>
        <p:nvGrpSpPr>
          <p:cNvPr id="366" name="Group 365"/>
          <p:cNvGrpSpPr/>
          <p:nvPr/>
        </p:nvGrpSpPr>
        <p:grpSpPr>
          <a:xfrm>
            <a:off x="2749661" y="2147112"/>
            <a:ext cx="2067035" cy="4710888"/>
            <a:chOff x="2749661" y="2147112"/>
            <a:chExt cx="2067035" cy="4710888"/>
          </a:xfrm>
        </p:grpSpPr>
        <p:grpSp>
          <p:nvGrpSpPr>
            <p:cNvPr id="214" name="Group 213"/>
            <p:cNvGrpSpPr/>
            <p:nvPr/>
          </p:nvGrpSpPr>
          <p:grpSpPr>
            <a:xfrm>
              <a:off x="2749661" y="2651748"/>
              <a:ext cx="973835" cy="2919248"/>
              <a:chOff x="3779981" y="2240952"/>
              <a:chExt cx="973835" cy="2919248"/>
            </a:xfrm>
          </p:grpSpPr>
          <p:sp>
            <p:nvSpPr>
              <p:cNvPr id="215" name="Rectangle 214"/>
              <p:cNvSpPr/>
              <p:nvPr/>
            </p:nvSpPr>
            <p:spPr>
              <a:xfrm rot="16200000">
                <a:off x="3010751" y="3417135"/>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6" name="Rectangle 215"/>
              <p:cNvSpPr/>
              <p:nvPr/>
            </p:nvSpPr>
            <p:spPr>
              <a:xfrm rot="16200000">
                <a:off x="3104810" y="3475197"/>
                <a:ext cx="2731522" cy="45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7" name="TextBox 216"/>
              <p:cNvSpPr txBox="1"/>
              <p:nvPr/>
            </p:nvSpPr>
            <p:spPr>
              <a:xfrm>
                <a:off x="3844266" y="3539718"/>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0g</a:t>
                </a:r>
                <a:endParaRPr lang="en-US" sz="1200" dirty="0">
                  <a:latin typeface="Arial" panose="020B0604020202020204" pitchFamily="34" charset="0"/>
                  <a:cs typeface="Arial" panose="020B0604020202020204" pitchFamily="34" charset="0"/>
                </a:endParaRPr>
              </a:p>
            </p:txBody>
          </p:sp>
          <p:cxnSp>
            <p:nvCxnSpPr>
              <p:cNvPr id="218" name="Straight Connector 217"/>
              <p:cNvCxnSpPr/>
              <p:nvPr/>
            </p:nvCxnSpPr>
            <p:spPr>
              <a:xfrm rot="16200000" flipV="1">
                <a:off x="4180697" y="3383988"/>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3779981" y="325198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-1g</a:t>
                </a:r>
                <a:endParaRPr lang="en-US" sz="1200" dirty="0">
                  <a:latin typeface="Arial" panose="020B0604020202020204" pitchFamily="34" charset="0"/>
                  <a:cs typeface="Arial" panose="020B0604020202020204" pitchFamily="34" charset="0"/>
                </a:endParaRPr>
              </a:p>
            </p:txBody>
          </p:sp>
          <p:cxnSp>
            <p:nvCxnSpPr>
              <p:cNvPr id="220" name="Straight Connector 219"/>
              <p:cNvCxnSpPr/>
              <p:nvPr/>
            </p:nvCxnSpPr>
            <p:spPr>
              <a:xfrm rot="16200000" flipV="1">
                <a:off x="4180697" y="3093165"/>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3779981" y="2964248"/>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222" name="Straight Connector 221"/>
              <p:cNvCxnSpPr/>
              <p:nvPr/>
            </p:nvCxnSpPr>
            <p:spPr>
              <a:xfrm rot="16200000" flipV="1">
                <a:off x="4180697" y="2805791"/>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3779981" y="267651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-3g</a:t>
                </a:r>
                <a:endParaRPr lang="en-US" sz="1200" dirty="0">
                  <a:latin typeface="Arial" panose="020B0604020202020204" pitchFamily="34" charset="0"/>
                  <a:cs typeface="Arial" panose="020B0604020202020204" pitchFamily="34" charset="0"/>
                </a:endParaRPr>
              </a:p>
            </p:txBody>
          </p:sp>
          <p:cxnSp>
            <p:nvCxnSpPr>
              <p:cNvPr id="224" name="Straight Connector 223"/>
              <p:cNvCxnSpPr/>
              <p:nvPr/>
            </p:nvCxnSpPr>
            <p:spPr>
              <a:xfrm rot="16200000" flipV="1">
                <a:off x="4180697" y="4526342"/>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3844266" y="4413660"/>
                <a:ext cx="35458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3</a:t>
                </a:r>
                <a:r>
                  <a:rPr lang="en-US" sz="1200" dirty="0" smtClean="0">
                    <a:latin typeface="Arial" panose="020B0604020202020204" pitchFamily="34" charset="0"/>
                    <a:cs typeface="Arial" panose="020B0604020202020204" pitchFamily="34" charset="0"/>
                  </a:rPr>
                  <a:t>g</a:t>
                </a:r>
                <a:endParaRPr lang="en-US" sz="1200" dirty="0">
                  <a:latin typeface="Arial" panose="020B0604020202020204" pitchFamily="34" charset="0"/>
                  <a:cs typeface="Arial" panose="020B0604020202020204" pitchFamily="34" charset="0"/>
                </a:endParaRPr>
              </a:p>
            </p:txBody>
          </p:sp>
          <p:cxnSp>
            <p:nvCxnSpPr>
              <p:cNvPr id="226" name="Straight Connector 225"/>
              <p:cNvCxnSpPr/>
              <p:nvPr/>
            </p:nvCxnSpPr>
            <p:spPr>
              <a:xfrm rot="16200000" flipV="1">
                <a:off x="4180697" y="4244264"/>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3844266" y="4125924"/>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228" name="Straight Connector 227"/>
              <p:cNvCxnSpPr/>
              <p:nvPr/>
            </p:nvCxnSpPr>
            <p:spPr>
              <a:xfrm rot="16200000" flipV="1">
                <a:off x="4180697" y="3953439"/>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3826578" y="3825310"/>
                <a:ext cx="393056" cy="307777"/>
              </a:xfrm>
              <a:prstGeom prst="rect">
                <a:avLst/>
              </a:prstGeom>
              <a:noFill/>
            </p:spPr>
            <p:txBody>
              <a:bodyPr wrap="none" rtlCol="0">
                <a:spAutoFit/>
              </a:bodyPr>
              <a:lstStyle/>
              <a:p>
                <a:r>
                  <a:rPr lang="en-US" sz="1400" b="1" dirty="0" smtClean="0">
                    <a:solidFill>
                      <a:srgbClr val="0000CC"/>
                    </a:solidFill>
                    <a:latin typeface="Arial" panose="020B0604020202020204" pitchFamily="34" charset="0"/>
                    <a:cs typeface="Arial" panose="020B0604020202020204" pitchFamily="34" charset="0"/>
                  </a:rPr>
                  <a:t>1g</a:t>
                </a:r>
                <a:endParaRPr lang="en-US" sz="1400" b="1" dirty="0">
                  <a:solidFill>
                    <a:srgbClr val="0000CC"/>
                  </a:solidFill>
                  <a:latin typeface="Arial" panose="020B0604020202020204" pitchFamily="34" charset="0"/>
                  <a:cs typeface="Arial" panose="020B0604020202020204" pitchFamily="34" charset="0"/>
                </a:endParaRPr>
              </a:p>
            </p:txBody>
          </p:sp>
          <p:cxnSp>
            <p:nvCxnSpPr>
              <p:cNvPr id="230" name="Straight Connector 229"/>
              <p:cNvCxnSpPr/>
              <p:nvPr/>
            </p:nvCxnSpPr>
            <p:spPr>
              <a:xfrm rot="16200000" flipV="1">
                <a:off x="4180697" y="3666066"/>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4146190" y="3700575"/>
                <a:ext cx="6076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rot="5400000">
                <a:off x="4013613" y="4470831"/>
                <a:ext cx="913916" cy="299997"/>
                <a:chOff x="4244447" y="4675715"/>
                <a:chExt cx="1030287" cy="168277"/>
              </a:xfrm>
            </p:grpSpPr>
            <p:cxnSp>
              <p:nvCxnSpPr>
                <p:cNvPr id="246" name="Straight Connector 245"/>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rot="5400000">
                <a:off x="3732541" y="2922848"/>
                <a:ext cx="1481904" cy="305839"/>
                <a:chOff x="4235534" y="4675715"/>
                <a:chExt cx="1039200" cy="168277"/>
              </a:xfrm>
            </p:grpSpPr>
            <p:cxnSp>
              <p:nvCxnSpPr>
                <p:cNvPr id="236" name="Straight Connector 235"/>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bwMode="auto">
                <a:xfrm rot="16200000" flipH="1" flipV="1">
                  <a:off x="4360216" y="4627233"/>
                  <a:ext cx="4024" cy="2533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4" name="Rectangle 233"/>
              <p:cNvSpPr/>
              <p:nvPr/>
            </p:nvSpPr>
            <p:spPr>
              <a:xfrm rot="5400000">
                <a:off x="4298175" y="3841475"/>
                <a:ext cx="347152" cy="297638"/>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5" name="TextBox 234"/>
              <p:cNvSpPr txBox="1"/>
              <p:nvPr/>
            </p:nvSpPr>
            <p:spPr>
              <a:xfrm rot="16200000">
                <a:off x="4311931" y="3858511"/>
                <a:ext cx="31290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a:t>
                </a:r>
                <a:endParaRPr lang="en-US" sz="1200" dirty="0">
                  <a:latin typeface="Arial" panose="020B0604020202020204" pitchFamily="34" charset="0"/>
                  <a:cs typeface="Arial" panose="020B0604020202020204" pitchFamily="34" charset="0"/>
                </a:endParaRPr>
              </a:p>
            </p:txBody>
          </p:sp>
        </p:grpSp>
        <p:sp>
          <p:nvSpPr>
            <p:cNvPr id="297" name="Rectangle 296"/>
            <p:cNvSpPr/>
            <p:nvPr/>
          </p:nvSpPr>
          <p:spPr>
            <a:xfrm>
              <a:off x="2846228" y="5570996"/>
              <a:ext cx="1712890" cy="14722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2994362" y="5718220"/>
              <a:ext cx="64285" cy="11397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4346643" y="5718220"/>
              <a:ext cx="64285" cy="11397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p:cNvSpPr txBox="1"/>
            <p:nvPr/>
          </p:nvSpPr>
          <p:spPr>
            <a:xfrm>
              <a:off x="3729638" y="3882216"/>
              <a:ext cx="1087058" cy="1600438"/>
            </a:xfrm>
            <a:prstGeom prst="rect">
              <a:avLst/>
            </a:prstGeom>
            <a:noFill/>
          </p:spPr>
          <p:txBody>
            <a:bodyPr wrap="square" rtlCol="0">
              <a:spAutoFit/>
            </a:bodyPr>
            <a:lstStyle/>
            <a:p>
              <a:r>
                <a:rPr lang="en-US" sz="1400" dirty="0" smtClean="0"/>
                <a:t>On a table,</a:t>
              </a:r>
              <a:br>
                <a:rPr lang="en-US" sz="1400" dirty="0" smtClean="0"/>
              </a:br>
              <a:r>
                <a:rPr lang="en-US" sz="1400" dirty="0" smtClean="0"/>
                <a:t>table exerts 1g of force upward.</a:t>
              </a:r>
              <a:br>
                <a:rPr lang="en-US" sz="1400" dirty="0" smtClean="0"/>
              </a:br>
              <a:r>
                <a:rPr lang="en-US" sz="1400" dirty="0" smtClean="0"/>
                <a:t/>
              </a:r>
              <a:br>
                <a:rPr lang="en-US" sz="1400" dirty="0" smtClean="0"/>
              </a:br>
              <a:r>
                <a:rPr lang="en-US" sz="1400" dirty="0" smtClean="0"/>
                <a:t>Reading: </a:t>
              </a:r>
              <a:br>
                <a:rPr lang="en-US" sz="1400" dirty="0" smtClean="0"/>
              </a:br>
              <a:r>
                <a:rPr lang="en-US" sz="1400" dirty="0" smtClean="0"/>
                <a:t>1</a:t>
              </a:r>
              <a:r>
                <a:rPr lang="en-US" sz="1400" i="1" dirty="0" smtClean="0"/>
                <a:t>g </a:t>
              </a:r>
              <a:r>
                <a:rPr lang="en-US" sz="1400" dirty="0" smtClean="0"/>
                <a:t>up</a:t>
              </a:r>
              <a:endParaRPr lang="en-US" sz="1400" dirty="0"/>
            </a:p>
          </p:txBody>
        </p:sp>
        <p:cxnSp>
          <p:nvCxnSpPr>
            <p:cNvPr id="306" name="Straight Arrow Connector 305"/>
            <p:cNvCxnSpPr/>
            <p:nvPr/>
          </p:nvCxnSpPr>
          <p:spPr>
            <a:xfrm flipV="1">
              <a:off x="3446164" y="2278260"/>
              <a:ext cx="0" cy="3734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3419683" y="2147112"/>
              <a:ext cx="1025537" cy="523220"/>
            </a:xfrm>
            <a:prstGeom prst="rect">
              <a:avLst/>
            </a:prstGeom>
            <a:noFill/>
          </p:spPr>
          <p:txBody>
            <a:bodyPr wrap="none" rtlCol="0">
              <a:spAutoFit/>
            </a:bodyPr>
            <a:lstStyle/>
            <a:p>
              <a:r>
                <a:rPr lang="en-US" sz="1400" dirty="0" smtClean="0"/>
                <a:t>Positive</a:t>
              </a:r>
            </a:p>
            <a:p>
              <a:r>
                <a:rPr lang="en-US" sz="1400" dirty="0" smtClean="0"/>
                <a:t>Orientation</a:t>
              </a:r>
              <a:endParaRPr lang="en-US" sz="1400" dirty="0"/>
            </a:p>
          </p:txBody>
        </p:sp>
        <p:sp>
          <p:nvSpPr>
            <p:cNvPr id="303" name="Down Arrow 302"/>
            <p:cNvSpPr/>
            <p:nvPr/>
          </p:nvSpPr>
          <p:spPr>
            <a:xfrm flipV="1">
              <a:off x="3296219" y="5594212"/>
              <a:ext cx="293224" cy="536132"/>
            </a:xfrm>
            <a:prstGeom prst="downArrow">
              <a:avLst/>
            </a:prstGeom>
            <a:solidFill>
              <a:srgbClr val="C0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TextBox 308"/>
            <p:cNvSpPr txBox="1"/>
            <p:nvPr/>
          </p:nvSpPr>
          <p:spPr>
            <a:xfrm>
              <a:off x="3456307" y="5774109"/>
              <a:ext cx="590226" cy="307777"/>
            </a:xfrm>
            <a:prstGeom prst="rect">
              <a:avLst/>
            </a:prstGeom>
            <a:noFill/>
          </p:spPr>
          <p:txBody>
            <a:bodyPr wrap="none" rtlCol="0">
              <a:spAutoFit/>
            </a:bodyPr>
            <a:lstStyle/>
            <a:p>
              <a:r>
                <a:rPr lang="en-US" sz="1400" dirty="0" smtClean="0"/>
                <a:t>1g up</a:t>
              </a:r>
              <a:endParaRPr lang="en-US" sz="1400" dirty="0"/>
            </a:p>
          </p:txBody>
        </p:sp>
      </p:grpSp>
      <p:grpSp>
        <p:nvGrpSpPr>
          <p:cNvPr id="310" name="Group 309"/>
          <p:cNvGrpSpPr/>
          <p:nvPr/>
        </p:nvGrpSpPr>
        <p:grpSpPr>
          <a:xfrm>
            <a:off x="5625144" y="2651748"/>
            <a:ext cx="973835" cy="2919248"/>
            <a:chOff x="3779981" y="2240952"/>
            <a:chExt cx="973835" cy="2919248"/>
          </a:xfrm>
        </p:grpSpPr>
        <p:sp>
          <p:nvSpPr>
            <p:cNvPr id="311" name="Rectangle 310"/>
            <p:cNvSpPr/>
            <p:nvPr/>
          </p:nvSpPr>
          <p:spPr>
            <a:xfrm rot="16200000">
              <a:off x="3010751" y="3417135"/>
              <a:ext cx="2919248" cy="566881"/>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2" name="Rectangle 311"/>
            <p:cNvSpPr/>
            <p:nvPr/>
          </p:nvSpPr>
          <p:spPr>
            <a:xfrm rot="16200000">
              <a:off x="3104810" y="3475197"/>
              <a:ext cx="2731522" cy="450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3" name="TextBox 312"/>
            <p:cNvSpPr txBox="1"/>
            <p:nvPr/>
          </p:nvSpPr>
          <p:spPr>
            <a:xfrm>
              <a:off x="3844266" y="3539718"/>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0g</a:t>
              </a:r>
              <a:endParaRPr lang="en-US" sz="1200" dirty="0">
                <a:latin typeface="Arial" panose="020B0604020202020204" pitchFamily="34" charset="0"/>
                <a:cs typeface="Arial" panose="020B0604020202020204" pitchFamily="34" charset="0"/>
              </a:endParaRPr>
            </a:p>
          </p:txBody>
        </p:sp>
        <p:cxnSp>
          <p:nvCxnSpPr>
            <p:cNvPr id="314" name="Straight Connector 313"/>
            <p:cNvCxnSpPr/>
            <p:nvPr/>
          </p:nvCxnSpPr>
          <p:spPr>
            <a:xfrm rot="16200000" flipV="1">
              <a:off x="4180697" y="3383988"/>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3779981" y="325198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-1g</a:t>
              </a:r>
              <a:endParaRPr lang="en-US" sz="1200" dirty="0">
                <a:latin typeface="Arial" panose="020B0604020202020204" pitchFamily="34" charset="0"/>
                <a:cs typeface="Arial" panose="020B0604020202020204" pitchFamily="34" charset="0"/>
              </a:endParaRPr>
            </a:p>
          </p:txBody>
        </p:sp>
        <p:cxnSp>
          <p:nvCxnSpPr>
            <p:cNvPr id="316" name="Straight Connector 315"/>
            <p:cNvCxnSpPr/>
            <p:nvPr/>
          </p:nvCxnSpPr>
          <p:spPr>
            <a:xfrm rot="16200000" flipV="1">
              <a:off x="4180697" y="3093165"/>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779981" y="2964248"/>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318" name="Straight Connector 317"/>
            <p:cNvCxnSpPr/>
            <p:nvPr/>
          </p:nvCxnSpPr>
          <p:spPr>
            <a:xfrm rot="16200000" flipV="1">
              <a:off x="4180697" y="2805791"/>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9" name="TextBox 318"/>
            <p:cNvSpPr txBox="1"/>
            <p:nvPr/>
          </p:nvSpPr>
          <p:spPr>
            <a:xfrm>
              <a:off x="3779981" y="2676513"/>
              <a:ext cx="40588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-3g</a:t>
              </a:r>
              <a:endParaRPr lang="en-US" sz="1200" dirty="0">
                <a:latin typeface="Arial" panose="020B0604020202020204" pitchFamily="34" charset="0"/>
                <a:cs typeface="Arial" panose="020B0604020202020204" pitchFamily="34" charset="0"/>
              </a:endParaRPr>
            </a:p>
          </p:txBody>
        </p:sp>
        <p:cxnSp>
          <p:nvCxnSpPr>
            <p:cNvPr id="320" name="Straight Connector 319"/>
            <p:cNvCxnSpPr/>
            <p:nvPr/>
          </p:nvCxnSpPr>
          <p:spPr>
            <a:xfrm rot="16200000" flipV="1">
              <a:off x="4180697" y="4526342"/>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1" name="TextBox 320"/>
            <p:cNvSpPr txBox="1"/>
            <p:nvPr/>
          </p:nvSpPr>
          <p:spPr>
            <a:xfrm>
              <a:off x="3844266" y="4413660"/>
              <a:ext cx="35458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3</a:t>
              </a:r>
              <a:r>
                <a:rPr lang="en-US" sz="1200" dirty="0" smtClean="0">
                  <a:latin typeface="Arial" panose="020B0604020202020204" pitchFamily="34" charset="0"/>
                  <a:cs typeface="Arial" panose="020B0604020202020204" pitchFamily="34" charset="0"/>
                </a:rPr>
                <a:t>g</a:t>
              </a:r>
              <a:endParaRPr lang="en-US" sz="1200" dirty="0">
                <a:latin typeface="Arial" panose="020B0604020202020204" pitchFamily="34" charset="0"/>
                <a:cs typeface="Arial" panose="020B0604020202020204" pitchFamily="34" charset="0"/>
              </a:endParaRPr>
            </a:p>
          </p:txBody>
        </p:sp>
        <p:cxnSp>
          <p:nvCxnSpPr>
            <p:cNvPr id="322" name="Straight Connector 321"/>
            <p:cNvCxnSpPr/>
            <p:nvPr/>
          </p:nvCxnSpPr>
          <p:spPr>
            <a:xfrm rot="16200000" flipV="1">
              <a:off x="4180697" y="4244264"/>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3" name="TextBox 322"/>
            <p:cNvSpPr txBox="1"/>
            <p:nvPr/>
          </p:nvSpPr>
          <p:spPr>
            <a:xfrm>
              <a:off x="3844266" y="4125924"/>
              <a:ext cx="3545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2g</a:t>
              </a:r>
              <a:endParaRPr lang="en-US" sz="1200" dirty="0">
                <a:latin typeface="Arial" panose="020B0604020202020204" pitchFamily="34" charset="0"/>
                <a:cs typeface="Arial" panose="020B0604020202020204" pitchFamily="34" charset="0"/>
              </a:endParaRPr>
            </a:p>
          </p:txBody>
        </p:sp>
        <p:cxnSp>
          <p:nvCxnSpPr>
            <p:cNvPr id="324" name="Straight Connector 323"/>
            <p:cNvCxnSpPr/>
            <p:nvPr/>
          </p:nvCxnSpPr>
          <p:spPr>
            <a:xfrm rot="16200000" flipV="1">
              <a:off x="4180697" y="3953439"/>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3826578" y="3825310"/>
              <a:ext cx="393056" cy="307777"/>
            </a:xfrm>
            <a:prstGeom prst="rect">
              <a:avLst/>
            </a:prstGeom>
            <a:noFill/>
          </p:spPr>
          <p:txBody>
            <a:bodyPr wrap="none" rtlCol="0">
              <a:spAutoFit/>
            </a:bodyPr>
            <a:lstStyle/>
            <a:p>
              <a:r>
                <a:rPr lang="en-US" sz="1400" b="1" dirty="0" smtClean="0">
                  <a:solidFill>
                    <a:srgbClr val="0000CC"/>
                  </a:solidFill>
                  <a:latin typeface="Arial" panose="020B0604020202020204" pitchFamily="34" charset="0"/>
                  <a:cs typeface="Arial" panose="020B0604020202020204" pitchFamily="34" charset="0"/>
                </a:rPr>
                <a:t>1g</a:t>
              </a:r>
              <a:endParaRPr lang="en-US" sz="1400" b="1" dirty="0">
                <a:solidFill>
                  <a:srgbClr val="0000CC"/>
                </a:solidFill>
                <a:latin typeface="Arial" panose="020B0604020202020204" pitchFamily="34" charset="0"/>
                <a:cs typeface="Arial" panose="020B0604020202020204" pitchFamily="34" charset="0"/>
              </a:endParaRPr>
            </a:p>
          </p:txBody>
        </p:sp>
        <p:cxnSp>
          <p:nvCxnSpPr>
            <p:cNvPr id="326" name="Straight Connector 325"/>
            <p:cNvCxnSpPr/>
            <p:nvPr/>
          </p:nvCxnSpPr>
          <p:spPr>
            <a:xfrm rot="16200000" flipV="1">
              <a:off x="4180697" y="3666066"/>
              <a:ext cx="0" cy="690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H="1">
              <a:off x="4146190" y="3700575"/>
              <a:ext cx="60762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28" name="Group 327"/>
            <p:cNvGrpSpPr/>
            <p:nvPr/>
          </p:nvGrpSpPr>
          <p:grpSpPr>
            <a:xfrm rot="5400000">
              <a:off x="4013613" y="4470831"/>
              <a:ext cx="913916" cy="299997"/>
              <a:chOff x="4244447" y="4675715"/>
              <a:chExt cx="1030287" cy="168277"/>
            </a:xfrm>
          </p:grpSpPr>
          <p:cxnSp>
            <p:nvCxnSpPr>
              <p:cNvPr id="342" name="Straight Connector 341"/>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3" name="Straight Connector 342"/>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5" name="Straight Connector 344"/>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6" name="Straight Connector 345"/>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7" name="Straight Connector 346"/>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8" name="Straight Connector 347"/>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9" name="Straight Connector 348"/>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rot="5400000">
              <a:off x="3732541" y="2922848"/>
              <a:ext cx="1481904" cy="305839"/>
              <a:chOff x="4235534" y="4675715"/>
              <a:chExt cx="1039200" cy="168277"/>
            </a:xfrm>
          </p:grpSpPr>
          <p:cxnSp>
            <p:nvCxnSpPr>
              <p:cNvPr id="332" name="Straight Connector 331"/>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6" name="Straight Connector 335"/>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7" name="Straight Connector 336"/>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p:cNvCxnSpPr/>
              <p:nvPr/>
            </p:nvCxnSpPr>
            <p:spPr bwMode="auto">
              <a:xfrm rot="16200000" flipH="1" flipV="1">
                <a:off x="4360216" y="4627233"/>
                <a:ext cx="4024" cy="2533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30" name="Rectangle 329"/>
            <p:cNvSpPr/>
            <p:nvPr/>
          </p:nvSpPr>
          <p:spPr>
            <a:xfrm rot="5400000">
              <a:off x="4298175" y="3841475"/>
              <a:ext cx="347152" cy="297638"/>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1" name="TextBox 330"/>
            <p:cNvSpPr txBox="1"/>
            <p:nvPr/>
          </p:nvSpPr>
          <p:spPr>
            <a:xfrm rot="16200000">
              <a:off x="4311931" y="3858511"/>
              <a:ext cx="31290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a:t>
              </a:r>
              <a:endParaRPr lang="en-US" sz="1200" dirty="0">
                <a:latin typeface="Arial" panose="020B0604020202020204" pitchFamily="34" charset="0"/>
                <a:cs typeface="Arial" panose="020B0604020202020204" pitchFamily="34" charset="0"/>
              </a:endParaRPr>
            </a:p>
          </p:txBody>
        </p:sp>
      </p:grpSp>
      <p:cxnSp>
        <p:nvCxnSpPr>
          <p:cNvPr id="353" name="Straight Arrow Connector 352"/>
          <p:cNvCxnSpPr/>
          <p:nvPr/>
        </p:nvCxnSpPr>
        <p:spPr>
          <a:xfrm flipV="1">
            <a:off x="6321647" y="2278260"/>
            <a:ext cx="0" cy="3734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4" name="TextBox 353"/>
          <p:cNvSpPr txBox="1"/>
          <p:nvPr/>
        </p:nvSpPr>
        <p:spPr>
          <a:xfrm>
            <a:off x="6295166" y="2147112"/>
            <a:ext cx="1025537" cy="523220"/>
          </a:xfrm>
          <a:prstGeom prst="rect">
            <a:avLst/>
          </a:prstGeom>
          <a:noFill/>
        </p:spPr>
        <p:txBody>
          <a:bodyPr wrap="none" rtlCol="0">
            <a:spAutoFit/>
          </a:bodyPr>
          <a:lstStyle/>
          <a:p>
            <a:r>
              <a:rPr lang="en-US" sz="1400" dirty="0" smtClean="0"/>
              <a:t>Positive</a:t>
            </a:r>
          </a:p>
          <a:p>
            <a:r>
              <a:rPr lang="en-US" sz="1400" dirty="0" smtClean="0"/>
              <a:t>Orientation</a:t>
            </a:r>
            <a:endParaRPr lang="en-US" sz="1400" dirty="0"/>
          </a:p>
        </p:txBody>
      </p:sp>
      <p:sp>
        <p:nvSpPr>
          <p:cNvPr id="356" name="Down Arrow 355"/>
          <p:cNvSpPr/>
          <p:nvPr/>
        </p:nvSpPr>
        <p:spPr>
          <a:xfrm flipV="1">
            <a:off x="6842459" y="5789712"/>
            <a:ext cx="293224" cy="536132"/>
          </a:xfrm>
          <a:prstGeom prst="downArrow">
            <a:avLst/>
          </a:prstGeom>
          <a:solidFill>
            <a:srgbClr val="C0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TextBox 356"/>
          <p:cNvSpPr txBox="1"/>
          <p:nvPr/>
        </p:nvSpPr>
        <p:spPr>
          <a:xfrm>
            <a:off x="6358961" y="6095341"/>
            <a:ext cx="2270109" cy="523220"/>
          </a:xfrm>
          <a:prstGeom prst="rect">
            <a:avLst/>
          </a:prstGeom>
          <a:noFill/>
        </p:spPr>
        <p:txBody>
          <a:bodyPr wrap="none" rtlCol="0">
            <a:spAutoFit/>
          </a:bodyPr>
          <a:lstStyle/>
          <a:p>
            <a:r>
              <a:rPr lang="en-US" sz="1400" dirty="0" smtClean="0"/>
              <a:t>1g up</a:t>
            </a:r>
          </a:p>
          <a:p>
            <a:r>
              <a:rPr lang="en-US" sz="1400" dirty="0" smtClean="0"/>
              <a:t>(e.g. straight and level flight)</a:t>
            </a:r>
            <a:endParaRPr lang="en-US" sz="1400" dirty="0"/>
          </a:p>
        </p:txBody>
      </p:sp>
      <p:sp>
        <p:nvSpPr>
          <p:cNvPr id="358" name="TextBox 357"/>
          <p:cNvSpPr txBox="1"/>
          <p:nvPr/>
        </p:nvSpPr>
        <p:spPr>
          <a:xfrm>
            <a:off x="8131483" y="5140016"/>
            <a:ext cx="800219" cy="307777"/>
          </a:xfrm>
          <a:prstGeom prst="rect">
            <a:avLst/>
          </a:prstGeom>
          <a:noFill/>
        </p:spPr>
        <p:txBody>
          <a:bodyPr wrap="none" rtlCol="0">
            <a:spAutoFit/>
          </a:bodyPr>
          <a:lstStyle/>
          <a:p>
            <a:r>
              <a:rPr lang="en-US" sz="1400" dirty="0" smtClean="0"/>
              <a:t>Airplane</a:t>
            </a:r>
            <a:endParaRPr lang="en-US" sz="1400" dirty="0"/>
          </a:p>
        </p:txBody>
      </p:sp>
      <p:cxnSp>
        <p:nvCxnSpPr>
          <p:cNvPr id="359" name="Straight Arrow Connector 358"/>
          <p:cNvCxnSpPr/>
          <p:nvPr/>
        </p:nvCxnSpPr>
        <p:spPr>
          <a:xfrm flipV="1">
            <a:off x="7465578" y="5488791"/>
            <a:ext cx="0" cy="373487"/>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7442499" y="5491198"/>
            <a:ext cx="1025537" cy="523220"/>
          </a:xfrm>
          <a:prstGeom prst="rect">
            <a:avLst/>
          </a:prstGeom>
          <a:noFill/>
        </p:spPr>
        <p:txBody>
          <a:bodyPr wrap="none" rtlCol="0">
            <a:spAutoFit/>
          </a:bodyPr>
          <a:lstStyle/>
          <a:p>
            <a:r>
              <a:rPr lang="en-US" sz="1400" dirty="0" smtClean="0"/>
              <a:t>Positive</a:t>
            </a:r>
          </a:p>
          <a:p>
            <a:r>
              <a:rPr lang="en-US" sz="1400" dirty="0" smtClean="0"/>
              <a:t>Orientation</a:t>
            </a:r>
            <a:endParaRPr lang="en-US" sz="1400" dirty="0"/>
          </a:p>
        </p:txBody>
      </p:sp>
      <p:sp>
        <p:nvSpPr>
          <p:cNvPr id="361" name="TextBox 360"/>
          <p:cNvSpPr txBox="1"/>
          <p:nvPr/>
        </p:nvSpPr>
        <p:spPr>
          <a:xfrm>
            <a:off x="4868214" y="2373561"/>
            <a:ext cx="1218937" cy="1600438"/>
          </a:xfrm>
          <a:prstGeom prst="rect">
            <a:avLst/>
          </a:prstGeom>
          <a:noFill/>
        </p:spPr>
        <p:txBody>
          <a:bodyPr wrap="square" rtlCol="0">
            <a:spAutoFit/>
          </a:bodyPr>
          <a:lstStyle/>
          <a:p>
            <a:r>
              <a:rPr lang="en-US" sz="1400" dirty="0" smtClean="0"/>
              <a:t>On an plane,</a:t>
            </a:r>
            <a:br>
              <a:rPr lang="en-US" sz="1400" dirty="0" smtClean="0"/>
            </a:br>
            <a:r>
              <a:rPr lang="en-US" sz="1400" i="1" dirty="0" smtClean="0"/>
              <a:t>Lift</a:t>
            </a:r>
            <a:r>
              <a:rPr lang="en-US" sz="1400" dirty="0" smtClean="0"/>
              <a:t> exerts 1g of force upward.</a:t>
            </a:r>
            <a:br>
              <a:rPr lang="en-US" sz="1400" dirty="0" smtClean="0"/>
            </a:br>
            <a:r>
              <a:rPr lang="en-US" sz="1400" dirty="0" smtClean="0"/>
              <a:t/>
            </a:r>
            <a:br>
              <a:rPr lang="en-US" sz="1400" dirty="0" smtClean="0"/>
            </a:br>
            <a:r>
              <a:rPr lang="en-US" sz="1400" dirty="0" smtClean="0"/>
              <a:t>Reading: </a:t>
            </a:r>
            <a:br>
              <a:rPr lang="en-US" sz="1400" dirty="0" smtClean="0"/>
            </a:br>
            <a:r>
              <a:rPr lang="en-US" sz="1400" dirty="0" smtClean="0"/>
              <a:t>1</a:t>
            </a:r>
            <a:r>
              <a:rPr lang="en-US" sz="1400" i="1" dirty="0" smtClean="0"/>
              <a:t>g </a:t>
            </a:r>
            <a:r>
              <a:rPr lang="en-US" sz="1400" dirty="0" smtClean="0"/>
              <a:t>up</a:t>
            </a:r>
            <a:endParaRPr lang="en-US" sz="1400" dirty="0"/>
          </a:p>
        </p:txBody>
      </p:sp>
      <p:sp>
        <p:nvSpPr>
          <p:cNvPr id="362" name="TextBox 361"/>
          <p:cNvSpPr txBox="1"/>
          <p:nvPr/>
        </p:nvSpPr>
        <p:spPr>
          <a:xfrm>
            <a:off x="8256430" y="3443416"/>
            <a:ext cx="944381" cy="738664"/>
          </a:xfrm>
          <a:prstGeom prst="rect">
            <a:avLst/>
          </a:prstGeom>
          <a:noFill/>
        </p:spPr>
        <p:txBody>
          <a:bodyPr wrap="square" rtlCol="0">
            <a:spAutoFit/>
          </a:bodyPr>
          <a:lstStyle/>
          <a:p>
            <a:r>
              <a:rPr lang="en-US" sz="1400" dirty="0" smtClean="0"/>
              <a:t>Reading: </a:t>
            </a:r>
            <a:br>
              <a:rPr lang="en-US" sz="1400" dirty="0" smtClean="0"/>
            </a:br>
            <a:r>
              <a:rPr lang="en-US" sz="1400" dirty="0" smtClean="0"/>
              <a:t>-1</a:t>
            </a:r>
            <a:r>
              <a:rPr lang="en-US" sz="1400" i="1" dirty="0" smtClean="0"/>
              <a:t>g </a:t>
            </a:r>
            <a:r>
              <a:rPr lang="en-US" sz="1400" dirty="0" smtClean="0"/>
              <a:t>down</a:t>
            </a:r>
          </a:p>
          <a:p>
            <a:r>
              <a:rPr lang="en-US" sz="1400" dirty="0" smtClean="0"/>
              <a:t>= 1</a:t>
            </a:r>
            <a:r>
              <a:rPr lang="en-US" sz="1400" i="1" dirty="0"/>
              <a:t>g </a:t>
            </a:r>
            <a:r>
              <a:rPr lang="en-US" sz="1400" dirty="0" smtClean="0"/>
              <a:t>up</a:t>
            </a:r>
            <a:endParaRPr lang="en-US" sz="1400" dirty="0"/>
          </a:p>
        </p:txBody>
      </p:sp>
      <p:sp>
        <p:nvSpPr>
          <p:cNvPr id="363" name="TextBox 362"/>
          <p:cNvSpPr txBox="1"/>
          <p:nvPr/>
        </p:nvSpPr>
        <p:spPr>
          <a:xfrm>
            <a:off x="7755397" y="2358247"/>
            <a:ext cx="1470324" cy="954107"/>
          </a:xfrm>
          <a:prstGeom prst="rect">
            <a:avLst/>
          </a:prstGeom>
          <a:noFill/>
        </p:spPr>
        <p:txBody>
          <a:bodyPr wrap="square" rtlCol="0">
            <a:spAutoFit/>
          </a:bodyPr>
          <a:lstStyle/>
          <a:p>
            <a:r>
              <a:rPr lang="en-US" sz="1400" dirty="0" smtClean="0"/>
              <a:t>z accelerometer is positive downward.</a:t>
            </a:r>
            <a:br>
              <a:rPr lang="en-US" sz="1400" dirty="0" smtClean="0"/>
            </a:br>
            <a:endParaRPr lang="en-US" sz="1400" dirty="0"/>
          </a:p>
        </p:txBody>
      </p:sp>
      <p:sp>
        <p:nvSpPr>
          <p:cNvPr id="364" name="TextBox 363"/>
          <p:cNvSpPr txBox="1"/>
          <p:nvPr/>
        </p:nvSpPr>
        <p:spPr>
          <a:xfrm>
            <a:off x="3561679" y="886417"/>
            <a:ext cx="5455730" cy="646331"/>
          </a:xfrm>
          <a:prstGeom prst="rect">
            <a:avLst/>
          </a:prstGeom>
          <a:noFill/>
        </p:spPr>
        <p:txBody>
          <a:bodyPr wrap="square" rtlCol="0">
            <a:spAutoFit/>
          </a:bodyPr>
          <a:lstStyle/>
          <a:p>
            <a:r>
              <a:rPr lang="en-US" dirty="0" smtClean="0"/>
              <a:t>Measured acceleration is the total acceleration of the accelerometer casing minus the acceleration of gravity</a:t>
            </a:r>
          </a:p>
        </p:txBody>
      </p:sp>
      <p:sp>
        <p:nvSpPr>
          <p:cNvPr id="365" name="TextBox 364"/>
          <p:cNvSpPr txBox="1"/>
          <p:nvPr/>
        </p:nvSpPr>
        <p:spPr>
          <a:xfrm>
            <a:off x="2121250" y="886418"/>
            <a:ext cx="1683292" cy="646331"/>
          </a:xfrm>
          <a:prstGeom prst="rect">
            <a:avLst/>
          </a:prstGeom>
          <a:noFill/>
        </p:spPr>
        <p:txBody>
          <a:bodyPr wrap="square" rtlCol="0">
            <a:spAutoFit/>
          </a:bodyPr>
          <a:lstStyle/>
          <a:p>
            <a:r>
              <a:rPr lang="en-US" i="1" dirty="0" smtClean="0"/>
              <a:t>Tricky concept:  </a:t>
            </a:r>
            <a:r>
              <a:rPr lang="en-US" dirty="0" smtClean="0"/>
              <a:t/>
            </a:r>
            <a:br>
              <a:rPr lang="en-US" dirty="0" smtClean="0"/>
            </a:br>
            <a:endParaRPr lang="en-US" dirty="0" smtClean="0"/>
          </a:p>
        </p:txBody>
      </p:sp>
      <p:graphicFrame>
        <p:nvGraphicFramePr>
          <p:cNvPr id="308" name="Object 307"/>
          <p:cNvGraphicFramePr>
            <a:graphicFrameLocks noChangeAspect="1"/>
          </p:cNvGraphicFramePr>
          <p:nvPr>
            <p:extLst>
              <p:ext uri="{D42A27DB-BD31-4B8C-83A1-F6EECF244321}">
                <p14:modId xmlns:p14="http://schemas.microsoft.com/office/powerpoint/2010/main" val="688888345"/>
              </p:ext>
            </p:extLst>
          </p:nvPr>
        </p:nvGraphicFramePr>
        <p:xfrm>
          <a:off x="4256131" y="1434756"/>
          <a:ext cx="2514600" cy="430213"/>
        </p:xfrm>
        <a:graphic>
          <a:graphicData uri="http://schemas.openxmlformats.org/presentationml/2006/ole">
            <mc:AlternateContent xmlns:mc="http://schemas.openxmlformats.org/markup-compatibility/2006">
              <mc:Choice xmlns:v="urn:schemas-microsoft-com:vml" Requires="v">
                <p:oleObj spid="_x0000_s373858" name="Equation" r:id="rId3" imgW="1409400" imgH="241200" progId="Equation.3">
                  <p:embed/>
                </p:oleObj>
              </mc:Choice>
              <mc:Fallback>
                <p:oleObj name="Equation" r:id="rId3" imgW="1409400" imgH="241200" progId="Equation.3">
                  <p:embed/>
                  <p:pic>
                    <p:nvPicPr>
                      <p:cNvPr id="0" name="Object 11"/>
                      <p:cNvPicPr>
                        <a:picLocks noChangeAspect="1" noChangeArrowheads="1"/>
                      </p:cNvPicPr>
                      <p:nvPr/>
                    </p:nvPicPr>
                    <p:blipFill>
                      <a:blip r:embed="rId4"/>
                      <a:srcRect/>
                      <a:stretch>
                        <a:fillRect/>
                      </a:stretch>
                    </p:blipFill>
                    <p:spPr bwMode="auto">
                      <a:xfrm>
                        <a:off x="4256131" y="1434756"/>
                        <a:ext cx="2514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743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p:bldP spid="354" grpId="0"/>
      <p:bldP spid="356" grpId="0" animBg="1"/>
      <p:bldP spid="357" grpId="0"/>
      <p:bldP spid="358" grpId="0"/>
      <p:bldP spid="360" grpId="0"/>
      <p:bldP spid="361" grpId="0"/>
      <p:bldP spid="362" grpId="0"/>
      <p:bldP spid="3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07133" y="4662689"/>
            <a:ext cx="7882858" cy="2021516"/>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4103" y="192949"/>
            <a:ext cx="8229600" cy="734929"/>
          </a:xfrm>
        </p:spPr>
        <p:txBody>
          <a:bodyPr/>
          <a:lstStyle/>
          <a:p>
            <a:r>
              <a:rPr lang="en-US" dirty="0" smtClean="0"/>
              <a:t>Accelerometer Measurements</a:t>
            </a:r>
            <a:endParaRPr lang="en-US" dirty="0"/>
          </a:p>
        </p:txBody>
      </p:sp>
      <p:sp>
        <p:nvSpPr>
          <p:cNvPr id="5"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12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69222004"/>
              </p:ext>
            </p:extLst>
          </p:nvPr>
        </p:nvGraphicFramePr>
        <p:xfrm>
          <a:off x="2179536" y="973303"/>
          <a:ext cx="3625850" cy="860425"/>
        </p:xfrm>
        <a:graphic>
          <a:graphicData uri="http://schemas.openxmlformats.org/presentationml/2006/ole">
            <mc:AlternateContent xmlns:mc="http://schemas.openxmlformats.org/markup-compatibility/2006">
              <mc:Choice xmlns:v="urn:schemas-microsoft-com:vml" Requires="v">
                <p:oleObj spid="_x0000_s376721" name="Equation" r:id="rId4" imgW="2031840" imgH="482400" progId="Equation.3">
                  <p:embed/>
                </p:oleObj>
              </mc:Choice>
              <mc:Fallback>
                <p:oleObj name="Equation" r:id="rId4" imgW="2031840" imgH="482400" progId="Equation.3">
                  <p:embed/>
                  <p:pic>
                    <p:nvPicPr>
                      <p:cNvPr id="0" name=""/>
                      <p:cNvPicPr>
                        <a:picLocks noChangeAspect="1" noChangeArrowheads="1"/>
                      </p:cNvPicPr>
                      <p:nvPr/>
                    </p:nvPicPr>
                    <p:blipFill>
                      <a:blip r:embed="rId5"/>
                      <a:srcRect/>
                      <a:stretch>
                        <a:fillRect/>
                      </a:stretch>
                    </p:blipFill>
                    <p:spPr bwMode="auto">
                      <a:xfrm>
                        <a:off x="2179536" y="973303"/>
                        <a:ext cx="3625850" cy="860425"/>
                      </a:xfrm>
                      <a:prstGeom prst="rect">
                        <a:avLst/>
                      </a:prstGeom>
                      <a:noFill/>
                      <a:ln>
                        <a:noFill/>
                      </a:ln>
                    </p:spPr>
                  </p:pic>
                </p:oleObj>
              </mc:Fallback>
            </mc:AlternateContent>
          </a:graphicData>
        </a:graphic>
      </p:graphicFrame>
      <p:sp>
        <p:nvSpPr>
          <p:cNvPr id="6" name="TextBox 5"/>
          <p:cNvSpPr txBox="1"/>
          <p:nvPr/>
        </p:nvSpPr>
        <p:spPr>
          <a:xfrm>
            <a:off x="128789" y="788637"/>
            <a:ext cx="3463897" cy="369332"/>
          </a:xfrm>
          <a:prstGeom prst="rect">
            <a:avLst/>
          </a:prstGeom>
          <a:noFill/>
        </p:spPr>
        <p:txBody>
          <a:bodyPr wrap="none" rtlCol="0">
            <a:spAutoFit/>
          </a:bodyPr>
          <a:lstStyle/>
          <a:p>
            <a:r>
              <a:rPr lang="en-US" dirty="0" smtClean="0"/>
              <a:t>Recall from translational dynamics:</a:t>
            </a:r>
            <a:endParaRPr lang="en-US" dirty="0"/>
          </a:p>
        </p:txBody>
      </p:sp>
      <p:sp>
        <p:nvSpPr>
          <p:cNvPr id="7" name="Left Brace 6"/>
          <p:cNvSpPr/>
          <p:nvPr/>
        </p:nvSpPr>
        <p:spPr>
          <a:xfrm rot="16200000">
            <a:off x="2351665" y="1437242"/>
            <a:ext cx="163965" cy="436961"/>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576381" y="1724826"/>
            <a:ext cx="1513321" cy="738664"/>
          </a:xfrm>
          <a:prstGeom prst="rect">
            <a:avLst/>
          </a:prstGeom>
          <a:noFill/>
        </p:spPr>
        <p:txBody>
          <a:bodyPr wrap="square" rtlCol="0">
            <a:spAutoFit/>
          </a:bodyPr>
          <a:lstStyle/>
          <a:p>
            <a:pPr algn="ctr"/>
            <a:r>
              <a:rPr lang="en-US" sz="1400" dirty="0" smtClean="0"/>
              <a:t>Total External Forces in body frame</a:t>
            </a:r>
            <a:endParaRPr lang="en-US" sz="1400" dirty="0"/>
          </a:p>
        </p:txBody>
      </p:sp>
      <p:sp>
        <p:nvSpPr>
          <p:cNvPr id="9" name="Left Brace 8"/>
          <p:cNvSpPr/>
          <p:nvPr/>
        </p:nvSpPr>
        <p:spPr>
          <a:xfrm rot="16200000">
            <a:off x="4540502" y="902321"/>
            <a:ext cx="287557" cy="2055299"/>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25301" y="2035112"/>
            <a:ext cx="2038144" cy="523220"/>
          </a:xfrm>
          <a:prstGeom prst="rect">
            <a:avLst/>
          </a:prstGeom>
          <a:noFill/>
        </p:spPr>
        <p:txBody>
          <a:bodyPr wrap="square" rtlCol="0">
            <a:spAutoFit/>
          </a:bodyPr>
          <a:lstStyle/>
          <a:p>
            <a:pPr algn="ctr"/>
            <a:r>
              <a:rPr lang="en-US" sz="1400" dirty="0" smtClean="0"/>
              <a:t>Total Acceleration in body frame</a:t>
            </a:r>
            <a:endParaRPr lang="en-US" sz="1400" dirty="0"/>
          </a:p>
        </p:txBody>
      </p:sp>
      <p:sp>
        <p:nvSpPr>
          <p:cNvPr id="11" name="TextBox 10"/>
          <p:cNvSpPr txBox="1"/>
          <p:nvPr/>
        </p:nvSpPr>
        <p:spPr>
          <a:xfrm>
            <a:off x="128789" y="2591891"/>
            <a:ext cx="5576655" cy="369332"/>
          </a:xfrm>
          <a:prstGeom prst="rect">
            <a:avLst/>
          </a:prstGeom>
          <a:noFill/>
        </p:spPr>
        <p:txBody>
          <a:bodyPr wrap="none" rtlCol="0">
            <a:spAutoFit/>
          </a:bodyPr>
          <a:lstStyle/>
          <a:p>
            <a:r>
              <a:rPr lang="en-US" dirty="0" smtClean="0"/>
              <a:t>Accelerometer measures total acceleration minus gravity:</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062386421"/>
              </p:ext>
            </p:extLst>
          </p:nvPr>
        </p:nvGraphicFramePr>
        <p:xfrm>
          <a:off x="378502" y="2930525"/>
          <a:ext cx="4030663" cy="815975"/>
        </p:xfrm>
        <a:graphic>
          <a:graphicData uri="http://schemas.openxmlformats.org/presentationml/2006/ole">
            <mc:AlternateContent xmlns:mc="http://schemas.openxmlformats.org/markup-compatibility/2006">
              <mc:Choice xmlns:v="urn:schemas-microsoft-com:vml" Requires="v">
                <p:oleObj spid="_x0000_s376722" name="Equation" r:id="rId6" imgW="2260440" imgH="457200" progId="Equation.3">
                  <p:embed/>
                </p:oleObj>
              </mc:Choice>
              <mc:Fallback>
                <p:oleObj name="Equation" r:id="rId6" imgW="2260440" imgH="457200" progId="Equation.3">
                  <p:embed/>
                  <p:pic>
                    <p:nvPicPr>
                      <p:cNvPr id="0" name=""/>
                      <p:cNvPicPr>
                        <a:picLocks noChangeAspect="1" noChangeArrowheads="1"/>
                      </p:cNvPicPr>
                      <p:nvPr/>
                    </p:nvPicPr>
                    <p:blipFill>
                      <a:blip r:embed="rId7"/>
                      <a:srcRect/>
                      <a:stretch>
                        <a:fillRect/>
                      </a:stretch>
                    </p:blipFill>
                    <p:spPr bwMode="auto">
                      <a:xfrm>
                        <a:off x="378502" y="2930525"/>
                        <a:ext cx="4030663" cy="815975"/>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465024847"/>
              </p:ext>
            </p:extLst>
          </p:nvPr>
        </p:nvGraphicFramePr>
        <p:xfrm>
          <a:off x="704850" y="4740784"/>
          <a:ext cx="3419475" cy="1246188"/>
        </p:xfrm>
        <a:graphic>
          <a:graphicData uri="http://schemas.openxmlformats.org/presentationml/2006/ole">
            <mc:AlternateContent xmlns:mc="http://schemas.openxmlformats.org/markup-compatibility/2006">
              <mc:Choice xmlns:v="urn:schemas-microsoft-com:vml" Requires="v">
                <p:oleObj spid="_x0000_s376723" name="Equation" r:id="rId8" imgW="1917360" imgH="698400" progId="Equation.3">
                  <p:embed/>
                </p:oleObj>
              </mc:Choice>
              <mc:Fallback>
                <p:oleObj name="Equation" r:id="rId8" imgW="1917360" imgH="698400" progId="Equation.3">
                  <p:embed/>
                  <p:pic>
                    <p:nvPicPr>
                      <p:cNvPr id="0" name=""/>
                      <p:cNvPicPr>
                        <a:picLocks noChangeAspect="1" noChangeArrowheads="1"/>
                      </p:cNvPicPr>
                      <p:nvPr/>
                    </p:nvPicPr>
                    <p:blipFill>
                      <a:blip r:embed="rId9"/>
                      <a:srcRect/>
                      <a:stretch>
                        <a:fillRect/>
                      </a:stretch>
                    </p:blipFill>
                    <p:spPr bwMode="auto">
                      <a:xfrm>
                        <a:off x="704850" y="4740784"/>
                        <a:ext cx="3419475" cy="1246188"/>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140375572"/>
              </p:ext>
            </p:extLst>
          </p:nvPr>
        </p:nvGraphicFramePr>
        <p:xfrm>
          <a:off x="5145628" y="4692249"/>
          <a:ext cx="2830512" cy="1290638"/>
        </p:xfrm>
        <a:graphic>
          <a:graphicData uri="http://schemas.openxmlformats.org/presentationml/2006/ole">
            <mc:AlternateContent xmlns:mc="http://schemas.openxmlformats.org/markup-compatibility/2006">
              <mc:Choice xmlns:v="urn:schemas-microsoft-com:vml" Requires="v">
                <p:oleObj spid="_x0000_s376724" name="Equation" r:id="rId10" imgW="1587240" imgH="723600" progId="Equation.3">
                  <p:embed/>
                </p:oleObj>
              </mc:Choice>
              <mc:Fallback>
                <p:oleObj name="Equation" r:id="rId10" imgW="1587240" imgH="723600" progId="Equation.3">
                  <p:embed/>
                  <p:pic>
                    <p:nvPicPr>
                      <p:cNvPr id="0" name=""/>
                      <p:cNvPicPr>
                        <a:picLocks noChangeAspect="1" noChangeArrowheads="1"/>
                      </p:cNvPicPr>
                      <p:nvPr/>
                    </p:nvPicPr>
                    <p:blipFill>
                      <a:blip r:embed="rId11"/>
                      <a:srcRect/>
                      <a:stretch>
                        <a:fillRect/>
                      </a:stretch>
                    </p:blipFill>
                    <p:spPr bwMode="auto">
                      <a:xfrm>
                        <a:off x="5145628" y="4692249"/>
                        <a:ext cx="2830512" cy="1290638"/>
                      </a:xfrm>
                      <a:prstGeom prst="rect">
                        <a:avLst/>
                      </a:prstGeom>
                      <a:noFill/>
                      <a:ln>
                        <a:noFill/>
                      </a:ln>
                    </p:spPr>
                  </p:pic>
                </p:oleObj>
              </mc:Fallback>
            </mc:AlternateContent>
          </a:graphicData>
        </a:graphic>
      </p:graphicFrame>
      <p:sp>
        <p:nvSpPr>
          <p:cNvPr id="15" name="Left Brace 14"/>
          <p:cNvSpPr/>
          <p:nvPr/>
        </p:nvSpPr>
        <p:spPr>
          <a:xfrm rot="16200000">
            <a:off x="2260535" y="2809822"/>
            <a:ext cx="261797" cy="1836880"/>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1374762" y="3792657"/>
            <a:ext cx="2038144" cy="523220"/>
          </a:xfrm>
          <a:prstGeom prst="rect">
            <a:avLst/>
          </a:prstGeom>
          <a:noFill/>
        </p:spPr>
        <p:txBody>
          <a:bodyPr wrap="square" rtlCol="0">
            <a:spAutoFit/>
          </a:bodyPr>
          <a:lstStyle/>
          <a:p>
            <a:pPr algn="ctr"/>
            <a:r>
              <a:rPr lang="en-US" sz="1400" dirty="0" smtClean="0"/>
              <a:t>Total Acceleration in body frame</a:t>
            </a:r>
            <a:endParaRPr lang="en-US" sz="1400" dirty="0"/>
          </a:p>
        </p:txBody>
      </p:sp>
      <p:sp>
        <p:nvSpPr>
          <p:cNvPr id="17" name="Left Brace 16"/>
          <p:cNvSpPr/>
          <p:nvPr/>
        </p:nvSpPr>
        <p:spPr>
          <a:xfrm rot="16200000">
            <a:off x="3828926" y="3334491"/>
            <a:ext cx="130900" cy="918440"/>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376930" y="3789416"/>
            <a:ext cx="1182190" cy="307777"/>
          </a:xfrm>
          <a:prstGeom prst="rect">
            <a:avLst/>
          </a:prstGeom>
          <a:noFill/>
        </p:spPr>
        <p:txBody>
          <a:bodyPr wrap="square" rtlCol="0">
            <a:spAutoFit/>
          </a:bodyPr>
          <a:lstStyle/>
          <a:p>
            <a:pPr algn="ctr"/>
            <a:r>
              <a:rPr lang="en-US" sz="1400" dirty="0" smtClean="0"/>
              <a:t>Minus gravity</a:t>
            </a:r>
            <a:endParaRPr lang="en-US" sz="1400" dirty="0"/>
          </a:p>
        </p:txBody>
      </p:sp>
      <p:sp>
        <p:nvSpPr>
          <p:cNvPr id="19" name="Left Brace 18"/>
          <p:cNvSpPr/>
          <p:nvPr/>
        </p:nvSpPr>
        <p:spPr>
          <a:xfrm rot="16200000">
            <a:off x="7101059" y="3283353"/>
            <a:ext cx="196347" cy="824367"/>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002198" y="3766899"/>
            <a:ext cx="2038144" cy="523220"/>
          </a:xfrm>
          <a:prstGeom prst="rect">
            <a:avLst/>
          </a:prstGeom>
          <a:noFill/>
        </p:spPr>
        <p:txBody>
          <a:bodyPr wrap="square" rtlCol="0">
            <a:spAutoFit/>
          </a:bodyPr>
          <a:lstStyle/>
          <a:p>
            <a:pPr algn="ctr"/>
            <a:r>
              <a:rPr lang="en-US" sz="1400" dirty="0" smtClean="0"/>
              <a:t>Total Acceleration in body frame</a:t>
            </a:r>
            <a:endParaRPr lang="en-US" sz="1400" dirty="0"/>
          </a:p>
        </p:txBody>
      </p:sp>
      <p:sp>
        <p:nvSpPr>
          <p:cNvPr id="21" name="Left Brace 20"/>
          <p:cNvSpPr/>
          <p:nvPr/>
        </p:nvSpPr>
        <p:spPr>
          <a:xfrm rot="16200000">
            <a:off x="8224540" y="3334491"/>
            <a:ext cx="130900" cy="918440"/>
          </a:xfrm>
          <a:prstGeom prst="leftBrace">
            <a:avLst>
              <a:gd name="adj1" fmla="val 279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7772544" y="3789416"/>
            <a:ext cx="1182190" cy="307777"/>
          </a:xfrm>
          <a:prstGeom prst="rect">
            <a:avLst/>
          </a:prstGeom>
          <a:noFill/>
        </p:spPr>
        <p:txBody>
          <a:bodyPr wrap="square" rtlCol="0">
            <a:spAutoFit/>
          </a:bodyPr>
          <a:lstStyle/>
          <a:p>
            <a:pPr algn="ctr"/>
            <a:r>
              <a:rPr lang="en-US" sz="1400" dirty="0" smtClean="0"/>
              <a:t>Minus gravity</a:t>
            </a:r>
            <a:endParaRPr lang="en-US" sz="1400" dirty="0"/>
          </a:p>
        </p:txBody>
      </p:sp>
      <p:sp>
        <p:nvSpPr>
          <p:cNvPr id="23" name="TextBox 22"/>
          <p:cNvSpPr txBox="1"/>
          <p:nvPr/>
        </p:nvSpPr>
        <p:spPr>
          <a:xfrm>
            <a:off x="128789" y="4331994"/>
            <a:ext cx="5127045" cy="369332"/>
          </a:xfrm>
          <a:prstGeom prst="rect">
            <a:avLst/>
          </a:prstGeom>
          <a:noFill/>
        </p:spPr>
        <p:txBody>
          <a:bodyPr wrap="none" rtlCol="0">
            <a:spAutoFit/>
          </a:bodyPr>
          <a:lstStyle/>
          <a:p>
            <a:r>
              <a:rPr lang="en-US" dirty="0" smtClean="0"/>
              <a:t>Can form accelerometer measurements in two ways:</a:t>
            </a:r>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3381577392"/>
              </p:ext>
            </p:extLst>
          </p:nvPr>
        </p:nvGraphicFramePr>
        <p:xfrm>
          <a:off x="6797496" y="693738"/>
          <a:ext cx="2154238" cy="373062"/>
        </p:xfrm>
        <a:graphic>
          <a:graphicData uri="http://schemas.openxmlformats.org/presentationml/2006/ole">
            <mc:AlternateContent xmlns:mc="http://schemas.openxmlformats.org/markup-compatibility/2006">
              <mc:Choice xmlns:v="urn:schemas-microsoft-com:vml" Requires="v">
                <p:oleObj spid="_x0000_s376725" name="Equation" r:id="rId12" imgW="1536480" imgH="266400" progId="Equation.3">
                  <p:embed/>
                </p:oleObj>
              </mc:Choice>
              <mc:Fallback>
                <p:oleObj name="Equation" r:id="rId12" imgW="1536480" imgH="266400" progId="Equation.3">
                  <p:embed/>
                  <p:pic>
                    <p:nvPicPr>
                      <p:cNvPr id="0" name=""/>
                      <p:cNvPicPr>
                        <a:picLocks noChangeAspect="1" noChangeArrowheads="1"/>
                      </p:cNvPicPr>
                      <p:nvPr/>
                    </p:nvPicPr>
                    <p:blipFill>
                      <a:blip r:embed="rId13"/>
                      <a:srcRect/>
                      <a:stretch>
                        <a:fillRect/>
                      </a:stretch>
                    </p:blipFill>
                    <p:spPr bwMode="auto">
                      <a:xfrm>
                        <a:off x="6797496" y="693738"/>
                        <a:ext cx="2154238" cy="373062"/>
                      </a:xfrm>
                      <a:prstGeom prst="rect">
                        <a:avLst/>
                      </a:prstGeom>
                      <a:noFill/>
                      <a:ln>
                        <a:noFill/>
                      </a:ln>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2314623250"/>
              </p:ext>
            </p:extLst>
          </p:nvPr>
        </p:nvGraphicFramePr>
        <p:xfrm>
          <a:off x="6816467" y="1140039"/>
          <a:ext cx="1977353" cy="372478"/>
        </p:xfrm>
        <a:graphic>
          <a:graphicData uri="http://schemas.openxmlformats.org/presentationml/2006/ole">
            <mc:AlternateContent xmlns:mc="http://schemas.openxmlformats.org/markup-compatibility/2006">
              <mc:Choice xmlns:v="urn:schemas-microsoft-com:vml" Requires="v">
                <p:oleObj spid="_x0000_s376726" name="Equation" r:id="rId14" imgW="1409088" imgH="266584" progId="Equation.3">
                  <p:embed/>
                </p:oleObj>
              </mc:Choice>
              <mc:Fallback>
                <p:oleObj name="Equation" r:id="rId14" imgW="1409088" imgH="266584"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6467" y="1140039"/>
                        <a:ext cx="1977353" cy="372478"/>
                      </a:xfrm>
                      <a:prstGeom prst="rect">
                        <a:avLst/>
                      </a:prstGeom>
                      <a:noFill/>
                      <a:ln>
                        <a:noFill/>
                      </a:ln>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069473767"/>
              </p:ext>
            </p:extLst>
          </p:nvPr>
        </p:nvGraphicFramePr>
        <p:xfrm>
          <a:off x="6764733" y="1585200"/>
          <a:ext cx="2084650" cy="372478"/>
        </p:xfrm>
        <a:graphic>
          <a:graphicData uri="http://schemas.openxmlformats.org/presentationml/2006/ole">
            <mc:AlternateContent xmlns:mc="http://schemas.openxmlformats.org/markup-compatibility/2006">
              <mc:Choice xmlns:v="urn:schemas-microsoft-com:vml" Requires="v">
                <p:oleObj spid="_x0000_s376727" name="Equation" r:id="rId16" imgW="1485255" imgH="266584" progId="Equation.3">
                  <p:embed/>
                </p:oleObj>
              </mc:Choice>
              <mc:Fallback>
                <p:oleObj name="Equation" r:id="rId16" imgW="1485255" imgH="26658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4733" y="1585200"/>
                        <a:ext cx="2084650" cy="372478"/>
                      </a:xfrm>
                      <a:prstGeom prst="rect">
                        <a:avLst/>
                      </a:prstGeom>
                      <a:noFill/>
                      <a:ln>
                        <a:noFill/>
                      </a:ln>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423045490"/>
              </p:ext>
            </p:extLst>
          </p:nvPr>
        </p:nvGraphicFramePr>
        <p:xfrm>
          <a:off x="6777911" y="2030362"/>
          <a:ext cx="2297713" cy="602403"/>
        </p:xfrm>
        <a:graphic>
          <a:graphicData uri="http://schemas.openxmlformats.org/presentationml/2006/ole">
            <mc:AlternateContent xmlns:mc="http://schemas.openxmlformats.org/markup-compatibility/2006">
              <mc:Choice xmlns:v="urn:schemas-microsoft-com:vml" Requires="v">
                <p:oleObj spid="_x0000_s376728" name="Equation" r:id="rId18" imgW="1637589" imgH="431613" progId="Equation.3">
                  <p:embed/>
                </p:oleObj>
              </mc:Choice>
              <mc:Fallback>
                <p:oleObj name="Equation" r:id="rId18" imgW="1637589" imgH="431613"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77911" y="2030362"/>
                        <a:ext cx="2297713" cy="602403"/>
                      </a:xfrm>
                      <a:prstGeom prst="rect">
                        <a:avLst/>
                      </a:prstGeom>
                      <a:noFill/>
                      <a:ln>
                        <a:noFill/>
                      </a:ln>
                    </p:spPr>
                  </p:pic>
                </p:oleObj>
              </mc:Fallback>
            </mc:AlternateContent>
          </a:graphicData>
        </a:graphic>
      </p:graphicFrame>
      <p:sp>
        <p:nvSpPr>
          <p:cNvPr id="28" name="TextBox 27"/>
          <p:cNvSpPr txBox="1"/>
          <p:nvPr/>
        </p:nvSpPr>
        <p:spPr>
          <a:xfrm>
            <a:off x="4327838" y="4971240"/>
            <a:ext cx="545342" cy="584775"/>
          </a:xfrm>
          <a:prstGeom prst="rect">
            <a:avLst/>
          </a:prstGeom>
          <a:noFill/>
        </p:spPr>
        <p:txBody>
          <a:bodyPr wrap="none" rtlCol="0">
            <a:spAutoFit/>
          </a:bodyPr>
          <a:lstStyle/>
          <a:p>
            <a:r>
              <a:rPr lang="en-US" sz="3200" b="1" i="1" dirty="0" smtClean="0"/>
              <a:t>or</a:t>
            </a:r>
            <a:endParaRPr lang="en-US" sz="3200" b="1" i="1" dirty="0"/>
          </a:p>
        </p:txBody>
      </p:sp>
      <p:sp>
        <p:nvSpPr>
          <p:cNvPr id="29" name="Left Brace 28"/>
          <p:cNvSpPr/>
          <p:nvPr/>
        </p:nvSpPr>
        <p:spPr>
          <a:xfrm rot="16200000">
            <a:off x="6431152" y="4581046"/>
            <a:ext cx="261798" cy="2956585"/>
          </a:xfrm>
          <a:prstGeom prst="leftBrace">
            <a:avLst>
              <a:gd name="adj1" fmla="val 2797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5184514" y="6138067"/>
            <a:ext cx="2855830" cy="584775"/>
          </a:xfrm>
          <a:prstGeom prst="rect">
            <a:avLst/>
          </a:prstGeom>
          <a:noFill/>
        </p:spPr>
        <p:txBody>
          <a:bodyPr wrap="square" rtlCol="0">
            <a:spAutoFit/>
          </a:bodyPr>
          <a:lstStyle/>
          <a:p>
            <a:pPr algn="ctr"/>
            <a:r>
              <a:rPr lang="en-US" sz="1600" i="1" dirty="0" smtClean="0"/>
              <a:t>We will find this way more convenient for our simulation</a:t>
            </a:r>
            <a:endParaRPr lang="en-US" sz="1600" i="1" dirty="0"/>
          </a:p>
        </p:txBody>
      </p:sp>
      <p:graphicFrame>
        <p:nvGraphicFramePr>
          <p:cNvPr id="32" name="Object 31"/>
          <p:cNvGraphicFramePr>
            <a:graphicFrameLocks noChangeAspect="1"/>
          </p:cNvGraphicFramePr>
          <p:nvPr>
            <p:extLst>
              <p:ext uri="{D42A27DB-BD31-4B8C-83A1-F6EECF244321}">
                <p14:modId xmlns:p14="http://schemas.microsoft.com/office/powerpoint/2010/main" val="3703122727"/>
              </p:ext>
            </p:extLst>
          </p:nvPr>
        </p:nvGraphicFramePr>
        <p:xfrm>
          <a:off x="4371294" y="3108257"/>
          <a:ext cx="2174875" cy="476250"/>
        </p:xfrm>
        <a:graphic>
          <a:graphicData uri="http://schemas.openxmlformats.org/presentationml/2006/ole">
            <mc:AlternateContent xmlns:mc="http://schemas.openxmlformats.org/markup-compatibility/2006">
              <mc:Choice xmlns:v="urn:schemas-microsoft-com:vml" Requires="v">
                <p:oleObj spid="_x0000_s376729" name="Equation" r:id="rId20" imgW="1218960" imgH="266400" progId="Equation.3">
                  <p:embed/>
                </p:oleObj>
              </mc:Choice>
              <mc:Fallback>
                <p:oleObj name="Equation" r:id="rId20" imgW="1218960" imgH="266400" progId="Equation.3">
                  <p:embed/>
                  <p:pic>
                    <p:nvPicPr>
                      <p:cNvPr id="0" name=""/>
                      <p:cNvPicPr>
                        <a:picLocks noChangeAspect="1" noChangeArrowheads="1"/>
                      </p:cNvPicPr>
                      <p:nvPr/>
                    </p:nvPicPr>
                    <p:blipFill>
                      <a:blip r:embed="rId21"/>
                      <a:srcRect/>
                      <a:stretch>
                        <a:fillRect/>
                      </a:stretch>
                    </p:blipFill>
                    <p:spPr bwMode="auto">
                      <a:xfrm>
                        <a:off x="4371294" y="3108257"/>
                        <a:ext cx="2174875" cy="476250"/>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389788052"/>
              </p:ext>
            </p:extLst>
          </p:nvPr>
        </p:nvGraphicFramePr>
        <p:xfrm>
          <a:off x="6540641" y="2911890"/>
          <a:ext cx="2195513" cy="815975"/>
        </p:xfrm>
        <a:graphic>
          <a:graphicData uri="http://schemas.openxmlformats.org/presentationml/2006/ole">
            <mc:AlternateContent xmlns:mc="http://schemas.openxmlformats.org/markup-compatibility/2006">
              <mc:Choice xmlns:v="urn:schemas-microsoft-com:vml" Requires="v">
                <p:oleObj spid="_x0000_s376730" name="Equation" r:id="rId22" imgW="1231560" imgH="457200" progId="Equation.3">
                  <p:embed/>
                </p:oleObj>
              </mc:Choice>
              <mc:Fallback>
                <p:oleObj name="Equation" r:id="rId22" imgW="1231560" imgH="457200" progId="Equation.3">
                  <p:embed/>
                  <p:pic>
                    <p:nvPicPr>
                      <p:cNvPr id="0" name=""/>
                      <p:cNvPicPr>
                        <a:picLocks noChangeAspect="1" noChangeArrowheads="1"/>
                      </p:cNvPicPr>
                      <p:nvPr/>
                    </p:nvPicPr>
                    <p:blipFill>
                      <a:blip r:embed="rId23"/>
                      <a:srcRect/>
                      <a:stretch>
                        <a:fillRect/>
                      </a:stretch>
                    </p:blipFill>
                    <p:spPr bwMode="auto">
                      <a:xfrm>
                        <a:off x="6540641" y="2911890"/>
                        <a:ext cx="2195513" cy="81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442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1" grpId="0"/>
      <p:bldP spid="15" grpId="0" animBg="1"/>
      <p:bldP spid="16" grpId="0"/>
      <p:bldP spid="17" grpId="0" animBg="1"/>
      <p:bldP spid="18" grpId="0"/>
      <p:bldP spid="19" grpId="0" animBg="1"/>
      <p:bldP spid="20" grpId="0"/>
      <p:bldP spid="21" grpId="0" animBg="1"/>
      <p:bldP spid="22" grpId="0"/>
      <p:bldP spid="23" grpId="0"/>
      <p:bldP spid="28" grpId="0"/>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Acceleration on Fixed-Wing Aircraft</a:t>
            </a:r>
            <a:endParaRPr lang="en-US" dirty="0"/>
          </a:p>
        </p:txBody>
      </p:sp>
      <p:pic>
        <p:nvPicPr>
          <p:cNvPr id="56" name="Picture 17" descr="testnew2.png"/>
          <p:cNvPicPr>
            <a:picLocks noChangeAspect="1"/>
          </p:cNvPicPr>
          <p:nvPr/>
        </p:nvPicPr>
        <p:blipFill>
          <a:blip r:embed="rId4"/>
          <a:srcRect/>
          <a:stretch>
            <a:fillRect/>
          </a:stretch>
        </p:blipFill>
        <p:spPr bwMode="auto">
          <a:xfrm rot="20371865">
            <a:off x="1481391" y="1834012"/>
            <a:ext cx="3388560" cy="922346"/>
          </a:xfrm>
          <a:prstGeom prst="rect">
            <a:avLst/>
          </a:prstGeom>
          <a:noFill/>
          <a:ln w="9525">
            <a:noFill/>
            <a:miter lim="800000"/>
            <a:headEnd/>
            <a:tailEnd/>
          </a:ln>
        </p:spPr>
      </p:pic>
      <p:sp>
        <p:nvSpPr>
          <p:cNvPr id="57" name="Line 4"/>
          <p:cNvSpPr>
            <a:spLocks noChangeShapeType="1"/>
          </p:cNvSpPr>
          <p:nvPr/>
        </p:nvSpPr>
        <p:spPr bwMode="auto">
          <a:xfrm flipV="1">
            <a:off x="4249769" y="1481654"/>
            <a:ext cx="1938555" cy="719282"/>
          </a:xfrm>
          <a:prstGeom prst="line">
            <a:avLst/>
          </a:prstGeom>
          <a:noFill/>
          <a:ln w="9525">
            <a:solidFill>
              <a:schemeClr val="tx1"/>
            </a:solidFill>
            <a:round/>
            <a:headEnd/>
            <a:tailEnd type="triangle" w="med" len="lg"/>
          </a:ln>
        </p:spPr>
        <p:txBody>
          <a:bodyPr>
            <a:prstTxWarp prst="textNoShape">
              <a:avLst/>
            </a:prstTxWarp>
          </a:bodyPr>
          <a:lstStyle/>
          <a:p>
            <a:endParaRPr lang="en-US"/>
          </a:p>
        </p:txBody>
      </p:sp>
      <p:sp>
        <p:nvSpPr>
          <p:cNvPr id="59" name="Line 7"/>
          <p:cNvSpPr>
            <a:spLocks noChangeShapeType="1"/>
          </p:cNvSpPr>
          <p:nvPr/>
        </p:nvSpPr>
        <p:spPr bwMode="auto">
          <a:xfrm>
            <a:off x="4264057" y="2200936"/>
            <a:ext cx="1962371" cy="0"/>
          </a:xfrm>
          <a:prstGeom prst="line">
            <a:avLst/>
          </a:prstGeom>
          <a:ln>
            <a:headEnd/>
            <a:tailEnd type="triangle" w="med" len="lg"/>
          </a:ln>
        </p:spPr>
        <p:style>
          <a:lnRef idx="1">
            <a:schemeClr val="dk1"/>
          </a:lnRef>
          <a:fillRef idx="0">
            <a:schemeClr val="dk1"/>
          </a:fillRef>
          <a:effectRef idx="0">
            <a:schemeClr val="dk1"/>
          </a:effectRef>
          <a:fontRef idx="minor">
            <a:schemeClr val="tx1"/>
          </a:fontRef>
        </p:style>
        <p:txBody>
          <a:bodyPr>
            <a:prstTxWarp prst="textNoShape">
              <a:avLst/>
            </a:prstTxWarp>
          </a:bodyPr>
          <a:lstStyle/>
          <a:p>
            <a:endParaRPr lang="en-US"/>
          </a:p>
        </p:txBody>
      </p:sp>
      <p:sp>
        <p:nvSpPr>
          <p:cNvPr id="60" name="Line 9"/>
          <p:cNvSpPr>
            <a:spLocks noChangeShapeType="1"/>
          </p:cNvSpPr>
          <p:nvPr/>
        </p:nvSpPr>
        <p:spPr bwMode="auto">
          <a:xfrm flipH="1">
            <a:off x="4248775" y="2200937"/>
            <a:ext cx="5756" cy="1098070"/>
          </a:xfrm>
          <a:prstGeom prst="line">
            <a:avLst/>
          </a:prstGeom>
          <a:ln>
            <a:headEnd/>
            <a:tailEnd type="triangle" w="med" len="lg"/>
          </a:ln>
        </p:spPr>
        <p:style>
          <a:lnRef idx="1">
            <a:schemeClr val="dk1"/>
          </a:lnRef>
          <a:fillRef idx="0">
            <a:schemeClr val="dk1"/>
          </a:fillRef>
          <a:effectRef idx="0">
            <a:schemeClr val="dk1"/>
          </a:effectRef>
          <a:fontRef idx="minor">
            <a:schemeClr val="tx1"/>
          </a:fontRef>
        </p:style>
        <p:txBody>
          <a:bodyPr>
            <a:prstTxWarp prst="textNoShape">
              <a:avLst/>
            </a:prstTxWarp>
          </a:bodyPr>
          <a:lstStyle/>
          <a:p>
            <a:endParaRPr lang="en-US"/>
          </a:p>
        </p:txBody>
      </p:sp>
      <p:sp>
        <p:nvSpPr>
          <p:cNvPr id="61" name="Arc 60"/>
          <p:cNvSpPr/>
          <p:nvPr/>
        </p:nvSpPr>
        <p:spPr bwMode="auto">
          <a:xfrm>
            <a:off x="3200653" y="1139214"/>
            <a:ext cx="2116138" cy="2117725"/>
          </a:xfrm>
          <a:prstGeom prst="arc">
            <a:avLst>
              <a:gd name="adj1" fmla="val 20346702"/>
              <a:gd name="adj2" fmla="val 0"/>
            </a:avLst>
          </a:prstGeom>
          <a:ln w="12700">
            <a:solidFill>
              <a:schemeClr val="tx1"/>
            </a:solidFill>
            <a:headEnd type="triangle" w="med" len="lg"/>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pic>
        <p:nvPicPr>
          <p:cNvPr id="62" name="Picture 19" descr="latex-image-1.pdf"/>
          <p:cNvPicPr>
            <a:picLocks noChangeAspect="1"/>
          </p:cNvPicPr>
          <p:nvPr/>
        </p:nvPicPr>
        <p:blipFill>
          <a:blip r:embed="rId5"/>
          <a:srcRect/>
          <a:stretch>
            <a:fillRect/>
          </a:stretch>
        </p:blipFill>
        <p:spPr bwMode="auto">
          <a:xfrm>
            <a:off x="5354793" y="1932971"/>
            <a:ext cx="127014" cy="165102"/>
          </a:xfrm>
          <a:prstGeom prst="rect">
            <a:avLst/>
          </a:prstGeom>
          <a:noFill/>
          <a:ln w="9525">
            <a:noFill/>
            <a:miter lim="800000"/>
            <a:headEnd/>
            <a:tailEnd/>
          </a:ln>
        </p:spPr>
      </p:pic>
      <p:sp>
        <p:nvSpPr>
          <p:cNvPr id="69" name="Line 7"/>
          <p:cNvSpPr>
            <a:spLocks noChangeShapeType="1"/>
          </p:cNvSpPr>
          <p:nvPr/>
        </p:nvSpPr>
        <p:spPr bwMode="auto">
          <a:xfrm flipH="1">
            <a:off x="2457894" y="2202640"/>
            <a:ext cx="1800018" cy="0"/>
          </a:xfrm>
          <a:prstGeom prst="line">
            <a:avLst/>
          </a:prstGeom>
          <a:ln>
            <a:headEnd/>
            <a:tailEnd type="triangle" w="med" len="lg"/>
          </a:ln>
        </p:spPr>
        <p:style>
          <a:lnRef idx="1">
            <a:schemeClr val="dk1"/>
          </a:lnRef>
          <a:fillRef idx="0">
            <a:schemeClr val="dk1"/>
          </a:fillRef>
          <a:effectRef idx="0">
            <a:schemeClr val="dk1"/>
          </a:effectRef>
          <a:fontRef idx="minor">
            <a:schemeClr val="tx1"/>
          </a:fontRef>
        </p:style>
        <p:txBody>
          <a:bodyPr>
            <a:prstTxWarp prst="textNoShape">
              <a:avLst/>
            </a:prstTxWarp>
          </a:bodyPr>
          <a:lstStyle/>
          <a:p>
            <a:endParaRPr lang="en-US"/>
          </a:p>
        </p:txBody>
      </p:sp>
      <p:sp>
        <p:nvSpPr>
          <p:cNvPr id="70" name="Line 9"/>
          <p:cNvSpPr>
            <a:spLocks noChangeShapeType="1"/>
          </p:cNvSpPr>
          <p:nvPr/>
        </p:nvSpPr>
        <p:spPr bwMode="auto">
          <a:xfrm flipV="1">
            <a:off x="4257911" y="1142819"/>
            <a:ext cx="0" cy="1059821"/>
          </a:xfrm>
          <a:prstGeom prst="line">
            <a:avLst/>
          </a:prstGeom>
          <a:ln>
            <a:headEnd/>
            <a:tailEnd type="triangle" w="med" len="lg"/>
          </a:ln>
        </p:spPr>
        <p:style>
          <a:lnRef idx="1">
            <a:schemeClr val="dk1"/>
          </a:lnRef>
          <a:fillRef idx="0">
            <a:schemeClr val="dk1"/>
          </a:fillRef>
          <a:effectRef idx="0">
            <a:schemeClr val="dk1"/>
          </a:effectRef>
          <a:fontRef idx="minor">
            <a:schemeClr val="tx1"/>
          </a:fontRef>
        </p:style>
        <p:txBody>
          <a:bodyPr>
            <a:prstTxWarp prst="textNoShape">
              <a:avLst/>
            </a:prstTxWarp>
          </a:bodyPr>
          <a:lstStyle/>
          <a:p>
            <a:endParaRPr lang="en-US"/>
          </a:p>
        </p:txBody>
      </p:sp>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0217" y="1847231"/>
            <a:ext cx="571500" cy="254000"/>
          </a:xfrm>
          <a:prstGeom prst="rect">
            <a:avLst/>
          </a:prstGeom>
        </p:spPr>
      </p:pic>
      <p:pic>
        <p:nvPicPr>
          <p:cNvPr id="18" name="Picture 17"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7298" y="952642"/>
            <a:ext cx="419100" cy="215900"/>
          </a:xfrm>
          <a:prstGeom prst="rect">
            <a:avLst/>
          </a:prstGeom>
        </p:spPr>
      </p:pic>
      <p:pic>
        <p:nvPicPr>
          <p:cNvPr id="21" name="Picture 2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96243" y="1363779"/>
            <a:ext cx="711200" cy="215900"/>
          </a:xfrm>
          <a:prstGeom prst="rect">
            <a:avLst/>
          </a:prstGeom>
        </p:spPr>
      </p:pic>
      <p:pic>
        <p:nvPicPr>
          <p:cNvPr id="22" name="Picture 21"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775" y="3080643"/>
            <a:ext cx="800100" cy="254000"/>
          </a:xfrm>
          <a:prstGeom prst="rect">
            <a:avLst/>
          </a:prstGeom>
        </p:spPr>
      </p:pic>
      <p:pic>
        <p:nvPicPr>
          <p:cNvPr id="3" name="Picture 2"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1070" y="3339961"/>
            <a:ext cx="5791556" cy="1517100"/>
          </a:xfrm>
          <a:prstGeom prst="rect">
            <a:avLst/>
          </a:prstGeom>
        </p:spPr>
      </p:pic>
      <p:sp>
        <p:nvSpPr>
          <p:cNvPr id="16"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13</a:t>
            </a:fld>
            <a:endParaRPr lang="en-US"/>
          </a:p>
        </p:txBody>
      </p:sp>
      <p:sp>
        <p:nvSpPr>
          <p:cNvPr id="19" name="TextBox 18"/>
          <p:cNvSpPr txBox="1"/>
          <p:nvPr/>
        </p:nvSpPr>
        <p:spPr>
          <a:xfrm>
            <a:off x="0" y="6581001"/>
            <a:ext cx="7496796" cy="276999"/>
          </a:xfrm>
          <a:prstGeom prst="rect">
            <a:avLst/>
          </a:prstGeom>
          <a:noFill/>
        </p:spPr>
        <p:txBody>
          <a:bodyPr wrap="none" rtlCol="0">
            <a:spAutoFit/>
          </a:bodyPr>
          <a:lstStyle/>
          <a:p>
            <a:r>
              <a:rPr lang="en-US" sz="1200" dirty="0" smtClean="0"/>
              <a:t>Parts of slide courtesy of book website: Beard &amp; McLain, “Small Unmanned Aircraft”, </a:t>
            </a:r>
            <a:r>
              <a:rPr lang="en-US" sz="1200" i="1" dirty="0" smtClean="0"/>
              <a:t>Princeton University Press</a:t>
            </a:r>
            <a:r>
              <a:rPr lang="en-US" sz="1200" dirty="0" smtClean="0"/>
              <a:t>, 2012</a:t>
            </a:r>
            <a:endParaRPr lang="en-US"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4195012851"/>
              </p:ext>
            </p:extLst>
          </p:nvPr>
        </p:nvGraphicFramePr>
        <p:xfrm>
          <a:off x="6114283" y="5238228"/>
          <a:ext cx="1848713" cy="1092110"/>
        </p:xfrm>
        <a:graphic>
          <a:graphicData uri="http://schemas.openxmlformats.org/presentationml/2006/ole">
            <mc:AlternateContent xmlns:mc="http://schemas.openxmlformats.org/markup-compatibility/2006">
              <mc:Choice xmlns:v="urn:schemas-microsoft-com:vml" Requires="v">
                <p:oleObj spid="_x0000_s399454" name="Equation" r:id="rId11" imgW="1206360" imgH="711000" progId="Equation.3">
                  <p:embed/>
                </p:oleObj>
              </mc:Choice>
              <mc:Fallback>
                <p:oleObj name="Equation" r:id="rId11" imgW="1206360" imgH="711000" progId="Equation.3">
                  <p:embed/>
                  <p:pic>
                    <p:nvPicPr>
                      <p:cNvPr id="0" name="Object 5"/>
                      <p:cNvPicPr>
                        <a:picLocks noChangeAspect="1" noChangeArrowheads="1"/>
                      </p:cNvPicPr>
                      <p:nvPr/>
                    </p:nvPicPr>
                    <p:blipFill>
                      <a:blip r:embed="rId12"/>
                      <a:srcRect/>
                      <a:stretch>
                        <a:fillRect/>
                      </a:stretch>
                    </p:blipFill>
                    <p:spPr bwMode="auto">
                      <a:xfrm>
                        <a:off x="6114283" y="5238228"/>
                        <a:ext cx="1848713" cy="1092110"/>
                      </a:xfrm>
                      <a:prstGeom prst="rect">
                        <a:avLst/>
                      </a:prstGeom>
                      <a:noFill/>
                      <a:ln>
                        <a:noFill/>
                      </a:ln>
                    </p:spPr>
                  </p:pic>
                </p:oleObj>
              </mc:Fallback>
            </mc:AlternateContent>
          </a:graphicData>
        </a:graphic>
      </p:graphicFrame>
      <p:sp>
        <p:nvSpPr>
          <p:cNvPr id="5" name="TextBox 4"/>
          <p:cNvSpPr txBox="1"/>
          <p:nvPr/>
        </p:nvSpPr>
        <p:spPr>
          <a:xfrm>
            <a:off x="3657500" y="5289744"/>
            <a:ext cx="2679349" cy="584775"/>
          </a:xfrm>
          <a:prstGeom prst="rect">
            <a:avLst/>
          </a:prstGeom>
          <a:noFill/>
        </p:spPr>
        <p:txBody>
          <a:bodyPr wrap="square" rtlCol="0">
            <a:spAutoFit/>
          </a:bodyPr>
          <a:lstStyle/>
          <a:p>
            <a:pPr algn="ctr"/>
            <a:r>
              <a:rPr lang="en-US" sz="1600" b="1" dirty="0" smtClean="0"/>
              <a:t>At rest or </a:t>
            </a:r>
          </a:p>
          <a:p>
            <a:pPr algn="ctr"/>
            <a:r>
              <a:rPr lang="en-US" sz="1600" b="1" dirty="0" smtClean="0"/>
              <a:t>constant velocity</a:t>
            </a:r>
            <a:endParaRPr lang="en-US" sz="1600" b="1" dirty="0"/>
          </a:p>
        </p:txBody>
      </p:sp>
      <p:sp>
        <p:nvSpPr>
          <p:cNvPr id="6" name="Rectangle 5"/>
          <p:cNvSpPr/>
          <p:nvPr/>
        </p:nvSpPr>
        <p:spPr>
          <a:xfrm>
            <a:off x="1140015" y="5125791"/>
            <a:ext cx="7102463" cy="13058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549116803"/>
              </p:ext>
            </p:extLst>
          </p:nvPr>
        </p:nvGraphicFramePr>
        <p:xfrm>
          <a:off x="1258522" y="5246442"/>
          <a:ext cx="2503390" cy="1141479"/>
        </p:xfrm>
        <a:graphic>
          <a:graphicData uri="http://schemas.openxmlformats.org/presentationml/2006/ole">
            <mc:AlternateContent xmlns:mc="http://schemas.openxmlformats.org/markup-compatibility/2006">
              <mc:Choice xmlns:v="urn:schemas-microsoft-com:vml" Requires="v">
                <p:oleObj spid="_x0000_s399455" name="Equation" r:id="rId13" imgW="1587240" imgH="723600" progId="Equation.3">
                  <p:embed/>
                </p:oleObj>
              </mc:Choice>
              <mc:Fallback>
                <p:oleObj name="Equation" r:id="rId13" imgW="1587240" imgH="7236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522" y="5246442"/>
                        <a:ext cx="2503390" cy="1141479"/>
                      </a:xfrm>
                      <a:prstGeom prst="rect">
                        <a:avLst/>
                      </a:prstGeom>
                      <a:noFill/>
                      <a:ln>
                        <a:noFill/>
                      </a:ln>
                    </p:spPr>
                  </p:pic>
                </p:oleObj>
              </mc:Fallback>
            </mc:AlternateContent>
          </a:graphicData>
        </a:graphic>
      </p:graphicFrame>
      <p:sp>
        <p:nvSpPr>
          <p:cNvPr id="8" name="Right Arrow 7"/>
          <p:cNvSpPr/>
          <p:nvPr/>
        </p:nvSpPr>
        <p:spPr>
          <a:xfrm>
            <a:off x="3953814" y="5874519"/>
            <a:ext cx="2021983" cy="165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92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2" y="274638"/>
            <a:ext cx="8229600" cy="715962"/>
          </a:xfrm>
        </p:spPr>
        <p:txBody>
          <a:bodyPr/>
          <a:lstStyle/>
          <a:p>
            <a:r>
              <a:rPr lang="en-US" dirty="0" smtClean="0"/>
              <a:t>Gyroscopes (Gyros)</a:t>
            </a:r>
            <a:endParaRPr lang="en-US" dirty="0"/>
          </a:p>
        </p:txBody>
      </p:sp>
      <p:sp>
        <p:nvSpPr>
          <p:cNvPr id="6" name="Content Placeholder 5"/>
          <p:cNvSpPr>
            <a:spLocks noGrp="1"/>
          </p:cNvSpPr>
          <p:nvPr>
            <p:ph idx="1"/>
          </p:nvPr>
        </p:nvSpPr>
        <p:spPr>
          <a:xfrm>
            <a:off x="225378" y="1003797"/>
            <a:ext cx="3509493" cy="1949003"/>
          </a:xfrm>
        </p:spPr>
        <p:txBody>
          <a:bodyPr>
            <a:normAutofit/>
          </a:bodyPr>
          <a:lstStyle/>
          <a:p>
            <a:pPr marL="0" indent="0">
              <a:buNone/>
            </a:pPr>
            <a:r>
              <a:rPr lang="en-US" sz="2000" dirty="0" smtClean="0"/>
              <a:t>Gyros measure angular rates (e.g. body rates: </a:t>
            </a:r>
            <a:r>
              <a:rPr lang="en-US" sz="2000" i="1" dirty="0" smtClean="0"/>
              <a:t>p, q, r</a:t>
            </a:r>
            <a:r>
              <a:rPr lang="en-US" sz="2000" dirty="0" smtClean="0"/>
              <a:t>)</a:t>
            </a:r>
          </a:p>
          <a:p>
            <a:r>
              <a:rPr lang="en-US" sz="1800" dirty="0" smtClean="0"/>
              <a:t>MEMS gyros observe </a:t>
            </a:r>
            <a:br>
              <a:rPr lang="en-US" sz="1800" dirty="0" smtClean="0"/>
            </a:br>
            <a:r>
              <a:rPr lang="en-US" sz="1800" dirty="0" smtClean="0"/>
              <a:t>angular rates through </a:t>
            </a:r>
            <a:br>
              <a:rPr lang="en-US" sz="1800" dirty="0" smtClean="0"/>
            </a:br>
            <a:r>
              <a:rPr lang="en-US" sz="1800" dirty="0" err="1" smtClean="0"/>
              <a:t>Coriolis</a:t>
            </a:r>
            <a:r>
              <a:rPr lang="en-US" sz="1800" dirty="0" smtClean="0"/>
              <a:t> acceleration</a:t>
            </a:r>
            <a:endParaRPr lang="en-US" sz="1800"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14</a:t>
            </a:fld>
            <a:endParaRPr lang="en-US"/>
          </a:p>
        </p:txBody>
      </p:sp>
      <p:sp>
        <p:nvSpPr>
          <p:cNvPr id="19" name="Content Placeholder 5"/>
          <p:cNvSpPr txBox="1">
            <a:spLocks/>
          </p:cNvSpPr>
          <p:nvPr/>
        </p:nvSpPr>
        <p:spPr>
          <a:xfrm>
            <a:off x="225378" y="2652291"/>
            <a:ext cx="2891307" cy="26538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err="1" smtClean="0"/>
              <a:t>Coriolis</a:t>
            </a:r>
            <a:r>
              <a:rPr lang="en-US" sz="2000" dirty="0" smtClean="0"/>
              <a:t> Acceleration</a:t>
            </a:r>
          </a:p>
          <a:p>
            <a:r>
              <a:rPr lang="en-US" sz="1800" dirty="0" smtClean="0"/>
              <a:t>Causes hurricanes to spin counter-clockwise in northern hemisphere</a:t>
            </a:r>
          </a:p>
          <a:p>
            <a:r>
              <a:rPr lang="en-US" sz="1800" dirty="0" smtClean="0"/>
              <a:t>Can be derived by taking the 2</a:t>
            </a:r>
            <a:r>
              <a:rPr lang="en-US" sz="1800" baseline="30000" dirty="0" smtClean="0"/>
              <a:t>nd</a:t>
            </a:r>
            <a:r>
              <a:rPr lang="en-US" sz="1800" dirty="0" smtClean="0"/>
              <a:t> derivative of a vector (</a:t>
            </a:r>
            <a:r>
              <a:rPr lang="en-US" sz="1800" u="sng" dirty="0" smtClean="0"/>
              <a:t>p</a:t>
            </a:r>
            <a:r>
              <a:rPr lang="en-US" sz="1800" dirty="0" smtClean="0"/>
              <a:t>) on a rotating frame</a:t>
            </a:r>
            <a:endParaRPr lang="en-US" sz="1600" dirty="0"/>
          </a:p>
        </p:txBody>
      </p:sp>
      <p:grpSp>
        <p:nvGrpSpPr>
          <p:cNvPr id="31" name="Group 30"/>
          <p:cNvGrpSpPr/>
          <p:nvPr/>
        </p:nvGrpSpPr>
        <p:grpSpPr>
          <a:xfrm>
            <a:off x="3103806" y="255302"/>
            <a:ext cx="5872767" cy="1822544"/>
            <a:chOff x="3103806" y="255302"/>
            <a:chExt cx="5872767" cy="1822544"/>
          </a:xfrm>
        </p:grpSpPr>
        <p:grpSp>
          <p:nvGrpSpPr>
            <p:cNvPr id="18" name="Group 17"/>
            <p:cNvGrpSpPr/>
            <p:nvPr/>
          </p:nvGrpSpPr>
          <p:grpSpPr>
            <a:xfrm>
              <a:off x="3702955" y="255302"/>
              <a:ext cx="1684241" cy="1106811"/>
              <a:chOff x="4224523" y="387927"/>
              <a:chExt cx="1684241" cy="1106811"/>
            </a:xfrm>
          </p:grpSpPr>
          <p:grpSp>
            <p:nvGrpSpPr>
              <p:cNvPr id="14" name="Group 13"/>
              <p:cNvGrpSpPr/>
              <p:nvPr/>
            </p:nvGrpSpPr>
            <p:grpSpPr>
              <a:xfrm>
                <a:off x="4224523" y="387927"/>
                <a:ext cx="1684241" cy="1031425"/>
                <a:chOff x="4224523" y="387927"/>
                <a:chExt cx="2511205" cy="1537855"/>
              </a:xfrm>
            </p:grpSpPr>
            <p:sp>
              <p:nvSpPr>
                <p:cNvPr id="7" name="Line 23"/>
                <p:cNvSpPr>
                  <a:spLocks noChangeShapeType="1"/>
                </p:cNvSpPr>
                <p:nvPr/>
              </p:nvSpPr>
              <p:spPr bwMode="auto">
                <a:xfrm>
                  <a:off x="5780284" y="997527"/>
                  <a:ext cx="955444" cy="253845"/>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8" name="Line 24"/>
                <p:cNvSpPr>
                  <a:spLocks noChangeShapeType="1"/>
                </p:cNvSpPr>
                <p:nvPr/>
              </p:nvSpPr>
              <p:spPr bwMode="auto">
                <a:xfrm flipH="1">
                  <a:off x="4939638" y="980431"/>
                  <a:ext cx="780124" cy="742559"/>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9" name="Line 25"/>
                <p:cNvSpPr>
                  <a:spLocks noChangeShapeType="1"/>
                </p:cNvSpPr>
                <p:nvPr/>
              </p:nvSpPr>
              <p:spPr bwMode="auto">
                <a:xfrm flipH="1">
                  <a:off x="5701534" y="977846"/>
                  <a:ext cx="18229" cy="947936"/>
                </a:xfrm>
                <a:prstGeom prst="line">
                  <a:avLst/>
                </a:prstGeom>
                <a:noFill/>
                <a:ln w="19050">
                  <a:solidFill>
                    <a:schemeClr val="tx1"/>
                  </a:solidFill>
                  <a:round/>
                  <a:headEnd/>
                  <a:tailEnd type="triangle" w="med" len="lg"/>
                </a:ln>
              </p:spPr>
              <p:txBody>
                <a:bodyPr>
                  <a:prstTxWarp prst="textNoShape">
                    <a:avLst/>
                  </a:prstTxWarp>
                </a:bodyPr>
                <a:lstStyle/>
                <a:p>
                  <a:endParaRPr lang="en-US"/>
                </a:p>
              </p:txBody>
            </p:sp>
            <p:sp>
              <p:nvSpPr>
                <p:cNvPr id="10" name="Arc 26"/>
                <p:cNvSpPr>
                  <a:spLocks/>
                </p:cNvSpPr>
                <p:nvPr/>
              </p:nvSpPr>
              <p:spPr bwMode="auto">
                <a:xfrm flipH="1">
                  <a:off x="6214890" y="913136"/>
                  <a:ext cx="194323" cy="480160"/>
                </a:xfrm>
                <a:custGeom>
                  <a:avLst/>
                  <a:gdLst>
                    <a:gd name="T0" fmla="*/ 0 w 40765"/>
                    <a:gd name="T1" fmla="*/ 904219 h 39442"/>
                    <a:gd name="T2" fmla="*/ 628557 w 40765"/>
                    <a:gd name="T3" fmla="*/ 3064471 h 39442"/>
                    <a:gd name="T4" fmla="*/ 384377 w 40765"/>
                    <a:gd name="T5" fmla="*/ 1678221 h 39442"/>
                    <a:gd name="T6" fmla="*/ 0 60000 65536"/>
                    <a:gd name="T7" fmla="*/ 0 60000 65536"/>
                    <a:gd name="T8" fmla="*/ 0 60000 65536"/>
                    <a:gd name="T9" fmla="*/ 0 w 40765"/>
                    <a:gd name="T10" fmla="*/ 0 h 39442"/>
                    <a:gd name="T11" fmla="*/ 40765 w 40765"/>
                    <a:gd name="T12" fmla="*/ 39442 h 39442"/>
                  </a:gdLst>
                  <a:ahLst/>
                  <a:cxnLst>
                    <a:cxn ang="T6">
                      <a:pos x="T0" y="T1"/>
                    </a:cxn>
                    <a:cxn ang="T7">
                      <a:pos x="T2" y="T3"/>
                    </a:cxn>
                    <a:cxn ang="T8">
                      <a:pos x="T4" y="T5"/>
                    </a:cxn>
                  </a:cxnLst>
                  <a:rect l="T9" t="T10" r="T11" b="T12"/>
                  <a:pathLst>
                    <a:path w="40765" h="39442" fill="none" extrusionOk="0">
                      <a:moveTo>
                        <a:pt x="-1" y="11637"/>
                      </a:moveTo>
                      <a:cubicBezTo>
                        <a:pt x="3716" y="4486"/>
                        <a:pt x="11105" y="-1"/>
                        <a:pt x="19165" y="-1"/>
                      </a:cubicBezTo>
                      <a:cubicBezTo>
                        <a:pt x="31094" y="0"/>
                        <a:pt x="40765" y="9670"/>
                        <a:pt x="40765" y="21600"/>
                      </a:cubicBezTo>
                      <a:cubicBezTo>
                        <a:pt x="40765" y="28739"/>
                        <a:pt x="37237" y="35417"/>
                        <a:pt x="31339" y="39441"/>
                      </a:cubicBezTo>
                    </a:path>
                    <a:path w="40765" h="39442" stroke="0" extrusionOk="0">
                      <a:moveTo>
                        <a:pt x="-1" y="11637"/>
                      </a:moveTo>
                      <a:cubicBezTo>
                        <a:pt x="3716" y="4486"/>
                        <a:pt x="11105" y="-1"/>
                        <a:pt x="19165" y="-1"/>
                      </a:cubicBezTo>
                      <a:cubicBezTo>
                        <a:pt x="31094" y="0"/>
                        <a:pt x="40765" y="9670"/>
                        <a:pt x="40765" y="21600"/>
                      </a:cubicBezTo>
                      <a:cubicBezTo>
                        <a:pt x="40765" y="28739"/>
                        <a:pt x="37237" y="35417"/>
                        <a:pt x="31339" y="39441"/>
                      </a:cubicBezTo>
                      <a:lnTo>
                        <a:pt x="19165" y="21600"/>
                      </a:lnTo>
                      <a:close/>
                    </a:path>
                  </a:pathLst>
                </a:custGeom>
                <a:solidFill>
                  <a:schemeClr val="bg1"/>
                </a:solidFill>
                <a:ln w="9525">
                  <a:solidFill>
                    <a:schemeClr val="tx1"/>
                  </a:solidFill>
                  <a:round/>
                  <a:headEnd/>
                  <a:tailEnd type="triangle" w="sm" len="med"/>
                </a:ln>
              </p:spPr>
              <p:txBody>
                <a:bodyPr wrap="none" anchor="ctr">
                  <a:prstTxWarp prst="textNoShape">
                    <a:avLst/>
                  </a:prstTxWarp>
                </a:bodyPr>
                <a:lstStyle/>
                <a:p>
                  <a:endParaRPr lang="en-US"/>
                </a:p>
              </p:txBody>
            </p:sp>
            <p:sp>
              <p:nvSpPr>
                <p:cNvPr id="11" name="Arc 28"/>
                <p:cNvSpPr>
                  <a:spLocks/>
                </p:cNvSpPr>
                <p:nvPr/>
              </p:nvSpPr>
              <p:spPr bwMode="auto">
                <a:xfrm flipH="1">
                  <a:off x="5122946" y="1259420"/>
                  <a:ext cx="235686" cy="413761"/>
                </a:xfrm>
                <a:custGeom>
                  <a:avLst/>
                  <a:gdLst>
                    <a:gd name="T0" fmla="*/ 1195555 w 38417"/>
                    <a:gd name="T1" fmla="*/ 2666510 h 43200"/>
                    <a:gd name="T2" fmla="*/ 1160075 w 38417"/>
                    <a:gd name="T3" fmla="*/ 511308 h 43200"/>
                    <a:gd name="T4" fmla="*/ 672201 w 38417"/>
                    <a:gd name="T5" fmla="*/ 1638364 h 43200"/>
                    <a:gd name="T6" fmla="*/ 0 60000 65536"/>
                    <a:gd name="T7" fmla="*/ 0 60000 65536"/>
                    <a:gd name="T8" fmla="*/ 0 60000 65536"/>
                    <a:gd name="T9" fmla="*/ 0 w 38417"/>
                    <a:gd name="T10" fmla="*/ 0 h 43200"/>
                    <a:gd name="T11" fmla="*/ 38417 w 38417"/>
                    <a:gd name="T12" fmla="*/ 43200 h 43200"/>
                  </a:gdLst>
                  <a:ahLst/>
                  <a:cxnLst>
                    <a:cxn ang="T6">
                      <a:pos x="T0" y="T1"/>
                    </a:cxn>
                    <a:cxn ang="T7">
                      <a:pos x="T2" y="T3"/>
                    </a:cxn>
                    <a:cxn ang="T8">
                      <a:pos x="T4" y="T5"/>
                    </a:cxn>
                  </a:cxnLst>
                  <a:rect l="T9" t="T10" r="T11" b="T12"/>
                  <a:pathLst>
                    <a:path w="38417" h="43200" fill="none" extrusionOk="0">
                      <a:moveTo>
                        <a:pt x="38417" y="35155"/>
                      </a:moveTo>
                      <a:cubicBezTo>
                        <a:pt x="34316" y="40242"/>
                        <a:pt x="28133" y="43199"/>
                        <a:pt x="21600" y="43199"/>
                      </a:cubicBezTo>
                      <a:cubicBezTo>
                        <a:pt x="9670" y="43200"/>
                        <a:pt x="0" y="33529"/>
                        <a:pt x="0" y="21600"/>
                      </a:cubicBezTo>
                      <a:cubicBezTo>
                        <a:pt x="0" y="9670"/>
                        <a:pt x="9670" y="0"/>
                        <a:pt x="21600" y="0"/>
                      </a:cubicBezTo>
                      <a:cubicBezTo>
                        <a:pt x="27529" y="0"/>
                        <a:pt x="33198" y="2437"/>
                        <a:pt x="37277" y="6740"/>
                      </a:cubicBezTo>
                    </a:path>
                    <a:path w="38417" h="43200" stroke="0" extrusionOk="0">
                      <a:moveTo>
                        <a:pt x="38417" y="35155"/>
                      </a:moveTo>
                      <a:cubicBezTo>
                        <a:pt x="34316" y="40242"/>
                        <a:pt x="28133" y="43199"/>
                        <a:pt x="21600" y="43199"/>
                      </a:cubicBezTo>
                      <a:cubicBezTo>
                        <a:pt x="9670" y="43200"/>
                        <a:pt x="0" y="33529"/>
                        <a:pt x="0" y="21600"/>
                      </a:cubicBezTo>
                      <a:cubicBezTo>
                        <a:pt x="0" y="9670"/>
                        <a:pt x="9670" y="0"/>
                        <a:pt x="21600" y="0"/>
                      </a:cubicBezTo>
                      <a:cubicBezTo>
                        <a:pt x="27529" y="0"/>
                        <a:pt x="33198" y="2437"/>
                        <a:pt x="37277" y="6740"/>
                      </a:cubicBezTo>
                      <a:lnTo>
                        <a:pt x="21600" y="21600"/>
                      </a:lnTo>
                      <a:close/>
                    </a:path>
                  </a:pathLst>
                </a:custGeom>
                <a:solidFill>
                  <a:schemeClr val="bg1"/>
                </a:solidFill>
                <a:ln w="9525">
                  <a:solidFill>
                    <a:schemeClr val="tx1"/>
                  </a:solidFill>
                  <a:round/>
                  <a:headEnd/>
                  <a:tailEnd type="triangle" w="sm" len="med"/>
                </a:ln>
              </p:spPr>
              <p:txBody>
                <a:bodyPr wrap="none" anchor="ctr">
                  <a:prstTxWarp prst="textNoShape">
                    <a:avLst/>
                  </a:prstTxWarp>
                </a:bodyPr>
                <a:lstStyle/>
                <a:p>
                  <a:endParaRPr lang="en-US"/>
                </a:p>
              </p:txBody>
            </p:sp>
            <p:sp>
              <p:nvSpPr>
                <p:cNvPr id="12" name="Arc 28"/>
                <p:cNvSpPr>
                  <a:spLocks/>
                </p:cNvSpPr>
                <p:nvPr/>
              </p:nvSpPr>
              <p:spPr bwMode="auto">
                <a:xfrm rot="5400000" flipH="1">
                  <a:off x="5622445" y="1300453"/>
                  <a:ext cx="235685" cy="413762"/>
                </a:xfrm>
                <a:custGeom>
                  <a:avLst/>
                  <a:gdLst>
                    <a:gd name="T0" fmla="*/ 1195555 w 38417"/>
                    <a:gd name="T1" fmla="*/ 2666510 h 43200"/>
                    <a:gd name="T2" fmla="*/ 1160075 w 38417"/>
                    <a:gd name="T3" fmla="*/ 511308 h 43200"/>
                    <a:gd name="T4" fmla="*/ 672201 w 38417"/>
                    <a:gd name="T5" fmla="*/ 1638364 h 43200"/>
                    <a:gd name="T6" fmla="*/ 0 60000 65536"/>
                    <a:gd name="T7" fmla="*/ 0 60000 65536"/>
                    <a:gd name="T8" fmla="*/ 0 60000 65536"/>
                    <a:gd name="T9" fmla="*/ 0 w 38417"/>
                    <a:gd name="T10" fmla="*/ 0 h 43200"/>
                    <a:gd name="T11" fmla="*/ 38417 w 38417"/>
                    <a:gd name="T12" fmla="*/ 43200 h 43200"/>
                  </a:gdLst>
                  <a:ahLst/>
                  <a:cxnLst>
                    <a:cxn ang="T6">
                      <a:pos x="T0" y="T1"/>
                    </a:cxn>
                    <a:cxn ang="T7">
                      <a:pos x="T2" y="T3"/>
                    </a:cxn>
                    <a:cxn ang="T8">
                      <a:pos x="T4" y="T5"/>
                    </a:cxn>
                  </a:cxnLst>
                  <a:rect l="T9" t="T10" r="T11" b="T12"/>
                  <a:pathLst>
                    <a:path w="38417" h="43200" fill="none" extrusionOk="0">
                      <a:moveTo>
                        <a:pt x="38417" y="35155"/>
                      </a:moveTo>
                      <a:cubicBezTo>
                        <a:pt x="34316" y="40242"/>
                        <a:pt x="28133" y="43199"/>
                        <a:pt x="21600" y="43199"/>
                      </a:cubicBezTo>
                      <a:cubicBezTo>
                        <a:pt x="9670" y="43200"/>
                        <a:pt x="0" y="33529"/>
                        <a:pt x="0" y="21600"/>
                      </a:cubicBezTo>
                      <a:cubicBezTo>
                        <a:pt x="0" y="9670"/>
                        <a:pt x="9670" y="0"/>
                        <a:pt x="21600" y="0"/>
                      </a:cubicBezTo>
                      <a:cubicBezTo>
                        <a:pt x="27529" y="0"/>
                        <a:pt x="33198" y="2437"/>
                        <a:pt x="37277" y="6740"/>
                      </a:cubicBezTo>
                    </a:path>
                    <a:path w="38417" h="43200" stroke="0" extrusionOk="0">
                      <a:moveTo>
                        <a:pt x="38417" y="35155"/>
                      </a:moveTo>
                      <a:cubicBezTo>
                        <a:pt x="34316" y="40242"/>
                        <a:pt x="28133" y="43199"/>
                        <a:pt x="21600" y="43199"/>
                      </a:cubicBezTo>
                      <a:cubicBezTo>
                        <a:pt x="9670" y="43200"/>
                        <a:pt x="0" y="33529"/>
                        <a:pt x="0" y="21600"/>
                      </a:cubicBezTo>
                      <a:cubicBezTo>
                        <a:pt x="0" y="9670"/>
                        <a:pt x="9670" y="0"/>
                        <a:pt x="21600" y="0"/>
                      </a:cubicBezTo>
                      <a:cubicBezTo>
                        <a:pt x="27529" y="0"/>
                        <a:pt x="33198" y="2437"/>
                        <a:pt x="37277" y="6740"/>
                      </a:cubicBezTo>
                      <a:lnTo>
                        <a:pt x="21600" y="21600"/>
                      </a:lnTo>
                      <a:close/>
                    </a:path>
                  </a:pathLst>
                </a:custGeom>
                <a:solidFill>
                  <a:schemeClr val="bg1"/>
                </a:solidFill>
                <a:ln w="9525">
                  <a:solidFill>
                    <a:schemeClr val="tx1"/>
                  </a:solidFill>
                  <a:round/>
                  <a:headEnd type="triangle" w="sm" len="med"/>
                  <a:tailEnd type="none" w="sm" len="med"/>
                </a:ln>
              </p:spPr>
              <p:txBody>
                <a:bodyPr wrap="none" anchor="ctr">
                  <a:prstTxWarp prst="textNoShape">
                    <a:avLst/>
                  </a:prstTxWarp>
                </a:bodyPr>
                <a:lstStyle/>
                <a:p>
                  <a:endParaRPr lang="en-US"/>
                </a:p>
              </p:txBody>
            </p:sp>
            <p:pic>
              <p:nvPicPr>
                <p:cNvPr id="13" name="Picture 12" descr="shadow top front right 3.tif"/>
                <p:cNvPicPr>
                  <a:picLocks noChangeAspect="1"/>
                </p:cNvPicPr>
                <p:nvPr/>
              </p:nvPicPr>
              <p:blipFill>
                <a:blip r:embed="rId3" cstate="print"/>
                <a:srcRect l="2344" t="10069" r="3646" b="11111"/>
                <a:stretch>
                  <a:fillRect/>
                </a:stretch>
              </p:blipFill>
              <p:spPr>
                <a:xfrm>
                  <a:off x="4224523" y="387927"/>
                  <a:ext cx="2032532" cy="1278076"/>
                </a:xfrm>
                <a:prstGeom prst="rect">
                  <a:avLst/>
                </a:prstGeom>
              </p:spPr>
            </p:pic>
          </p:grpSp>
          <p:sp>
            <p:nvSpPr>
              <p:cNvPr id="15" name="TextBox 14"/>
              <p:cNvSpPr txBox="1"/>
              <p:nvPr/>
            </p:nvSpPr>
            <p:spPr>
              <a:xfrm>
                <a:off x="5520164" y="995690"/>
                <a:ext cx="263214" cy="276999"/>
              </a:xfrm>
              <a:prstGeom prst="rect">
                <a:avLst/>
              </a:prstGeom>
              <a:noFill/>
            </p:spPr>
            <p:txBody>
              <a:bodyPr wrap="none" rtlCol="0">
                <a:spAutoFit/>
              </a:bodyPr>
              <a:lstStyle/>
              <a:p>
                <a:r>
                  <a:rPr lang="en-US" sz="1200" i="1" dirty="0"/>
                  <a:t>p</a:t>
                </a:r>
              </a:p>
            </p:txBody>
          </p:sp>
          <p:sp>
            <p:nvSpPr>
              <p:cNvPr id="16" name="TextBox 15"/>
              <p:cNvSpPr txBox="1"/>
              <p:nvPr/>
            </p:nvSpPr>
            <p:spPr>
              <a:xfrm>
                <a:off x="5267141" y="1137193"/>
                <a:ext cx="237566" cy="276999"/>
              </a:xfrm>
              <a:prstGeom prst="rect">
                <a:avLst/>
              </a:prstGeom>
              <a:noFill/>
            </p:spPr>
            <p:txBody>
              <a:bodyPr wrap="none" rtlCol="0">
                <a:spAutoFit/>
              </a:bodyPr>
              <a:lstStyle/>
              <a:p>
                <a:r>
                  <a:rPr lang="en-US" sz="1200" i="1" dirty="0" smtClean="0"/>
                  <a:t>r</a:t>
                </a:r>
                <a:endParaRPr lang="en-US" sz="1200" i="1" dirty="0"/>
              </a:p>
            </p:txBody>
          </p:sp>
          <p:sp>
            <p:nvSpPr>
              <p:cNvPr id="17" name="TextBox 16"/>
              <p:cNvSpPr txBox="1"/>
              <p:nvPr/>
            </p:nvSpPr>
            <p:spPr>
              <a:xfrm>
                <a:off x="4800219" y="1217739"/>
                <a:ext cx="263214" cy="276999"/>
              </a:xfrm>
              <a:prstGeom prst="rect">
                <a:avLst/>
              </a:prstGeom>
              <a:noFill/>
            </p:spPr>
            <p:txBody>
              <a:bodyPr wrap="none" rtlCol="0">
                <a:spAutoFit/>
              </a:bodyPr>
              <a:lstStyle/>
              <a:p>
                <a:r>
                  <a:rPr lang="en-US" sz="1200" i="1" dirty="0" smtClean="0"/>
                  <a:t>q</a:t>
                </a:r>
                <a:endParaRPr lang="en-US" sz="1200" i="1" dirty="0"/>
              </a:p>
            </p:txBody>
          </p:sp>
        </p:grpSp>
        <p:graphicFrame>
          <p:nvGraphicFramePr>
            <p:cNvPr id="4" name="Object 3"/>
            <p:cNvGraphicFramePr>
              <a:graphicFrameLocks noChangeAspect="1"/>
            </p:cNvGraphicFramePr>
            <p:nvPr>
              <p:extLst>
                <p:ext uri="{D42A27DB-BD31-4B8C-83A1-F6EECF244321}">
                  <p14:modId xmlns:p14="http://schemas.microsoft.com/office/powerpoint/2010/main" val="2227447547"/>
                </p:ext>
              </p:extLst>
            </p:nvPr>
          </p:nvGraphicFramePr>
          <p:xfrm>
            <a:off x="3454839" y="1550796"/>
            <a:ext cx="1833563" cy="527050"/>
          </p:xfrm>
          <a:graphic>
            <a:graphicData uri="http://schemas.openxmlformats.org/presentationml/2006/ole">
              <mc:AlternateContent xmlns:mc="http://schemas.openxmlformats.org/markup-compatibility/2006">
                <mc:Choice xmlns:v="urn:schemas-microsoft-com:vml" Requires="v">
                  <p:oleObj spid="_x0000_s396710" name="Equation" r:id="rId4" imgW="1498320" imgH="431640" progId="Equation.3">
                    <p:embed/>
                  </p:oleObj>
                </mc:Choice>
                <mc:Fallback>
                  <p:oleObj name="Equation" r:id="rId4" imgW="1498320" imgH="431640" progId="Equation.3">
                    <p:embed/>
                    <p:pic>
                      <p:nvPicPr>
                        <p:cNvPr id="0" name=""/>
                        <p:cNvPicPr>
                          <a:picLocks noChangeAspect="1" noChangeArrowheads="1"/>
                        </p:cNvPicPr>
                        <p:nvPr/>
                      </p:nvPicPr>
                      <p:blipFill>
                        <a:blip r:embed="rId5"/>
                        <a:srcRect/>
                        <a:stretch>
                          <a:fillRect/>
                        </a:stretch>
                      </p:blipFill>
                      <p:spPr bwMode="auto">
                        <a:xfrm>
                          <a:off x="3454839" y="1550796"/>
                          <a:ext cx="1833563" cy="527050"/>
                        </a:xfrm>
                        <a:prstGeom prst="rect">
                          <a:avLst/>
                        </a:prstGeom>
                        <a:noFill/>
                        <a:ln>
                          <a:noFill/>
                        </a:ln>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947822884"/>
                </p:ext>
              </p:extLst>
            </p:nvPr>
          </p:nvGraphicFramePr>
          <p:xfrm>
            <a:off x="5653823" y="303772"/>
            <a:ext cx="3322750" cy="1300653"/>
          </p:xfrm>
          <a:graphic>
            <a:graphicData uri="http://schemas.openxmlformats.org/presentationml/2006/ole">
              <mc:AlternateContent xmlns:mc="http://schemas.openxmlformats.org/markup-compatibility/2006">
                <mc:Choice xmlns:v="urn:schemas-microsoft-com:vml" Requires="v">
                  <p:oleObj spid="_x0000_s396711" name="Equation" r:id="rId6" imgW="2654280" imgH="1041120" progId="Equation.3">
                    <p:embed/>
                  </p:oleObj>
                </mc:Choice>
                <mc:Fallback>
                  <p:oleObj name="Equation" r:id="rId6" imgW="2654280" imgH="1041120" progId="Equation.3">
                    <p:embed/>
                    <p:pic>
                      <p:nvPicPr>
                        <p:cNvPr id="0" name=""/>
                        <p:cNvPicPr>
                          <a:picLocks noChangeAspect="1" noChangeArrowheads="1"/>
                        </p:cNvPicPr>
                        <p:nvPr/>
                      </p:nvPicPr>
                      <p:blipFill>
                        <a:blip r:embed="rId7"/>
                        <a:srcRect/>
                        <a:stretch>
                          <a:fillRect/>
                        </a:stretch>
                      </p:blipFill>
                      <p:spPr bwMode="auto">
                        <a:xfrm>
                          <a:off x="5653823" y="303772"/>
                          <a:ext cx="3322750" cy="1300653"/>
                        </a:xfrm>
                        <a:prstGeom prst="rect">
                          <a:avLst/>
                        </a:prstGeom>
                        <a:noFill/>
                        <a:ln>
                          <a:noFill/>
                        </a:ln>
                      </p:spPr>
                    </p:pic>
                  </p:oleObj>
                </mc:Fallback>
              </mc:AlternateContent>
            </a:graphicData>
          </a:graphic>
        </p:graphicFrame>
        <p:sp>
          <p:nvSpPr>
            <p:cNvPr id="21" name="TextBox 20"/>
            <p:cNvSpPr txBox="1"/>
            <p:nvPr/>
          </p:nvSpPr>
          <p:spPr>
            <a:xfrm>
              <a:off x="3103806" y="1621138"/>
              <a:ext cx="356188" cy="276999"/>
            </a:xfrm>
            <a:prstGeom prst="rect">
              <a:avLst/>
            </a:prstGeom>
            <a:noFill/>
          </p:spPr>
          <p:txBody>
            <a:bodyPr wrap="none" rtlCol="0">
              <a:spAutoFit/>
            </a:bodyPr>
            <a:lstStyle/>
            <a:p>
              <a:r>
                <a:rPr lang="en-US" sz="1200" dirty="0" smtClean="0"/>
                <a:t>(1)</a:t>
              </a:r>
              <a:endParaRPr lang="en-US" sz="1200" dirty="0"/>
            </a:p>
          </p:txBody>
        </p:sp>
        <p:sp>
          <p:nvSpPr>
            <p:cNvPr id="27" name="TextBox 26"/>
            <p:cNvSpPr txBox="1"/>
            <p:nvPr/>
          </p:nvSpPr>
          <p:spPr>
            <a:xfrm>
              <a:off x="5615186" y="1645044"/>
              <a:ext cx="2962141" cy="338554"/>
            </a:xfrm>
            <a:prstGeom prst="rect">
              <a:avLst/>
            </a:prstGeom>
            <a:noFill/>
          </p:spPr>
          <p:txBody>
            <a:bodyPr wrap="square" rtlCol="0">
              <a:spAutoFit/>
            </a:bodyPr>
            <a:lstStyle/>
            <a:p>
              <a:r>
                <a:rPr lang="en-US" sz="1600" i="1" dirty="0" smtClean="0"/>
                <a:t>Start with vector differentiation</a:t>
              </a:r>
              <a:endParaRPr lang="en-US" sz="1600" i="1" dirty="0"/>
            </a:p>
          </p:txBody>
        </p:sp>
        <p:cxnSp>
          <p:nvCxnSpPr>
            <p:cNvPr id="32" name="Straight Arrow Connector 31"/>
            <p:cNvCxnSpPr>
              <a:stCxn id="27" idx="1"/>
            </p:cNvCxnSpPr>
            <p:nvPr/>
          </p:nvCxnSpPr>
          <p:spPr>
            <a:xfrm flipH="1">
              <a:off x="5326205" y="1814321"/>
              <a:ext cx="2889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1" name="Slide Number Placeholder 2"/>
          <p:cNvSpPr txBox="1">
            <a:spLocks/>
          </p:cNvSpPr>
          <p:nvPr/>
        </p:nvSpPr>
        <p:spPr>
          <a:xfrm>
            <a:off x="7057622" y="6606862"/>
            <a:ext cx="2086377" cy="25113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AB4247-CE5F-4970-A5ED-D81D737F7922}" type="slidenum">
              <a:rPr lang="en-US" smtClean="0"/>
              <a:pPr/>
              <a:t>14</a:t>
            </a:fld>
            <a:endParaRPr lang="en-US"/>
          </a:p>
        </p:txBody>
      </p:sp>
      <p:grpSp>
        <p:nvGrpSpPr>
          <p:cNvPr id="40" name="Group 39"/>
          <p:cNvGrpSpPr/>
          <p:nvPr/>
        </p:nvGrpSpPr>
        <p:grpSpPr>
          <a:xfrm>
            <a:off x="551494" y="4735310"/>
            <a:ext cx="8496974" cy="2045416"/>
            <a:chOff x="551494" y="4735310"/>
            <a:chExt cx="8496974" cy="2045416"/>
          </a:xfrm>
        </p:grpSpPr>
        <p:graphicFrame>
          <p:nvGraphicFramePr>
            <p:cNvPr id="62" name="Object 61"/>
            <p:cNvGraphicFramePr>
              <a:graphicFrameLocks noChangeAspect="1"/>
            </p:cNvGraphicFramePr>
            <p:nvPr>
              <p:extLst>
                <p:ext uri="{D42A27DB-BD31-4B8C-83A1-F6EECF244321}">
                  <p14:modId xmlns:p14="http://schemas.microsoft.com/office/powerpoint/2010/main" val="195655020"/>
                </p:ext>
              </p:extLst>
            </p:nvPr>
          </p:nvGraphicFramePr>
          <p:xfrm>
            <a:off x="1692275" y="4735310"/>
            <a:ext cx="7229475" cy="1114425"/>
          </p:xfrm>
          <a:graphic>
            <a:graphicData uri="http://schemas.openxmlformats.org/presentationml/2006/ole">
              <mc:AlternateContent xmlns:mc="http://schemas.openxmlformats.org/markup-compatibility/2006">
                <mc:Choice xmlns:v="urn:schemas-microsoft-com:vml" Requires="v">
                  <p:oleObj spid="_x0000_s396712" name="Equation" r:id="rId8" imgW="4444920" imgH="685800" progId="Equation.3">
                    <p:embed/>
                  </p:oleObj>
                </mc:Choice>
                <mc:Fallback>
                  <p:oleObj name="Equation" r:id="rId8" imgW="4444920" imgH="685800" progId="Equation.3">
                    <p:embed/>
                    <p:pic>
                      <p:nvPicPr>
                        <p:cNvPr id="0" name=""/>
                        <p:cNvPicPr>
                          <a:picLocks noChangeAspect="1" noChangeArrowheads="1"/>
                        </p:cNvPicPr>
                        <p:nvPr/>
                      </p:nvPicPr>
                      <p:blipFill>
                        <a:blip r:embed="rId9"/>
                        <a:srcRect/>
                        <a:stretch>
                          <a:fillRect/>
                        </a:stretch>
                      </p:blipFill>
                      <p:spPr bwMode="auto">
                        <a:xfrm>
                          <a:off x="1692275" y="4735310"/>
                          <a:ext cx="7229475" cy="1114425"/>
                        </a:xfrm>
                        <a:prstGeom prst="rect">
                          <a:avLst/>
                        </a:prstGeom>
                        <a:noFill/>
                        <a:ln>
                          <a:noFill/>
                        </a:ln>
                      </p:spPr>
                    </p:pic>
                  </p:oleObj>
                </mc:Fallback>
              </mc:AlternateContent>
            </a:graphicData>
          </a:graphic>
        </p:graphicFrame>
        <p:sp>
          <p:nvSpPr>
            <p:cNvPr id="63" name="TextBox 62"/>
            <p:cNvSpPr txBox="1"/>
            <p:nvPr/>
          </p:nvSpPr>
          <p:spPr>
            <a:xfrm>
              <a:off x="551494" y="5293215"/>
              <a:ext cx="1200038" cy="369332"/>
            </a:xfrm>
            <a:prstGeom prst="rect">
              <a:avLst/>
            </a:prstGeom>
            <a:noFill/>
          </p:spPr>
          <p:txBody>
            <a:bodyPr wrap="square" rtlCol="0">
              <a:spAutoFit/>
            </a:bodyPr>
            <a:lstStyle/>
            <a:p>
              <a:r>
                <a:rPr lang="en-US" i="1" dirty="0" smtClean="0"/>
                <a:t>Result:</a:t>
              </a:r>
              <a:endParaRPr lang="en-US" i="1" dirty="0"/>
            </a:p>
          </p:txBody>
        </p:sp>
        <p:sp>
          <p:nvSpPr>
            <p:cNvPr id="64" name="Left Brace 63"/>
            <p:cNvSpPr/>
            <p:nvPr/>
          </p:nvSpPr>
          <p:spPr>
            <a:xfrm rot="16200000">
              <a:off x="3106026" y="5530266"/>
              <a:ext cx="152131" cy="689024"/>
            </a:xfrm>
            <a:prstGeom prst="leftBrace">
              <a:avLst>
                <a:gd name="adj1" fmla="val 273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p:cNvSpPr/>
            <p:nvPr/>
          </p:nvSpPr>
          <p:spPr>
            <a:xfrm rot="16200000">
              <a:off x="1826788" y="5530266"/>
              <a:ext cx="152131" cy="689024"/>
            </a:xfrm>
            <a:prstGeom prst="leftBrace">
              <a:avLst>
                <a:gd name="adj1" fmla="val 273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p:cNvSpPr/>
            <p:nvPr/>
          </p:nvSpPr>
          <p:spPr>
            <a:xfrm rot="16200000">
              <a:off x="4393955" y="5207478"/>
              <a:ext cx="152131" cy="1093659"/>
            </a:xfrm>
            <a:prstGeom prst="leftBrace">
              <a:avLst>
                <a:gd name="adj1" fmla="val 273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rot="16200000">
              <a:off x="6062034" y="5073467"/>
              <a:ext cx="197746" cy="1557007"/>
            </a:xfrm>
            <a:prstGeom prst="leftBrace">
              <a:avLst>
                <a:gd name="adj1" fmla="val 273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rot="16200000">
              <a:off x="8019172" y="4956014"/>
              <a:ext cx="170778" cy="1666747"/>
            </a:xfrm>
            <a:prstGeom prst="leftBrace">
              <a:avLst>
                <a:gd name="adj1" fmla="val 2738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1151513" y="5914005"/>
              <a:ext cx="1381258" cy="830997"/>
            </a:xfrm>
            <a:prstGeom prst="rect">
              <a:avLst/>
            </a:prstGeom>
            <a:noFill/>
          </p:spPr>
          <p:txBody>
            <a:bodyPr wrap="square" rtlCol="0">
              <a:spAutoFit/>
            </a:bodyPr>
            <a:lstStyle/>
            <a:p>
              <a:pPr algn="ctr"/>
              <a:r>
                <a:rPr lang="en-US" sz="1600" i="1" dirty="0" err="1" smtClean="0"/>
                <a:t>Accel</a:t>
              </a:r>
              <a:r>
                <a:rPr lang="en-US" sz="1600" i="1" dirty="0" smtClean="0"/>
                <a:t> viewed in rotating frame</a:t>
              </a:r>
              <a:endParaRPr lang="en-US" sz="1600" i="1" dirty="0"/>
            </a:p>
          </p:txBody>
        </p:sp>
        <p:sp>
          <p:nvSpPr>
            <p:cNvPr id="70" name="TextBox 69"/>
            <p:cNvSpPr txBox="1"/>
            <p:nvPr/>
          </p:nvSpPr>
          <p:spPr>
            <a:xfrm>
              <a:off x="2491462" y="5914005"/>
              <a:ext cx="1381258" cy="830997"/>
            </a:xfrm>
            <a:prstGeom prst="rect">
              <a:avLst/>
            </a:prstGeom>
            <a:noFill/>
          </p:spPr>
          <p:txBody>
            <a:bodyPr wrap="square" rtlCol="0">
              <a:spAutoFit/>
            </a:bodyPr>
            <a:lstStyle/>
            <a:p>
              <a:pPr algn="ctr"/>
              <a:r>
                <a:rPr lang="en-US" sz="1600" i="1" dirty="0" err="1" smtClean="0"/>
                <a:t>Accel</a:t>
              </a:r>
              <a:r>
                <a:rPr lang="en-US" sz="1600" i="1" dirty="0" smtClean="0"/>
                <a:t> viewed in inertial frame</a:t>
              </a:r>
              <a:endParaRPr lang="en-US" sz="1600" i="1" dirty="0"/>
            </a:p>
          </p:txBody>
        </p:sp>
        <p:sp>
          <p:nvSpPr>
            <p:cNvPr id="71" name="TextBox 70"/>
            <p:cNvSpPr txBox="1"/>
            <p:nvPr/>
          </p:nvSpPr>
          <p:spPr>
            <a:xfrm>
              <a:off x="3751571" y="5836731"/>
              <a:ext cx="1540664" cy="830997"/>
            </a:xfrm>
            <a:prstGeom prst="rect">
              <a:avLst/>
            </a:prstGeom>
            <a:noFill/>
          </p:spPr>
          <p:txBody>
            <a:bodyPr wrap="square" rtlCol="0">
              <a:spAutoFit/>
            </a:bodyPr>
            <a:lstStyle/>
            <a:p>
              <a:pPr algn="ctr"/>
              <a:r>
                <a:rPr lang="en-US" sz="1600" i="1" dirty="0" smtClean="0"/>
                <a:t>Euler </a:t>
              </a:r>
              <a:r>
                <a:rPr lang="en-US" sz="1600" i="1" dirty="0" err="1" smtClean="0"/>
                <a:t>accel</a:t>
              </a:r>
              <a:r>
                <a:rPr lang="en-US" sz="1600" i="1" dirty="0" smtClean="0"/>
                <a:t> due to rotation rate change</a:t>
              </a:r>
              <a:endParaRPr lang="en-US" sz="1600" i="1" dirty="0"/>
            </a:p>
          </p:txBody>
        </p:sp>
        <p:sp>
          <p:nvSpPr>
            <p:cNvPr id="72" name="TextBox 71"/>
            <p:cNvSpPr txBox="1"/>
            <p:nvPr/>
          </p:nvSpPr>
          <p:spPr>
            <a:xfrm>
              <a:off x="5373499" y="5872762"/>
              <a:ext cx="1540664" cy="584775"/>
            </a:xfrm>
            <a:prstGeom prst="rect">
              <a:avLst/>
            </a:prstGeom>
            <a:noFill/>
          </p:spPr>
          <p:txBody>
            <a:bodyPr wrap="square" rtlCol="0">
              <a:spAutoFit/>
            </a:bodyPr>
            <a:lstStyle/>
            <a:p>
              <a:pPr algn="ctr"/>
              <a:r>
                <a:rPr lang="en-US" sz="1600" b="1" i="1" dirty="0" err="1" smtClean="0"/>
                <a:t>Coriolis</a:t>
              </a:r>
              <a:r>
                <a:rPr lang="en-US" sz="1600" b="1" i="1" dirty="0" smtClean="0"/>
                <a:t> Acceleration</a:t>
              </a:r>
              <a:endParaRPr lang="en-US" sz="1600" b="1" i="1" dirty="0"/>
            </a:p>
          </p:txBody>
        </p:sp>
        <p:sp>
          <p:nvSpPr>
            <p:cNvPr id="73" name="TextBox 72"/>
            <p:cNvSpPr txBox="1"/>
            <p:nvPr/>
          </p:nvSpPr>
          <p:spPr>
            <a:xfrm>
              <a:off x="7160654" y="5849610"/>
              <a:ext cx="1887814" cy="338554"/>
            </a:xfrm>
            <a:prstGeom prst="rect">
              <a:avLst/>
            </a:prstGeom>
            <a:noFill/>
          </p:spPr>
          <p:txBody>
            <a:bodyPr wrap="square" rtlCol="0">
              <a:spAutoFit/>
            </a:bodyPr>
            <a:lstStyle/>
            <a:p>
              <a:pPr algn="ctr"/>
              <a:r>
                <a:rPr lang="en-US" sz="1600" i="1" dirty="0" smtClean="0"/>
                <a:t>Centripetal </a:t>
              </a:r>
              <a:r>
                <a:rPr lang="en-US" sz="1600" i="1" dirty="0" err="1" smtClean="0"/>
                <a:t>accel</a:t>
              </a:r>
              <a:endParaRPr lang="en-US" sz="1600" i="1" dirty="0"/>
            </a:p>
          </p:txBody>
        </p:sp>
        <p:graphicFrame>
          <p:nvGraphicFramePr>
            <p:cNvPr id="74" name="Object 73"/>
            <p:cNvGraphicFramePr>
              <a:graphicFrameLocks noChangeAspect="1"/>
            </p:cNvGraphicFramePr>
            <p:nvPr>
              <p:extLst>
                <p:ext uri="{D42A27DB-BD31-4B8C-83A1-F6EECF244321}">
                  <p14:modId xmlns:p14="http://schemas.microsoft.com/office/powerpoint/2010/main" val="1648647249"/>
                </p:ext>
              </p:extLst>
            </p:nvPr>
          </p:nvGraphicFramePr>
          <p:xfrm>
            <a:off x="5631897" y="6367976"/>
            <a:ext cx="1074737" cy="412750"/>
          </p:xfrm>
          <a:graphic>
            <a:graphicData uri="http://schemas.openxmlformats.org/presentationml/2006/ole">
              <mc:AlternateContent xmlns:mc="http://schemas.openxmlformats.org/markup-compatibility/2006">
                <mc:Choice xmlns:v="urn:schemas-microsoft-com:vml" Requires="v">
                  <p:oleObj spid="_x0000_s396713" name="Equation" r:id="rId10" imgW="660240" imgH="253800" progId="Equation.3">
                    <p:embed/>
                  </p:oleObj>
                </mc:Choice>
                <mc:Fallback>
                  <p:oleObj name="Equation" r:id="rId10" imgW="660240" imgH="253800" progId="Equation.3">
                    <p:embed/>
                    <p:pic>
                      <p:nvPicPr>
                        <p:cNvPr id="0" name=""/>
                        <p:cNvPicPr>
                          <a:picLocks noChangeAspect="1" noChangeArrowheads="1"/>
                        </p:cNvPicPr>
                        <p:nvPr/>
                      </p:nvPicPr>
                      <p:blipFill>
                        <a:blip r:embed="rId11"/>
                        <a:srcRect/>
                        <a:stretch>
                          <a:fillRect/>
                        </a:stretch>
                      </p:blipFill>
                      <p:spPr bwMode="auto">
                        <a:xfrm>
                          <a:off x="5631897" y="6367976"/>
                          <a:ext cx="1074737" cy="412750"/>
                        </a:xfrm>
                        <a:prstGeom prst="rect">
                          <a:avLst/>
                        </a:prstGeom>
                        <a:noFill/>
                        <a:ln>
                          <a:noFill/>
                        </a:ln>
                      </p:spPr>
                    </p:pic>
                  </p:oleObj>
                </mc:Fallback>
              </mc:AlternateContent>
            </a:graphicData>
          </a:graphic>
        </p:graphicFrame>
      </p:grpSp>
      <p:grpSp>
        <p:nvGrpSpPr>
          <p:cNvPr id="35" name="Group 34"/>
          <p:cNvGrpSpPr/>
          <p:nvPr/>
        </p:nvGrpSpPr>
        <p:grpSpPr>
          <a:xfrm>
            <a:off x="3103806" y="2063329"/>
            <a:ext cx="5184540" cy="588962"/>
            <a:chOff x="3103806" y="2063329"/>
            <a:chExt cx="5184540" cy="588962"/>
          </a:xfrm>
        </p:grpSpPr>
        <p:sp>
          <p:nvSpPr>
            <p:cNvPr id="22" name="TextBox 21"/>
            <p:cNvSpPr txBox="1"/>
            <p:nvPr/>
          </p:nvSpPr>
          <p:spPr>
            <a:xfrm>
              <a:off x="3103806" y="2212810"/>
              <a:ext cx="356188" cy="276999"/>
            </a:xfrm>
            <a:prstGeom prst="rect">
              <a:avLst/>
            </a:prstGeom>
            <a:noFill/>
          </p:spPr>
          <p:txBody>
            <a:bodyPr wrap="none" rtlCol="0">
              <a:spAutoFit/>
            </a:bodyPr>
            <a:lstStyle/>
            <a:p>
              <a:r>
                <a:rPr lang="en-US" sz="1200" dirty="0" smtClean="0"/>
                <a:t>(2)</a:t>
              </a:r>
              <a:endParaRPr lang="en-US" sz="1200" dirty="0"/>
            </a:p>
          </p:txBody>
        </p:sp>
        <p:sp>
          <p:nvSpPr>
            <p:cNvPr id="33" name="TextBox 32"/>
            <p:cNvSpPr txBox="1"/>
            <p:nvPr/>
          </p:nvSpPr>
          <p:spPr>
            <a:xfrm>
              <a:off x="5326205" y="2198080"/>
              <a:ext cx="2962141" cy="338554"/>
            </a:xfrm>
            <a:prstGeom prst="rect">
              <a:avLst/>
            </a:prstGeom>
            <a:noFill/>
          </p:spPr>
          <p:txBody>
            <a:bodyPr wrap="square" rtlCol="0">
              <a:spAutoFit/>
            </a:bodyPr>
            <a:lstStyle/>
            <a:p>
              <a:r>
                <a:rPr lang="en-US" sz="1600" i="1" dirty="0" smtClean="0"/>
                <a:t>Want to differentiate a 2</a:t>
              </a:r>
              <a:r>
                <a:rPr lang="en-US" sz="1600" i="1" baseline="30000" dirty="0" smtClean="0"/>
                <a:t>nd</a:t>
              </a:r>
              <a:r>
                <a:rPr lang="en-US" sz="1600" i="1" dirty="0" smtClean="0"/>
                <a:t> time</a:t>
              </a:r>
              <a:endParaRPr lang="en-US" sz="1600" i="1" dirty="0"/>
            </a:p>
          </p:txBody>
        </p:sp>
        <p:cxnSp>
          <p:nvCxnSpPr>
            <p:cNvPr id="34" name="Straight Arrow Connector 33"/>
            <p:cNvCxnSpPr>
              <a:stCxn id="33" idx="1"/>
            </p:cNvCxnSpPr>
            <p:nvPr/>
          </p:nvCxnSpPr>
          <p:spPr>
            <a:xfrm flipH="1">
              <a:off x="5037224" y="2367357"/>
              <a:ext cx="2889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2511930372"/>
                </p:ext>
              </p:extLst>
            </p:nvPr>
          </p:nvGraphicFramePr>
          <p:xfrm>
            <a:off x="3434968" y="2063329"/>
            <a:ext cx="1522413" cy="588962"/>
          </p:xfrm>
          <a:graphic>
            <a:graphicData uri="http://schemas.openxmlformats.org/presentationml/2006/ole">
              <mc:AlternateContent xmlns:mc="http://schemas.openxmlformats.org/markup-compatibility/2006">
                <mc:Choice xmlns:v="urn:schemas-microsoft-com:vml" Requires="v">
                  <p:oleObj spid="_x0000_s396714" name="Equation" r:id="rId12" imgW="1244520" imgH="482400" progId="Equation.3">
                    <p:embed/>
                  </p:oleObj>
                </mc:Choice>
                <mc:Fallback>
                  <p:oleObj name="Equation" r:id="rId12" imgW="1244520" imgH="482400" progId="Equation.3">
                    <p:embed/>
                    <p:pic>
                      <p:nvPicPr>
                        <p:cNvPr id="0" name="Object 3"/>
                        <p:cNvPicPr>
                          <a:picLocks noChangeAspect="1" noChangeArrowheads="1"/>
                        </p:cNvPicPr>
                        <p:nvPr/>
                      </p:nvPicPr>
                      <p:blipFill>
                        <a:blip r:embed="rId13"/>
                        <a:srcRect/>
                        <a:stretch>
                          <a:fillRect/>
                        </a:stretch>
                      </p:blipFill>
                      <p:spPr bwMode="auto">
                        <a:xfrm>
                          <a:off x="3434968" y="2063329"/>
                          <a:ext cx="15224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6" name="Group 35"/>
          <p:cNvGrpSpPr/>
          <p:nvPr/>
        </p:nvGrpSpPr>
        <p:grpSpPr>
          <a:xfrm>
            <a:off x="3103806" y="2665907"/>
            <a:ext cx="5885649" cy="588962"/>
            <a:chOff x="3103806" y="2665907"/>
            <a:chExt cx="5885649" cy="588962"/>
          </a:xfrm>
        </p:grpSpPr>
        <p:sp>
          <p:nvSpPr>
            <p:cNvPr id="23" name="TextBox 22"/>
            <p:cNvSpPr txBox="1"/>
            <p:nvPr/>
          </p:nvSpPr>
          <p:spPr>
            <a:xfrm>
              <a:off x="3103806" y="2792359"/>
              <a:ext cx="356188" cy="276999"/>
            </a:xfrm>
            <a:prstGeom prst="rect">
              <a:avLst/>
            </a:prstGeom>
            <a:noFill/>
          </p:spPr>
          <p:txBody>
            <a:bodyPr wrap="none" rtlCol="0">
              <a:spAutoFit/>
            </a:bodyPr>
            <a:lstStyle/>
            <a:p>
              <a:r>
                <a:rPr lang="en-US" sz="1200" dirty="0" smtClean="0"/>
                <a:t>(3)</a:t>
              </a:r>
              <a:endParaRPr lang="en-US" sz="1200" dirty="0"/>
            </a:p>
          </p:txBody>
        </p:sp>
        <p:sp>
          <p:nvSpPr>
            <p:cNvPr id="58" name="TextBox 57"/>
            <p:cNvSpPr txBox="1"/>
            <p:nvPr/>
          </p:nvSpPr>
          <p:spPr>
            <a:xfrm>
              <a:off x="6478074" y="2782914"/>
              <a:ext cx="2511381" cy="338554"/>
            </a:xfrm>
            <a:prstGeom prst="rect">
              <a:avLst/>
            </a:prstGeom>
            <a:noFill/>
          </p:spPr>
          <p:txBody>
            <a:bodyPr wrap="square" rtlCol="0">
              <a:spAutoFit/>
            </a:bodyPr>
            <a:lstStyle/>
            <a:p>
              <a:r>
                <a:rPr lang="en-US" sz="1600" i="1" dirty="0" smtClean="0"/>
                <a:t>Apply vector diff. rule again</a:t>
              </a:r>
              <a:endParaRPr lang="en-US" sz="1600" i="1" dirty="0"/>
            </a:p>
          </p:txBody>
        </p:sp>
        <p:cxnSp>
          <p:nvCxnSpPr>
            <p:cNvPr id="75" name="Straight Arrow Connector 74"/>
            <p:cNvCxnSpPr/>
            <p:nvPr/>
          </p:nvCxnSpPr>
          <p:spPr>
            <a:xfrm flipH="1">
              <a:off x="6227730" y="2962195"/>
              <a:ext cx="2889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Object 25"/>
            <p:cNvGraphicFramePr>
              <a:graphicFrameLocks noChangeAspect="1"/>
            </p:cNvGraphicFramePr>
            <p:nvPr>
              <p:extLst>
                <p:ext uri="{D42A27DB-BD31-4B8C-83A1-F6EECF244321}">
                  <p14:modId xmlns:p14="http://schemas.microsoft.com/office/powerpoint/2010/main" val="1099729956"/>
                </p:ext>
              </p:extLst>
            </p:nvPr>
          </p:nvGraphicFramePr>
          <p:xfrm>
            <a:off x="3443006" y="2665907"/>
            <a:ext cx="2765425" cy="588962"/>
          </p:xfrm>
          <a:graphic>
            <a:graphicData uri="http://schemas.openxmlformats.org/presentationml/2006/ole">
              <mc:AlternateContent xmlns:mc="http://schemas.openxmlformats.org/markup-compatibility/2006">
                <mc:Choice xmlns:v="urn:schemas-microsoft-com:vml" Requires="v">
                  <p:oleObj spid="_x0000_s396715" name="Equation" r:id="rId14" imgW="2260440" imgH="482400" progId="Equation.3">
                    <p:embed/>
                  </p:oleObj>
                </mc:Choice>
                <mc:Fallback>
                  <p:oleObj name="Equation" r:id="rId14" imgW="2260440" imgH="482400" progId="Equation.3">
                    <p:embed/>
                    <p:pic>
                      <p:nvPicPr>
                        <p:cNvPr id="0" name="Object 3"/>
                        <p:cNvPicPr>
                          <a:picLocks noChangeAspect="1" noChangeArrowheads="1"/>
                        </p:cNvPicPr>
                        <p:nvPr/>
                      </p:nvPicPr>
                      <p:blipFill>
                        <a:blip r:embed="rId15"/>
                        <a:srcRect/>
                        <a:stretch>
                          <a:fillRect/>
                        </a:stretch>
                      </p:blipFill>
                      <p:spPr bwMode="auto">
                        <a:xfrm>
                          <a:off x="3443006" y="2665907"/>
                          <a:ext cx="27654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 name="Group 36"/>
          <p:cNvGrpSpPr/>
          <p:nvPr/>
        </p:nvGrpSpPr>
        <p:grpSpPr>
          <a:xfrm>
            <a:off x="3103806" y="3267442"/>
            <a:ext cx="6009057" cy="588962"/>
            <a:chOff x="3103806" y="3267442"/>
            <a:chExt cx="6009057" cy="588962"/>
          </a:xfrm>
        </p:grpSpPr>
        <p:sp>
          <p:nvSpPr>
            <p:cNvPr id="24" name="TextBox 23"/>
            <p:cNvSpPr txBox="1"/>
            <p:nvPr/>
          </p:nvSpPr>
          <p:spPr>
            <a:xfrm>
              <a:off x="3103806" y="3423424"/>
              <a:ext cx="356188" cy="276999"/>
            </a:xfrm>
            <a:prstGeom prst="rect">
              <a:avLst/>
            </a:prstGeom>
            <a:noFill/>
          </p:spPr>
          <p:txBody>
            <a:bodyPr wrap="none" rtlCol="0">
              <a:spAutoFit/>
            </a:bodyPr>
            <a:lstStyle/>
            <a:p>
              <a:r>
                <a:rPr lang="en-US" sz="1200" dirty="0" smtClean="0"/>
                <a:t>(4)</a:t>
              </a:r>
              <a:endParaRPr lang="en-US" sz="1200" dirty="0"/>
            </a:p>
          </p:txBody>
        </p:sp>
        <p:sp>
          <p:nvSpPr>
            <p:cNvPr id="59" name="TextBox 58"/>
            <p:cNvSpPr txBox="1"/>
            <p:nvPr/>
          </p:nvSpPr>
          <p:spPr>
            <a:xfrm>
              <a:off x="8056795" y="3387627"/>
              <a:ext cx="1056068" cy="338554"/>
            </a:xfrm>
            <a:prstGeom prst="rect">
              <a:avLst/>
            </a:prstGeom>
            <a:noFill/>
          </p:spPr>
          <p:txBody>
            <a:bodyPr wrap="square" rtlCol="0">
              <a:spAutoFit/>
            </a:bodyPr>
            <a:lstStyle/>
            <a:p>
              <a:r>
                <a:rPr lang="en-US" sz="1600" i="1" dirty="0" smtClean="0"/>
                <a:t>(1) Into (3)</a:t>
              </a:r>
              <a:endParaRPr lang="en-US" sz="1600" i="1" dirty="0"/>
            </a:p>
          </p:txBody>
        </p:sp>
        <p:cxnSp>
          <p:nvCxnSpPr>
            <p:cNvPr id="76" name="Straight Arrow Connector 75"/>
            <p:cNvCxnSpPr/>
            <p:nvPr/>
          </p:nvCxnSpPr>
          <p:spPr>
            <a:xfrm flipH="1">
              <a:off x="7828459" y="3556904"/>
              <a:ext cx="2889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Object 27"/>
            <p:cNvGraphicFramePr>
              <a:graphicFrameLocks noChangeAspect="1"/>
            </p:cNvGraphicFramePr>
            <p:nvPr>
              <p:extLst>
                <p:ext uri="{D42A27DB-BD31-4B8C-83A1-F6EECF244321}">
                  <p14:modId xmlns:p14="http://schemas.microsoft.com/office/powerpoint/2010/main" val="1388123764"/>
                </p:ext>
              </p:extLst>
            </p:nvPr>
          </p:nvGraphicFramePr>
          <p:xfrm>
            <a:off x="3453983" y="3267442"/>
            <a:ext cx="4348163" cy="588962"/>
          </p:xfrm>
          <a:graphic>
            <a:graphicData uri="http://schemas.openxmlformats.org/presentationml/2006/ole">
              <mc:AlternateContent xmlns:mc="http://schemas.openxmlformats.org/markup-compatibility/2006">
                <mc:Choice xmlns:v="urn:schemas-microsoft-com:vml" Requires="v">
                  <p:oleObj spid="_x0000_s396716" name="Equation" r:id="rId16" imgW="3555720" imgH="482400" progId="Equation.3">
                    <p:embed/>
                  </p:oleObj>
                </mc:Choice>
                <mc:Fallback>
                  <p:oleObj name="Equation" r:id="rId16" imgW="3555720" imgH="482400" progId="Equation.3">
                    <p:embed/>
                    <p:pic>
                      <p:nvPicPr>
                        <p:cNvPr id="0" name="Object 3"/>
                        <p:cNvPicPr>
                          <a:picLocks noChangeAspect="1" noChangeArrowheads="1"/>
                        </p:cNvPicPr>
                        <p:nvPr/>
                      </p:nvPicPr>
                      <p:blipFill>
                        <a:blip r:embed="rId17"/>
                        <a:srcRect/>
                        <a:stretch>
                          <a:fillRect/>
                        </a:stretch>
                      </p:blipFill>
                      <p:spPr bwMode="auto">
                        <a:xfrm>
                          <a:off x="3453983" y="3267442"/>
                          <a:ext cx="434816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8" name="Group 37"/>
          <p:cNvGrpSpPr/>
          <p:nvPr/>
        </p:nvGrpSpPr>
        <p:grpSpPr>
          <a:xfrm>
            <a:off x="3103806" y="3846991"/>
            <a:ext cx="5949918" cy="588962"/>
            <a:chOff x="3103806" y="3846991"/>
            <a:chExt cx="5949918" cy="588962"/>
          </a:xfrm>
        </p:grpSpPr>
        <p:sp>
          <p:nvSpPr>
            <p:cNvPr id="25" name="TextBox 24"/>
            <p:cNvSpPr txBox="1"/>
            <p:nvPr/>
          </p:nvSpPr>
          <p:spPr>
            <a:xfrm>
              <a:off x="3103806" y="4002973"/>
              <a:ext cx="356188" cy="276999"/>
            </a:xfrm>
            <a:prstGeom prst="rect">
              <a:avLst/>
            </a:prstGeom>
            <a:noFill/>
          </p:spPr>
          <p:txBody>
            <a:bodyPr wrap="none" rtlCol="0">
              <a:spAutoFit/>
            </a:bodyPr>
            <a:lstStyle/>
            <a:p>
              <a:r>
                <a:rPr lang="en-US" sz="1200" dirty="0" smtClean="0"/>
                <a:t>(5)</a:t>
              </a:r>
              <a:endParaRPr lang="en-US" sz="1200" dirty="0"/>
            </a:p>
          </p:txBody>
        </p:sp>
        <p:graphicFrame>
          <p:nvGraphicFramePr>
            <p:cNvPr id="29" name="Object 28"/>
            <p:cNvGraphicFramePr>
              <a:graphicFrameLocks noChangeAspect="1"/>
            </p:cNvGraphicFramePr>
            <p:nvPr>
              <p:extLst>
                <p:ext uri="{D42A27DB-BD31-4B8C-83A1-F6EECF244321}">
                  <p14:modId xmlns:p14="http://schemas.microsoft.com/office/powerpoint/2010/main" val="2917485120"/>
                </p:ext>
              </p:extLst>
            </p:nvPr>
          </p:nvGraphicFramePr>
          <p:xfrm>
            <a:off x="3430799" y="3846991"/>
            <a:ext cx="5622925" cy="588962"/>
          </p:xfrm>
          <a:graphic>
            <a:graphicData uri="http://schemas.openxmlformats.org/presentationml/2006/ole">
              <mc:AlternateContent xmlns:mc="http://schemas.openxmlformats.org/markup-compatibility/2006">
                <mc:Choice xmlns:v="urn:schemas-microsoft-com:vml" Requires="v">
                  <p:oleObj spid="_x0000_s396717" name="Equation" r:id="rId18" imgW="4597200" imgH="482400" progId="Equation.3">
                    <p:embed/>
                  </p:oleObj>
                </mc:Choice>
                <mc:Fallback>
                  <p:oleObj name="Equation" r:id="rId18" imgW="4597200" imgH="482400" progId="Equation.3">
                    <p:embed/>
                    <p:pic>
                      <p:nvPicPr>
                        <p:cNvPr id="0" name="Object 3"/>
                        <p:cNvPicPr>
                          <a:picLocks noChangeAspect="1" noChangeArrowheads="1"/>
                        </p:cNvPicPr>
                        <p:nvPr/>
                      </p:nvPicPr>
                      <p:blipFill>
                        <a:blip r:embed="rId19"/>
                        <a:srcRect/>
                        <a:stretch>
                          <a:fillRect/>
                        </a:stretch>
                      </p:blipFill>
                      <p:spPr bwMode="auto">
                        <a:xfrm>
                          <a:off x="3430799" y="3846991"/>
                          <a:ext cx="56229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Group 38"/>
          <p:cNvGrpSpPr/>
          <p:nvPr/>
        </p:nvGrpSpPr>
        <p:grpSpPr>
          <a:xfrm>
            <a:off x="3103806" y="4467380"/>
            <a:ext cx="4657434" cy="558800"/>
            <a:chOff x="3103806" y="4467380"/>
            <a:chExt cx="4657434" cy="558800"/>
          </a:xfrm>
        </p:grpSpPr>
        <p:sp>
          <p:nvSpPr>
            <p:cNvPr id="60" name="TextBox 59"/>
            <p:cNvSpPr txBox="1"/>
            <p:nvPr/>
          </p:nvSpPr>
          <p:spPr>
            <a:xfrm>
              <a:off x="3103806" y="4608281"/>
              <a:ext cx="356188" cy="276999"/>
            </a:xfrm>
            <a:prstGeom prst="rect">
              <a:avLst/>
            </a:prstGeom>
            <a:noFill/>
          </p:spPr>
          <p:txBody>
            <a:bodyPr wrap="none" rtlCol="0">
              <a:spAutoFit/>
            </a:bodyPr>
            <a:lstStyle/>
            <a:p>
              <a:r>
                <a:rPr lang="en-US" sz="1200" dirty="0" smtClean="0"/>
                <a:t>(6)</a:t>
              </a:r>
              <a:endParaRPr lang="en-US" sz="1200" dirty="0"/>
            </a:p>
          </p:txBody>
        </p:sp>
        <p:graphicFrame>
          <p:nvGraphicFramePr>
            <p:cNvPr id="30" name="Object 29"/>
            <p:cNvGraphicFramePr>
              <a:graphicFrameLocks noChangeAspect="1"/>
            </p:cNvGraphicFramePr>
            <p:nvPr>
              <p:extLst>
                <p:ext uri="{D42A27DB-BD31-4B8C-83A1-F6EECF244321}">
                  <p14:modId xmlns:p14="http://schemas.microsoft.com/office/powerpoint/2010/main" val="1759660396"/>
                </p:ext>
              </p:extLst>
            </p:nvPr>
          </p:nvGraphicFramePr>
          <p:xfrm>
            <a:off x="3457527" y="4467380"/>
            <a:ext cx="4303713" cy="558800"/>
          </p:xfrm>
          <a:graphic>
            <a:graphicData uri="http://schemas.openxmlformats.org/presentationml/2006/ole">
              <mc:AlternateContent xmlns:mc="http://schemas.openxmlformats.org/markup-compatibility/2006">
                <mc:Choice xmlns:v="urn:schemas-microsoft-com:vml" Requires="v">
                  <p:oleObj spid="_x0000_s396718" name="Equation" r:id="rId20" imgW="3517560" imgH="457200" progId="Equation.3">
                    <p:embed/>
                  </p:oleObj>
                </mc:Choice>
                <mc:Fallback>
                  <p:oleObj name="Equation" r:id="rId20" imgW="3517560" imgH="457200" progId="Equation.3">
                    <p:embed/>
                    <p:pic>
                      <p:nvPicPr>
                        <p:cNvPr id="0" name="Object 3"/>
                        <p:cNvPicPr>
                          <a:picLocks noChangeAspect="1" noChangeArrowheads="1"/>
                        </p:cNvPicPr>
                        <p:nvPr/>
                      </p:nvPicPr>
                      <p:blipFill>
                        <a:blip r:embed="rId21"/>
                        <a:srcRect/>
                        <a:stretch>
                          <a:fillRect/>
                        </a:stretch>
                      </p:blipFill>
                      <p:spPr bwMode="auto">
                        <a:xfrm>
                          <a:off x="3457527" y="4467380"/>
                          <a:ext cx="43037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42" name="Straight Arrow Connector 41"/>
          <p:cNvCxnSpPr/>
          <p:nvPr/>
        </p:nvCxnSpPr>
        <p:spPr>
          <a:xfrm flipV="1">
            <a:off x="4693572" y="255302"/>
            <a:ext cx="344303" cy="300653"/>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4769510" y="146304"/>
            <a:ext cx="373076" cy="195229"/>
          </a:xfrm>
          <a:custGeom>
            <a:avLst/>
            <a:gdLst>
              <a:gd name="connsiteX0" fmla="*/ 0 w 424282"/>
              <a:gd name="connsiteY0" fmla="*/ 0 h 195229"/>
              <a:gd name="connsiteX1" fmla="*/ 58522 w 424282"/>
              <a:gd name="connsiteY1" fmla="*/ 65837 h 195229"/>
              <a:gd name="connsiteX2" fmla="*/ 153620 w 424282"/>
              <a:gd name="connsiteY2" fmla="*/ 43891 h 195229"/>
              <a:gd name="connsiteX3" fmla="*/ 256032 w 424282"/>
              <a:gd name="connsiteY3" fmla="*/ 51206 h 195229"/>
              <a:gd name="connsiteX4" fmla="*/ 285293 w 424282"/>
              <a:gd name="connsiteY4" fmla="*/ 168250 h 195229"/>
              <a:gd name="connsiteX5" fmla="*/ 373076 w 424282"/>
              <a:gd name="connsiteY5" fmla="*/ 190195 h 195229"/>
              <a:gd name="connsiteX6" fmla="*/ 424282 w 424282"/>
              <a:gd name="connsiteY6" fmla="*/ 95098 h 195229"/>
              <a:gd name="connsiteX0" fmla="*/ 0 w 373076"/>
              <a:gd name="connsiteY0" fmla="*/ 0 h 195229"/>
              <a:gd name="connsiteX1" fmla="*/ 58522 w 373076"/>
              <a:gd name="connsiteY1" fmla="*/ 65837 h 195229"/>
              <a:gd name="connsiteX2" fmla="*/ 153620 w 373076"/>
              <a:gd name="connsiteY2" fmla="*/ 43891 h 195229"/>
              <a:gd name="connsiteX3" fmla="*/ 256032 w 373076"/>
              <a:gd name="connsiteY3" fmla="*/ 51206 h 195229"/>
              <a:gd name="connsiteX4" fmla="*/ 285293 w 373076"/>
              <a:gd name="connsiteY4" fmla="*/ 168250 h 195229"/>
              <a:gd name="connsiteX5" fmla="*/ 373076 w 373076"/>
              <a:gd name="connsiteY5" fmla="*/ 190195 h 19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076" h="195229">
                <a:moveTo>
                  <a:pt x="0" y="0"/>
                </a:moveTo>
                <a:cubicBezTo>
                  <a:pt x="16459" y="29261"/>
                  <a:pt x="32919" y="58522"/>
                  <a:pt x="58522" y="65837"/>
                </a:cubicBezTo>
                <a:cubicBezTo>
                  <a:pt x="84125" y="73152"/>
                  <a:pt x="120702" y="46329"/>
                  <a:pt x="153620" y="43891"/>
                </a:cubicBezTo>
                <a:cubicBezTo>
                  <a:pt x="186538" y="41453"/>
                  <a:pt x="234087" y="30480"/>
                  <a:pt x="256032" y="51206"/>
                </a:cubicBezTo>
                <a:cubicBezTo>
                  <a:pt x="277977" y="71932"/>
                  <a:pt x="265786" y="145085"/>
                  <a:pt x="285293" y="168250"/>
                </a:cubicBezTo>
                <a:cubicBezTo>
                  <a:pt x="304800" y="191415"/>
                  <a:pt x="349911" y="202387"/>
                  <a:pt x="373076" y="190195"/>
                </a:cubicBezTo>
              </a:path>
            </a:pathLst>
          </a:cu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002412" y="-14630"/>
            <a:ext cx="303288" cy="369332"/>
          </a:xfrm>
          <a:prstGeom prst="rect">
            <a:avLst/>
          </a:prstGeom>
        </p:spPr>
        <p:txBody>
          <a:bodyPr wrap="none">
            <a:spAutoFit/>
          </a:bodyPr>
          <a:lstStyle/>
          <a:p>
            <a:r>
              <a:rPr lang="en-US" i="1" u="sng" dirty="0">
                <a:latin typeface="Times New Roman" panose="02020603050405020304" pitchFamily="18" charset="0"/>
                <a:cs typeface="Times New Roman" panose="02020603050405020304" pitchFamily="18" charset="0"/>
              </a:rPr>
              <a:t>p</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66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rot="16200000">
            <a:off x="4671064" y="4935086"/>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5921504" y="5634507"/>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p:cNvSpPr/>
          <p:nvPr/>
        </p:nvSpPr>
        <p:spPr>
          <a:xfrm rot="16200000">
            <a:off x="4886040" y="5166906"/>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154545" y="94333"/>
            <a:ext cx="8229600" cy="715962"/>
          </a:xfrm>
        </p:spPr>
        <p:txBody>
          <a:bodyPr/>
          <a:lstStyle/>
          <a:p>
            <a:r>
              <a:rPr lang="en-US" dirty="0" err="1" smtClean="0"/>
              <a:t>Coriolis</a:t>
            </a:r>
            <a:r>
              <a:rPr lang="en-US" dirty="0" smtClean="0"/>
              <a:t> Acceleration</a:t>
            </a:r>
            <a:endParaRPr lang="en-US" dirty="0"/>
          </a:p>
        </p:txBody>
      </p:sp>
      <p:sp>
        <p:nvSpPr>
          <p:cNvPr id="3" name="Content Placeholder 2"/>
          <p:cNvSpPr>
            <a:spLocks noGrp="1"/>
          </p:cNvSpPr>
          <p:nvPr>
            <p:ph idx="1"/>
          </p:nvPr>
        </p:nvSpPr>
        <p:spPr>
          <a:xfrm>
            <a:off x="152059" y="764008"/>
            <a:ext cx="4117862" cy="2266863"/>
          </a:xfrm>
        </p:spPr>
        <p:txBody>
          <a:bodyPr>
            <a:normAutofit fontScale="92500"/>
          </a:bodyPr>
          <a:lstStyle/>
          <a:p>
            <a:r>
              <a:rPr lang="en-US" dirty="0" smtClean="0"/>
              <a:t>What is the </a:t>
            </a:r>
            <a:r>
              <a:rPr lang="en-US" dirty="0" err="1" smtClean="0"/>
              <a:t>Coriolis</a:t>
            </a:r>
            <a:r>
              <a:rPr lang="en-US" dirty="0" smtClean="0"/>
              <a:t> Effect</a:t>
            </a:r>
            <a:r>
              <a:rPr lang="en-US" dirty="0" smtClean="0"/>
              <a:t>?</a:t>
            </a:r>
          </a:p>
          <a:p>
            <a:pPr lvl="1"/>
            <a:r>
              <a:rPr lang="en-US" dirty="0" smtClean="0"/>
              <a:t>See Lecture 2, slides 24-26 also</a:t>
            </a:r>
            <a:endParaRPr lang="en-US" dirty="0" smtClean="0"/>
          </a:p>
          <a:p>
            <a:pPr lvl="1"/>
            <a:r>
              <a:rPr lang="en-US" dirty="0" smtClean="0"/>
              <a:t>The “perceived” deflection of an </a:t>
            </a:r>
            <a:r>
              <a:rPr lang="en-US" dirty="0" err="1" smtClean="0"/>
              <a:t>inertially</a:t>
            </a:r>
            <a:r>
              <a:rPr lang="en-US" dirty="0" smtClean="0"/>
              <a:t> moving object when viewed from a rotating frame</a:t>
            </a:r>
          </a:p>
          <a:p>
            <a:pPr lvl="1"/>
            <a:r>
              <a:rPr lang="en-US" dirty="0" err="1" smtClean="0"/>
              <a:t>Coriolis</a:t>
            </a:r>
            <a:r>
              <a:rPr lang="en-US" dirty="0" smtClean="0"/>
              <a:t> Acceleration:</a:t>
            </a:r>
          </a:p>
        </p:txBody>
      </p:sp>
      <p:sp>
        <p:nvSpPr>
          <p:cNvPr id="4" name="Slide Number Placeholder 3"/>
          <p:cNvSpPr>
            <a:spLocks noGrp="1"/>
          </p:cNvSpPr>
          <p:nvPr>
            <p:ph type="sldNum" sz="quarter" idx="12"/>
          </p:nvPr>
        </p:nvSpPr>
        <p:spPr/>
        <p:txBody>
          <a:bodyPr/>
          <a:lstStyle/>
          <a:p>
            <a:fld id="{B3AB4247-CE5F-4970-A5ED-D81D737F7922}" type="slidenum">
              <a:rPr lang="en-US" smtClean="0"/>
              <a:pPr/>
              <a:t>15</a:t>
            </a:fld>
            <a:endParaRPr lang="en-US"/>
          </a:p>
        </p:txBody>
      </p:sp>
      <p:sp>
        <p:nvSpPr>
          <p:cNvPr id="5" name="Oval 4"/>
          <p:cNvSpPr/>
          <p:nvPr/>
        </p:nvSpPr>
        <p:spPr>
          <a:xfrm>
            <a:off x="4671063" y="1414823"/>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57605" y="2101364"/>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5316194" y="2685869"/>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p:cNvSpPr/>
          <p:nvPr/>
        </p:nvSpPr>
        <p:spPr>
          <a:xfrm>
            <a:off x="4869197" y="1629799"/>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p:cNvGrpSpPr/>
          <p:nvPr/>
        </p:nvGrpSpPr>
        <p:grpSpPr>
          <a:xfrm>
            <a:off x="6744564" y="1414823"/>
            <a:ext cx="1622736" cy="1622736"/>
            <a:chOff x="103033" y="1961551"/>
            <a:chExt cx="1622736" cy="1622736"/>
          </a:xfrm>
        </p:grpSpPr>
        <p:sp>
          <p:nvSpPr>
            <p:cNvPr id="13" name="Oval 12"/>
            <p:cNvSpPr/>
            <p:nvPr/>
          </p:nvSpPr>
          <p:spPr>
            <a:xfrm>
              <a:off x="103033" y="1961551"/>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89575" y="2648092"/>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748164" y="3232597"/>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a:off x="301167" y="2176527"/>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Oval 17"/>
          <p:cNvSpPr/>
          <p:nvPr/>
        </p:nvSpPr>
        <p:spPr>
          <a:xfrm rot="18965483">
            <a:off x="4671063" y="3179229"/>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8965483">
            <a:off x="5729010" y="4297448"/>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rot="18965483">
            <a:off x="4873905" y="3405886"/>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p:cNvSpPr/>
          <p:nvPr/>
        </p:nvSpPr>
        <p:spPr>
          <a:xfrm rot="18965483">
            <a:off x="5357602" y="4281517"/>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719827" y="3179229"/>
            <a:ext cx="1622736" cy="1622736"/>
            <a:chOff x="103033" y="1961551"/>
            <a:chExt cx="1622736" cy="1622736"/>
          </a:xfrm>
        </p:grpSpPr>
        <p:sp>
          <p:nvSpPr>
            <p:cNvPr id="25" name="Oval 24"/>
            <p:cNvSpPr/>
            <p:nvPr/>
          </p:nvSpPr>
          <p:spPr>
            <a:xfrm>
              <a:off x="103033" y="1961551"/>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748164" y="3232597"/>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301167" y="2176527"/>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p:cNvSpPr/>
            <p:nvPr/>
          </p:nvSpPr>
          <p:spPr>
            <a:xfrm>
              <a:off x="501249" y="2947614"/>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Oval 37"/>
          <p:cNvSpPr/>
          <p:nvPr/>
        </p:nvSpPr>
        <p:spPr>
          <a:xfrm>
            <a:off x="6751494" y="4958858"/>
            <a:ext cx="1622736" cy="162273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7396625" y="6229904"/>
            <a:ext cx="298789" cy="257577"/>
          </a:xfrm>
          <a:prstGeom prst="triangle">
            <a:avLst/>
          </a:prstGeom>
          <a:solidFill>
            <a:schemeClr val="bg1">
              <a:lumMod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949628" y="5173834"/>
            <a:ext cx="1192782" cy="1192782"/>
          </a:xfrm>
          <a:prstGeom prst="arc">
            <a:avLst>
              <a:gd name="adj1" fmla="val 19110213"/>
              <a:gd name="adj2" fmla="val 2306241"/>
            </a:avLst>
          </a:prstGeom>
          <a:ln w="762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p:cNvSpPr/>
          <p:nvPr/>
        </p:nvSpPr>
        <p:spPr>
          <a:xfrm>
            <a:off x="6703949" y="5645406"/>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p:cNvSpPr/>
          <p:nvPr/>
        </p:nvSpPr>
        <p:spPr>
          <a:xfrm>
            <a:off x="6835734" y="5229310"/>
            <a:ext cx="720197" cy="840437"/>
          </a:xfrm>
          <a:prstGeom prst="arc">
            <a:avLst>
              <a:gd name="adj1" fmla="val 1151476"/>
              <a:gd name="adj2" fmla="val 8493805"/>
            </a:avLst>
          </a:prstGeom>
          <a:ln w="57150">
            <a:solidFill>
              <a:srgbClr val="FFFF00"/>
            </a:solidFill>
            <a:headEnd type="none" w="med" len="med"/>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Oval 35"/>
          <p:cNvSpPr/>
          <p:nvPr/>
        </p:nvSpPr>
        <p:spPr>
          <a:xfrm rot="16200000">
            <a:off x="5357612" y="6355714"/>
            <a:ext cx="249652" cy="249652"/>
          </a:xfrm>
          <a:prstGeom prst="ellipse">
            <a:avLst/>
          </a:prstGeom>
          <a:solidFill>
            <a:srgbClr val="FF000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endCxn id="23" idx="7"/>
          </p:cNvCxnSpPr>
          <p:nvPr/>
        </p:nvCxnSpPr>
        <p:spPr>
          <a:xfrm>
            <a:off x="5482438" y="3973766"/>
            <a:ext cx="2368" cy="307774"/>
          </a:xfrm>
          <a:prstGeom prst="line">
            <a:avLst/>
          </a:prstGeom>
          <a:ln w="57150">
            <a:solidFill>
              <a:srgbClr val="FFFF00"/>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6" idx="6"/>
          </p:cNvCxnSpPr>
          <p:nvPr/>
        </p:nvCxnSpPr>
        <p:spPr>
          <a:xfrm>
            <a:off x="5482438" y="5741164"/>
            <a:ext cx="0" cy="614550"/>
          </a:xfrm>
          <a:prstGeom prst="line">
            <a:avLst/>
          </a:prstGeom>
          <a:ln w="57150">
            <a:solidFill>
              <a:srgbClr val="FFFF00"/>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3" name="Arc 52"/>
          <p:cNvSpPr/>
          <p:nvPr/>
        </p:nvSpPr>
        <p:spPr>
          <a:xfrm>
            <a:off x="6835734" y="3409569"/>
            <a:ext cx="720197" cy="840437"/>
          </a:xfrm>
          <a:prstGeom prst="arc">
            <a:avLst>
              <a:gd name="adj1" fmla="val 1151476"/>
              <a:gd name="adj2" fmla="val 4004732"/>
            </a:avLst>
          </a:prstGeom>
          <a:ln w="57150">
            <a:solidFill>
              <a:srgbClr val="FFFF00"/>
            </a:solidFill>
            <a:headEnd type="none" w="med" len="med"/>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7" name="Group 66"/>
          <p:cNvGrpSpPr/>
          <p:nvPr/>
        </p:nvGrpSpPr>
        <p:grpSpPr>
          <a:xfrm>
            <a:off x="6083914" y="2694777"/>
            <a:ext cx="249874" cy="536991"/>
            <a:chOff x="5228823" y="2176527"/>
            <a:chExt cx="1635616" cy="3515010"/>
          </a:xfrm>
        </p:grpSpPr>
        <p:sp>
          <p:nvSpPr>
            <p:cNvPr id="54" name="Oval 53"/>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4"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083914" y="4475366"/>
            <a:ext cx="249874" cy="536991"/>
            <a:chOff x="5228823" y="2176527"/>
            <a:chExt cx="1635616" cy="3515010"/>
          </a:xfrm>
        </p:grpSpPr>
        <p:sp>
          <p:nvSpPr>
            <p:cNvPr id="70" name="Oval 69"/>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6083914" y="6226895"/>
            <a:ext cx="249874" cy="536991"/>
            <a:chOff x="5228823" y="2176527"/>
            <a:chExt cx="1635616" cy="3515010"/>
          </a:xfrm>
        </p:grpSpPr>
        <p:sp>
          <p:nvSpPr>
            <p:cNvPr id="78" name="Oval 77"/>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7663747" y="2361872"/>
            <a:ext cx="249874" cy="536991"/>
            <a:chOff x="5228823" y="2176527"/>
            <a:chExt cx="1635616" cy="3515010"/>
          </a:xfrm>
        </p:grpSpPr>
        <p:sp>
          <p:nvSpPr>
            <p:cNvPr id="86" name="Oval 85"/>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7650868" y="4115109"/>
            <a:ext cx="249874" cy="536991"/>
            <a:chOff x="5228823" y="2176527"/>
            <a:chExt cx="1635616" cy="3515010"/>
          </a:xfrm>
        </p:grpSpPr>
        <p:sp>
          <p:nvSpPr>
            <p:cNvPr id="94" name="Oval 93"/>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4"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663747" y="5898697"/>
            <a:ext cx="249874" cy="536991"/>
            <a:chOff x="5228823" y="2176527"/>
            <a:chExt cx="1635616" cy="3515010"/>
          </a:xfrm>
        </p:grpSpPr>
        <p:sp>
          <p:nvSpPr>
            <p:cNvPr id="102" name="Oval 101"/>
            <p:cNvSpPr/>
            <p:nvPr/>
          </p:nvSpPr>
          <p:spPr>
            <a:xfrm>
              <a:off x="5563673" y="2176527"/>
              <a:ext cx="914400" cy="9144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102" idx="4"/>
            </p:cNvCxnSpPr>
            <p:nvPr/>
          </p:nvCxnSpPr>
          <p:spPr>
            <a:xfrm>
              <a:off x="6020873" y="3090927"/>
              <a:ext cx="0" cy="1285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5460642" y="4376515"/>
              <a:ext cx="560231"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020873" y="4376515"/>
              <a:ext cx="457200" cy="9721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5228823" y="3090927"/>
              <a:ext cx="792050" cy="2783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20873" y="3361387"/>
              <a:ext cx="457195" cy="78227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228823" y="5392272"/>
              <a:ext cx="1635616" cy="299265"/>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4504310" y="382004"/>
            <a:ext cx="2748188" cy="369332"/>
          </a:xfrm>
          <a:prstGeom prst="rect">
            <a:avLst/>
          </a:prstGeom>
          <a:noFill/>
        </p:spPr>
        <p:txBody>
          <a:bodyPr wrap="none" rtlCol="0">
            <a:spAutoFit/>
          </a:bodyPr>
          <a:lstStyle/>
          <a:p>
            <a:r>
              <a:rPr lang="en-US" dirty="0" smtClean="0"/>
              <a:t>The motion of a falling ball:</a:t>
            </a:r>
            <a:endParaRPr lang="en-US" dirty="0"/>
          </a:p>
        </p:txBody>
      </p:sp>
      <p:sp>
        <p:nvSpPr>
          <p:cNvPr id="110" name="TextBox 109"/>
          <p:cNvSpPr txBox="1"/>
          <p:nvPr/>
        </p:nvSpPr>
        <p:spPr>
          <a:xfrm>
            <a:off x="4571164" y="764008"/>
            <a:ext cx="1943396" cy="646331"/>
          </a:xfrm>
          <a:prstGeom prst="rect">
            <a:avLst/>
          </a:prstGeom>
          <a:noFill/>
        </p:spPr>
        <p:txBody>
          <a:bodyPr wrap="square" rtlCol="0">
            <a:spAutoFit/>
          </a:bodyPr>
          <a:lstStyle/>
          <a:p>
            <a:pPr algn="ctr"/>
            <a:r>
              <a:rPr lang="en-US" i="1" dirty="0" smtClean="0"/>
              <a:t>As viewed from an inertial observer</a:t>
            </a:r>
            <a:endParaRPr lang="en-US" i="1" dirty="0"/>
          </a:p>
        </p:txBody>
      </p:sp>
      <p:sp>
        <p:nvSpPr>
          <p:cNvPr id="111" name="TextBox 110"/>
          <p:cNvSpPr txBox="1"/>
          <p:nvPr/>
        </p:nvSpPr>
        <p:spPr>
          <a:xfrm>
            <a:off x="6551314" y="764008"/>
            <a:ext cx="1943396" cy="646331"/>
          </a:xfrm>
          <a:prstGeom prst="rect">
            <a:avLst/>
          </a:prstGeom>
          <a:noFill/>
        </p:spPr>
        <p:txBody>
          <a:bodyPr wrap="square" rtlCol="0">
            <a:spAutoFit/>
          </a:bodyPr>
          <a:lstStyle/>
          <a:p>
            <a:pPr algn="ctr"/>
            <a:r>
              <a:rPr lang="en-US" i="1" dirty="0" smtClean="0"/>
              <a:t>As viewed from a rotating observer</a:t>
            </a:r>
            <a:endParaRPr lang="en-US" i="1" dirty="0"/>
          </a:p>
        </p:txBody>
      </p:sp>
      <p:graphicFrame>
        <p:nvGraphicFramePr>
          <p:cNvPr id="113" name="Object 112"/>
          <p:cNvGraphicFramePr>
            <a:graphicFrameLocks noChangeAspect="1"/>
          </p:cNvGraphicFramePr>
          <p:nvPr>
            <p:extLst>
              <p:ext uri="{D42A27DB-BD31-4B8C-83A1-F6EECF244321}">
                <p14:modId xmlns:p14="http://schemas.microsoft.com/office/powerpoint/2010/main" val="1272413822"/>
              </p:ext>
            </p:extLst>
          </p:nvPr>
        </p:nvGraphicFramePr>
        <p:xfrm>
          <a:off x="1288962" y="2666491"/>
          <a:ext cx="1947862" cy="573088"/>
        </p:xfrm>
        <a:graphic>
          <a:graphicData uri="http://schemas.openxmlformats.org/presentationml/2006/ole">
            <mc:AlternateContent xmlns:mc="http://schemas.openxmlformats.org/markup-compatibility/2006">
              <mc:Choice xmlns:v="urn:schemas-microsoft-com:vml" Requires="v">
                <p:oleObj spid="_x0000_s380096" name="Equation" r:id="rId4" imgW="863280" imgH="253800" progId="Equation.3">
                  <p:embed/>
                </p:oleObj>
              </mc:Choice>
              <mc:Fallback>
                <p:oleObj name="Equation" r:id="rId4" imgW="863280" imgH="253800" progId="Equation.3">
                  <p:embed/>
                  <p:pic>
                    <p:nvPicPr>
                      <p:cNvPr id="0" name="Object 73"/>
                      <p:cNvPicPr>
                        <a:picLocks noChangeAspect="1" noChangeArrowheads="1"/>
                      </p:cNvPicPr>
                      <p:nvPr/>
                    </p:nvPicPr>
                    <p:blipFill>
                      <a:blip r:embed="rId5"/>
                      <a:srcRect/>
                      <a:stretch>
                        <a:fillRect/>
                      </a:stretch>
                    </p:blipFill>
                    <p:spPr bwMode="auto">
                      <a:xfrm>
                        <a:off x="1288962" y="2666491"/>
                        <a:ext cx="1947862" cy="573088"/>
                      </a:xfrm>
                      <a:prstGeom prst="rect">
                        <a:avLst/>
                      </a:prstGeom>
                      <a:noFill/>
                      <a:ln>
                        <a:noFill/>
                      </a:ln>
                    </p:spPr>
                  </p:pic>
                </p:oleObj>
              </mc:Fallback>
            </mc:AlternateContent>
          </a:graphicData>
        </a:graphic>
      </p:graphicFrame>
      <p:grpSp>
        <p:nvGrpSpPr>
          <p:cNvPr id="379912" name="Group 379911"/>
          <p:cNvGrpSpPr/>
          <p:nvPr/>
        </p:nvGrpSpPr>
        <p:grpSpPr>
          <a:xfrm>
            <a:off x="111242" y="3147528"/>
            <a:ext cx="4459922" cy="3710472"/>
            <a:chOff x="111242" y="3147528"/>
            <a:chExt cx="4459922" cy="3710472"/>
          </a:xfrm>
        </p:grpSpPr>
        <p:pic>
          <p:nvPicPr>
            <p:cNvPr id="379910" name="Picture 6"/>
            <p:cNvPicPr>
              <a:picLocks noChangeAspect="1" noChangeArrowheads="1"/>
            </p:cNvPicPr>
            <p:nvPr/>
          </p:nvPicPr>
          <p:blipFill rotWithShape="1">
            <a:blip r:embed="rId6" cstate="print">
              <a:clrChange>
                <a:clrFrom>
                  <a:srgbClr val="000000"/>
                </a:clrFrom>
                <a:clrTo>
                  <a:srgbClr val="00000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111242" y="4092613"/>
              <a:ext cx="4459922" cy="27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Content Placeholder 2"/>
            <p:cNvSpPr txBox="1">
              <a:spLocks/>
            </p:cNvSpPr>
            <p:nvPr/>
          </p:nvSpPr>
          <p:spPr>
            <a:xfrm>
              <a:off x="111242" y="3147528"/>
              <a:ext cx="3953816" cy="5477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t>Causes hurricane rotation</a:t>
              </a:r>
              <a:endParaRPr lang="en-US" dirty="0"/>
            </a:p>
          </p:txBody>
        </p:sp>
        <p:graphicFrame>
          <p:nvGraphicFramePr>
            <p:cNvPr id="119" name="Object 118"/>
            <p:cNvGraphicFramePr>
              <a:graphicFrameLocks noChangeAspect="1"/>
            </p:cNvGraphicFramePr>
            <p:nvPr>
              <p:extLst>
                <p:ext uri="{D42A27DB-BD31-4B8C-83A1-F6EECF244321}">
                  <p14:modId xmlns:p14="http://schemas.microsoft.com/office/powerpoint/2010/main" val="3547662388"/>
                </p:ext>
              </p:extLst>
            </p:nvPr>
          </p:nvGraphicFramePr>
          <p:xfrm>
            <a:off x="2846231" y="3724244"/>
            <a:ext cx="773112" cy="573088"/>
          </p:xfrm>
          <a:graphic>
            <a:graphicData uri="http://schemas.openxmlformats.org/presentationml/2006/ole">
              <mc:AlternateContent xmlns:mc="http://schemas.openxmlformats.org/markup-compatibility/2006">
                <mc:Choice xmlns:v="urn:schemas-microsoft-com:vml" Requires="v">
                  <p:oleObj spid="_x0000_s380097" name="Equation" r:id="rId7" imgW="342720" imgH="253800" progId="Equation.3">
                    <p:embed/>
                  </p:oleObj>
                </mc:Choice>
                <mc:Fallback>
                  <p:oleObj name="Equation" r:id="rId7" imgW="342720" imgH="253800" progId="Equation.3">
                    <p:embed/>
                    <p:pic>
                      <p:nvPicPr>
                        <p:cNvPr id="0" name=""/>
                        <p:cNvPicPr>
                          <a:picLocks noChangeAspect="1" noChangeArrowheads="1"/>
                        </p:cNvPicPr>
                        <p:nvPr/>
                      </p:nvPicPr>
                      <p:blipFill>
                        <a:blip r:embed="rId8"/>
                        <a:srcRect/>
                        <a:stretch>
                          <a:fillRect/>
                        </a:stretch>
                      </p:blipFill>
                      <p:spPr bwMode="auto">
                        <a:xfrm>
                          <a:off x="2846231" y="3724244"/>
                          <a:ext cx="773112" cy="573088"/>
                        </a:xfrm>
                        <a:prstGeom prst="rect">
                          <a:avLst/>
                        </a:prstGeom>
                        <a:noFill/>
                        <a:ln>
                          <a:noFill/>
                        </a:ln>
                      </p:spPr>
                    </p:pic>
                  </p:oleObj>
                </mc:Fallback>
              </mc:AlternateContent>
            </a:graphicData>
          </a:graphic>
        </p:graphicFrame>
        <p:sp>
          <p:nvSpPr>
            <p:cNvPr id="118" name="Arc 117"/>
            <p:cNvSpPr/>
            <p:nvPr/>
          </p:nvSpPr>
          <p:spPr>
            <a:xfrm rot="1202870">
              <a:off x="2382592" y="4165292"/>
              <a:ext cx="457200" cy="187712"/>
            </a:xfrm>
            <a:prstGeom prst="arc">
              <a:avLst>
                <a:gd name="adj1" fmla="val 8241196"/>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6" name="Straight Arrow Connector 115"/>
            <p:cNvCxnSpPr/>
            <p:nvPr/>
          </p:nvCxnSpPr>
          <p:spPr>
            <a:xfrm flipV="1">
              <a:off x="2601532" y="3829787"/>
              <a:ext cx="244699" cy="5232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rot="1386816">
              <a:off x="1723503" y="4867456"/>
              <a:ext cx="323987" cy="265022"/>
            </a:xfrm>
            <a:prstGeom prst="ellipse">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77312" y="5849561"/>
              <a:ext cx="3275559" cy="954107"/>
            </a:xfrm>
            <a:prstGeom prst="rect">
              <a:avLst/>
            </a:prstGeom>
            <a:solidFill>
              <a:schemeClr val="bg1"/>
            </a:solidFill>
            <a:ln>
              <a:solidFill>
                <a:schemeClr val="tx1"/>
              </a:solidFill>
            </a:ln>
          </p:spPr>
          <p:txBody>
            <a:bodyPr wrap="square" rtlCol="0">
              <a:spAutoFit/>
            </a:bodyPr>
            <a:lstStyle/>
            <a:p>
              <a:r>
                <a:rPr lang="en-US" sz="1400" dirty="0" smtClean="0"/>
                <a:t>Air particles attracted to low pressure (LP) center, but deflected by Earth rotation</a:t>
              </a:r>
            </a:p>
            <a:p>
              <a:r>
                <a:rPr lang="en-US" sz="1400" dirty="0"/>
                <a:t> </a:t>
              </a:r>
              <a:r>
                <a:rPr lang="en-US" sz="1400" dirty="0" smtClean="0"/>
                <a:t>     Northern Hemisphere: CCW</a:t>
              </a:r>
              <a:br>
                <a:rPr lang="en-US" sz="1400" dirty="0" smtClean="0"/>
              </a:br>
              <a:r>
                <a:rPr lang="en-US" sz="1400" dirty="0" smtClean="0"/>
                <a:t>      Southern Hemisphere: CW</a:t>
              </a:r>
              <a:endParaRPr lang="en-US" sz="1400" dirty="0"/>
            </a:p>
          </p:txBody>
        </p:sp>
        <p:grpSp>
          <p:nvGrpSpPr>
            <p:cNvPr id="379906" name="Group 379905"/>
            <p:cNvGrpSpPr/>
            <p:nvPr/>
          </p:nvGrpSpPr>
          <p:grpSpPr>
            <a:xfrm rot="2852941">
              <a:off x="1416022" y="5189554"/>
              <a:ext cx="700903" cy="856629"/>
              <a:chOff x="783340" y="3628986"/>
              <a:chExt cx="700903" cy="856629"/>
            </a:xfrm>
          </p:grpSpPr>
          <p:sp>
            <p:nvSpPr>
              <p:cNvPr id="126" name="Arc 125"/>
              <p:cNvSpPr/>
              <p:nvPr/>
            </p:nvSpPr>
            <p:spPr>
              <a:xfrm>
                <a:off x="783340" y="3628986"/>
                <a:ext cx="700903" cy="856629"/>
              </a:xfrm>
              <a:prstGeom prst="arc">
                <a:avLst>
                  <a:gd name="adj1" fmla="val 11227503"/>
                  <a:gd name="adj2" fmla="val 14647556"/>
                </a:avLst>
              </a:prstGeom>
              <a:ln>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9905" name="Group 379904"/>
              <p:cNvGrpSpPr/>
              <p:nvPr/>
            </p:nvGrpSpPr>
            <p:grpSpPr>
              <a:xfrm>
                <a:off x="783340" y="3743250"/>
                <a:ext cx="159416" cy="331679"/>
                <a:chOff x="783340" y="3743250"/>
                <a:chExt cx="159416" cy="331679"/>
              </a:xfrm>
            </p:grpSpPr>
            <p:cxnSp>
              <p:nvCxnSpPr>
                <p:cNvPr id="123" name="Straight Arrow Connector 122"/>
                <p:cNvCxnSpPr/>
                <p:nvPr/>
              </p:nvCxnSpPr>
              <p:spPr>
                <a:xfrm flipV="1">
                  <a:off x="783340" y="3743250"/>
                  <a:ext cx="0" cy="25902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6" idx="0"/>
                </p:cNvCxnSpPr>
                <p:nvPr/>
              </p:nvCxnSpPr>
              <p:spPr>
                <a:xfrm rot="18747059">
                  <a:off x="791417" y="3923591"/>
                  <a:ext cx="198341" cy="10433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379908" name="TextBox 379907"/>
            <p:cNvSpPr txBox="1"/>
            <p:nvPr/>
          </p:nvSpPr>
          <p:spPr>
            <a:xfrm>
              <a:off x="1432137" y="4905063"/>
              <a:ext cx="288862" cy="369332"/>
            </a:xfrm>
            <a:prstGeom prst="rect">
              <a:avLst/>
            </a:prstGeom>
            <a:noFill/>
          </p:spPr>
          <p:txBody>
            <a:bodyPr wrap="none" rtlCol="0">
              <a:spAutoFit/>
            </a:bodyPr>
            <a:lstStyle/>
            <a:p>
              <a:r>
                <a:rPr lang="en-US" i="1" u="sng" dirty="0" smtClean="0"/>
                <a:t>v</a:t>
              </a:r>
              <a:endParaRPr lang="en-US" i="1" u="sng" dirty="0"/>
            </a:p>
          </p:txBody>
        </p:sp>
        <p:sp>
          <p:nvSpPr>
            <p:cNvPr id="137" name="TextBox 136"/>
            <p:cNvSpPr txBox="1"/>
            <p:nvPr/>
          </p:nvSpPr>
          <p:spPr>
            <a:xfrm>
              <a:off x="1550064" y="5336470"/>
              <a:ext cx="383438" cy="369332"/>
            </a:xfrm>
            <a:prstGeom prst="rect">
              <a:avLst/>
            </a:prstGeom>
            <a:noFill/>
          </p:spPr>
          <p:txBody>
            <a:bodyPr wrap="none" rtlCol="0">
              <a:spAutoFit/>
            </a:bodyPr>
            <a:lstStyle/>
            <a:p>
              <a:r>
                <a:rPr lang="en-US" i="1" u="sng" dirty="0" err="1" smtClean="0"/>
                <a:t>a</a:t>
              </a:r>
              <a:r>
                <a:rPr lang="en-US" i="1" baseline="-25000" dirty="0" err="1" smtClean="0"/>
                <a:t>C</a:t>
              </a:r>
              <a:endParaRPr lang="en-US" i="1" u="sng" dirty="0"/>
            </a:p>
          </p:txBody>
        </p:sp>
        <p:sp>
          <p:nvSpPr>
            <p:cNvPr id="148" name="Arc 147"/>
            <p:cNvSpPr/>
            <p:nvPr/>
          </p:nvSpPr>
          <p:spPr>
            <a:xfrm rot="19760709">
              <a:off x="2129414" y="4801709"/>
              <a:ext cx="700903" cy="856629"/>
            </a:xfrm>
            <a:prstGeom prst="arc">
              <a:avLst>
                <a:gd name="adj1" fmla="val 11227503"/>
                <a:gd name="adj2" fmla="val 14647556"/>
              </a:avLst>
            </a:prstGeom>
            <a:ln>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Arc 152"/>
            <p:cNvSpPr/>
            <p:nvPr/>
          </p:nvSpPr>
          <p:spPr>
            <a:xfrm rot="14266687">
              <a:off x="1778516" y="4004871"/>
              <a:ext cx="700903" cy="856629"/>
            </a:xfrm>
            <a:prstGeom prst="arc">
              <a:avLst>
                <a:gd name="adj1" fmla="val 11227503"/>
                <a:gd name="adj2" fmla="val 14647556"/>
              </a:avLst>
            </a:prstGeom>
            <a:ln>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Arc 157"/>
            <p:cNvSpPr/>
            <p:nvPr/>
          </p:nvSpPr>
          <p:spPr>
            <a:xfrm rot="9392136">
              <a:off x="997604" y="4205618"/>
              <a:ext cx="700903" cy="856629"/>
            </a:xfrm>
            <a:prstGeom prst="arc">
              <a:avLst>
                <a:gd name="adj1" fmla="val 11227503"/>
                <a:gd name="adj2" fmla="val 14647556"/>
              </a:avLst>
            </a:prstGeom>
            <a:ln>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2" name="TextBox 161"/>
            <p:cNvSpPr txBox="1"/>
            <p:nvPr/>
          </p:nvSpPr>
          <p:spPr>
            <a:xfrm>
              <a:off x="1687078" y="4815277"/>
              <a:ext cx="401072" cy="369332"/>
            </a:xfrm>
            <a:prstGeom prst="rect">
              <a:avLst/>
            </a:prstGeom>
            <a:noFill/>
          </p:spPr>
          <p:txBody>
            <a:bodyPr wrap="none" rtlCol="0">
              <a:spAutoFit/>
            </a:bodyPr>
            <a:lstStyle/>
            <a:p>
              <a:r>
                <a:rPr lang="en-US" i="1" dirty="0" smtClean="0"/>
                <a:t>LP</a:t>
              </a:r>
              <a:endParaRPr lang="en-US" i="1" dirty="0"/>
            </a:p>
          </p:txBody>
        </p:sp>
        <p:sp>
          <p:nvSpPr>
            <p:cNvPr id="164" name="TextBox 163"/>
            <p:cNvSpPr txBox="1"/>
            <p:nvPr/>
          </p:nvSpPr>
          <p:spPr>
            <a:xfrm rot="16200000">
              <a:off x="-183900" y="6135223"/>
              <a:ext cx="949549" cy="307777"/>
            </a:xfrm>
            <a:prstGeom prst="rect">
              <a:avLst/>
            </a:prstGeom>
            <a:noFill/>
            <a:ln>
              <a:noFill/>
            </a:ln>
          </p:spPr>
          <p:txBody>
            <a:bodyPr wrap="square" rtlCol="0">
              <a:spAutoFit/>
            </a:bodyPr>
            <a:lstStyle/>
            <a:p>
              <a:r>
                <a:rPr lang="en-US" sz="1400" dirty="0" smtClean="0"/>
                <a:t>nasa.gov</a:t>
              </a:r>
              <a:endParaRPr lang="en-US" sz="1400" dirty="0"/>
            </a:p>
          </p:txBody>
        </p:sp>
      </p:grpSp>
    </p:spTree>
    <p:extLst>
      <p:ext uri="{BB962C8B-B14F-4D97-AF65-F5344CB8AC3E}">
        <p14:creationId xmlns:p14="http://schemas.microsoft.com/office/powerpoint/2010/main" val="40324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9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5" grpId="0" animBg="1"/>
      <p:bldP spid="8" grpId="0" animBg="1"/>
      <p:bldP spid="9" grpId="0" animBg="1"/>
      <p:bldP spid="10" grpId="0" animBg="1"/>
      <p:bldP spid="18" grpId="0" animBg="1"/>
      <p:bldP spid="20" grpId="0" animBg="1"/>
      <p:bldP spid="21" grpId="0" animBg="1"/>
      <p:bldP spid="23" grpId="0" animBg="1"/>
      <p:bldP spid="38" grpId="0" animBg="1"/>
      <p:bldP spid="40" grpId="0" animBg="1"/>
      <p:bldP spid="41" grpId="0" animBg="1"/>
      <p:bldP spid="43" grpId="0" animBg="1"/>
      <p:bldP spid="46" grpId="0" animBg="1"/>
      <p:bldP spid="36" grpId="0" animBg="1"/>
      <p:bldP spid="53" grpId="0" animBg="1"/>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94"/>
          <p:cNvSpPr/>
          <p:nvPr/>
        </p:nvSpPr>
        <p:spPr>
          <a:xfrm>
            <a:off x="5688722" y="3889243"/>
            <a:ext cx="2186609" cy="768626"/>
          </a:xfrm>
          <a:custGeom>
            <a:avLst/>
            <a:gdLst>
              <a:gd name="connsiteX0" fmla="*/ 0 w 2186609"/>
              <a:gd name="connsiteY0" fmla="*/ 0 h 768626"/>
              <a:gd name="connsiteX1" fmla="*/ 781879 w 2186609"/>
              <a:gd name="connsiteY1" fmla="*/ 371061 h 768626"/>
              <a:gd name="connsiteX2" fmla="*/ 2186609 w 2186609"/>
              <a:gd name="connsiteY2" fmla="*/ 768626 h 768626"/>
            </a:gdLst>
            <a:ahLst/>
            <a:cxnLst>
              <a:cxn ang="0">
                <a:pos x="connsiteX0" y="connsiteY0"/>
              </a:cxn>
              <a:cxn ang="0">
                <a:pos x="connsiteX1" y="connsiteY1"/>
              </a:cxn>
              <a:cxn ang="0">
                <a:pos x="connsiteX2" y="connsiteY2"/>
              </a:cxn>
            </a:cxnLst>
            <a:rect l="l" t="t" r="r" b="b"/>
            <a:pathLst>
              <a:path w="2186609" h="768626">
                <a:moveTo>
                  <a:pt x="0" y="0"/>
                </a:moveTo>
                <a:cubicBezTo>
                  <a:pt x="208722" y="121478"/>
                  <a:pt x="417444" y="242957"/>
                  <a:pt x="781879" y="371061"/>
                </a:cubicBezTo>
                <a:cubicBezTo>
                  <a:pt x="1146314" y="499165"/>
                  <a:pt x="1666461" y="633895"/>
                  <a:pt x="2186609" y="768626"/>
                </a:cubicBezTo>
              </a:path>
            </a:pathLst>
          </a:cu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p:cNvSpPr/>
          <p:nvPr/>
        </p:nvSpPr>
        <p:spPr>
          <a:xfrm rot="1081330">
            <a:off x="7878692" y="4925425"/>
            <a:ext cx="415302" cy="830604"/>
          </a:xfrm>
          <a:prstGeom prst="arc">
            <a:avLst>
              <a:gd name="adj1" fmla="val 5589205"/>
              <a:gd name="adj2" fmla="val 18336432"/>
            </a:avLst>
          </a:prstGeom>
          <a:ln w="38100">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6837" name="Title 376836"/>
          <p:cNvSpPr>
            <a:spLocks noGrp="1"/>
          </p:cNvSpPr>
          <p:nvPr>
            <p:ph type="title"/>
          </p:nvPr>
        </p:nvSpPr>
        <p:spPr/>
        <p:txBody>
          <a:bodyPr/>
          <a:lstStyle/>
          <a:p>
            <a:r>
              <a:rPr lang="en-US" dirty="0" smtClean="0"/>
              <a:t>MEMS Gyro</a:t>
            </a:r>
            <a:endParaRPr lang="en-US" dirty="0"/>
          </a:p>
        </p:txBody>
      </p:sp>
      <p:sp>
        <p:nvSpPr>
          <p:cNvPr id="376838" name="Content Placeholder 376837"/>
          <p:cNvSpPr>
            <a:spLocks noGrp="1"/>
          </p:cNvSpPr>
          <p:nvPr>
            <p:ph idx="1"/>
          </p:nvPr>
        </p:nvSpPr>
        <p:spPr>
          <a:xfrm>
            <a:off x="355547" y="2073703"/>
            <a:ext cx="4036149" cy="2591781"/>
          </a:xfrm>
        </p:spPr>
        <p:txBody>
          <a:bodyPr>
            <a:normAutofit lnSpcReduction="10000"/>
          </a:bodyPr>
          <a:lstStyle/>
          <a:p>
            <a:pPr marL="0" indent="0">
              <a:buNone/>
            </a:pPr>
            <a:r>
              <a:rPr lang="en-US" sz="1800" dirty="0"/>
              <a:t>MEMS gyros measure rotation rate </a:t>
            </a:r>
            <a:r>
              <a:rPr lang="en-US" sz="1800" dirty="0" smtClean="0"/>
              <a:t>(</a:t>
            </a:r>
            <a:r>
              <a:rPr lang="en-US" sz="1800" i="1" dirty="0">
                <a:sym typeface="Symbol"/>
              </a:rPr>
              <a:t></a:t>
            </a:r>
            <a:r>
              <a:rPr lang="en-US" sz="1800" i="1" baseline="-25000" dirty="0">
                <a:sym typeface="Symbol"/>
              </a:rPr>
              <a:t>r/</a:t>
            </a:r>
            <a:r>
              <a:rPr lang="en-US" sz="1800" i="1" baseline="-25000" dirty="0" err="1">
                <a:sym typeface="Symbol"/>
              </a:rPr>
              <a:t>i</a:t>
            </a:r>
            <a:r>
              <a:rPr lang="en-US" sz="1800" dirty="0" smtClean="0"/>
              <a:t>) </a:t>
            </a:r>
            <a:r>
              <a:rPr lang="en-US" sz="1800" dirty="0"/>
              <a:t>by:</a:t>
            </a:r>
          </a:p>
          <a:p>
            <a:r>
              <a:rPr lang="en-US" sz="1800" dirty="0" smtClean="0"/>
              <a:t>Oscillating </a:t>
            </a:r>
            <a:r>
              <a:rPr lang="en-US" sz="1800" dirty="0"/>
              <a:t>in a direction orthogonal to the rotation axis</a:t>
            </a:r>
            <a:r>
              <a:rPr lang="en-US" sz="1800" dirty="0" smtClean="0"/>
              <a:t>:</a:t>
            </a:r>
            <a:br>
              <a:rPr lang="en-US" sz="1800" dirty="0" smtClean="0"/>
            </a:br>
            <a:r>
              <a:rPr lang="en-US" sz="1800" dirty="0" smtClean="0"/>
              <a:t/>
            </a:r>
            <a:br>
              <a:rPr lang="en-US" sz="1800" dirty="0" smtClean="0"/>
            </a:br>
            <a:endParaRPr lang="en-US" sz="1800" dirty="0"/>
          </a:p>
          <a:p>
            <a:r>
              <a:rPr lang="en-US" sz="1800" dirty="0" smtClean="0"/>
              <a:t>Measuring </a:t>
            </a:r>
            <a:r>
              <a:rPr lang="en-US" sz="1800" dirty="0"/>
              <a:t>the acceleration </a:t>
            </a:r>
            <a:r>
              <a:rPr lang="en-US" sz="1800" dirty="0" smtClean="0"/>
              <a:t/>
            </a:r>
            <a:br>
              <a:rPr lang="en-US" sz="1800" dirty="0" smtClean="0"/>
            </a:br>
            <a:r>
              <a:rPr lang="en-US" sz="1800" dirty="0" smtClean="0"/>
              <a:t>(</a:t>
            </a:r>
            <a:r>
              <a:rPr lang="en-US" sz="1800" dirty="0"/>
              <a:t>due to </a:t>
            </a:r>
            <a:r>
              <a:rPr lang="en-US" sz="1800" dirty="0" err="1"/>
              <a:t>Coriolis</a:t>
            </a:r>
            <a:r>
              <a:rPr lang="en-US" sz="1800" dirty="0"/>
              <a:t>) orthogonal to the oscillation: </a:t>
            </a:r>
          </a:p>
          <a:p>
            <a:endParaRPr lang="en-US" sz="1800"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16</a:t>
            </a:fld>
            <a:endParaRPr lang="en-US"/>
          </a:p>
        </p:txBody>
      </p:sp>
      <p:pic>
        <p:nvPicPr>
          <p:cNvPr id="37683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8756" y="2839800"/>
            <a:ext cx="3057659" cy="255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Arc 71"/>
          <p:cNvSpPr/>
          <p:nvPr/>
        </p:nvSpPr>
        <p:spPr>
          <a:xfrm rot="2670619">
            <a:off x="6542186" y="4238959"/>
            <a:ext cx="914400" cy="986424"/>
          </a:xfrm>
          <a:prstGeom prst="arc">
            <a:avLst>
              <a:gd name="adj1" fmla="val 363254"/>
              <a:gd name="adj2" fmla="val 3651127"/>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Arrow Connector 80"/>
          <p:cNvCxnSpPr/>
          <p:nvPr/>
        </p:nvCxnSpPr>
        <p:spPr>
          <a:xfrm flipV="1">
            <a:off x="7485657" y="4059935"/>
            <a:ext cx="0" cy="7119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870035" y="5039816"/>
            <a:ext cx="0" cy="32485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a:off x="5304409" y="3852287"/>
            <a:ext cx="1577009" cy="1179443"/>
          </a:xfrm>
          <a:custGeom>
            <a:avLst/>
            <a:gdLst>
              <a:gd name="connsiteX0" fmla="*/ 0 w 1577009"/>
              <a:gd name="connsiteY0" fmla="*/ 0 h 1179443"/>
              <a:gd name="connsiteX1" fmla="*/ 914400 w 1577009"/>
              <a:gd name="connsiteY1" fmla="*/ 516834 h 1179443"/>
              <a:gd name="connsiteX2" fmla="*/ 1577009 w 1577009"/>
              <a:gd name="connsiteY2" fmla="*/ 1179443 h 1179443"/>
            </a:gdLst>
            <a:ahLst/>
            <a:cxnLst>
              <a:cxn ang="0">
                <a:pos x="connsiteX0" y="connsiteY0"/>
              </a:cxn>
              <a:cxn ang="0">
                <a:pos x="connsiteX1" y="connsiteY1"/>
              </a:cxn>
              <a:cxn ang="0">
                <a:pos x="connsiteX2" y="connsiteY2"/>
              </a:cxn>
            </a:cxnLst>
            <a:rect l="l" t="t" r="r" b="b"/>
            <a:pathLst>
              <a:path w="1577009" h="1179443">
                <a:moveTo>
                  <a:pt x="0" y="0"/>
                </a:moveTo>
                <a:cubicBezTo>
                  <a:pt x="325782" y="160130"/>
                  <a:pt x="651565" y="320260"/>
                  <a:pt x="914400" y="516834"/>
                </a:cubicBezTo>
                <a:cubicBezTo>
                  <a:pt x="1177235" y="713408"/>
                  <a:pt x="1377122" y="946425"/>
                  <a:pt x="1577009" y="1179443"/>
                </a:cubicBezTo>
              </a:path>
            </a:pathLst>
          </a:cu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5298799" y="4186474"/>
            <a:ext cx="1577009" cy="1179443"/>
          </a:xfrm>
          <a:custGeom>
            <a:avLst/>
            <a:gdLst>
              <a:gd name="connsiteX0" fmla="*/ 0 w 1577009"/>
              <a:gd name="connsiteY0" fmla="*/ 0 h 1179443"/>
              <a:gd name="connsiteX1" fmla="*/ 914400 w 1577009"/>
              <a:gd name="connsiteY1" fmla="*/ 516834 h 1179443"/>
              <a:gd name="connsiteX2" fmla="*/ 1577009 w 1577009"/>
              <a:gd name="connsiteY2" fmla="*/ 1179443 h 1179443"/>
            </a:gdLst>
            <a:ahLst/>
            <a:cxnLst>
              <a:cxn ang="0">
                <a:pos x="connsiteX0" y="connsiteY0"/>
              </a:cxn>
              <a:cxn ang="0">
                <a:pos x="connsiteX1" y="connsiteY1"/>
              </a:cxn>
              <a:cxn ang="0">
                <a:pos x="connsiteX2" y="connsiteY2"/>
              </a:cxn>
            </a:cxnLst>
            <a:rect l="l" t="t" r="r" b="b"/>
            <a:pathLst>
              <a:path w="1577009" h="1179443">
                <a:moveTo>
                  <a:pt x="0" y="0"/>
                </a:moveTo>
                <a:cubicBezTo>
                  <a:pt x="325782" y="160130"/>
                  <a:pt x="651565" y="320260"/>
                  <a:pt x="914400" y="516834"/>
                </a:cubicBezTo>
                <a:cubicBezTo>
                  <a:pt x="1177235" y="713408"/>
                  <a:pt x="1377122" y="946425"/>
                  <a:pt x="1577009" y="1179443"/>
                </a:cubicBezTo>
              </a:path>
            </a:pathLst>
          </a:cu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flipV="1">
            <a:off x="7873082" y="4369121"/>
            <a:ext cx="0" cy="288749"/>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5688722" y="3600495"/>
            <a:ext cx="2186609" cy="768626"/>
          </a:xfrm>
          <a:custGeom>
            <a:avLst/>
            <a:gdLst>
              <a:gd name="connsiteX0" fmla="*/ 0 w 2186609"/>
              <a:gd name="connsiteY0" fmla="*/ 0 h 768626"/>
              <a:gd name="connsiteX1" fmla="*/ 781879 w 2186609"/>
              <a:gd name="connsiteY1" fmla="*/ 371061 h 768626"/>
              <a:gd name="connsiteX2" fmla="*/ 2186609 w 2186609"/>
              <a:gd name="connsiteY2" fmla="*/ 768626 h 768626"/>
            </a:gdLst>
            <a:ahLst/>
            <a:cxnLst>
              <a:cxn ang="0">
                <a:pos x="connsiteX0" y="connsiteY0"/>
              </a:cxn>
              <a:cxn ang="0">
                <a:pos x="connsiteX1" y="connsiteY1"/>
              </a:cxn>
              <a:cxn ang="0">
                <a:pos x="connsiteX2" y="connsiteY2"/>
              </a:cxn>
            </a:cxnLst>
            <a:rect l="l" t="t" r="r" b="b"/>
            <a:pathLst>
              <a:path w="2186609" h="768626">
                <a:moveTo>
                  <a:pt x="0" y="0"/>
                </a:moveTo>
                <a:cubicBezTo>
                  <a:pt x="208722" y="121478"/>
                  <a:pt x="417444" y="242957"/>
                  <a:pt x="781879" y="371061"/>
                </a:cubicBezTo>
                <a:cubicBezTo>
                  <a:pt x="1146314" y="499165"/>
                  <a:pt x="1666461" y="633895"/>
                  <a:pt x="2186609" y="768626"/>
                </a:cubicBezTo>
              </a:path>
            </a:pathLst>
          </a:cu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835" name="TextBox 376834"/>
          <p:cNvSpPr txBox="1"/>
          <p:nvPr/>
        </p:nvSpPr>
        <p:spPr>
          <a:xfrm>
            <a:off x="355547" y="931432"/>
            <a:ext cx="7245701" cy="369332"/>
          </a:xfrm>
          <a:prstGeom prst="rect">
            <a:avLst/>
          </a:prstGeom>
          <a:noFill/>
        </p:spPr>
        <p:txBody>
          <a:bodyPr wrap="none" rtlCol="0">
            <a:spAutoFit/>
          </a:bodyPr>
          <a:lstStyle/>
          <a:p>
            <a:r>
              <a:rPr lang="en-US" dirty="0" smtClean="0"/>
              <a:t>A particle translating on a rotating body experiences a </a:t>
            </a:r>
            <a:r>
              <a:rPr lang="en-US" dirty="0" err="1" smtClean="0"/>
              <a:t>Coriolis</a:t>
            </a:r>
            <a:r>
              <a:rPr lang="en-US" dirty="0" smtClean="0"/>
              <a:t> acceleration: </a:t>
            </a:r>
            <a:endParaRPr lang="en-US" dirty="0"/>
          </a:p>
        </p:txBody>
      </p:sp>
      <p:graphicFrame>
        <p:nvGraphicFramePr>
          <p:cNvPr id="376836" name="Object 376835"/>
          <p:cNvGraphicFramePr>
            <a:graphicFrameLocks noChangeAspect="1"/>
          </p:cNvGraphicFramePr>
          <p:nvPr>
            <p:extLst>
              <p:ext uri="{D42A27DB-BD31-4B8C-83A1-F6EECF244321}">
                <p14:modId xmlns:p14="http://schemas.microsoft.com/office/powerpoint/2010/main" val="1803161680"/>
              </p:ext>
            </p:extLst>
          </p:nvPr>
        </p:nvGraphicFramePr>
        <p:xfrm>
          <a:off x="1151240" y="1326522"/>
          <a:ext cx="1404937" cy="412750"/>
        </p:xfrm>
        <a:graphic>
          <a:graphicData uri="http://schemas.openxmlformats.org/presentationml/2006/ole">
            <mc:AlternateContent xmlns:mc="http://schemas.openxmlformats.org/markup-compatibility/2006">
              <mc:Choice xmlns:v="urn:schemas-microsoft-com:vml" Requires="v">
                <p:oleObj spid="_x0000_s377576" name="Equation" r:id="rId4" imgW="863280" imgH="253800" progId="Equation.3">
                  <p:embed/>
                </p:oleObj>
              </mc:Choice>
              <mc:Fallback>
                <p:oleObj name="Equation" r:id="rId4" imgW="863280" imgH="253800" progId="Equation.3">
                  <p:embed/>
                  <p:pic>
                    <p:nvPicPr>
                      <p:cNvPr id="0" name="Object 73"/>
                      <p:cNvPicPr>
                        <a:picLocks noChangeAspect="1" noChangeArrowheads="1"/>
                      </p:cNvPicPr>
                      <p:nvPr/>
                    </p:nvPicPr>
                    <p:blipFill>
                      <a:blip r:embed="rId5"/>
                      <a:srcRect/>
                      <a:stretch>
                        <a:fillRect/>
                      </a:stretch>
                    </p:blipFill>
                    <p:spPr bwMode="auto">
                      <a:xfrm>
                        <a:off x="1151240" y="1326522"/>
                        <a:ext cx="14049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 name="Object 106"/>
          <p:cNvGraphicFramePr>
            <a:graphicFrameLocks noChangeAspect="1"/>
          </p:cNvGraphicFramePr>
          <p:nvPr>
            <p:extLst>
              <p:ext uri="{D42A27DB-BD31-4B8C-83A1-F6EECF244321}">
                <p14:modId xmlns:p14="http://schemas.microsoft.com/office/powerpoint/2010/main" val="3647341657"/>
              </p:ext>
            </p:extLst>
          </p:nvPr>
        </p:nvGraphicFramePr>
        <p:xfrm>
          <a:off x="1057222" y="3179428"/>
          <a:ext cx="1816100" cy="371475"/>
        </p:xfrm>
        <a:graphic>
          <a:graphicData uri="http://schemas.openxmlformats.org/presentationml/2006/ole">
            <mc:AlternateContent xmlns:mc="http://schemas.openxmlformats.org/markup-compatibility/2006">
              <mc:Choice xmlns:v="urn:schemas-microsoft-com:vml" Requires="v">
                <p:oleObj spid="_x0000_s377577" name="Equation" r:id="rId6" imgW="1117440" imgH="228600" progId="Equation.3">
                  <p:embed/>
                </p:oleObj>
              </mc:Choice>
              <mc:Fallback>
                <p:oleObj name="Equation" r:id="rId6" imgW="1117440" imgH="228600" progId="Equation.3">
                  <p:embed/>
                  <p:pic>
                    <p:nvPicPr>
                      <p:cNvPr id="0" name=""/>
                      <p:cNvPicPr>
                        <a:picLocks noChangeAspect="1" noChangeArrowheads="1"/>
                      </p:cNvPicPr>
                      <p:nvPr/>
                    </p:nvPicPr>
                    <p:blipFill>
                      <a:blip r:embed="rId7"/>
                      <a:srcRect/>
                      <a:stretch>
                        <a:fillRect/>
                      </a:stretch>
                    </p:blipFill>
                    <p:spPr bwMode="auto">
                      <a:xfrm>
                        <a:off x="1057222" y="3179428"/>
                        <a:ext cx="1816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 name="Object 107"/>
          <p:cNvGraphicFramePr>
            <a:graphicFrameLocks noChangeAspect="1"/>
          </p:cNvGraphicFramePr>
          <p:nvPr>
            <p:extLst>
              <p:ext uri="{D42A27DB-BD31-4B8C-83A1-F6EECF244321}">
                <p14:modId xmlns:p14="http://schemas.microsoft.com/office/powerpoint/2010/main" val="1081141535"/>
              </p:ext>
            </p:extLst>
          </p:nvPr>
        </p:nvGraphicFramePr>
        <p:xfrm>
          <a:off x="1020487" y="4664683"/>
          <a:ext cx="1177925" cy="392113"/>
        </p:xfrm>
        <a:graphic>
          <a:graphicData uri="http://schemas.openxmlformats.org/presentationml/2006/ole">
            <mc:AlternateContent xmlns:mc="http://schemas.openxmlformats.org/markup-compatibility/2006">
              <mc:Choice xmlns:v="urn:schemas-microsoft-com:vml" Requires="v">
                <p:oleObj spid="_x0000_s377578" name="Equation" r:id="rId8" imgW="723600" imgH="241200" progId="Equation.3">
                  <p:embed/>
                </p:oleObj>
              </mc:Choice>
              <mc:Fallback>
                <p:oleObj name="Equation" r:id="rId8" imgW="723600" imgH="241200" progId="Equation.3">
                  <p:embed/>
                  <p:pic>
                    <p:nvPicPr>
                      <p:cNvPr id="0" name=""/>
                      <p:cNvPicPr>
                        <a:picLocks noChangeAspect="1" noChangeArrowheads="1"/>
                      </p:cNvPicPr>
                      <p:nvPr/>
                    </p:nvPicPr>
                    <p:blipFill>
                      <a:blip r:embed="rId9"/>
                      <a:srcRect/>
                      <a:stretch>
                        <a:fillRect/>
                      </a:stretch>
                    </p:blipFill>
                    <p:spPr bwMode="auto">
                      <a:xfrm>
                        <a:off x="1020487" y="4664683"/>
                        <a:ext cx="11779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 name="Object 108"/>
          <p:cNvGraphicFramePr>
            <a:graphicFrameLocks noChangeAspect="1"/>
          </p:cNvGraphicFramePr>
          <p:nvPr>
            <p:extLst>
              <p:ext uri="{D42A27DB-BD31-4B8C-83A1-F6EECF244321}">
                <p14:modId xmlns:p14="http://schemas.microsoft.com/office/powerpoint/2010/main" val="4029091807"/>
              </p:ext>
            </p:extLst>
          </p:nvPr>
        </p:nvGraphicFramePr>
        <p:xfrm>
          <a:off x="981872" y="5764441"/>
          <a:ext cx="2541588" cy="701675"/>
        </p:xfrm>
        <a:graphic>
          <a:graphicData uri="http://schemas.openxmlformats.org/presentationml/2006/ole">
            <mc:AlternateContent xmlns:mc="http://schemas.openxmlformats.org/markup-compatibility/2006">
              <mc:Choice xmlns:v="urn:schemas-microsoft-com:vml" Requires="v">
                <p:oleObj spid="_x0000_s377579" name="Equation" r:id="rId10" imgW="1562040" imgH="431640" progId="Equation.3">
                  <p:embed/>
                </p:oleObj>
              </mc:Choice>
              <mc:Fallback>
                <p:oleObj name="Equation" r:id="rId10" imgW="1562040" imgH="431640" progId="Equation.3">
                  <p:embed/>
                  <p:pic>
                    <p:nvPicPr>
                      <p:cNvPr id="0" name=""/>
                      <p:cNvPicPr>
                        <a:picLocks noChangeAspect="1" noChangeArrowheads="1"/>
                      </p:cNvPicPr>
                      <p:nvPr/>
                    </p:nvPicPr>
                    <p:blipFill>
                      <a:blip r:embed="rId11"/>
                      <a:srcRect/>
                      <a:stretch>
                        <a:fillRect/>
                      </a:stretch>
                    </p:blipFill>
                    <p:spPr bwMode="auto">
                      <a:xfrm>
                        <a:off x="981872" y="5764441"/>
                        <a:ext cx="2541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 name="Object 110"/>
          <p:cNvGraphicFramePr>
            <a:graphicFrameLocks noChangeAspect="1"/>
          </p:cNvGraphicFramePr>
          <p:nvPr>
            <p:extLst>
              <p:ext uri="{D42A27DB-BD31-4B8C-83A1-F6EECF244321}">
                <p14:modId xmlns:p14="http://schemas.microsoft.com/office/powerpoint/2010/main" val="52389068"/>
              </p:ext>
            </p:extLst>
          </p:nvPr>
        </p:nvGraphicFramePr>
        <p:xfrm>
          <a:off x="7550758" y="5603875"/>
          <a:ext cx="434975" cy="392113"/>
        </p:xfrm>
        <a:graphic>
          <a:graphicData uri="http://schemas.openxmlformats.org/presentationml/2006/ole">
            <mc:AlternateContent xmlns:mc="http://schemas.openxmlformats.org/markup-compatibility/2006">
              <mc:Choice xmlns:v="urn:schemas-microsoft-com:vml" Requires="v">
                <p:oleObj spid="_x0000_s377580" name="Equation" r:id="rId12" imgW="266400" imgH="241200" progId="Equation.3">
                  <p:embed/>
                </p:oleObj>
              </mc:Choice>
              <mc:Fallback>
                <p:oleObj name="Equation" r:id="rId12" imgW="266400" imgH="241200" progId="Equation.3">
                  <p:embed/>
                  <p:pic>
                    <p:nvPicPr>
                      <p:cNvPr id="0" name=""/>
                      <p:cNvPicPr>
                        <a:picLocks noChangeAspect="1" noChangeArrowheads="1"/>
                      </p:cNvPicPr>
                      <p:nvPr/>
                    </p:nvPicPr>
                    <p:blipFill>
                      <a:blip r:embed="rId13"/>
                      <a:srcRect/>
                      <a:stretch>
                        <a:fillRect/>
                      </a:stretch>
                    </p:blipFill>
                    <p:spPr bwMode="auto">
                      <a:xfrm>
                        <a:off x="7550758" y="5603875"/>
                        <a:ext cx="4349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 name="Object 111"/>
          <p:cNvGraphicFramePr>
            <a:graphicFrameLocks noChangeAspect="1"/>
          </p:cNvGraphicFramePr>
          <p:nvPr>
            <p:extLst>
              <p:ext uri="{D42A27DB-BD31-4B8C-83A1-F6EECF244321}">
                <p14:modId xmlns:p14="http://schemas.microsoft.com/office/powerpoint/2010/main" val="2151781426"/>
              </p:ext>
            </p:extLst>
          </p:nvPr>
        </p:nvGraphicFramePr>
        <p:xfrm>
          <a:off x="5792811" y="5340350"/>
          <a:ext cx="1816100" cy="371475"/>
        </p:xfrm>
        <a:graphic>
          <a:graphicData uri="http://schemas.openxmlformats.org/presentationml/2006/ole">
            <mc:AlternateContent xmlns:mc="http://schemas.openxmlformats.org/markup-compatibility/2006">
              <mc:Choice xmlns:v="urn:schemas-microsoft-com:vml" Requires="v">
                <p:oleObj spid="_x0000_s377581" name="Equation" r:id="rId14" imgW="1117440" imgH="228600" progId="Equation.3">
                  <p:embed/>
                </p:oleObj>
              </mc:Choice>
              <mc:Fallback>
                <p:oleObj name="Equation" r:id="rId14" imgW="1117440" imgH="228600" progId="Equation.3">
                  <p:embed/>
                  <p:pic>
                    <p:nvPicPr>
                      <p:cNvPr id="0" name=""/>
                      <p:cNvPicPr>
                        <a:picLocks noChangeAspect="1" noChangeArrowheads="1"/>
                      </p:cNvPicPr>
                      <p:nvPr/>
                    </p:nvPicPr>
                    <p:blipFill>
                      <a:blip r:embed="rId15"/>
                      <a:srcRect/>
                      <a:stretch>
                        <a:fillRect/>
                      </a:stretch>
                    </p:blipFill>
                    <p:spPr bwMode="auto">
                      <a:xfrm>
                        <a:off x="5792811" y="5340350"/>
                        <a:ext cx="18161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 name="Object 112"/>
          <p:cNvGraphicFramePr>
            <a:graphicFrameLocks noChangeAspect="1"/>
          </p:cNvGraphicFramePr>
          <p:nvPr>
            <p:extLst>
              <p:ext uri="{D42A27DB-BD31-4B8C-83A1-F6EECF244321}">
                <p14:modId xmlns:p14="http://schemas.microsoft.com/office/powerpoint/2010/main" val="661222379"/>
              </p:ext>
            </p:extLst>
          </p:nvPr>
        </p:nvGraphicFramePr>
        <p:xfrm>
          <a:off x="7055517" y="3669109"/>
          <a:ext cx="1177925" cy="392113"/>
        </p:xfrm>
        <a:graphic>
          <a:graphicData uri="http://schemas.openxmlformats.org/presentationml/2006/ole">
            <mc:AlternateContent xmlns:mc="http://schemas.openxmlformats.org/markup-compatibility/2006">
              <mc:Choice xmlns:v="urn:schemas-microsoft-com:vml" Requires="v">
                <p:oleObj spid="_x0000_s377582" name="Equation" r:id="rId16" imgW="723600" imgH="241200" progId="Equation.3">
                  <p:embed/>
                </p:oleObj>
              </mc:Choice>
              <mc:Fallback>
                <p:oleObj name="Equation" r:id="rId16" imgW="723600" imgH="241200" progId="Equation.3">
                  <p:embed/>
                  <p:pic>
                    <p:nvPicPr>
                      <p:cNvPr id="0" name=""/>
                      <p:cNvPicPr>
                        <a:picLocks noChangeAspect="1" noChangeArrowheads="1"/>
                      </p:cNvPicPr>
                      <p:nvPr/>
                    </p:nvPicPr>
                    <p:blipFill>
                      <a:blip r:embed="rId9"/>
                      <a:srcRect/>
                      <a:stretch>
                        <a:fillRect/>
                      </a:stretch>
                    </p:blipFill>
                    <p:spPr bwMode="auto">
                      <a:xfrm>
                        <a:off x="7055517" y="3669109"/>
                        <a:ext cx="11779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 name="TextBox 115"/>
          <p:cNvSpPr txBox="1"/>
          <p:nvPr/>
        </p:nvSpPr>
        <p:spPr>
          <a:xfrm>
            <a:off x="2354151" y="4452985"/>
            <a:ext cx="1624246" cy="738664"/>
          </a:xfrm>
          <a:prstGeom prst="rect">
            <a:avLst/>
          </a:prstGeom>
          <a:noFill/>
        </p:spPr>
        <p:txBody>
          <a:bodyPr wrap="square" rtlCol="0">
            <a:spAutoFit/>
          </a:bodyPr>
          <a:lstStyle/>
          <a:p>
            <a:r>
              <a:rPr lang="en-US" sz="1400" i="1" dirty="0" smtClean="0"/>
              <a:t>Cross product goes away because of orthogonal axes</a:t>
            </a:r>
            <a:endParaRPr lang="en-US" sz="1400" i="1" dirty="0"/>
          </a:p>
        </p:txBody>
      </p:sp>
      <p:sp>
        <p:nvSpPr>
          <p:cNvPr id="117" name="Content Placeholder 376837"/>
          <p:cNvSpPr txBox="1">
            <a:spLocks/>
          </p:cNvSpPr>
          <p:nvPr/>
        </p:nvSpPr>
        <p:spPr>
          <a:xfrm>
            <a:off x="355547" y="5225716"/>
            <a:ext cx="4225645" cy="6759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Deriving rotation rate (</a:t>
            </a:r>
            <a:r>
              <a:rPr lang="en-US" sz="1800" i="1" dirty="0" smtClean="0">
                <a:sym typeface="Symbol"/>
              </a:rPr>
              <a:t></a:t>
            </a:r>
            <a:r>
              <a:rPr lang="en-US" sz="1800" i="1" baseline="-25000" dirty="0" smtClean="0">
                <a:sym typeface="Symbol"/>
              </a:rPr>
              <a:t>r/</a:t>
            </a:r>
            <a:r>
              <a:rPr lang="en-US" sz="1800" i="1" baseline="-25000" dirty="0" err="1" smtClean="0">
                <a:sym typeface="Symbol"/>
              </a:rPr>
              <a:t>i</a:t>
            </a:r>
            <a:r>
              <a:rPr lang="en-US" sz="1800" dirty="0" smtClean="0"/>
              <a:t>) from measured acceleration:</a:t>
            </a:r>
            <a:endParaRPr lang="en-US" sz="1800" dirty="0"/>
          </a:p>
        </p:txBody>
      </p:sp>
      <p:sp>
        <p:nvSpPr>
          <p:cNvPr id="118" name="TextBox 117"/>
          <p:cNvSpPr txBox="1"/>
          <p:nvPr/>
        </p:nvSpPr>
        <p:spPr>
          <a:xfrm>
            <a:off x="5298799" y="5665852"/>
            <a:ext cx="1624246" cy="954107"/>
          </a:xfrm>
          <a:prstGeom prst="rect">
            <a:avLst/>
          </a:prstGeom>
          <a:noFill/>
        </p:spPr>
        <p:txBody>
          <a:bodyPr wrap="square" rtlCol="0">
            <a:spAutoFit/>
          </a:bodyPr>
          <a:lstStyle/>
          <a:p>
            <a:r>
              <a:rPr lang="en-US" sz="1400" i="1" dirty="0" smtClean="0"/>
              <a:t>Forced high frequency oscillation along “drive” axis</a:t>
            </a:r>
            <a:endParaRPr lang="en-US" sz="1400" i="1" dirty="0"/>
          </a:p>
        </p:txBody>
      </p:sp>
      <p:sp>
        <p:nvSpPr>
          <p:cNvPr id="119" name="TextBox 118"/>
          <p:cNvSpPr txBox="1"/>
          <p:nvPr/>
        </p:nvSpPr>
        <p:spPr>
          <a:xfrm>
            <a:off x="6731063" y="2858046"/>
            <a:ext cx="1880248" cy="954107"/>
          </a:xfrm>
          <a:prstGeom prst="rect">
            <a:avLst/>
          </a:prstGeom>
          <a:noFill/>
        </p:spPr>
        <p:txBody>
          <a:bodyPr wrap="square" rtlCol="0">
            <a:spAutoFit/>
          </a:bodyPr>
          <a:lstStyle/>
          <a:p>
            <a:r>
              <a:rPr lang="en-US" sz="1400" i="1" dirty="0" smtClean="0"/>
              <a:t>Measure resulting oscillatory acceleration along “measurement” axis</a:t>
            </a:r>
            <a:endParaRPr lang="en-US" sz="1400" i="1" dirty="0"/>
          </a:p>
        </p:txBody>
      </p:sp>
      <p:sp>
        <p:nvSpPr>
          <p:cNvPr id="120" name="TextBox 119"/>
          <p:cNvSpPr txBox="1"/>
          <p:nvPr/>
        </p:nvSpPr>
        <p:spPr>
          <a:xfrm>
            <a:off x="8112101" y="5607905"/>
            <a:ext cx="1173568" cy="523220"/>
          </a:xfrm>
          <a:prstGeom prst="rect">
            <a:avLst/>
          </a:prstGeom>
          <a:noFill/>
        </p:spPr>
        <p:txBody>
          <a:bodyPr wrap="square" rtlCol="0">
            <a:spAutoFit/>
          </a:bodyPr>
          <a:lstStyle/>
          <a:p>
            <a:r>
              <a:rPr lang="en-US" sz="1400" i="1" dirty="0" smtClean="0"/>
              <a:t>Rotation sensing axis</a:t>
            </a:r>
            <a:endParaRPr lang="en-US" sz="1400" i="1" dirty="0"/>
          </a:p>
        </p:txBody>
      </p:sp>
      <p:sp>
        <p:nvSpPr>
          <p:cNvPr id="121" name="TextBox 120"/>
          <p:cNvSpPr txBox="1"/>
          <p:nvPr/>
        </p:nvSpPr>
        <p:spPr>
          <a:xfrm>
            <a:off x="2944066" y="1273803"/>
            <a:ext cx="4229465" cy="738664"/>
          </a:xfrm>
          <a:prstGeom prst="rect">
            <a:avLst/>
          </a:prstGeom>
          <a:noFill/>
        </p:spPr>
        <p:txBody>
          <a:bodyPr wrap="square" rtlCol="0">
            <a:spAutoFit/>
          </a:bodyPr>
          <a:lstStyle/>
          <a:p>
            <a:r>
              <a:rPr lang="en-US" sz="1400" i="1" dirty="0" smtClean="0"/>
              <a:t>Note: Equation differs from book by a sign.  I believe this  interpretation of positive </a:t>
            </a:r>
            <a:r>
              <a:rPr lang="en-US" sz="1400" i="1" dirty="0" err="1" smtClean="0"/>
              <a:t>Coriolis</a:t>
            </a:r>
            <a:r>
              <a:rPr lang="en-US" sz="1400" i="1" dirty="0" smtClean="0"/>
              <a:t> acceleration is more appropriate and correct.  (But I could be wrong.)</a:t>
            </a:r>
            <a:endParaRPr lang="en-US" sz="1400" i="1" dirty="0"/>
          </a:p>
        </p:txBody>
      </p:sp>
      <p:sp>
        <p:nvSpPr>
          <p:cNvPr id="122" name="TextBox 121"/>
          <p:cNvSpPr txBox="1"/>
          <p:nvPr/>
        </p:nvSpPr>
        <p:spPr>
          <a:xfrm>
            <a:off x="4682845" y="2221077"/>
            <a:ext cx="4216456" cy="646331"/>
          </a:xfrm>
          <a:prstGeom prst="rect">
            <a:avLst/>
          </a:prstGeom>
          <a:noFill/>
        </p:spPr>
        <p:txBody>
          <a:bodyPr wrap="square" rtlCol="0">
            <a:spAutoFit/>
          </a:bodyPr>
          <a:lstStyle/>
          <a:p>
            <a:r>
              <a:rPr lang="en-US" i="1" dirty="0" smtClean="0"/>
              <a:t>Example: Vibrating Beam Gyro (Other types of MEMS gyros exist, all based on </a:t>
            </a:r>
            <a:r>
              <a:rPr lang="en-US" i="1" dirty="0" err="1" smtClean="0"/>
              <a:t>Coriolis</a:t>
            </a:r>
            <a:r>
              <a:rPr lang="en-US" i="1" dirty="0" smtClean="0"/>
              <a:t>)</a:t>
            </a:r>
            <a:endParaRPr lang="en-US" i="1" dirty="0"/>
          </a:p>
        </p:txBody>
      </p:sp>
      <p:pic>
        <p:nvPicPr>
          <p:cNvPr id="377455" name="Picture 62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rot="21342170" flipV="1">
            <a:off x="6810311" y="4602947"/>
            <a:ext cx="1493684" cy="81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p:nvPr/>
        </p:nvCxnSpPr>
        <p:spPr>
          <a:xfrm>
            <a:off x="7607280" y="4976947"/>
            <a:ext cx="705373" cy="368749"/>
          </a:xfrm>
          <a:prstGeom prst="line">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10" name="Object 109"/>
          <p:cNvGraphicFramePr>
            <a:graphicFrameLocks noChangeAspect="1"/>
          </p:cNvGraphicFramePr>
          <p:nvPr>
            <p:extLst>
              <p:ext uri="{D42A27DB-BD31-4B8C-83A1-F6EECF244321}">
                <p14:modId xmlns:p14="http://schemas.microsoft.com/office/powerpoint/2010/main" val="4216725973"/>
              </p:ext>
            </p:extLst>
          </p:nvPr>
        </p:nvGraphicFramePr>
        <p:xfrm>
          <a:off x="8312653" y="5202243"/>
          <a:ext cx="454025" cy="412750"/>
        </p:xfrm>
        <a:graphic>
          <a:graphicData uri="http://schemas.openxmlformats.org/presentationml/2006/ole">
            <mc:AlternateContent xmlns:mc="http://schemas.openxmlformats.org/markup-compatibility/2006">
              <mc:Choice xmlns:v="urn:schemas-microsoft-com:vml" Requires="v">
                <p:oleObj spid="_x0000_s377583" name="Equation" r:id="rId18" imgW="279360" imgH="253800" progId="Equation.3">
                  <p:embed/>
                </p:oleObj>
              </mc:Choice>
              <mc:Fallback>
                <p:oleObj name="Equation" r:id="rId18" imgW="279360" imgH="253800" progId="Equation.3">
                  <p:embed/>
                  <p:pic>
                    <p:nvPicPr>
                      <p:cNvPr id="0" name=""/>
                      <p:cNvPicPr>
                        <a:picLocks noChangeAspect="1" noChangeArrowheads="1"/>
                      </p:cNvPicPr>
                      <p:nvPr/>
                    </p:nvPicPr>
                    <p:blipFill>
                      <a:blip r:embed="rId19"/>
                      <a:srcRect/>
                      <a:stretch>
                        <a:fillRect/>
                      </a:stretch>
                    </p:blipFill>
                    <p:spPr bwMode="auto">
                      <a:xfrm>
                        <a:off x="8312653" y="5202243"/>
                        <a:ext cx="4540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202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029198" y="2188685"/>
            <a:ext cx="3787781" cy="3669885"/>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Gyro Measurements</a:t>
            </a:r>
            <a:endParaRPr lang="en-US" dirty="0"/>
          </a:p>
        </p:txBody>
      </p:sp>
      <p:sp>
        <p:nvSpPr>
          <p:cNvPr id="3" name="Content Placeholder 2"/>
          <p:cNvSpPr>
            <a:spLocks noGrp="1"/>
          </p:cNvSpPr>
          <p:nvPr>
            <p:ph idx="1"/>
          </p:nvPr>
        </p:nvSpPr>
        <p:spPr>
          <a:xfrm>
            <a:off x="457200" y="961623"/>
            <a:ext cx="8229600" cy="5722512"/>
          </a:xfrm>
        </p:spPr>
        <p:txBody>
          <a:bodyPr>
            <a:normAutofit fontScale="92500" lnSpcReduction="20000"/>
          </a:bodyPr>
          <a:lstStyle/>
          <a:p>
            <a:pPr marL="0" indent="0">
              <a:buNone/>
            </a:pPr>
            <a:r>
              <a:rPr lang="en-US" dirty="0" smtClean="0"/>
              <a:t>Gyros measure angular rates, but not perfectly</a:t>
            </a:r>
          </a:p>
          <a:p>
            <a:r>
              <a:rPr lang="en-US" dirty="0" smtClean="0"/>
              <a:t>Gyros have a bandwidth</a:t>
            </a:r>
          </a:p>
          <a:p>
            <a:pPr lvl="1"/>
            <a:r>
              <a:rPr lang="en-US" dirty="0" smtClean="0"/>
              <a:t>Valid measurements only at frequencies below bandwidth</a:t>
            </a:r>
          </a:p>
          <a:p>
            <a:pPr lvl="2"/>
            <a:r>
              <a:rPr lang="en-US" dirty="0" smtClean="0"/>
              <a:t>Typically </a:t>
            </a:r>
            <a:r>
              <a:rPr lang="en-US" dirty="0" smtClean="0"/>
              <a:t>50-100 </a:t>
            </a:r>
            <a:r>
              <a:rPr lang="en-US" dirty="0" smtClean="0"/>
              <a:t>Hz for a MEMS gyro</a:t>
            </a:r>
          </a:p>
          <a:p>
            <a:r>
              <a:rPr lang="en-US" dirty="0" smtClean="0"/>
              <a:t>Range</a:t>
            </a:r>
            <a:r>
              <a:rPr lang="en-US" sz="1800" dirty="0" smtClean="0"/>
              <a:t> (e.g. </a:t>
            </a:r>
            <a:r>
              <a:rPr lang="en-US" sz="1800" dirty="0" smtClean="0">
                <a:sym typeface="Symbol"/>
              </a:rPr>
              <a:t>300</a:t>
            </a:r>
            <a:r>
              <a:rPr lang="en-US" sz="1800" baseline="30000" dirty="0" smtClean="0">
                <a:sym typeface="Symbol"/>
              </a:rPr>
              <a:t>o</a:t>
            </a:r>
            <a:r>
              <a:rPr lang="en-US" sz="1800" dirty="0" smtClean="0">
                <a:sym typeface="Symbol"/>
              </a:rPr>
              <a:t>/s, 1000</a:t>
            </a:r>
            <a:r>
              <a:rPr lang="en-US" sz="1800" baseline="30000" dirty="0" smtClean="0">
                <a:sym typeface="Symbol"/>
              </a:rPr>
              <a:t>o</a:t>
            </a:r>
            <a:r>
              <a:rPr lang="en-US" sz="1800" dirty="0" smtClean="0">
                <a:sym typeface="Symbol"/>
              </a:rPr>
              <a:t>/s, etc.)</a:t>
            </a:r>
            <a:endParaRPr lang="en-US" dirty="0" smtClean="0"/>
          </a:p>
          <a:p>
            <a:r>
              <a:rPr lang="en-US" dirty="0" smtClean="0"/>
              <a:t>Biases</a:t>
            </a:r>
          </a:p>
          <a:p>
            <a:r>
              <a:rPr lang="en-US" dirty="0" smtClean="0"/>
              <a:t>Non-</a:t>
            </a:r>
            <a:r>
              <a:rPr lang="en-US" dirty="0" err="1" smtClean="0"/>
              <a:t>linearities</a:t>
            </a:r>
            <a:endParaRPr lang="en-US" dirty="0" smtClean="0"/>
          </a:p>
          <a:p>
            <a:r>
              <a:rPr lang="en-US" dirty="0" smtClean="0"/>
              <a:t>Cross-axis sensitivity</a:t>
            </a:r>
          </a:p>
          <a:p>
            <a:pPr lvl="1"/>
            <a:r>
              <a:rPr lang="en-US" dirty="0" smtClean="0"/>
              <a:t>e.g. </a:t>
            </a:r>
            <a:r>
              <a:rPr lang="en-US" i="1" dirty="0" smtClean="0"/>
              <a:t>p</a:t>
            </a:r>
            <a:r>
              <a:rPr lang="en-US" dirty="0" smtClean="0"/>
              <a:t> affecting </a:t>
            </a:r>
            <a:r>
              <a:rPr lang="en-US" i="1" dirty="0" smtClean="0"/>
              <a:t>q</a:t>
            </a:r>
            <a:r>
              <a:rPr lang="en-US" dirty="0" smtClean="0"/>
              <a:t> measurement</a:t>
            </a:r>
          </a:p>
          <a:p>
            <a:r>
              <a:rPr lang="en-US" dirty="0" err="1" smtClean="0"/>
              <a:t>Ratiometry</a:t>
            </a:r>
            <a:endParaRPr lang="en-US" dirty="0"/>
          </a:p>
          <a:p>
            <a:pPr lvl="1"/>
            <a:r>
              <a:rPr lang="en-US" dirty="0" smtClean="0"/>
              <a:t>e.g. scaling at lower voltages </a:t>
            </a:r>
          </a:p>
          <a:p>
            <a:r>
              <a:rPr lang="en-US" dirty="0" smtClean="0"/>
              <a:t>Temperature dependence</a:t>
            </a:r>
          </a:p>
          <a:p>
            <a:pPr lvl="1"/>
            <a:r>
              <a:rPr lang="en-US" dirty="0" smtClean="0"/>
              <a:t>Chips have temp. corrections</a:t>
            </a:r>
          </a:p>
          <a:p>
            <a:r>
              <a:rPr lang="en-US" dirty="0" smtClean="0"/>
              <a:t>Noise (Noise Density)</a:t>
            </a:r>
          </a:p>
          <a:p>
            <a:pPr lvl="1"/>
            <a:r>
              <a:rPr lang="en-US" sz="1700" dirty="0" smtClean="0"/>
              <a:t>Measured in</a:t>
            </a:r>
          </a:p>
          <a:p>
            <a:pPr lvl="1">
              <a:lnSpc>
                <a:spcPct val="120000"/>
              </a:lnSpc>
            </a:pPr>
            <a:r>
              <a:rPr lang="en-US" sz="1700" dirty="0" smtClean="0"/>
              <a:t>Typical for MEMS: 30-100 </a:t>
            </a:r>
          </a:p>
          <a:p>
            <a:pPr lvl="1"/>
            <a:r>
              <a:rPr lang="en-US" sz="1700" dirty="0" smtClean="0"/>
              <a:t>Example:</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56555319"/>
              </p:ext>
            </p:extLst>
          </p:nvPr>
        </p:nvGraphicFramePr>
        <p:xfrm>
          <a:off x="2399941" y="5337823"/>
          <a:ext cx="2603500" cy="309563"/>
        </p:xfrm>
        <a:graphic>
          <a:graphicData uri="http://schemas.openxmlformats.org/presentationml/2006/ole">
            <mc:AlternateContent xmlns:mc="http://schemas.openxmlformats.org/markup-compatibility/2006">
              <mc:Choice xmlns:v="urn:schemas-microsoft-com:vml" Requires="v">
                <p:oleObj spid="_x0000_s381492" name="Equation" r:id="rId3" imgW="2031840" imgH="241200" progId="Equation.3">
                  <p:embed/>
                </p:oleObj>
              </mc:Choice>
              <mc:Fallback>
                <p:oleObj name="Equation" r:id="rId3" imgW="2031840" imgH="241200" progId="Equation.3">
                  <p:embed/>
                  <p:pic>
                    <p:nvPicPr>
                      <p:cNvPr id="0" name=""/>
                      <p:cNvPicPr>
                        <a:picLocks noChangeAspect="1" noChangeArrowheads="1"/>
                      </p:cNvPicPr>
                      <p:nvPr/>
                    </p:nvPicPr>
                    <p:blipFill>
                      <a:blip r:embed="rId4"/>
                      <a:srcRect/>
                      <a:stretch>
                        <a:fillRect/>
                      </a:stretch>
                    </p:blipFill>
                    <p:spPr bwMode="auto">
                      <a:xfrm>
                        <a:off x="2399941" y="5337823"/>
                        <a:ext cx="2603500" cy="309563"/>
                      </a:xfrm>
                      <a:prstGeom prst="rect">
                        <a:avLst/>
                      </a:prstGeom>
                      <a:noFill/>
                      <a:ln>
                        <a:noFill/>
                      </a:ln>
                    </p:spPr>
                  </p:pic>
                </p:oleObj>
              </mc:Fallback>
            </mc:AlternateContent>
          </a:graphicData>
        </a:graphic>
      </p:graphicFrame>
      <p:sp>
        <p:nvSpPr>
          <p:cNvPr id="7" name="Rectangle 6"/>
          <p:cNvSpPr/>
          <p:nvPr/>
        </p:nvSpPr>
        <p:spPr>
          <a:xfrm>
            <a:off x="1332963" y="6168258"/>
            <a:ext cx="2286000" cy="584775"/>
          </a:xfrm>
          <a:prstGeom prst="rect">
            <a:avLst/>
          </a:prstGeom>
        </p:spPr>
        <p:txBody>
          <a:bodyPr wrap="square">
            <a:spAutoFit/>
          </a:bodyPr>
          <a:lstStyle/>
          <a:p>
            <a:r>
              <a:rPr lang="en-US" sz="1600" dirty="0"/>
              <a:t> Bandwidth: 8</a:t>
            </a:r>
            <a:r>
              <a:rPr lang="en-US" sz="1600" dirty="0" smtClean="0"/>
              <a:t>0 </a:t>
            </a:r>
            <a:r>
              <a:rPr lang="en-US" sz="1600" dirty="0"/>
              <a:t>Hz</a:t>
            </a:r>
            <a:br>
              <a:rPr lang="en-US" sz="1600" dirty="0"/>
            </a:br>
            <a:r>
              <a:rPr lang="en-US" sz="1600" dirty="0"/>
              <a:t> </a:t>
            </a:r>
            <a:r>
              <a:rPr lang="en-US" sz="1600" dirty="0" smtClean="0"/>
              <a:t>Noise </a:t>
            </a:r>
            <a:r>
              <a:rPr lang="en-US" sz="1600" dirty="0"/>
              <a:t>Density: </a:t>
            </a:r>
            <a:r>
              <a:rPr lang="en-US" sz="1600" dirty="0" smtClean="0"/>
              <a:t>0.015</a:t>
            </a:r>
            <a:endParaRPr lang="en-US" sz="1600" dirty="0"/>
          </a:p>
        </p:txBody>
      </p:sp>
      <p:sp>
        <p:nvSpPr>
          <p:cNvPr id="9" name="Right Arrow 8"/>
          <p:cNvSpPr/>
          <p:nvPr/>
        </p:nvSpPr>
        <p:spPr>
          <a:xfrm>
            <a:off x="4198512" y="6220495"/>
            <a:ext cx="463640" cy="231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041472317"/>
              </p:ext>
            </p:extLst>
          </p:nvPr>
        </p:nvGraphicFramePr>
        <p:xfrm>
          <a:off x="4794250" y="5994400"/>
          <a:ext cx="3862388" cy="758825"/>
        </p:xfrm>
        <a:graphic>
          <a:graphicData uri="http://schemas.openxmlformats.org/presentationml/2006/ole">
            <mc:AlternateContent xmlns:mc="http://schemas.openxmlformats.org/markup-compatibility/2006">
              <mc:Choice xmlns:v="urn:schemas-microsoft-com:vml" Requires="v">
                <p:oleObj spid="_x0000_s381493" name="Equation" r:id="rId5" imgW="2717640" imgH="533160" progId="Equation.3">
                  <p:embed/>
                </p:oleObj>
              </mc:Choice>
              <mc:Fallback>
                <p:oleObj name="Equation" r:id="rId5" imgW="2717640" imgH="533160" progId="Equation.3">
                  <p:embed/>
                  <p:pic>
                    <p:nvPicPr>
                      <p:cNvPr id="0" name=""/>
                      <p:cNvPicPr>
                        <a:picLocks noChangeAspect="1" noChangeArrowheads="1"/>
                      </p:cNvPicPr>
                      <p:nvPr/>
                    </p:nvPicPr>
                    <p:blipFill>
                      <a:blip r:embed="rId6"/>
                      <a:srcRect/>
                      <a:stretch>
                        <a:fillRect/>
                      </a:stretch>
                    </p:blipFill>
                    <p:spPr bwMode="auto">
                      <a:xfrm>
                        <a:off x="4794250" y="5994400"/>
                        <a:ext cx="3862388" cy="758825"/>
                      </a:xfrm>
                      <a:prstGeom prst="rect">
                        <a:avLst/>
                      </a:prstGeom>
                      <a:noFill/>
                      <a:ln>
                        <a:noFill/>
                      </a:ln>
                    </p:spPr>
                  </p:pic>
                </p:oleObj>
              </mc:Fallback>
            </mc:AlternateContent>
          </a:graphicData>
        </a:graphic>
      </p:graphicFrame>
      <p:sp>
        <p:nvSpPr>
          <p:cNvPr id="11" name="Rectangle 10"/>
          <p:cNvSpPr/>
          <p:nvPr/>
        </p:nvSpPr>
        <p:spPr>
          <a:xfrm>
            <a:off x="5029199" y="2188686"/>
            <a:ext cx="3779950" cy="1477328"/>
          </a:xfrm>
          <a:prstGeom prst="rect">
            <a:avLst/>
          </a:prstGeom>
        </p:spPr>
        <p:txBody>
          <a:bodyPr wrap="square">
            <a:spAutoFit/>
          </a:bodyPr>
          <a:lstStyle/>
          <a:p>
            <a:r>
              <a:rPr lang="en-US" dirty="0" smtClean="0"/>
              <a:t>The majority of error sources are removed via factory and/or pre-flight calibration.  For our purposes, we will assume resulting measurements are </a:t>
            </a:r>
            <a:r>
              <a:rPr lang="en-US" i="1" dirty="0" smtClean="0"/>
              <a:t>truth plus noise</a:t>
            </a:r>
            <a:r>
              <a:rPr lang="en-US" dirty="0" smtClean="0"/>
              <a:t>: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985877352"/>
              </p:ext>
            </p:extLst>
          </p:nvPr>
        </p:nvGraphicFramePr>
        <p:xfrm>
          <a:off x="5341938" y="3611563"/>
          <a:ext cx="2424112" cy="1349375"/>
        </p:xfrm>
        <a:graphic>
          <a:graphicData uri="http://schemas.openxmlformats.org/presentationml/2006/ole">
            <mc:AlternateContent xmlns:mc="http://schemas.openxmlformats.org/markup-compatibility/2006">
              <mc:Choice xmlns:v="urn:schemas-microsoft-com:vml" Requires="v">
                <p:oleObj spid="_x0000_s381494" name="Equation" r:id="rId7" imgW="1346040" imgH="749160" progId="Equation.3">
                  <p:embed/>
                </p:oleObj>
              </mc:Choice>
              <mc:Fallback>
                <p:oleObj name="Equation" r:id="rId7" imgW="1346040" imgH="749160" progId="Equation.3">
                  <p:embed/>
                  <p:pic>
                    <p:nvPicPr>
                      <p:cNvPr id="0" name=""/>
                      <p:cNvPicPr>
                        <a:picLocks noChangeAspect="1" noChangeArrowheads="1"/>
                      </p:cNvPicPr>
                      <p:nvPr/>
                    </p:nvPicPr>
                    <p:blipFill>
                      <a:blip r:embed="rId8"/>
                      <a:srcRect/>
                      <a:stretch>
                        <a:fillRect/>
                      </a:stretch>
                    </p:blipFill>
                    <p:spPr bwMode="auto">
                      <a:xfrm>
                        <a:off x="5341938" y="3611563"/>
                        <a:ext cx="2424112" cy="1349375"/>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23299640"/>
              </p:ext>
            </p:extLst>
          </p:nvPr>
        </p:nvGraphicFramePr>
        <p:xfrm>
          <a:off x="5783263" y="5049838"/>
          <a:ext cx="2170112" cy="433387"/>
        </p:xfrm>
        <a:graphic>
          <a:graphicData uri="http://schemas.openxmlformats.org/presentationml/2006/ole">
            <mc:AlternateContent xmlns:mc="http://schemas.openxmlformats.org/markup-compatibility/2006">
              <mc:Choice xmlns:v="urn:schemas-microsoft-com:vml" Requires="v">
                <p:oleObj spid="_x0000_s381495" name="Equation" r:id="rId9" imgW="1206360" imgH="241200" progId="Equation.3">
                  <p:embed/>
                </p:oleObj>
              </mc:Choice>
              <mc:Fallback>
                <p:oleObj name="Equation" r:id="rId9" imgW="1206360" imgH="241200" progId="Equation.3">
                  <p:embed/>
                  <p:pic>
                    <p:nvPicPr>
                      <p:cNvPr id="0" name=""/>
                      <p:cNvPicPr>
                        <a:picLocks noChangeAspect="1" noChangeArrowheads="1"/>
                      </p:cNvPicPr>
                      <p:nvPr/>
                    </p:nvPicPr>
                    <p:blipFill>
                      <a:blip r:embed="rId10"/>
                      <a:srcRect/>
                      <a:stretch>
                        <a:fillRect/>
                      </a:stretch>
                    </p:blipFill>
                    <p:spPr bwMode="auto">
                      <a:xfrm>
                        <a:off x="5783263" y="5049838"/>
                        <a:ext cx="2170112" cy="433387"/>
                      </a:xfrm>
                      <a:prstGeom prst="rect">
                        <a:avLst/>
                      </a:prstGeom>
                      <a:noFill/>
                      <a:ln>
                        <a:noFill/>
                      </a:ln>
                    </p:spPr>
                  </p:pic>
                </p:oleObj>
              </mc:Fallback>
            </mc:AlternateContent>
          </a:graphicData>
        </a:graphic>
      </p:graphicFrame>
      <p:sp>
        <p:nvSpPr>
          <p:cNvPr id="14" name="Right Brace 13"/>
          <p:cNvSpPr/>
          <p:nvPr/>
        </p:nvSpPr>
        <p:spPr>
          <a:xfrm rot="5400000">
            <a:off x="7163872" y="4916509"/>
            <a:ext cx="244698" cy="1191297"/>
          </a:xfrm>
          <a:prstGeom prst="rightBrace">
            <a:avLst>
              <a:gd name="adj1" fmla="val 39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867659" y="5550794"/>
            <a:ext cx="1210203" cy="307777"/>
          </a:xfrm>
          <a:prstGeom prst="rect">
            <a:avLst/>
          </a:prstGeom>
          <a:noFill/>
        </p:spPr>
        <p:txBody>
          <a:bodyPr wrap="none" rtlCol="0">
            <a:spAutoFit/>
          </a:bodyPr>
          <a:lstStyle/>
          <a:p>
            <a:r>
              <a:rPr lang="en-US" sz="1400" dirty="0" smtClean="0"/>
              <a:t>Gaussian Dist.</a:t>
            </a:r>
            <a:endParaRPr lang="en-US" sz="1400" dirty="0"/>
          </a:p>
        </p:txBody>
      </p:sp>
      <p:sp>
        <p:nvSpPr>
          <p:cNvPr id="16" name="TextBox 15"/>
          <p:cNvSpPr txBox="1"/>
          <p:nvPr/>
        </p:nvSpPr>
        <p:spPr>
          <a:xfrm>
            <a:off x="5796738" y="5427128"/>
            <a:ext cx="452432" cy="307777"/>
          </a:xfrm>
          <a:prstGeom prst="rect">
            <a:avLst/>
          </a:prstGeom>
          <a:noFill/>
        </p:spPr>
        <p:txBody>
          <a:bodyPr wrap="none" rtlCol="0">
            <a:spAutoFit/>
          </a:bodyPr>
          <a:lstStyle/>
          <a:p>
            <a:r>
              <a:rPr lang="en-US" sz="1400" dirty="0" smtClean="0"/>
              <a:t>etc.</a:t>
            </a:r>
            <a:endParaRPr lang="en-US" sz="1400" dirty="0"/>
          </a:p>
        </p:txBody>
      </p:sp>
      <p:sp>
        <p:nvSpPr>
          <p:cNvPr id="17" name="Rectangle 16"/>
          <p:cNvSpPr/>
          <p:nvPr/>
        </p:nvSpPr>
        <p:spPr>
          <a:xfrm>
            <a:off x="5029199" y="2188686"/>
            <a:ext cx="3779950" cy="36698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2909200011"/>
              </p:ext>
            </p:extLst>
          </p:nvPr>
        </p:nvGraphicFramePr>
        <p:xfrm>
          <a:off x="3440459" y="5626751"/>
          <a:ext cx="1284288" cy="309562"/>
        </p:xfrm>
        <a:graphic>
          <a:graphicData uri="http://schemas.openxmlformats.org/presentationml/2006/ole">
            <mc:AlternateContent xmlns:mc="http://schemas.openxmlformats.org/markup-compatibility/2006">
              <mc:Choice xmlns:v="urn:schemas-microsoft-com:vml" Requires="v">
                <p:oleObj spid="_x0000_s381496" name="Equation" r:id="rId11" imgW="1002960" imgH="241200" progId="Equation.3">
                  <p:embed/>
                </p:oleObj>
              </mc:Choice>
              <mc:Fallback>
                <p:oleObj name="Equation" r:id="rId11" imgW="1002960" imgH="241200" progId="Equation.3">
                  <p:embed/>
                  <p:pic>
                    <p:nvPicPr>
                      <p:cNvPr id="0" name=""/>
                      <p:cNvPicPr>
                        <a:picLocks noChangeAspect="1" noChangeArrowheads="1"/>
                      </p:cNvPicPr>
                      <p:nvPr/>
                    </p:nvPicPr>
                    <p:blipFill>
                      <a:blip r:embed="rId12"/>
                      <a:srcRect/>
                      <a:stretch>
                        <a:fillRect/>
                      </a:stretch>
                    </p:blipFill>
                    <p:spPr bwMode="auto">
                      <a:xfrm>
                        <a:off x="3440459" y="5626751"/>
                        <a:ext cx="1284288" cy="309562"/>
                      </a:xfrm>
                      <a:prstGeom prst="rect">
                        <a:avLst/>
                      </a:prstGeom>
                      <a:noFill/>
                      <a:ln>
                        <a:noFill/>
                      </a:ln>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918284564"/>
              </p:ext>
            </p:extLst>
          </p:nvPr>
        </p:nvGraphicFramePr>
        <p:xfrm>
          <a:off x="3200143" y="6434887"/>
          <a:ext cx="992187" cy="309562"/>
        </p:xfrm>
        <a:graphic>
          <a:graphicData uri="http://schemas.openxmlformats.org/presentationml/2006/ole">
            <mc:AlternateContent xmlns:mc="http://schemas.openxmlformats.org/markup-compatibility/2006">
              <mc:Choice xmlns:v="urn:schemas-microsoft-com:vml" Requires="v">
                <p:oleObj spid="_x0000_s381497" name="Equation" r:id="rId13" imgW="774360" imgH="241200" progId="Equation.3">
                  <p:embed/>
                </p:oleObj>
              </mc:Choice>
              <mc:Fallback>
                <p:oleObj name="Equation" r:id="rId13" imgW="774360" imgH="241200" progId="Equation.3">
                  <p:embed/>
                  <p:pic>
                    <p:nvPicPr>
                      <p:cNvPr id="0" name=""/>
                      <p:cNvPicPr>
                        <a:picLocks noChangeAspect="1" noChangeArrowheads="1"/>
                      </p:cNvPicPr>
                      <p:nvPr/>
                    </p:nvPicPr>
                    <p:blipFill>
                      <a:blip r:embed="rId14"/>
                      <a:srcRect/>
                      <a:stretch>
                        <a:fillRect/>
                      </a:stretch>
                    </p:blipFill>
                    <p:spPr bwMode="auto">
                      <a:xfrm>
                        <a:off x="3200143" y="6434887"/>
                        <a:ext cx="992187" cy="309562"/>
                      </a:xfrm>
                      <a:prstGeom prst="rect">
                        <a:avLst/>
                      </a:prstGeom>
                      <a:noFill/>
                      <a:ln>
                        <a:noFill/>
                      </a:ln>
                    </p:spPr>
                  </p:pic>
                </p:oleObj>
              </mc:Fallback>
            </mc:AlternateContent>
          </a:graphicData>
        </a:graphic>
      </p:graphicFrame>
      <p:pic>
        <p:nvPicPr>
          <p:cNvPr id="380961" name="Picture 3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05333" y="103033"/>
            <a:ext cx="1511647" cy="21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17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610637" y="442036"/>
            <a:ext cx="4391964" cy="3189601"/>
            <a:chOff x="3831331" y="978660"/>
            <a:chExt cx="5010150" cy="3638550"/>
          </a:xfrm>
        </p:grpSpPr>
        <p:pic>
          <p:nvPicPr>
            <p:cNvPr id="3573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331" y="978660"/>
              <a:ext cx="50101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992451" y="2472744"/>
              <a:ext cx="475230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92451" y="4456090"/>
              <a:ext cx="475230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76216" y="2103411"/>
              <a:ext cx="1808517" cy="351098"/>
            </a:xfrm>
            <a:prstGeom prst="rect">
              <a:avLst/>
            </a:prstGeom>
            <a:noFill/>
          </p:spPr>
          <p:txBody>
            <a:bodyPr wrap="none" rtlCol="0">
              <a:spAutoFit/>
            </a:bodyPr>
            <a:lstStyle/>
            <a:p>
              <a:r>
                <a:rPr lang="en-US" sz="1400" dirty="0" smtClean="0"/>
                <a:t>Reference Pressure</a:t>
              </a:r>
              <a:endParaRPr lang="en-US" sz="1400" dirty="0"/>
            </a:p>
          </p:txBody>
        </p:sp>
        <p:sp>
          <p:nvSpPr>
            <p:cNvPr id="11" name="TextBox 10"/>
            <p:cNvSpPr txBox="1"/>
            <p:nvPr/>
          </p:nvSpPr>
          <p:spPr>
            <a:xfrm>
              <a:off x="5376216" y="4086758"/>
              <a:ext cx="1808517" cy="351098"/>
            </a:xfrm>
            <a:prstGeom prst="rect">
              <a:avLst/>
            </a:prstGeom>
            <a:noFill/>
          </p:spPr>
          <p:txBody>
            <a:bodyPr wrap="none" rtlCol="0">
              <a:spAutoFit/>
            </a:bodyPr>
            <a:lstStyle/>
            <a:p>
              <a:r>
                <a:rPr lang="en-US" sz="1400" dirty="0" smtClean="0"/>
                <a:t>Reference Pressure</a:t>
              </a:r>
              <a:endParaRPr lang="en-US" sz="1400" dirty="0"/>
            </a:p>
          </p:txBody>
        </p:sp>
      </p:grpSp>
      <p:sp>
        <p:nvSpPr>
          <p:cNvPr id="2" name="Title 1"/>
          <p:cNvSpPr>
            <a:spLocks noGrp="1"/>
          </p:cNvSpPr>
          <p:nvPr>
            <p:ph type="title"/>
          </p:nvPr>
        </p:nvSpPr>
        <p:spPr/>
        <p:txBody>
          <a:bodyPr/>
          <a:lstStyle/>
          <a:p>
            <a:r>
              <a:rPr lang="en-US" dirty="0" smtClean="0"/>
              <a:t>Pressure Measurement</a:t>
            </a:r>
            <a:endParaRPr lang="en-US" dirty="0"/>
          </a:p>
        </p:txBody>
      </p:sp>
      <p:sp>
        <p:nvSpPr>
          <p:cNvPr id="5"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18</a:t>
            </a:fld>
            <a:endParaRPr lang="en-US"/>
          </a:p>
        </p:txBody>
      </p:sp>
      <p:sp>
        <p:nvSpPr>
          <p:cNvPr id="12" name="Content Placeholder 2"/>
          <p:cNvSpPr txBox="1">
            <a:spLocks/>
          </p:cNvSpPr>
          <p:nvPr/>
        </p:nvSpPr>
        <p:spPr>
          <a:xfrm>
            <a:off x="457200" y="961623"/>
            <a:ext cx="3374132" cy="494441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MEMS Pressure Sensors</a:t>
            </a:r>
          </a:p>
          <a:p>
            <a:r>
              <a:rPr lang="en-US" dirty="0" smtClean="0"/>
              <a:t>Are used to estimate both altitude and airspeed </a:t>
            </a:r>
          </a:p>
          <a:p>
            <a:r>
              <a:rPr lang="en-US" dirty="0" smtClean="0"/>
              <a:t>Use a </a:t>
            </a:r>
            <a:r>
              <a:rPr lang="en-US" dirty="0" err="1" smtClean="0"/>
              <a:t>piezoresistor</a:t>
            </a:r>
            <a:r>
              <a:rPr lang="en-US" dirty="0" smtClean="0"/>
              <a:t> to measure the deformation of a thin </a:t>
            </a:r>
            <a:r>
              <a:rPr lang="en-US" dirty="0" err="1" smtClean="0"/>
              <a:t>diaphram</a:t>
            </a:r>
            <a:endParaRPr lang="en-US" dirty="0"/>
          </a:p>
          <a:p>
            <a:pPr lvl="1"/>
            <a:r>
              <a:rPr lang="en-US" dirty="0" smtClean="0"/>
              <a:t>Diaphragm separates a cavity at “reference pressure” from the external environment</a:t>
            </a:r>
          </a:p>
          <a:p>
            <a:pPr lvl="1"/>
            <a:r>
              <a:rPr lang="en-US" dirty="0" smtClean="0"/>
              <a:t>Deformation caused by a pressure difference</a:t>
            </a:r>
            <a:endParaRPr lang="en-US" dirty="0"/>
          </a:p>
        </p:txBody>
      </p:sp>
      <p:pic>
        <p:nvPicPr>
          <p:cNvPr id="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1283" y="3732524"/>
            <a:ext cx="1257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Connector 22"/>
          <p:cNvCxnSpPr/>
          <p:nvPr/>
        </p:nvCxnSpPr>
        <p:spPr bwMode="auto">
          <a:xfrm>
            <a:off x="6067285" y="4409997"/>
            <a:ext cx="1239216" cy="434692"/>
          </a:xfrm>
          <a:prstGeom prst="line">
            <a:avLst/>
          </a:prstGeom>
          <a:ln w="9525" cap="flat" cmpd="sng" algn="ctr">
            <a:solidFill>
              <a:schemeClr val="tx1"/>
            </a:solidFill>
            <a:prstDash val="solid"/>
            <a:round/>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pic>
        <p:nvPicPr>
          <p:cNvPr id="24" name="Picture 23" descr="latex-image-1.pdf"/>
          <p:cNvPicPr>
            <a:picLocks noChangeAspect="1"/>
          </p:cNvPicPr>
          <p:nvPr/>
        </p:nvPicPr>
        <p:blipFill>
          <a:blip r:embed="rId4"/>
          <a:stretch>
            <a:fillRect/>
          </a:stretch>
        </p:blipFill>
        <p:spPr>
          <a:xfrm>
            <a:off x="5120112" y="4197260"/>
            <a:ext cx="1166114" cy="425474"/>
          </a:xfrm>
          <a:prstGeom prst="rect">
            <a:avLst/>
          </a:prstGeom>
        </p:spPr>
      </p:pic>
      <p:pic>
        <p:nvPicPr>
          <p:cNvPr id="25" name="Picture 24" descr="latex-image-1.pdf"/>
          <p:cNvPicPr>
            <a:picLocks noChangeAspect="1"/>
          </p:cNvPicPr>
          <p:nvPr/>
        </p:nvPicPr>
        <p:blipFill>
          <a:blip r:embed="rId5"/>
          <a:stretch>
            <a:fillRect/>
          </a:stretch>
        </p:blipFill>
        <p:spPr>
          <a:xfrm>
            <a:off x="6668096" y="5036115"/>
            <a:ext cx="677607" cy="393957"/>
          </a:xfrm>
          <a:prstGeom prst="rect">
            <a:avLst/>
          </a:prstGeom>
        </p:spPr>
      </p:pic>
      <p:pic>
        <p:nvPicPr>
          <p:cNvPr id="26" name="Picture 25" descr="latex-image-1.pdf"/>
          <p:cNvPicPr>
            <a:picLocks noChangeAspect="1"/>
          </p:cNvPicPr>
          <p:nvPr/>
        </p:nvPicPr>
        <p:blipFill>
          <a:blip r:embed="rId6"/>
          <a:stretch>
            <a:fillRect/>
          </a:stretch>
        </p:blipFill>
        <p:spPr>
          <a:xfrm>
            <a:off x="7522531" y="5409606"/>
            <a:ext cx="724882" cy="409716"/>
          </a:xfrm>
          <a:prstGeom prst="rect">
            <a:avLst/>
          </a:prstGeom>
        </p:spPr>
      </p:pic>
      <p:cxnSp>
        <p:nvCxnSpPr>
          <p:cNvPr id="27" name="Straight Connector 26"/>
          <p:cNvCxnSpPr/>
          <p:nvPr/>
        </p:nvCxnSpPr>
        <p:spPr>
          <a:xfrm>
            <a:off x="8286050" y="3784040"/>
            <a:ext cx="0" cy="297129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05167" y="3784040"/>
            <a:ext cx="17808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505167" y="6729572"/>
            <a:ext cx="17808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05167" y="3784040"/>
            <a:ext cx="0" cy="12519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05167" y="5477658"/>
            <a:ext cx="0" cy="12519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67285" y="5033452"/>
            <a:ext cx="437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67285" y="5482185"/>
            <a:ext cx="4378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20000" contrast="-20000"/>
                    </a14:imgEffect>
                  </a14:imgLayer>
                </a14:imgProps>
              </a:ext>
            </a:extLst>
          </a:blip>
          <a:srcRect l="33529" t="65706" r="41317" b="3697"/>
          <a:stretch/>
        </p:blipFill>
        <p:spPr>
          <a:xfrm>
            <a:off x="4586488" y="5549098"/>
            <a:ext cx="1311695" cy="1087849"/>
          </a:xfrm>
          <a:prstGeom prst="rect">
            <a:avLst/>
          </a:prstGeom>
        </p:spPr>
      </p:pic>
    </p:spTree>
    <p:extLst>
      <p:ext uri="{BB962C8B-B14F-4D97-AF65-F5344CB8AC3E}">
        <p14:creationId xmlns:p14="http://schemas.microsoft.com/office/powerpoint/2010/main" val="2143726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334019"/>
            <a:ext cx="9144000" cy="5063437"/>
          </a:xfrm>
          <a:prstGeom prst="rect">
            <a:avLst/>
          </a:prstGeom>
          <a:gradFill flip="none" rotWithShape="1">
            <a:gsLst>
              <a:gs pos="42000">
                <a:srgbClr val="DDE9F7"/>
              </a:gs>
              <a:gs pos="10800">
                <a:srgbClr val="B5CEED"/>
              </a:gs>
              <a:gs pos="0">
                <a:schemeClr val="tx2">
                  <a:lumMod val="40000"/>
                  <a:lumOff val="60000"/>
                  <a:alpha val="60000"/>
                </a:schemeClr>
              </a:gs>
              <a:gs pos="71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8777" y="115612"/>
            <a:ext cx="8229600" cy="715962"/>
          </a:xfrm>
        </p:spPr>
        <p:txBody>
          <a:bodyPr/>
          <a:lstStyle/>
          <a:p>
            <a:r>
              <a:rPr lang="en-US" dirty="0" smtClean="0"/>
              <a:t>Barometric Formula</a:t>
            </a:r>
            <a:endParaRPr lang="en-US" dirty="0"/>
          </a:p>
        </p:txBody>
      </p:sp>
      <p:sp>
        <p:nvSpPr>
          <p:cNvPr id="20" name="Slide Number Placeholder 3"/>
          <p:cNvSpPr>
            <a:spLocks noGrp="1"/>
          </p:cNvSpPr>
          <p:nvPr>
            <p:ph type="sldNum" sz="quarter" idx="12"/>
          </p:nvPr>
        </p:nvSpPr>
        <p:spPr/>
        <p:txBody>
          <a:bodyPr/>
          <a:lstStyle/>
          <a:p>
            <a:fld id="{B3AB4247-CE5F-4970-A5ED-D81D737F7922}" type="slidenum">
              <a:rPr lang="en-US" smtClean="0"/>
              <a:pPr/>
              <a:t>19</a:t>
            </a:fld>
            <a:endParaRPr lang="en-US"/>
          </a:p>
        </p:txBody>
      </p:sp>
      <p:grpSp>
        <p:nvGrpSpPr>
          <p:cNvPr id="5" name="Group 4"/>
          <p:cNvGrpSpPr/>
          <p:nvPr/>
        </p:nvGrpSpPr>
        <p:grpSpPr>
          <a:xfrm>
            <a:off x="3364812" y="4214697"/>
            <a:ext cx="5785355" cy="2206817"/>
            <a:chOff x="3326175" y="4366261"/>
            <a:chExt cx="5785355" cy="2206817"/>
          </a:xfrm>
        </p:grpSpPr>
        <p:sp>
          <p:nvSpPr>
            <p:cNvPr id="27" name="Freeform 26"/>
            <p:cNvSpPr/>
            <p:nvPr/>
          </p:nvSpPr>
          <p:spPr>
            <a:xfrm>
              <a:off x="6876336" y="4366261"/>
              <a:ext cx="1742136"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229883" y="4618052"/>
              <a:ext cx="1742136"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5330277" y="4675031"/>
              <a:ext cx="2391369" cy="528034"/>
            </a:xfrm>
            <a:custGeom>
              <a:avLst/>
              <a:gdLst>
                <a:gd name="connsiteX0" fmla="*/ 0 w 2537138"/>
                <a:gd name="connsiteY0" fmla="*/ 373487 h 528034"/>
                <a:gd name="connsiteX1" fmla="*/ 360608 w 2537138"/>
                <a:gd name="connsiteY1" fmla="*/ 167425 h 528034"/>
                <a:gd name="connsiteX2" fmla="*/ 746974 w 2537138"/>
                <a:gd name="connsiteY2" fmla="*/ 12879 h 528034"/>
                <a:gd name="connsiteX3" fmla="*/ 1159098 w 2537138"/>
                <a:gd name="connsiteY3" fmla="*/ 0 h 528034"/>
                <a:gd name="connsiteX4" fmla="*/ 1777284 w 2537138"/>
                <a:gd name="connsiteY4" fmla="*/ 128789 h 528034"/>
                <a:gd name="connsiteX5" fmla="*/ 2253803 w 2537138"/>
                <a:gd name="connsiteY5" fmla="*/ 360608 h 528034"/>
                <a:gd name="connsiteX6" fmla="*/ 2537138 w 2537138"/>
                <a:gd name="connsiteY6" fmla="*/ 528034 h 5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138" h="528034">
                  <a:moveTo>
                    <a:pt x="0" y="373487"/>
                  </a:moveTo>
                  <a:cubicBezTo>
                    <a:pt x="118056" y="300506"/>
                    <a:pt x="236112" y="227526"/>
                    <a:pt x="360608" y="167425"/>
                  </a:cubicBezTo>
                  <a:cubicBezTo>
                    <a:pt x="485104" y="107324"/>
                    <a:pt x="613892" y="40783"/>
                    <a:pt x="746974" y="12879"/>
                  </a:cubicBezTo>
                  <a:cubicBezTo>
                    <a:pt x="880056" y="-15025"/>
                    <a:pt x="987380" y="-19318"/>
                    <a:pt x="1159098" y="0"/>
                  </a:cubicBezTo>
                  <a:cubicBezTo>
                    <a:pt x="1330816" y="19318"/>
                    <a:pt x="1594833" y="68688"/>
                    <a:pt x="1777284" y="128789"/>
                  </a:cubicBezTo>
                  <a:cubicBezTo>
                    <a:pt x="1959735" y="188890"/>
                    <a:pt x="2127161" y="294067"/>
                    <a:pt x="2253803" y="360608"/>
                  </a:cubicBezTo>
                  <a:cubicBezTo>
                    <a:pt x="2380445" y="427149"/>
                    <a:pt x="2458791" y="477591"/>
                    <a:pt x="2537138" y="528034"/>
                  </a:cubicBezTo>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flipH="1">
              <a:off x="5310548" y="4489072"/>
              <a:ext cx="163314" cy="438136"/>
              <a:chOff x="4839144" y="1674557"/>
              <a:chExt cx="1175542" cy="3417907"/>
            </a:xfrm>
          </p:grpSpPr>
          <p:sp>
            <p:nvSpPr>
              <p:cNvPr id="13" name="Oval 12"/>
              <p:cNvSpPr/>
              <p:nvPr/>
            </p:nvSpPr>
            <p:spPr>
              <a:xfrm flipH="1">
                <a:off x="5362341" y="1674557"/>
                <a:ext cx="652345" cy="65234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726578" y="2326902"/>
                <a:ext cx="22014" cy="1147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49953" y="3474559"/>
                <a:ext cx="423724" cy="675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49953" y="4173180"/>
                <a:ext cx="164095" cy="919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635858" y="3474560"/>
                <a:ext cx="137819" cy="704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5858" y="4178868"/>
                <a:ext cx="137819" cy="821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97474" y="2530047"/>
                <a:ext cx="513448" cy="3606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839144" y="2829992"/>
                <a:ext cx="358330" cy="67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477568" y="2595244"/>
                <a:ext cx="259629" cy="394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197474" y="2989762"/>
                <a:ext cx="256724" cy="124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81954"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26175" y="6454605"/>
              <a:ext cx="2004102" cy="9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Freeform 27"/>
            <p:cNvSpPr/>
            <p:nvPr/>
          </p:nvSpPr>
          <p:spPr>
            <a:xfrm>
              <a:off x="7862452" y="4658763"/>
              <a:ext cx="1249078"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flipV="1">
              <a:off x="5061926" y="4927208"/>
              <a:ext cx="4049604" cy="1645870"/>
              <a:chOff x="5420512" y="1441778"/>
              <a:chExt cx="8844609" cy="5319431"/>
            </a:xfrm>
          </p:grpSpPr>
          <p:sp>
            <p:nvSpPr>
              <p:cNvPr id="6" name="Freeform 5"/>
              <p:cNvSpPr/>
              <p:nvPr/>
            </p:nvSpPr>
            <p:spPr>
              <a:xfrm flipH="1">
                <a:off x="5420512" y="1441778"/>
                <a:ext cx="1661501" cy="5319431"/>
              </a:xfrm>
              <a:custGeom>
                <a:avLst/>
                <a:gdLst>
                  <a:gd name="connsiteX0" fmla="*/ 0 w 1661501"/>
                  <a:gd name="connsiteY0" fmla="*/ 25758 h 5525493"/>
                  <a:gd name="connsiteX1" fmla="*/ 64394 w 1661501"/>
                  <a:gd name="connsiteY1" fmla="*/ 38637 h 5525493"/>
                  <a:gd name="connsiteX2" fmla="*/ 115910 w 1661501"/>
                  <a:gd name="connsiteY2" fmla="*/ 51516 h 5525493"/>
                  <a:gd name="connsiteX3" fmla="*/ 257577 w 1661501"/>
                  <a:gd name="connsiteY3" fmla="*/ 38637 h 5525493"/>
                  <a:gd name="connsiteX4" fmla="*/ 296214 w 1661501"/>
                  <a:gd name="connsiteY4" fmla="*/ 25758 h 5525493"/>
                  <a:gd name="connsiteX5" fmla="*/ 412124 w 1661501"/>
                  <a:gd name="connsiteY5" fmla="*/ 0 h 5525493"/>
                  <a:gd name="connsiteX6" fmla="*/ 450761 w 1661501"/>
                  <a:gd name="connsiteY6" fmla="*/ 12879 h 5525493"/>
                  <a:gd name="connsiteX7" fmla="*/ 528034 w 1661501"/>
                  <a:gd name="connsiteY7" fmla="*/ 51516 h 5525493"/>
                  <a:gd name="connsiteX8" fmla="*/ 734096 w 1661501"/>
                  <a:gd name="connsiteY8" fmla="*/ 64395 h 5525493"/>
                  <a:gd name="connsiteX9" fmla="*/ 772732 w 1661501"/>
                  <a:gd name="connsiteY9" fmla="*/ 77274 h 5525493"/>
                  <a:gd name="connsiteX10" fmla="*/ 824248 w 1661501"/>
                  <a:gd name="connsiteY10" fmla="*/ 64395 h 5525493"/>
                  <a:gd name="connsiteX11" fmla="*/ 914400 w 1661501"/>
                  <a:gd name="connsiteY11" fmla="*/ 38637 h 5525493"/>
                  <a:gd name="connsiteX12" fmla="*/ 953037 w 1661501"/>
                  <a:gd name="connsiteY12" fmla="*/ 12879 h 5525493"/>
                  <a:gd name="connsiteX13" fmla="*/ 1030310 w 1661501"/>
                  <a:gd name="connsiteY13" fmla="*/ 51516 h 5525493"/>
                  <a:gd name="connsiteX14" fmla="*/ 1068946 w 1661501"/>
                  <a:gd name="connsiteY14" fmla="*/ 64395 h 5525493"/>
                  <a:gd name="connsiteX15" fmla="*/ 1159099 w 1661501"/>
                  <a:gd name="connsiteY15" fmla="*/ 51516 h 5525493"/>
                  <a:gd name="connsiteX16" fmla="*/ 1184856 w 1661501"/>
                  <a:gd name="connsiteY16" fmla="*/ 12879 h 5525493"/>
                  <a:gd name="connsiteX17" fmla="*/ 1223493 w 1661501"/>
                  <a:gd name="connsiteY17" fmla="*/ 0 h 5525493"/>
                  <a:gd name="connsiteX18" fmla="*/ 1287887 w 1661501"/>
                  <a:gd name="connsiteY18" fmla="*/ 12879 h 5525493"/>
                  <a:gd name="connsiteX19" fmla="*/ 1313645 w 1661501"/>
                  <a:gd name="connsiteY19" fmla="*/ 51516 h 5525493"/>
                  <a:gd name="connsiteX20" fmla="*/ 1352282 w 1661501"/>
                  <a:gd name="connsiteY20" fmla="*/ 77274 h 5525493"/>
                  <a:gd name="connsiteX21" fmla="*/ 1429555 w 1661501"/>
                  <a:gd name="connsiteY21" fmla="*/ 103031 h 5525493"/>
                  <a:gd name="connsiteX22" fmla="*/ 1468192 w 1661501"/>
                  <a:gd name="connsiteY22" fmla="*/ 115910 h 5525493"/>
                  <a:gd name="connsiteX23" fmla="*/ 1493949 w 1661501"/>
                  <a:gd name="connsiteY23" fmla="*/ 77274 h 5525493"/>
                  <a:gd name="connsiteX24" fmla="*/ 1571223 w 1661501"/>
                  <a:gd name="connsiteY24" fmla="*/ 90152 h 5525493"/>
                  <a:gd name="connsiteX25" fmla="*/ 1609859 w 1661501"/>
                  <a:gd name="connsiteY25" fmla="*/ 77274 h 5525493"/>
                  <a:gd name="connsiteX26" fmla="*/ 1648496 w 1661501"/>
                  <a:gd name="connsiteY26" fmla="*/ 90152 h 5525493"/>
                  <a:gd name="connsiteX27" fmla="*/ 1648496 w 1661501"/>
                  <a:gd name="connsiteY27" fmla="*/ 167426 h 5525493"/>
                  <a:gd name="connsiteX28" fmla="*/ 1609859 w 1661501"/>
                  <a:gd name="connsiteY28" fmla="*/ 206062 h 5525493"/>
                  <a:gd name="connsiteX29" fmla="*/ 1596980 w 1661501"/>
                  <a:gd name="connsiteY29" fmla="*/ 244699 h 5525493"/>
                  <a:gd name="connsiteX30" fmla="*/ 1545465 w 1661501"/>
                  <a:gd name="connsiteY30" fmla="*/ 321972 h 5525493"/>
                  <a:gd name="connsiteX31" fmla="*/ 1455313 w 1661501"/>
                  <a:gd name="connsiteY31" fmla="*/ 450761 h 5525493"/>
                  <a:gd name="connsiteX32" fmla="*/ 1442434 w 1661501"/>
                  <a:gd name="connsiteY32" fmla="*/ 489397 h 5525493"/>
                  <a:gd name="connsiteX33" fmla="*/ 1416676 w 1661501"/>
                  <a:gd name="connsiteY33" fmla="*/ 528034 h 5525493"/>
                  <a:gd name="connsiteX34" fmla="*/ 1429555 w 1661501"/>
                  <a:gd name="connsiteY34" fmla="*/ 592428 h 5525493"/>
                  <a:gd name="connsiteX35" fmla="*/ 1455313 w 1661501"/>
                  <a:gd name="connsiteY35" fmla="*/ 631065 h 5525493"/>
                  <a:gd name="connsiteX36" fmla="*/ 1403797 w 1661501"/>
                  <a:gd name="connsiteY36" fmla="*/ 824248 h 5525493"/>
                  <a:gd name="connsiteX37" fmla="*/ 1365161 w 1661501"/>
                  <a:gd name="connsiteY37" fmla="*/ 837127 h 5525493"/>
                  <a:gd name="connsiteX38" fmla="*/ 1352282 w 1661501"/>
                  <a:gd name="connsiteY38" fmla="*/ 875764 h 5525493"/>
                  <a:gd name="connsiteX39" fmla="*/ 1326524 w 1661501"/>
                  <a:gd name="connsiteY39" fmla="*/ 940158 h 5525493"/>
                  <a:gd name="connsiteX40" fmla="*/ 1313645 w 1661501"/>
                  <a:gd name="connsiteY40" fmla="*/ 991674 h 5525493"/>
                  <a:gd name="connsiteX41" fmla="*/ 1300766 w 1661501"/>
                  <a:gd name="connsiteY41" fmla="*/ 1171978 h 5525493"/>
                  <a:gd name="connsiteX42" fmla="*/ 1287887 w 1661501"/>
                  <a:gd name="connsiteY42" fmla="*/ 1210614 h 5525493"/>
                  <a:gd name="connsiteX43" fmla="*/ 1275008 w 1661501"/>
                  <a:gd name="connsiteY43" fmla="*/ 1287888 h 5525493"/>
                  <a:gd name="connsiteX44" fmla="*/ 1249251 w 1661501"/>
                  <a:gd name="connsiteY44" fmla="*/ 1390919 h 5525493"/>
                  <a:gd name="connsiteX45" fmla="*/ 1184856 w 1661501"/>
                  <a:gd name="connsiteY45" fmla="*/ 1468192 h 5525493"/>
                  <a:gd name="connsiteX46" fmla="*/ 1120462 w 1661501"/>
                  <a:gd name="connsiteY46" fmla="*/ 1532586 h 5525493"/>
                  <a:gd name="connsiteX47" fmla="*/ 1081825 w 1661501"/>
                  <a:gd name="connsiteY47" fmla="*/ 1815921 h 5525493"/>
                  <a:gd name="connsiteX48" fmla="*/ 1068946 w 1661501"/>
                  <a:gd name="connsiteY48" fmla="*/ 1906074 h 5525493"/>
                  <a:gd name="connsiteX49" fmla="*/ 1068946 w 1661501"/>
                  <a:gd name="connsiteY49" fmla="*/ 2202288 h 5525493"/>
                  <a:gd name="connsiteX50" fmla="*/ 1056068 w 1661501"/>
                  <a:gd name="connsiteY50" fmla="*/ 2240924 h 5525493"/>
                  <a:gd name="connsiteX51" fmla="*/ 1068946 w 1661501"/>
                  <a:gd name="connsiteY51" fmla="*/ 2421228 h 5525493"/>
                  <a:gd name="connsiteX52" fmla="*/ 1094704 w 1661501"/>
                  <a:gd name="connsiteY52" fmla="*/ 2575775 h 5525493"/>
                  <a:gd name="connsiteX53" fmla="*/ 1081825 w 1661501"/>
                  <a:gd name="connsiteY53" fmla="*/ 2704564 h 5525493"/>
                  <a:gd name="connsiteX54" fmla="*/ 1068946 w 1661501"/>
                  <a:gd name="connsiteY54" fmla="*/ 2756079 h 5525493"/>
                  <a:gd name="connsiteX55" fmla="*/ 1030310 w 1661501"/>
                  <a:gd name="connsiteY55" fmla="*/ 2768958 h 5525493"/>
                  <a:gd name="connsiteX56" fmla="*/ 1017431 w 1661501"/>
                  <a:gd name="connsiteY56" fmla="*/ 2807595 h 5525493"/>
                  <a:gd name="connsiteX57" fmla="*/ 991673 w 1661501"/>
                  <a:gd name="connsiteY57" fmla="*/ 3181082 h 5525493"/>
                  <a:gd name="connsiteX58" fmla="*/ 965915 w 1661501"/>
                  <a:gd name="connsiteY58" fmla="*/ 3284113 h 5525493"/>
                  <a:gd name="connsiteX59" fmla="*/ 991673 w 1661501"/>
                  <a:gd name="connsiteY59" fmla="*/ 3348507 h 5525493"/>
                  <a:gd name="connsiteX60" fmla="*/ 1081825 w 1661501"/>
                  <a:gd name="connsiteY60" fmla="*/ 3387144 h 5525493"/>
                  <a:gd name="connsiteX61" fmla="*/ 1107583 w 1661501"/>
                  <a:gd name="connsiteY61" fmla="*/ 3915178 h 5525493"/>
                  <a:gd name="connsiteX62" fmla="*/ 1120462 w 1661501"/>
                  <a:gd name="connsiteY62" fmla="*/ 3966693 h 5525493"/>
                  <a:gd name="connsiteX63" fmla="*/ 1120462 w 1661501"/>
                  <a:gd name="connsiteY63" fmla="*/ 4327302 h 5525493"/>
                  <a:gd name="connsiteX64" fmla="*/ 1171977 w 1661501"/>
                  <a:gd name="connsiteY64" fmla="*/ 4468969 h 5525493"/>
                  <a:gd name="connsiteX65" fmla="*/ 1197735 w 1661501"/>
                  <a:gd name="connsiteY65" fmla="*/ 4559121 h 5525493"/>
                  <a:gd name="connsiteX66" fmla="*/ 1223493 w 1661501"/>
                  <a:gd name="connsiteY66" fmla="*/ 4855336 h 5525493"/>
                  <a:gd name="connsiteX67" fmla="*/ 1275008 w 1661501"/>
                  <a:gd name="connsiteY67" fmla="*/ 4868214 h 5525493"/>
                  <a:gd name="connsiteX68" fmla="*/ 1262130 w 1661501"/>
                  <a:gd name="connsiteY68" fmla="*/ 4971245 h 5525493"/>
                  <a:gd name="connsiteX69" fmla="*/ 1249251 w 1661501"/>
                  <a:gd name="connsiteY69" fmla="*/ 5009882 h 5525493"/>
                  <a:gd name="connsiteX70" fmla="*/ 1262130 w 1661501"/>
                  <a:gd name="connsiteY70" fmla="*/ 5061397 h 5525493"/>
                  <a:gd name="connsiteX71" fmla="*/ 1275008 w 1661501"/>
                  <a:gd name="connsiteY71" fmla="*/ 5267459 h 5525493"/>
                  <a:gd name="connsiteX72" fmla="*/ 1287887 w 1661501"/>
                  <a:gd name="connsiteY72" fmla="*/ 5306096 h 5525493"/>
                  <a:gd name="connsiteX73" fmla="*/ 1275008 w 1661501"/>
                  <a:gd name="connsiteY73" fmla="*/ 5460643 h 5525493"/>
                  <a:gd name="connsiteX74" fmla="*/ 1107583 w 1661501"/>
                  <a:gd name="connsiteY74" fmla="*/ 5473521 h 5525493"/>
                  <a:gd name="connsiteX75" fmla="*/ 1017431 w 1661501"/>
                  <a:gd name="connsiteY75" fmla="*/ 5525037 h 5525493"/>
                  <a:gd name="connsiteX76" fmla="*/ 914400 w 1661501"/>
                  <a:gd name="connsiteY76" fmla="*/ 5512158 h 5525493"/>
                  <a:gd name="connsiteX77" fmla="*/ 386366 w 1661501"/>
                  <a:gd name="connsiteY77" fmla="*/ 5512158 h 5525493"/>
                  <a:gd name="connsiteX78" fmla="*/ 347730 w 1661501"/>
                  <a:gd name="connsiteY78" fmla="*/ 5499279 h 5525493"/>
                  <a:gd name="connsiteX79" fmla="*/ 244699 w 1661501"/>
                  <a:gd name="connsiteY79" fmla="*/ 5486400 h 5525493"/>
                  <a:gd name="connsiteX80" fmla="*/ 103031 w 1661501"/>
                  <a:gd name="connsiteY80" fmla="*/ 5447764 h 5525493"/>
                  <a:gd name="connsiteX81" fmla="*/ 0 w 1661501"/>
                  <a:gd name="connsiteY81" fmla="*/ 5447764 h 552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661501" h="5525493">
                    <a:moveTo>
                      <a:pt x="0" y="25758"/>
                    </a:moveTo>
                    <a:cubicBezTo>
                      <a:pt x="21465" y="30051"/>
                      <a:pt x="43026" y="33888"/>
                      <a:pt x="64394" y="38637"/>
                    </a:cubicBezTo>
                    <a:cubicBezTo>
                      <a:pt x="81673" y="42477"/>
                      <a:pt x="98210" y="51516"/>
                      <a:pt x="115910" y="51516"/>
                    </a:cubicBezTo>
                    <a:cubicBezTo>
                      <a:pt x="163327" y="51516"/>
                      <a:pt x="210355" y="42930"/>
                      <a:pt x="257577" y="38637"/>
                    </a:cubicBezTo>
                    <a:cubicBezTo>
                      <a:pt x="270456" y="34344"/>
                      <a:pt x="282962" y="28703"/>
                      <a:pt x="296214" y="25758"/>
                    </a:cubicBezTo>
                    <a:cubicBezTo>
                      <a:pt x="432210" y="-4464"/>
                      <a:pt x="325146" y="28993"/>
                      <a:pt x="412124" y="0"/>
                    </a:cubicBezTo>
                    <a:cubicBezTo>
                      <a:pt x="425003" y="4293"/>
                      <a:pt x="438619" y="6808"/>
                      <a:pt x="450761" y="12879"/>
                    </a:cubicBezTo>
                    <a:cubicBezTo>
                      <a:pt x="486651" y="30824"/>
                      <a:pt x="487029" y="47200"/>
                      <a:pt x="528034" y="51516"/>
                    </a:cubicBezTo>
                    <a:cubicBezTo>
                      <a:pt x="596477" y="58721"/>
                      <a:pt x="665409" y="60102"/>
                      <a:pt x="734096" y="64395"/>
                    </a:cubicBezTo>
                    <a:cubicBezTo>
                      <a:pt x="746975" y="68688"/>
                      <a:pt x="759157" y="77274"/>
                      <a:pt x="772732" y="77274"/>
                    </a:cubicBezTo>
                    <a:cubicBezTo>
                      <a:pt x="790432" y="77274"/>
                      <a:pt x="807229" y="69258"/>
                      <a:pt x="824248" y="64395"/>
                    </a:cubicBezTo>
                    <a:cubicBezTo>
                      <a:pt x="953592" y="27440"/>
                      <a:pt x="753343" y="78902"/>
                      <a:pt x="914400" y="38637"/>
                    </a:cubicBezTo>
                    <a:cubicBezTo>
                      <a:pt x="927279" y="30051"/>
                      <a:pt x="937769" y="15424"/>
                      <a:pt x="953037" y="12879"/>
                    </a:cubicBezTo>
                    <a:cubicBezTo>
                      <a:pt x="977314" y="8833"/>
                      <a:pt x="1013492" y="43107"/>
                      <a:pt x="1030310" y="51516"/>
                    </a:cubicBezTo>
                    <a:cubicBezTo>
                      <a:pt x="1042452" y="57587"/>
                      <a:pt x="1056067" y="60102"/>
                      <a:pt x="1068946" y="64395"/>
                    </a:cubicBezTo>
                    <a:cubicBezTo>
                      <a:pt x="1098997" y="60102"/>
                      <a:pt x="1131359" y="63845"/>
                      <a:pt x="1159099" y="51516"/>
                    </a:cubicBezTo>
                    <a:cubicBezTo>
                      <a:pt x="1173243" y="45230"/>
                      <a:pt x="1172769" y="22548"/>
                      <a:pt x="1184856" y="12879"/>
                    </a:cubicBezTo>
                    <a:cubicBezTo>
                      <a:pt x="1195457" y="4398"/>
                      <a:pt x="1210614" y="4293"/>
                      <a:pt x="1223493" y="0"/>
                    </a:cubicBezTo>
                    <a:cubicBezTo>
                      <a:pt x="1244958" y="4293"/>
                      <a:pt x="1268881" y="2019"/>
                      <a:pt x="1287887" y="12879"/>
                    </a:cubicBezTo>
                    <a:cubicBezTo>
                      <a:pt x="1301326" y="20559"/>
                      <a:pt x="1302700" y="40571"/>
                      <a:pt x="1313645" y="51516"/>
                    </a:cubicBezTo>
                    <a:cubicBezTo>
                      <a:pt x="1324590" y="62461"/>
                      <a:pt x="1338137" y="70988"/>
                      <a:pt x="1352282" y="77274"/>
                    </a:cubicBezTo>
                    <a:cubicBezTo>
                      <a:pt x="1377093" y="88301"/>
                      <a:pt x="1403797" y="94445"/>
                      <a:pt x="1429555" y="103031"/>
                    </a:cubicBezTo>
                    <a:lnTo>
                      <a:pt x="1468192" y="115910"/>
                    </a:lnTo>
                    <a:cubicBezTo>
                      <a:pt x="1476778" y="103031"/>
                      <a:pt x="1478933" y="81028"/>
                      <a:pt x="1493949" y="77274"/>
                    </a:cubicBezTo>
                    <a:cubicBezTo>
                      <a:pt x="1519283" y="70941"/>
                      <a:pt x="1545110" y="90152"/>
                      <a:pt x="1571223" y="90152"/>
                    </a:cubicBezTo>
                    <a:cubicBezTo>
                      <a:pt x="1584798" y="90152"/>
                      <a:pt x="1596980" y="81567"/>
                      <a:pt x="1609859" y="77274"/>
                    </a:cubicBezTo>
                    <a:cubicBezTo>
                      <a:pt x="1622738" y="81567"/>
                      <a:pt x="1638897" y="80553"/>
                      <a:pt x="1648496" y="90152"/>
                    </a:cubicBezTo>
                    <a:cubicBezTo>
                      <a:pt x="1669102" y="110758"/>
                      <a:pt x="1662234" y="146820"/>
                      <a:pt x="1648496" y="167426"/>
                    </a:cubicBezTo>
                    <a:cubicBezTo>
                      <a:pt x="1638393" y="182580"/>
                      <a:pt x="1622738" y="193183"/>
                      <a:pt x="1609859" y="206062"/>
                    </a:cubicBezTo>
                    <a:cubicBezTo>
                      <a:pt x="1605566" y="218941"/>
                      <a:pt x="1603573" y="232832"/>
                      <a:pt x="1596980" y="244699"/>
                    </a:cubicBezTo>
                    <a:cubicBezTo>
                      <a:pt x="1581946" y="271760"/>
                      <a:pt x="1545465" y="321972"/>
                      <a:pt x="1545465" y="321972"/>
                    </a:cubicBezTo>
                    <a:cubicBezTo>
                      <a:pt x="1521437" y="538225"/>
                      <a:pt x="1576484" y="381521"/>
                      <a:pt x="1455313" y="450761"/>
                    </a:cubicBezTo>
                    <a:cubicBezTo>
                      <a:pt x="1443526" y="457496"/>
                      <a:pt x="1448505" y="477255"/>
                      <a:pt x="1442434" y="489397"/>
                    </a:cubicBezTo>
                    <a:cubicBezTo>
                      <a:pt x="1435512" y="503241"/>
                      <a:pt x="1425262" y="515155"/>
                      <a:pt x="1416676" y="528034"/>
                    </a:cubicBezTo>
                    <a:cubicBezTo>
                      <a:pt x="1420969" y="549499"/>
                      <a:pt x="1421869" y="571932"/>
                      <a:pt x="1429555" y="592428"/>
                    </a:cubicBezTo>
                    <a:cubicBezTo>
                      <a:pt x="1434990" y="606921"/>
                      <a:pt x="1455313" y="615586"/>
                      <a:pt x="1455313" y="631065"/>
                    </a:cubicBezTo>
                    <a:cubicBezTo>
                      <a:pt x="1455313" y="648981"/>
                      <a:pt x="1450137" y="787176"/>
                      <a:pt x="1403797" y="824248"/>
                    </a:cubicBezTo>
                    <a:cubicBezTo>
                      <a:pt x="1393196" y="832728"/>
                      <a:pt x="1378040" y="832834"/>
                      <a:pt x="1365161" y="837127"/>
                    </a:cubicBezTo>
                    <a:cubicBezTo>
                      <a:pt x="1360868" y="850006"/>
                      <a:pt x="1357049" y="863053"/>
                      <a:pt x="1352282" y="875764"/>
                    </a:cubicBezTo>
                    <a:cubicBezTo>
                      <a:pt x="1344165" y="897410"/>
                      <a:pt x="1333835" y="918226"/>
                      <a:pt x="1326524" y="940158"/>
                    </a:cubicBezTo>
                    <a:cubicBezTo>
                      <a:pt x="1320927" y="956950"/>
                      <a:pt x="1317938" y="974502"/>
                      <a:pt x="1313645" y="991674"/>
                    </a:cubicBezTo>
                    <a:cubicBezTo>
                      <a:pt x="1309352" y="1051775"/>
                      <a:pt x="1307806" y="1112136"/>
                      <a:pt x="1300766" y="1171978"/>
                    </a:cubicBezTo>
                    <a:cubicBezTo>
                      <a:pt x="1299180" y="1185460"/>
                      <a:pt x="1290832" y="1197362"/>
                      <a:pt x="1287887" y="1210614"/>
                    </a:cubicBezTo>
                    <a:cubicBezTo>
                      <a:pt x="1282222" y="1236105"/>
                      <a:pt x="1280479" y="1262354"/>
                      <a:pt x="1275008" y="1287888"/>
                    </a:cubicBezTo>
                    <a:cubicBezTo>
                      <a:pt x="1267591" y="1322503"/>
                      <a:pt x="1271914" y="1363724"/>
                      <a:pt x="1249251" y="1390919"/>
                    </a:cubicBezTo>
                    <a:cubicBezTo>
                      <a:pt x="1227786" y="1416677"/>
                      <a:pt x="1204084" y="1440724"/>
                      <a:pt x="1184856" y="1468192"/>
                    </a:cubicBezTo>
                    <a:cubicBezTo>
                      <a:pt x="1136420" y="1537385"/>
                      <a:pt x="1189056" y="1509721"/>
                      <a:pt x="1120462" y="1532586"/>
                    </a:cubicBezTo>
                    <a:cubicBezTo>
                      <a:pt x="1048043" y="1641215"/>
                      <a:pt x="1102661" y="1545050"/>
                      <a:pt x="1081825" y="1815921"/>
                    </a:cubicBezTo>
                    <a:cubicBezTo>
                      <a:pt x="1079497" y="1846188"/>
                      <a:pt x="1073239" y="1876023"/>
                      <a:pt x="1068946" y="1906074"/>
                    </a:cubicBezTo>
                    <a:cubicBezTo>
                      <a:pt x="1080838" y="2060673"/>
                      <a:pt x="1090706" y="2060847"/>
                      <a:pt x="1068946" y="2202288"/>
                    </a:cubicBezTo>
                    <a:cubicBezTo>
                      <a:pt x="1066882" y="2215705"/>
                      <a:pt x="1060361" y="2228045"/>
                      <a:pt x="1056068" y="2240924"/>
                    </a:cubicBezTo>
                    <a:cubicBezTo>
                      <a:pt x="1060361" y="2301025"/>
                      <a:pt x="1063726" y="2361200"/>
                      <a:pt x="1068946" y="2421228"/>
                    </a:cubicBezTo>
                    <a:cubicBezTo>
                      <a:pt x="1079095" y="2537942"/>
                      <a:pt x="1071009" y="2504689"/>
                      <a:pt x="1094704" y="2575775"/>
                    </a:cubicBezTo>
                    <a:cubicBezTo>
                      <a:pt x="1090411" y="2618705"/>
                      <a:pt x="1087927" y="2661854"/>
                      <a:pt x="1081825" y="2704564"/>
                    </a:cubicBezTo>
                    <a:cubicBezTo>
                      <a:pt x="1079322" y="2722086"/>
                      <a:pt x="1080003" y="2742257"/>
                      <a:pt x="1068946" y="2756079"/>
                    </a:cubicBezTo>
                    <a:cubicBezTo>
                      <a:pt x="1060466" y="2766680"/>
                      <a:pt x="1043189" y="2764665"/>
                      <a:pt x="1030310" y="2768958"/>
                    </a:cubicBezTo>
                    <a:cubicBezTo>
                      <a:pt x="1026017" y="2781837"/>
                      <a:pt x="1019663" y="2794204"/>
                      <a:pt x="1017431" y="2807595"/>
                    </a:cubicBezTo>
                    <a:cubicBezTo>
                      <a:pt x="993748" y="2949693"/>
                      <a:pt x="1009392" y="3015709"/>
                      <a:pt x="991673" y="3181082"/>
                    </a:cubicBezTo>
                    <a:cubicBezTo>
                      <a:pt x="987902" y="3216281"/>
                      <a:pt x="965915" y="3284113"/>
                      <a:pt x="965915" y="3284113"/>
                    </a:cubicBezTo>
                    <a:cubicBezTo>
                      <a:pt x="974501" y="3305578"/>
                      <a:pt x="978236" y="3329695"/>
                      <a:pt x="991673" y="3348507"/>
                    </a:cubicBezTo>
                    <a:cubicBezTo>
                      <a:pt x="1011008" y="3375576"/>
                      <a:pt x="1054207" y="3380239"/>
                      <a:pt x="1081825" y="3387144"/>
                    </a:cubicBezTo>
                    <a:cubicBezTo>
                      <a:pt x="1147349" y="3583715"/>
                      <a:pt x="1081846" y="3374708"/>
                      <a:pt x="1107583" y="3915178"/>
                    </a:cubicBezTo>
                    <a:cubicBezTo>
                      <a:pt x="1108425" y="3932858"/>
                      <a:pt x="1116169" y="3949521"/>
                      <a:pt x="1120462" y="3966693"/>
                    </a:cubicBezTo>
                    <a:cubicBezTo>
                      <a:pt x="1106706" y="4131763"/>
                      <a:pt x="1097917" y="4146943"/>
                      <a:pt x="1120462" y="4327302"/>
                    </a:cubicBezTo>
                    <a:cubicBezTo>
                      <a:pt x="1138951" y="4475214"/>
                      <a:pt x="1131403" y="4387820"/>
                      <a:pt x="1171977" y="4468969"/>
                    </a:cubicBezTo>
                    <a:cubicBezTo>
                      <a:pt x="1181215" y="4487445"/>
                      <a:pt x="1193609" y="4542615"/>
                      <a:pt x="1197735" y="4559121"/>
                    </a:cubicBezTo>
                    <a:cubicBezTo>
                      <a:pt x="1186149" y="4814000"/>
                      <a:pt x="1094891" y="4818593"/>
                      <a:pt x="1223493" y="4855336"/>
                    </a:cubicBezTo>
                    <a:cubicBezTo>
                      <a:pt x="1240512" y="4860198"/>
                      <a:pt x="1257836" y="4863921"/>
                      <a:pt x="1275008" y="4868214"/>
                    </a:cubicBezTo>
                    <a:cubicBezTo>
                      <a:pt x="1270715" y="4902558"/>
                      <a:pt x="1268321" y="4937192"/>
                      <a:pt x="1262130" y="4971245"/>
                    </a:cubicBezTo>
                    <a:cubicBezTo>
                      <a:pt x="1259702" y="4984602"/>
                      <a:pt x="1249251" y="4996306"/>
                      <a:pt x="1249251" y="5009882"/>
                    </a:cubicBezTo>
                    <a:cubicBezTo>
                      <a:pt x="1249251" y="5027582"/>
                      <a:pt x="1257837" y="5044225"/>
                      <a:pt x="1262130" y="5061397"/>
                    </a:cubicBezTo>
                    <a:cubicBezTo>
                      <a:pt x="1266423" y="5130084"/>
                      <a:pt x="1267804" y="5199016"/>
                      <a:pt x="1275008" y="5267459"/>
                    </a:cubicBezTo>
                    <a:cubicBezTo>
                      <a:pt x="1276429" y="5280960"/>
                      <a:pt x="1287887" y="5292520"/>
                      <a:pt x="1287887" y="5306096"/>
                    </a:cubicBezTo>
                    <a:cubicBezTo>
                      <a:pt x="1287887" y="5357790"/>
                      <a:pt x="1312889" y="5425468"/>
                      <a:pt x="1275008" y="5460643"/>
                    </a:cubicBezTo>
                    <a:cubicBezTo>
                      <a:pt x="1233991" y="5498730"/>
                      <a:pt x="1163391" y="5469228"/>
                      <a:pt x="1107583" y="5473521"/>
                    </a:cubicBezTo>
                    <a:cubicBezTo>
                      <a:pt x="1090612" y="5484835"/>
                      <a:pt x="1036104" y="5523481"/>
                      <a:pt x="1017431" y="5525037"/>
                    </a:cubicBezTo>
                    <a:cubicBezTo>
                      <a:pt x="982940" y="5527911"/>
                      <a:pt x="948744" y="5516451"/>
                      <a:pt x="914400" y="5512158"/>
                    </a:cubicBezTo>
                    <a:cubicBezTo>
                      <a:pt x="658327" y="5524352"/>
                      <a:pt x="638596" y="5534091"/>
                      <a:pt x="386366" y="5512158"/>
                    </a:cubicBezTo>
                    <a:cubicBezTo>
                      <a:pt x="372842" y="5510982"/>
                      <a:pt x="361086" y="5501707"/>
                      <a:pt x="347730" y="5499279"/>
                    </a:cubicBezTo>
                    <a:cubicBezTo>
                      <a:pt x="313677" y="5493088"/>
                      <a:pt x="279043" y="5490693"/>
                      <a:pt x="244699" y="5486400"/>
                    </a:cubicBezTo>
                    <a:cubicBezTo>
                      <a:pt x="200852" y="5471785"/>
                      <a:pt x="150357" y="5451405"/>
                      <a:pt x="103031" y="5447764"/>
                    </a:cubicBezTo>
                    <a:cubicBezTo>
                      <a:pt x="68788" y="5445130"/>
                      <a:pt x="34344" y="5447764"/>
                      <a:pt x="0" y="5447764"/>
                    </a:cubicBezTo>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069202" y="1476700"/>
                <a:ext cx="7195919" cy="51891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5221854" y="4927208"/>
              <a:ext cx="3889676" cy="156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5473862" y="5229561"/>
              <a:ext cx="175310" cy="821635"/>
            </a:xfrm>
            <a:custGeom>
              <a:avLst/>
              <a:gdLst>
                <a:gd name="connsiteX0" fmla="*/ 0 w 212035"/>
                <a:gd name="connsiteY0" fmla="*/ 0 h 821635"/>
                <a:gd name="connsiteX1" fmla="*/ 66261 w 212035"/>
                <a:gd name="connsiteY1" fmla="*/ 53009 h 821635"/>
                <a:gd name="connsiteX2" fmla="*/ 92765 w 212035"/>
                <a:gd name="connsiteY2" fmla="*/ 119270 h 821635"/>
                <a:gd name="connsiteX3" fmla="*/ 66261 w 212035"/>
                <a:gd name="connsiteY3" fmla="*/ 331304 h 821635"/>
                <a:gd name="connsiteX4" fmla="*/ 92765 w 212035"/>
                <a:gd name="connsiteY4" fmla="*/ 477078 h 821635"/>
                <a:gd name="connsiteX5" fmla="*/ 185530 w 212035"/>
                <a:gd name="connsiteY5" fmla="*/ 556591 h 821635"/>
                <a:gd name="connsiteX6" fmla="*/ 212035 w 212035"/>
                <a:gd name="connsiteY6" fmla="*/ 583096 h 821635"/>
                <a:gd name="connsiteX7" fmla="*/ 198782 w 212035"/>
                <a:gd name="connsiteY7" fmla="*/ 689113 h 821635"/>
                <a:gd name="connsiteX8" fmla="*/ 185530 w 212035"/>
                <a:gd name="connsiteY8" fmla="*/ 728870 h 821635"/>
                <a:gd name="connsiteX9" fmla="*/ 119269 w 212035"/>
                <a:gd name="connsiteY9" fmla="*/ 781878 h 821635"/>
                <a:gd name="connsiteX10" fmla="*/ 119269 w 212035"/>
                <a:gd name="connsiteY10" fmla="*/ 821635 h 821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35" h="821635">
                  <a:moveTo>
                    <a:pt x="0" y="0"/>
                  </a:moveTo>
                  <a:cubicBezTo>
                    <a:pt x="22087" y="17670"/>
                    <a:pt x="48896" y="30682"/>
                    <a:pt x="66261" y="53009"/>
                  </a:cubicBezTo>
                  <a:cubicBezTo>
                    <a:pt x="80866" y="71786"/>
                    <a:pt x="91445" y="95518"/>
                    <a:pt x="92765" y="119270"/>
                  </a:cubicBezTo>
                  <a:cubicBezTo>
                    <a:pt x="99586" y="242044"/>
                    <a:pt x="92598" y="252292"/>
                    <a:pt x="66261" y="331304"/>
                  </a:cubicBezTo>
                  <a:cubicBezTo>
                    <a:pt x="66382" y="332028"/>
                    <a:pt x="88355" y="469140"/>
                    <a:pt x="92765" y="477078"/>
                  </a:cubicBezTo>
                  <a:cubicBezTo>
                    <a:pt x="118286" y="523015"/>
                    <a:pt x="149680" y="527911"/>
                    <a:pt x="185530" y="556591"/>
                  </a:cubicBezTo>
                  <a:cubicBezTo>
                    <a:pt x="195287" y="564396"/>
                    <a:pt x="203200" y="574261"/>
                    <a:pt x="212035" y="583096"/>
                  </a:cubicBezTo>
                  <a:cubicBezTo>
                    <a:pt x="207617" y="618435"/>
                    <a:pt x="205153" y="654073"/>
                    <a:pt x="198782" y="689113"/>
                  </a:cubicBezTo>
                  <a:cubicBezTo>
                    <a:pt x="196283" y="702857"/>
                    <a:pt x="194256" y="717962"/>
                    <a:pt x="185530" y="728870"/>
                  </a:cubicBezTo>
                  <a:cubicBezTo>
                    <a:pt x="169746" y="748600"/>
                    <a:pt x="130075" y="754863"/>
                    <a:pt x="119269" y="781878"/>
                  </a:cubicBezTo>
                  <a:cubicBezTo>
                    <a:pt x="114347" y="794182"/>
                    <a:pt x="119269" y="808383"/>
                    <a:pt x="119269" y="821635"/>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5658344" y="5481352"/>
              <a:ext cx="188050" cy="821635"/>
            </a:xfrm>
            <a:custGeom>
              <a:avLst/>
              <a:gdLst>
                <a:gd name="connsiteX0" fmla="*/ 134678 w 227444"/>
                <a:gd name="connsiteY0" fmla="*/ 0 h 821635"/>
                <a:gd name="connsiteX1" fmla="*/ 161183 w 227444"/>
                <a:gd name="connsiteY1" fmla="*/ 92765 h 821635"/>
                <a:gd name="connsiteX2" fmla="*/ 227444 w 227444"/>
                <a:gd name="connsiteY2" fmla="*/ 212035 h 821635"/>
                <a:gd name="connsiteX3" fmla="*/ 214191 w 227444"/>
                <a:gd name="connsiteY3" fmla="*/ 384313 h 821635"/>
                <a:gd name="connsiteX4" fmla="*/ 134678 w 227444"/>
                <a:gd name="connsiteY4" fmla="*/ 490331 h 821635"/>
                <a:gd name="connsiteX5" fmla="*/ 121426 w 227444"/>
                <a:gd name="connsiteY5" fmla="*/ 636105 h 821635"/>
                <a:gd name="connsiteX6" fmla="*/ 55165 w 227444"/>
                <a:gd name="connsiteY6" fmla="*/ 702365 h 821635"/>
                <a:gd name="connsiteX7" fmla="*/ 2157 w 227444"/>
                <a:gd name="connsiteY7" fmla="*/ 768626 h 821635"/>
                <a:gd name="connsiteX8" fmla="*/ 2157 w 227444"/>
                <a:gd name="connsiteY8" fmla="*/ 821635 h 821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44" h="821635">
                  <a:moveTo>
                    <a:pt x="134678" y="0"/>
                  </a:moveTo>
                  <a:cubicBezTo>
                    <a:pt x="143513" y="30922"/>
                    <a:pt x="149639" y="62749"/>
                    <a:pt x="161183" y="92765"/>
                  </a:cubicBezTo>
                  <a:cubicBezTo>
                    <a:pt x="182495" y="148176"/>
                    <a:pt x="198243" y="168235"/>
                    <a:pt x="227444" y="212035"/>
                  </a:cubicBezTo>
                  <a:cubicBezTo>
                    <a:pt x="223026" y="269461"/>
                    <a:pt x="228849" y="328614"/>
                    <a:pt x="214191" y="384313"/>
                  </a:cubicBezTo>
                  <a:cubicBezTo>
                    <a:pt x="203487" y="424987"/>
                    <a:pt x="164395" y="460614"/>
                    <a:pt x="134678" y="490331"/>
                  </a:cubicBezTo>
                  <a:cubicBezTo>
                    <a:pt x="130261" y="538922"/>
                    <a:pt x="131649" y="588396"/>
                    <a:pt x="121426" y="636105"/>
                  </a:cubicBezTo>
                  <a:cubicBezTo>
                    <a:pt x="113200" y="674491"/>
                    <a:pt x="81060" y="681649"/>
                    <a:pt x="55165" y="702365"/>
                  </a:cubicBezTo>
                  <a:cubicBezTo>
                    <a:pt x="39626" y="714796"/>
                    <a:pt x="7258" y="750771"/>
                    <a:pt x="2157" y="768626"/>
                  </a:cubicBezTo>
                  <a:cubicBezTo>
                    <a:pt x="-2697" y="785616"/>
                    <a:pt x="2157" y="803965"/>
                    <a:pt x="2157" y="821635"/>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131271" y="5269317"/>
              <a:ext cx="76698" cy="1020418"/>
            </a:xfrm>
            <a:custGeom>
              <a:avLst/>
              <a:gdLst>
                <a:gd name="connsiteX0" fmla="*/ 0 w 92765"/>
                <a:gd name="connsiteY0" fmla="*/ 0 h 1020418"/>
                <a:gd name="connsiteX1" fmla="*/ 13252 w 92765"/>
                <a:gd name="connsiteY1" fmla="*/ 66261 h 1020418"/>
                <a:gd name="connsiteX2" fmla="*/ 92765 w 92765"/>
                <a:gd name="connsiteY2" fmla="*/ 304800 h 1020418"/>
                <a:gd name="connsiteX3" fmla="*/ 79513 w 92765"/>
                <a:gd name="connsiteY3" fmla="*/ 490331 h 1020418"/>
                <a:gd name="connsiteX4" fmla="*/ 26505 w 92765"/>
                <a:gd name="connsiteY4" fmla="*/ 569844 h 1020418"/>
                <a:gd name="connsiteX5" fmla="*/ 0 w 92765"/>
                <a:gd name="connsiteY5" fmla="*/ 649357 h 1020418"/>
                <a:gd name="connsiteX6" fmla="*/ 26505 w 92765"/>
                <a:gd name="connsiteY6" fmla="*/ 768627 h 1020418"/>
                <a:gd name="connsiteX7" fmla="*/ 53009 w 92765"/>
                <a:gd name="connsiteY7" fmla="*/ 808383 h 1020418"/>
                <a:gd name="connsiteX8" fmla="*/ 66261 w 92765"/>
                <a:gd name="connsiteY8" fmla="*/ 848140 h 1020418"/>
                <a:gd name="connsiteX9" fmla="*/ 92765 w 92765"/>
                <a:gd name="connsiteY9" fmla="*/ 1020418 h 102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65" h="1020418">
                  <a:moveTo>
                    <a:pt x="0" y="0"/>
                  </a:moveTo>
                  <a:cubicBezTo>
                    <a:pt x="4417" y="22087"/>
                    <a:pt x="6129" y="44892"/>
                    <a:pt x="13252" y="66261"/>
                  </a:cubicBezTo>
                  <a:cubicBezTo>
                    <a:pt x="102468" y="333911"/>
                    <a:pt x="62003" y="150990"/>
                    <a:pt x="92765" y="304800"/>
                  </a:cubicBezTo>
                  <a:cubicBezTo>
                    <a:pt x="88348" y="366644"/>
                    <a:pt x="94550" y="430181"/>
                    <a:pt x="79513" y="490331"/>
                  </a:cubicBezTo>
                  <a:cubicBezTo>
                    <a:pt x="71787" y="521234"/>
                    <a:pt x="36578" y="539625"/>
                    <a:pt x="26505" y="569844"/>
                  </a:cubicBezTo>
                  <a:lnTo>
                    <a:pt x="0" y="649357"/>
                  </a:lnTo>
                  <a:cubicBezTo>
                    <a:pt x="5091" y="679902"/>
                    <a:pt x="10191" y="736000"/>
                    <a:pt x="26505" y="768627"/>
                  </a:cubicBezTo>
                  <a:cubicBezTo>
                    <a:pt x="33628" y="782872"/>
                    <a:pt x="44174" y="795131"/>
                    <a:pt x="53009" y="808383"/>
                  </a:cubicBezTo>
                  <a:cubicBezTo>
                    <a:pt x="57426" y="821635"/>
                    <a:pt x="64415" y="834293"/>
                    <a:pt x="66261" y="848140"/>
                  </a:cubicBezTo>
                  <a:cubicBezTo>
                    <a:pt x="89565" y="1022925"/>
                    <a:pt x="40781" y="968434"/>
                    <a:pt x="92765" y="1020418"/>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6372322" y="5335578"/>
              <a:ext cx="237519" cy="1060174"/>
            </a:xfrm>
            <a:custGeom>
              <a:avLst/>
              <a:gdLst>
                <a:gd name="connsiteX0" fmla="*/ 238539 w 287277"/>
                <a:gd name="connsiteY0" fmla="*/ 0 h 1060174"/>
                <a:gd name="connsiteX1" fmla="*/ 251791 w 287277"/>
                <a:gd name="connsiteY1" fmla="*/ 397566 h 1060174"/>
                <a:gd name="connsiteX2" fmla="*/ 185530 w 287277"/>
                <a:gd name="connsiteY2" fmla="*/ 463826 h 1060174"/>
                <a:gd name="connsiteX3" fmla="*/ 172278 w 287277"/>
                <a:gd name="connsiteY3" fmla="*/ 503583 h 1060174"/>
                <a:gd name="connsiteX4" fmla="*/ 159026 w 287277"/>
                <a:gd name="connsiteY4" fmla="*/ 675861 h 1060174"/>
                <a:gd name="connsiteX5" fmla="*/ 119270 w 287277"/>
                <a:gd name="connsiteY5" fmla="*/ 728870 h 1060174"/>
                <a:gd name="connsiteX6" fmla="*/ 79513 w 287277"/>
                <a:gd name="connsiteY6" fmla="*/ 795131 h 1060174"/>
                <a:gd name="connsiteX7" fmla="*/ 26504 w 287277"/>
                <a:gd name="connsiteY7" fmla="*/ 914400 h 1060174"/>
                <a:gd name="connsiteX8" fmla="*/ 0 w 287277"/>
                <a:gd name="connsiteY8" fmla="*/ 940905 h 1060174"/>
                <a:gd name="connsiteX9" fmla="*/ 13252 w 287277"/>
                <a:gd name="connsiteY9" fmla="*/ 1060174 h 106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277" h="1060174">
                  <a:moveTo>
                    <a:pt x="238539" y="0"/>
                  </a:moveTo>
                  <a:cubicBezTo>
                    <a:pt x="297938" y="148499"/>
                    <a:pt x="303868" y="137179"/>
                    <a:pt x="251791" y="397566"/>
                  </a:cubicBezTo>
                  <a:cubicBezTo>
                    <a:pt x="245665" y="428195"/>
                    <a:pt x="185530" y="463826"/>
                    <a:pt x="185530" y="463826"/>
                  </a:cubicBezTo>
                  <a:cubicBezTo>
                    <a:pt x="181113" y="477078"/>
                    <a:pt x="174011" y="489722"/>
                    <a:pt x="172278" y="503583"/>
                  </a:cubicBezTo>
                  <a:cubicBezTo>
                    <a:pt x="165134" y="560734"/>
                    <a:pt x="172218" y="619796"/>
                    <a:pt x="159026" y="675861"/>
                  </a:cubicBezTo>
                  <a:cubicBezTo>
                    <a:pt x="153967" y="697361"/>
                    <a:pt x="131522" y="710493"/>
                    <a:pt x="119270" y="728870"/>
                  </a:cubicBezTo>
                  <a:cubicBezTo>
                    <a:pt x="104982" y="750302"/>
                    <a:pt x="91032" y="772093"/>
                    <a:pt x="79513" y="795131"/>
                  </a:cubicBezTo>
                  <a:cubicBezTo>
                    <a:pt x="56550" y="841057"/>
                    <a:pt x="54614" y="872235"/>
                    <a:pt x="26504" y="914400"/>
                  </a:cubicBezTo>
                  <a:cubicBezTo>
                    <a:pt x="19573" y="924796"/>
                    <a:pt x="8835" y="932070"/>
                    <a:pt x="0" y="940905"/>
                  </a:cubicBezTo>
                  <a:cubicBezTo>
                    <a:pt x="21633" y="1005805"/>
                    <a:pt x="13252" y="966692"/>
                    <a:pt x="13252" y="1060174"/>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6766768" y="5295822"/>
              <a:ext cx="131482" cy="1086678"/>
            </a:xfrm>
            <a:custGeom>
              <a:avLst/>
              <a:gdLst>
                <a:gd name="connsiteX0" fmla="*/ 159026 w 159026"/>
                <a:gd name="connsiteY0" fmla="*/ 0 h 1086678"/>
                <a:gd name="connsiteX1" fmla="*/ 92765 w 159026"/>
                <a:gd name="connsiteY1" fmla="*/ 53009 h 1086678"/>
                <a:gd name="connsiteX2" fmla="*/ 53009 w 159026"/>
                <a:gd name="connsiteY2" fmla="*/ 172278 h 1086678"/>
                <a:gd name="connsiteX3" fmla="*/ 79513 w 159026"/>
                <a:gd name="connsiteY3" fmla="*/ 490330 h 1086678"/>
                <a:gd name="connsiteX4" fmla="*/ 106018 w 159026"/>
                <a:gd name="connsiteY4" fmla="*/ 781878 h 1086678"/>
                <a:gd name="connsiteX5" fmla="*/ 79513 w 159026"/>
                <a:gd name="connsiteY5" fmla="*/ 967409 h 1086678"/>
                <a:gd name="connsiteX6" fmla="*/ 53009 w 159026"/>
                <a:gd name="connsiteY6" fmla="*/ 1007165 h 1086678"/>
                <a:gd name="connsiteX7" fmla="*/ 13252 w 159026"/>
                <a:gd name="connsiteY7" fmla="*/ 1046922 h 1086678"/>
                <a:gd name="connsiteX8" fmla="*/ 0 w 159026"/>
                <a:gd name="connsiteY8" fmla="*/ 1086678 h 10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026" h="1086678">
                  <a:moveTo>
                    <a:pt x="159026" y="0"/>
                  </a:moveTo>
                  <a:cubicBezTo>
                    <a:pt x="136939" y="17670"/>
                    <a:pt x="110130" y="30682"/>
                    <a:pt x="92765" y="53009"/>
                  </a:cubicBezTo>
                  <a:cubicBezTo>
                    <a:pt x="74379" y="76647"/>
                    <a:pt x="60635" y="141772"/>
                    <a:pt x="53009" y="172278"/>
                  </a:cubicBezTo>
                  <a:cubicBezTo>
                    <a:pt x="67910" y="321286"/>
                    <a:pt x="69412" y="323655"/>
                    <a:pt x="79513" y="490330"/>
                  </a:cubicBezTo>
                  <a:cubicBezTo>
                    <a:pt x="96089" y="763841"/>
                    <a:pt x="65755" y="661097"/>
                    <a:pt x="106018" y="781878"/>
                  </a:cubicBezTo>
                  <a:cubicBezTo>
                    <a:pt x="102632" y="819117"/>
                    <a:pt x="105007" y="916421"/>
                    <a:pt x="79513" y="967409"/>
                  </a:cubicBezTo>
                  <a:cubicBezTo>
                    <a:pt x="72390" y="981655"/>
                    <a:pt x="63205" y="994930"/>
                    <a:pt x="53009" y="1007165"/>
                  </a:cubicBezTo>
                  <a:cubicBezTo>
                    <a:pt x="41011" y="1021563"/>
                    <a:pt x="26504" y="1033670"/>
                    <a:pt x="13252" y="1046922"/>
                  </a:cubicBezTo>
                  <a:lnTo>
                    <a:pt x="0" y="1086678"/>
                  </a:ln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51617" y="5282570"/>
              <a:ext cx="197252" cy="1125848"/>
            </a:xfrm>
            <a:custGeom>
              <a:avLst/>
              <a:gdLst>
                <a:gd name="connsiteX0" fmla="*/ 238574 w 238574"/>
                <a:gd name="connsiteY0" fmla="*/ 0 h 1125848"/>
                <a:gd name="connsiteX1" fmla="*/ 132557 w 238574"/>
                <a:gd name="connsiteY1" fmla="*/ 278295 h 1125848"/>
                <a:gd name="connsiteX2" fmla="*/ 119304 w 238574"/>
                <a:gd name="connsiteY2" fmla="*/ 344556 h 1125848"/>
                <a:gd name="connsiteX3" fmla="*/ 106052 w 238574"/>
                <a:gd name="connsiteY3" fmla="*/ 384313 h 1125848"/>
                <a:gd name="connsiteX4" fmla="*/ 92800 w 238574"/>
                <a:gd name="connsiteY4" fmla="*/ 675861 h 1125848"/>
                <a:gd name="connsiteX5" fmla="*/ 79548 w 238574"/>
                <a:gd name="connsiteY5" fmla="*/ 715617 h 1125848"/>
                <a:gd name="connsiteX6" fmla="*/ 53043 w 238574"/>
                <a:gd name="connsiteY6" fmla="*/ 755374 h 1125848"/>
                <a:gd name="connsiteX7" fmla="*/ 13287 w 238574"/>
                <a:gd name="connsiteY7" fmla="*/ 1060174 h 1125848"/>
                <a:gd name="connsiteX8" fmla="*/ 35 w 238574"/>
                <a:gd name="connsiteY8" fmla="*/ 1113182 h 112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574" h="1125848">
                  <a:moveTo>
                    <a:pt x="238574" y="0"/>
                  </a:moveTo>
                  <a:cubicBezTo>
                    <a:pt x="205947" y="163136"/>
                    <a:pt x="248891" y="-27079"/>
                    <a:pt x="132557" y="278295"/>
                  </a:cubicBezTo>
                  <a:cubicBezTo>
                    <a:pt x="124538" y="299344"/>
                    <a:pt x="124767" y="322704"/>
                    <a:pt x="119304" y="344556"/>
                  </a:cubicBezTo>
                  <a:cubicBezTo>
                    <a:pt x="115916" y="358108"/>
                    <a:pt x="110469" y="371061"/>
                    <a:pt x="106052" y="384313"/>
                  </a:cubicBezTo>
                  <a:cubicBezTo>
                    <a:pt x="101635" y="481496"/>
                    <a:pt x="100558" y="578888"/>
                    <a:pt x="92800" y="675861"/>
                  </a:cubicBezTo>
                  <a:cubicBezTo>
                    <a:pt x="91686" y="689785"/>
                    <a:pt x="85795" y="703123"/>
                    <a:pt x="79548" y="715617"/>
                  </a:cubicBezTo>
                  <a:cubicBezTo>
                    <a:pt x="72425" y="729863"/>
                    <a:pt x="61878" y="742122"/>
                    <a:pt x="53043" y="755374"/>
                  </a:cubicBezTo>
                  <a:cubicBezTo>
                    <a:pt x="-2780" y="922845"/>
                    <a:pt x="43072" y="762319"/>
                    <a:pt x="13287" y="1060174"/>
                  </a:cubicBezTo>
                  <a:cubicBezTo>
                    <a:pt x="-1362" y="1206664"/>
                    <a:pt x="35" y="1053534"/>
                    <a:pt x="35" y="1113182"/>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8009279" y="5322326"/>
              <a:ext cx="186526" cy="1099931"/>
            </a:xfrm>
            <a:custGeom>
              <a:avLst/>
              <a:gdLst>
                <a:gd name="connsiteX0" fmla="*/ 172279 w 225601"/>
                <a:gd name="connsiteY0" fmla="*/ 0 h 1099931"/>
                <a:gd name="connsiteX1" fmla="*/ 212035 w 225601"/>
                <a:gd name="connsiteY1" fmla="*/ 66261 h 1099931"/>
                <a:gd name="connsiteX2" fmla="*/ 212035 w 225601"/>
                <a:gd name="connsiteY2" fmla="*/ 238539 h 1099931"/>
                <a:gd name="connsiteX3" fmla="*/ 185531 w 225601"/>
                <a:gd name="connsiteY3" fmla="*/ 265044 h 1099931"/>
                <a:gd name="connsiteX4" fmla="*/ 145774 w 225601"/>
                <a:gd name="connsiteY4" fmla="*/ 450574 h 1099931"/>
                <a:gd name="connsiteX5" fmla="*/ 132522 w 225601"/>
                <a:gd name="connsiteY5" fmla="*/ 543339 h 1099931"/>
                <a:gd name="connsiteX6" fmla="*/ 119270 w 225601"/>
                <a:gd name="connsiteY6" fmla="*/ 596348 h 1099931"/>
                <a:gd name="connsiteX7" fmla="*/ 79513 w 225601"/>
                <a:gd name="connsiteY7" fmla="*/ 622852 h 1099931"/>
                <a:gd name="connsiteX8" fmla="*/ 53009 w 225601"/>
                <a:gd name="connsiteY8" fmla="*/ 649357 h 1099931"/>
                <a:gd name="connsiteX9" fmla="*/ 39757 w 225601"/>
                <a:gd name="connsiteY9" fmla="*/ 808383 h 1099931"/>
                <a:gd name="connsiteX10" fmla="*/ 13252 w 225601"/>
                <a:gd name="connsiteY10" fmla="*/ 834887 h 1099931"/>
                <a:gd name="connsiteX11" fmla="*/ 0 w 225601"/>
                <a:gd name="connsiteY11" fmla="*/ 874644 h 1099931"/>
                <a:gd name="connsiteX12" fmla="*/ 13252 w 225601"/>
                <a:gd name="connsiteY12" fmla="*/ 1033670 h 1099931"/>
                <a:gd name="connsiteX13" fmla="*/ 39757 w 225601"/>
                <a:gd name="connsiteY13" fmla="*/ 1060174 h 1099931"/>
                <a:gd name="connsiteX14" fmla="*/ 39757 w 225601"/>
                <a:gd name="connsiteY14" fmla="*/ 1099931 h 109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01" h="1099931">
                  <a:moveTo>
                    <a:pt x="172279" y="0"/>
                  </a:moveTo>
                  <a:cubicBezTo>
                    <a:pt x="185531" y="22087"/>
                    <a:pt x="202469" y="42346"/>
                    <a:pt x="212035" y="66261"/>
                  </a:cubicBezTo>
                  <a:cubicBezTo>
                    <a:pt x="232826" y="118238"/>
                    <a:pt x="227205" y="187973"/>
                    <a:pt x="212035" y="238539"/>
                  </a:cubicBezTo>
                  <a:cubicBezTo>
                    <a:pt x="208445" y="250506"/>
                    <a:pt x="194366" y="256209"/>
                    <a:pt x="185531" y="265044"/>
                  </a:cubicBezTo>
                  <a:cubicBezTo>
                    <a:pt x="146307" y="382714"/>
                    <a:pt x="164349" y="311263"/>
                    <a:pt x="145774" y="450574"/>
                  </a:cubicBezTo>
                  <a:cubicBezTo>
                    <a:pt x="141646" y="481536"/>
                    <a:pt x="138110" y="512607"/>
                    <a:pt x="132522" y="543339"/>
                  </a:cubicBezTo>
                  <a:cubicBezTo>
                    <a:pt x="129264" y="561259"/>
                    <a:pt x="129373" y="581194"/>
                    <a:pt x="119270" y="596348"/>
                  </a:cubicBezTo>
                  <a:cubicBezTo>
                    <a:pt x="110435" y="609600"/>
                    <a:pt x="91950" y="612902"/>
                    <a:pt x="79513" y="622852"/>
                  </a:cubicBezTo>
                  <a:cubicBezTo>
                    <a:pt x="69757" y="630657"/>
                    <a:pt x="61844" y="640522"/>
                    <a:pt x="53009" y="649357"/>
                  </a:cubicBezTo>
                  <a:cubicBezTo>
                    <a:pt x="48592" y="702366"/>
                    <a:pt x="50903" y="756371"/>
                    <a:pt x="39757" y="808383"/>
                  </a:cubicBezTo>
                  <a:cubicBezTo>
                    <a:pt x="37139" y="820600"/>
                    <a:pt x="19680" y="824173"/>
                    <a:pt x="13252" y="834887"/>
                  </a:cubicBezTo>
                  <a:cubicBezTo>
                    <a:pt x="6065" y="846865"/>
                    <a:pt x="4417" y="861392"/>
                    <a:pt x="0" y="874644"/>
                  </a:cubicBezTo>
                  <a:cubicBezTo>
                    <a:pt x="4417" y="927653"/>
                    <a:pt x="2106" y="981658"/>
                    <a:pt x="13252" y="1033670"/>
                  </a:cubicBezTo>
                  <a:cubicBezTo>
                    <a:pt x="15870" y="1045887"/>
                    <a:pt x="35117" y="1048573"/>
                    <a:pt x="39757" y="1060174"/>
                  </a:cubicBezTo>
                  <a:cubicBezTo>
                    <a:pt x="44679" y="1072478"/>
                    <a:pt x="39757" y="1086679"/>
                    <a:pt x="39757" y="1099931"/>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8475061" y="5256065"/>
              <a:ext cx="198197" cy="1046922"/>
            </a:xfrm>
            <a:custGeom>
              <a:avLst/>
              <a:gdLst>
                <a:gd name="connsiteX0" fmla="*/ 239717 w 239717"/>
                <a:gd name="connsiteY0" fmla="*/ 0 h 1046922"/>
                <a:gd name="connsiteX1" fmla="*/ 40934 w 239717"/>
                <a:gd name="connsiteY1" fmla="*/ 344557 h 1046922"/>
                <a:gd name="connsiteX2" fmla="*/ 80690 w 239717"/>
                <a:gd name="connsiteY2" fmla="*/ 371061 h 1046922"/>
                <a:gd name="connsiteX3" fmla="*/ 107195 w 239717"/>
                <a:gd name="connsiteY3" fmla="*/ 410818 h 1046922"/>
                <a:gd name="connsiteX4" fmla="*/ 133699 w 239717"/>
                <a:gd name="connsiteY4" fmla="*/ 728870 h 1046922"/>
                <a:gd name="connsiteX5" fmla="*/ 120447 w 239717"/>
                <a:gd name="connsiteY5" fmla="*/ 808383 h 1046922"/>
                <a:gd name="connsiteX6" fmla="*/ 80690 w 239717"/>
                <a:gd name="connsiteY6" fmla="*/ 980661 h 1046922"/>
                <a:gd name="connsiteX7" fmla="*/ 54186 w 239717"/>
                <a:gd name="connsiteY7" fmla="*/ 1046922 h 104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17" h="1046922">
                  <a:moveTo>
                    <a:pt x="239717" y="0"/>
                  </a:moveTo>
                  <a:cubicBezTo>
                    <a:pt x="118519" y="171104"/>
                    <a:pt x="-88140" y="241296"/>
                    <a:pt x="40934" y="344557"/>
                  </a:cubicBezTo>
                  <a:cubicBezTo>
                    <a:pt x="53371" y="354507"/>
                    <a:pt x="67438" y="362226"/>
                    <a:pt x="80690" y="371061"/>
                  </a:cubicBezTo>
                  <a:cubicBezTo>
                    <a:pt x="89525" y="384313"/>
                    <a:pt x="105219" y="395014"/>
                    <a:pt x="107195" y="410818"/>
                  </a:cubicBezTo>
                  <a:cubicBezTo>
                    <a:pt x="157296" y="811624"/>
                    <a:pt x="85637" y="584680"/>
                    <a:pt x="133699" y="728870"/>
                  </a:cubicBezTo>
                  <a:cubicBezTo>
                    <a:pt x="129282" y="755374"/>
                    <a:pt x="123586" y="781697"/>
                    <a:pt x="120447" y="808383"/>
                  </a:cubicBezTo>
                  <a:cubicBezTo>
                    <a:pt x="101269" y="971394"/>
                    <a:pt x="142924" y="918429"/>
                    <a:pt x="80690" y="980661"/>
                  </a:cubicBezTo>
                  <a:cubicBezTo>
                    <a:pt x="64315" y="1029789"/>
                    <a:pt x="73685" y="1007924"/>
                    <a:pt x="54186" y="1046922"/>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 name="Picture 80" descr="Conventional-Render2-Gray.png"/>
          <p:cNvPicPr>
            <a:picLocks noChangeAspect="1"/>
          </p:cNvPicPr>
          <p:nvPr/>
        </p:nvPicPr>
        <p:blipFill>
          <a:blip r:embed="rId5" cstate="print"/>
          <a:srcRect l="4991" t="21380" r="5730" b="16020"/>
          <a:stretch>
            <a:fillRect/>
          </a:stretch>
        </p:blipFill>
        <p:spPr>
          <a:xfrm rot="482504">
            <a:off x="5558996" y="3177848"/>
            <a:ext cx="658356" cy="299242"/>
          </a:xfrm>
          <a:prstGeom prst="rect">
            <a:avLst/>
          </a:prstGeom>
        </p:spPr>
      </p:pic>
      <p:sp>
        <p:nvSpPr>
          <p:cNvPr id="381960" name="Left Brace 381959"/>
          <p:cNvSpPr/>
          <p:nvPr/>
        </p:nvSpPr>
        <p:spPr>
          <a:xfrm>
            <a:off x="4768232" y="4775644"/>
            <a:ext cx="265044" cy="1527397"/>
          </a:xfrm>
          <a:prstGeom prst="leftBrace">
            <a:avLst>
              <a:gd name="adj1" fmla="val 5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1961" name="TextBox 381960"/>
          <p:cNvSpPr txBox="1"/>
          <p:nvPr/>
        </p:nvSpPr>
        <p:spPr>
          <a:xfrm>
            <a:off x="3800824" y="4780448"/>
            <a:ext cx="1046920" cy="954107"/>
          </a:xfrm>
          <a:prstGeom prst="rect">
            <a:avLst/>
          </a:prstGeom>
          <a:noFill/>
        </p:spPr>
        <p:txBody>
          <a:bodyPr wrap="square" rtlCol="0">
            <a:spAutoFit/>
          </a:bodyPr>
          <a:lstStyle/>
          <a:p>
            <a:r>
              <a:rPr lang="en-US" sz="1400" dirty="0" smtClean="0"/>
              <a:t>Height of launch point above sea level</a:t>
            </a:r>
            <a:endParaRPr lang="en-US" sz="1400" dirty="0"/>
          </a:p>
        </p:txBody>
      </p:sp>
      <p:graphicFrame>
        <p:nvGraphicFramePr>
          <p:cNvPr id="381962" name="Object 381961"/>
          <p:cNvGraphicFramePr>
            <a:graphicFrameLocks noChangeAspect="1"/>
          </p:cNvGraphicFramePr>
          <p:nvPr>
            <p:extLst>
              <p:ext uri="{D42A27DB-BD31-4B8C-83A1-F6EECF244321}">
                <p14:modId xmlns:p14="http://schemas.microsoft.com/office/powerpoint/2010/main" val="309753686"/>
              </p:ext>
            </p:extLst>
          </p:nvPr>
        </p:nvGraphicFramePr>
        <p:xfrm>
          <a:off x="3674859" y="5601152"/>
          <a:ext cx="1172885" cy="485589"/>
        </p:xfrm>
        <a:graphic>
          <a:graphicData uri="http://schemas.openxmlformats.org/presentationml/2006/ole">
            <mc:AlternateContent xmlns:mc="http://schemas.openxmlformats.org/markup-compatibility/2006">
              <mc:Choice xmlns:v="urn:schemas-microsoft-com:vml" Requires="v">
                <p:oleObj spid="_x0000_s386790" name="Equation" r:id="rId6" imgW="583920" imgH="241200" progId="Equation.3">
                  <p:embed/>
                </p:oleObj>
              </mc:Choice>
              <mc:Fallback>
                <p:oleObj name="Equation" r:id="rId6" imgW="583920" imgH="241200" progId="Equation.3">
                  <p:embed/>
                  <p:pic>
                    <p:nvPicPr>
                      <p:cNvPr id="0" name=""/>
                      <p:cNvPicPr>
                        <a:picLocks noChangeAspect="1" noChangeArrowheads="1"/>
                      </p:cNvPicPr>
                      <p:nvPr/>
                    </p:nvPicPr>
                    <p:blipFill>
                      <a:blip r:embed="rId7"/>
                      <a:srcRect/>
                      <a:stretch>
                        <a:fillRect/>
                      </a:stretch>
                    </p:blipFill>
                    <p:spPr bwMode="auto">
                      <a:xfrm>
                        <a:off x="3674859" y="5601152"/>
                        <a:ext cx="1172885" cy="485589"/>
                      </a:xfrm>
                      <a:prstGeom prst="rect">
                        <a:avLst/>
                      </a:prstGeom>
                      <a:noFill/>
                      <a:ln>
                        <a:noFill/>
                      </a:ln>
                    </p:spPr>
                  </p:pic>
                </p:oleObj>
              </mc:Fallback>
            </mc:AlternateContent>
          </a:graphicData>
        </a:graphic>
      </p:graphicFrame>
      <p:sp>
        <p:nvSpPr>
          <p:cNvPr id="87" name="Left Brace 86"/>
          <p:cNvSpPr/>
          <p:nvPr/>
        </p:nvSpPr>
        <p:spPr>
          <a:xfrm flipH="1">
            <a:off x="5925578" y="3345179"/>
            <a:ext cx="253968" cy="1408649"/>
          </a:xfrm>
          <a:prstGeom prst="leftBrace">
            <a:avLst>
              <a:gd name="adj1" fmla="val 5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p:cNvSpPr txBox="1"/>
          <p:nvPr/>
        </p:nvSpPr>
        <p:spPr>
          <a:xfrm>
            <a:off x="6124401" y="3447856"/>
            <a:ext cx="1517391" cy="738664"/>
          </a:xfrm>
          <a:prstGeom prst="rect">
            <a:avLst/>
          </a:prstGeom>
          <a:noFill/>
        </p:spPr>
        <p:txBody>
          <a:bodyPr wrap="square" rtlCol="0">
            <a:spAutoFit/>
          </a:bodyPr>
          <a:lstStyle/>
          <a:p>
            <a:r>
              <a:rPr lang="en-US" sz="1400" dirty="0" smtClean="0"/>
              <a:t>Height of UAV above launch point</a:t>
            </a:r>
            <a:endParaRPr lang="en-US" sz="1400" dirty="0"/>
          </a:p>
        </p:txBody>
      </p:sp>
      <p:graphicFrame>
        <p:nvGraphicFramePr>
          <p:cNvPr id="89" name="Object 88"/>
          <p:cNvGraphicFramePr>
            <a:graphicFrameLocks noChangeAspect="1"/>
          </p:cNvGraphicFramePr>
          <p:nvPr>
            <p:extLst>
              <p:ext uri="{D42A27DB-BD31-4B8C-83A1-F6EECF244321}">
                <p14:modId xmlns:p14="http://schemas.microsoft.com/office/powerpoint/2010/main" val="631673403"/>
              </p:ext>
            </p:extLst>
          </p:nvPr>
        </p:nvGraphicFramePr>
        <p:xfrm>
          <a:off x="6326937" y="4052568"/>
          <a:ext cx="331787" cy="485775"/>
        </p:xfrm>
        <a:graphic>
          <a:graphicData uri="http://schemas.openxmlformats.org/presentationml/2006/ole">
            <mc:AlternateContent xmlns:mc="http://schemas.openxmlformats.org/markup-compatibility/2006">
              <mc:Choice xmlns:v="urn:schemas-microsoft-com:vml" Requires="v">
                <p:oleObj spid="_x0000_s386791" name="Equation" r:id="rId8" imgW="164880" imgH="241200" progId="Equation.3">
                  <p:embed/>
                </p:oleObj>
              </mc:Choice>
              <mc:Fallback>
                <p:oleObj name="Equation" r:id="rId8" imgW="164880" imgH="241200" progId="Equation.3">
                  <p:embed/>
                  <p:pic>
                    <p:nvPicPr>
                      <p:cNvPr id="0" name=""/>
                      <p:cNvPicPr>
                        <a:picLocks noChangeAspect="1" noChangeArrowheads="1"/>
                      </p:cNvPicPr>
                      <p:nvPr/>
                    </p:nvPicPr>
                    <p:blipFill>
                      <a:blip r:embed="rId9"/>
                      <a:srcRect/>
                      <a:stretch>
                        <a:fillRect/>
                      </a:stretch>
                    </p:blipFill>
                    <p:spPr bwMode="auto">
                      <a:xfrm>
                        <a:off x="6326937" y="4052568"/>
                        <a:ext cx="331787" cy="485775"/>
                      </a:xfrm>
                      <a:prstGeom prst="rect">
                        <a:avLst/>
                      </a:prstGeom>
                      <a:noFill/>
                      <a:ln>
                        <a:noFill/>
                      </a:ln>
                    </p:spPr>
                  </p:pic>
                </p:oleObj>
              </mc:Fallback>
            </mc:AlternateContent>
          </a:graphicData>
        </a:graphic>
      </p:graphicFrame>
      <p:sp>
        <p:nvSpPr>
          <p:cNvPr id="90" name="Left Brace 89"/>
          <p:cNvSpPr/>
          <p:nvPr/>
        </p:nvSpPr>
        <p:spPr>
          <a:xfrm flipH="1">
            <a:off x="7289965" y="3345179"/>
            <a:ext cx="355674" cy="3005069"/>
          </a:xfrm>
          <a:prstGeom prst="leftBrace">
            <a:avLst>
              <a:gd name="adj1" fmla="val 58333"/>
              <a:gd name="adj2" fmla="val 20453"/>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1964" name="Straight Connector 381963"/>
          <p:cNvCxnSpPr/>
          <p:nvPr/>
        </p:nvCxnSpPr>
        <p:spPr>
          <a:xfrm flipH="1">
            <a:off x="6014961" y="3345179"/>
            <a:ext cx="127500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4" name="Object 93"/>
          <p:cNvGraphicFramePr>
            <a:graphicFrameLocks noChangeAspect="1"/>
          </p:cNvGraphicFramePr>
          <p:nvPr>
            <p:extLst>
              <p:ext uri="{D42A27DB-BD31-4B8C-83A1-F6EECF244321}">
                <p14:modId xmlns:p14="http://schemas.microsoft.com/office/powerpoint/2010/main" val="1622940506"/>
              </p:ext>
            </p:extLst>
          </p:nvPr>
        </p:nvGraphicFramePr>
        <p:xfrm>
          <a:off x="7643027" y="3596436"/>
          <a:ext cx="1460116" cy="721352"/>
        </p:xfrm>
        <a:graphic>
          <a:graphicData uri="http://schemas.openxmlformats.org/presentationml/2006/ole">
            <mc:AlternateContent xmlns:mc="http://schemas.openxmlformats.org/markup-compatibility/2006">
              <mc:Choice xmlns:v="urn:schemas-microsoft-com:vml" Requires="v">
                <p:oleObj spid="_x0000_s386792" name="Equation" r:id="rId10" imgW="927000" imgH="457200" progId="Equation.3">
                  <p:embed/>
                </p:oleObj>
              </mc:Choice>
              <mc:Fallback>
                <p:oleObj name="Equation" r:id="rId10" imgW="927000" imgH="457200" progId="Equation.3">
                  <p:embed/>
                  <p:pic>
                    <p:nvPicPr>
                      <p:cNvPr id="0" name=""/>
                      <p:cNvPicPr>
                        <a:picLocks noChangeAspect="1" noChangeArrowheads="1"/>
                      </p:cNvPicPr>
                      <p:nvPr/>
                    </p:nvPicPr>
                    <p:blipFill>
                      <a:blip r:embed="rId11"/>
                      <a:srcRect/>
                      <a:stretch>
                        <a:fillRect/>
                      </a:stretch>
                    </p:blipFill>
                    <p:spPr bwMode="auto">
                      <a:xfrm>
                        <a:off x="7643027" y="3596436"/>
                        <a:ext cx="1460116" cy="721352"/>
                      </a:xfrm>
                      <a:prstGeom prst="rect">
                        <a:avLst/>
                      </a:prstGeom>
                      <a:noFill/>
                      <a:ln>
                        <a:noFill/>
                      </a:ln>
                    </p:spPr>
                  </p:pic>
                </p:oleObj>
              </mc:Fallback>
            </mc:AlternateContent>
          </a:graphicData>
        </a:graphic>
      </p:graphicFrame>
      <p:sp>
        <p:nvSpPr>
          <p:cNvPr id="97" name="TextBox 96"/>
          <p:cNvSpPr txBox="1"/>
          <p:nvPr/>
        </p:nvSpPr>
        <p:spPr>
          <a:xfrm>
            <a:off x="7513523" y="3103322"/>
            <a:ext cx="1649896" cy="523220"/>
          </a:xfrm>
          <a:prstGeom prst="rect">
            <a:avLst/>
          </a:prstGeom>
          <a:noFill/>
        </p:spPr>
        <p:txBody>
          <a:bodyPr wrap="square" rtlCol="0">
            <a:spAutoFit/>
          </a:bodyPr>
          <a:lstStyle/>
          <a:p>
            <a:r>
              <a:rPr lang="en-US" sz="1400" dirty="0" smtClean="0"/>
              <a:t>Height of UAV above sea level</a:t>
            </a:r>
            <a:endParaRPr lang="en-US" sz="1400" dirty="0"/>
          </a:p>
        </p:txBody>
      </p:sp>
      <p:cxnSp>
        <p:nvCxnSpPr>
          <p:cNvPr id="381968" name="Straight Arrow Connector 381967"/>
          <p:cNvCxnSpPr/>
          <p:nvPr/>
        </p:nvCxnSpPr>
        <p:spPr>
          <a:xfrm>
            <a:off x="3157799" y="6303041"/>
            <a:ext cx="2120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0" name="Object 99"/>
          <p:cNvGraphicFramePr>
            <a:graphicFrameLocks noChangeAspect="1"/>
          </p:cNvGraphicFramePr>
          <p:nvPr>
            <p:extLst>
              <p:ext uri="{D42A27DB-BD31-4B8C-83A1-F6EECF244321}">
                <p14:modId xmlns:p14="http://schemas.microsoft.com/office/powerpoint/2010/main" val="3755952471"/>
              </p:ext>
            </p:extLst>
          </p:nvPr>
        </p:nvGraphicFramePr>
        <p:xfrm>
          <a:off x="2603977" y="6073984"/>
          <a:ext cx="571427" cy="369897"/>
        </p:xfrm>
        <a:graphic>
          <a:graphicData uri="http://schemas.openxmlformats.org/presentationml/2006/ole">
            <mc:AlternateContent xmlns:mc="http://schemas.openxmlformats.org/markup-compatibility/2006">
              <mc:Choice xmlns:v="urn:schemas-microsoft-com:vml" Requires="v">
                <p:oleObj spid="_x0000_s386793" name="Equation" r:id="rId12" imgW="355320" imgH="228600" progId="Equation.3">
                  <p:embed/>
                </p:oleObj>
              </mc:Choice>
              <mc:Fallback>
                <p:oleObj name="Equation" r:id="rId12" imgW="355320" imgH="228600" progId="Equation.3">
                  <p:embed/>
                  <p:pic>
                    <p:nvPicPr>
                      <p:cNvPr id="0" name=""/>
                      <p:cNvPicPr>
                        <a:picLocks noChangeAspect="1" noChangeArrowheads="1"/>
                      </p:cNvPicPr>
                      <p:nvPr/>
                    </p:nvPicPr>
                    <p:blipFill>
                      <a:blip r:embed="rId13"/>
                      <a:srcRect/>
                      <a:stretch>
                        <a:fillRect/>
                      </a:stretch>
                    </p:blipFill>
                    <p:spPr bwMode="auto">
                      <a:xfrm>
                        <a:off x="2603977" y="6073984"/>
                        <a:ext cx="571427" cy="369897"/>
                      </a:xfrm>
                      <a:prstGeom prst="rect">
                        <a:avLst/>
                      </a:prstGeom>
                      <a:noFill/>
                      <a:ln>
                        <a:noFill/>
                      </a:ln>
                    </p:spPr>
                  </p:pic>
                </p:oleObj>
              </mc:Fallback>
            </mc:AlternateContent>
          </a:graphicData>
        </a:graphic>
      </p:graphicFrame>
      <p:cxnSp>
        <p:nvCxnSpPr>
          <p:cNvPr id="104" name="Straight Arrow Connector 103"/>
          <p:cNvCxnSpPr/>
          <p:nvPr/>
        </p:nvCxnSpPr>
        <p:spPr>
          <a:xfrm>
            <a:off x="5015751" y="3364932"/>
            <a:ext cx="4611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5" name="Object 104"/>
          <p:cNvGraphicFramePr>
            <a:graphicFrameLocks noChangeAspect="1"/>
          </p:cNvGraphicFramePr>
          <p:nvPr>
            <p:extLst>
              <p:ext uri="{D42A27DB-BD31-4B8C-83A1-F6EECF244321}">
                <p14:modId xmlns:p14="http://schemas.microsoft.com/office/powerpoint/2010/main" val="3468253891"/>
              </p:ext>
            </p:extLst>
          </p:nvPr>
        </p:nvGraphicFramePr>
        <p:xfrm>
          <a:off x="4676775" y="3140075"/>
          <a:ext cx="265113" cy="390525"/>
        </p:xfrm>
        <a:graphic>
          <a:graphicData uri="http://schemas.openxmlformats.org/presentationml/2006/ole">
            <mc:AlternateContent xmlns:mc="http://schemas.openxmlformats.org/markup-compatibility/2006">
              <mc:Choice xmlns:v="urn:schemas-microsoft-com:vml" Requires="v">
                <p:oleObj spid="_x0000_s386794" name="Equation" r:id="rId14" imgW="164880" imgH="241200" progId="Equation.3">
                  <p:embed/>
                </p:oleObj>
              </mc:Choice>
              <mc:Fallback>
                <p:oleObj name="Equation" r:id="rId14" imgW="164880" imgH="241200" progId="Equation.3">
                  <p:embed/>
                  <p:pic>
                    <p:nvPicPr>
                      <p:cNvPr id="0" name=""/>
                      <p:cNvPicPr>
                        <a:picLocks noChangeAspect="1" noChangeArrowheads="1"/>
                      </p:cNvPicPr>
                      <p:nvPr/>
                    </p:nvPicPr>
                    <p:blipFill>
                      <a:blip r:embed="rId15"/>
                      <a:srcRect/>
                      <a:stretch>
                        <a:fillRect/>
                      </a:stretch>
                    </p:blipFill>
                    <p:spPr bwMode="auto">
                      <a:xfrm>
                        <a:off x="4676775" y="3140075"/>
                        <a:ext cx="265113" cy="390525"/>
                      </a:xfrm>
                      <a:prstGeom prst="rect">
                        <a:avLst/>
                      </a:prstGeom>
                      <a:noFill/>
                      <a:ln>
                        <a:noFill/>
                      </a:ln>
                    </p:spPr>
                  </p:pic>
                </p:oleObj>
              </mc:Fallback>
            </mc:AlternateContent>
          </a:graphicData>
        </a:graphic>
      </p:graphicFrame>
      <p:sp>
        <p:nvSpPr>
          <p:cNvPr id="107" name="TextBox 106"/>
          <p:cNvSpPr txBox="1"/>
          <p:nvPr/>
        </p:nvSpPr>
        <p:spPr>
          <a:xfrm>
            <a:off x="2334183" y="5424360"/>
            <a:ext cx="1248618" cy="738664"/>
          </a:xfrm>
          <a:prstGeom prst="rect">
            <a:avLst/>
          </a:prstGeom>
          <a:noFill/>
        </p:spPr>
        <p:txBody>
          <a:bodyPr wrap="square" rtlCol="0">
            <a:spAutoFit/>
          </a:bodyPr>
          <a:lstStyle/>
          <a:p>
            <a:r>
              <a:rPr lang="en-US" sz="1400" dirty="0" smtClean="0"/>
              <a:t>Atmospheric Conditions at Sea Level:</a:t>
            </a:r>
            <a:endParaRPr lang="en-US" sz="1400" dirty="0"/>
          </a:p>
        </p:txBody>
      </p:sp>
      <p:sp>
        <p:nvSpPr>
          <p:cNvPr id="110" name="TextBox 109"/>
          <p:cNvSpPr txBox="1"/>
          <p:nvPr/>
        </p:nvSpPr>
        <p:spPr>
          <a:xfrm>
            <a:off x="4600240" y="3447856"/>
            <a:ext cx="1284791" cy="523220"/>
          </a:xfrm>
          <a:prstGeom prst="rect">
            <a:avLst/>
          </a:prstGeom>
          <a:noFill/>
        </p:spPr>
        <p:txBody>
          <a:bodyPr wrap="square" rtlCol="0">
            <a:spAutoFit/>
          </a:bodyPr>
          <a:lstStyle/>
          <a:p>
            <a:r>
              <a:rPr lang="en-US" sz="1400" dirty="0" smtClean="0"/>
              <a:t>Abs. Pressure </a:t>
            </a:r>
            <a:br>
              <a:rPr lang="en-US" sz="1400" dirty="0" smtClean="0"/>
            </a:br>
            <a:r>
              <a:rPr lang="en-US" sz="1400" dirty="0" smtClean="0"/>
              <a:t>at UAV</a:t>
            </a:r>
            <a:endParaRPr lang="en-US" sz="1400" dirty="0"/>
          </a:p>
        </p:txBody>
      </p:sp>
      <p:pic>
        <p:nvPicPr>
          <p:cNvPr id="386051" name="Picture 3"/>
          <p:cNvPicPr>
            <a:picLocks noChangeAspect="1" noChangeArrowheads="1"/>
          </p:cNvPicPr>
          <p:nvPr/>
        </p:nvPicPr>
        <p:blipFill rotWithShape="1">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b="9623"/>
          <a:stretch/>
        </p:blipFill>
        <p:spPr bwMode="auto">
          <a:xfrm>
            <a:off x="2589" y="492383"/>
            <a:ext cx="2486025" cy="599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972" name="Content Placeholder 381971"/>
          <p:cNvSpPr>
            <a:spLocks noGrp="1"/>
          </p:cNvSpPr>
          <p:nvPr>
            <p:ph idx="1"/>
          </p:nvPr>
        </p:nvSpPr>
        <p:spPr>
          <a:xfrm>
            <a:off x="995779" y="650933"/>
            <a:ext cx="7555791" cy="1552707"/>
          </a:xfrm>
        </p:spPr>
        <p:txBody>
          <a:bodyPr>
            <a:normAutofit/>
          </a:bodyPr>
          <a:lstStyle/>
          <a:p>
            <a:r>
              <a:rPr lang="en-US" sz="1800" dirty="0" smtClean="0"/>
              <a:t>Atmospheric pressure decreases with altitude</a:t>
            </a:r>
          </a:p>
          <a:p>
            <a:r>
              <a:rPr lang="en-US" sz="1800" dirty="0" smtClean="0"/>
              <a:t>Multiple “</a:t>
            </a:r>
            <a:r>
              <a:rPr lang="en-US" sz="1800" dirty="0" err="1" smtClean="0"/>
              <a:t>barometic</a:t>
            </a:r>
            <a:r>
              <a:rPr lang="en-US" sz="1800" dirty="0" smtClean="0"/>
              <a:t> formula” equations commonly used to model pressure</a:t>
            </a:r>
          </a:p>
          <a:p>
            <a:pPr lvl="1"/>
            <a:r>
              <a:rPr lang="en-US" sz="1600" dirty="0" smtClean="0"/>
              <a:t>Models use “average” atmospheric </a:t>
            </a:r>
            <a:br>
              <a:rPr lang="en-US" sz="1600" dirty="0" smtClean="0"/>
            </a:br>
            <a:r>
              <a:rPr lang="en-US" sz="1600" dirty="0" smtClean="0"/>
              <a:t>quantities at sea level</a:t>
            </a:r>
          </a:p>
          <a:p>
            <a:pPr lvl="1"/>
            <a:r>
              <a:rPr lang="en-US" sz="1600" dirty="0" smtClean="0"/>
              <a:t>Actual atmospheric quantities vary</a:t>
            </a:r>
          </a:p>
        </p:txBody>
      </p:sp>
      <p:graphicFrame>
        <p:nvGraphicFramePr>
          <p:cNvPr id="8" name="Object 7"/>
          <p:cNvGraphicFramePr>
            <a:graphicFrameLocks noChangeAspect="1"/>
          </p:cNvGraphicFramePr>
          <p:nvPr>
            <p:extLst>
              <p:ext uri="{D42A27DB-BD31-4B8C-83A1-F6EECF244321}">
                <p14:modId xmlns:p14="http://schemas.microsoft.com/office/powerpoint/2010/main" val="4290287427"/>
              </p:ext>
            </p:extLst>
          </p:nvPr>
        </p:nvGraphicFramePr>
        <p:xfrm>
          <a:off x="1436688" y="2408238"/>
          <a:ext cx="2176462" cy="850900"/>
        </p:xfrm>
        <a:graphic>
          <a:graphicData uri="http://schemas.openxmlformats.org/presentationml/2006/ole">
            <mc:AlternateContent xmlns:mc="http://schemas.openxmlformats.org/markup-compatibility/2006">
              <mc:Choice xmlns:v="urn:schemas-microsoft-com:vml" Requires="v">
                <p:oleObj spid="_x0000_s386795" name="Equation" r:id="rId17" imgW="1498320" imgH="583920" progId="Equation.3">
                  <p:embed/>
                </p:oleObj>
              </mc:Choice>
              <mc:Fallback>
                <p:oleObj name="Equation" r:id="rId17" imgW="1498320" imgH="583920" progId="Equation.3">
                  <p:embed/>
                  <p:pic>
                    <p:nvPicPr>
                      <p:cNvPr id="0" name="Object 111"/>
                      <p:cNvPicPr>
                        <a:picLocks noChangeAspect="1" noChangeArrowheads="1"/>
                      </p:cNvPicPr>
                      <p:nvPr/>
                    </p:nvPicPr>
                    <p:blipFill>
                      <a:blip r:embed="rId18"/>
                      <a:srcRect/>
                      <a:stretch>
                        <a:fillRect/>
                      </a:stretch>
                    </p:blipFill>
                    <p:spPr bwMode="auto">
                      <a:xfrm>
                        <a:off x="1436688" y="2408238"/>
                        <a:ext cx="2176462" cy="850900"/>
                      </a:xfrm>
                      <a:prstGeom prst="rect">
                        <a:avLst/>
                      </a:prstGeom>
                      <a:noFill/>
                      <a:ln>
                        <a:noFill/>
                      </a:ln>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1915754518"/>
              </p:ext>
            </p:extLst>
          </p:nvPr>
        </p:nvGraphicFramePr>
        <p:xfrm>
          <a:off x="467262" y="4931204"/>
          <a:ext cx="1254125" cy="598487"/>
        </p:xfrm>
        <a:graphic>
          <a:graphicData uri="http://schemas.openxmlformats.org/presentationml/2006/ole">
            <mc:AlternateContent xmlns:mc="http://schemas.openxmlformats.org/markup-compatibility/2006">
              <mc:Choice xmlns:v="urn:schemas-microsoft-com:vml" Requires="v">
                <p:oleObj spid="_x0000_s386796" name="Equation" r:id="rId19" imgW="799920" imgH="380880" progId="Equation.3">
                  <p:embed/>
                </p:oleObj>
              </mc:Choice>
              <mc:Fallback>
                <p:oleObj name="Equation" r:id="rId19" imgW="799920" imgH="380880" progId="Equation.3">
                  <p:embed/>
                  <p:pic>
                    <p:nvPicPr>
                      <p:cNvPr id="0" name=""/>
                      <p:cNvPicPr>
                        <a:picLocks noChangeAspect="1" noChangeArrowheads="1"/>
                      </p:cNvPicPr>
                      <p:nvPr/>
                    </p:nvPicPr>
                    <p:blipFill>
                      <a:blip r:embed="rId20"/>
                      <a:srcRect/>
                      <a:stretch>
                        <a:fillRect/>
                      </a:stretch>
                    </p:blipFill>
                    <p:spPr bwMode="auto">
                      <a:xfrm>
                        <a:off x="467262" y="4931204"/>
                        <a:ext cx="1254125" cy="598487"/>
                      </a:xfrm>
                      <a:prstGeom prst="rect">
                        <a:avLst/>
                      </a:prstGeom>
                      <a:noFill/>
                      <a:ln>
                        <a:noFill/>
                      </a:ln>
                    </p:spPr>
                  </p:pic>
                </p:oleObj>
              </mc:Fallback>
            </mc:AlternateContent>
          </a:graphicData>
        </a:graphic>
      </p:graphicFrame>
      <p:sp>
        <p:nvSpPr>
          <p:cNvPr id="9" name="TextBox 8"/>
          <p:cNvSpPr txBox="1"/>
          <p:nvPr/>
        </p:nvSpPr>
        <p:spPr>
          <a:xfrm>
            <a:off x="529399" y="5464740"/>
            <a:ext cx="1086993" cy="738664"/>
          </a:xfrm>
          <a:prstGeom prst="rect">
            <a:avLst/>
          </a:prstGeom>
          <a:noFill/>
        </p:spPr>
        <p:txBody>
          <a:bodyPr wrap="square" rtlCol="0">
            <a:spAutoFit/>
          </a:bodyPr>
          <a:lstStyle/>
          <a:p>
            <a:r>
              <a:rPr lang="en-US" sz="1400" dirty="0" smtClean="0"/>
              <a:t>assumes constant air density, </a:t>
            </a:r>
            <a:r>
              <a:rPr lang="en-US" sz="1400" i="1" dirty="0" smtClean="0">
                <a:sym typeface="Symbol"/>
              </a:rPr>
              <a:t></a:t>
            </a:r>
            <a:endParaRPr lang="en-US" sz="1400" i="1" dirty="0"/>
          </a:p>
        </p:txBody>
      </p:sp>
      <p:graphicFrame>
        <p:nvGraphicFramePr>
          <p:cNvPr id="61" name="Object 60"/>
          <p:cNvGraphicFramePr>
            <a:graphicFrameLocks noChangeAspect="1"/>
          </p:cNvGraphicFramePr>
          <p:nvPr>
            <p:extLst>
              <p:ext uri="{D42A27DB-BD31-4B8C-83A1-F6EECF244321}">
                <p14:modId xmlns:p14="http://schemas.microsoft.com/office/powerpoint/2010/main" val="2769872103"/>
              </p:ext>
            </p:extLst>
          </p:nvPr>
        </p:nvGraphicFramePr>
        <p:xfrm>
          <a:off x="1785938" y="3894138"/>
          <a:ext cx="1560512" cy="660400"/>
        </p:xfrm>
        <a:graphic>
          <a:graphicData uri="http://schemas.openxmlformats.org/presentationml/2006/ole">
            <mc:AlternateContent xmlns:mc="http://schemas.openxmlformats.org/markup-compatibility/2006">
              <mc:Choice xmlns:v="urn:schemas-microsoft-com:vml" Requires="v">
                <p:oleObj spid="_x0000_s386797" name="Equation" r:id="rId21" imgW="901440" imgH="380880" progId="Equation.3">
                  <p:embed/>
                </p:oleObj>
              </mc:Choice>
              <mc:Fallback>
                <p:oleObj name="Equation" r:id="rId21" imgW="901440" imgH="380880" progId="Equation.3">
                  <p:embed/>
                  <p:pic>
                    <p:nvPicPr>
                      <p:cNvPr id="0" name=""/>
                      <p:cNvPicPr>
                        <a:picLocks noChangeAspect="1" noChangeArrowheads="1"/>
                      </p:cNvPicPr>
                      <p:nvPr/>
                    </p:nvPicPr>
                    <p:blipFill>
                      <a:blip r:embed="rId22"/>
                      <a:srcRect/>
                      <a:stretch>
                        <a:fillRect/>
                      </a:stretch>
                    </p:blipFill>
                    <p:spPr bwMode="auto">
                      <a:xfrm>
                        <a:off x="1785938" y="3894138"/>
                        <a:ext cx="1560512" cy="660400"/>
                      </a:xfrm>
                      <a:prstGeom prst="rect">
                        <a:avLst/>
                      </a:prstGeom>
                      <a:noFill/>
                      <a:ln>
                        <a:noFill/>
                      </a:ln>
                    </p:spPr>
                  </p:pic>
                </p:oleObj>
              </mc:Fallback>
            </mc:AlternateContent>
          </a:graphicData>
        </a:graphic>
      </p:graphicFrame>
      <p:sp>
        <p:nvSpPr>
          <p:cNvPr id="62" name="TextBox 61"/>
          <p:cNvSpPr txBox="1"/>
          <p:nvPr/>
        </p:nvSpPr>
        <p:spPr>
          <a:xfrm>
            <a:off x="1817640" y="4446172"/>
            <a:ext cx="1765161" cy="523220"/>
          </a:xfrm>
          <a:prstGeom prst="rect">
            <a:avLst/>
          </a:prstGeom>
          <a:noFill/>
        </p:spPr>
        <p:txBody>
          <a:bodyPr wrap="square" rtlCol="0">
            <a:spAutoFit/>
          </a:bodyPr>
          <a:lstStyle/>
          <a:p>
            <a:r>
              <a:rPr lang="en-US" sz="1400" dirty="0" smtClean="0"/>
              <a:t>assumes constant air temperature</a:t>
            </a:r>
            <a:endParaRPr lang="en-US" sz="1400" i="1" dirty="0"/>
          </a:p>
        </p:txBody>
      </p:sp>
      <p:sp>
        <p:nvSpPr>
          <p:cNvPr id="63" name="TextBox 62"/>
          <p:cNvSpPr txBox="1"/>
          <p:nvPr/>
        </p:nvSpPr>
        <p:spPr>
          <a:xfrm>
            <a:off x="1498841" y="3166170"/>
            <a:ext cx="1910749" cy="738664"/>
          </a:xfrm>
          <a:prstGeom prst="rect">
            <a:avLst/>
          </a:prstGeom>
          <a:noFill/>
        </p:spPr>
        <p:txBody>
          <a:bodyPr wrap="square" rtlCol="0">
            <a:spAutoFit/>
          </a:bodyPr>
          <a:lstStyle/>
          <a:p>
            <a:r>
              <a:rPr lang="en-US" sz="1400" dirty="0" smtClean="0"/>
              <a:t>assumes temperature decreases linearly with altitude</a:t>
            </a:r>
            <a:endParaRPr lang="en-US" sz="1400" i="1" dirty="0"/>
          </a:p>
        </p:txBody>
      </p:sp>
      <p:sp>
        <p:nvSpPr>
          <p:cNvPr id="10" name="Freeform 9"/>
          <p:cNvSpPr/>
          <p:nvPr/>
        </p:nvSpPr>
        <p:spPr>
          <a:xfrm rot="20992054">
            <a:off x="656822" y="4735694"/>
            <a:ext cx="720285" cy="119255"/>
          </a:xfrm>
          <a:custGeom>
            <a:avLst/>
            <a:gdLst>
              <a:gd name="connsiteX0" fmla="*/ 0 w 477079"/>
              <a:gd name="connsiteY0" fmla="*/ 66261 h 66261"/>
              <a:gd name="connsiteX1" fmla="*/ 185531 w 477079"/>
              <a:gd name="connsiteY1" fmla="*/ 0 h 66261"/>
              <a:gd name="connsiteX2" fmla="*/ 304800 w 477079"/>
              <a:gd name="connsiteY2" fmla="*/ 66261 h 66261"/>
              <a:gd name="connsiteX3" fmla="*/ 477079 w 477079"/>
              <a:gd name="connsiteY3" fmla="*/ 0 h 66261"/>
            </a:gdLst>
            <a:ahLst/>
            <a:cxnLst>
              <a:cxn ang="0">
                <a:pos x="connsiteX0" y="connsiteY0"/>
              </a:cxn>
              <a:cxn ang="0">
                <a:pos x="connsiteX1" y="connsiteY1"/>
              </a:cxn>
              <a:cxn ang="0">
                <a:pos x="connsiteX2" y="connsiteY2"/>
              </a:cxn>
              <a:cxn ang="0">
                <a:pos x="connsiteX3" y="connsiteY3"/>
              </a:cxn>
            </a:cxnLst>
            <a:rect l="l" t="t" r="r" b="b"/>
            <a:pathLst>
              <a:path w="477079" h="66261">
                <a:moveTo>
                  <a:pt x="0" y="66261"/>
                </a:moveTo>
                <a:cubicBezTo>
                  <a:pt x="67365" y="33130"/>
                  <a:pt x="134731" y="0"/>
                  <a:pt x="185531" y="0"/>
                </a:cubicBezTo>
                <a:cubicBezTo>
                  <a:pt x="236331" y="0"/>
                  <a:pt x="256209" y="66261"/>
                  <a:pt x="304800" y="66261"/>
                </a:cubicBezTo>
                <a:cubicBezTo>
                  <a:pt x="353391" y="66261"/>
                  <a:pt x="415235" y="33130"/>
                  <a:pt x="477079" y="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485735" y="4146022"/>
            <a:ext cx="304800" cy="111092"/>
          </a:xfrm>
          <a:custGeom>
            <a:avLst/>
            <a:gdLst>
              <a:gd name="connsiteX0" fmla="*/ 304800 w 304800"/>
              <a:gd name="connsiteY0" fmla="*/ 67046 h 111092"/>
              <a:gd name="connsiteX1" fmla="*/ 172279 w 304800"/>
              <a:gd name="connsiteY1" fmla="*/ 785 h 111092"/>
              <a:gd name="connsiteX2" fmla="*/ 119270 w 304800"/>
              <a:gd name="connsiteY2" fmla="*/ 106802 h 111092"/>
              <a:gd name="connsiteX3" fmla="*/ 0 w 304800"/>
              <a:gd name="connsiteY3" fmla="*/ 80298 h 111092"/>
            </a:gdLst>
            <a:ahLst/>
            <a:cxnLst>
              <a:cxn ang="0">
                <a:pos x="connsiteX0" y="connsiteY0"/>
              </a:cxn>
              <a:cxn ang="0">
                <a:pos x="connsiteX1" y="connsiteY1"/>
              </a:cxn>
              <a:cxn ang="0">
                <a:pos x="connsiteX2" y="connsiteY2"/>
              </a:cxn>
              <a:cxn ang="0">
                <a:pos x="connsiteX3" y="connsiteY3"/>
              </a:cxn>
            </a:cxnLst>
            <a:rect l="l" t="t" r="r" b="b"/>
            <a:pathLst>
              <a:path w="304800" h="111092">
                <a:moveTo>
                  <a:pt x="304800" y="67046"/>
                </a:moveTo>
                <a:cubicBezTo>
                  <a:pt x="254000" y="30602"/>
                  <a:pt x="203201" y="-5841"/>
                  <a:pt x="172279" y="785"/>
                </a:cubicBezTo>
                <a:cubicBezTo>
                  <a:pt x="141357" y="7411"/>
                  <a:pt x="147983" y="93550"/>
                  <a:pt x="119270" y="106802"/>
                </a:cubicBezTo>
                <a:cubicBezTo>
                  <a:pt x="90557" y="120054"/>
                  <a:pt x="45278" y="100176"/>
                  <a:pt x="0" y="80298"/>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20832742">
            <a:off x="886378" y="2915506"/>
            <a:ext cx="558481" cy="315778"/>
          </a:xfrm>
          <a:custGeom>
            <a:avLst/>
            <a:gdLst>
              <a:gd name="connsiteX0" fmla="*/ 558481 w 558481"/>
              <a:gd name="connsiteY0" fmla="*/ 37483 h 315778"/>
              <a:gd name="connsiteX1" fmla="*/ 160916 w 558481"/>
              <a:gd name="connsiteY1" fmla="*/ 10978 h 315778"/>
              <a:gd name="connsiteX2" fmla="*/ 1890 w 558481"/>
              <a:gd name="connsiteY2" fmla="*/ 196509 h 315778"/>
              <a:gd name="connsiteX3" fmla="*/ 253681 w 558481"/>
              <a:gd name="connsiteY3" fmla="*/ 315778 h 315778"/>
            </a:gdLst>
            <a:ahLst/>
            <a:cxnLst>
              <a:cxn ang="0">
                <a:pos x="connsiteX0" y="connsiteY0"/>
              </a:cxn>
              <a:cxn ang="0">
                <a:pos x="connsiteX1" y="connsiteY1"/>
              </a:cxn>
              <a:cxn ang="0">
                <a:pos x="connsiteX2" y="connsiteY2"/>
              </a:cxn>
              <a:cxn ang="0">
                <a:pos x="connsiteX3" y="connsiteY3"/>
              </a:cxn>
            </a:cxnLst>
            <a:rect l="l" t="t" r="r" b="b"/>
            <a:pathLst>
              <a:path w="558481" h="315778">
                <a:moveTo>
                  <a:pt x="558481" y="37483"/>
                </a:moveTo>
                <a:cubicBezTo>
                  <a:pt x="406081" y="10978"/>
                  <a:pt x="253681" y="-15526"/>
                  <a:pt x="160916" y="10978"/>
                </a:cubicBezTo>
                <a:cubicBezTo>
                  <a:pt x="68151" y="37482"/>
                  <a:pt x="-13571" y="145709"/>
                  <a:pt x="1890" y="196509"/>
                </a:cubicBezTo>
                <a:cubicBezTo>
                  <a:pt x="17351" y="247309"/>
                  <a:pt x="135516" y="281543"/>
                  <a:pt x="253681" y="315778"/>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3"/>
          <p:cNvPicPr>
            <a:picLocks noChangeAspect="1" noChangeArrowheads="1"/>
          </p:cNvPicPr>
          <p:nvPr/>
        </p:nvPicPr>
        <p:blipFill rotWithShape="1">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04040" y="6381758"/>
            <a:ext cx="2085369" cy="47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4896171" y="1254350"/>
            <a:ext cx="4228611" cy="1815882"/>
          </a:xfrm>
          <a:prstGeom prst="rect">
            <a:avLst/>
          </a:prstGeom>
          <a:noFill/>
        </p:spPr>
        <p:txBody>
          <a:bodyPr wrap="square" rtlCol="0">
            <a:spAutoFit/>
          </a:bodyPr>
          <a:lstStyle/>
          <a:p>
            <a:r>
              <a:rPr lang="en-US" sz="1600" i="1" dirty="0" smtClean="0"/>
              <a:t>P</a:t>
            </a:r>
            <a:r>
              <a:rPr lang="en-US" sz="1600" i="1" baseline="-25000" dirty="0" smtClean="0"/>
              <a:t>0 </a:t>
            </a:r>
            <a:r>
              <a:rPr lang="en-US" sz="1600" dirty="0" smtClean="0"/>
              <a:t>: Standard pressure at sea-level, 101,325 N/m</a:t>
            </a:r>
            <a:r>
              <a:rPr lang="en-US" sz="1600" baseline="30000" dirty="0" smtClean="0"/>
              <a:t>2</a:t>
            </a:r>
          </a:p>
          <a:p>
            <a:r>
              <a:rPr lang="en-US" sz="1600" i="1" dirty="0" smtClean="0"/>
              <a:t>T</a:t>
            </a:r>
            <a:r>
              <a:rPr lang="en-US" sz="1600" i="1" baseline="-25000" dirty="0" smtClean="0"/>
              <a:t>0 </a:t>
            </a:r>
            <a:r>
              <a:rPr lang="en-US" sz="1600" dirty="0"/>
              <a:t>: </a:t>
            </a:r>
            <a:r>
              <a:rPr lang="en-US" sz="1600" dirty="0" smtClean="0"/>
              <a:t>Temperature </a:t>
            </a:r>
            <a:r>
              <a:rPr lang="en-US" sz="1600" dirty="0"/>
              <a:t>at sea-level, </a:t>
            </a:r>
            <a:r>
              <a:rPr lang="en-US" sz="1600" dirty="0" smtClean="0"/>
              <a:t>K (Kelvin)</a:t>
            </a:r>
          </a:p>
          <a:p>
            <a:r>
              <a:rPr lang="en-US" sz="1600" i="1" dirty="0" smtClean="0"/>
              <a:t>L</a:t>
            </a:r>
            <a:r>
              <a:rPr lang="en-US" sz="1600" i="1" baseline="-25000" dirty="0" smtClean="0"/>
              <a:t>0 </a:t>
            </a:r>
            <a:r>
              <a:rPr lang="en-US" sz="1600" dirty="0"/>
              <a:t>: </a:t>
            </a:r>
            <a:r>
              <a:rPr lang="en-US" sz="1600" dirty="0" smtClean="0"/>
              <a:t>Temp. lapse rate, -0.0065 K/m</a:t>
            </a:r>
          </a:p>
          <a:p>
            <a:r>
              <a:rPr lang="en-US" sz="1600" i="1" dirty="0" smtClean="0"/>
              <a:t>g</a:t>
            </a:r>
            <a:r>
              <a:rPr lang="en-US" sz="1600" i="1" baseline="-25000" dirty="0" smtClean="0"/>
              <a:t> </a:t>
            </a:r>
            <a:r>
              <a:rPr lang="en-US" sz="1600" dirty="0"/>
              <a:t>: </a:t>
            </a:r>
            <a:r>
              <a:rPr lang="en-US" sz="1600" dirty="0" smtClean="0"/>
              <a:t>Gravitational constant, 9.80655 m/s</a:t>
            </a:r>
            <a:r>
              <a:rPr lang="en-US" sz="1600" baseline="30000" dirty="0" smtClean="0"/>
              <a:t>2</a:t>
            </a:r>
            <a:endParaRPr lang="en-US" sz="1600" baseline="30000" dirty="0"/>
          </a:p>
          <a:p>
            <a:r>
              <a:rPr lang="en-US" sz="1600" i="1" dirty="0" smtClean="0">
                <a:sym typeface="Symbol"/>
              </a:rPr>
              <a:t> </a:t>
            </a:r>
            <a:r>
              <a:rPr lang="en-US" sz="1600" dirty="0" smtClean="0">
                <a:sym typeface="Symbol"/>
              </a:rPr>
              <a:t>: Air density, 1.2682 kg/m</a:t>
            </a:r>
            <a:r>
              <a:rPr lang="en-US" sz="1600" baseline="30000" dirty="0" smtClean="0">
                <a:sym typeface="Symbol"/>
              </a:rPr>
              <a:t>3</a:t>
            </a:r>
            <a:endParaRPr lang="en-US" sz="1600" i="1" baseline="30000" dirty="0" smtClean="0"/>
          </a:p>
          <a:p>
            <a:r>
              <a:rPr lang="en-US" sz="1600" i="1" dirty="0" smtClean="0"/>
              <a:t>R</a:t>
            </a:r>
            <a:r>
              <a:rPr lang="en-US" sz="1600" i="1" baseline="-25000" dirty="0" smtClean="0"/>
              <a:t> </a:t>
            </a:r>
            <a:r>
              <a:rPr lang="en-US" sz="1600" dirty="0"/>
              <a:t>: </a:t>
            </a:r>
            <a:r>
              <a:rPr lang="en-US" sz="1600" dirty="0" smtClean="0"/>
              <a:t>Univ. gas constant for air, 8.3142 N-m/(</a:t>
            </a:r>
            <a:r>
              <a:rPr lang="en-US" sz="1600" dirty="0" err="1" smtClean="0"/>
              <a:t>mol</a:t>
            </a:r>
            <a:r>
              <a:rPr lang="en-US" sz="1600" dirty="0" smtClean="0"/>
              <a:t>-K)</a:t>
            </a:r>
          </a:p>
          <a:p>
            <a:r>
              <a:rPr lang="en-US" sz="1600" i="1" dirty="0" smtClean="0">
                <a:sym typeface="Symbol"/>
              </a:rPr>
              <a:t>M</a:t>
            </a:r>
            <a:r>
              <a:rPr lang="en-US" sz="1600" i="1" baseline="-25000" dirty="0" smtClean="0"/>
              <a:t> </a:t>
            </a:r>
            <a:r>
              <a:rPr lang="en-US" sz="1600" dirty="0"/>
              <a:t>: </a:t>
            </a:r>
            <a:r>
              <a:rPr lang="en-US" sz="1600" dirty="0" smtClean="0"/>
              <a:t>Molar mass of atm. air, 0.0289644 kg/</a:t>
            </a:r>
            <a:r>
              <a:rPr lang="en-US" sz="1600" dirty="0" err="1" smtClean="0"/>
              <a:t>mol</a:t>
            </a:r>
            <a:endParaRPr lang="en-US" sz="1600" dirty="0" smtClean="0"/>
          </a:p>
        </p:txBody>
      </p:sp>
      <p:sp>
        <p:nvSpPr>
          <p:cNvPr id="69" name="TextBox 68"/>
          <p:cNvSpPr txBox="1"/>
          <p:nvPr/>
        </p:nvSpPr>
        <p:spPr>
          <a:xfrm>
            <a:off x="2867979" y="6460151"/>
            <a:ext cx="3112339" cy="307777"/>
          </a:xfrm>
          <a:prstGeom prst="rect">
            <a:avLst/>
          </a:prstGeom>
          <a:noFill/>
        </p:spPr>
        <p:txBody>
          <a:bodyPr wrap="square" rtlCol="0">
            <a:spAutoFit/>
          </a:bodyPr>
          <a:lstStyle/>
          <a:p>
            <a:r>
              <a:rPr lang="en-US" sz="1400" dirty="0" smtClean="0"/>
              <a:t>101,325 N/m</a:t>
            </a:r>
            <a:r>
              <a:rPr lang="en-US" sz="1400" baseline="30000" dirty="0" smtClean="0"/>
              <a:t>2</a:t>
            </a:r>
            <a:r>
              <a:rPr lang="en-US" sz="1400" dirty="0" smtClean="0"/>
              <a:t> = 14.7 psi (</a:t>
            </a:r>
            <a:r>
              <a:rPr lang="en-US" sz="1400" dirty="0" err="1" smtClean="0"/>
              <a:t>lbs</a:t>
            </a:r>
            <a:r>
              <a:rPr lang="en-US" sz="1400" dirty="0" smtClean="0"/>
              <a:t>/in</a:t>
            </a:r>
            <a:r>
              <a:rPr lang="en-US" sz="1400" baseline="30000" dirty="0" smtClean="0"/>
              <a:t>2</a:t>
            </a:r>
            <a:r>
              <a:rPr lang="en-US" sz="1400" dirty="0" smtClean="0"/>
              <a:t>)</a:t>
            </a:r>
            <a:endParaRPr lang="en-US" sz="1400" dirty="0"/>
          </a:p>
        </p:txBody>
      </p:sp>
      <p:sp>
        <p:nvSpPr>
          <p:cNvPr id="29" name="Freeform 28"/>
          <p:cNvSpPr/>
          <p:nvPr/>
        </p:nvSpPr>
        <p:spPr>
          <a:xfrm>
            <a:off x="2202286" y="6465195"/>
            <a:ext cx="730447" cy="167564"/>
          </a:xfrm>
          <a:custGeom>
            <a:avLst/>
            <a:gdLst>
              <a:gd name="connsiteX0" fmla="*/ 502276 w 502276"/>
              <a:gd name="connsiteY0" fmla="*/ 128789 h 221259"/>
              <a:gd name="connsiteX1" fmla="*/ 360609 w 502276"/>
              <a:gd name="connsiteY1" fmla="*/ 115910 h 221259"/>
              <a:gd name="connsiteX2" fmla="*/ 309093 w 502276"/>
              <a:gd name="connsiteY2" fmla="*/ 218941 h 221259"/>
              <a:gd name="connsiteX3" fmla="*/ 0 w 502276"/>
              <a:gd name="connsiteY3" fmla="*/ 0 h 221259"/>
            </a:gdLst>
            <a:ahLst/>
            <a:cxnLst>
              <a:cxn ang="0">
                <a:pos x="connsiteX0" y="connsiteY0"/>
              </a:cxn>
              <a:cxn ang="0">
                <a:pos x="connsiteX1" y="connsiteY1"/>
              </a:cxn>
              <a:cxn ang="0">
                <a:pos x="connsiteX2" y="connsiteY2"/>
              </a:cxn>
              <a:cxn ang="0">
                <a:pos x="connsiteX3" y="connsiteY3"/>
              </a:cxn>
            </a:cxnLst>
            <a:rect l="l" t="t" r="r" b="b"/>
            <a:pathLst>
              <a:path w="502276" h="221259">
                <a:moveTo>
                  <a:pt x="502276" y="128789"/>
                </a:moveTo>
                <a:cubicBezTo>
                  <a:pt x="447541" y="114837"/>
                  <a:pt x="392806" y="100885"/>
                  <a:pt x="360609" y="115910"/>
                </a:cubicBezTo>
                <a:cubicBezTo>
                  <a:pt x="328412" y="130935"/>
                  <a:pt x="369194" y="238259"/>
                  <a:pt x="309093" y="218941"/>
                </a:cubicBezTo>
                <a:cubicBezTo>
                  <a:pt x="248991" y="199623"/>
                  <a:pt x="124495" y="99811"/>
                  <a:pt x="0" y="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830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UAV System</a:t>
            </a:r>
            <a:endParaRPr lang="en-US" dirty="0"/>
          </a:p>
        </p:txBody>
      </p:sp>
      <p:sp>
        <p:nvSpPr>
          <p:cNvPr id="3" name="Content Placeholder 2"/>
          <p:cNvSpPr>
            <a:spLocks noGrp="1"/>
          </p:cNvSpPr>
          <p:nvPr>
            <p:ph idx="1"/>
          </p:nvPr>
        </p:nvSpPr>
        <p:spPr>
          <a:xfrm>
            <a:off x="457200" y="4349931"/>
            <a:ext cx="8229600" cy="2338251"/>
          </a:xfrm>
        </p:spPr>
        <p:txBody>
          <a:bodyPr>
            <a:normAutofit/>
          </a:bodyPr>
          <a:lstStyle/>
          <a:p>
            <a:r>
              <a:rPr lang="en-US" sz="2000" dirty="0" smtClean="0"/>
              <a:t>In the previous lectures we: </a:t>
            </a:r>
          </a:p>
          <a:p>
            <a:pPr lvl="1"/>
            <a:r>
              <a:rPr lang="en-US" sz="1800" dirty="0" smtClean="0"/>
              <a:t>Developed lateral and longitudinal controllers using truth for feedback</a:t>
            </a:r>
          </a:p>
          <a:p>
            <a:r>
              <a:rPr lang="en-US" sz="2000" dirty="0" smtClean="0"/>
              <a:t>In this section we will:</a:t>
            </a:r>
          </a:p>
          <a:p>
            <a:pPr lvl="1"/>
            <a:r>
              <a:rPr lang="en-US" sz="1800" dirty="0" smtClean="0"/>
              <a:t>Develop simple waypoint cycling and trajectory logic</a:t>
            </a:r>
          </a:p>
          <a:p>
            <a:pPr lvl="1"/>
            <a:r>
              <a:rPr lang="en-US" sz="1800" dirty="0" smtClean="0"/>
              <a:t>Develop mathematical models for common UAV sensors</a:t>
            </a:r>
          </a:p>
        </p:txBody>
      </p:sp>
      <p:sp>
        <p:nvSpPr>
          <p:cNvPr id="5" name="Slide Number Placeholder 4"/>
          <p:cNvSpPr>
            <a:spLocks noGrp="1"/>
          </p:cNvSpPr>
          <p:nvPr>
            <p:ph type="sldNum" sz="quarter" idx="12"/>
          </p:nvPr>
        </p:nvSpPr>
        <p:spPr/>
        <p:txBody>
          <a:bodyPr/>
          <a:lstStyle/>
          <a:p>
            <a:fld id="{B3AB4247-CE5F-4970-A5ED-D81D737F7922}" type="slidenum">
              <a:rPr lang="en-US" smtClean="0"/>
              <a:pPr/>
              <a:t>2</a:t>
            </a:fld>
            <a:endParaRPr lang="en-US"/>
          </a:p>
        </p:txBody>
      </p:sp>
      <p:grpSp>
        <p:nvGrpSpPr>
          <p:cNvPr id="6" name="Group 5"/>
          <p:cNvGrpSpPr/>
          <p:nvPr/>
        </p:nvGrpSpPr>
        <p:grpSpPr>
          <a:xfrm>
            <a:off x="152400" y="1020170"/>
            <a:ext cx="8686800" cy="3170830"/>
            <a:chOff x="152400" y="1020170"/>
            <a:chExt cx="8686800" cy="3170830"/>
          </a:xfrm>
        </p:grpSpPr>
        <p:sp>
          <p:nvSpPr>
            <p:cNvPr id="7" name="Rectangle 6"/>
            <p:cNvSpPr/>
            <p:nvPr/>
          </p:nvSpPr>
          <p:spPr>
            <a:xfrm>
              <a:off x="2286000" y="1409700"/>
              <a:ext cx="1066800" cy="838200"/>
            </a:xfrm>
            <a:prstGeom prst="rect">
              <a:avLst/>
            </a:prstGeom>
            <a:solidFill>
              <a:schemeClr val="accent1">
                <a:lumMod val="20000"/>
                <a:lumOff val="80000"/>
              </a:schemeClr>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Flight Control Algorithms</a:t>
              </a:r>
              <a:endParaRPr lang="en-US" sz="1400" dirty="0">
                <a:solidFill>
                  <a:schemeClr val="tx1"/>
                </a:solidFill>
              </a:endParaRPr>
            </a:p>
          </p:txBody>
        </p:sp>
        <p:sp>
          <p:nvSpPr>
            <p:cNvPr id="8" name="Rectangle 7"/>
            <p:cNvSpPr/>
            <p:nvPr/>
          </p:nvSpPr>
          <p:spPr>
            <a:xfrm>
              <a:off x="4876800" y="1143000"/>
              <a:ext cx="35814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UAV Dynamic Response </a:t>
              </a:r>
            </a:p>
          </p:txBody>
        </p:sp>
        <p:sp>
          <p:nvSpPr>
            <p:cNvPr id="9" name="Rectangle 8"/>
            <p:cNvSpPr/>
            <p:nvPr/>
          </p:nvSpPr>
          <p:spPr>
            <a:xfrm>
              <a:off x="5334000" y="2895600"/>
              <a:ext cx="2286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Sensors</a:t>
              </a:r>
            </a:p>
            <a:p>
              <a:pPr algn="ctr"/>
              <a:r>
                <a:rPr lang="en-US" sz="1400" dirty="0" smtClean="0">
                  <a:solidFill>
                    <a:schemeClr val="tx1"/>
                  </a:solidFill>
                </a:rPr>
                <a:t>(GPS, gyros, accelerometers, pressure sensors, etc.)</a:t>
              </a:r>
              <a:endParaRPr lang="en-US" sz="1400" dirty="0">
                <a:solidFill>
                  <a:schemeClr val="tx1"/>
                </a:solidFill>
              </a:endParaRPr>
            </a:p>
          </p:txBody>
        </p:sp>
        <p:sp>
          <p:nvSpPr>
            <p:cNvPr id="10" name="Rectangle 9"/>
            <p:cNvSpPr/>
            <p:nvPr/>
          </p:nvSpPr>
          <p:spPr>
            <a:xfrm>
              <a:off x="2286000" y="2895600"/>
              <a:ext cx="10668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State Estimation</a:t>
              </a:r>
              <a:endParaRPr lang="en-US" sz="1400" dirty="0">
                <a:solidFill>
                  <a:schemeClr val="tx1"/>
                </a:solidFill>
              </a:endParaRPr>
            </a:p>
          </p:txBody>
        </p:sp>
        <p:sp>
          <p:nvSpPr>
            <p:cNvPr id="11" name="Rectangle 10"/>
            <p:cNvSpPr/>
            <p:nvPr/>
          </p:nvSpPr>
          <p:spPr>
            <a:xfrm>
              <a:off x="152400" y="1447800"/>
              <a:ext cx="1066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Trajectory Commands</a:t>
              </a:r>
              <a:endParaRPr lang="en-US" sz="1400" dirty="0">
                <a:solidFill>
                  <a:schemeClr val="tx1"/>
                </a:solidFill>
              </a:endParaRPr>
            </a:p>
          </p:txBody>
        </p:sp>
        <p:cxnSp>
          <p:nvCxnSpPr>
            <p:cNvPr id="12" name="Straight Arrow Connector 11"/>
            <p:cNvCxnSpPr>
              <a:stCxn id="7" idx="3"/>
              <a:endCxn id="8" idx="1"/>
            </p:cNvCxnSpPr>
            <p:nvPr/>
          </p:nvCxnSpPr>
          <p:spPr>
            <a:xfrm>
              <a:off x="3352800" y="1828800"/>
              <a:ext cx="1524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3"/>
            </p:cNvCxnSpPr>
            <p:nvPr/>
          </p:nvCxnSpPr>
          <p:spPr>
            <a:xfrm>
              <a:off x="1219200" y="1676400"/>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3"/>
              <a:endCxn id="9" idx="3"/>
            </p:cNvCxnSpPr>
            <p:nvPr/>
          </p:nvCxnSpPr>
          <p:spPr>
            <a:xfrm flipH="1">
              <a:off x="7620000" y="1828800"/>
              <a:ext cx="838200" cy="1485900"/>
            </a:xfrm>
            <a:prstGeom prst="bentConnector3">
              <a:avLst>
                <a:gd name="adj1" fmla="val -2727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0" idx="3"/>
            </p:cNvCxnSpPr>
            <p:nvPr/>
          </p:nvCxnSpPr>
          <p:spPr>
            <a:xfrm flipH="1">
              <a:off x="3352800" y="3314700"/>
              <a:ext cx="1981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1"/>
              <a:endCxn id="7" idx="1"/>
            </p:cNvCxnSpPr>
            <p:nvPr/>
          </p:nvCxnSpPr>
          <p:spPr>
            <a:xfrm rot="10800000">
              <a:off x="2286000" y="1828800"/>
              <a:ext cx="12700" cy="1485900"/>
            </a:xfrm>
            <a:prstGeom prst="bentConnector3">
              <a:avLst>
                <a:gd name="adj1" fmla="val 18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1400" y="1020170"/>
              <a:ext cx="990600" cy="830997"/>
            </a:xfrm>
            <a:prstGeom prst="rect">
              <a:avLst/>
            </a:prstGeom>
            <a:noFill/>
          </p:spPr>
          <p:txBody>
            <a:bodyPr wrap="square" rtlCol="0">
              <a:spAutoFit/>
            </a:bodyPr>
            <a:lstStyle/>
            <a:p>
              <a:pPr algn="ctr"/>
              <a:r>
                <a:rPr lang="en-US" sz="1200" dirty="0" smtClean="0"/>
                <a:t>Throttle &amp; Control Surface Commands</a:t>
              </a:r>
              <a:endParaRPr lang="en-US" sz="1200" dirty="0"/>
            </a:p>
          </p:txBody>
        </p:sp>
        <p:sp>
          <p:nvSpPr>
            <p:cNvPr id="18" name="TextBox 17"/>
            <p:cNvSpPr txBox="1"/>
            <p:nvPr/>
          </p:nvSpPr>
          <p:spPr>
            <a:xfrm>
              <a:off x="7772400" y="3352800"/>
              <a:ext cx="990600" cy="461665"/>
            </a:xfrm>
            <a:prstGeom prst="rect">
              <a:avLst/>
            </a:prstGeom>
            <a:noFill/>
          </p:spPr>
          <p:txBody>
            <a:bodyPr wrap="square" rtlCol="0">
              <a:spAutoFit/>
            </a:bodyPr>
            <a:lstStyle/>
            <a:p>
              <a:pPr algn="ctr"/>
              <a:r>
                <a:rPr lang="en-US" sz="1200" dirty="0" smtClean="0"/>
                <a:t>Kinematic States</a:t>
              </a:r>
              <a:endParaRPr lang="en-US" sz="1200" dirty="0"/>
            </a:p>
          </p:txBody>
        </p:sp>
        <p:sp>
          <p:nvSpPr>
            <p:cNvPr id="19" name="TextBox 18"/>
            <p:cNvSpPr txBox="1"/>
            <p:nvPr/>
          </p:nvSpPr>
          <p:spPr>
            <a:xfrm>
              <a:off x="3542211" y="3352800"/>
              <a:ext cx="1068978" cy="646331"/>
            </a:xfrm>
            <a:prstGeom prst="rect">
              <a:avLst/>
            </a:prstGeom>
            <a:noFill/>
          </p:spPr>
          <p:txBody>
            <a:bodyPr wrap="square" rtlCol="0">
              <a:spAutoFit/>
            </a:bodyPr>
            <a:lstStyle/>
            <a:p>
              <a:pPr algn="ctr"/>
              <a:r>
                <a:rPr lang="en-US" sz="1200" dirty="0" smtClean="0"/>
                <a:t>Measured Observations of Kin. States</a:t>
              </a:r>
              <a:endParaRPr lang="en-US" sz="1200" dirty="0"/>
            </a:p>
          </p:txBody>
        </p:sp>
        <p:sp>
          <p:nvSpPr>
            <p:cNvPr id="20" name="TextBox 19"/>
            <p:cNvSpPr txBox="1"/>
            <p:nvPr/>
          </p:nvSpPr>
          <p:spPr>
            <a:xfrm>
              <a:off x="1295400" y="3352800"/>
              <a:ext cx="990600" cy="461665"/>
            </a:xfrm>
            <a:prstGeom prst="rect">
              <a:avLst/>
            </a:prstGeom>
            <a:noFill/>
          </p:spPr>
          <p:txBody>
            <a:bodyPr wrap="square" rtlCol="0">
              <a:spAutoFit/>
            </a:bodyPr>
            <a:lstStyle/>
            <a:p>
              <a:pPr algn="ctr"/>
              <a:r>
                <a:rPr lang="en-US" sz="1200" dirty="0" smtClean="0"/>
                <a:t>Estimates of</a:t>
              </a:r>
            </a:p>
            <a:p>
              <a:pPr algn="ctr"/>
              <a:r>
                <a:rPr lang="en-US" sz="1200" dirty="0" smtClean="0"/>
                <a:t>Kin. States</a:t>
              </a:r>
              <a:endParaRPr lang="en-US" sz="1200" dirty="0"/>
            </a:p>
          </p:txBody>
        </p:sp>
        <p:sp>
          <p:nvSpPr>
            <p:cNvPr id="21" name="Rectangle 20"/>
            <p:cNvSpPr/>
            <p:nvPr/>
          </p:nvSpPr>
          <p:spPr>
            <a:xfrm>
              <a:off x="1371600" y="1066800"/>
              <a:ext cx="2209800" cy="31242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48200" y="1066800"/>
              <a:ext cx="4191000" cy="31242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966550" y="3810000"/>
              <a:ext cx="1081450" cy="369332"/>
            </a:xfrm>
            <a:prstGeom prst="rect">
              <a:avLst/>
            </a:prstGeom>
            <a:noFill/>
          </p:spPr>
          <p:txBody>
            <a:bodyPr wrap="none" rtlCol="0">
              <a:spAutoFit/>
            </a:bodyPr>
            <a:lstStyle/>
            <a:p>
              <a:r>
                <a:rPr lang="en-US" b="1" i="1" dirty="0" smtClean="0"/>
                <a:t>Autopilot</a:t>
              </a:r>
              <a:endParaRPr lang="en-US" b="1" i="1" dirty="0"/>
            </a:p>
          </p:txBody>
        </p:sp>
        <p:sp>
          <p:nvSpPr>
            <p:cNvPr id="24" name="TextBox 23"/>
            <p:cNvSpPr txBox="1"/>
            <p:nvPr/>
          </p:nvSpPr>
          <p:spPr>
            <a:xfrm>
              <a:off x="6057676" y="3810000"/>
              <a:ext cx="1257524" cy="369332"/>
            </a:xfrm>
            <a:prstGeom prst="rect">
              <a:avLst/>
            </a:prstGeom>
            <a:noFill/>
          </p:spPr>
          <p:txBody>
            <a:bodyPr wrap="none" rtlCol="0">
              <a:spAutoFit/>
            </a:bodyPr>
            <a:lstStyle/>
            <a:p>
              <a:r>
                <a:rPr lang="en-US" b="1" i="1" dirty="0" smtClean="0"/>
                <a:t>UAV Model</a:t>
              </a:r>
              <a:endParaRPr lang="en-US" b="1" i="1" dirty="0"/>
            </a:p>
          </p:txBody>
        </p:sp>
        <p:sp>
          <p:nvSpPr>
            <p:cNvPr id="25" name="Rectangle 24"/>
            <p:cNvSpPr/>
            <p:nvPr/>
          </p:nvSpPr>
          <p:spPr>
            <a:xfrm>
              <a:off x="5105400" y="1409700"/>
              <a:ext cx="1295400" cy="838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Forces &amp; Moments</a:t>
              </a:r>
              <a:endParaRPr lang="en-US" dirty="0">
                <a:solidFill>
                  <a:schemeClr val="tx1"/>
                </a:solidFill>
              </a:endParaRPr>
            </a:p>
          </p:txBody>
        </p:sp>
        <p:sp>
          <p:nvSpPr>
            <p:cNvPr id="26" name="Rectangle 25"/>
            <p:cNvSpPr/>
            <p:nvPr/>
          </p:nvSpPr>
          <p:spPr>
            <a:xfrm>
              <a:off x="6781800" y="1409700"/>
              <a:ext cx="1295400" cy="838200"/>
            </a:xfrm>
            <a:prstGeom prst="rect">
              <a:avLst/>
            </a:prstGeom>
            <a:solidFill>
              <a:schemeClr val="bg1">
                <a:lumMod val="95000"/>
              </a:schemeClr>
            </a:solidFill>
            <a:ln w="285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Kinematics &amp; Dynamics</a:t>
              </a:r>
              <a:endParaRPr lang="en-US" dirty="0">
                <a:solidFill>
                  <a:schemeClr val="tx1"/>
                </a:solidFill>
              </a:endParaRPr>
            </a:p>
          </p:txBody>
        </p:sp>
      </p:grpSp>
      <p:sp>
        <p:nvSpPr>
          <p:cNvPr id="28" name="Rectangle 27"/>
          <p:cNvSpPr/>
          <p:nvPr/>
        </p:nvSpPr>
        <p:spPr>
          <a:xfrm>
            <a:off x="156448" y="1447801"/>
            <a:ext cx="1084217" cy="457200"/>
          </a:xfrm>
          <a:prstGeom prst="rect">
            <a:avLst/>
          </a:prstGeom>
          <a:noFill/>
          <a:ln w="762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33755" y="2895600"/>
            <a:ext cx="2286245" cy="849085"/>
          </a:xfrm>
          <a:prstGeom prst="rect">
            <a:avLst/>
          </a:prstGeom>
          <a:noFill/>
          <a:ln w="762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784784"/>
            <a:ext cx="9144000" cy="5063437"/>
          </a:xfrm>
          <a:prstGeom prst="rect">
            <a:avLst/>
          </a:prstGeom>
          <a:gradFill flip="none" rotWithShape="1">
            <a:gsLst>
              <a:gs pos="42000">
                <a:srgbClr val="DDE9F7"/>
              </a:gs>
              <a:gs pos="10800">
                <a:srgbClr val="B5CEED"/>
              </a:gs>
              <a:gs pos="0">
                <a:schemeClr val="tx2">
                  <a:lumMod val="40000"/>
                  <a:lumOff val="60000"/>
                  <a:alpha val="60000"/>
                </a:schemeClr>
              </a:gs>
              <a:gs pos="71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0805" y="3416044"/>
            <a:ext cx="5351296" cy="1082516"/>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972" name="Content Placeholder 381971"/>
          <p:cNvSpPr>
            <a:spLocks noGrp="1"/>
          </p:cNvSpPr>
          <p:nvPr>
            <p:ph idx="1"/>
          </p:nvPr>
        </p:nvSpPr>
        <p:spPr>
          <a:xfrm>
            <a:off x="141817" y="741085"/>
            <a:ext cx="8796121" cy="2710453"/>
          </a:xfrm>
        </p:spPr>
        <p:txBody>
          <a:bodyPr>
            <a:normAutofit/>
          </a:bodyPr>
          <a:lstStyle/>
          <a:p>
            <a:r>
              <a:rPr lang="en-US" sz="1800" dirty="0" smtClean="0"/>
              <a:t>Generally can’t use barometric formula directly to find </a:t>
            </a:r>
            <a:r>
              <a:rPr lang="en-US" sz="1800" i="1" dirty="0" err="1" smtClean="0"/>
              <a:t>h</a:t>
            </a:r>
            <a:r>
              <a:rPr lang="en-US" sz="1800" i="1" baseline="-25000" dirty="0" err="1" smtClean="0"/>
              <a:t>ASL</a:t>
            </a:r>
            <a:r>
              <a:rPr lang="en-US" sz="1800" dirty="0" smtClean="0"/>
              <a:t> because we may not actually know the current atmospheric conditions at sea level, or the temperature gradient</a:t>
            </a:r>
          </a:p>
          <a:p>
            <a:r>
              <a:rPr lang="en-US" sz="1800" dirty="0" smtClean="0"/>
              <a:t>UAVs will generally use a pressure sensor to estimate altitude “above launch point”</a:t>
            </a:r>
          </a:p>
          <a:p>
            <a:r>
              <a:rPr lang="en-US" sz="1800" dirty="0" smtClean="0"/>
              <a:t>Process:</a:t>
            </a:r>
            <a:br>
              <a:rPr lang="en-US" sz="1800" dirty="0" smtClean="0"/>
            </a:br>
            <a:endParaRPr lang="en-US" sz="1800" dirty="0" smtClean="0"/>
          </a:p>
          <a:p>
            <a:r>
              <a:rPr lang="en-US" sz="1800" dirty="0" smtClean="0"/>
              <a:t>Modeling example using </a:t>
            </a:r>
            <a:br>
              <a:rPr lang="en-US" sz="1800" dirty="0" smtClean="0"/>
            </a:br>
            <a:r>
              <a:rPr lang="en-US" sz="1800" dirty="0" smtClean="0"/>
              <a:t>“constant temperature” </a:t>
            </a:r>
            <a:br>
              <a:rPr lang="en-US" sz="1800" dirty="0" smtClean="0"/>
            </a:br>
            <a:r>
              <a:rPr lang="en-US" sz="1800" dirty="0" smtClean="0"/>
              <a:t>assumption:</a:t>
            </a:r>
          </a:p>
        </p:txBody>
      </p:sp>
      <p:grpSp>
        <p:nvGrpSpPr>
          <p:cNvPr id="5" name="Group 4"/>
          <p:cNvGrpSpPr/>
          <p:nvPr/>
        </p:nvGrpSpPr>
        <p:grpSpPr>
          <a:xfrm>
            <a:off x="3673908" y="4665462"/>
            <a:ext cx="5476259" cy="2206817"/>
            <a:chOff x="3635271" y="4366261"/>
            <a:chExt cx="5476259" cy="2206817"/>
          </a:xfrm>
        </p:grpSpPr>
        <p:sp>
          <p:nvSpPr>
            <p:cNvPr id="27" name="Freeform 26"/>
            <p:cNvSpPr/>
            <p:nvPr/>
          </p:nvSpPr>
          <p:spPr>
            <a:xfrm>
              <a:off x="6876336" y="4366261"/>
              <a:ext cx="1742136"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229883" y="4618052"/>
              <a:ext cx="1742136"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5330277" y="4675031"/>
              <a:ext cx="2391369" cy="528034"/>
            </a:xfrm>
            <a:custGeom>
              <a:avLst/>
              <a:gdLst>
                <a:gd name="connsiteX0" fmla="*/ 0 w 2537138"/>
                <a:gd name="connsiteY0" fmla="*/ 373487 h 528034"/>
                <a:gd name="connsiteX1" fmla="*/ 360608 w 2537138"/>
                <a:gd name="connsiteY1" fmla="*/ 167425 h 528034"/>
                <a:gd name="connsiteX2" fmla="*/ 746974 w 2537138"/>
                <a:gd name="connsiteY2" fmla="*/ 12879 h 528034"/>
                <a:gd name="connsiteX3" fmla="*/ 1159098 w 2537138"/>
                <a:gd name="connsiteY3" fmla="*/ 0 h 528034"/>
                <a:gd name="connsiteX4" fmla="*/ 1777284 w 2537138"/>
                <a:gd name="connsiteY4" fmla="*/ 128789 h 528034"/>
                <a:gd name="connsiteX5" fmla="*/ 2253803 w 2537138"/>
                <a:gd name="connsiteY5" fmla="*/ 360608 h 528034"/>
                <a:gd name="connsiteX6" fmla="*/ 2537138 w 2537138"/>
                <a:gd name="connsiteY6" fmla="*/ 528034 h 5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138" h="528034">
                  <a:moveTo>
                    <a:pt x="0" y="373487"/>
                  </a:moveTo>
                  <a:cubicBezTo>
                    <a:pt x="118056" y="300506"/>
                    <a:pt x="236112" y="227526"/>
                    <a:pt x="360608" y="167425"/>
                  </a:cubicBezTo>
                  <a:cubicBezTo>
                    <a:pt x="485104" y="107324"/>
                    <a:pt x="613892" y="40783"/>
                    <a:pt x="746974" y="12879"/>
                  </a:cubicBezTo>
                  <a:cubicBezTo>
                    <a:pt x="880056" y="-15025"/>
                    <a:pt x="987380" y="-19318"/>
                    <a:pt x="1159098" y="0"/>
                  </a:cubicBezTo>
                  <a:cubicBezTo>
                    <a:pt x="1330816" y="19318"/>
                    <a:pt x="1594833" y="68688"/>
                    <a:pt x="1777284" y="128789"/>
                  </a:cubicBezTo>
                  <a:cubicBezTo>
                    <a:pt x="1959735" y="188890"/>
                    <a:pt x="2127161" y="294067"/>
                    <a:pt x="2253803" y="360608"/>
                  </a:cubicBezTo>
                  <a:cubicBezTo>
                    <a:pt x="2380445" y="427149"/>
                    <a:pt x="2458791" y="477591"/>
                    <a:pt x="2537138" y="528034"/>
                  </a:cubicBezTo>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flipH="1">
              <a:off x="5310548" y="4489072"/>
              <a:ext cx="163314" cy="438136"/>
              <a:chOff x="4839144" y="1674557"/>
              <a:chExt cx="1175542" cy="3417907"/>
            </a:xfrm>
          </p:grpSpPr>
          <p:sp>
            <p:nvSpPr>
              <p:cNvPr id="13" name="Oval 12"/>
              <p:cNvSpPr/>
              <p:nvPr/>
            </p:nvSpPr>
            <p:spPr>
              <a:xfrm flipH="1">
                <a:off x="5362341" y="1674557"/>
                <a:ext cx="652345" cy="652345"/>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5726578" y="2326902"/>
                <a:ext cx="22014" cy="11476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49953" y="3474559"/>
                <a:ext cx="423724" cy="6756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49953" y="4173180"/>
                <a:ext cx="164095" cy="919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635858" y="3474560"/>
                <a:ext cx="137819" cy="704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5858" y="4178868"/>
                <a:ext cx="137819" cy="821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197474" y="2530047"/>
                <a:ext cx="513448" cy="3606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839144" y="2829992"/>
                <a:ext cx="358330" cy="67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477568" y="2595244"/>
                <a:ext cx="259629" cy="394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197474" y="2989762"/>
                <a:ext cx="256724" cy="124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81954"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35271" y="6454605"/>
              <a:ext cx="2004102" cy="9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Freeform 27"/>
            <p:cNvSpPr/>
            <p:nvPr/>
          </p:nvSpPr>
          <p:spPr>
            <a:xfrm>
              <a:off x="7862452" y="4658763"/>
              <a:ext cx="1249078" cy="850048"/>
            </a:xfrm>
            <a:custGeom>
              <a:avLst/>
              <a:gdLst>
                <a:gd name="connsiteX0" fmla="*/ 0 w 2107095"/>
                <a:gd name="connsiteY0" fmla="*/ 850048 h 850048"/>
                <a:gd name="connsiteX1" fmla="*/ 622852 w 2107095"/>
                <a:gd name="connsiteY1" fmla="*/ 121179 h 850048"/>
                <a:gd name="connsiteX2" fmla="*/ 1179443 w 2107095"/>
                <a:gd name="connsiteY2" fmla="*/ 54918 h 850048"/>
                <a:gd name="connsiteX3" fmla="*/ 2107095 w 2107095"/>
                <a:gd name="connsiteY3" fmla="*/ 677770 h 850048"/>
              </a:gdLst>
              <a:ahLst/>
              <a:cxnLst>
                <a:cxn ang="0">
                  <a:pos x="connsiteX0" y="connsiteY0"/>
                </a:cxn>
                <a:cxn ang="0">
                  <a:pos x="connsiteX1" y="connsiteY1"/>
                </a:cxn>
                <a:cxn ang="0">
                  <a:pos x="connsiteX2" y="connsiteY2"/>
                </a:cxn>
                <a:cxn ang="0">
                  <a:pos x="connsiteX3" y="connsiteY3"/>
                </a:cxn>
              </a:cxnLst>
              <a:rect l="l" t="t" r="r" b="b"/>
              <a:pathLst>
                <a:path w="2107095" h="850048">
                  <a:moveTo>
                    <a:pt x="0" y="850048"/>
                  </a:moveTo>
                  <a:cubicBezTo>
                    <a:pt x="213139" y="551874"/>
                    <a:pt x="426278" y="253701"/>
                    <a:pt x="622852" y="121179"/>
                  </a:cubicBezTo>
                  <a:cubicBezTo>
                    <a:pt x="819426" y="-11343"/>
                    <a:pt x="932069" y="-37847"/>
                    <a:pt x="1179443" y="54918"/>
                  </a:cubicBezTo>
                  <a:cubicBezTo>
                    <a:pt x="1426817" y="147683"/>
                    <a:pt x="1766956" y="412726"/>
                    <a:pt x="2107095" y="677770"/>
                  </a:cubicBezTo>
                </a:path>
              </a:pathLst>
            </a:cu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flipV="1">
              <a:off x="5061926" y="4927208"/>
              <a:ext cx="4049604" cy="1645870"/>
              <a:chOff x="5420512" y="1441778"/>
              <a:chExt cx="8844609" cy="5319431"/>
            </a:xfrm>
          </p:grpSpPr>
          <p:sp>
            <p:nvSpPr>
              <p:cNvPr id="6" name="Freeform 5"/>
              <p:cNvSpPr/>
              <p:nvPr/>
            </p:nvSpPr>
            <p:spPr>
              <a:xfrm flipH="1">
                <a:off x="5420512" y="1441778"/>
                <a:ext cx="1661501" cy="5319431"/>
              </a:xfrm>
              <a:custGeom>
                <a:avLst/>
                <a:gdLst>
                  <a:gd name="connsiteX0" fmla="*/ 0 w 1661501"/>
                  <a:gd name="connsiteY0" fmla="*/ 25758 h 5525493"/>
                  <a:gd name="connsiteX1" fmla="*/ 64394 w 1661501"/>
                  <a:gd name="connsiteY1" fmla="*/ 38637 h 5525493"/>
                  <a:gd name="connsiteX2" fmla="*/ 115910 w 1661501"/>
                  <a:gd name="connsiteY2" fmla="*/ 51516 h 5525493"/>
                  <a:gd name="connsiteX3" fmla="*/ 257577 w 1661501"/>
                  <a:gd name="connsiteY3" fmla="*/ 38637 h 5525493"/>
                  <a:gd name="connsiteX4" fmla="*/ 296214 w 1661501"/>
                  <a:gd name="connsiteY4" fmla="*/ 25758 h 5525493"/>
                  <a:gd name="connsiteX5" fmla="*/ 412124 w 1661501"/>
                  <a:gd name="connsiteY5" fmla="*/ 0 h 5525493"/>
                  <a:gd name="connsiteX6" fmla="*/ 450761 w 1661501"/>
                  <a:gd name="connsiteY6" fmla="*/ 12879 h 5525493"/>
                  <a:gd name="connsiteX7" fmla="*/ 528034 w 1661501"/>
                  <a:gd name="connsiteY7" fmla="*/ 51516 h 5525493"/>
                  <a:gd name="connsiteX8" fmla="*/ 734096 w 1661501"/>
                  <a:gd name="connsiteY8" fmla="*/ 64395 h 5525493"/>
                  <a:gd name="connsiteX9" fmla="*/ 772732 w 1661501"/>
                  <a:gd name="connsiteY9" fmla="*/ 77274 h 5525493"/>
                  <a:gd name="connsiteX10" fmla="*/ 824248 w 1661501"/>
                  <a:gd name="connsiteY10" fmla="*/ 64395 h 5525493"/>
                  <a:gd name="connsiteX11" fmla="*/ 914400 w 1661501"/>
                  <a:gd name="connsiteY11" fmla="*/ 38637 h 5525493"/>
                  <a:gd name="connsiteX12" fmla="*/ 953037 w 1661501"/>
                  <a:gd name="connsiteY12" fmla="*/ 12879 h 5525493"/>
                  <a:gd name="connsiteX13" fmla="*/ 1030310 w 1661501"/>
                  <a:gd name="connsiteY13" fmla="*/ 51516 h 5525493"/>
                  <a:gd name="connsiteX14" fmla="*/ 1068946 w 1661501"/>
                  <a:gd name="connsiteY14" fmla="*/ 64395 h 5525493"/>
                  <a:gd name="connsiteX15" fmla="*/ 1159099 w 1661501"/>
                  <a:gd name="connsiteY15" fmla="*/ 51516 h 5525493"/>
                  <a:gd name="connsiteX16" fmla="*/ 1184856 w 1661501"/>
                  <a:gd name="connsiteY16" fmla="*/ 12879 h 5525493"/>
                  <a:gd name="connsiteX17" fmla="*/ 1223493 w 1661501"/>
                  <a:gd name="connsiteY17" fmla="*/ 0 h 5525493"/>
                  <a:gd name="connsiteX18" fmla="*/ 1287887 w 1661501"/>
                  <a:gd name="connsiteY18" fmla="*/ 12879 h 5525493"/>
                  <a:gd name="connsiteX19" fmla="*/ 1313645 w 1661501"/>
                  <a:gd name="connsiteY19" fmla="*/ 51516 h 5525493"/>
                  <a:gd name="connsiteX20" fmla="*/ 1352282 w 1661501"/>
                  <a:gd name="connsiteY20" fmla="*/ 77274 h 5525493"/>
                  <a:gd name="connsiteX21" fmla="*/ 1429555 w 1661501"/>
                  <a:gd name="connsiteY21" fmla="*/ 103031 h 5525493"/>
                  <a:gd name="connsiteX22" fmla="*/ 1468192 w 1661501"/>
                  <a:gd name="connsiteY22" fmla="*/ 115910 h 5525493"/>
                  <a:gd name="connsiteX23" fmla="*/ 1493949 w 1661501"/>
                  <a:gd name="connsiteY23" fmla="*/ 77274 h 5525493"/>
                  <a:gd name="connsiteX24" fmla="*/ 1571223 w 1661501"/>
                  <a:gd name="connsiteY24" fmla="*/ 90152 h 5525493"/>
                  <a:gd name="connsiteX25" fmla="*/ 1609859 w 1661501"/>
                  <a:gd name="connsiteY25" fmla="*/ 77274 h 5525493"/>
                  <a:gd name="connsiteX26" fmla="*/ 1648496 w 1661501"/>
                  <a:gd name="connsiteY26" fmla="*/ 90152 h 5525493"/>
                  <a:gd name="connsiteX27" fmla="*/ 1648496 w 1661501"/>
                  <a:gd name="connsiteY27" fmla="*/ 167426 h 5525493"/>
                  <a:gd name="connsiteX28" fmla="*/ 1609859 w 1661501"/>
                  <a:gd name="connsiteY28" fmla="*/ 206062 h 5525493"/>
                  <a:gd name="connsiteX29" fmla="*/ 1596980 w 1661501"/>
                  <a:gd name="connsiteY29" fmla="*/ 244699 h 5525493"/>
                  <a:gd name="connsiteX30" fmla="*/ 1545465 w 1661501"/>
                  <a:gd name="connsiteY30" fmla="*/ 321972 h 5525493"/>
                  <a:gd name="connsiteX31" fmla="*/ 1455313 w 1661501"/>
                  <a:gd name="connsiteY31" fmla="*/ 450761 h 5525493"/>
                  <a:gd name="connsiteX32" fmla="*/ 1442434 w 1661501"/>
                  <a:gd name="connsiteY32" fmla="*/ 489397 h 5525493"/>
                  <a:gd name="connsiteX33" fmla="*/ 1416676 w 1661501"/>
                  <a:gd name="connsiteY33" fmla="*/ 528034 h 5525493"/>
                  <a:gd name="connsiteX34" fmla="*/ 1429555 w 1661501"/>
                  <a:gd name="connsiteY34" fmla="*/ 592428 h 5525493"/>
                  <a:gd name="connsiteX35" fmla="*/ 1455313 w 1661501"/>
                  <a:gd name="connsiteY35" fmla="*/ 631065 h 5525493"/>
                  <a:gd name="connsiteX36" fmla="*/ 1403797 w 1661501"/>
                  <a:gd name="connsiteY36" fmla="*/ 824248 h 5525493"/>
                  <a:gd name="connsiteX37" fmla="*/ 1365161 w 1661501"/>
                  <a:gd name="connsiteY37" fmla="*/ 837127 h 5525493"/>
                  <a:gd name="connsiteX38" fmla="*/ 1352282 w 1661501"/>
                  <a:gd name="connsiteY38" fmla="*/ 875764 h 5525493"/>
                  <a:gd name="connsiteX39" fmla="*/ 1326524 w 1661501"/>
                  <a:gd name="connsiteY39" fmla="*/ 940158 h 5525493"/>
                  <a:gd name="connsiteX40" fmla="*/ 1313645 w 1661501"/>
                  <a:gd name="connsiteY40" fmla="*/ 991674 h 5525493"/>
                  <a:gd name="connsiteX41" fmla="*/ 1300766 w 1661501"/>
                  <a:gd name="connsiteY41" fmla="*/ 1171978 h 5525493"/>
                  <a:gd name="connsiteX42" fmla="*/ 1287887 w 1661501"/>
                  <a:gd name="connsiteY42" fmla="*/ 1210614 h 5525493"/>
                  <a:gd name="connsiteX43" fmla="*/ 1275008 w 1661501"/>
                  <a:gd name="connsiteY43" fmla="*/ 1287888 h 5525493"/>
                  <a:gd name="connsiteX44" fmla="*/ 1249251 w 1661501"/>
                  <a:gd name="connsiteY44" fmla="*/ 1390919 h 5525493"/>
                  <a:gd name="connsiteX45" fmla="*/ 1184856 w 1661501"/>
                  <a:gd name="connsiteY45" fmla="*/ 1468192 h 5525493"/>
                  <a:gd name="connsiteX46" fmla="*/ 1120462 w 1661501"/>
                  <a:gd name="connsiteY46" fmla="*/ 1532586 h 5525493"/>
                  <a:gd name="connsiteX47" fmla="*/ 1081825 w 1661501"/>
                  <a:gd name="connsiteY47" fmla="*/ 1815921 h 5525493"/>
                  <a:gd name="connsiteX48" fmla="*/ 1068946 w 1661501"/>
                  <a:gd name="connsiteY48" fmla="*/ 1906074 h 5525493"/>
                  <a:gd name="connsiteX49" fmla="*/ 1068946 w 1661501"/>
                  <a:gd name="connsiteY49" fmla="*/ 2202288 h 5525493"/>
                  <a:gd name="connsiteX50" fmla="*/ 1056068 w 1661501"/>
                  <a:gd name="connsiteY50" fmla="*/ 2240924 h 5525493"/>
                  <a:gd name="connsiteX51" fmla="*/ 1068946 w 1661501"/>
                  <a:gd name="connsiteY51" fmla="*/ 2421228 h 5525493"/>
                  <a:gd name="connsiteX52" fmla="*/ 1094704 w 1661501"/>
                  <a:gd name="connsiteY52" fmla="*/ 2575775 h 5525493"/>
                  <a:gd name="connsiteX53" fmla="*/ 1081825 w 1661501"/>
                  <a:gd name="connsiteY53" fmla="*/ 2704564 h 5525493"/>
                  <a:gd name="connsiteX54" fmla="*/ 1068946 w 1661501"/>
                  <a:gd name="connsiteY54" fmla="*/ 2756079 h 5525493"/>
                  <a:gd name="connsiteX55" fmla="*/ 1030310 w 1661501"/>
                  <a:gd name="connsiteY55" fmla="*/ 2768958 h 5525493"/>
                  <a:gd name="connsiteX56" fmla="*/ 1017431 w 1661501"/>
                  <a:gd name="connsiteY56" fmla="*/ 2807595 h 5525493"/>
                  <a:gd name="connsiteX57" fmla="*/ 991673 w 1661501"/>
                  <a:gd name="connsiteY57" fmla="*/ 3181082 h 5525493"/>
                  <a:gd name="connsiteX58" fmla="*/ 965915 w 1661501"/>
                  <a:gd name="connsiteY58" fmla="*/ 3284113 h 5525493"/>
                  <a:gd name="connsiteX59" fmla="*/ 991673 w 1661501"/>
                  <a:gd name="connsiteY59" fmla="*/ 3348507 h 5525493"/>
                  <a:gd name="connsiteX60" fmla="*/ 1081825 w 1661501"/>
                  <a:gd name="connsiteY60" fmla="*/ 3387144 h 5525493"/>
                  <a:gd name="connsiteX61" fmla="*/ 1107583 w 1661501"/>
                  <a:gd name="connsiteY61" fmla="*/ 3915178 h 5525493"/>
                  <a:gd name="connsiteX62" fmla="*/ 1120462 w 1661501"/>
                  <a:gd name="connsiteY62" fmla="*/ 3966693 h 5525493"/>
                  <a:gd name="connsiteX63" fmla="*/ 1120462 w 1661501"/>
                  <a:gd name="connsiteY63" fmla="*/ 4327302 h 5525493"/>
                  <a:gd name="connsiteX64" fmla="*/ 1171977 w 1661501"/>
                  <a:gd name="connsiteY64" fmla="*/ 4468969 h 5525493"/>
                  <a:gd name="connsiteX65" fmla="*/ 1197735 w 1661501"/>
                  <a:gd name="connsiteY65" fmla="*/ 4559121 h 5525493"/>
                  <a:gd name="connsiteX66" fmla="*/ 1223493 w 1661501"/>
                  <a:gd name="connsiteY66" fmla="*/ 4855336 h 5525493"/>
                  <a:gd name="connsiteX67" fmla="*/ 1275008 w 1661501"/>
                  <a:gd name="connsiteY67" fmla="*/ 4868214 h 5525493"/>
                  <a:gd name="connsiteX68" fmla="*/ 1262130 w 1661501"/>
                  <a:gd name="connsiteY68" fmla="*/ 4971245 h 5525493"/>
                  <a:gd name="connsiteX69" fmla="*/ 1249251 w 1661501"/>
                  <a:gd name="connsiteY69" fmla="*/ 5009882 h 5525493"/>
                  <a:gd name="connsiteX70" fmla="*/ 1262130 w 1661501"/>
                  <a:gd name="connsiteY70" fmla="*/ 5061397 h 5525493"/>
                  <a:gd name="connsiteX71" fmla="*/ 1275008 w 1661501"/>
                  <a:gd name="connsiteY71" fmla="*/ 5267459 h 5525493"/>
                  <a:gd name="connsiteX72" fmla="*/ 1287887 w 1661501"/>
                  <a:gd name="connsiteY72" fmla="*/ 5306096 h 5525493"/>
                  <a:gd name="connsiteX73" fmla="*/ 1275008 w 1661501"/>
                  <a:gd name="connsiteY73" fmla="*/ 5460643 h 5525493"/>
                  <a:gd name="connsiteX74" fmla="*/ 1107583 w 1661501"/>
                  <a:gd name="connsiteY74" fmla="*/ 5473521 h 5525493"/>
                  <a:gd name="connsiteX75" fmla="*/ 1017431 w 1661501"/>
                  <a:gd name="connsiteY75" fmla="*/ 5525037 h 5525493"/>
                  <a:gd name="connsiteX76" fmla="*/ 914400 w 1661501"/>
                  <a:gd name="connsiteY76" fmla="*/ 5512158 h 5525493"/>
                  <a:gd name="connsiteX77" fmla="*/ 386366 w 1661501"/>
                  <a:gd name="connsiteY77" fmla="*/ 5512158 h 5525493"/>
                  <a:gd name="connsiteX78" fmla="*/ 347730 w 1661501"/>
                  <a:gd name="connsiteY78" fmla="*/ 5499279 h 5525493"/>
                  <a:gd name="connsiteX79" fmla="*/ 244699 w 1661501"/>
                  <a:gd name="connsiteY79" fmla="*/ 5486400 h 5525493"/>
                  <a:gd name="connsiteX80" fmla="*/ 103031 w 1661501"/>
                  <a:gd name="connsiteY80" fmla="*/ 5447764 h 5525493"/>
                  <a:gd name="connsiteX81" fmla="*/ 0 w 1661501"/>
                  <a:gd name="connsiteY81" fmla="*/ 5447764 h 552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661501" h="5525493">
                    <a:moveTo>
                      <a:pt x="0" y="25758"/>
                    </a:moveTo>
                    <a:cubicBezTo>
                      <a:pt x="21465" y="30051"/>
                      <a:pt x="43026" y="33888"/>
                      <a:pt x="64394" y="38637"/>
                    </a:cubicBezTo>
                    <a:cubicBezTo>
                      <a:pt x="81673" y="42477"/>
                      <a:pt x="98210" y="51516"/>
                      <a:pt x="115910" y="51516"/>
                    </a:cubicBezTo>
                    <a:cubicBezTo>
                      <a:pt x="163327" y="51516"/>
                      <a:pt x="210355" y="42930"/>
                      <a:pt x="257577" y="38637"/>
                    </a:cubicBezTo>
                    <a:cubicBezTo>
                      <a:pt x="270456" y="34344"/>
                      <a:pt x="282962" y="28703"/>
                      <a:pt x="296214" y="25758"/>
                    </a:cubicBezTo>
                    <a:cubicBezTo>
                      <a:pt x="432210" y="-4464"/>
                      <a:pt x="325146" y="28993"/>
                      <a:pt x="412124" y="0"/>
                    </a:cubicBezTo>
                    <a:cubicBezTo>
                      <a:pt x="425003" y="4293"/>
                      <a:pt x="438619" y="6808"/>
                      <a:pt x="450761" y="12879"/>
                    </a:cubicBezTo>
                    <a:cubicBezTo>
                      <a:pt x="486651" y="30824"/>
                      <a:pt x="487029" y="47200"/>
                      <a:pt x="528034" y="51516"/>
                    </a:cubicBezTo>
                    <a:cubicBezTo>
                      <a:pt x="596477" y="58721"/>
                      <a:pt x="665409" y="60102"/>
                      <a:pt x="734096" y="64395"/>
                    </a:cubicBezTo>
                    <a:cubicBezTo>
                      <a:pt x="746975" y="68688"/>
                      <a:pt x="759157" y="77274"/>
                      <a:pt x="772732" y="77274"/>
                    </a:cubicBezTo>
                    <a:cubicBezTo>
                      <a:pt x="790432" y="77274"/>
                      <a:pt x="807229" y="69258"/>
                      <a:pt x="824248" y="64395"/>
                    </a:cubicBezTo>
                    <a:cubicBezTo>
                      <a:pt x="953592" y="27440"/>
                      <a:pt x="753343" y="78902"/>
                      <a:pt x="914400" y="38637"/>
                    </a:cubicBezTo>
                    <a:cubicBezTo>
                      <a:pt x="927279" y="30051"/>
                      <a:pt x="937769" y="15424"/>
                      <a:pt x="953037" y="12879"/>
                    </a:cubicBezTo>
                    <a:cubicBezTo>
                      <a:pt x="977314" y="8833"/>
                      <a:pt x="1013492" y="43107"/>
                      <a:pt x="1030310" y="51516"/>
                    </a:cubicBezTo>
                    <a:cubicBezTo>
                      <a:pt x="1042452" y="57587"/>
                      <a:pt x="1056067" y="60102"/>
                      <a:pt x="1068946" y="64395"/>
                    </a:cubicBezTo>
                    <a:cubicBezTo>
                      <a:pt x="1098997" y="60102"/>
                      <a:pt x="1131359" y="63845"/>
                      <a:pt x="1159099" y="51516"/>
                    </a:cubicBezTo>
                    <a:cubicBezTo>
                      <a:pt x="1173243" y="45230"/>
                      <a:pt x="1172769" y="22548"/>
                      <a:pt x="1184856" y="12879"/>
                    </a:cubicBezTo>
                    <a:cubicBezTo>
                      <a:pt x="1195457" y="4398"/>
                      <a:pt x="1210614" y="4293"/>
                      <a:pt x="1223493" y="0"/>
                    </a:cubicBezTo>
                    <a:cubicBezTo>
                      <a:pt x="1244958" y="4293"/>
                      <a:pt x="1268881" y="2019"/>
                      <a:pt x="1287887" y="12879"/>
                    </a:cubicBezTo>
                    <a:cubicBezTo>
                      <a:pt x="1301326" y="20559"/>
                      <a:pt x="1302700" y="40571"/>
                      <a:pt x="1313645" y="51516"/>
                    </a:cubicBezTo>
                    <a:cubicBezTo>
                      <a:pt x="1324590" y="62461"/>
                      <a:pt x="1338137" y="70988"/>
                      <a:pt x="1352282" y="77274"/>
                    </a:cubicBezTo>
                    <a:cubicBezTo>
                      <a:pt x="1377093" y="88301"/>
                      <a:pt x="1403797" y="94445"/>
                      <a:pt x="1429555" y="103031"/>
                    </a:cubicBezTo>
                    <a:lnTo>
                      <a:pt x="1468192" y="115910"/>
                    </a:lnTo>
                    <a:cubicBezTo>
                      <a:pt x="1476778" y="103031"/>
                      <a:pt x="1478933" y="81028"/>
                      <a:pt x="1493949" y="77274"/>
                    </a:cubicBezTo>
                    <a:cubicBezTo>
                      <a:pt x="1519283" y="70941"/>
                      <a:pt x="1545110" y="90152"/>
                      <a:pt x="1571223" y="90152"/>
                    </a:cubicBezTo>
                    <a:cubicBezTo>
                      <a:pt x="1584798" y="90152"/>
                      <a:pt x="1596980" y="81567"/>
                      <a:pt x="1609859" y="77274"/>
                    </a:cubicBezTo>
                    <a:cubicBezTo>
                      <a:pt x="1622738" y="81567"/>
                      <a:pt x="1638897" y="80553"/>
                      <a:pt x="1648496" y="90152"/>
                    </a:cubicBezTo>
                    <a:cubicBezTo>
                      <a:pt x="1669102" y="110758"/>
                      <a:pt x="1662234" y="146820"/>
                      <a:pt x="1648496" y="167426"/>
                    </a:cubicBezTo>
                    <a:cubicBezTo>
                      <a:pt x="1638393" y="182580"/>
                      <a:pt x="1622738" y="193183"/>
                      <a:pt x="1609859" y="206062"/>
                    </a:cubicBezTo>
                    <a:cubicBezTo>
                      <a:pt x="1605566" y="218941"/>
                      <a:pt x="1603573" y="232832"/>
                      <a:pt x="1596980" y="244699"/>
                    </a:cubicBezTo>
                    <a:cubicBezTo>
                      <a:pt x="1581946" y="271760"/>
                      <a:pt x="1545465" y="321972"/>
                      <a:pt x="1545465" y="321972"/>
                    </a:cubicBezTo>
                    <a:cubicBezTo>
                      <a:pt x="1521437" y="538225"/>
                      <a:pt x="1576484" y="381521"/>
                      <a:pt x="1455313" y="450761"/>
                    </a:cubicBezTo>
                    <a:cubicBezTo>
                      <a:pt x="1443526" y="457496"/>
                      <a:pt x="1448505" y="477255"/>
                      <a:pt x="1442434" y="489397"/>
                    </a:cubicBezTo>
                    <a:cubicBezTo>
                      <a:pt x="1435512" y="503241"/>
                      <a:pt x="1425262" y="515155"/>
                      <a:pt x="1416676" y="528034"/>
                    </a:cubicBezTo>
                    <a:cubicBezTo>
                      <a:pt x="1420969" y="549499"/>
                      <a:pt x="1421869" y="571932"/>
                      <a:pt x="1429555" y="592428"/>
                    </a:cubicBezTo>
                    <a:cubicBezTo>
                      <a:pt x="1434990" y="606921"/>
                      <a:pt x="1455313" y="615586"/>
                      <a:pt x="1455313" y="631065"/>
                    </a:cubicBezTo>
                    <a:cubicBezTo>
                      <a:pt x="1455313" y="648981"/>
                      <a:pt x="1450137" y="787176"/>
                      <a:pt x="1403797" y="824248"/>
                    </a:cubicBezTo>
                    <a:cubicBezTo>
                      <a:pt x="1393196" y="832728"/>
                      <a:pt x="1378040" y="832834"/>
                      <a:pt x="1365161" y="837127"/>
                    </a:cubicBezTo>
                    <a:cubicBezTo>
                      <a:pt x="1360868" y="850006"/>
                      <a:pt x="1357049" y="863053"/>
                      <a:pt x="1352282" y="875764"/>
                    </a:cubicBezTo>
                    <a:cubicBezTo>
                      <a:pt x="1344165" y="897410"/>
                      <a:pt x="1333835" y="918226"/>
                      <a:pt x="1326524" y="940158"/>
                    </a:cubicBezTo>
                    <a:cubicBezTo>
                      <a:pt x="1320927" y="956950"/>
                      <a:pt x="1317938" y="974502"/>
                      <a:pt x="1313645" y="991674"/>
                    </a:cubicBezTo>
                    <a:cubicBezTo>
                      <a:pt x="1309352" y="1051775"/>
                      <a:pt x="1307806" y="1112136"/>
                      <a:pt x="1300766" y="1171978"/>
                    </a:cubicBezTo>
                    <a:cubicBezTo>
                      <a:pt x="1299180" y="1185460"/>
                      <a:pt x="1290832" y="1197362"/>
                      <a:pt x="1287887" y="1210614"/>
                    </a:cubicBezTo>
                    <a:cubicBezTo>
                      <a:pt x="1282222" y="1236105"/>
                      <a:pt x="1280479" y="1262354"/>
                      <a:pt x="1275008" y="1287888"/>
                    </a:cubicBezTo>
                    <a:cubicBezTo>
                      <a:pt x="1267591" y="1322503"/>
                      <a:pt x="1271914" y="1363724"/>
                      <a:pt x="1249251" y="1390919"/>
                    </a:cubicBezTo>
                    <a:cubicBezTo>
                      <a:pt x="1227786" y="1416677"/>
                      <a:pt x="1204084" y="1440724"/>
                      <a:pt x="1184856" y="1468192"/>
                    </a:cubicBezTo>
                    <a:cubicBezTo>
                      <a:pt x="1136420" y="1537385"/>
                      <a:pt x="1189056" y="1509721"/>
                      <a:pt x="1120462" y="1532586"/>
                    </a:cubicBezTo>
                    <a:cubicBezTo>
                      <a:pt x="1048043" y="1641215"/>
                      <a:pt x="1102661" y="1545050"/>
                      <a:pt x="1081825" y="1815921"/>
                    </a:cubicBezTo>
                    <a:cubicBezTo>
                      <a:pt x="1079497" y="1846188"/>
                      <a:pt x="1073239" y="1876023"/>
                      <a:pt x="1068946" y="1906074"/>
                    </a:cubicBezTo>
                    <a:cubicBezTo>
                      <a:pt x="1080838" y="2060673"/>
                      <a:pt x="1090706" y="2060847"/>
                      <a:pt x="1068946" y="2202288"/>
                    </a:cubicBezTo>
                    <a:cubicBezTo>
                      <a:pt x="1066882" y="2215705"/>
                      <a:pt x="1060361" y="2228045"/>
                      <a:pt x="1056068" y="2240924"/>
                    </a:cubicBezTo>
                    <a:cubicBezTo>
                      <a:pt x="1060361" y="2301025"/>
                      <a:pt x="1063726" y="2361200"/>
                      <a:pt x="1068946" y="2421228"/>
                    </a:cubicBezTo>
                    <a:cubicBezTo>
                      <a:pt x="1079095" y="2537942"/>
                      <a:pt x="1071009" y="2504689"/>
                      <a:pt x="1094704" y="2575775"/>
                    </a:cubicBezTo>
                    <a:cubicBezTo>
                      <a:pt x="1090411" y="2618705"/>
                      <a:pt x="1087927" y="2661854"/>
                      <a:pt x="1081825" y="2704564"/>
                    </a:cubicBezTo>
                    <a:cubicBezTo>
                      <a:pt x="1079322" y="2722086"/>
                      <a:pt x="1080003" y="2742257"/>
                      <a:pt x="1068946" y="2756079"/>
                    </a:cubicBezTo>
                    <a:cubicBezTo>
                      <a:pt x="1060466" y="2766680"/>
                      <a:pt x="1043189" y="2764665"/>
                      <a:pt x="1030310" y="2768958"/>
                    </a:cubicBezTo>
                    <a:cubicBezTo>
                      <a:pt x="1026017" y="2781837"/>
                      <a:pt x="1019663" y="2794204"/>
                      <a:pt x="1017431" y="2807595"/>
                    </a:cubicBezTo>
                    <a:cubicBezTo>
                      <a:pt x="993748" y="2949693"/>
                      <a:pt x="1009392" y="3015709"/>
                      <a:pt x="991673" y="3181082"/>
                    </a:cubicBezTo>
                    <a:cubicBezTo>
                      <a:pt x="987902" y="3216281"/>
                      <a:pt x="965915" y="3284113"/>
                      <a:pt x="965915" y="3284113"/>
                    </a:cubicBezTo>
                    <a:cubicBezTo>
                      <a:pt x="974501" y="3305578"/>
                      <a:pt x="978236" y="3329695"/>
                      <a:pt x="991673" y="3348507"/>
                    </a:cubicBezTo>
                    <a:cubicBezTo>
                      <a:pt x="1011008" y="3375576"/>
                      <a:pt x="1054207" y="3380239"/>
                      <a:pt x="1081825" y="3387144"/>
                    </a:cubicBezTo>
                    <a:cubicBezTo>
                      <a:pt x="1147349" y="3583715"/>
                      <a:pt x="1081846" y="3374708"/>
                      <a:pt x="1107583" y="3915178"/>
                    </a:cubicBezTo>
                    <a:cubicBezTo>
                      <a:pt x="1108425" y="3932858"/>
                      <a:pt x="1116169" y="3949521"/>
                      <a:pt x="1120462" y="3966693"/>
                    </a:cubicBezTo>
                    <a:cubicBezTo>
                      <a:pt x="1106706" y="4131763"/>
                      <a:pt x="1097917" y="4146943"/>
                      <a:pt x="1120462" y="4327302"/>
                    </a:cubicBezTo>
                    <a:cubicBezTo>
                      <a:pt x="1138951" y="4475214"/>
                      <a:pt x="1131403" y="4387820"/>
                      <a:pt x="1171977" y="4468969"/>
                    </a:cubicBezTo>
                    <a:cubicBezTo>
                      <a:pt x="1181215" y="4487445"/>
                      <a:pt x="1193609" y="4542615"/>
                      <a:pt x="1197735" y="4559121"/>
                    </a:cubicBezTo>
                    <a:cubicBezTo>
                      <a:pt x="1186149" y="4814000"/>
                      <a:pt x="1094891" y="4818593"/>
                      <a:pt x="1223493" y="4855336"/>
                    </a:cubicBezTo>
                    <a:cubicBezTo>
                      <a:pt x="1240512" y="4860198"/>
                      <a:pt x="1257836" y="4863921"/>
                      <a:pt x="1275008" y="4868214"/>
                    </a:cubicBezTo>
                    <a:cubicBezTo>
                      <a:pt x="1270715" y="4902558"/>
                      <a:pt x="1268321" y="4937192"/>
                      <a:pt x="1262130" y="4971245"/>
                    </a:cubicBezTo>
                    <a:cubicBezTo>
                      <a:pt x="1259702" y="4984602"/>
                      <a:pt x="1249251" y="4996306"/>
                      <a:pt x="1249251" y="5009882"/>
                    </a:cubicBezTo>
                    <a:cubicBezTo>
                      <a:pt x="1249251" y="5027582"/>
                      <a:pt x="1257837" y="5044225"/>
                      <a:pt x="1262130" y="5061397"/>
                    </a:cubicBezTo>
                    <a:cubicBezTo>
                      <a:pt x="1266423" y="5130084"/>
                      <a:pt x="1267804" y="5199016"/>
                      <a:pt x="1275008" y="5267459"/>
                    </a:cubicBezTo>
                    <a:cubicBezTo>
                      <a:pt x="1276429" y="5280960"/>
                      <a:pt x="1287887" y="5292520"/>
                      <a:pt x="1287887" y="5306096"/>
                    </a:cubicBezTo>
                    <a:cubicBezTo>
                      <a:pt x="1287887" y="5357790"/>
                      <a:pt x="1312889" y="5425468"/>
                      <a:pt x="1275008" y="5460643"/>
                    </a:cubicBezTo>
                    <a:cubicBezTo>
                      <a:pt x="1233991" y="5498730"/>
                      <a:pt x="1163391" y="5469228"/>
                      <a:pt x="1107583" y="5473521"/>
                    </a:cubicBezTo>
                    <a:cubicBezTo>
                      <a:pt x="1090612" y="5484835"/>
                      <a:pt x="1036104" y="5523481"/>
                      <a:pt x="1017431" y="5525037"/>
                    </a:cubicBezTo>
                    <a:cubicBezTo>
                      <a:pt x="982940" y="5527911"/>
                      <a:pt x="948744" y="5516451"/>
                      <a:pt x="914400" y="5512158"/>
                    </a:cubicBezTo>
                    <a:cubicBezTo>
                      <a:pt x="658327" y="5524352"/>
                      <a:pt x="638596" y="5534091"/>
                      <a:pt x="386366" y="5512158"/>
                    </a:cubicBezTo>
                    <a:cubicBezTo>
                      <a:pt x="372842" y="5510982"/>
                      <a:pt x="361086" y="5501707"/>
                      <a:pt x="347730" y="5499279"/>
                    </a:cubicBezTo>
                    <a:cubicBezTo>
                      <a:pt x="313677" y="5493088"/>
                      <a:pt x="279043" y="5490693"/>
                      <a:pt x="244699" y="5486400"/>
                    </a:cubicBezTo>
                    <a:cubicBezTo>
                      <a:pt x="200852" y="5471785"/>
                      <a:pt x="150357" y="5451405"/>
                      <a:pt x="103031" y="5447764"/>
                    </a:cubicBezTo>
                    <a:cubicBezTo>
                      <a:pt x="68788" y="5445130"/>
                      <a:pt x="34344" y="5447764"/>
                      <a:pt x="0" y="5447764"/>
                    </a:cubicBezTo>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069202" y="1476700"/>
                <a:ext cx="7195919" cy="51891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5221854" y="4927208"/>
              <a:ext cx="3889676" cy="156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5473862" y="5229561"/>
              <a:ext cx="175310" cy="821635"/>
            </a:xfrm>
            <a:custGeom>
              <a:avLst/>
              <a:gdLst>
                <a:gd name="connsiteX0" fmla="*/ 0 w 212035"/>
                <a:gd name="connsiteY0" fmla="*/ 0 h 821635"/>
                <a:gd name="connsiteX1" fmla="*/ 66261 w 212035"/>
                <a:gd name="connsiteY1" fmla="*/ 53009 h 821635"/>
                <a:gd name="connsiteX2" fmla="*/ 92765 w 212035"/>
                <a:gd name="connsiteY2" fmla="*/ 119270 h 821635"/>
                <a:gd name="connsiteX3" fmla="*/ 66261 w 212035"/>
                <a:gd name="connsiteY3" fmla="*/ 331304 h 821635"/>
                <a:gd name="connsiteX4" fmla="*/ 92765 w 212035"/>
                <a:gd name="connsiteY4" fmla="*/ 477078 h 821635"/>
                <a:gd name="connsiteX5" fmla="*/ 185530 w 212035"/>
                <a:gd name="connsiteY5" fmla="*/ 556591 h 821635"/>
                <a:gd name="connsiteX6" fmla="*/ 212035 w 212035"/>
                <a:gd name="connsiteY6" fmla="*/ 583096 h 821635"/>
                <a:gd name="connsiteX7" fmla="*/ 198782 w 212035"/>
                <a:gd name="connsiteY7" fmla="*/ 689113 h 821635"/>
                <a:gd name="connsiteX8" fmla="*/ 185530 w 212035"/>
                <a:gd name="connsiteY8" fmla="*/ 728870 h 821635"/>
                <a:gd name="connsiteX9" fmla="*/ 119269 w 212035"/>
                <a:gd name="connsiteY9" fmla="*/ 781878 h 821635"/>
                <a:gd name="connsiteX10" fmla="*/ 119269 w 212035"/>
                <a:gd name="connsiteY10" fmla="*/ 821635 h 821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035" h="821635">
                  <a:moveTo>
                    <a:pt x="0" y="0"/>
                  </a:moveTo>
                  <a:cubicBezTo>
                    <a:pt x="22087" y="17670"/>
                    <a:pt x="48896" y="30682"/>
                    <a:pt x="66261" y="53009"/>
                  </a:cubicBezTo>
                  <a:cubicBezTo>
                    <a:pt x="80866" y="71786"/>
                    <a:pt x="91445" y="95518"/>
                    <a:pt x="92765" y="119270"/>
                  </a:cubicBezTo>
                  <a:cubicBezTo>
                    <a:pt x="99586" y="242044"/>
                    <a:pt x="92598" y="252292"/>
                    <a:pt x="66261" y="331304"/>
                  </a:cubicBezTo>
                  <a:cubicBezTo>
                    <a:pt x="66382" y="332028"/>
                    <a:pt x="88355" y="469140"/>
                    <a:pt x="92765" y="477078"/>
                  </a:cubicBezTo>
                  <a:cubicBezTo>
                    <a:pt x="118286" y="523015"/>
                    <a:pt x="149680" y="527911"/>
                    <a:pt x="185530" y="556591"/>
                  </a:cubicBezTo>
                  <a:cubicBezTo>
                    <a:pt x="195287" y="564396"/>
                    <a:pt x="203200" y="574261"/>
                    <a:pt x="212035" y="583096"/>
                  </a:cubicBezTo>
                  <a:cubicBezTo>
                    <a:pt x="207617" y="618435"/>
                    <a:pt x="205153" y="654073"/>
                    <a:pt x="198782" y="689113"/>
                  </a:cubicBezTo>
                  <a:cubicBezTo>
                    <a:pt x="196283" y="702857"/>
                    <a:pt x="194256" y="717962"/>
                    <a:pt x="185530" y="728870"/>
                  </a:cubicBezTo>
                  <a:cubicBezTo>
                    <a:pt x="169746" y="748600"/>
                    <a:pt x="130075" y="754863"/>
                    <a:pt x="119269" y="781878"/>
                  </a:cubicBezTo>
                  <a:cubicBezTo>
                    <a:pt x="114347" y="794182"/>
                    <a:pt x="119269" y="808383"/>
                    <a:pt x="119269" y="821635"/>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5658344" y="5481352"/>
              <a:ext cx="188050" cy="821635"/>
            </a:xfrm>
            <a:custGeom>
              <a:avLst/>
              <a:gdLst>
                <a:gd name="connsiteX0" fmla="*/ 134678 w 227444"/>
                <a:gd name="connsiteY0" fmla="*/ 0 h 821635"/>
                <a:gd name="connsiteX1" fmla="*/ 161183 w 227444"/>
                <a:gd name="connsiteY1" fmla="*/ 92765 h 821635"/>
                <a:gd name="connsiteX2" fmla="*/ 227444 w 227444"/>
                <a:gd name="connsiteY2" fmla="*/ 212035 h 821635"/>
                <a:gd name="connsiteX3" fmla="*/ 214191 w 227444"/>
                <a:gd name="connsiteY3" fmla="*/ 384313 h 821635"/>
                <a:gd name="connsiteX4" fmla="*/ 134678 w 227444"/>
                <a:gd name="connsiteY4" fmla="*/ 490331 h 821635"/>
                <a:gd name="connsiteX5" fmla="*/ 121426 w 227444"/>
                <a:gd name="connsiteY5" fmla="*/ 636105 h 821635"/>
                <a:gd name="connsiteX6" fmla="*/ 55165 w 227444"/>
                <a:gd name="connsiteY6" fmla="*/ 702365 h 821635"/>
                <a:gd name="connsiteX7" fmla="*/ 2157 w 227444"/>
                <a:gd name="connsiteY7" fmla="*/ 768626 h 821635"/>
                <a:gd name="connsiteX8" fmla="*/ 2157 w 227444"/>
                <a:gd name="connsiteY8" fmla="*/ 821635 h 821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44" h="821635">
                  <a:moveTo>
                    <a:pt x="134678" y="0"/>
                  </a:moveTo>
                  <a:cubicBezTo>
                    <a:pt x="143513" y="30922"/>
                    <a:pt x="149639" y="62749"/>
                    <a:pt x="161183" y="92765"/>
                  </a:cubicBezTo>
                  <a:cubicBezTo>
                    <a:pt x="182495" y="148176"/>
                    <a:pt x="198243" y="168235"/>
                    <a:pt x="227444" y="212035"/>
                  </a:cubicBezTo>
                  <a:cubicBezTo>
                    <a:pt x="223026" y="269461"/>
                    <a:pt x="228849" y="328614"/>
                    <a:pt x="214191" y="384313"/>
                  </a:cubicBezTo>
                  <a:cubicBezTo>
                    <a:pt x="203487" y="424987"/>
                    <a:pt x="164395" y="460614"/>
                    <a:pt x="134678" y="490331"/>
                  </a:cubicBezTo>
                  <a:cubicBezTo>
                    <a:pt x="130261" y="538922"/>
                    <a:pt x="131649" y="588396"/>
                    <a:pt x="121426" y="636105"/>
                  </a:cubicBezTo>
                  <a:cubicBezTo>
                    <a:pt x="113200" y="674491"/>
                    <a:pt x="81060" y="681649"/>
                    <a:pt x="55165" y="702365"/>
                  </a:cubicBezTo>
                  <a:cubicBezTo>
                    <a:pt x="39626" y="714796"/>
                    <a:pt x="7258" y="750771"/>
                    <a:pt x="2157" y="768626"/>
                  </a:cubicBezTo>
                  <a:cubicBezTo>
                    <a:pt x="-2697" y="785616"/>
                    <a:pt x="2157" y="803965"/>
                    <a:pt x="2157" y="821635"/>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131271" y="5269317"/>
              <a:ext cx="76698" cy="1020418"/>
            </a:xfrm>
            <a:custGeom>
              <a:avLst/>
              <a:gdLst>
                <a:gd name="connsiteX0" fmla="*/ 0 w 92765"/>
                <a:gd name="connsiteY0" fmla="*/ 0 h 1020418"/>
                <a:gd name="connsiteX1" fmla="*/ 13252 w 92765"/>
                <a:gd name="connsiteY1" fmla="*/ 66261 h 1020418"/>
                <a:gd name="connsiteX2" fmla="*/ 92765 w 92765"/>
                <a:gd name="connsiteY2" fmla="*/ 304800 h 1020418"/>
                <a:gd name="connsiteX3" fmla="*/ 79513 w 92765"/>
                <a:gd name="connsiteY3" fmla="*/ 490331 h 1020418"/>
                <a:gd name="connsiteX4" fmla="*/ 26505 w 92765"/>
                <a:gd name="connsiteY4" fmla="*/ 569844 h 1020418"/>
                <a:gd name="connsiteX5" fmla="*/ 0 w 92765"/>
                <a:gd name="connsiteY5" fmla="*/ 649357 h 1020418"/>
                <a:gd name="connsiteX6" fmla="*/ 26505 w 92765"/>
                <a:gd name="connsiteY6" fmla="*/ 768627 h 1020418"/>
                <a:gd name="connsiteX7" fmla="*/ 53009 w 92765"/>
                <a:gd name="connsiteY7" fmla="*/ 808383 h 1020418"/>
                <a:gd name="connsiteX8" fmla="*/ 66261 w 92765"/>
                <a:gd name="connsiteY8" fmla="*/ 848140 h 1020418"/>
                <a:gd name="connsiteX9" fmla="*/ 92765 w 92765"/>
                <a:gd name="connsiteY9" fmla="*/ 1020418 h 102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65" h="1020418">
                  <a:moveTo>
                    <a:pt x="0" y="0"/>
                  </a:moveTo>
                  <a:cubicBezTo>
                    <a:pt x="4417" y="22087"/>
                    <a:pt x="6129" y="44892"/>
                    <a:pt x="13252" y="66261"/>
                  </a:cubicBezTo>
                  <a:cubicBezTo>
                    <a:pt x="102468" y="333911"/>
                    <a:pt x="62003" y="150990"/>
                    <a:pt x="92765" y="304800"/>
                  </a:cubicBezTo>
                  <a:cubicBezTo>
                    <a:pt x="88348" y="366644"/>
                    <a:pt x="94550" y="430181"/>
                    <a:pt x="79513" y="490331"/>
                  </a:cubicBezTo>
                  <a:cubicBezTo>
                    <a:pt x="71787" y="521234"/>
                    <a:pt x="36578" y="539625"/>
                    <a:pt x="26505" y="569844"/>
                  </a:cubicBezTo>
                  <a:lnTo>
                    <a:pt x="0" y="649357"/>
                  </a:lnTo>
                  <a:cubicBezTo>
                    <a:pt x="5091" y="679902"/>
                    <a:pt x="10191" y="736000"/>
                    <a:pt x="26505" y="768627"/>
                  </a:cubicBezTo>
                  <a:cubicBezTo>
                    <a:pt x="33628" y="782872"/>
                    <a:pt x="44174" y="795131"/>
                    <a:pt x="53009" y="808383"/>
                  </a:cubicBezTo>
                  <a:cubicBezTo>
                    <a:pt x="57426" y="821635"/>
                    <a:pt x="64415" y="834293"/>
                    <a:pt x="66261" y="848140"/>
                  </a:cubicBezTo>
                  <a:cubicBezTo>
                    <a:pt x="89565" y="1022925"/>
                    <a:pt x="40781" y="968434"/>
                    <a:pt x="92765" y="1020418"/>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6372322" y="5335578"/>
              <a:ext cx="237519" cy="1060174"/>
            </a:xfrm>
            <a:custGeom>
              <a:avLst/>
              <a:gdLst>
                <a:gd name="connsiteX0" fmla="*/ 238539 w 287277"/>
                <a:gd name="connsiteY0" fmla="*/ 0 h 1060174"/>
                <a:gd name="connsiteX1" fmla="*/ 251791 w 287277"/>
                <a:gd name="connsiteY1" fmla="*/ 397566 h 1060174"/>
                <a:gd name="connsiteX2" fmla="*/ 185530 w 287277"/>
                <a:gd name="connsiteY2" fmla="*/ 463826 h 1060174"/>
                <a:gd name="connsiteX3" fmla="*/ 172278 w 287277"/>
                <a:gd name="connsiteY3" fmla="*/ 503583 h 1060174"/>
                <a:gd name="connsiteX4" fmla="*/ 159026 w 287277"/>
                <a:gd name="connsiteY4" fmla="*/ 675861 h 1060174"/>
                <a:gd name="connsiteX5" fmla="*/ 119270 w 287277"/>
                <a:gd name="connsiteY5" fmla="*/ 728870 h 1060174"/>
                <a:gd name="connsiteX6" fmla="*/ 79513 w 287277"/>
                <a:gd name="connsiteY6" fmla="*/ 795131 h 1060174"/>
                <a:gd name="connsiteX7" fmla="*/ 26504 w 287277"/>
                <a:gd name="connsiteY7" fmla="*/ 914400 h 1060174"/>
                <a:gd name="connsiteX8" fmla="*/ 0 w 287277"/>
                <a:gd name="connsiteY8" fmla="*/ 940905 h 1060174"/>
                <a:gd name="connsiteX9" fmla="*/ 13252 w 287277"/>
                <a:gd name="connsiteY9" fmla="*/ 1060174 h 1060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277" h="1060174">
                  <a:moveTo>
                    <a:pt x="238539" y="0"/>
                  </a:moveTo>
                  <a:cubicBezTo>
                    <a:pt x="297938" y="148499"/>
                    <a:pt x="303868" y="137179"/>
                    <a:pt x="251791" y="397566"/>
                  </a:cubicBezTo>
                  <a:cubicBezTo>
                    <a:pt x="245665" y="428195"/>
                    <a:pt x="185530" y="463826"/>
                    <a:pt x="185530" y="463826"/>
                  </a:cubicBezTo>
                  <a:cubicBezTo>
                    <a:pt x="181113" y="477078"/>
                    <a:pt x="174011" y="489722"/>
                    <a:pt x="172278" y="503583"/>
                  </a:cubicBezTo>
                  <a:cubicBezTo>
                    <a:pt x="165134" y="560734"/>
                    <a:pt x="172218" y="619796"/>
                    <a:pt x="159026" y="675861"/>
                  </a:cubicBezTo>
                  <a:cubicBezTo>
                    <a:pt x="153967" y="697361"/>
                    <a:pt x="131522" y="710493"/>
                    <a:pt x="119270" y="728870"/>
                  </a:cubicBezTo>
                  <a:cubicBezTo>
                    <a:pt x="104982" y="750302"/>
                    <a:pt x="91032" y="772093"/>
                    <a:pt x="79513" y="795131"/>
                  </a:cubicBezTo>
                  <a:cubicBezTo>
                    <a:pt x="56550" y="841057"/>
                    <a:pt x="54614" y="872235"/>
                    <a:pt x="26504" y="914400"/>
                  </a:cubicBezTo>
                  <a:cubicBezTo>
                    <a:pt x="19573" y="924796"/>
                    <a:pt x="8835" y="932070"/>
                    <a:pt x="0" y="940905"/>
                  </a:cubicBezTo>
                  <a:cubicBezTo>
                    <a:pt x="21633" y="1005805"/>
                    <a:pt x="13252" y="966692"/>
                    <a:pt x="13252" y="1060174"/>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6766768" y="5295822"/>
              <a:ext cx="131482" cy="1086678"/>
            </a:xfrm>
            <a:custGeom>
              <a:avLst/>
              <a:gdLst>
                <a:gd name="connsiteX0" fmla="*/ 159026 w 159026"/>
                <a:gd name="connsiteY0" fmla="*/ 0 h 1086678"/>
                <a:gd name="connsiteX1" fmla="*/ 92765 w 159026"/>
                <a:gd name="connsiteY1" fmla="*/ 53009 h 1086678"/>
                <a:gd name="connsiteX2" fmla="*/ 53009 w 159026"/>
                <a:gd name="connsiteY2" fmla="*/ 172278 h 1086678"/>
                <a:gd name="connsiteX3" fmla="*/ 79513 w 159026"/>
                <a:gd name="connsiteY3" fmla="*/ 490330 h 1086678"/>
                <a:gd name="connsiteX4" fmla="*/ 106018 w 159026"/>
                <a:gd name="connsiteY4" fmla="*/ 781878 h 1086678"/>
                <a:gd name="connsiteX5" fmla="*/ 79513 w 159026"/>
                <a:gd name="connsiteY5" fmla="*/ 967409 h 1086678"/>
                <a:gd name="connsiteX6" fmla="*/ 53009 w 159026"/>
                <a:gd name="connsiteY6" fmla="*/ 1007165 h 1086678"/>
                <a:gd name="connsiteX7" fmla="*/ 13252 w 159026"/>
                <a:gd name="connsiteY7" fmla="*/ 1046922 h 1086678"/>
                <a:gd name="connsiteX8" fmla="*/ 0 w 159026"/>
                <a:gd name="connsiteY8" fmla="*/ 1086678 h 10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026" h="1086678">
                  <a:moveTo>
                    <a:pt x="159026" y="0"/>
                  </a:moveTo>
                  <a:cubicBezTo>
                    <a:pt x="136939" y="17670"/>
                    <a:pt x="110130" y="30682"/>
                    <a:pt x="92765" y="53009"/>
                  </a:cubicBezTo>
                  <a:cubicBezTo>
                    <a:pt x="74379" y="76647"/>
                    <a:pt x="60635" y="141772"/>
                    <a:pt x="53009" y="172278"/>
                  </a:cubicBezTo>
                  <a:cubicBezTo>
                    <a:pt x="67910" y="321286"/>
                    <a:pt x="69412" y="323655"/>
                    <a:pt x="79513" y="490330"/>
                  </a:cubicBezTo>
                  <a:cubicBezTo>
                    <a:pt x="96089" y="763841"/>
                    <a:pt x="65755" y="661097"/>
                    <a:pt x="106018" y="781878"/>
                  </a:cubicBezTo>
                  <a:cubicBezTo>
                    <a:pt x="102632" y="819117"/>
                    <a:pt x="105007" y="916421"/>
                    <a:pt x="79513" y="967409"/>
                  </a:cubicBezTo>
                  <a:cubicBezTo>
                    <a:pt x="72390" y="981655"/>
                    <a:pt x="63205" y="994930"/>
                    <a:pt x="53009" y="1007165"/>
                  </a:cubicBezTo>
                  <a:cubicBezTo>
                    <a:pt x="41011" y="1021563"/>
                    <a:pt x="26504" y="1033670"/>
                    <a:pt x="13252" y="1046922"/>
                  </a:cubicBezTo>
                  <a:lnTo>
                    <a:pt x="0" y="1086678"/>
                  </a:ln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51617" y="5282570"/>
              <a:ext cx="197252" cy="1125848"/>
            </a:xfrm>
            <a:custGeom>
              <a:avLst/>
              <a:gdLst>
                <a:gd name="connsiteX0" fmla="*/ 238574 w 238574"/>
                <a:gd name="connsiteY0" fmla="*/ 0 h 1125848"/>
                <a:gd name="connsiteX1" fmla="*/ 132557 w 238574"/>
                <a:gd name="connsiteY1" fmla="*/ 278295 h 1125848"/>
                <a:gd name="connsiteX2" fmla="*/ 119304 w 238574"/>
                <a:gd name="connsiteY2" fmla="*/ 344556 h 1125848"/>
                <a:gd name="connsiteX3" fmla="*/ 106052 w 238574"/>
                <a:gd name="connsiteY3" fmla="*/ 384313 h 1125848"/>
                <a:gd name="connsiteX4" fmla="*/ 92800 w 238574"/>
                <a:gd name="connsiteY4" fmla="*/ 675861 h 1125848"/>
                <a:gd name="connsiteX5" fmla="*/ 79548 w 238574"/>
                <a:gd name="connsiteY5" fmla="*/ 715617 h 1125848"/>
                <a:gd name="connsiteX6" fmla="*/ 53043 w 238574"/>
                <a:gd name="connsiteY6" fmla="*/ 755374 h 1125848"/>
                <a:gd name="connsiteX7" fmla="*/ 13287 w 238574"/>
                <a:gd name="connsiteY7" fmla="*/ 1060174 h 1125848"/>
                <a:gd name="connsiteX8" fmla="*/ 35 w 238574"/>
                <a:gd name="connsiteY8" fmla="*/ 1113182 h 112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574" h="1125848">
                  <a:moveTo>
                    <a:pt x="238574" y="0"/>
                  </a:moveTo>
                  <a:cubicBezTo>
                    <a:pt x="205947" y="163136"/>
                    <a:pt x="248891" y="-27079"/>
                    <a:pt x="132557" y="278295"/>
                  </a:cubicBezTo>
                  <a:cubicBezTo>
                    <a:pt x="124538" y="299344"/>
                    <a:pt x="124767" y="322704"/>
                    <a:pt x="119304" y="344556"/>
                  </a:cubicBezTo>
                  <a:cubicBezTo>
                    <a:pt x="115916" y="358108"/>
                    <a:pt x="110469" y="371061"/>
                    <a:pt x="106052" y="384313"/>
                  </a:cubicBezTo>
                  <a:cubicBezTo>
                    <a:pt x="101635" y="481496"/>
                    <a:pt x="100558" y="578888"/>
                    <a:pt x="92800" y="675861"/>
                  </a:cubicBezTo>
                  <a:cubicBezTo>
                    <a:pt x="91686" y="689785"/>
                    <a:pt x="85795" y="703123"/>
                    <a:pt x="79548" y="715617"/>
                  </a:cubicBezTo>
                  <a:cubicBezTo>
                    <a:pt x="72425" y="729863"/>
                    <a:pt x="61878" y="742122"/>
                    <a:pt x="53043" y="755374"/>
                  </a:cubicBezTo>
                  <a:cubicBezTo>
                    <a:pt x="-2780" y="922845"/>
                    <a:pt x="43072" y="762319"/>
                    <a:pt x="13287" y="1060174"/>
                  </a:cubicBezTo>
                  <a:cubicBezTo>
                    <a:pt x="-1362" y="1206664"/>
                    <a:pt x="35" y="1053534"/>
                    <a:pt x="35" y="1113182"/>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8009279" y="5322326"/>
              <a:ext cx="186526" cy="1099931"/>
            </a:xfrm>
            <a:custGeom>
              <a:avLst/>
              <a:gdLst>
                <a:gd name="connsiteX0" fmla="*/ 172279 w 225601"/>
                <a:gd name="connsiteY0" fmla="*/ 0 h 1099931"/>
                <a:gd name="connsiteX1" fmla="*/ 212035 w 225601"/>
                <a:gd name="connsiteY1" fmla="*/ 66261 h 1099931"/>
                <a:gd name="connsiteX2" fmla="*/ 212035 w 225601"/>
                <a:gd name="connsiteY2" fmla="*/ 238539 h 1099931"/>
                <a:gd name="connsiteX3" fmla="*/ 185531 w 225601"/>
                <a:gd name="connsiteY3" fmla="*/ 265044 h 1099931"/>
                <a:gd name="connsiteX4" fmla="*/ 145774 w 225601"/>
                <a:gd name="connsiteY4" fmla="*/ 450574 h 1099931"/>
                <a:gd name="connsiteX5" fmla="*/ 132522 w 225601"/>
                <a:gd name="connsiteY5" fmla="*/ 543339 h 1099931"/>
                <a:gd name="connsiteX6" fmla="*/ 119270 w 225601"/>
                <a:gd name="connsiteY6" fmla="*/ 596348 h 1099931"/>
                <a:gd name="connsiteX7" fmla="*/ 79513 w 225601"/>
                <a:gd name="connsiteY7" fmla="*/ 622852 h 1099931"/>
                <a:gd name="connsiteX8" fmla="*/ 53009 w 225601"/>
                <a:gd name="connsiteY8" fmla="*/ 649357 h 1099931"/>
                <a:gd name="connsiteX9" fmla="*/ 39757 w 225601"/>
                <a:gd name="connsiteY9" fmla="*/ 808383 h 1099931"/>
                <a:gd name="connsiteX10" fmla="*/ 13252 w 225601"/>
                <a:gd name="connsiteY10" fmla="*/ 834887 h 1099931"/>
                <a:gd name="connsiteX11" fmla="*/ 0 w 225601"/>
                <a:gd name="connsiteY11" fmla="*/ 874644 h 1099931"/>
                <a:gd name="connsiteX12" fmla="*/ 13252 w 225601"/>
                <a:gd name="connsiteY12" fmla="*/ 1033670 h 1099931"/>
                <a:gd name="connsiteX13" fmla="*/ 39757 w 225601"/>
                <a:gd name="connsiteY13" fmla="*/ 1060174 h 1099931"/>
                <a:gd name="connsiteX14" fmla="*/ 39757 w 225601"/>
                <a:gd name="connsiteY14" fmla="*/ 1099931 h 109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01" h="1099931">
                  <a:moveTo>
                    <a:pt x="172279" y="0"/>
                  </a:moveTo>
                  <a:cubicBezTo>
                    <a:pt x="185531" y="22087"/>
                    <a:pt x="202469" y="42346"/>
                    <a:pt x="212035" y="66261"/>
                  </a:cubicBezTo>
                  <a:cubicBezTo>
                    <a:pt x="232826" y="118238"/>
                    <a:pt x="227205" y="187973"/>
                    <a:pt x="212035" y="238539"/>
                  </a:cubicBezTo>
                  <a:cubicBezTo>
                    <a:pt x="208445" y="250506"/>
                    <a:pt x="194366" y="256209"/>
                    <a:pt x="185531" y="265044"/>
                  </a:cubicBezTo>
                  <a:cubicBezTo>
                    <a:pt x="146307" y="382714"/>
                    <a:pt x="164349" y="311263"/>
                    <a:pt x="145774" y="450574"/>
                  </a:cubicBezTo>
                  <a:cubicBezTo>
                    <a:pt x="141646" y="481536"/>
                    <a:pt x="138110" y="512607"/>
                    <a:pt x="132522" y="543339"/>
                  </a:cubicBezTo>
                  <a:cubicBezTo>
                    <a:pt x="129264" y="561259"/>
                    <a:pt x="129373" y="581194"/>
                    <a:pt x="119270" y="596348"/>
                  </a:cubicBezTo>
                  <a:cubicBezTo>
                    <a:pt x="110435" y="609600"/>
                    <a:pt x="91950" y="612902"/>
                    <a:pt x="79513" y="622852"/>
                  </a:cubicBezTo>
                  <a:cubicBezTo>
                    <a:pt x="69757" y="630657"/>
                    <a:pt x="61844" y="640522"/>
                    <a:pt x="53009" y="649357"/>
                  </a:cubicBezTo>
                  <a:cubicBezTo>
                    <a:pt x="48592" y="702366"/>
                    <a:pt x="50903" y="756371"/>
                    <a:pt x="39757" y="808383"/>
                  </a:cubicBezTo>
                  <a:cubicBezTo>
                    <a:pt x="37139" y="820600"/>
                    <a:pt x="19680" y="824173"/>
                    <a:pt x="13252" y="834887"/>
                  </a:cubicBezTo>
                  <a:cubicBezTo>
                    <a:pt x="6065" y="846865"/>
                    <a:pt x="4417" y="861392"/>
                    <a:pt x="0" y="874644"/>
                  </a:cubicBezTo>
                  <a:cubicBezTo>
                    <a:pt x="4417" y="927653"/>
                    <a:pt x="2106" y="981658"/>
                    <a:pt x="13252" y="1033670"/>
                  </a:cubicBezTo>
                  <a:cubicBezTo>
                    <a:pt x="15870" y="1045887"/>
                    <a:pt x="35117" y="1048573"/>
                    <a:pt x="39757" y="1060174"/>
                  </a:cubicBezTo>
                  <a:cubicBezTo>
                    <a:pt x="44679" y="1072478"/>
                    <a:pt x="39757" y="1086679"/>
                    <a:pt x="39757" y="1099931"/>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8475061" y="5256065"/>
              <a:ext cx="198197" cy="1046922"/>
            </a:xfrm>
            <a:custGeom>
              <a:avLst/>
              <a:gdLst>
                <a:gd name="connsiteX0" fmla="*/ 239717 w 239717"/>
                <a:gd name="connsiteY0" fmla="*/ 0 h 1046922"/>
                <a:gd name="connsiteX1" fmla="*/ 40934 w 239717"/>
                <a:gd name="connsiteY1" fmla="*/ 344557 h 1046922"/>
                <a:gd name="connsiteX2" fmla="*/ 80690 w 239717"/>
                <a:gd name="connsiteY2" fmla="*/ 371061 h 1046922"/>
                <a:gd name="connsiteX3" fmla="*/ 107195 w 239717"/>
                <a:gd name="connsiteY3" fmla="*/ 410818 h 1046922"/>
                <a:gd name="connsiteX4" fmla="*/ 133699 w 239717"/>
                <a:gd name="connsiteY4" fmla="*/ 728870 h 1046922"/>
                <a:gd name="connsiteX5" fmla="*/ 120447 w 239717"/>
                <a:gd name="connsiteY5" fmla="*/ 808383 h 1046922"/>
                <a:gd name="connsiteX6" fmla="*/ 80690 w 239717"/>
                <a:gd name="connsiteY6" fmla="*/ 980661 h 1046922"/>
                <a:gd name="connsiteX7" fmla="*/ 54186 w 239717"/>
                <a:gd name="connsiteY7" fmla="*/ 1046922 h 104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17" h="1046922">
                  <a:moveTo>
                    <a:pt x="239717" y="0"/>
                  </a:moveTo>
                  <a:cubicBezTo>
                    <a:pt x="118519" y="171104"/>
                    <a:pt x="-88140" y="241296"/>
                    <a:pt x="40934" y="344557"/>
                  </a:cubicBezTo>
                  <a:cubicBezTo>
                    <a:pt x="53371" y="354507"/>
                    <a:pt x="67438" y="362226"/>
                    <a:pt x="80690" y="371061"/>
                  </a:cubicBezTo>
                  <a:cubicBezTo>
                    <a:pt x="89525" y="384313"/>
                    <a:pt x="105219" y="395014"/>
                    <a:pt x="107195" y="410818"/>
                  </a:cubicBezTo>
                  <a:cubicBezTo>
                    <a:pt x="157296" y="811624"/>
                    <a:pt x="85637" y="584680"/>
                    <a:pt x="133699" y="728870"/>
                  </a:cubicBezTo>
                  <a:cubicBezTo>
                    <a:pt x="129282" y="755374"/>
                    <a:pt x="123586" y="781697"/>
                    <a:pt x="120447" y="808383"/>
                  </a:cubicBezTo>
                  <a:cubicBezTo>
                    <a:pt x="101269" y="971394"/>
                    <a:pt x="142924" y="918429"/>
                    <a:pt x="80690" y="980661"/>
                  </a:cubicBezTo>
                  <a:cubicBezTo>
                    <a:pt x="64315" y="1029789"/>
                    <a:pt x="73685" y="1007924"/>
                    <a:pt x="54186" y="1046922"/>
                  </a:cubicBezTo>
                </a:path>
              </a:pathLst>
            </a:cu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 name="Picture 80" descr="Conventional-Render2-Gray.png"/>
          <p:cNvPicPr>
            <a:picLocks noChangeAspect="1"/>
          </p:cNvPicPr>
          <p:nvPr/>
        </p:nvPicPr>
        <p:blipFill>
          <a:blip r:embed="rId5" cstate="print"/>
          <a:srcRect l="4991" t="21380" r="5730" b="16020"/>
          <a:stretch>
            <a:fillRect/>
          </a:stretch>
        </p:blipFill>
        <p:spPr>
          <a:xfrm rot="482504">
            <a:off x="5558996" y="3628613"/>
            <a:ext cx="658356" cy="299242"/>
          </a:xfrm>
          <a:prstGeom prst="rect">
            <a:avLst/>
          </a:prstGeom>
        </p:spPr>
      </p:pic>
      <p:sp>
        <p:nvSpPr>
          <p:cNvPr id="381960" name="Left Brace 381959"/>
          <p:cNvSpPr/>
          <p:nvPr/>
        </p:nvSpPr>
        <p:spPr>
          <a:xfrm>
            <a:off x="4897022" y="5226409"/>
            <a:ext cx="265044" cy="1527397"/>
          </a:xfrm>
          <a:prstGeom prst="leftBrace">
            <a:avLst>
              <a:gd name="adj1" fmla="val 58333"/>
              <a:gd name="adj2" fmla="val 6926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81962" name="Object 381961"/>
          <p:cNvGraphicFramePr>
            <a:graphicFrameLocks noChangeAspect="1"/>
          </p:cNvGraphicFramePr>
          <p:nvPr>
            <p:extLst>
              <p:ext uri="{D42A27DB-BD31-4B8C-83A1-F6EECF244321}">
                <p14:modId xmlns:p14="http://schemas.microsoft.com/office/powerpoint/2010/main" val="791447761"/>
              </p:ext>
            </p:extLst>
          </p:nvPr>
        </p:nvGraphicFramePr>
        <p:xfrm>
          <a:off x="3752849" y="6040280"/>
          <a:ext cx="1172885" cy="485589"/>
        </p:xfrm>
        <a:graphic>
          <a:graphicData uri="http://schemas.openxmlformats.org/presentationml/2006/ole">
            <mc:AlternateContent xmlns:mc="http://schemas.openxmlformats.org/markup-compatibility/2006">
              <mc:Choice xmlns:v="urn:schemas-microsoft-com:vml" Requires="v">
                <p:oleObj spid="_x0000_s387889" name="Equation" r:id="rId6" imgW="583920" imgH="241200" progId="Equation.3">
                  <p:embed/>
                </p:oleObj>
              </mc:Choice>
              <mc:Fallback>
                <p:oleObj name="Equation" r:id="rId6" imgW="583920" imgH="241200" progId="Equation.3">
                  <p:embed/>
                  <p:pic>
                    <p:nvPicPr>
                      <p:cNvPr id="0" name=""/>
                      <p:cNvPicPr>
                        <a:picLocks noChangeAspect="1" noChangeArrowheads="1"/>
                      </p:cNvPicPr>
                      <p:nvPr/>
                    </p:nvPicPr>
                    <p:blipFill>
                      <a:blip r:embed="rId7"/>
                      <a:srcRect/>
                      <a:stretch>
                        <a:fillRect/>
                      </a:stretch>
                    </p:blipFill>
                    <p:spPr bwMode="auto">
                      <a:xfrm>
                        <a:off x="3752849" y="6040280"/>
                        <a:ext cx="1172885" cy="485589"/>
                      </a:xfrm>
                      <a:prstGeom prst="rect">
                        <a:avLst/>
                      </a:prstGeom>
                      <a:noFill/>
                      <a:ln>
                        <a:noFill/>
                      </a:ln>
                    </p:spPr>
                  </p:pic>
                </p:oleObj>
              </mc:Fallback>
            </mc:AlternateContent>
          </a:graphicData>
        </a:graphic>
      </p:graphicFrame>
      <p:sp>
        <p:nvSpPr>
          <p:cNvPr id="87" name="Left Brace 86"/>
          <p:cNvSpPr/>
          <p:nvPr/>
        </p:nvSpPr>
        <p:spPr>
          <a:xfrm flipH="1">
            <a:off x="5874062" y="3795944"/>
            <a:ext cx="253968" cy="1408649"/>
          </a:xfrm>
          <a:prstGeom prst="leftBrace">
            <a:avLst>
              <a:gd name="adj1" fmla="val 5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p:cNvSpPr txBox="1"/>
          <p:nvPr/>
        </p:nvSpPr>
        <p:spPr>
          <a:xfrm>
            <a:off x="6149801" y="4051021"/>
            <a:ext cx="2016778" cy="523220"/>
          </a:xfrm>
          <a:prstGeom prst="rect">
            <a:avLst/>
          </a:prstGeom>
          <a:noFill/>
        </p:spPr>
        <p:txBody>
          <a:bodyPr wrap="square" rtlCol="0">
            <a:spAutoFit/>
          </a:bodyPr>
          <a:lstStyle/>
          <a:p>
            <a:r>
              <a:rPr lang="en-US" sz="1400" dirty="0" smtClean="0"/>
              <a:t>Height of UAV above launch point</a:t>
            </a:r>
            <a:endParaRPr lang="en-US" sz="1400" dirty="0"/>
          </a:p>
        </p:txBody>
      </p:sp>
      <p:graphicFrame>
        <p:nvGraphicFramePr>
          <p:cNvPr id="89" name="Object 88"/>
          <p:cNvGraphicFramePr>
            <a:graphicFrameLocks noChangeAspect="1"/>
          </p:cNvGraphicFramePr>
          <p:nvPr>
            <p:extLst>
              <p:ext uri="{D42A27DB-BD31-4B8C-83A1-F6EECF244321}">
                <p14:modId xmlns:p14="http://schemas.microsoft.com/office/powerpoint/2010/main" val="2750014200"/>
              </p:ext>
            </p:extLst>
          </p:nvPr>
        </p:nvGraphicFramePr>
        <p:xfrm>
          <a:off x="6250737" y="4452533"/>
          <a:ext cx="331787" cy="485775"/>
        </p:xfrm>
        <a:graphic>
          <a:graphicData uri="http://schemas.openxmlformats.org/presentationml/2006/ole">
            <mc:AlternateContent xmlns:mc="http://schemas.openxmlformats.org/markup-compatibility/2006">
              <mc:Choice xmlns:v="urn:schemas-microsoft-com:vml" Requires="v">
                <p:oleObj spid="_x0000_s387890" name="Equation" r:id="rId8" imgW="164880" imgH="241200" progId="Equation.3">
                  <p:embed/>
                </p:oleObj>
              </mc:Choice>
              <mc:Fallback>
                <p:oleObj name="Equation" r:id="rId8" imgW="164880" imgH="241200" progId="Equation.3">
                  <p:embed/>
                  <p:pic>
                    <p:nvPicPr>
                      <p:cNvPr id="0" name=""/>
                      <p:cNvPicPr>
                        <a:picLocks noChangeAspect="1" noChangeArrowheads="1"/>
                      </p:cNvPicPr>
                      <p:nvPr/>
                    </p:nvPicPr>
                    <p:blipFill>
                      <a:blip r:embed="rId9"/>
                      <a:srcRect/>
                      <a:stretch>
                        <a:fillRect/>
                      </a:stretch>
                    </p:blipFill>
                    <p:spPr bwMode="auto">
                      <a:xfrm>
                        <a:off x="6250737" y="4452533"/>
                        <a:ext cx="331787" cy="485775"/>
                      </a:xfrm>
                      <a:prstGeom prst="rect">
                        <a:avLst/>
                      </a:prstGeom>
                      <a:noFill/>
                      <a:ln>
                        <a:noFill/>
                      </a:ln>
                    </p:spPr>
                  </p:pic>
                </p:oleObj>
              </mc:Fallback>
            </mc:AlternateContent>
          </a:graphicData>
        </a:graphic>
      </p:graphicFrame>
      <p:cxnSp>
        <p:nvCxnSpPr>
          <p:cNvPr id="381968" name="Straight Arrow Connector 381967"/>
          <p:cNvCxnSpPr/>
          <p:nvPr/>
        </p:nvCxnSpPr>
        <p:spPr>
          <a:xfrm>
            <a:off x="3363863" y="6753806"/>
            <a:ext cx="2120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0" name="Object 99"/>
          <p:cNvGraphicFramePr>
            <a:graphicFrameLocks noChangeAspect="1"/>
          </p:cNvGraphicFramePr>
          <p:nvPr>
            <p:extLst>
              <p:ext uri="{D42A27DB-BD31-4B8C-83A1-F6EECF244321}">
                <p14:modId xmlns:p14="http://schemas.microsoft.com/office/powerpoint/2010/main" val="2494785614"/>
              </p:ext>
            </p:extLst>
          </p:nvPr>
        </p:nvGraphicFramePr>
        <p:xfrm>
          <a:off x="2810041" y="6524749"/>
          <a:ext cx="571427" cy="369897"/>
        </p:xfrm>
        <a:graphic>
          <a:graphicData uri="http://schemas.openxmlformats.org/presentationml/2006/ole">
            <mc:AlternateContent xmlns:mc="http://schemas.openxmlformats.org/markup-compatibility/2006">
              <mc:Choice xmlns:v="urn:schemas-microsoft-com:vml" Requires="v">
                <p:oleObj spid="_x0000_s387891" name="Equation" r:id="rId10" imgW="355320" imgH="228600" progId="Equation.3">
                  <p:embed/>
                </p:oleObj>
              </mc:Choice>
              <mc:Fallback>
                <p:oleObj name="Equation" r:id="rId10" imgW="355320" imgH="228600" progId="Equation.3">
                  <p:embed/>
                  <p:pic>
                    <p:nvPicPr>
                      <p:cNvPr id="0" name=""/>
                      <p:cNvPicPr>
                        <a:picLocks noChangeAspect="1" noChangeArrowheads="1"/>
                      </p:cNvPicPr>
                      <p:nvPr/>
                    </p:nvPicPr>
                    <p:blipFill>
                      <a:blip r:embed="rId11"/>
                      <a:srcRect/>
                      <a:stretch>
                        <a:fillRect/>
                      </a:stretch>
                    </p:blipFill>
                    <p:spPr bwMode="auto">
                      <a:xfrm>
                        <a:off x="2810041" y="6524749"/>
                        <a:ext cx="571427" cy="369897"/>
                      </a:xfrm>
                      <a:prstGeom prst="rect">
                        <a:avLst/>
                      </a:prstGeom>
                      <a:noFill/>
                      <a:ln>
                        <a:noFill/>
                      </a:ln>
                    </p:spPr>
                  </p:pic>
                </p:oleObj>
              </mc:Fallback>
            </mc:AlternateContent>
          </a:graphicData>
        </a:graphic>
      </p:graphicFrame>
      <p:cxnSp>
        <p:nvCxnSpPr>
          <p:cNvPr id="104" name="Straight Arrow Connector 103"/>
          <p:cNvCxnSpPr/>
          <p:nvPr/>
        </p:nvCxnSpPr>
        <p:spPr>
          <a:xfrm flipH="1">
            <a:off x="6322456" y="3815697"/>
            <a:ext cx="61443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540247" y="5875125"/>
            <a:ext cx="1248618" cy="738664"/>
          </a:xfrm>
          <a:prstGeom prst="rect">
            <a:avLst/>
          </a:prstGeom>
          <a:noFill/>
        </p:spPr>
        <p:txBody>
          <a:bodyPr wrap="square" rtlCol="0">
            <a:spAutoFit/>
          </a:bodyPr>
          <a:lstStyle/>
          <a:p>
            <a:r>
              <a:rPr lang="en-US" sz="1400" dirty="0" smtClean="0"/>
              <a:t>Atmospheric Conditions at Sea Level:</a:t>
            </a:r>
            <a:endParaRPr lang="en-US" sz="1400" dirty="0"/>
          </a:p>
        </p:txBody>
      </p:sp>
      <p:graphicFrame>
        <p:nvGraphicFramePr>
          <p:cNvPr id="61" name="Object 60"/>
          <p:cNvGraphicFramePr>
            <a:graphicFrameLocks noChangeAspect="1"/>
          </p:cNvGraphicFramePr>
          <p:nvPr>
            <p:extLst>
              <p:ext uri="{D42A27DB-BD31-4B8C-83A1-F6EECF244321}">
                <p14:modId xmlns:p14="http://schemas.microsoft.com/office/powerpoint/2010/main" val="3884301200"/>
              </p:ext>
            </p:extLst>
          </p:nvPr>
        </p:nvGraphicFramePr>
        <p:xfrm>
          <a:off x="108666" y="3490913"/>
          <a:ext cx="5302250" cy="661987"/>
        </p:xfrm>
        <a:graphic>
          <a:graphicData uri="http://schemas.openxmlformats.org/presentationml/2006/ole">
            <mc:AlternateContent xmlns:mc="http://schemas.openxmlformats.org/markup-compatibility/2006">
              <mc:Choice xmlns:v="urn:schemas-microsoft-com:vml" Requires="v">
                <p:oleObj spid="_x0000_s387892" name="Equation" r:id="rId12" imgW="3060360" imgH="380880" progId="Equation.3">
                  <p:embed/>
                </p:oleObj>
              </mc:Choice>
              <mc:Fallback>
                <p:oleObj name="Equation" r:id="rId12" imgW="3060360" imgH="380880" progId="Equation.3">
                  <p:embed/>
                  <p:pic>
                    <p:nvPicPr>
                      <p:cNvPr id="0" name=""/>
                      <p:cNvPicPr>
                        <a:picLocks noChangeAspect="1" noChangeArrowheads="1"/>
                      </p:cNvPicPr>
                      <p:nvPr/>
                    </p:nvPicPr>
                    <p:blipFill>
                      <a:blip r:embed="rId13"/>
                      <a:srcRect/>
                      <a:stretch>
                        <a:fillRect/>
                      </a:stretch>
                    </p:blipFill>
                    <p:spPr bwMode="auto">
                      <a:xfrm>
                        <a:off x="108666" y="3490913"/>
                        <a:ext cx="5302250" cy="661987"/>
                      </a:xfrm>
                      <a:prstGeom prst="rect">
                        <a:avLst/>
                      </a:prstGeom>
                      <a:noFill/>
                      <a:ln>
                        <a:noFill/>
                      </a:ln>
                    </p:spPr>
                  </p:pic>
                </p:oleObj>
              </mc:Fallback>
            </mc:AlternateContent>
          </a:graphicData>
        </a:graphic>
      </p:graphicFrame>
      <p:graphicFrame>
        <p:nvGraphicFramePr>
          <p:cNvPr id="70" name="Object 69"/>
          <p:cNvGraphicFramePr>
            <a:graphicFrameLocks noChangeAspect="1"/>
          </p:cNvGraphicFramePr>
          <p:nvPr>
            <p:extLst>
              <p:ext uri="{D42A27DB-BD31-4B8C-83A1-F6EECF244321}">
                <p14:modId xmlns:p14="http://schemas.microsoft.com/office/powerpoint/2010/main" val="425964673"/>
              </p:ext>
            </p:extLst>
          </p:nvPr>
        </p:nvGraphicFramePr>
        <p:xfrm>
          <a:off x="3927475" y="4954588"/>
          <a:ext cx="631825" cy="369887"/>
        </p:xfrm>
        <a:graphic>
          <a:graphicData uri="http://schemas.openxmlformats.org/presentationml/2006/ole">
            <mc:AlternateContent xmlns:mc="http://schemas.openxmlformats.org/markup-compatibility/2006">
              <mc:Choice xmlns:v="urn:schemas-microsoft-com:vml" Requires="v">
                <p:oleObj spid="_x0000_s387893" name="Equation" r:id="rId14" imgW="393480" imgH="228600" progId="Equation.3">
                  <p:embed/>
                </p:oleObj>
              </mc:Choice>
              <mc:Fallback>
                <p:oleObj name="Equation" r:id="rId14" imgW="393480" imgH="228600" progId="Equation.3">
                  <p:embed/>
                  <p:pic>
                    <p:nvPicPr>
                      <p:cNvPr id="0" name=""/>
                      <p:cNvPicPr>
                        <a:picLocks noChangeAspect="1" noChangeArrowheads="1"/>
                      </p:cNvPicPr>
                      <p:nvPr/>
                    </p:nvPicPr>
                    <p:blipFill>
                      <a:blip r:embed="rId15"/>
                      <a:srcRect/>
                      <a:stretch>
                        <a:fillRect/>
                      </a:stretch>
                    </p:blipFill>
                    <p:spPr bwMode="auto">
                      <a:xfrm>
                        <a:off x="3927475" y="4954588"/>
                        <a:ext cx="631825" cy="369887"/>
                      </a:xfrm>
                      <a:prstGeom prst="rect">
                        <a:avLst/>
                      </a:prstGeom>
                      <a:noFill/>
                      <a:ln>
                        <a:noFill/>
                      </a:ln>
                    </p:spPr>
                  </p:pic>
                </p:oleObj>
              </mc:Fallback>
            </mc:AlternateContent>
          </a:graphicData>
        </a:graphic>
      </p:graphicFrame>
      <p:sp>
        <p:nvSpPr>
          <p:cNvPr id="71" name="TextBox 70"/>
          <p:cNvSpPr txBox="1"/>
          <p:nvPr/>
        </p:nvSpPr>
        <p:spPr>
          <a:xfrm>
            <a:off x="8032796" y="3592982"/>
            <a:ext cx="1111204" cy="954107"/>
          </a:xfrm>
          <a:prstGeom prst="rect">
            <a:avLst/>
          </a:prstGeom>
          <a:noFill/>
        </p:spPr>
        <p:txBody>
          <a:bodyPr wrap="square" rtlCol="0">
            <a:spAutoFit/>
          </a:bodyPr>
          <a:lstStyle/>
          <a:p>
            <a:r>
              <a:rPr lang="en-US" sz="1400" dirty="0" smtClean="0"/>
              <a:t>Measured atmospheric conditions at UAV</a:t>
            </a:r>
            <a:endParaRPr lang="en-US" sz="1400" dirty="0"/>
          </a:p>
        </p:txBody>
      </p:sp>
      <p:graphicFrame>
        <p:nvGraphicFramePr>
          <p:cNvPr id="72" name="Object 71"/>
          <p:cNvGraphicFramePr>
            <a:graphicFrameLocks noChangeAspect="1"/>
          </p:cNvGraphicFramePr>
          <p:nvPr>
            <p:extLst>
              <p:ext uri="{D42A27DB-BD31-4B8C-83A1-F6EECF244321}">
                <p14:modId xmlns:p14="http://schemas.microsoft.com/office/powerpoint/2010/main" val="4237181523"/>
              </p:ext>
            </p:extLst>
          </p:nvPr>
        </p:nvGraphicFramePr>
        <p:xfrm>
          <a:off x="7016750" y="3608388"/>
          <a:ext cx="1000125" cy="368300"/>
        </p:xfrm>
        <a:graphic>
          <a:graphicData uri="http://schemas.openxmlformats.org/presentationml/2006/ole">
            <mc:AlternateContent xmlns:mc="http://schemas.openxmlformats.org/markup-compatibility/2006">
              <mc:Choice xmlns:v="urn:schemas-microsoft-com:vml" Requires="v">
                <p:oleObj spid="_x0000_s387894" name="Equation" r:id="rId16" imgW="622080" imgH="228600" progId="Equation.3">
                  <p:embed/>
                </p:oleObj>
              </mc:Choice>
              <mc:Fallback>
                <p:oleObj name="Equation" r:id="rId16" imgW="622080" imgH="228600" progId="Equation.3">
                  <p:embed/>
                  <p:pic>
                    <p:nvPicPr>
                      <p:cNvPr id="0" name=""/>
                      <p:cNvPicPr>
                        <a:picLocks noChangeAspect="1" noChangeArrowheads="1"/>
                      </p:cNvPicPr>
                      <p:nvPr/>
                    </p:nvPicPr>
                    <p:blipFill>
                      <a:blip r:embed="rId17"/>
                      <a:srcRect/>
                      <a:stretch>
                        <a:fillRect/>
                      </a:stretch>
                    </p:blipFill>
                    <p:spPr bwMode="auto">
                      <a:xfrm>
                        <a:off x="7016750" y="3608388"/>
                        <a:ext cx="1000125" cy="368300"/>
                      </a:xfrm>
                      <a:prstGeom prst="rect">
                        <a:avLst/>
                      </a:prstGeom>
                      <a:noFill/>
                      <a:ln>
                        <a:noFill/>
                      </a:ln>
                    </p:spPr>
                  </p:pic>
                </p:oleObj>
              </mc:Fallback>
            </mc:AlternateContent>
          </a:graphicData>
        </a:graphic>
      </p:graphicFrame>
      <p:cxnSp>
        <p:nvCxnSpPr>
          <p:cNvPr id="73" name="Straight Arrow Connector 72"/>
          <p:cNvCxnSpPr/>
          <p:nvPr/>
        </p:nvCxnSpPr>
        <p:spPr>
          <a:xfrm>
            <a:off x="4628532" y="5161964"/>
            <a:ext cx="3694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11738" y="5211496"/>
            <a:ext cx="1719963" cy="523220"/>
          </a:xfrm>
          <a:prstGeom prst="rect">
            <a:avLst/>
          </a:prstGeom>
          <a:noFill/>
        </p:spPr>
        <p:txBody>
          <a:bodyPr wrap="square" rtlCol="0">
            <a:spAutoFit/>
          </a:bodyPr>
          <a:lstStyle/>
          <a:p>
            <a:r>
              <a:rPr lang="en-US" sz="1400" dirty="0" smtClean="0"/>
              <a:t>Measured absolute pressure at launch</a:t>
            </a:r>
            <a:endParaRPr lang="en-US" sz="1400" dirty="0"/>
          </a:p>
        </p:txBody>
      </p:sp>
      <p:graphicFrame>
        <p:nvGraphicFramePr>
          <p:cNvPr id="76" name="Object 75"/>
          <p:cNvGraphicFramePr>
            <a:graphicFrameLocks noChangeAspect="1"/>
          </p:cNvGraphicFramePr>
          <p:nvPr>
            <p:extLst>
              <p:ext uri="{D42A27DB-BD31-4B8C-83A1-F6EECF244321}">
                <p14:modId xmlns:p14="http://schemas.microsoft.com/office/powerpoint/2010/main" val="2093090960"/>
              </p:ext>
            </p:extLst>
          </p:nvPr>
        </p:nvGraphicFramePr>
        <p:xfrm>
          <a:off x="180975" y="5313363"/>
          <a:ext cx="2597150" cy="639762"/>
        </p:xfrm>
        <a:graphic>
          <a:graphicData uri="http://schemas.openxmlformats.org/presentationml/2006/ole">
            <mc:AlternateContent xmlns:mc="http://schemas.openxmlformats.org/markup-compatibility/2006">
              <mc:Choice xmlns:v="urn:schemas-microsoft-com:vml" Requires="v">
                <p:oleObj spid="_x0000_s387895" name="Equation" r:id="rId18" imgW="1498320" imgH="368280" progId="Equation.3">
                  <p:embed/>
                </p:oleObj>
              </mc:Choice>
              <mc:Fallback>
                <p:oleObj name="Equation" r:id="rId18" imgW="1498320" imgH="368280" progId="Equation.3">
                  <p:embed/>
                  <p:pic>
                    <p:nvPicPr>
                      <p:cNvPr id="0" name=""/>
                      <p:cNvPicPr>
                        <a:picLocks noChangeAspect="1" noChangeArrowheads="1"/>
                      </p:cNvPicPr>
                      <p:nvPr/>
                    </p:nvPicPr>
                    <p:blipFill>
                      <a:blip r:embed="rId19"/>
                      <a:srcRect/>
                      <a:stretch>
                        <a:fillRect/>
                      </a:stretch>
                    </p:blipFill>
                    <p:spPr bwMode="auto">
                      <a:xfrm>
                        <a:off x="180975" y="5313363"/>
                        <a:ext cx="2597150" cy="639762"/>
                      </a:xfrm>
                      <a:prstGeom prst="rect">
                        <a:avLst/>
                      </a:prstGeom>
                      <a:noFill/>
                      <a:ln>
                        <a:noFill/>
                      </a:ln>
                    </p:spPr>
                  </p:pic>
                </p:oleObj>
              </mc:Fallback>
            </mc:AlternateContent>
          </a:graphicData>
        </a:graphic>
      </p:graphicFrame>
      <p:graphicFrame>
        <p:nvGraphicFramePr>
          <p:cNvPr id="77" name="Object 76"/>
          <p:cNvGraphicFramePr>
            <a:graphicFrameLocks noChangeAspect="1"/>
          </p:cNvGraphicFramePr>
          <p:nvPr>
            <p:extLst>
              <p:ext uri="{D42A27DB-BD31-4B8C-83A1-F6EECF244321}">
                <p14:modId xmlns:p14="http://schemas.microsoft.com/office/powerpoint/2010/main" val="826618950"/>
              </p:ext>
            </p:extLst>
          </p:nvPr>
        </p:nvGraphicFramePr>
        <p:xfrm>
          <a:off x="6297613" y="2451100"/>
          <a:ext cx="2595562" cy="839788"/>
        </p:xfrm>
        <a:graphic>
          <a:graphicData uri="http://schemas.openxmlformats.org/presentationml/2006/ole">
            <mc:AlternateContent xmlns:mc="http://schemas.openxmlformats.org/markup-compatibility/2006">
              <mc:Choice xmlns:v="urn:schemas-microsoft-com:vml" Requires="v">
                <p:oleObj spid="_x0000_s387896" name="Equation" r:id="rId20" imgW="1498320" imgH="482400" progId="Equation.3">
                  <p:embed/>
                </p:oleObj>
              </mc:Choice>
              <mc:Fallback>
                <p:oleObj name="Equation" r:id="rId20" imgW="1498320" imgH="482400" progId="Equation.3">
                  <p:embed/>
                  <p:pic>
                    <p:nvPicPr>
                      <p:cNvPr id="0" name=""/>
                      <p:cNvPicPr>
                        <a:picLocks noChangeAspect="1" noChangeArrowheads="1"/>
                      </p:cNvPicPr>
                      <p:nvPr/>
                    </p:nvPicPr>
                    <p:blipFill>
                      <a:blip r:embed="rId21"/>
                      <a:srcRect/>
                      <a:stretch>
                        <a:fillRect/>
                      </a:stretch>
                    </p:blipFill>
                    <p:spPr bwMode="auto">
                      <a:xfrm>
                        <a:off x="6297613" y="2451100"/>
                        <a:ext cx="2595562" cy="839788"/>
                      </a:xfrm>
                      <a:prstGeom prst="rect">
                        <a:avLst/>
                      </a:prstGeom>
                      <a:noFill/>
                      <a:ln>
                        <a:noFill/>
                      </a:ln>
                    </p:spPr>
                  </p:pic>
                </p:oleObj>
              </mc:Fallback>
            </mc:AlternateContent>
          </a:graphicData>
        </a:graphic>
      </p:graphicFrame>
      <p:sp>
        <p:nvSpPr>
          <p:cNvPr id="78" name="TextBox 77"/>
          <p:cNvSpPr txBox="1"/>
          <p:nvPr/>
        </p:nvSpPr>
        <p:spPr>
          <a:xfrm>
            <a:off x="60804" y="5904409"/>
            <a:ext cx="2386182" cy="954107"/>
          </a:xfrm>
          <a:prstGeom prst="rect">
            <a:avLst/>
          </a:prstGeom>
          <a:noFill/>
        </p:spPr>
        <p:txBody>
          <a:bodyPr wrap="square" rtlCol="0">
            <a:spAutoFit/>
          </a:bodyPr>
          <a:lstStyle/>
          <a:p>
            <a:r>
              <a:rPr lang="en-US" sz="1400" b="1" dirty="0" smtClean="0"/>
              <a:t>1)</a:t>
            </a:r>
            <a:r>
              <a:rPr lang="en-US" sz="1400" dirty="0" smtClean="0"/>
              <a:t> Measure absolute pressure at launch altitude pre-flight  (Modeled using </a:t>
            </a:r>
            <a:r>
              <a:rPr lang="en-US" sz="1400" dirty="0" err="1" smtClean="0"/>
              <a:t>baro</a:t>
            </a:r>
            <a:r>
              <a:rPr lang="en-US" sz="1400" dirty="0" smtClean="0"/>
              <a:t>. formula at </a:t>
            </a:r>
            <a:r>
              <a:rPr lang="en-US" sz="1400" i="1" dirty="0" err="1" smtClean="0"/>
              <a:t>h</a:t>
            </a:r>
            <a:r>
              <a:rPr lang="en-US" sz="1400" i="1" baseline="-25000" dirty="0" err="1" smtClean="0"/>
              <a:t>Launch,ASL</a:t>
            </a:r>
            <a:r>
              <a:rPr lang="en-US" sz="1400" dirty="0" smtClean="0"/>
              <a:t> without errors)</a:t>
            </a:r>
            <a:endParaRPr lang="en-US" sz="1400" dirty="0"/>
          </a:p>
        </p:txBody>
      </p:sp>
      <p:sp>
        <p:nvSpPr>
          <p:cNvPr id="79" name="TextBox 78"/>
          <p:cNvSpPr txBox="1"/>
          <p:nvPr/>
        </p:nvSpPr>
        <p:spPr>
          <a:xfrm>
            <a:off x="128787" y="4478896"/>
            <a:ext cx="3279684" cy="738664"/>
          </a:xfrm>
          <a:prstGeom prst="rect">
            <a:avLst/>
          </a:prstGeom>
          <a:noFill/>
        </p:spPr>
        <p:txBody>
          <a:bodyPr wrap="square" rtlCol="0">
            <a:spAutoFit/>
          </a:bodyPr>
          <a:lstStyle/>
          <a:p>
            <a:r>
              <a:rPr lang="en-US" sz="1400" b="1" dirty="0" smtClean="0"/>
              <a:t>2)</a:t>
            </a:r>
            <a:r>
              <a:rPr lang="en-US" sz="1400" dirty="0" smtClean="0"/>
              <a:t> Measure noisy static pressure at UAV altitude in-flight, with bias to account for atmospheric drift and assumption errors</a:t>
            </a:r>
            <a:endParaRPr lang="en-US" sz="1400" dirty="0"/>
          </a:p>
        </p:txBody>
      </p:sp>
      <p:sp>
        <p:nvSpPr>
          <p:cNvPr id="2" name="Title 1"/>
          <p:cNvSpPr>
            <a:spLocks noGrp="1"/>
          </p:cNvSpPr>
          <p:nvPr>
            <p:ph type="title"/>
          </p:nvPr>
        </p:nvSpPr>
        <p:spPr>
          <a:xfrm>
            <a:off x="98777" y="115612"/>
            <a:ext cx="8229600" cy="715962"/>
          </a:xfrm>
        </p:spPr>
        <p:txBody>
          <a:bodyPr/>
          <a:lstStyle/>
          <a:p>
            <a:r>
              <a:rPr lang="en-US" dirty="0" smtClean="0"/>
              <a:t>Barometric Altitude Measurement</a:t>
            </a:r>
            <a:endParaRPr lang="en-US" dirty="0"/>
          </a:p>
        </p:txBody>
      </p:sp>
      <p:sp>
        <p:nvSpPr>
          <p:cNvPr id="20" name="Slide Number Placeholder 3"/>
          <p:cNvSpPr>
            <a:spLocks noGrp="1"/>
          </p:cNvSpPr>
          <p:nvPr>
            <p:ph type="sldNum" sz="quarter" idx="12"/>
          </p:nvPr>
        </p:nvSpPr>
        <p:spPr/>
        <p:txBody>
          <a:bodyPr/>
          <a:lstStyle/>
          <a:p>
            <a:fld id="{B3AB4247-CE5F-4970-A5ED-D81D737F7922}" type="slidenum">
              <a:rPr lang="en-US" smtClean="0"/>
              <a:pPr/>
              <a:t>20</a:t>
            </a:fld>
            <a:endParaRPr lang="en-US"/>
          </a:p>
        </p:txBody>
      </p:sp>
      <p:graphicFrame>
        <p:nvGraphicFramePr>
          <p:cNvPr id="82" name="Object 81"/>
          <p:cNvGraphicFramePr>
            <a:graphicFrameLocks noChangeAspect="1"/>
          </p:cNvGraphicFramePr>
          <p:nvPr>
            <p:extLst>
              <p:ext uri="{D42A27DB-BD31-4B8C-83A1-F6EECF244321}">
                <p14:modId xmlns:p14="http://schemas.microsoft.com/office/powerpoint/2010/main" val="3368031638"/>
              </p:ext>
            </p:extLst>
          </p:nvPr>
        </p:nvGraphicFramePr>
        <p:xfrm>
          <a:off x="1748196" y="4140893"/>
          <a:ext cx="425450" cy="319087"/>
        </p:xfrm>
        <a:graphic>
          <a:graphicData uri="http://schemas.openxmlformats.org/presentationml/2006/ole">
            <mc:AlternateContent xmlns:mc="http://schemas.openxmlformats.org/markup-compatibility/2006">
              <mc:Choice xmlns:v="urn:schemas-microsoft-com:vml" Requires="v">
                <p:oleObj spid="_x0000_s387897" name="Equation" r:id="rId22" imgW="304560" imgH="228600" progId="Equation.3">
                  <p:embed/>
                </p:oleObj>
              </mc:Choice>
              <mc:Fallback>
                <p:oleObj name="Equation" r:id="rId22" imgW="304560" imgH="228600" progId="Equation.3">
                  <p:embed/>
                  <p:pic>
                    <p:nvPicPr>
                      <p:cNvPr id="0" name=""/>
                      <p:cNvPicPr>
                        <a:picLocks noChangeAspect="1" noChangeArrowheads="1"/>
                      </p:cNvPicPr>
                      <p:nvPr/>
                    </p:nvPicPr>
                    <p:blipFill>
                      <a:blip r:embed="rId23"/>
                      <a:srcRect/>
                      <a:stretch>
                        <a:fillRect/>
                      </a:stretch>
                    </p:blipFill>
                    <p:spPr bwMode="auto">
                      <a:xfrm>
                        <a:off x="1748196" y="4140893"/>
                        <a:ext cx="425450" cy="319087"/>
                      </a:xfrm>
                      <a:prstGeom prst="rect">
                        <a:avLst/>
                      </a:prstGeom>
                      <a:noFill/>
                      <a:ln>
                        <a:noFill/>
                      </a:ln>
                    </p:spPr>
                  </p:pic>
                </p:oleObj>
              </mc:Fallback>
            </mc:AlternateContent>
          </a:graphicData>
        </a:graphic>
      </p:graphicFrame>
      <p:sp>
        <p:nvSpPr>
          <p:cNvPr id="83" name="TextBox 82"/>
          <p:cNvSpPr txBox="1"/>
          <p:nvPr/>
        </p:nvSpPr>
        <p:spPr>
          <a:xfrm>
            <a:off x="3295589" y="4190783"/>
            <a:ext cx="624309" cy="307777"/>
          </a:xfrm>
          <a:prstGeom prst="rect">
            <a:avLst/>
          </a:prstGeom>
          <a:noFill/>
        </p:spPr>
        <p:txBody>
          <a:bodyPr wrap="square" rtlCol="0">
            <a:spAutoFit/>
          </a:bodyPr>
          <a:lstStyle/>
          <a:p>
            <a:r>
              <a:rPr lang="en-US" sz="1400" dirty="0" smtClean="0"/>
              <a:t>Bias</a:t>
            </a:r>
            <a:endParaRPr lang="en-US" sz="1400" dirty="0"/>
          </a:p>
        </p:txBody>
      </p:sp>
      <p:sp>
        <p:nvSpPr>
          <p:cNvPr id="84" name="TextBox 83"/>
          <p:cNvSpPr txBox="1"/>
          <p:nvPr/>
        </p:nvSpPr>
        <p:spPr>
          <a:xfrm>
            <a:off x="4229226" y="4217287"/>
            <a:ext cx="624309" cy="307777"/>
          </a:xfrm>
          <a:prstGeom prst="rect">
            <a:avLst/>
          </a:prstGeom>
          <a:noFill/>
        </p:spPr>
        <p:txBody>
          <a:bodyPr wrap="square" rtlCol="0">
            <a:spAutoFit/>
          </a:bodyPr>
          <a:lstStyle/>
          <a:p>
            <a:r>
              <a:rPr lang="en-US" sz="1400" dirty="0" smtClean="0"/>
              <a:t>Noise</a:t>
            </a:r>
            <a:endParaRPr lang="en-US" sz="1400" dirty="0"/>
          </a:p>
        </p:txBody>
      </p:sp>
      <p:sp>
        <p:nvSpPr>
          <p:cNvPr id="381953" name="Left Brace 381952"/>
          <p:cNvSpPr/>
          <p:nvPr/>
        </p:nvSpPr>
        <p:spPr>
          <a:xfrm rot="16200000">
            <a:off x="1949208" y="3236733"/>
            <a:ext cx="199962" cy="1800157"/>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eft Brace 84"/>
          <p:cNvSpPr/>
          <p:nvPr/>
        </p:nvSpPr>
        <p:spPr>
          <a:xfrm rot="16200000">
            <a:off x="3517220" y="3851527"/>
            <a:ext cx="125902" cy="649220"/>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Left Brace 85"/>
          <p:cNvSpPr/>
          <p:nvPr/>
        </p:nvSpPr>
        <p:spPr>
          <a:xfrm rot="16200000">
            <a:off x="4444770" y="3897774"/>
            <a:ext cx="133380" cy="549247"/>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TextBox 90"/>
          <p:cNvSpPr txBox="1"/>
          <p:nvPr/>
        </p:nvSpPr>
        <p:spPr>
          <a:xfrm>
            <a:off x="4169267" y="2468931"/>
            <a:ext cx="2208205" cy="954107"/>
          </a:xfrm>
          <a:prstGeom prst="rect">
            <a:avLst/>
          </a:prstGeom>
          <a:noFill/>
        </p:spPr>
        <p:txBody>
          <a:bodyPr wrap="square" rtlCol="0">
            <a:spAutoFit/>
          </a:bodyPr>
          <a:lstStyle/>
          <a:p>
            <a:r>
              <a:rPr lang="en-US" sz="1400" b="1" dirty="0" smtClean="0"/>
              <a:t>3)</a:t>
            </a:r>
            <a:r>
              <a:rPr lang="en-US" sz="1400" dirty="0" smtClean="0"/>
              <a:t> Autopilot uses measured pressure and temperature to estimate height above launch point</a:t>
            </a:r>
            <a:endParaRPr lang="en-US" sz="1400" dirty="0"/>
          </a:p>
        </p:txBody>
      </p:sp>
      <p:sp>
        <p:nvSpPr>
          <p:cNvPr id="381957" name="Rectangle 381956"/>
          <p:cNvSpPr/>
          <p:nvPr/>
        </p:nvSpPr>
        <p:spPr>
          <a:xfrm>
            <a:off x="946353" y="1702698"/>
            <a:ext cx="7837036" cy="584775"/>
          </a:xfrm>
          <a:prstGeom prst="rect">
            <a:avLst/>
          </a:prstGeom>
        </p:spPr>
        <p:txBody>
          <a:bodyPr wrap="square">
            <a:spAutoFit/>
          </a:bodyPr>
          <a:lstStyle/>
          <a:p>
            <a:pPr marL="742950" lvl="1" indent="-285750">
              <a:buFont typeface="Wingdings" panose="05000000000000000000" pitchFamily="2" charset="2"/>
              <a:buChar char="Ø"/>
            </a:pPr>
            <a:r>
              <a:rPr lang="en-US" sz="1600" dirty="0"/>
              <a:t>Measure </a:t>
            </a:r>
            <a:r>
              <a:rPr lang="en-US" sz="1600" dirty="0" smtClean="0"/>
              <a:t>absolute pressure </a:t>
            </a:r>
            <a:r>
              <a:rPr lang="en-US" sz="1600" dirty="0"/>
              <a:t>at launch point prior to launch</a:t>
            </a:r>
          </a:p>
          <a:p>
            <a:pPr marL="742950" lvl="1" indent="-285750">
              <a:buFont typeface="Wingdings" panose="05000000000000000000" pitchFamily="2" charset="2"/>
              <a:buChar char="Ø"/>
            </a:pPr>
            <a:r>
              <a:rPr lang="en-US" sz="1600" dirty="0" smtClean="0"/>
              <a:t>Estimate </a:t>
            </a:r>
            <a:r>
              <a:rPr lang="en-US" sz="1600" dirty="0"/>
              <a:t>altitude by comparing in-flight </a:t>
            </a:r>
            <a:r>
              <a:rPr lang="en-US" sz="1600" dirty="0" smtClean="0"/>
              <a:t>meas. </a:t>
            </a:r>
            <a:r>
              <a:rPr lang="en-US" sz="1600" dirty="0"/>
              <a:t>with pre-launch </a:t>
            </a:r>
            <a:r>
              <a:rPr lang="en-US" sz="1600" dirty="0" smtClean="0"/>
              <a:t>meas.</a:t>
            </a:r>
            <a:endParaRPr lang="en-US" sz="1600" dirty="0"/>
          </a:p>
        </p:txBody>
      </p:sp>
      <p:sp>
        <p:nvSpPr>
          <p:cNvPr id="381958" name="Freeform 381957"/>
          <p:cNvSpPr/>
          <p:nvPr/>
        </p:nvSpPr>
        <p:spPr>
          <a:xfrm>
            <a:off x="2049188" y="2781838"/>
            <a:ext cx="2123568" cy="721216"/>
          </a:xfrm>
          <a:custGeom>
            <a:avLst/>
            <a:gdLst>
              <a:gd name="connsiteX0" fmla="*/ 0 w 1210614"/>
              <a:gd name="connsiteY0" fmla="*/ 721216 h 721216"/>
              <a:gd name="connsiteX1" fmla="*/ 283335 w 1210614"/>
              <a:gd name="connsiteY1" fmla="*/ 347729 h 721216"/>
              <a:gd name="connsiteX2" fmla="*/ 695459 w 1210614"/>
              <a:gd name="connsiteY2" fmla="*/ 103030 h 721216"/>
              <a:gd name="connsiteX3" fmla="*/ 1210614 w 1210614"/>
              <a:gd name="connsiteY3" fmla="*/ 0 h 721216"/>
            </a:gdLst>
            <a:ahLst/>
            <a:cxnLst>
              <a:cxn ang="0">
                <a:pos x="connsiteX0" y="connsiteY0"/>
              </a:cxn>
              <a:cxn ang="0">
                <a:pos x="connsiteX1" y="connsiteY1"/>
              </a:cxn>
              <a:cxn ang="0">
                <a:pos x="connsiteX2" y="connsiteY2"/>
              </a:cxn>
              <a:cxn ang="0">
                <a:pos x="connsiteX3" y="connsiteY3"/>
              </a:cxn>
            </a:cxnLst>
            <a:rect l="l" t="t" r="r" b="b"/>
            <a:pathLst>
              <a:path w="1210614" h="721216">
                <a:moveTo>
                  <a:pt x="0" y="721216"/>
                </a:moveTo>
                <a:cubicBezTo>
                  <a:pt x="83712" y="585988"/>
                  <a:pt x="167425" y="450760"/>
                  <a:pt x="283335" y="347729"/>
                </a:cubicBezTo>
                <a:cubicBezTo>
                  <a:pt x="399245" y="244698"/>
                  <a:pt x="540913" y="160985"/>
                  <a:pt x="695459" y="103030"/>
                </a:cubicBezTo>
                <a:cubicBezTo>
                  <a:pt x="850005" y="45075"/>
                  <a:pt x="1030309" y="22537"/>
                  <a:pt x="1210614" y="0"/>
                </a:cubicBezTo>
              </a:path>
            </a:pathLst>
          </a:cu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959" name="Freeform 381958"/>
          <p:cNvSpPr/>
          <p:nvPr/>
        </p:nvSpPr>
        <p:spPr>
          <a:xfrm>
            <a:off x="425003" y="5203065"/>
            <a:ext cx="283335" cy="360608"/>
          </a:xfrm>
          <a:custGeom>
            <a:avLst/>
            <a:gdLst>
              <a:gd name="connsiteX0" fmla="*/ 0 w 283335"/>
              <a:gd name="connsiteY0" fmla="*/ 360608 h 360608"/>
              <a:gd name="connsiteX1" fmla="*/ 103031 w 283335"/>
              <a:gd name="connsiteY1" fmla="*/ 154546 h 360608"/>
              <a:gd name="connsiteX2" fmla="*/ 283335 w 283335"/>
              <a:gd name="connsiteY2" fmla="*/ 0 h 360608"/>
            </a:gdLst>
            <a:ahLst/>
            <a:cxnLst>
              <a:cxn ang="0">
                <a:pos x="connsiteX0" y="connsiteY0"/>
              </a:cxn>
              <a:cxn ang="0">
                <a:pos x="connsiteX1" y="connsiteY1"/>
              </a:cxn>
              <a:cxn ang="0">
                <a:pos x="connsiteX2" y="connsiteY2"/>
              </a:cxn>
            </a:cxnLst>
            <a:rect l="l" t="t" r="r" b="b"/>
            <a:pathLst>
              <a:path w="283335" h="360608">
                <a:moveTo>
                  <a:pt x="0" y="360608"/>
                </a:moveTo>
                <a:cubicBezTo>
                  <a:pt x="27904" y="287627"/>
                  <a:pt x="55808" y="214647"/>
                  <a:pt x="103031" y="154546"/>
                </a:cubicBezTo>
                <a:cubicBezTo>
                  <a:pt x="150254" y="94445"/>
                  <a:pt x="216794" y="47222"/>
                  <a:pt x="283335" y="0"/>
                </a:cubicBezTo>
              </a:path>
            </a:pathLst>
          </a:cu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60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19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19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19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8" grpId="0"/>
      <p:bldP spid="79" grpId="0"/>
      <p:bldP spid="83" grpId="0"/>
      <p:bldP spid="84" grpId="0"/>
      <p:bldP spid="381953" grpId="0" animBg="1"/>
      <p:bldP spid="85" grpId="0" animBg="1"/>
      <p:bldP spid="86" grpId="0" animBg="1"/>
      <p:bldP spid="91" grpId="0"/>
      <p:bldP spid="381958" grpId="0" animBg="1"/>
      <p:bldP spid="3819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148"/>
          <p:cNvSpPr/>
          <p:nvPr/>
        </p:nvSpPr>
        <p:spPr>
          <a:xfrm>
            <a:off x="457053" y="2374073"/>
            <a:ext cx="4142951" cy="1068449"/>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3326" name="Picture 4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28277" y="4936983"/>
            <a:ext cx="3522105" cy="191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 name="Rectangle 172"/>
          <p:cNvSpPr/>
          <p:nvPr/>
        </p:nvSpPr>
        <p:spPr>
          <a:xfrm>
            <a:off x="6722616" y="5591887"/>
            <a:ext cx="1480480" cy="564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7261175" y="6002573"/>
            <a:ext cx="314024" cy="386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97364"/>
            <a:ext cx="8229600" cy="715962"/>
          </a:xfrm>
        </p:spPr>
        <p:txBody>
          <a:bodyPr/>
          <a:lstStyle/>
          <a:p>
            <a:r>
              <a:rPr lang="en-US" dirty="0" smtClean="0"/>
              <a:t>Airspeed Measurement</a:t>
            </a:r>
            <a:endParaRPr lang="en-US" dirty="0"/>
          </a:p>
        </p:txBody>
      </p:sp>
      <p:sp>
        <p:nvSpPr>
          <p:cNvPr id="66"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21</a:t>
            </a:fld>
            <a:endParaRPr lang="en-US"/>
          </a:p>
        </p:txBody>
      </p:sp>
      <p:pic>
        <p:nvPicPr>
          <p:cNvPr id="67" name="Picture 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6954526" y="4781557"/>
            <a:ext cx="893866" cy="2200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bwMode="auto">
          <a:xfrm rot="5400000">
            <a:off x="7425194" y="4893478"/>
            <a:ext cx="881009" cy="309040"/>
          </a:xfrm>
          <a:prstGeom prst="line">
            <a:avLst/>
          </a:prstGeom>
          <a:ln w="9525" cap="flat" cmpd="sng" algn="ctr">
            <a:solidFill>
              <a:schemeClr val="tx1"/>
            </a:solidFill>
            <a:prstDash val="solid"/>
            <a:round/>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5400000" flipH="1">
            <a:off x="7832185" y="5551853"/>
            <a:ext cx="12661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a:off x="5738087" y="5551853"/>
            <a:ext cx="12661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8020218" y="4473783"/>
            <a:ext cx="0" cy="890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7421325" y="4763148"/>
            <a:ext cx="3113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7102302" y="4763148"/>
            <a:ext cx="3113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8020218" y="5739887"/>
            <a:ext cx="0" cy="890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6816156" y="5739887"/>
            <a:ext cx="0" cy="890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421325" y="6331390"/>
            <a:ext cx="3113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7102302" y="6331390"/>
            <a:ext cx="3113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4350" y="3822963"/>
            <a:ext cx="18192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4350" y="4053663"/>
            <a:ext cx="18192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42759" y="4905923"/>
            <a:ext cx="1467670" cy="338554"/>
          </a:xfrm>
          <a:prstGeom prst="rect">
            <a:avLst/>
          </a:prstGeom>
          <a:noFill/>
        </p:spPr>
        <p:txBody>
          <a:bodyPr wrap="square" rtlCol="0">
            <a:spAutoFit/>
          </a:bodyPr>
          <a:lstStyle/>
          <a:p>
            <a:r>
              <a:rPr lang="en-US" sz="1600" dirty="0" smtClean="0"/>
              <a:t>Total Pressure,</a:t>
            </a:r>
          </a:p>
        </p:txBody>
      </p:sp>
      <p:sp>
        <p:nvSpPr>
          <p:cNvPr id="114" name="TextBox 113"/>
          <p:cNvSpPr txBox="1"/>
          <p:nvPr/>
        </p:nvSpPr>
        <p:spPr>
          <a:xfrm>
            <a:off x="6783147" y="5591887"/>
            <a:ext cx="1200393" cy="584775"/>
          </a:xfrm>
          <a:prstGeom prst="rect">
            <a:avLst/>
          </a:prstGeom>
          <a:noFill/>
        </p:spPr>
        <p:txBody>
          <a:bodyPr wrap="none" rtlCol="0">
            <a:spAutoFit/>
          </a:bodyPr>
          <a:lstStyle/>
          <a:p>
            <a:pPr algn="ctr"/>
            <a:r>
              <a:rPr lang="en-US" sz="1600" dirty="0" smtClean="0"/>
              <a:t>Static</a:t>
            </a:r>
          </a:p>
          <a:p>
            <a:pPr algn="ctr"/>
            <a:r>
              <a:rPr lang="en-US" sz="1600" dirty="0" smtClean="0"/>
              <a:t>Pressure, </a:t>
            </a:r>
            <a:r>
              <a:rPr lang="en-US" sz="1600" i="1" dirty="0" smtClean="0"/>
              <a:t>P</a:t>
            </a:r>
            <a:r>
              <a:rPr lang="en-US" sz="1600" i="1" baseline="-25000" dirty="0" smtClean="0"/>
              <a:t>S</a:t>
            </a:r>
            <a:endParaRPr lang="en-US" sz="1600" i="1" baseline="-25000" dirty="0"/>
          </a:p>
        </p:txBody>
      </p:sp>
      <p:sp>
        <p:nvSpPr>
          <p:cNvPr id="118" name="TextBox 117"/>
          <p:cNvSpPr txBox="1"/>
          <p:nvPr/>
        </p:nvSpPr>
        <p:spPr>
          <a:xfrm>
            <a:off x="12463" y="4490175"/>
            <a:ext cx="2032288" cy="338554"/>
          </a:xfrm>
          <a:prstGeom prst="rect">
            <a:avLst/>
          </a:prstGeom>
          <a:noFill/>
        </p:spPr>
        <p:txBody>
          <a:bodyPr wrap="none" rtlCol="0">
            <a:spAutoFit/>
          </a:bodyPr>
          <a:lstStyle/>
          <a:p>
            <a:r>
              <a:rPr lang="en-US" sz="1600" dirty="0" smtClean="0"/>
              <a:t>Incoming Airspeed, </a:t>
            </a:r>
            <a:r>
              <a:rPr lang="en-US" sz="1600" i="1" dirty="0" err="1" smtClean="0"/>
              <a:t>V</a:t>
            </a:r>
            <a:r>
              <a:rPr lang="en-US" sz="1600" i="1" baseline="-25000" dirty="0" err="1" smtClean="0"/>
              <a:t>a</a:t>
            </a:r>
            <a:endParaRPr lang="en-US" sz="1600" i="1" baseline="-25000" dirty="0"/>
          </a:p>
        </p:txBody>
      </p:sp>
      <p:sp>
        <p:nvSpPr>
          <p:cNvPr id="119" name="TextBox 118"/>
          <p:cNvSpPr txBox="1"/>
          <p:nvPr/>
        </p:nvSpPr>
        <p:spPr>
          <a:xfrm>
            <a:off x="3191635" y="4153123"/>
            <a:ext cx="2561535" cy="338554"/>
          </a:xfrm>
          <a:prstGeom prst="rect">
            <a:avLst/>
          </a:prstGeom>
          <a:noFill/>
        </p:spPr>
        <p:txBody>
          <a:bodyPr wrap="none" rtlCol="0">
            <a:spAutoFit/>
          </a:bodyPr>
          <a:lstStyle/>
          <a:p>
            <a:r>
              <a:rPr lang="en-US" sz="1600" dirty="0" smtClean="0"/>
              <a:t>Tube oriented into airstream</a:t>
            </a:r>
            <a:endParaRPr lang="en-US" sz="1600" i="1" baseline="-25000" dirty="0"/>
          </a:p>
        </p:txBody>
      </p:sp>
      <p:graphicFrame>
        <p:nvGraphicFramePr>
          <p:cNvPr id="47" name="Object 46"/>
          <p:cNvGraphicFramePr>
            <a:graphicFrameLocks noChangeAspect="1"/>
          </p:cNvGraphicFramePr>
          <p:nvPr>
            <p:extLst>
              <p:ext uri="{D42A27DB-BD31-4B8C-83A1-F6EECF244321}">
                <p14:modId xmlns:p14="http://schemas.microsoft.com/office/powerpoint/2010/main" val="1648342392"/>
              </p:ext>
            </p:extLst>
          </p:nvPr>
        </p:nvGraphicFramePr>
        <p:xfrm>
          <a:off x="6426463" y="5187303"/>
          <a:ext cx="1261221" cy="312120"/>
        </p:xfrm>
        <a:graphic>
          <a:graphicData uri="http://schemas.openxmlformats.org/presentationml/2006/ole">
            <mc:AlternateContent xmlns:mc="http://schemas.openxmlformats.org/markup-compatibility/2006">
              <mc:Choice xmlns:v="urn:schemas-microsoft-com:vml" Requires="v">
                <p:oleObj spid="_x0000_s353722" name="Equation" r:id="rId6" imgW="977760" imgH="241200" progId="Equation.3">
                  <p:embed/>
                </p:oleObj>
              </mc:Choice>
              <mc:Fallback>
                <p:oleObj name="Equation" r:id="rId6" imgW="977760" imgH="241200" progId="Equation.3">
                  <p:embed/>
                  <p:pic>
                    <p:nvPicPr>
                      <p:cNvPr id="0" name="Object 71"/>
                      <p:cNvPicPr>
                        <a:picLocks noChangeAspect="1" noChangeArrowheads="1"/>
                      </p:cNvPicPr>
                      <p:nvPr/>
                    </p:nvPicPr>
                    <p:blipFill>
                      <a:blip r:embed="rId7"/>
                      <a:srcRect/>
                      <a:stretch>
                        <a:fillRect/>
                      </a:stretch>
                    </p:blipFill>
                    <p:spPr bwMode="auto">
                      <a:xfrm>
                        <a:off x="6426463" y="5187303"/>
                        <a:ext cx="1261221" cy="312120"/>
                      </a:xfrm>
                      <a:prstGeom prst="rect">
                        <a:avLst/>
                      </a:prstGeom>
                      <a:noFill/>
                      <a:ln>
                        <a:noFill/>
                      </a:ln>
                    </p:spPr>
                  </p:pic>
                </p:oleObj>
              </mc:Fallback>
            </mc:AlternateContent>
          </a:graphicData>
        </a:graphic>
      </p:graphicFrame>
      <p:sp>
        <p:nvSpPr>
          <p:cNvPr id="120" name="TextBox 119"/>
          <p:cNvSpPr txBox="1"/>
          <p:nvPr/>
        </p:nvSpPr>
        <p:spPr>
          <a:xfrm>
            <a:off x="6222399" y="6487044"/>
            <a:ext cx="2365071" cy="338554"/>
          </a:xfrm>
          <a:prstGeom prst="rect">
            <a:avLst/>
          </a:prstGeom>
          <a:noFill/>
        </p:spPr>
        <p:txBody>
          <a:bodyPr wrap="none" rtlCol="0">
            <a:spAutoFit/>
          </a:bodyPr>
          <a:lstStyle/>
          <a:p>
            <a:r>
              <a:rPr lang="en-US" sz="1600" dirty="0" smtClean="0"/>
              <a:t>Open to ambient pressure</a:t>
            </a:r>
            <a:endParaRPr lang="en-US" sz="1600" i="1" baseline="-25000" dirty="0"/>
          </a:p>
        </p:txBody>
      </p:sp>
      <p:grpSp>
        <p:nvGrpSpPr>
          <p:cNvPr id="7" name="Group 6"/>
          <p:cNvGrpSpPr/>
          <p:nvPr/>
        </p:nvGrpSpPr>
        <p:grpSpPr>
          <a:xfrm>
            <a:off x="1983714" y="3704426"/>
            <a:ext cx="5653302" cy="1214376"/>
            <a:chOff x="1983714" y="3704426"/>
            <a:chExt cx="5653302" cy="1214376"/>
          </a:xfrm>
        </p:grpSpPr>
        <p:cxnSp>
          <p:nvCxnSpPr>
            <p:cNvPr id="86" name="Straight Connector 85"/>
            <p:cNvCxnSpPr/>
            <p:nvPr/>
          </p:nvCxnSpPr>
          <p:spPr>
            <a:xfrm rot="5400000">
              <a:off x="6816156" y="4473783"/>
              <a:ext cx="0" cy="890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6722616" y="3716947"/>
              <a:ext cx="914400" cy="914400"/>
            </a:xfrm>
            <a:prstGeom prst="arc">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p:cNvSpPr/>
            <p:nvPr/>
          </p:nvSpPr>
          <p:spPr>
            <a:xfrm>
              <a:off x="6746469" y="4155627"/>
              <a:ext cx="452928" cy="452928"/>
            </a:xfrm>
            <a:prstGeom prst="arc">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7637016" y="4174147"/>
              <a:ext cx="0" cy="6925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199397" y="4382091"/>
              <a:ext cx="0" cy="48455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7" idx="0"/>
            </p:cNvCxnSpPr>
            <p:nvPr/>
          </p:nvCxnSpPr>
          <p:spPr>
            <a:xfrm flipH="1">
              <a:off x="2034867" y="4155627"/>
              <a:ext cx="493806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2" idx="0"/>
            </p:cNvCxnSpPr>
            <p:nvPr/>
          </p:nvCxnSpPr>
          <p:spPr>
            <a:xfrm flipH="1">
              <a:off x="2034867" y="3716947"/>
              <a:ext cx="5144949" cy="862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983714" y="3704426"/>
              <a:ext cx="180305" cy="469721"/>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8" name="Straight Arrow Connector 177"/>
          <p:cNvCxnSpPr/>
          <p:nvPr/>
        </p:nvCxnSpPr>
        <p:spPr>
          <a:xfrm>
            <a:off x="34350" y="4299231"/>
            <a:ext cx="18192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34350" y="4490175"/>
            <a:ext cx="18192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1764410" y="5680043"/>
            <a:ext cx="2551293" cy="1077218"/>
          </a:xfrm>
          <a:prstGeom prst="rect">
            <a:avLst/>
          </a:prstGeom>
          <a:noFill/>
        </p:spPr>
        <p:txBody>
          <a:bodyPr wrap="square" rtlCol="0">
            <a:spAutoFit/>
          </a:bodyPr>
          <a:lstStyle/>
          <a:p>
            <a:r>
              <a:rPr lang="en-US" sz="1600" i="1" dirty="0" smtClean="0"/>
              <a:t>Aircraft often use a special “</a:t>
            </a:r>
            <a:r>
              <a:rPr lang="en-US" sz="1600" i="1" dirty="0" err="1" smtClean="0"/>
              <a:t>Pitot</a:t>
            </a:r>
            <a:r>
              <a:rPr lang="en-US" sz="1600" i="1" dirty="0" smtClean="0"/>
              <a:t>-Static” tube which connects to both pressure ports.</a:t>
            </a:r>
            <a:endParaRPr lang="en-US" sz="1600" i="1" baseline="-25000" dirty="0"/>
          </a:p>
        </p:txBody>
      </p:sp>
      <p:sp>
        <p:nvSpPr>
          <p:cNvPr id="201" name="TextBox 200"/>
          <p:cNvSpPr txBox="1"/>
          <p:nvPr/>
        </p:nvSpPr>
        <p:spPr>
          <a:xfrm>
            <a:off x="2519777" y="2985495"/>
            <a:ext cx="624309" cy="307777"/>
          </a:xfrm>
          <a:prstGeom prst="rect">
            <a:avLst/>
          </a:prstGeom>
          <a:noFill/>
        </p:spPr>
        <p:txBody>
          <a:bodyPr wrap="square" rtlCol="0">
            <a:spAutoFit/>
          </a:bodyPr>
          <a:lstStyle/>
          <a:p>
            <a:r>
              <a:rPr lang="en-US" sz="1400" dirty="0" smtClean="0"/>
              <a:t>Bias</a:t>
            </a:r>
            <a:endParaRPr lang="en-US" sz="1400" dirty="0"/>
          </a:p>
        </p:txBody>
      </p:sp>
      <p:sp>
        <p:nvSpPr>
          <p:cNvPr id="202" name="TextBox 201"/>
          <p:cNvSpPr txBox="1"/>
          <p:nvPr/>
        </p:nvSpPr>
        <p:spPr>
          <a:xfrm>
            <a:off x="3453414" y="3011999"/>
            <a:ext cx="624309" cy="307777"/>
          </a:xfrm>
          <a:prstGeom prst="rect">
            <a:avLst/>
          </a:prstGeom>
          <a:noFill/>
        </p:spPr>
        <p:txBody>
          <a:bodyPr wrap="square" rtlCol="0">
            <a:spAutoFit/>
          </a:bodyPr>
          <a:lstStyle/>
          <a:p>
            <a:r>
              <a:rPr lang="en-US" sz="1400" dirty="0" smtClean="0"/>
              <a:t>Noise</a:t>
            </a:r>
            <a:endParaRPr lang="en-US" sz="1400" dirty="0"/>
          </a:p>
        </p:txBody>
      </p:sp>
      <p:sp>
        <p:nvSpPr>
          <p:cNvPr id="203" name="Left Brace 202"/>
          <p:cNvSpPr/>
          <p:nvPr/>
        </p:nvSpPr>
        <p:spPr>
          <a:xfrm rot="16200000">
            <a:off x="1794612" y="2665540"/>
            <a:ext cx="135568" cy="622121"/>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Left Brace 203"/>
          <p:cNvSpPr/>
          <p:nvPr/>
        </p:nvSpPr>
        <p:spPr>
          <a:xfrm rot="16200000">
            <a:off x="2741408" y="2646239"/>
            <a:ext cx="125902" cy="649220"/>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 name="Left Brace 204"/>
          <p:cNvSpPr/>
          <p:nvPr/>
        </p:nvSpPr>
        <p:spPr>
          <a:xfrm rot="16200000">
            <a:off x="3668958" y="2692486"/>
            <a:ext cx="133380" cy="549247"/>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6" name="TextBox 205"/>
          <p:cNvSpPr txBox="1"/>
          <p:nvPr/>
        </p:nvSpPr>
        <p:spPr>
          <a:xfrm>
            <a:off x="1339378" y="2985495"/>
            <a:ext cx="1029452" cy="523220"/>
          </a:xfrm>
          <a:prstGeom prst="rect">
            <a:avLst/>
          </a:prstGeom>
          <a:noFill/>
        </p:spPr>
        <p:txBody>
          <a:bodyPr wrap="square" rtlCol="0">
            <a:spAutoFit/>
          </a:bodyPr>
          <a:lstStyle/>
          <a:p>
            <a:pPr algn="ctr"/>
            <a:r>
              <a:rPr lang="en-US" sz="1400" dirty="0" smtClean="0"/>
              <a:t>Dynamic Pressure</a:t>
            </a:r>
            <a:endParaRPr lang="en-US" sz="1400" dirty="0"/>
          </a:p>
        </p:txBody>
      </p:sp>
      <p:sp>
        <p:nvSpPr>
          <p:cNvPr id="207" name="TextBox 206"/>
          <p:cNvSpPr txBox="1"/>
          <p:nvPr/>
        </p:nvSpPr>
        <p:spPr>
          <a:xfrm>
            <a:off x="343994" y="879676"/>
            <a:ext cx="4070162" cy="400110"/>
          </a:xfrm>
          <a:prstGeom prst="rect">
            <a:avLst/>
          </a:prstGeom>
          <a:noFill/>
        </p:spPr>
        <p:txBody>
          <a:bodyPr wrap="square" rtlCol="0">
            <a:spAutoFit/>
          </a:bodyPr>
          <a:lstStyle/>
          <a:p>
            <a:r>
              <a:rPr lang="en-US" sz="2000" dirty="0" smtClean="0"/>
              <a:t>From Bernoulli’s equation:</a:t>
            </a:r>
            <a:endParaRPr lang="en-US" sz="2000" baseline="-25000" dirty="0"/>
          </a:p>
        </p:txBody>
      </p:sp>
      <p:sp>
        <p:nvSpPr>
          <p:cNvPr id="208" name="TextBox 207"/>
          <p:cNvSpPr txBox="1"/>
          <p:nvPr/>
        </p:nvSpPr>
        <p:spPr>
          <a:xfrm>
            <a:off x="401350" y="1752397"/>
            <a:ext cx="3487480" cy="707886"/>
          </a:xfrm>
          <a:prstGeom prst="rect">
            <a:avLst/>
          </a:prstGeom>
          <a:noFill/>
        </p:spPr>
        <p:txBody>
          <a:bodyPr wrap="square" rtlCol="0">
            <a:spAutoFit/>
          </a:bodyPr>
          <a:lstStyle/>
          <a:p>
            <a:r>
              <a:rPr lang="en-US" sz="2000" dirty="0" err="1" smtClean="0"/>
              <a:t>Pitot</a:t>
            </a:r>
            <a:r>
              <a:rPr lang="en-US" sz="2000" dirty="0" smtClean="0"/>
              <a:t>-static pressure sensor measures dynamic pressure:</a:t>
            </a:r>
            <a:endParaRPr lang="en-US" sz="2000" baseline="-25000" dirty="0"/>
          </a:p>
        </p:txBody>
      </p:sp>
      <p:graphicFrame>
        <p:nvGraphicFramePr>
          <p:cNvPr id="209" name="Object 208"/>
          <p:cNvGraphicFramePr>
            <a:graphicFrameLocks noChangeAspect="1"/>
          </p:cNvGraphicFramePr>
          <p:nvPr>
            <p:extLst>
              <p:ext uri="{D42A27DB-BD31-4B8C-83A1-F6EECF244321}">
                <p14:modId xmlns:p14="http://schemas.microsoft.com/office/powerpoint/2010/main" val="1438607997"/>
              </p:ext>
            </p:extLst>
          </p:nvPr>
        </p:nvGraphicFramePr>
        <p:xfrm>
          <a:off x="943983" y="1260200"/>
          <a:ext cx="2011844" cy="497880"/>
        </p:xfrm>
        <a:graphic>
          <a:graphicData uri="http://schemas.openxmlformats.org/presentationml/2006/ole">
            <mc:AlternateContent xmlns:mc="http://schemas.openxmlformats.org/markup-compatibility/2006">
              <mc:Choice xmlns:v="urn:schemas-microsoft-com:vml" Requires="v">
                <p:oleObj spid="_x0000_s353723" name="Equation" r:id="rId8" imgW="977760" imgH="241200" progId="Equation.3">
                  <p:embed/>
                </p:oleObj>
              </mc:Choice>
              <mc:Fallback>
                <p:oleObj name="Equation" r:id="rId8" imgW="977760" imgH="241200" progId="Equation.3">
                  <p:embed/>
                  <p:pic>
                    <p:nvPicPr>
                      <p:cNvPr id="0" name=""/>
                      <p:cNvPicPr>
                        <a:picLocks noChangeAspect="1" noChangeArrowheads="1"/>
                      </p:cNvPicPr>
                      <p:nvPr/>
                    </p:nvPicPr>
                    <p:blipFill>
                      <a:blip r:embed="rId7"/>
                      <a:srcRect/>
                      <a:stretch>
                        <a:fillRect/>
                      </a:stretch>
                    </p:blipFill>
                    <p:spPr bwMode="auto">
                      <a:xfrm>
                        <a:off x="943983" y="1260200"/>
                        <a:ext cx="2011844" cy="497880"/>
                      </a:xfrm>
                      <a:prstGeom prst="rect">
                        <a:avLst/>
                      </a:prstGeom>
                      <a:noFill/>
                      <a:ln>
                        <a:noFill/>
                      </a:ln>
                    </p:spPr>
                  </p:pic>
                </p:oleObj>
              </mc:Fallback>
            </mc:AlternateContent>
          </a:graphicData>
        </a:graphic>
      </p:graphicFrame>
      <p:graphicFrame>
        <p:nvGraphicFramePr>
          <p:cNvPr id="210" name="Object 209"/>
          <p:cNvGraphicFramePr>
            <a:graphicFrameLocks noChangeAspect="1"/>
          </p:cNvGraphicFramePr>
          <p:nvPr>
            <p:extLst>
              <p:ext uri="{D42A27DB-BD31-4B8C-83A1-F6EECF244321}">
                <p14:modId xmlns:p14="http://schemas.microsoft.com/office/powerpoint/2010/main" val="1755599608"/>
              </p:ext>
            </p:extLst>
          </p:nvPr>
        </p:nvGraphicFramePr>
        <p:xfrm>
          <a:off x="3613458" y="1260200"/>
          <a:ext cx="2011844" cy="497880"/>
        </p:xfrm>
        <a:graphic>
          <a:graphicData uri="http://schemas.openxmlformats.org/presentationml/2006/ole">
            <mc:AlternateContent xmlns:mc="http://schemas.openxmlformats.org/markup-compatibility/2006">
              <mc:Choice xmlns:v="urn:schemas-microsoft-com:vml" Requires="v">
                <p:oleObj spid="_x0000_s353724" name="Equation" r:id="rId9" imgW="977760" imgH="241200" progId="Equation.3">
                  <p:embed/>
                </p:oleObj>
              </mc:Choice>
              <mc:Fallback>
                <p:oleObj name="Equation" r:id="rId9" imgW="977760" imgH="241200" progId="Equation.3">
                  <p:embed/>
                  <p:pic>
                    <p:nvPicPr>
                      <p:cNvPr id="0" name=""/>
                      <p:cNvPicPr>
                        <a:picLocks noChangeAspect="1" noChangeArrowheads="1"/>
                      </p:cNvPicPr>
                      <p:nvPr/>
                    </p:nvPicPr>
                    <p:blipFill>
                      <a:blip r:embed="rId10"/>
                      <a:srcRect/>
                      <a:stretch>
                        <a:fillRect/>
                      </a:stretch>
                    </p:blipFill>
                    <p:spPr bwMode="auto">
                      <a:xfrm>
                        <a:off x="3613458" y="1260200"/>
                        <a:ext cx="2011844" cy="497880"/>
                      </a:xfrm>
                      <a:prstGeom prst="rect">
                        <a:avLst/>
                      </a:prstGeom>
                      <a:noFill/>
                      <a:ln>
                        <a:noFill/>
                      </a:ln>
                    </p:spPr>
                  </p:pic>
                </p:oleObj>
              </mc:Fallback>
            </mc:AlternateContent>
          </a:graphicData>
        </a:graphic>
      </p:graphicFrame>
      <p:graphicFrame>
        <p:nvGraphicFramePr>
          <p:cNvPr id="353280" name="Object 353279"/>
          <p:cNvGraphicFramePr>
            <a:graphicFrameLocks noChangeAspect="1"/>
          </p:cNvGraphicFramePr>
          <p:nvPr>
            <p:extLst>
              <p:ext uri="{D42A27DB-BD31-4B8C-83A1-F6EECF244321}">
                <p14:modId xmlns:p14="http://schemas.microsoft.com/office/powerpoint/2010/main" val="1806282627"/>
              </p:ext>
            </p:extLst>
          </p:nvPr>
        </p:nvGraphicFramePr>
        <p:xfrm>
          <a:off x="510007" y="2451100"/>
          <a:ext cx="4070350" cy="439738"/>
        </p:xfrm>
        <a:graphic>
          <a:graphicData uri="http://schemas.openxmlformats.org/presentationml/2006/ole">
            <mc:AlternateContent xmlns:mc="http://schemas.openxmlformats.org/markup-compatibility/2006">
              <mc:Choice xmlns:v="urn:schemas-microsoft-com:vml" Requires="v">
                <p:oleObj spid="_x0000_s353725" name="Equation" r:id="rId11" imgW="2349360" imgH="253800" progId="Equation.3">
                  <p:embed/>
                </p:oleObj>
              </mc:Choice>
              <mc:Fallback>
                <p:oleObj name="Equation" r:id="rId11" imgW="2349360" imgH="253800" progId="Equation.3">
                  <p:embed/>
                  <p:pic>
                    <p:nvPicPr>
                      <p:cNvPr id="0" name="Object 60"/>
                      <p:cNvPicPr>
                        <a:picLocks noChangeAspect="1" noChangeArrowheads="1"/>
                      </p:cNvPicPr>
                      <p:nvPr/>
                    </p:nvPicPr>
                    <p:blipFill>
                      <a:blip r:embed="rId12"/>
                      <a:srcRect/>
                      <a:stretch>
                        <a:fillRect/>
                      </a:stretch>
                    </p:blipFill>
                    <p:spPr bwMode="auto">
                      <a:xfrm>
                        <a:off x="510007" y="2451100"/>
                        <a:ext cx="40703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2" name="TextBox 211"/>
          <p:cNvSpPr txBox="1"/>
          <p:nvPr/>
        </p:nvSpPr>
        <p:spPr>
          <a:xfrm>
            <a:off x="5505653" y="1803913"/>
            <a:ext cx="2439863" cy="400110"/>
          </a:xfrm>
          <a:prstGeom prst="rect">
            <a:avLst/>
          </a:prstGeom>
          <a:noFill/>
        </p:spPr>
        <p:txBody>
          <a:bodyPr wrap="square" rtlCol="0">
            <a:spAutoFit/>
          </a:bodyPr>
          <a:lstStyle/>
          <a:p>
            <a:r>
              <a:rPr lang="en-US" sz="2000" dirty="0" smtClean="0"/>
              <a:t>Estimate airspeed:</a:t>
            </a:r>
            <a:endParaRPr lang="en-US" sz="2000" baseline="-25000" dirty="0"/>
          </a:p>
        </p:txBody>
      </p:sp>
      <p:graphicFrame>
        <p:nvGraphicFramePr>
          <p:cNvPr id="213" name="Object 212"/>
          <p:cNvGraphicFramePr>
            <a:graphicFrameLocks noChangeAspect="1"/>
          </p:cNvGraphicFramePr>
          <p:nvPr>
            <p:extLst>
              <p:ext uri="{D42A27DB-BD31-4B8C-83A1-F6EECF244321}">
                <p14:modId xmlns:p14="http://schemas.microsoft.com/office/powerpoint/2010/main" val="224567928"/>
              </p:ext>
            </p:extLst>
          </p:nvPr>
        </p:nvGraphicFramePr>
        <p:xfrm>
          <a:off x="6029238" y="2257845"/>
          <a:ext cx="1695450" cy="817562"/>
        </p:xfrm>
        <a:graphic>
          <a:graphicData uri="http://schemas.openxmlformats.org/presentationml/2006/ole">
            <mc:AlternateContent xmlns:mc="http://schemas.openxmlformats.org/markup-compatibility/2006">
              <mc:Choice xmlns:v="urn:schemas-microsoft-com:vml" Requires="v">
                <p:oleObj spid="_x0000_s353726" name="Equation" r:id="rId13" imgW="977760" imgH="469800" progId="Equation.3">
                  <p:embed/>
                </p:oleObj>
              </mc:Choice>
              <mc:Fallback>
                <p:oleObj name="Equation" r:id="rId13" imgW="977760" imgH="469800" progId="Equation.3">
                  <p:embed/>
                  <p:pic>
                    <p:nvPicPr>
                      <p:cNvPr id="0" name=""/>
                      <p:cNvPicPr>
                        <a:picLocks noChangeAspect="1" noChangeArrowheads="1"/>
                      </p:cNvPicPr>
                      <p:nvPr/>
                    </p:nvPicPr>
                    <p:blipFill>
                      <a:blip r:embed="rId14"/>
                      <a:srcRect/>
                      <a:stretch>
                        <a:fillRect/>
                      </a:stretch>
                    </p:blipFill>
                    <p:spPr bwMode="auto">
                      <a:xfrm>
                        <a:off x="6029238" y="2257845"/>
                        <a:ext cx="16954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4" name="TextBox 213"/>
          <p:cNvSpPr txBox="1"/>
          <p:nvPr/>
        </p:nvSpPr>
        <p:spPr>
          <a:xfrm>
            <a:off x="3083496" y="1340278"/>
            <a:ext cx="570877" cy="400110"/>
          </a:xfrm>
          <a:prstGeom prst="rect">
            <a:avLst/>
          </a:prstGeom>
          <a:noFill/>
        </p:spPr>
        <p:txBody>
          <a:bodyPr wrap="square" rtlCol="0">
            <a:spAutoFit/>
          </a:bodyPr>
          <a:lstStyle/>
          <a:p>
            <a:r>
              <a:rPr lang="en-US" sz="2000" dirty="0" smtClean="0"/>
              <a:t>or</a:t>
            </a:r>
            <a:endParaRPr lang="en-US" sz="2000" baseline="-25000" dirty="0"/>
          </a:p>
        </p:txBody>
      </p:sp>
      <p:sp>
        <p:nvSpPr>
          <p:cNvPr id="215" name="TextBox 214"/>
          <p:cNvSpPr txBox="1"/>
          <p:nvPr/>
        </p:nvSpPr>
        <p:spPr>
          <a:xfrm>
            <a:off x="5815678" y="3073190"/>
            <a:ext cx="2439863" cy="369332"/>
          </a:xfrm>
          <a:prstGeom prst="rect">
            <a:avLst/>
          </a:prstGeom>
          <a:noFill/>
        </p:spPr>
        <p:txBody>
          <a:bodyPr wrap="square" rtlCol="0">
            <a:spAutoFit/>
          </a:bodyPr>
          <a:lstStyle/>
          <a:p>
            <a:r>
              <a:rPr lang="en-US" i="1" dirty="0" smtClean="0">
                <a:sym typeface="Symbol"/>
              </a:rPr>
              <a:t></a:t>
            </a:r>
            <a:r>
              <a:rPr lang="en-US" dirty="0" smtClean="0">
                <a:sym typeface="Symbol"/>
              </a:rPr>
              <a:t> : </a:t>
            </a:r>
            <a:r>
              <a:rPr lang="en-US" dirty="0" smtClean="0"/>
              <a:t>Air density, kg/m</a:t>
            </a:r>
            <a:r>
              <a:rPr lang="en-US" baseline="30000" dirty="0" smtClean="0"/>
              <a:t>3</a:t>
            </a:r>
            <a:endParaRPr lang="en-US" baseline="30000" dirty="0"/>
          </a:p>
        </p:txBody>
      </p:sp>
      <p:sp>
        <p:nvSpPr>
          <p:cNvPr id="353281" name="Right Arrow 353280"/>
          <p:cNvSpPr/>
          <p:nvPr/>
        </p:nvSpPr>
        <p:spPr>
          <a:xfrm>
            <a:off x="4816695" y="2460283"/>
            <a:ext cx="747960" cy="25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7665987" y="3797626"/>
            <a:ext cx="1593923" cy="830997"/>
          </a:xfrm>
          <a:prstGeom prst="rect">
            <a:avLst/>
          </a:prstGeom>
          <a:noFill/>
        </p:spPr>
        <p:txBody>
          <a:bodyPr wrap="square" rtlCol="0">
            <a:spAutoFit/>
          </a:bodyPr>
          <a:lstStyle/>
          <a:p>
            <a:r>
              <a:rPr lang="en-US" sz="1600" dirty="0" smtClean="0"/>
              <a:t>Strain-sensing diaphragm measures </a:t>
            </a:r>
            <a:r>
              <a:rPr lang="en-US" sz="1600" i="1" dirty="0" smtClean="0"/>
              <a:t>P</a:t>
            </a:r>
            <a:r>
              <a:rPr lang="en-US" sz="1600" i="1" baseline="-25000" dirty="0" smtClean="0"/>
              <a:t>T</a:t>
            </a:r>
            <a:r>
              <a:rPr lang="en-US" sz="1600" dirty="0" smtClean="0"/>
              <a:t>-</a:t>
            </a:r>
            <a:r>
              <a:rPr lang="en-US" sz="1600" i="1" dirty="0" smtClean="0"/>
              <a:t>P</a:t>
            </a:r>
            <a:r>
              <a:rPr lang="en-US" sz="1600" i="1" baseline="-25000" dirty="0" smtClean="0"/>
              <a:t>S</a:t>
            </a:r>
            <a:endParaRPr lang="en-US" sz="1600" i="1" baseline="-25000" dirty="0"/>
          </a:p>
        </p:txBody>
      </p:sp>
      <p:pic>
        <p:nvPicPr>
          <p:cNvPr id="218" name="Picture 217"/>
          <p:cNvPicPr>
            <a:picLocks noChangeAspect="1"/>
          </p:cNvPicPr>
          <p:nvPr/>
        </p:nvPicPr>
        <p:blipFill rotWithShape="1">
          <a:blip r:embed="rId15">
            <a:extLst>
              <a:ext uri="{BEBA8EAE-BF5A-486C-A8C5-ECC9F3942E4B}">
                <a14:imgProps xmlns:a14="http://schemas.microsoft.com/office/drawing/2010/main">
                  <a14:imgLayer r:embed="rId16">
                    <a14:imgEffect>
                      <a14:brightnessContrast bright="20000" contrast="-20000"/>
                    </a14:imgEffect>
                  </a14:imgLayer>
                </a14:imgProps>
              </a:ext>
            </a:extLst>
          </a:blip>
          <a:srcRect l="3278" t="22453" r="75087" b="38774"/>
          <a:stretch/>
        </p:blipFill>
        <p:spPr>
          <a:xfrm>
            <a:off x="8020218" y="2190961"/>
            <a:ext cx="1081673" cy="1321746"/>
          </a:xfrm>
          <a:prstGeom prst="rect">
            <a:avLst/>
          </a:prstGeom>
        </p:spPr>
      </p:pic>
      <p:grpSp>
        <p:nvGrpSpPr>
          <p:cNvPr id="51" name="Group 50"/>
          <p:cNvGrpSpPr/>
          <p:nvPr/>
        </p:nvGrpSpPr>
        <p:grpSpPr>
          <a:xfrm>
            <a:off x="2231409" y="3822963"/>
            <a:ext cx="5247564" cy="940185"/>
            <a:chOff x="2231409" y="3822963"/>
            <a:chExt cx="5247564" cy="940185"/>
          </a:xfrm>
        </p:grpSpPr>
        <p:cxnSp>
          <p:nvCxnSpPr>
            <p:cNvPr id="4" name="Straight Connector 3"/>
            <p:cNvCxnSpPr/>
            <p:nvPr/>
          </p:nvCxnSpPr>
          <p:spPr>
            <a:xfrm flipV="1">
              <a:off x="2311196" y="3822963"/>
              <a:ext cx="153117" cy="53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64313" y="393928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28252"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83493"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83496"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91635"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31409" y="3991970"/>
              <a:ext cx="92054" cy="61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9638"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524219"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579460"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879463"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987602"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075605"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436" y="393928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4537375"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92616"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892619"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000758"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088761"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333342"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388583"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582183" y="383621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670186" y="403606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914767" y="386271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970008" y="406691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270011" y="395253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6378150" y="383621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466153" y="403606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663984" y="395253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6927923" y="386271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983164" y="406691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99397" y="3862713"/>
              <a:ext cx="183945" cy="76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91369" y="4213124"/>
              <a:ext cx="0" cy="168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83342" y="4174147"/>
              <a:ext cx="79514" cy="123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383343" y="4479453"/>
              <a:ext cx="39756" cy="11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428736" y="4659452"/>
              <a:ext cx="50237" cy="103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5246082" y="6475572"/>
            <a:ext cx="311303" cy="276999"/>
          </a:xfrm>
          <a:prstGeom prst="rect">
            <a:avLst/>
          </a:prstGeom>
          <a:noFill/>
        </p:spPr>
        <p:txBody>
          <a:bodyPr wrap="none" rtlCol="0">
            <a:spAutoFit/>
          </a:bodyPr>
          <a:lstStyle/>
          <a:p>
            <a:pPr algn="ctr"/>
            <a:r>
              <a:rPr lang="en-US" sz="1200" i="1" dirty="0" smtClean="0"/>
              <a:t>P</a:t>
            </a:r>
            <a:r>
              <a:rPr lang="en-US" sz="1200" i="1" baseline="-25000" dirty="0" smtClean="0"/>
              <a:t>S</a:t>
            </a:r>
            <a:endParaRPr lang="en-US" sz="1200" i="1" baseline="-25000" dirty="0"/>
          </a:p>
        </p:txBody>
      </p:sp>
      <p:sp>
        <p:nvSpPr>
          <p:cNvPr id="170" name="TextBox 169"/>
          <p:cNvSpPr txBox="1"/>
          <p:nvPr/>
        </p:nvSpPr>
        <p:spPr>
          <a:xfrm>
            <a:off x="4279597" y="5628218"/>
            <a:ext cx="300082" cy="261610"/>
          </a:xfrm>
          <a:prstGeom prst="rect">
            <a:avLst/>
          </a:prstGeom>
          <a:noFill/>
        </p:spPr>
        <p:txBody>
          <a:bodyPr wrap="none" rtlCol="0">
            <a:spAutoFit/>
          </a:bodyPr>
          <a:lstStyle/>
          <a:p>
            <a:pPr algn="ctr"/>
            <a:r>
              <a:rPr lang="en-US" sz="1050" i="1" dirty="0" smtClean="0"/>
              <a:t>P</a:t>
            </a:r>
            <a:r>
              <a:rPr lang="en-US" sz="1050" i="1" baseline="-25000" dirty="0" smtClean="0"/>
              <a:t>S</a:t>
            </a:r>
            <a:endParaRPr lang="en-US" sz="1050" i="1" baseline="-25000" dirty="0"/>
          </a:p>
        </p:txBody>
      </p:sp>
      <p:sp>
        <p:nvSpPr>
          <p:cNvPr id="175" name="TextBox 174"/>
          <p:cNvSpPr txBox="1"/>
          <p:nvPr/>
        </p:nvSpPr>
        <p:spPr>
          <a:xfrm>
            <a:off x="2830466" y="5378870"/>
            <a:ext cx="1552028" cy="246221"/>
          </a:xfrm>
          <a:prstGeom prst="rect">
            <a:avLst/>
          </a:prstGeom>
          <a:noFill/>
        </p:spPr>
        <p:txBody>
          <a:bodyPr wrap="none" rtlCol="0">
            <a:spAutoFit/>
          </a:bodyPr>
          <a:lstStyle/>
          <a:p>
            <a:r>
              <a:rPr lang="en-US" sz="1000" dirty="0" smtClean="0"/>
              <a:t>Open to ambient pressure</a:t>
            </a:r>
            <a:endParaRPr lang="en-US" sz="1000" i="1" baseline="-25000" dirty="0"/>
          </a:p>
        </p:txBody>
      </p:sp>
      <p:sp>
        <p:nvSpPr>
          <p:cNvPr id="176" name="TextBox 175"/>
          <p:cNvSpPr txBox="1"/>
          <p:nvPr/>
        </p:nvSpPr>
        <p:spPr>
          <a:xfrm>
            <a:off x="2912843" y="4687184"/>
            <a:ext cx="1552028" cy="246221"/>
          </a:xfrm>
          <a:prstGeom prst="rect">
            <a:avLst/>
          </a:prstGeom>
          <a:noFill/>
        </p:spPr>
        <p:txBody>
          <a:bodyPr wrap="none" rtlCol="0">
            <a:spAutoFit/>
          </a:bodyPr>
          <a:lstStyle/>
          <a:p>
            <a:r>
              <a:rPr lang="en-US" sz="1000" dirty="0" smtClean="0"/>
              <a:t>Open to ambient pressure</a:t>
            </a:r>
            <a:endParaRPr lang="en-US" sz="1000" i="1" baseline="-25000" dirty="0"/>
          </a:p>
        </p:txBody>
      </p:sp>
      <p:sp>
        <p:nvSpPr>
          <p:cNvPr id="182" name="TextBox 181"/>
          <p:cNvSpPr txBox="1"/>
          <p:nvPr/>
        </p:nvSpPr>
        <p:spPr>
          <a:xfrm>
            <a:off x="3201743" y="4886794"/>
            <a:ext cx="268022" cy="215444"/>
          </a:xfrm>
          <a:prstGeom prst="rect">
            <a:avLst/>
          </a:prstGeom>
          <a:noFill/>
        </p:spPr>
        <p:txBody>
          <a:bodyPr wrap="none" rtlCol="0">
            <a:spAutoFit/>
          </a:bodyPr>
          <a:lstStyle/>
          <a:p>
            <a:pPr algn="ctr"/>
            <a:r>
              <a:rPr lang="en-US" sz="800" i="1" dirty="0" smtClean="0"/>
              <a:t>P</a:t>
            </a:r>
            <a:r>
              <a:rPr lang="en-US" sz="800" i="1" baseline="-25000" dirty="0" smtClean="0"/>
              <a:t>S</a:t>
            </a:r>
            <a:endParaRPr lang="en-US" sz="800" i="1" baseline="-25000" dirty="0"/>
          </a:p>
        </p:txBody>
      </p:sp>
      <p:sp>
        <p:nvSpPr>
          <p:cNvPr id="183" name="TextBox 182"/>
          <p:cNvSpPr txBox="1"/>
          <p:nvPr/>
        </p:nvSpPr>
        <p:spPr>
          <a:xfrm>
            <a:off x="3201743" y="5212830"/>
            <a:ext cx="268022" cy="215444"/>
          </a:xfrm>
          <a:prstGeom prst="rect">
            <a:avLst/>
          </a:prstGeom>
          <a:noFill/>
        </p:spPr>
        <p:txBody>
          <a:bodyPr wrap="none" rtlCol="0">
            <a:spAutoFit/>
          </a:bodyPr>
          <a:lstStyle/>
          <a:p>
            <a:pPr algn="ctr"/>
            <a:r>
              <a:rPr lang="en-US" sz="800" i="1" dirty="0" smtClean="0"/>
              <a:t>P</a:t>
            </a:r>
            <a:r>
              <a:rPr lang="en-US" sz="800" i="1" baseline="-25000" dirty="0" smtClean="0"/>
              <a:t>S</a:t>
            </a:r>
            <a:endParaRPr lang="en-US" sz="800" i="1" baseline="-25000" dirty="0"/>
          </a:p>
        </p:txBody>
      </p:sp>
      <p:grpSp>
        <p:nvGrpSpPr>
          <p:cNvPr id="184" name="Group 183"/>
          <p:cNvGrpSpPr/>
          <p:nvPr/>
        </p:nvGrpSpPr>
        <p:grpSpPr>
          <a:xfrm>
            <a:off x="2712201" y="5099515"/>
            <a:ext cx="2712657" cy="463082"/>
            <a:chOff x="2231409" y="3822963"/>
            <a:chExt cx="5247564" cy="940185"/>
          </a:xfrm>
        </p:grpSpPr>
        <p:cxnSp>
          <p:nvCxnSpPr>
            <p:cNvPr id="185" name="Straight Connector 184"/>
            <p:cNvCxnSpPr/>
            <p:nvPr/>
          </p:nvCxnSpPr>
          <p:spPr>
            <a:xfrm flipV="1">
              <a:off x="2311196" y="3822963"/>
              <a:ext cx="153117" cy="53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464313" y="393928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2728252"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783493"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3083496"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3191635"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231409" y="3991970"/>
              <a:ext cx="92054" cy="616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279638"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3524219"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3579460"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3879463"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3987602"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075605"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273436" y="393928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V="1">
              <a:off x="4537375"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4592616"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4892619" y="393928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5000758" y="382296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088761" y="402281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V="1">
              <a:off x="5333342" y="384946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5388583" y="405366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5582183" y="383621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670186" y="403606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5914767" y="386271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970008" y="406691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270011" y="3952536"/>
              <a:ext cx="1081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6378150" y="3836213"/>
              <a:ext cx="177299" cy="2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466153" y="4036066"/>
              <a:ext cx="145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663984" y="3952536"/>
              <a:ext cx="149652" cy="52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V="1">
              <a:off x="6927923" y="3862713"/>
              <a:ext cx="110482" cy="26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6983164" y="4066913"/>
              <a:ext cx="149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199397" y="3862713"/>
              <a:ext cx="183945" cy="76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291369" y="4213124"/>
              <a:ext cx="0" cy="168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383342" y="4174147"/>
              <a:ext cx="79514" cy="123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H="1">
              <a:off x="7383343" y="4479453"/>
              <a:ext cx="39756" cy="11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428736" y="4659452"/>
              <a:ext cx="50237" cy="103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4" name="Straight Arrow Connector 243"/>
          <p:cNvCxnSpPr/>
          <p:nvPr/>
        </p:nvCxnSpPr>
        <p:spPr>
          <a:xfrm>
            <a:off x="1983714" y="4994516"/>
            <a:ext cx="48714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1983714" y="5160848"/>
            <a:ext cx="48714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1983714" y="5340233"/>
            <a:ext cx="48714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1983714" y="5511522"/>
            <a:ext cx="48714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1653172" y="5001679"/>
            <a:ext cx="362215" cy="338554"/>
          </a:xfrm>
          <a:prstGeom prst="rect">
            <a:avLst/>
          </a:prstGeom>
          <a:noFill/>
        </p:spPr>
        <p:txBody>
          <a:bodyPr wrap="none" rtlCol="0">
            <a:spAutoFit/>
          </a:bodyPr>
          <a:lstStyle/>
          <a:p>
            <a:r>
              <a:rPr lang="en-US" sz="1600" i="1" dirty="0" err="1" smtClean="0"/>
              <a:t>V</a:t>
            </a:r>
            <a:r>
              <a:rPr lang="en-US" sz="1600" i="1" baseline="-25000" dirty="0" err="1" smtClean="0"/>
              <a:t>a</a:t>
            </a:r>
            <a:endParaRPr lang="en-US" sz="1600" i="1" baseline="-25000" dirty="0"/>
          </a:p>
        </p:txBody>
      </p:sp>
      <p:pic>
        <p:nvPicPr>
          <p:cNvPr id="353333" name="Picture 53" descr="http://api.ning.com:80/files/FIt*ZFe6wNjYeaocZEmMJU**FNiEH7Q4KKwBiM-apLjT9innIYmguZfUnpO1QffCb1XVnbKcdlLFJb3J8tAUz-K-rKHMOfzO/PSinlets4818.JPG?width=600"/>
          <p:cNvPicPr>
            <a:picLocks noChangeAspect="1" noChangeArrowheads="1"/>
          </p:cNvPicPr>
          <p:nvPr/>
        </p:nvPicPr>
        <p:blipFill rotWithShape="1">
          <a:blip r:embed="rId17">
            <a:extLst>
              <a:ext uri="{BEBA8EAE-BF5A-486C-A8C5-ECC9F3942E4B}">
                <a14:imgProps xmlns:a14="http://schemas.microsoft.com/office/drawing/2010/main">
                  <a14:imgLayer r:embed="rId18">
                    <a14:imgEffect>
                      <a14:brightnessContrast bright="40000" contrast="20000"/>
                    </a14:imgEffect>
                  </a14:imgLayer>
                </a14:imgProps>
              </a:ext>
              <a:ext uri="{28A0092B-C50C-407E-A947-70E740481C1C}">
                <a14:useLocalDpi xmlns:a14="http://schemas.microsoft.com/office/drawing/2010/main" val="0"/>
              </a:ext>
            </a:extLst>
          </a:blip>
          <a:srcRect r="70017" b="16282"/>
          <a:stretch/>
        </p:blipFill>
        <p:spPr bwMode="auto">
          <a:xfrm flipH="1">
            <a:off x="189447" y="5185060"/>
            <a:ext cx="1112994" cy="1424369"/>
          </a:xfrm>
          <a:prstGeom prst="rect">
            <a:avLst/>
          </a:prstGeom>
          <a:noFill/>
          <a:extLst>
            <a:ext uri="{909E8E84-426E-40DD-AFC4-6F175D3DCCD1}">
              <a14:hiddenFill xmlns:a14="http://schemas.microsoft.com/office/drawing/2010/main">
                <a:solidFill>
                  <a:srgbClr val="FFFFFF"/>
                </a:solidFill>
              </a14:hiddenFill>
            </a:ext>
          </a:extLst>
        </p:spPr>
      </p:pic>
      <p:sp>
        <p:nvSpPr>
          <p:cNvPr id="253" name="TextBox 252"/>
          <p:cNvSpPr txBox="1"/>
          <p:nvPr/>
        </p:nvSpPr>
        <p:spPr>
          <a:xfrm>
            <a:off x="260419" y="6566168"/>
            <a:ext cx="1170513" cy="307777"/>
          </a:xfrm>
          <a:prstGeom prst="rect">
            <a:avLst/>
          </a:prstGeom>
          <a:noFill/>
        </p:spPr>
        <p:txBody>
          <a:bodyPr wrap="none" rtlCol="0">
            <a:spAutoFit/>
          </a:bodyPr>
          <a:lstStyle/>
          <a:p>
            <a:r>
              <a:rPr lang="en-US" sz="1400" dirty="0" smtClean="0"/>
              <a:t>Dynamic port</a:t>
            </a:r>
            <a:endParaRPr lang="en-US" sz="1400" i="1" baseline="-25000" dirty="0"/>
          </a:p>
        </p:txBody>
      </p:sp>
      <p:sp>
        <p:nvSpPr>
          <p:cNvPr id="254" name="TextBox 253"/>
          <p:cNvSpPr txBox="1"/>
          <p:nvPr/>
        </p:nvSpPr>
        <p:spPr>
          <a:xfrm>
            <a:off x="57330" y="4917978"/>
            <a:ext cx="940642" cy="307777"/>
          </a:xfrm>
          <a:prstGeom prst="rect">
            <a:avLst/>
          </a:prstGeom>
          <a:noFill/>
        </p:spPr>
        <p:txBody>
          <a:bodyPr wrap="none" rtlCol="0">
            <a:spAutoFit/>
          </a:bodyPr>
          <a:lstStyle/>
          <a:p>
            <a:r>
              <a:rPr lang="en-US" sz="1400" dirty="0" smtClean="0"/>
              <a:t>Static port</a:t>
            </a:r>
            <a:endParaRPr lang="en-US" sz="1400" i="1" baseline="-25000" dirty="0"/>
          </a:p>
        </p:txBody>
      </p:sp>
      <p:cxnSp>
        <p:nvCxnSpPr>
          <p:cNvPr id="57" name="Straight Arrow Connector 56"/>
          <p:cNvCxnSpPr>
            <a:stCxn id="254" idx="2"/>
          </p:cNvCxnSpPr>
          <p:nvPr/>
        </p:nvCxnSpPr>
        <p:spPr>
          <a:xfrm>
            <a:off x="527651" y="5225755"/>
            <a:ext cx="218293" cy="260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rot="5400000">
            <a:off x="-332068" y="5758263"/>
            <a:ext cx="891591" cy="230832"/>
          </a:xfrm>
          <a:prstGeom prst="rect">
            <a:avLst/>
          </a:prstGeom>
          <a:noFill/>
        </p:spPr>
        <p:txBody>
          <a:bodyPr wrap="none" rtlCol="0">
            <a:spAutoFit/>
          </a:bodyPr>
          <a:lstStyle/>
          <a:p>
            <a:r>
              <a:rPr lang="en-US" sz="900" dirty="0" smtClean="0"/>
              <a:t>Diydrones.com</a:t>
            </a:r>
            <a:endParaRPr lang="en-US" sz="900" i="1" baseline="-25000" dirty="0"/>
          </a:p>
        </p:txBody>
      </p:sp>
      <p:cxnSp>
        <p:nvCxnSpPr>
          <p:cNvPr id="256" name="Straight Arrow Connector 255"/>
          <p:cNvCxnSpPr/>
          <p:nvPr/>
        </p:nvCxnSpPr>
        <p:spPr>
          <a:xfrm flipH="1" flipV="1">
            <a:off x="659902" y="6475572"/>
            <a:ext cx="86042" cy="180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4350" y="3596805"/>
            <a:ext cx="18192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5830214" y="363003"/>
            <a:ext cx="3207282" cy="1077218"/>
          </a:xfrm>
          <a:prstGeom prst="rect">
            <a:avLst/>
          </a:prstGeom>
          <a:noFill/>
          <a:ln>
            <a:solidFill>
              <a:schemeClr val="tx1"/>
            </a:solidFill>
          </a:ln>
        </p:spPr>
        <p:txBody>
          <a:bodyPr wrap="square" rtlCol="0">
            <a:spAutoFit/>
          </a:bodyPr>
          <a:lstStyle/>
          <a:p>
            <a:r>
              <a:rPr lang="en-US" sz="1600" i="1" dirty="0" smtClean="0"/>
              <a:t>Note: an improved airspeed sensor model would account for the directionality of </a:t>
            </a:r>
            <a:r>
              <a:rPr lang="en-US" sz="1600" i="1" dirty="0" err="1" smtClean="0"/>
              <a:t>pitot</a:t>
            </a:r>
            <a:r>
              <a:rPr lang="en-US" sz="1600" i="1" dirty="0" smtClean="0"/>
              <a:t> tube (i.e. only use axial component of airspeed) </a:t>
            </a:r>
            <a:endParaRPr lang="en-US" sz="1600" i="1" baseline="-25000" dirty="0"/>
          </a:p>
        </p:txBody>
      </p:sp>
    </p:spTree>
    <p:extLst>
      <p:ext uri="{BB962C8B-B14F-4D97-AF65-F5344CB8AC3E}">
        <p14:creationId xmlns:p14="http://schemas.microsoft.com/office/powerpoint/2010/main" val="35306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32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32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3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33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99" grpId="0"/>
      <p:bldP spid="201" grpId="0"/>
      <p:bldP spid="202" grpId="0"/>
      <p:bldP spid="203" grpId="0" animBg="1"/>
      <p:bldP spid="204" grpId="0" animBg="1"/>
      <p:bldP spid="205" grpId="0" animBg="1"/>
      <p:bldP spid="206" grpId="0"/>
      <p:bldP spid="208" grpId="0"/>
      <p:bldP spid="212" grpId="0"/>
      <p:bldP spid="215" grpId="0"/>
      <p:bldP spid="353281" grpId="0" animBg="1"/>
      <p:bldP spid="169" grpId="0"/>
      <p:bldP spid="170" grpId="0"/>
      <p:bldP spid="175" grpId="0"/>
      <p:bldP spid="176" grpId="0"/>
      <p:bldP spid="182" grpId="0"/>
      <p:bldP spid="183" grpId="0"/>
      <p:bldP spid="252" grpId="0"/>
      <p:bldP spid="253" grpId="0"/>
      <p:bldP spid="254" grpId="0"/>
      <p:bldP spid="255" grpId="0"/>
      <p:bldP spid="1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Magnetometers (Digital Compasses)</a:t>
            </a:r>
            <a:endParaRPr lang="en-US" dirty="0"/>
          </a:p>
        </p:txBody>
      </p:sp>
      <p:sp>
        <p:nvSpPr>
          <p:cNvPr id="4" name="Content Placeholder 3"/>
          <p:cNvSpPr>
            <a:spLocks noGrp="1"/>
          </p:cNvSpPr>
          <p:nvPr>
            <p:ph idx="1"/>
          </p:nvPr>
        </p:nvSpPr>
        <p:spPr>
          <a:xfrm>
            <a:off x="165130" y="948744"/>
            <a:ext cx="8815590" cy="5606602"/>
          </a:xfrm>
        </p:spPr>
        <p:txBody>
          <a:bodyPr>
            <a:normAutofit lnSpcReduction="10000"/>
          </a:bodyPr>
          <a:lstStyle/>
          <a:p>
            <a:pPr marL="0" indent="0">
              <a:buNone/>
            </a:pPr>
            <a:r>
              <a:rPr lang="en-US" dirty="0" smtClean="0"/>
              <a:t>Magnetometers are used on some UAVs to help observe yaw angle</a:t>
            </a:r>
          </a:p>
          <a:p>
            <a:r>
              <a:rPr lang="en-US" dirty="0" smtClean="0"/>
              <a:t>Magnetometers measure orientation of “magnetic north” relative to body</a:t>
            </a:r>
          </a:p>
          <a:p>
            <a:r>
              <a:rPr lang="en-US" dirty="0" smtClean="0"/>
              <a:t>2D &amp; 3D magnetometers are used</a:t>
            </a:r>
          </a:p>
          <a:p>
            <a:r>
              <a:rPr lang="en-US" dirty="0" smtClean="0"/>
              <a:t>Magnetometer placement is tricky, and sensors require calibration to account for on-board iron and magnetic sources</a:t>
            </a:r>
          </a:p>
          <a:p>
            <a:r>
              <a:rPr lang="en-US" dirty="0" smtClean="0"/>
              <a:t>Small fixed-wing vehicles will often forgo using a magnetometer</a:t>
            </a:r>
          </a:p>
          <a:p>
            <a:pPr lvl="1"/>
            <a:r>
              <a:rPr lang="en-US" dirty="0" smtClean="0"/>
              <a:t>Fixed-wings can observe yaw via kinematic motion</a:t>
            </a:r>
          </a:p>
          <a:p>
            <a:r>
              <a:rPr lang="en-US" dirty="0" smtClean="0"/>
              <a:t>Autonomous </a:t>
            </a:r>
            <a:r>
              <a:rPr lang="en-US" dirty="0" err="1" smtClean="0"/>
              <a:t>quadcopters</a:t>
            </a:r>
            <a:r>
              <a:rPr lang="en-US" dirty="0" smtClean="0"/>
              <a:t> require a magnetometer for yaw control</a:t>
            </a:r>
          </a:p>
          <a:p>
            <a:r>
              <a:rPr lang="en-US" dirty="0" smtClean="0"/>
              <a:t>Magnetic North deviates from True North at any point on the Earth by:</a:t>
            </a:r>
          </a:p>
          <a:p>
            <a:pPr lvl="1"/>
            <a:r>
              <a:rPr lang="en-US" sz="1800" dirty="0" smtClean="0"/>
              <a:t>Magnetic Declination: </a:t>
            </a:r>
            <a:br>
              <a:rPr lang="en-US" sz="1800" dirty="0" smtClean="0"/>
            </a:br>
            <a:r>
              <a:rPr lang="en-US" sz="1800" dirty="0" smtClean="0"/>
              <a:t>Horizontal angular difference between True North and Magnetic North</a:t>
            </a:r>
          </a:p>
          <a:p>
            <a:pPr lvl="1"/>
            <a:r>
              <a:rPr lang="en-US" sz="1800" dirty="0" smtClean="0"/>
              <a:t>Magnetic Inclination: </a:t>
            </a:r>
            <a:br>
              <a:rPr lang="en-US" sz="1800" dirty="0" smtClean="0"/>
            </a:br>
            <a:r>
              <a:rPr lang="en-US" sz="1800" dirty="0" smtClean="0"/>
              <a:t>Vertical angular offset between horizontal and 3D magnetic attraction </a:t>
            </a:r>
            <a:r>
              <a:rPr lang="en-US" sz="1800" dirty="0" smtClean="0"/>
              <a:t>vector (i.e. the angle of the </a:t>
            </a:r>
            <a:r>
              <a:rPr lang="en-US" sz="1800" dirty="0" smtClean="0"/>
              <a:t>Earth’s </a:t>
            </a:r>
            <a:r>
              <a:rPr lang="en-US" sz="1800" dirty="0" smtClean="0"/>
              <a:t>magnetic field into the Earth from horizontal)</a:t>
            </a:r>
            <a:endParaRPr lang="en-US" sz="1800" dirty="0" smtClean="0"/>
          </a:p>
        </p:txBody>
      </p:sp>
      <p:sp>
        <p:nvSpPr>
          <p:cNvPr id="3" name="Slide Number Placeholder 2"/>
          <p:cNvSpPr>
            <a:spLocks noGrp="1"/>
          </p:cNvSpPr>
          <p:nvPr>
            <p:ph type="sldNum" sz="quarter" idx="12"/>
          </p:nvPr>
        </p:nvSpPr>
        <p:spPr/>
        <p:txBody>
          <a:bodyPr/>
          <a:lstStyle/>
          <a:p>
            <a:fld id="{B3AB4247-CE5F-4970-A5ED-D81D737F7922}" type="slidenum">
              <a:rPr lang="en-US" smtClean="0"/>
              <a:pPr/>
              <a:t>22</a:t>
            </a:fld>
            <a:endParaRPr lang="en-US"/>
          </a:p>
        </p:txBody>
      </p:sp>
    </p:spTree>
    <p:extLst>
      <p:ext uri="{BB962C8B-B14F-4D97-AF65-F5344CB8AC3E}">
        <p14:creationId xmlns:p14="http://schemas.microsoft.com/office/powerpoint/2010/main" val="3970896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348561" y="5673447"/>
            <a:ext cx="3198459" cy="1010758"/>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91934" y="1679547"/>
            <a:ext cx="2060619" cy="2640169"/>
          </a:xfrm>
          <a:custGeom>
            <a:avLst/>
            <a:gdLst>
              <a:gd name="connsiteX0" fmla="*/ 51515 w 2343954"/>
              <a:gd name="connsiteY0" fmla="*/ 824248 h 2987898"/>
              <a:gd name="connsiteX1" fmla="*/ 1777284 w 2343954"/>
              <a:gd name="connsiteY1" fmla="*/ 206062 h 2987898"/>
              <a:gd name="connsiteX2" fmla="*/ 2343954 w 2343954"/>
              <a:gd name="connsiteY2" fmla="*/ 0 h 2987898"/>
              <a:gd name="connsiteX3" fmla="*/ 2279560 w 2343954"/>
              <a:gd name="connsiteY3" fmla="*/ 2163651 h 2987898"/>
              <a:gd name="connsiteX4" fmla="*/ 12878 w 2343954"/>
              <a:gd name="connsiteY4" fmla="*/ 2987898 h 2987898"/>
              <a:gd name="connsiteX5" fmla="*/ 0 w 2343954"/>
              <a:gd name="connsiteY5" fmla="*/ 862884 h 298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954" h="2987898">
                <a:moveTo>
                  <a:pt x="51515" y="824248"/>
                </a:moveTo>
                <a:lnTo>
                  <a:pt x="1777284" y="206062"/>
                </a:lnTo>
                <a:lnTo>
                  <a:pt x="2343954" y="0"/>
                </a:lnTo>
                <a:lnTo>
                  <a:pt x="2279560" y="2163651"/>
                </a:lnTo>
                <a:lnTo>
                  <a:pt x="12878" y="2987898"/>
                </a:lnTo>
                <a:cubicBezTo>
                  <a:pt x="8585" y="2279560"/>
                  <a:pt x="4293" y="1571222"/>
                  <a:pt x="0" y="862884"/>
                </a:cubicBezTo>
              </a:path>
            </a:pathLst>
          </a:cu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2652" y="145848"/>
            <a:ext cx="8229600" cy="715962"/>
          </a:xfrm>
        </p:spPr>
        <p:txBody>
          <a:bodyPr/>
          <a:lstStyle/>
          <a:p>
            <a:r>
              <a:rPr lang="en-US" dirty="0" smtClean="0"/>
              <a:t>3D &amp; 2D Magnetometer Measurements</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23</a:t>
            </a:fld>
            <a:endParaRPr lang="en-US"/>
          </a:p>
        </p:txBody>
      </p:sp>
      <p:cxnSp>
        <p:nvCxnSpPr>
          <p:cNvPr id="12" name="Straight Arrow Connector 11"/>
          <p:cNvCxnSpPr/>
          <p:nvPr/>
        </p:nvCxnSpPr>
        <p:spPr>
          <a:xfrm>
            <a:off x="304812" y="2413642"/>
            <a:ext cx="1893195" cy="1023870"/>
          </a:xfrm>
          <a:prstGeom prst="straightConnector1">
            <a:avLst/>
          </a:prstGeom>
          <a:ln w="381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330568" y="674995"/>
            <a:ext cx="1487511" cy="2975019"/>
          </a:xfrm>
          <a:prstGeom prst="arc">
            <a:avLst>
              <a:gd name="adj1" fmla="val 20478763"/>
              <a:gd name="adj2" fmla="val 3520797"/>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304812" y="2413642"/>
            <a:ext cx="0" cy="225380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812" y="2413642"/>
            <a:ext cx="2575775" cy="34644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304812" y="1370453"/>
            <a:ext cx="3026536" cy="1262130"/>
          </a:xfrm>
          <a:custGeom>
            <a:avLst/>
            <a:gdLst>
              <a:gd name="connsiteX0" fmla="*/ 0 w 3026536"/>
              <a:gd name="connsiteY0" fmla="*/ 1030310 h 1262130"/>
              <a:gd name="connsiteX1" fmla="*/ 1146220 w 3026536"/>
              <a:gd name="connsiteY1" fmla="*/ 0 h 1262130"/>
              <a:gd name="connsiteX2" fmla="*/ 3026536 w 3026536"/>
              <a:gd name="connsiteY2" fmla="*/ 90152 h 1262130"/>
              <a:gd name="connsiteX3" fmla="*/ 1880316 w 3026536"/>
              <a:gd name="connsiteY3" fmla="*/ 1262130 h 1262130"/>
              <a:gd name="connsiteX4" fmla="*/ 0 w 3026536"/>
              <a:gd name="connsiteY4" fmla="*/ 103031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6536" h="1262130">
                <a:moveTo>
                  <a:pt x="0" y="1030310"/>
                </a:moveTo>
                <a:lnTo>
                  <a:pt x="1146220" y="0"/>
                </a:lnTo>
                <a:lnTo>
                  <a:pt x="3026536" y="90152"/>
                </a:lnTo>
                <a:lnTo>
                  <a:pt x="1880316" y="1262130"/>
                </a:lnTo>
                <a:lnTo>
                  <a:pt x="0" y="1030310"/>
                </a:lnTo>
                <a:close/>
              </a:path>
            </a:pathLst>
          </a:custGeom>
          <a:solidFill>
            <a:srgbClr val="00B050">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30568" y="1679546"/>
            <a:ext cx="2021985" cy="734096"/>
          </a:xfrm>
          <a:prstGeom prst="straightConnector1">
            <a:avLst/>
          </a:prstGeom>
          <a:ln w="381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04812" y="1065457"/>
            <a:ext cx="1513268" cy="134818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20523453">
            <a:off x="581708" y="1692426"/>
            <a:ext cx="914400" cy="759854"/>
          </a:xfrm>
          <a:prstGeom prst="arc">
            <a:avLst>
              <a:gd name="adj1" fmla="val 18184246"/>
              <a:gd name="adj2" fmla="val 0"/>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995305" y="674995"/>
            <a:ext cx="1202702" cy="369332"/>
          </a:xfrm>
          <a:prstGeom prst="rect">
            <a:avLst/>
          </a:prstGeom>
          <a:noFill/>
        </p:spPr>
        <p:txBody>
          <a:bodyPr wrap="none" rtlCol="0">
            <a:spAutoFit/>
          </a:bodyPr>
          <a:lstStyle/>
          <a:p>
            <a:r>
              <a:rPr lang="en-US" dirty="0" smtClean="0"/>
              <a:t>True North</a:t>
            </a:r>
            <a:endParaRPr lang="en-US" dirty="0"/>
          </a:p>
        </p:txBody>
      </p:sp>
      <p:sp>
        <p:nvSpPr>
          <p:cNvPr id="31" name="TextBox 30"/>
          <p:cNvSpPr txBox="1"/>
          <p:nvPr/>
        </p:nvSpPr>
        <p:spPr>
          <a:xfrm>
            <a:off x="2880587" y="2556245"/>
            <a:ext cx="567784" cy="369332"/>
          </a:xfrm>
          <a:prstGeom prst="rect">
            <a:avLst/>
          </a:prstGeom>
          <a:noFill/>
        </p:spPr>
        <p:txBody>
          <a:bodyPr wrap="none" rtlCol="0">
            <a:spAutoFit/>
          </a:bodyPr>
          <a:lstStyle/>
          <a:p>
            <a:r>
              <a:rPr lang="en-US" dirty="0" smtClean="0"/>
              <a:t>East</a:t>
            </a:r>
            <a:endParaRPr lang="en-US" dirty="0"/>
          </a:p>
        </p:txBody>
      </p:sp>
      <p:sp>
        <p:nvSpPr>
          <p:cNvPr id="32" name="TextBox 31"/>
          <p:cNvSpPr txBox="1"/>
          <p:nvPr/>
        </p:nvSpPr>
        <p:spPr>
          <a:xfrm>
            <a:off x="-82111" y="4590171"/>
            <a:ext cx="735201" cy="369332"/>
          </a:xfrm>
          <a:prstGeom prst="rect">
            <a:avLst/>
          </a:prstGeom>
          <a:noFill/>
        </p:spPr>
        <p:txBody>
          <a:bodyPr wrap="none" rtlCol="0">
            <a:spAutoFit/>
          </a:bodyPr>
          <a:lstStyle/>
          <a:p>
            <a:r>
              <a:rPr lang="en-US" dirty="0" smtClean="0"/>
              <a:t>Down</a:t>
            </a:r>
            <a:endParaRPr lang="en-US" dirty="0"/>
          </a:p>
        </p:txBody>
      </p:sp>
      <p:sp>
        <p:nvSpPr>
          <p:cNvPr id="33" name="TextBox 32"/>
          <p:cNvSpPr txBox="1"/>
          <p:nvPr/>
        </p:nvSpPr>
        <p:spPr>
          <a:xfrm>
            <a:off x="938048" y="1677262"/>
            <a:ext cx="521297" cy="369332"/>
          </a:xfrm>
          <a:prstGeom prst="rect">
            <a:avLst/>
          </a:prstGeom>
          <a:noFill/>
        </p:spPr>
        <p:txBody>
          <a:bodyPr wrap="none" rtlCol="0">
            <a:spAutoFit/>
          </a:bodyPr>
          <a:lstStyle/>
          <a:p>
            <a:r>
              <a:rPr lang="en-US" i="1" dirty="0" smtClean="0">
                <a:sym typeface="Symbol"/>
              </a:rPr>
              <a:t></a:t>
            </a:r>
            <a:r>
              <a:rPr lang="en-US" i="1" baseline="-25000" dirty="0" err="1" smtClean="0">
                <a:sym typeface="Symbol"/>
              </a:rPr>
              <a:t>dec</a:t>
            </a:r>
            <a:endParaRPr lang="en-US" i="1" baseline="-25000" dirty="0"/>
          </a:p>
        </p:txBody>
      </p:sp>
      <p:sp>
        <p:nvSpPr>
          <p:cNvPr id="34" name="TextBox 33"/>
          <p:cNvSpPr txBox="1"/>
          <p:nvPr/>
        </p:nvSpPr>
        <p:spPr>
          <a:xfrm rot="1739606">
            <a:off x="227823" y="2943753"/>
            <a:ext cx="2136226" cy="369332"/>
          </a:xfrm>
          <a:prstGeom prst="rect">
            <a:avLst/>
          </a:prstGeom>
          <a:noFill/>
        </p:spPr>
        <p:txBody>
          <a:bodyPr wrap="none" rtlCol="0">
            <a:spAutoFit/>
          </a:bodyPr>
          <a:lstStyle/>
          <a:p>
            <a:r>
              <a:rPr lang="en-US" dirty="0" smtClean="0"/>
              <a:t>3D Mag. Field Vector</a:t>
            </a:r>
            <a:endParaRPr lang="en-US" dirty="0"/>
          </a:p>
        </p:txBody>
      </p:sp>
      <p:sp>
        <p:nvSpPr>
          <p:cNvPr id="35" name="TextBox 34"/>
          <p:cNvSpPr txBox="1"/>
          <p:nvPr/>
        </p:nvSpPr>
        <p:spPr>
          <a:xfrm rot="20607127">
            <a:off x="1365759" y="1295650"/>
            <a:ext cx="2311980" cy="369332"/>
          </a:xfrm>
          <a:prstGeom prst="rect">
            <a:avLst/>
          </a:prstGeom>
          <a:noFill/>
        </p:spPr>
        <p:txBody>
          <a:bodyPr wrap="none" rtlCol="0">
            <a:spAutoFit/>
          </a:bodyPr>
          <a:lstStyle/>
          <a:p>
            <a:r>
              <a:rPr lang="en-US" dirty="0" smtClean="0"/>
              <a:t>Toward 2D Mag. North</a:t>
            </a:r>
            <a:endParaRPr lang="en-US" dirty="0"/>
          </a:p>
        </p:txBody>
      </p:sp>
      <p:sp>
        <p:nvSpPr>
          <p:cNvPr id="19" name="TextBox 18"/>
          <p:cNvSpPr txBox="1"/>
          <p:nvPr/>
        </p:nvSpPr>
        <p:spPr>
          <a:xfrm>
            <a:off x="1676710" y="2740911"/>
            <a:ext cx="476412" cy="369332"/>
          </a:xfrm>
          <a:prstGeom prst="rect">
            <a:avLst/>
          </a:prstGeom>
          <a:noFill/>
        </p:spPr>
        <p:txBody>
          <a:bodyPr wrap="none" rtlCol="0">
            <a:spAutoFit/>
          </a:bodyPr>
          <a:lstStyle/>
          <a:p>
            <a:r>
              <a:rPr lang="en-US" i="1" dirty="0" smtClean="0">
                <a:sym typeface="Symbol"/>
              </a:rPr>
              <a:t></a:t>
            </a:r>
            <a:r>
              <a:rPr lang="en-US" i="1" baseline="-25000" dirty="0" err="1" smtClean="0">
                <a:sym typeface="Symbol"/>
              </a:rPr>
              <a:t>inc</a:t>
            </a:r>
            <a:endParaRPr lang="en-US" i="1" baseline="-25000" dirty="0"/>
          </a:p>
        </p:txBody>
      </p:sp>
      <p:graphicFrame>
        <p:nvGraphicFramePr>
          <p:cNvPr id="3" name="Object 2"/>
          <p:cNvGraphicFramePr>
            <a:graphicFrameLocks noChangeAspect="1"/>
          </p:cNvGraphicFramePr>
          <p:nvPr>
            <p:extLst>
              <p:ext uri="{D42A27DB-BD31-4B8C-83A1-F6EECF244321}">
                <p14:modId xmlns:p14="http://schemas.microsoft.com/office/powerpoint/2010/main" val="2784748927"/>
              </p:ext>
            </p:extLst>
          </p:nvPr>
        </p:nvGraphicFramePr>
        <p:xfrm>
          <a:off x="4402720" y="1783451"/>
          <a:ext cx="3435350" cy="884238"/>
        </p:xfrm>
        <a:graphic>
          <a:graphicData uri="http://schemas.openxmlformats.org/presentationml/2006/ole">
            <mc:AlternateContent xmlns:mc="http://schemas.openxmlformats.org/markup-compatibility/2006">
              <mc:Choice xmlns:v="urn:schemas-microsoft-com:vml" Requires="v">
                <p:oleObj spid="_x0000_s388477" name="Equation" r:id="rId3" imgW="1777680" imgH="457200" progId="Equation.3">
                  <p:embed/>
                </p:oleObj>
              </mc:Choice>
              <mc:Fallback>
                <p:oleObj name="Equation" r:id="rId3" imgW="1777680" imgH="457200" progId="Equation.3">
                  <p:embed/>
                  <p:pic>
                    <p:nvPicPr>
                      <p:cNvPr id="0" name="Object 208"/>
                      <p:cNvPicPr>
                        <a:picLocks noChangeAspect="1" noChangeArrowheads="1"/>
                      </p:cNvPicPr>
                      <p:nvPr/>
                    </p:nvPicPr>
                    <p:blipFill>
                      <a:blip r:embed="rId4"/>
                      <a:srcRect/>
                      <a:stretch>
                        <a:fillRect/>
                      </a:stretch>
                    </p:blipFill>
                    <p:spPr bwMode="auto">
                      <a:xfrm>
                        <a:off x="4402720" y="1783451"/>
                        <a:ext cx="3435350" cy="884238"/>
                      </a:xfrm>
                      <a:prstGeom prst="rect">
                        <a:avLst/>
                      </a:prstGeom>
                      <a:noFill/>
                      <a:ln>
                        <a:noFill/>
                      </a:ln>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245752658"/>
              </p:ext>
            </p:extLst>
          </p:nvPr>
        </p:nvGraphicFramePr>
        <p:xfrm>
          <a:off x="2251421" y="3184516"/>
          <a:ext cx="629166" cy="575997"/>
        </p:xfrm>
        <a:graphic>
          <a:graphicData uri="http://schemas.openxmlformats.org/presentationml/2006/ole">
            <mc:AlternateContent xmlns:mc="http://schemas.openxmlformats.org/markup-compatibility/2006">
              <mc:Choice xmlns:v="urn:schemas-microsoft-com:vml" Requires="v">
                <p:oleObj spid="_x0000_s388478" name="Equation" r:id="rId5" imgW="291960" imgH="266400" progId="Equation.3">
                  <p:embed/>
                </p:oleObj>
              </mc:Choice>
              <mc:Fallback>
                <p:oleObj name="Equation" r:id="rId5" imgW="291960" imgH="266400" progId="Equation.3">
                  <p:embed/>
                  <p:pic>
                    <p:nvPicPr>
                      <p:cNvPr id="0" name=""/>
                      <p:cNvPicPr>
                        <a:picLocks noChangeAspect="1" noChangeArrowheads="1"/>
                      </p:cNvPicPr>
                      <p:nvPr/>
                    </p:nvPicPr>
                    <p:blipFill>
                      <a:blip r:embed="rId6"/>
                      <a:srcRect/>
                      <a:stretch>
                        <a:fillRect/>
                      </a:stretch>
                    </p:blipFill>
                    <p:spPr bwMode="auto">
                      <a:xfrm>
                        <a:off x="2251421" y="3184516"/>
                        <a:ext cx="629166" cy="575997"/>
                      </a:xfrm>
                      <a:prstGeom prst="rect">
                        <a:avLst/>
                      </a:prstGeom>
                      <a:noFill/>
                      <a:ln>
                        <a:noFill/>
                      </a:ln>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509667695"/>
              </p:ext>
            </p:extLst>
          </p:nvPr>
        </p:nvGraphicFramePr>
        <p:xfrm>
          <a:off x="4413428" y="2658337"/>
          <a:ext cx="1863725" cy="515938"/>
        </p:xfrm>
        <a:graphic>
          <a:graphicData uri="http://schemas.openxmlformats.org/presentationml/2006/ole">
            <mc:AlternateContent xmlns:mc="http://schemas.openxmlformats.org/markup-compatibility/2006">
              <mc:Choice xmlns:v="urn:schemas-microsoft-com:vml" Requires="v">
                <p:oleObj spid="_x0000_s388479" name="Equation" r:id="rId7" imgW="965160" imgH="266400" progId="Equation.3">
                  <p:embed/>
                </p:oleObj>
              </mc:Choice>
              <mc:Fallback>
                <p:oleObj name="Equation" r:id="rId7" imgW="965160" imgH="266400" progId="Equation.3">
                  <p:embed/>
                  <p:pic>
                    <p:nvPicPr>
                      <p:cNvPr id="0" name=""/>
                      <p:cNvPicPr>
                        <a:picLocks noChangeAspect="1" noChangeArrowheads="1"/>
                      </p:cNvPicPr>
                      <p:nvPr/>
                    </p:nvPicPr>
                    <p:blipFill>
                      <a:blip r:embed="rId8"/>
                      <a:srcRect/>
                      <a:stretch>
                        <a:fillRect/>
                      </a:stretch>
                    </p:blipFill>
                    <p:spPr bwMode="auto">
                      <a:xfrm>
                        <a:off x="4413428" y="2658337"/>
                        <a:ext cx="1863725" cy="515938"/>
                      </a:xfrm>
                      <a:prstGeom prst="rect">
                        <a:avLst/>
                      </a:prstGeom>
                      <a:noFill/>
                      <a:ln>
                        <a:noFill/>
                      </a:ln>
                    </p:spPr>
                  </p:pic>
                </p:oleObj>
              </mc:Fallback>
            </mc:AlternateContent>
          </a:graphicData>
        </a:graphic>
      </p:graphicFrame>
      <p:sp>
        <p:nvSpPr>
          <p:cNvPr id="5" name="TextBox 4"/>
          <p:cNvSpPr txBox="1"/>
          <p:nvPr/>
        </p:nvSpPr>
        <p:spPr>
          <a:xfrm>
            <a:off x="966932" y="3932166"/>
            <a:ext cx="2205155" cy="861774"/>
          </a:xfrm>
          <a:prstGeom prst="rect">
            <a:avLst/>
          </a:prstGeom>
          <a:noFill/>
        </p:spPr>
        <p:txBody>
          <a:bodyPr wrap="none" rtlCol="0">
            <a:spAutoFit/>
          </a:bodyPr>
          <a:lstStyle/>
          <a:p>
            <a:r>
              <a:rPr lang="en-US" sz="1600" dirty="0" smtClean="0"/>
              <a:t>Laurel, MD, 3/2015:</a:t>
            </a:r>
          </a:p>
          <a:p>
            <a:r>
              <a:rPr lang="en-US" sz="1600" dirty="0"/>
              <a:t> </a:t>
            </a:r>
            <a:r>
              <a:rPr lang="en-US" sz="1600" dirty="0" smtClean="0"/>
              <a:t> </a:t>
            </a:r>
            <a:r>
              <a:rPr lang="en-US" sz="1600" i="1" dirty="0" smtClean="0">
                <a:sym typeface="Symbol"/>
              </a:rPr>
              <a:t></a:t>
            </a:r>
            <a:r>
              <a:rPr lang="en-US" sz="1600" i="1" baseline="-25000" dirty="0" err="1">
                <a:sym typeface="Symbol"/>
              </a:rPr>
              <a:t>dec</a:t>
            </a:r>
            <a:r>
              <a:rPr lang="en-US" sz="1600" dirty="0">
                <a:sym typeface="Symbol"/>
              </a:rPr>
              <a:t>  -11 (Horizontal</a:t>
            </a:r>
            <a:r>
              <a:rPr lang="en-US" sz="1600" dirty="0" smtClean="0">
                <a:sym typeface="Symbol"/>
              </a:rPr>
              <a:t>)</a:t>
            </a:r>
            <a:r>
              <a:rPr lang="en-US" sz="1600" dirty="0"/>
              <a:t> </a:t>
            </a:r>
            <a:endParaRPr lang="en-US" sz="1600" dirty="0" smtClean="0"/>
          </a:p>
          <a:p>
            <a:r>
              <a:rPr lang="en-US" sz="1600" i="1" dirty="0">
                <a:sym typeface="Symbol"/>
              </a:rPr>
              <a:t> </a:t>
            </a:r>
            <a:r>
              <a:rPr lang="en-US" sz="1600" i="1" dirty="0" smtClean="0">
                <a:sym typeface="Symbol"/>
              </a:rPr>
              <a:t> </a:t>
            </a:r>
            <a:r>
              <a:rPr lang="en-US" sz="1600" i="1" baseline="-25000" dirty="0" err="1" smtClean="0">
                <a:sym typeface="Symbol"/>
              </a:rPr>
              <a:t>inc</a:t>
            </a:r>
            <a:r>
              <a:rPr lang="en-US" sz="1600" dirty="0" smtClean="0">
                <a:sym typeface="Symbol"/>
              </a:rPr>
              <a:t> </a:t>
            </a:r>
            <a:r>
              <a:rPr lang="en-US" sz="1600" dirty="0">
                <a:sym typeface="Symbol"/>
              </a:rPr>
              <a:t>  </a:t>
            </a:r>
            <a:r>
              <a:rPr lang="en-US" sz="1600" dirty="0" smtClean="0">
                <a:sym typeface="Symbol"/>
              </a:rPr>
              <a:t>66 (Vertical)</a:t>
            </a:r>
            <a:endParaRPr lang="en-US" sz="1600" dirty="0"/>
          </a:p>
        </p:txBody>
      </p:sp>
      <p:sp>
        <p:nvSpPr>
          <p:cNvPr id="7" name="TextBox 6"/>
          <p:cNvSpPr txBox="1"/>
          <p:nvPr/>
        </p:nvSpPr>
        <p:spPr>
          <a:xfrm>
            <a:off x="3857692" y="926381"/>
            <a:ext cx="46363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Magnetic Field is a 3D phenomenon, and can be measured as a unit vector by a MEMS 3D magnetometer fixed to the UAV body:</a:t>
            </a:r>
            <a:endParaRPr lang="en-US" dirty="0"/>
          </a:p>
        </p:txBody>
      </p:sp>
      <p:graphicFrame>
        <p:nvGraphicFramePr>
          <p:cNvPr id="25" name="Object 24"/>
          <p:cNvGraphicFramePr>
            <a:graphicFrameLocks noChangeAspect="1"/>
          </p:cNvGraphicFramePr>
          <p:nvPr>
            <p:extLst>
              <p:ext uri="{D42A27DB-BD31-4B8C-83A1-F6EECF244321}">
                <p14:modId xmlns:p14="http://schemas.microsoft.com/office/powerpoint/2010/main" val="2916538952"/>
              </p:ext>
            </p:extLst>
          </p:nvPr>
        </p:nvGraphicFramePr>
        <p:xfrm>
          <a:off x="4417454" y="3316455"/>
          <a:ext cx="2452688" cy="565150"/>
        </p:xfrm>
        <a:graphic>
          <a:graphicData uri="http://schemas.openxmlformats.org/presentationml/2006/ole">
            <mc:AlternateContent xmlns:mc="http://schemas.openxmlformats.org/markup-compatibility/2006">
              <mc:Choice xmlns:v="urn:schemas-microsoft-com:vml" Requires="v">
                <p:oleObj spid="_x0000_s388480" name="Equation" r:id="rId9" imgW="1269720" imgH="291960" progId="Equation.3">
                  <p:embed/>
                </p:oleObj>
              </mc:Choice>
              <mc:Fallback>
                <p:oleObj name="Equation" r:id="rId9" imgW="1269720" imgH="291960" progId="Equation.3">
                  <p:embed/>
                  <p:pic>
                    <p:nvPicPr>
                      <p:cNvPr id="0" name=""/>
                      <p:cNvPicPr>
                        <a:picLocks noChangeAspect="1" noChangeArrowheads="1"/>
                      </p:cNvPicPr>
                      <p:nvPr/>
                    </p:nvPicPr>
                    <p:blipFill>
                      <a:blip r:embed="rId10"/>
                      <a:srcRect/>
                      <a:stretch>
                        <a:fillRect/>
                      </a:stretch>
                    </p:blipFill>
                    <p:spPr bwMode="auto">
                      <a:xfrm>
                        <a:off x="4417454" y="3316455"/>
                        <a:ext cx="2452688" cy="565150"/>
                      </a:xfrm>
                      <a:prstGeom prst="rect">
                        <a:avLst/>
                      </a:prstGeom>
                      <a:noFill/>
                      <a:ln>
                        <a:noFill/>
                      </a:ln>
                    </p:spPr>
                  </p:pic>
                </p:oleObj>
              </mc:Fallback>
            </mc:AlternateContent>
          </a:graphicData>
        </a:graphic>
      </p:graphicFrame>
      <p:sp>
        <p:nvSpPr>
          <p:cNvPr id="26" name="TextBox 25"/>
          <p:cNvSpPr txBox="1"/>
          <p:nvPr/>
        </p:nvSpPr>
        <p:spPr>
          <a:xfrm rot="18873569">
            <a:off x="2419587" y="1858333"/>
            <a:ext cx="981487" cy="307777"/>
          </a:xfrm>
          <a:prstGeom prst="rect">
            <a:avLst/>
          </a:prstGeom>
          <a:noFill/>
        </p:spPr>
        <p:txBody>
          <a:bodyPr wrap="none" rtlCol="0">
            <a:spAutoFit/>
          </a:bodyPr>
          <a:lstStyle/>
          <a:p>
            <a:r>
              <a:rPr lang="en-US" sz="1400" dirty="0" smtClean="0"/>
              <a:t>Local </a:t>
            </a:r>
            <a:r>
              <a:rPr lang="en-US" sz="1400" dirty="0" err="1" smtClean="0"/>
              <a:t>Horz</a:t>
            </a:r>
            <a:r>
              <a:rPr lang="en-US" sz="1400" dirty="0" smtClean="0"/>
              <a:t>.</a:t>
            </a:r>
            <a:endParaRPr lang="en-US" sz="1400" dirty="0"/>
          </a:p>
        </p:txBody>
      </p:sp>
      <p:sp>
        <p:nvSpPr>
          <p:cNvPr id="9" name="TextBox 8"/>
          <p:cNvSpPr txBox="1"/>
          <p:nvPr/>
        </p:nvSpPr>
        <p:spPr>
          <a:xfrm>
            <a:off x="6997151" y="3016064"/>
            <a:ext cx="1934817" cy="923330"/>
          </a:xfrm>
          <a:prstGeom prst="rect">
            <a:avLst/>
          </a:prstGeom>
          <a:noFill/>
        </p:spPr>
        <p:txBody>
          <a:bodyPr wrap="square" rtlCol="0">
            <a:spAutoFit/>
          </a:bodyPr>
          <a:lstStyle/>
          <a:p>
            <a:r>
              <a:rPr lang="en-US" dirty="0" smtClean="0"/>
              <a:t>Meas. errors due to noise and other mag. influences</a:t>
            </a:r>
            <a:endParaRPr lang="en-US" dirty="0"/>
          </a:p>
        </p:txBody>
      </p:sp>
      <p:sp>
        <p:nvSpPr>
          <p:cNvPr id="28" name="TextBox 27"/>
          <p:cNvSpPr txBox="1"/>
          <p:nvPr/>
        </p:nvSpPr>
        <p:spPr>
          <a:xfrm>
            <a:off x="3950456" y="3969820"/>
            <a:ext cx="458189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More advanced state estimators will use 3D vector measurements</a:t>
            </a:r>
            <a:endParaRPr lang="en-US" dirty="0"/>
          </a:p>
        </p:txBody>
      </p:sp>
      <p:sp>
        <p:nvSpPr>
          <p:cNvPr id="29" name="TextBox 28"/>
          <p:cNvSpPr txBox="1"/>
          <p:nvPr/>
        </p:nvSpPr>
        <p:spPr>
          <a:xfrm>
            <a:off x="3950456" y="4692012"/>
            <a:ext cx="458189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our purposes, we’ll just presume a 2D compass which outputs a declination-corrected measure of body yaw:</a:t>
            </a:r>
            <a:endParaRPr lang="en-US" dirty="0"/>
          </a:p>
        </p:txBody>
      </p:sp>
      <p:graphicFrame>
        <p:nvGraphicFramePr>
          <p:cNvPr id="36" name="Object 35"/>
          <p:cNvGraphicFramePr>
            <a:graphicFrameLocks noChangeAspect="1"/>
          </p:cNvGraphicFramePr>
          <p:nvPr>
            <p:extLst>
              <p:ext uri="{D42A27DB-BD31-4B8C-83A1-F6EECF244321}">
                <p14:modId xmlns:p14="http://schemas.microsoft.com/office/powerpoint/2010/main" val="4016231096"/>
              </p:ext>
            </p:extLst>
          </p:nvPr>
        </p:nvGraphicFramePr>
        <p:xfrm>
          <a:off x="4392434" y="5688192"/>
          <a:ext cx="2917825" cy="466725"/>
        </p:xfrm>
        <a:graphic>
          <a:graphicData uri="http://schemas.openxmlformats.org/presentationml/2006/ole">
            <mc:AlternateContent xmlns:mc="http://schemas.openxmlformats.org/markup-compatibility/2006">
              <mc:Choice xmlns:v="urn:schemas-microsoft-com:vml" Requires="v">
                <p:oleObj spid="_x0000_s388481" name="Equation" r:id="rId11" imgW="1511280" imgH="241200" progId="Equation.3">
                  <p:embed/>
                </p:oleObj>
              </mc:Choice>
              <mc:Fallback>
                <p:oleObj name="Equation" r:id="rId11" imgW="1511280" imgH="241200" progId="Equation.3">
                  <p:embed/>
                  <p:pic>
                    <p:nvPicPr>
                      <p:cNvPr id="0" name=""/>
                      <p:cNvPicPr>
                        <a:picLocks noChangeAspect="1" noChangeArrowheads="1"/>
                      </p:cNvPicPr>
                      <p:nvPr/>
                    </p:nvPicPr>
                    <p:blipFill>
                      <a:blip r:embed="rId12"/>
                      <a:srcRect/>
                      <a:stretch>
                        <a:fillRect/>
                      </a:stretch>
                    </p:blipFill>
                    <p:spPr bwMode="auto">
                      <a:xfrm>
                        <a:off x="4392434" y="5688192"/>
                        <a:ext cx="2917825" cy="466725"/>
                      </a:xfrm>
                      <a:prstGeom prst="rect">
                        <a:avLst/>
                      </a:prstGeom>
                      <a:noFill/>
                      <a:ln>
                        <a:noFill/>
                      </a:ln>
                    </p:spPr>
                  </p:pic>
                </p:oleObj>
              </mc:Fallback>
            </mc:AlternateContent>
          </a:graphicData>
        </a:graphic>
      </p:graphicFrame>
      <p:sp>
        <p:nvSpPr>
          <p:cNvPr id="37" name="TextBox 36"/>
          <p:cNvSpPr txBox="1"/>
          <p:nvPr/>
        </p:nvSpPr>
        <p:spPr>
          <a:xfrm>
            <a:off x="5951300" y="6186549"/>
            <a:ext cx="624309" cy="307777"/>
          </a:xfrm>
          <a:prstGeom prst="rect">
            <a:avLst/>
          </a:prstGeom>
          <a:noFill/>
        </p:spPr>
        <p:txBody>
          <a:bodyPr wrap="square" rtlCol="0">
            <a:spAutoFit/>
          </a:bodyPr>
          <a:lstStyle/>
          <a:p>
            <a:r>
              <a:rPr lang="en-US" sz="1400" dirty="0" smtClean="0"/>
              <a:t>Bias</a:t>
            </a:r>
            <a:endParaRPr lang="en-US" sz="1400" dirty="0"/>
          </a:p>
        </p:txBody>
      </p:sp>
      <p:sp>
        <p:nvSpPr>
          <p:cNvPr id="38" name="TextBox 37"/>
          <p:cNvSpPr txBox="1"/>
          <p:nvPr/>
        </p:nvSpPr>
        <p:spPr>
          <a:xfrm>
            <a:off x="6781905" y="6213053"/>
            <a:ext cx="624309" cy="307777"/>
          </a:xfrm>
          <a:prstGeom prst="rect">
            <a:avLst/>
          </a:prstGeom>
          <a:noFill/>
        </p:spPr>
        <p:txBody>
          <a:bodyPr wrap="square" rtlCol="0">
            <a:spAutoFit/>
          </a:bodyPr>
          <a:lstStyle/>
          <a:p>
            <a:r>
              <a:rPr lang="en-US" sz="1400" dirty="0" smtClean="0"/>
              <a:t>Noise</a:t>
            </a:r>
            <a:endParaRPr lang="en-US" sz="1400" dirty="0"/>
          </a:p>
        </p:txBody>
      </p:sp>
      <p:sp>
        <p:nvSpPr>
          <p:cNvPr id="39" name="Left Brace 38"/>
          <p:cNvSpPr/>
          <p:nvPr/>
        </p:nvSpPr>
        <p:spPr>
          <a:xfrm rot="16200000">
            <a:off x="5523336" y="6022125"/>
            <a:ext cx="135568" cy="311059"/>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p:cNvSpPr/>
          <p:nvPr/>
        </p:nvSpPr>
        <p:spPr>
          <a:xfrm rot="16200000">
            <a:off x="6191707" y="5867154"/>
            <a:ext cx="116346" cy="599942"/>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p:cNvSpPr/>
          <p:nvPr/>
        </p:nvSpPr>
        <p:spPr>
          <a:xfrm rot="16200000">
            <a:off x="6997449" y="5893540"/>
            <a:ext cx="133380" cy="549247"/>
          </a:xfrm>
          <a:prstGeom prst="leftBrace">
            <a:avLst>
              <a:gd name="adj1" fmla="val 5900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36775" y="6186549"/>
            <a:ext cx="1029452" cy="523220"/>
          </a:xfrm>
          <a:prstGeom prst="rect">
            <a:avLst/>
          </a:prstGeom>
          <a:noFill/>
        </p:spPr>
        <p:txBody>
          <a:bodyPr wrap="square" rtlCol="0">
            <a:spAutoFit/>
          </a:bodyPr>
          <a:lstStyle/>
          <a:p>
            <a:pPr algn="ctr"/>
            <a:r>
              <a:rPr lang="en-US" sz="1400" dirty="0" smtClean="0"/>
              <a:t>True</a:t>
            </a:r>
          </a:p>
          <a:p>
            <a:pPr algn="ctr"/>
            <a:r>
              <a:rPr lang="en-US" sz="1400" dirty="0" smtClean="0"/>
              <a:t>Yaw</a:t>
            </a:r>
            <a:endParaRPr lang="en-US" sz="1400" dirty="0"/>
          </a:p>
        </p:txBody>
      </p:sp>
      <p:pic>
        <p:nvPicPr>
          <p:cNvPr id="388114" name="Picture 1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4568" y="4841256"/>
            <a:ext cx="3521612" cy="199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 name="TextBox 120"/>
          <p:cNvSpPr txBox="1"/>
          <p:nvPr/>
        </p:nvSpPr>
        <p:spPr>
          <a:xfrm>
            <a:off x="804872" y="6237741"/>
            <a:ext cx="1637834" cy="307777"/>
          </a:xfrm>
          <a:prstGeom prst="rect">
            <a:avLst/>
          </a:prstGeom>
          <a:solidFill>
            <a:schemeClr val="bg1"/>
          </a:solidFill>
        </p:spPr>
        <p:txBody>
          <a:bodyPr wrap="square" rtlCol="0">
            <a:spAutoFit/>
          </a:bodyPr>
          <a:lstStyle/>
          <a:p>
            <a:r>
              <a:rPr lang="en-US" sz="1400" dirty="0" smtClean="0"/>
              <a:t>Map of declinations</a:t>
            </a:r>
            <a:endParaRPr lang="en-US" sz="1400" dirty="0"/>
          </a:p>
        </p:txBody>
      </p:sp>
    </p:spTree>
    <p:extLst>
      <p:ext uri="{BB962C8B-B14F-4D97-AF65-F5344CB8AC3E}">
        <p14:creationId xmlns:p14="http://schemas.microsoft.com/office/powerpoint/2010/main" val="12291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29" grpId="0"/>
      <p:bldP spid="37" grpId="0"/>
      <p:bldP spid="38" grpId="0"/>
      <p:bldP spid="39" grpId="0" animBg="1"/>
      <p:bldP spid="40" grpId="0" animBg="1"/>
      <p:bldP spid="41" grpId="0" animBg="1"/>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2545" y="1631096"/>
            <a:ext cx="685398" cy="447607"/>
          </a:xfrm>
          <a:prstGeom prst="rect">
            <a:avLst/>
          </a:prstGeom>
          <a:noFill/>
          <a:ln>
            <a:noFill/>
          </a:ln>
          <a:effectLs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449" y="965092"/>
            <a:ext cx="685398" cy="447607"/>
          </a:xfrm>
          <a:prstGeom prst="rect">
            <a:avLst/>
          </a:prstGeom>
          <a:noFill/>
          <a:ln>
            <a:noFill/>
          </a:ln>
          <a:effectLs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75" y="1108471"/>
            <a:ext cx="685398" cy="447607"/>
          </a:xfrm>
          <a:prstGeom prst="rect">
            <a:avLst/>
          </a:prstGeom>
          <a:noFill/>
          <a:ln>
            <a:noFill/>
          </a:ln>
          <a:effectLs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656" y="1704918"/>
            <a:ext cx="685398" cy="447607"/>
          </a:xfrm>
          <a:prstGeom prst="rect">
            <a:avLst/>
          </a:prstGeom>
          <a:noFill/>
          <a:ln>
            <a:noFill/>
          </a:ln>
          <a:effectLst/>
          <a:extLst/>
        </p:spPr>
      </p:pic>
      <p:sp>
        <p:nvSpPr>
          <p:cNvPr id="2" name="Title 1"/>
          <p:cNvSpPr>
            <a:spLocks noGrp="1"/>
          </p:cNvSpPr>
          <p:nvPr>
            <p:ph type="title"/>
          </p:nvPr>
        </p:nvSpPr>
        <p:spPr>
          <a:xfrm>
            <a:off x="457200" y="195972"/>
            <a:ext cx="8229600" cy="624403"/>
          </a:xfrm>
        </p:spPr>
        <p:txBody>
          <a:bodyPr>
            <a:normAutofit fontScale="90000"/>
          </a:bodyPr>
          <a:lstStyle/>
          <a:p>
            <a:r>
              <a:rPr lang="en-US" sz="3600" dirty="0" smtClean="0"/>
              <a:t>Global Positioning System</a:t>
            </a:r>
            <a:endParaRPr lang="en-US" sz="3600" dirty="0"/>
          </a:p>
        </p:txBody>
      </p:sp>
      <p:sp>
        <p:nvSpPr>
          <p:cNvPr id="4" name="Content Placeholder 3"/>
          <p:cNvSpPr>
            <a:spLocks noGrp="1"/>
          </p:cNvSpPr>
          <p:nvPr>
            <p:ph idx="1"/>
          </p:nvPr>
        </p:nvSpPr>
        <p:spPr>
          <a:xfrm>
            <a:off x="311099" y="876896"/>
            <a:ext cx="4285485" cy="5607770"/>
          </a:xfrm>
        </p:spPr>
        <p:txBody>
          <a:bodyPr>
            <a:normAutofit lnSpcReduction="10000"/>
          </a:bodyPr>
          <a:lstStyle/>
          <a:p>
            <a:pPr marL="280988" indent="-280988"/>
            <a:r>
              <a:rPr lang="en-US" sz="2000" dirty="0" smtClean="0"/>
              <a:t>32 satellites (originally 24) orbiting </a:t>
            </a:r>
            <a:r>
              <a:rPr lang="en-US" sz="2000" dirty="0" smtClean="0"/>
              <a:t>the earth</a:t>
            </a:r>
          </a:p>
          <a:p>
            <a:pPr marL="280988" indent="-280988"/>
            <a:r>
              <a:rPr lang="en-US" sz="2000" dirty="0" smtClean="0"/>
              <a:t>Altitude 20,180 km</a:t>
            </a:r>
          </a:p>
          <a:p>
            <a:pPr marL="280988" indent="-280988"/>
            <a:r>
              <a:rPr lang="en-US" sz="2000" dirty="0" smtClean="0"/>
              <a:t>Any point on Earth’s surface can be seen by at least 4 satellites at all times</a:t>
            </a:r>
          </a:p>
          <a:p>
            <a:pPr marL="280988" indent="-280988"/>
            <a:r>
              <a:rPr lang="en-US" sz="2000" dirty="0" smtClean="0"/>
              <a:t>Time of flight of radio signal from 4 satellites to receiver used to </a:t>
            </a:r>
            <a:r>
              <a:rPr lang="en-US" sz="2000" dirty="0" err="1" smtClean="0"/>
              <a:t>trilaterate</a:t>
            </a:r>
            <a:r>
              <a:rPr lang="en-US" sz="2000" dirty="0" smtClean="0"/>
              <a:t> location of receiver in 3 dimensions</a:t>
            </a:r>
          </a:p>
          <a:p>
            <a:pPr marL="280988" indent="-280988"/>
            <a:r>
              <a:rPr lang="en-US" sz="2000" dirty="0" smtClean="0"/>
              <a:t>4 range measurements needed to account for clock offset error</a:t>
            </a:r>
          </a:p>
          <a:p>
            <a:pPr marL="280988" indent="-280988"/>
            <a:r>
              <a:rPr lang="en-US" sz="2000" dirty="0" smtClean="0"/>
              <a:t>4 nonlinear equations in 4 unknowns results:</a:t>
            </a:r>
          </a:p>
          <a:p>
            <a:pPr marL="681038" lvl="1" indent="-280988"/>
            <a:r>
              <a:rPr lang="en-US" sz="1600" dirty="0" smtClean="0"/>
              <a:t>latitude</a:t>
            </a:r>
          </a:p>
          <a:p>
            <a:pPr marL="681038" lvl="1" indent="-280988"/>
            <a:r>
              <a:rPr lang="en-US" sz="1600" dirty="0" smtClean="0"/>
              <a:t>longitude</a:t>
            </a:r>
          </a:p>
          <a:p>
            <a:pPr marL="681038" lvl="1" indent="-280988"/>
            <a:r>
              <a:rPr lang="en-US" sz="1600" dirty="0" smtClean="0"/>
              <a:t>altitude</a:t>
            </a:r>
          </a:p>
          <a:p>
            <a:pPr marL="681038" lvl="1" indent="-280988"/>
            <a:r>
              <a:rPr lang="en-US" sz="1600" dirty="0" smtClean="0"/>
              <a:t>receiver clock time offset </a:t>
            </a:r>
          </a:p>
        </p:txBody>
      </p:sp>
      <p:sp>
        <p:nvSpPr>
          <p:cNvPr id="57"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24</a:t>
            </a:fld>
            <a:endParaRPr lang="en-US"/>
          </a:p>
        </p:txBody>
      </p:sp>
      <p:cxnSp>
        <p:nvCxnSpPr>
          <p:cNvPr id="120" name="Straight Connector 119"/>
          <p:cNvCxnSpPr/>
          <p:nvPr/>
        </p:nvCxnSpPr>
        <p:spPr bwMode="auto">
          <a:xfrm rot="16200000" flipH="1">
            <a:off x="4602871" y="2354615"/>
            <a:ext cx="1448388" cy="930600"/>
          </a:xfrm>
          <a:prstGeom prst="line">
            <a:avLst/>
          </a:prstGeom>
          <a:ln w="12700" cap="flat" cmpd="sng" algn="ctr">
            <a:solidFill>
              <a:schemeClr val="tx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bwMode="auto">
          <a:xfrm rot="5400000">
            <a:off x="4801476" y="2492218"/>
            <a:ext cx="2042781" cy="61000"/>
          </a:xfrm>
          <a:prstGeom prst="line">
            <a:avLst/>
          </a:prstGeom>
          <a:ln w="12700" cap="flat" cmpd="sng" algn="ctr">
            <a:solidFill>
              <a:schemeClr val="tx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bwMode="auto">
          <a:xfrm rot="5400000">
            <a:off x="5357565" y="1797106"/>
            <a:ext cx="2176129" cy="1312203"/>
          </a:xfrm>
          <a:prstGeom prst="line">
            <a:avLst/>
          </a:prstGeom>
          <a:ln w="12700" cap="flat" cmpd="sng" algn="ctr">
            <a:solidFill>
              <a:schemeClr val="tx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bwMode="auto">
          <a:xfrm rot="10800000" flipV="1">
            <a:off x="5792365" y="2038976"/>
            <a:ext cx="2458430" cy="1505132"/>
          </a:xfrm>
          <a:prstGeom prst="line">
            <a:avLst/>
          </a:prstGeom>
          <a:ln w="12700" cap="flat" cmpd="sng" algn="ctr">
            <a:solidFill>
              <a:schemeClr val="tx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4" name="Oval 123"/>
          <p:cNvSpPr/>
          <p:nvPr/>
        </p:nvSpPr>
        <p:spPr bwMode="auto">
          <a:xfrm>
            <a:off x="5762575" y="3514319"/>
            <a:ext cx="60999" cy="59581"/>
          </a:xfrm>
          <a:prstGeom prst="ellipse">
            <a:avLst/>
          </a:prstGeom>
          <a:solidFill>
            <a:schemeClr val="tx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5" name="Oval 124"/>
          <p:cNvSpPr/>
          <p:nvPr/>
        </p:nvSpPr>
        <p:spPr bwMode="auto">
          <a:xfrm>
            <a:off x="5298693" y="2902903"/>
            <a:ext cx="3058497" cy="3058496"/>
          </a:xfrm>
          <a:prstGeom prst="ellipse">
            <a:avLst/>
          </a:prstGeom>
          <a:no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6" name="Freeform 125"/>
          <p:cNvSpPr/>
          <p:nvPr/>
        </p:nvSpPr>
        <p:spPr bwMode="auto">
          <a:xfrm>
            <a:off x="6480386" y="5863516"/>
            <a:ext cx="783066" cy="79441"/>
          </a:xfrm>
          <a:custGeom>
            <a:avLst/>
            <a:gdLst>
              <a:gd name="connsiteX0" fmla="*/ 0 w 876300"/>
              <a:gd name="connsiteY0" fmla="*/ 63500 h 88900"/>
              <a:gd name="connsiteX1" fmla="*/ 0 w 876300"/>
              <a:gd name="connsiteY1" fmla="*/ 4234 h 88900"/>
              <a:gd name="connsiteX2" fmla="*/ 50800 w 876300"/>
              <a:gd name="connsiteY2" fmla="*/ 0 h 88900"/>
              <a:gd name="connsiteX3" fmla="*/ 50800 w 876300"/>
              <a:gd name="connsiteY3" fmla="*/ 29634 h 88900"/>
              <a:gd name="connsiteX4" fmla="*/ 135466 w 876300"/>
              <a:gd name="connsiteY4" fmla="*/ 67734 h 88900"/>
              <a:gd name="connsiteX5" fmla="*/ 165100 w 876300"/>
              <a:gd name="connsiteY5" fmla="*/ 88900 h 88900"/>
              <a:gd name="connsiteX6" fmla="*/ 237066 w 876300"/>
              <a:gd name="connsiteY6" fmla="*/ 84667 h 88900"/>
              <a:gd name="connsiteX7" fmla="*/ 364066 w 876300"/>
              <a:gd name="connsiteY7" fmla="*/ 67734 h 88900"/>
              <a:gd name="connsiteX8" fmla="*/ 486833 w 876300"/>
              <a:gd name="connsiteY8" fmla="*/ 50800 h 88900"/>
              <a:gd name="connsiteX9" fmla="*/ 601133 w 876300"/>
              <a:gd name="connsiteY9" fmla="*/ 50800 h 88900"/>
              <a:gd name="connsiteX10" fmla="*/ 677333 w 876300"/>
              <a:gd name="connsiteY10" fmla="*/ 42334 h 88900"/>
              <a:gd name="connsiteX11" fmla="*/ 800100 w 876300"/>
              <a:gd name="connsiteY11" fmla="*/ 21167 h 88900"/>
              <a:gd name="connsiteX12" fmla="*/ 876300 w 876300"/>
              <a:gd name="connsiteY12" fmla="*/ 0 h 88900"/>
              <a:gd name="connsiteX13" fmla="*/ 855133 w 876300"/>
              <a:gd name="connsiteY13" fmla="*/ 381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88900">
                <a:moveTo>
                  <a:pt x="0" y="63500"/>
                </a:moveTo>
                <a:lnTo>
                  <a:pt x="0" y="4234"/>
                </a:lnTo>
                <a:lnTo>
                  <a:pt x="50800" y="0"/>
                </a:lnTo>
                <a:lnTo>
                  <a:pt x="50800" y="29634"/>
                </a:lnTo>
                <a:lnTo>
                  <a:pt x="135466" y="67734"/>
                </a:lnTo>
                <a:lnTo>
                  <a:pt x="165100" y="88900"/>
                </a:lnTo>
                <a:lnTo>
                  <a:pt x="237066" y="84667"/>
                </a:lnTo>
                <a:lnTo>
                  <a:pt x="364066" y="67734"/>
                </a:lnTo>
                <a:lnTo>
                  <a:pt x="486833" y="50800"/>
                </a:lnTo>
                <a:lnTo>
                  <a:pt x="601133" y="50800"/>
                </a:lnTo>
                <a:lnTo>
                  <a:pt x="677333" y="42334"/>
                </a:lnTo>
                <a:lnTo>
                  <a:pt x="800100" y="21167"/>
                </a:lnTo>
                <a:lnTo>
                  <a:pt x="876300" y="0"/>
                </a:lnTo>
                <a:lnTo>
                  <a:pt x="855133" y="38100"/>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27" name="Freeform 126"/>
          <p:cNvSpPr/>
          <p:nvPr/>
        </p:nvSpPr>
        <p:spPr bwMode="auto">
          <a:xfrm>
            <a:off x="6579688" y="2965320"/>
            <a:ext cx="309254" cy="276627"/>
          </a:xfrm>
          <a:custGeom>
            <a:avLst/>
            <a:gdLst>
              <a:gd name="connsiteX0" fmla="*/ 21167 w 347134"/>
              <a:gd name="connsiteY0" fmla="*/ 38100 h 309033"/>
              <a:gd name="connsiteX1" fmla="*/ 88900 w 347134"/>
              <a:gd name="connsiteY1" fmla="*/ 38100 h 309033"/>
              <a:gd name="connsiteX2" fmla="*/ 127000 w 347134"/>
              <a:gd name="connsiteY2" fmla="*/ 0 h 309033"/>
              <a:gd name="connsiteX3" fmla="*/ 215900 w 347134"/>
              <a:gd name="connsiteY3" fmla="*/ 0 h 309033"/>
              <a:gd name="connsiteX4" fmla="*/ 321734 w 347134"/>
              <a:gd name="connsiteY4" fmla="*/ 12700 h 309033"/>
              <a:gd name="connsiteX5" fmla="*/ 347134 w 347134"/>
              <a:gd name="connsiteY5" fmla="*/ 71967 h 309033"/>
              <a:gd name="connsiteX6" fmla="*/ 317500 w 347134"/>
              <a:gd name="connsiteY6" fmla="*/ 110067 h 309033"/>
              <a:gd name="connsiteX7" fmla="*/ 321734 w 347134"/>
              <a:gd name="connsiteY7" fmla="*/ 148167 h 309033"/>
              <a:gd name="connsiteX8" fmla="*/ 287867 w 347134"/>
              <a:gd name="connsiteY8" fmla="*/ 186267 h 309033"/>
              <a:gd name="connsiteX9" fmla="*/ 224367 w 347134"/>
              <a:gd name="connsiteY9" fmla="*/ 207433 h 309033"/>
              <a:gd name="connsiteX10" fmla="*/ 173567 w 347134"/>
              <a:gd name="connsiteY10" fmla="*/ 211667 h 309033"/>
              <a:gd name="connsiteX11" fmla="*/ 101600 w 347134"/>
              <a:gd name="connsiteY11" fmla="*/ 287867 h 309033"/>
              <a:gd name="connsiteX12" fmla="*/ 71967 w 347134"/>
              <a:gd name="connsiteY12" fmla="*/ 309033 h 309033"/>
              <a:gd name="connsiteX13" fmla="*/ 8467 w 347134"/>
              <a:gd name="connsiteY13" fmla="*/ 296333 h 309033"/>
              <a:gd name="connsiteX14" fmla="*/ 0 w 347134"/>
              <a:gd name="connsiteY14" fmla="*/ 254000 h 309033"/>
              <a:gd name="connsiteX15" fmla="*/ 12700 w 347134"/>
              <a:gd name="connsiteY15" fmla="*/ 198967 h 309033"/>
              <a:gd name="connsiteX16" fmla="*/ 46567 w 347134"/>
              <a:gd name="connsiteY16" fmla="*/ 118533 h 309033"/>
              <a:gd name="connsiteX17" fmla="*/ 21167 w 347134"/>
              <a:gd name="connsiteY17" fmla="*/ 38100 h 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7134" h="309033">
                <a:moveTo>
                  <a:pt x="21167" y="38100"/>
                </a:moveTo>
                <a:lnTo>
                  <a:pt x="88900" y="38100"/>
                </a:lnTo>
                <a:lnTo>
                  <a:pt x="127000" y="0"/>
                </a:lnTo>
                <a:lnTo>
                  <a:pt x="215900" y="0"/>
                </a:lnTo>
                <a:lnTo>
                  <a:pt x="321734" y="12700"/>
                </a:lnTo>
                <a:lnTo>
                  <a:pt x="347134" y="71967"/>
                </a:lnTo>
                <a:lnTo>
                  <a:pt x="317500" y="110067"/>
                </a:lnTo>
                <a:lnTo>
                  <a:pt x="321734" y="148167"/>
                </a:lnTo>
                <a:lnTo>
                  <a:pt x="287867" y="186267"/>
                </a:lnTo>
                <a:cubicBezTo>
                  <a:pt x="236162" y="209769"/>
                  <a:pt x="258351" y="207433"/>
                  <a:pt x="224367" y="207433"/>
                </a:cubicBezTo>
                <a:lnTo>
                  <a:pt x="173567" y="211667"/>
                </a:lnTo>
                <a:lnTo>
                  <a:pt x="101600" y="287867"/>
                </a:lnTo>
                <a:lnTo>
                  <a:pt x="71967" y="309033"/>
                </a:lnTo>
                <a:lnTo>
                  <a:pt x="8467" y="296333"/>
                </a:lnTo>
                <a:lnTo>
                  <a:pt x="0" y="254000"/>
                </a:lnTo>
                <a:lnTo>
                  <a:pt x="12700" y="198967"/>
                </a:lnTo>
                <a:lnTo>
                  <a:pt x="46567" y="118533"/>
                </a:lnTo>
                <a:lnTo>
                  <a:pt x="21167" y="38100"/>
                </a:lnTo>
                <a:close/>
              </a:path>
            </a:pathLst>
          </a:custGeom>
          <a:no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8" name="Freeform 127"/>
          <p:cNvSpPr/>
          <p:nvPr/>
        </p:nvSpPr>
        <p:spPr bwMode="auto">
          <a:xfrm>
            <a:off x="6908802" y="3144064"/>
            <a:ext cx="79442" cy="59581"/>
          </a:xfrm>
          <a:custGeom>
            <a:avLst/>
            <a:gdLst>
              <a:gd name="connsiteX0" fmla="*/ 0 w 88900"/>
              <a:gd name="connsiteY0" fmla="*/ 42333 h 67733"/>
              <a:gd name="connsiteX1" fmla="*/ 50800 w 88900"/>
              <a:gd name="connsiteY1" fmla="*/ 67733 h 67733"/>
              <a:gd name="connsiteX2" fmla="*/ 88900 w 88900"/>
              <a:gd name="connsiteY2" fmla="*/ 25400 h 67733"/>
              <a:gd name="connsiteX3" fmla="*/ 88900 w 88900"/>
              <a:gd name="connsiteY3" fmla="*/ 25400 h 67733"/>
              <a:gd name="connsiteX4" fmla="*/ 59267 w 88900"/>
              <a:gd name="connsiteY4" fmla="*/ 0 h 67733"/>
              <a:gd name="connsiteX5" fmla="*/ 59267 w 88900"/>
              <a:gd name="connsiteY5" fmla="*/ 0 h 67733"/>
              <a:gd name="connsiteX6" fmla="*/ 0 w 88900"/>
              <a:gd name="connsiteY6" fmla="*/ 42333 h 6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 h="67733">
                <a:moveTo>
                  <a:pt x="0" y="42333"/>
                </a:moveTo>
                <a:lnTo>
                  <a:pt x="50800" y="67733"/>
                </a:lnTo>
                <a:lnTo>
                  <a:pt x="88900" y="25400"/>
                </a:lnTo>
                <a:lnTo>
                  <a:pt x="88900" y="25400"/>
                </a:lnTo>
                <a:lnTo>
                  <a:pt x="59267" y="0"/>
                </a:lnTo>
                <a:lnTo>
                  <a:pt x="59267" y="0"/>
                </a:lnTo>
                <a:lnTo>
                  <a:pt x="0" y="42333"/>
                </a:lnTo>
                <a:close/>
              </a:path>
            </a:pathLst>
          </a:custGeom>
          <a:no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9" name="Freeform 128"/>
          <p:cNvSpPr/>
          <p:nvPr/>
        </p:nvSpPr>
        <p:spPr bwMode="auto">
          <a:xfrm>
            <a:off x="5433461" y="2962483"/>
            <a:ext cx="1046925" cy="1432784"/>
          </a:xfrm>
          <a:custGeom>
            <a:avLst/>
            <a:gdLst>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304800 w 1172634"/>
              <a:gd name="connsiteY94" fmla="*/ 1604433 h 1617133"/>
              <a:gd name="connsiteX95" fmla="*/ 283634 w 1172634"/>
              <a:gd name="connsiteY95" fmla="*/ 1617133 h 1617133"/>
              <a:gd name="connsiteX96" fmla="*/ 283634 w 1172634"/>
              <a:gd name="connsiteY96" fmla="*/ 1617133 h 1617133"/>
              <a:gd name="connsiteX97" fmla="*/ 245534 w 1172634"/>
              <a:gd name="connsiteY97" fmla="*/ 1595966 h 1617133"/>
              <a:gd name="connsiteX98" fmla="*/ 215900 w 1172634"/>
              <a:gd name="connsiteY98" fmla="*/ 1591733 h 1617133"/>
              <a:gd name="connsiteX99" fmla="*/ 186267 w 1172634"/>
              <a:gd name="connsiteY99" fmla="*/ 1557866 h 1617133"/>
              <a:gd name="connsiteX100" fmla="*/ 169334 w 1172634"/>
              <a:gd name="connsiteY100" fmla="*/ 1515533 h 1617133"/>
              <a:gd name="connsiteX101" fmla="*/ 169334 w 1172634"/>
              <a:gd name="connsiteY101" fmla="*/ 1456266 h 1617133"/>
              <a:gd name="connsiteX102" fmla="*/ 160867 w 1172634"/>
              <a:gd name="connsiteY102" fmla="*/ 1401233 h 1617133"/>
              <a:gd name="connsiteX103" fmla="*/ 118534 w 1172634"/>
              <a:gd name="connsiteY103" fmla="*/ 1384300 h 1617133"/>
              <a:gd name="connsiteX104" fmla="*/ 76200 w 1172634"/>
              <a:gd name="connsiteY104" fmla="*/ 1354666 h 1617133"/>
              <a:gd name="connsiteX105" fmla="*/ 76200 w 1172634"/>
              <a:gd name="connsiteY105" fmla="*/ 1312333 h 1617133"/>
              <a:gd name="connsiteX106" fmla="*/ 76200 w 1172634"/>
              <a:gd name="connsiteY106" fmla="*/ 1312333 h 1617133"/>
              <a:gd name="connsiteX107" fmla="*/ 33867 w 1172634"/>
              <a:gd name="connsiteY107" fmla="*/ 1286933 h 1617133"/>
              <a:gd name="connsiteX108" fmla="*/ 12700 w 1172634"/>
              <a:gd name="connsiteY108" fmla="*/ 1219200 h 1617133"/>
              <a:gd name="connsiteX109" fmla="*/ 0 w 1172634"/>
              <a:gd name="connsiteY109" fmla="*/ 1164166 h 1617133"/>
              <a:gd name="connsiteX110" fmla="*/ 21167 w 1172634"/>
              <a:gd name="connsiteY110" fmla="*/ 1092200 h 1617133"/>
              <a:gd name="connsiteX111" fmla="*/ 29634 w 1172634"/>
              <a:gd name="connsiteY111" fmla="*/ 1007533 h 1617133"/>
              <a:gd name="connsiteX112" fmla="*/ 71967 w 1172634"/>
              <a:gd name="connsiteY112" fmla="*/ 914400 h 1617133"/>
              <a:gd name="connsiteX113" fmla="*/ 80434 w 1172634"/>
              <a:gd name="connsiteY113" fmla="*/ 855133 h 1617133"/>
              <a:gd name="connsiteX114" fmla="*/ 93134 w 1172634"/>
              <a:gd name="connsiteY114" fmla="*/ 804333 h 1617133"/>
              <a:gd name="connsiteX115" fmla="*/ 84667 w 1172634"/>
              <a:gd name="connsiteY115" fmla="*/ 833966 h 1617133"/>
              <a:gd name="connsiteX116" fmla="*/ 46567 w 1172634"/>
              <a:gd name="connsiteY116" fmla="*/ 910166 h 1617133"/>
              <a:gd name="connsiteX117" fmla="*/ 16934 w 1172634"/>
              <a:gd name="connsiteY117" fmla="*/ 994833 h 1617133"/>
              <a:gd name="connsiteX118" fmla="*/ 16934 w 1172634"/>
              <a:gd name="connsiteY118" fmla="*/ 994833 h 1617133"/>
              <a:gd name="connsiteX119" fmla="*/ 16934 w 1172634"/>
              <a:gd name="connsiteY119" fmla="*/ 994833 h 1617133"/>
              <a:gd name="connsiteX120" fmla="*/ 33867 w 1172634"/>
              <a:gd name="connsiteY120" fmla="*/ 935566 h 1617133"/>
              <a:gd name="connsiteX121" fmla="*/ 38100 w 1172634"/>
              <a:gd name="connsiteY121" fmla="*/ 893233 h 1617133"/>
              <a:gd name="connsiteX122" fmla="*/ 80434 w 1172634"/>
              <a:gd name="connsiteY122" fmla="*/ 821266 h 1617133"/>
              <a:gd name="connsiteX123" fmla="*/ 84667 w 1172634"/>
              <a:gd name="connsiteY123" fmla="*/ 783166 h 1617133"/>
              <a:gd name="connsiteX124" fmla="*/ 114300 w 1172634"/>
              <a:gd name="connsiteY124" fmla="*/ 753533 h 1617133"/>
              <a:gd name="connsiteX125" fmla="*/ 135467 w 1172634"/>
              <a:gd name="connsiteY125"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304800 w 1172634"/>
              <a:gd name="connsiteY94" fmla="*/ 1604433 h 1617133"/>
              <a:gd name="connsiteX95" fmla="*/ 283634 w 1172634"/>
              <a:gd name="connsiteY95" fmla="*/ 1617133 h 1617133"/>
              <a:gd name="connsiteX96" fmla="*/ 283634 w 1172634"/>
              <a:gd name="connsiteY96" fmla="*/ 1617133 h 1617133"/>
              <a:gd name="connsiteX97" fmla="*/ 245534 w 1172634"/>
              <a:gd name="connsiteY97" fmla="*/ 1595966 h 1617133"/>
              <a:gd name="connsiteX98" fmla="*/ 215900 w 1172634"/>
              <a:gd name="connsiteY98" fmla="*/ 1591733 h 1617133"/>
              <a:gd name="connsiteX99" fmla="*/ 186267 w 1172634"/>
              <a:gd name="connsiteY99" fmla="*/ 1557866 h 1617133"/>
              <a:gd name="connsiteX100" fmla="*/ 169334 w 1172634"/>
              <a:gd name="connsiteY100" fmla="*/ 1515533 h 1617133"/>
              <a:gd name="connsiteX101" fmla="*/ 169334 w 1172634"/>
              <a:gd name="connsiteY101" fmla="*/ 1456266 h 1617133"/>
              <a:gd name="connsiteX102" fmla="*/ 160867 w 1172634"/>
              <a:gd name="connsiteY102" fmla="*/ 1401233 h 1617133"/>
              <a:gd name="connsiteX103" fmla="*/ 118534 w 1172634"/>
              <a:gd name="connsiteY103" fmla="*/ 1384300 h 1617133"/>
              <a:gd name="connsiteX104" fmla="*/ 76200 w 1172634"/>
              <a:gd name="connsiteY104" fmla="*/ 1354666 h 1617133"/>
              <a:gd name="connsiteX105" fmla="*/ 76200 w 1172634"/>
              <a:gd name="connsiteY105" fmla="*/ 1312333 h 1617133"/>
              <a:gd name="connsiteX106" fmla="*/ 76200 w 1172634"/>
              <a:gd name="connsiteY106" fmla="*/ 1312333 h 1617133"/>
              <a:gd name="connsiteX107" fmla="*/ 33867 w 1172634"/>
              <a:gd name="connsiteY107" fmla="*/ 1286933 h 1617133"/>
              <a:gd name="connsiteX108" fmla="*/ 12700 w 1172634"/>
              <a:gd name="connsiteY108" fmla="*/ 1219200 h 1617133"/>
              <a:gd name="connsiteX109" fmla="*/ 0 w 1172634"/>
              <a:gd name="connsiteY109" fmla="*/ 1164166 h 1617133"/>
              <a:gd name="connsiteX110" fmla="*/ 21167 w 1172634"/>
              <a:gd name="connsiteY110" fmla="*/ 1092200 h 1617133"/>
              <a:gd name="connsiteX111" fmla="*/ 29634 w 1172634"/>
              <a:gd name="connsiteY111" fmla="*/ 1007533 h 1617133"/>
              <a:gd name="connsiteX112" fmla="*/ 71967 w 1172634"/>
              <a:gd name="connsiteY112" fmla="*/ 914400 h 1617133"/>
              <a:gd name="connsiteX113" fmla="*/ 80434 w 1172634"/>
              <a:gd name="connsiteY113" fmla="*/ 855133 h 1617133"/>
              <a:gd name="connsiteX114" fmla="*/ 93134 w 1172634"/>
              <a:gd name="connsiteY114" fmla="*/ 804333 h 1617133"/>
              <a:gd name="connsiteX115" fmla="*/ 84667 w 1172634"/>
              <a:gd name="connsiteY115" fmla="*/ 833966 h 1617133"/>
              <a:gd name="connsiteX116" fmla="*/ 46567 w 1172634"/>
              <a:gd name="connsiteY116" fmla="*/ 910166 h 1617133"/>
              <a:gd name="connsiteX117" fmla="*/ 16934 w 1172634"/>
              <a:gd name="connsiteY117" fmla="*/ 994833 h 1617133"/>
              <a:gd name="connsiteX118" fmla="*/ 16934 w 1172634"/>
              <a:gd name="connsiteY118" fmla="*/ 994833 h 1617133"/>
              <a:gd name="connsiteX119" fmla="*/ 16934 w 1172634"/>
              <a:gd name="connsiteY119" fmla="*/ 994833 h 1617133"/>
              <a:gd name="connsiteX120" fmla="*/ 33867 w 1172634"/>
              <a:gd name="connsiteY120" fmla="*/ 935566 h 1617133"/>
              <a:gd name="connsiteX121" fmla="*/ 38100 w 1172634"/>
              <a:gd name="connsiteY121" fmla="*/ 893233 h 1617133"/>
              <a:gd name="connsiteX122" fmla="*/ 80434 w 1172634"/>
              <a:gd name="connsiteY122" fmla="*/ 821266 h 1617133"/>
              <a:gd name="connsiteX123" fmla="*/ 84667 w 1172634"/>
              <a:gd name="connsiteY123" fmla="*/ 783166 h 1617133"/>
              <a:gd name="connsiteX124" fmla="*/ 114300 w 1172634"/>
              <a:gd name="connsiteY124" fmla="*/ 753533 h 1617133"/>
              <a:gd name="connsiteX125" fmla="*/ 135467 w 1172634"/>
              <a:gd name="connsiteY125"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304800 w 1172634"/>
              <a:gd name="connsiteY94" fmla="*/ 1604433 h 1617133"/>
              <a:gd name="connsiteX95" fmla="*/ 283634 w 1172634"/>
              <a:gd name="connsiteY95" fmla="*/ 1617133 h 1617133"/>
              <a:gd name="connsiteX96" fmla="*/ 283634 w 1172634"/>
              <a:gd name="connsiteY96" fmla="*/ 1617133 h 1617133"/>
              <a:gd name="connsiteX97" fmla="*/ 245534 w 1172634"/>
              <a:gd name="connsiteY97" fmla="*/ 1595966 h 1617133"/>
              <a:gd name="connsiteX98" fmla="*/ 215900 w 1172634"/>
              <a:gd name="connsiteY98" fmla="*/ 1591733 h 1617133"/>
              <a:gd name="connsiteX99" fmla="*/ 186267 w 1172634"/>
              <a:gd name="connsiteY99" fmla="*/ 1557866 h 1617133"/>
              <a:gd name="connsiteX100" fmla="*/ 169334 w 1172634"/>
              <a:gd name="connsiteY100" fmla="*/ 1515533 h 1617133"/>
              <a:gd name="connsiteX101" fmla="*/ 169334 w 1172634"/>
              <a:gd name="connsiteY101" fmla="*/ 1456266 h 1617133"/>
              <a:gd name="connsiteX102" fmla="*/ 160867 w 1172634"/>
              <a:gd name="connsiteY102" fmla="*/ 1401233 h 1617133"/>
              <a:gd name="connsiteX103" fmla="*/ 118534 w 1172634"/>
              <a:gd name="connsiteY103" fmla="*/ 1384300 h 1617133"/>
              <a:gd name="connsiteX104" fmla="*/ 76200 w 1172634"/>
              <a:gd name="connsiteY104" fmla="*/ 1354666 h 1617133"/>
              <a:gd name="connsiteX105" fmla="*/ 76200 w 1172634"/>
              <a:gd name="connsiteY105" fmla="*/ 1312333 h 1617133"/>
              <a:gd name="connsiteX106" fmla="*/ 76200 w 1172634"/>
              <a:gd name="connsiteY106" fmla="*/ 1312333 h 1617133"/>
              <a:gd name="connsiteX107" fmla="*/ 33867 w 1172634"/>
              <a:gd name="connsiteY107" fmla="*/ 1286933 h 1617133"/>
              <a:gd name="connsiteX108" fmla="*/ 12700 w 1172634"/>
              <a:gd name="connsiteY108" fmla="*/ 1219200 h 1617133"/>
              <a:gd name="connsiteX109" fmla="*/ 0 w 1172634"/>
              <a:gd name="connsiteY109" fmla="*/ 1164166 h 1617133"/>
              <a:gd name="connsiteX110" fmla="*/ 21167 w 1172634"/>
              <a:gd name="connsiteY110" fmla="*/ 1092200 h 1617133"/>
              <a:gd name="connsiteX111" fmla="*/ 29634 w 1172634"/>
              <a:gd name="connsiteY111" fmla="*/ 1007533 h 1617133"/>
              <a:gd name="connsiteX112" fmla="*/ 71967 w 1172634"/>
              <a:gd name="connsiteY112" fmla="*/ 914400 h 1617133"/>
              <a:gd name="connsiteX113" fmla="*/ 80434 w 1172634"/>
              <a:gd name="connsiteY113" fmla="*/ 855133 h 1617133"/>
              <a:gd name="connsiteX114" fmla="*/ 93134 w 1172634"/>
              <a:gd name="connsiteY114" fmla="*/ 804333 h 1617133"/>
              <a:gd name="connsiteX115" fmla="*/ 84667 w 1172634"/>
              <a:gd name="connsiteY115" fmla="*/ 833966 h 1617133"/>
              <a:gd name="connsiteX116" fmla="*/ 46567 w 1172634"/>
              <a:gd name="connsiteY116" fmla="*/ 910166 h 1617133"/>
              <a:gd name="connsiteX117" fmla="*/ 16934 w 1172634"/>
              <a:gd name="connsiteY117" fmla="*/ 994833 h 1617133"/>
              <a:gd name="connsiteX118" fmla="*/ 16934 w 1172634"/>
              <a:gd name="connsiteY118" fmla="*/ 994833 h 1617133"/>
              <a:gd name="connsiteX119" fmla="*/ 16934 w 1172634"/>
              <a:gd name="connsiteY119" fmla="*/ 994833 h 1617133"/>
              <a:gd name="connsiteX120" fmla="*/ 33867 w 1172634"/>
              <a:gd name="connsiteY120" fmla="*/ 935566 h 1617133"/>
              <a:gd name="connsiteX121" fmla="*/ 38100 w 1172634"/>
              <a:gd name="connsiteY121" fmla="*/ 893233 h 1617133"/>
              <a:gd name="connsiteX122" fmla="*/ 80434 w 1172634"/>
              <a:gd name="connsiteY122" fmla="*/ 821266 h 1617133"/>
              <a:gd name="connsiteX123" fmla="*/ 84667 w 1172634"/>
              <a:gd name="connsiteY123" fmla="*/ 783166 h 1617133"/>
              <a:gd name="connsiteX124" fmla="*/ 114300 w 1172634"/>
              <a:gd name="connsiteY124" fmla="*/ 753533 h 1617133"/>
              <a:gd name="connsiteX125" fmla="*/ 135467 w 1172634"/>
              <a:gd name="connsiteY125"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0 h 1617133"/>
              <a:gd name="connsiteX1" fmla="*/ 1079500 w 1172634"/>
              <a:gd name="connsiteY1" fmla="*/ 55033 h 1617133"/>
              <a:gd name="connsiteX2" fmla="*/ 1045634 w 1172634"/>
              <a:gd name="connsiteY2" fmla="*/ 80433 h 1617133"/>
              <a:gd name="connsiteX3" fmla="*/ 1007534 w 1172634"/>
              <a:gd name="connsiteY3" fmla="*/ 63500 h 1617133"/>
              <a:gd name="connsiteX4" fmla="*/ 960967 w 1172634"/>
              <a:gd name="connsiteY4" fmla="*/ 97366 h 1617133"/>
              <a:gd name="connsiteX5" fmla="*/ 977900 w 1172634"/>
              <a:gd name="connsiteY5" fmla="*/ 139700 h 1617133"/>
              <a:gd name="connsiteX6" fmla="*/ 1032934 w 1172634"/>
              <a:gd name="connsiteY6" fmla="*/ 135466 h 1617133"/>
              <a:gd name="connsiteX7" fmla="*/ 1096434 w 1172634"/>
              <a:gd name="connsiteY7" fmla="*/ 105833 h 1617133"/>
              <a:gd name="connsiteX8" fmla="*/ 1172634 w 1172634"/>
              <a:gd name="connsiteY8" fmla="*/ 93133 h 1617133"/>
              <a:gd name="connsiteX9" fmla="*/ 1172634 w 1172634"/>
              <a:gd name="connsiteY9" fmla="*/ 173566 h 1617133"/>
              <a:gd name="connsiteX10" fmla="*/ 1155700 w 1172634"/>
              <a:gd name="connsiteY10" fmla="*/ 211666 h 1617133"/>
              <a:gd name="connsiteX11" fmla="*/ 1100667 w 1172634"/>
              <a:gd name="connsiteY11" fmla="*/ 249766 h 1617133"/>
              <a:gd name="connsiteX12" fmla="*/ 1032934 w 1172634"/>
              <a:gd name="connsiteY12" fmla="*/ 249766 h 1617133"/>
              <a:gd name="connsiteX13" fmla="*/ 1071034 w 1172634"/>
              <a:gd name="connsiteY13" fmla="*/ 194733 h 1617133"/>
              <a:gd name="connsiteX14" fmla="*/ 1092200 w 1172634"/>
              <a:gd name="connsiteY14" fmla="*/ 156633 h 1617133"/>
              <a:gd name="connsiteX15" fmla="*/ 1092200 w 1172634"/>
              <a:gd name="connsiteY15" fmla="*/ 156633 h 1617133"/>
              <a:gd name="connsiteX16" fmla="*/ 1032934 w 1172634"/>
              <a:gd name="connsiteY16" fmla="*/ 152400 h 1617133"/>
              <a:gd name="connsiteX17" fmla="*/ 986367 w 1172634"/>
              <a:gd name="connsiteY17" fmla="*/ 215900 h 1617133"/>
              <a:gd name="connsiteX18" fmla="*/ 948267 w 1172634"/>
              <a:gd name="connsiteY18" fmla="*/ 228600 h 1617133"/>
              <a:gd name="connsiteX19" fmla="*/ 880534 w 1172634"/>
              <a:gd name="connsiteY19" fmla="*/ 228600 h 1617133"/>
              <a:gd name="connsiteX20" fmla="*/ 833967 w 1172634"/>
              <a:gd name="connsiteY20" fmla="*/ 237066 h 1617133"/>
              <a:gd name="connsiteX21" fmla="*/ 778934 w 1172634"/>
              <a:gd name="connsiteY21" fmla="*/ 275166 h 1617133"/>
              <a:gd name="connsiteX22" fmla="*/ 732367 w 1172634"/>
              <a:gd name="connsiteY22" fmla="*/ 317500 h 1617133"/>
              <a:gd name="connsiteX23" fmla="*/ 753534 w 1172634"/>
              <a:gd name="connsiteY23" fmla="*/ 376766 h 1617133"/>
              <a:gd name="connsiteX24" fmla="*/ 745067 w 1172634"/>
              <a:gd name="connsiteY24" fmla="*/ 431800 h 1617133"/>
              <a:gd name="connsiteX25" fmla="*/ 740834 w 1172634"/>
              <a:gd name="connsiteY25" fmla="*/ 478366 h 1617133"/>
              <a:gd name="connsiteX26" fmla="*/ 791634 w 1172634"/>
              <a:gd name="connsiteY26" fmla="*/ 410633 h 1617133"/>
              <a:gd name="connsiteX27" fmla="*/ 833967 w 1172634"/>
              <a:gd name="connsiteY27" fmla="*/ 372533 h 1617133"/>
              <a:gd name="connsiteX28" fmla="*/ 889000 w 1172634"/>
              <a:gd name="connsiteY28" fmla="*/ 325966 h 1617133"/>
              <a:gd name="connsiteX29" fmla="*/ 935567 w 1172634"/>
              <a:gd name="connsiteY29" fmla="*/ 275166 h 1617133"/>
              <a:gd name="connsiteX30" fmla="*/ 990600 w 1172634"/>
              <a:gd name="connsiteY30" fmla="*/ 275166 h 1617133"/>
              <a:gd name="connsiteX31" fmla="*/ 990600 w 1172634"/>
              <a:gd name="connsiteY31" fmla="*/ 313266 h 1617133"/>
              <a:gd name="connsiteX32" fmla="*/ 990600 w 1172634"/>
              <a:gd name="connsiteY32" fmla="*/ 351366 h 1617133"/>
              <a:gd name="connsiteX33" fmla="*/ 1045634 w 1172634"/>
              <a:gd name="connsiteY33" fmla="*/ 342900 h 1617133"/>
              <a:gd name="connsiteX34" fmla="*/ 1045634 w 1172634"/>
              <a:gd name="connsiteY34" fmla="*/ 342900 h 1617133"/>
              <a:gd name="connsiteX35" fmla="*/ 1062567 w 1172634"/>
              <a:gd name="connsiteY35" fmla="*/ 385233 h 1617133"/>
              <a:gd name="connsiteX36" fmla="*/ 1049867 w 1172634"/>
              <a:gd name="connsiteY36" fmla="*/ 431800 h 1617133"/>
              <a:gd name="connsiteX37" fmla="*/ 1096434 w 1172634"/>
              <a:gd name="connsiteY37" fmla="*/ 444500 h 1617133"/>
              <a:gd name="connsiteX38" fmla="*/ 1096434 w 1172634"/>
              <a:gd name="connsiteY38" fmla="*/ 474133 h 1617133"/>
              <a:gd name="connsiteX39" fmla="*/ 1075267 w 1172634"/>
              <a:gd name="connsiteY39" fmla="*/ 516466 h 1617133"/>
              <a:gd name="connsiteX40" fmla="*/ 1075267 w 1172634"/>
              <a:gd name="connsiteY40" fmla="*/ 541866 h 1617133"/>
              <a:gd name="connsiteX41" fmla="*/ 1104900 w 1172634"/>
              <a:gd name="connsiteY41" fmla="*/ 575733 h 1617133"/>
              <a:gd name="connsiteX42" fmla="*/ 1104900 w 1172634"/>
              <a:gd name="connsiteY42" fmla="*/ 575733 h 1617133"/>
              <a:gd name="connsiteX43" fmla="*/ 1049867 w 1172634"/>
              <a:gd name="connsiteY43" fmla="*/ 592666 h 1617133"/>
              <a:gd name="connsiteX44" fmla="*/ 999067 w 1172634"/>
              <a:gd name="connsiteY44" fmla="*/ 579966 h 1617133"/>
              <a:gd name="connsiteX45" fmla="*/ 1041400 w 1172634"/>
              <a:gd name="connsiteY45" fmla="*/ 541866 h 1617133"/>
              <a:gd name="connsiteX46" fmla="*/ 1049867 w 1172634"/>
              <a:gd name="connsiteY46" fmla="*/ 508000 h 1617133"/>
              <a:gd name="connsiteX47" fmla="*/ 990600 w 1172634"/>
              <a:gd name="connsiteY47" fmla="*/ 533400 h 1617133"/>
              <a:gd name="connsiteX48" fmla="*/ 931334 w 1172634"/>
              <a:gd name="connsiteY48" fmla="*/ 508000 h 1617133"/>
              <a:gd name="connsiteX49" fmla="*/ 889000 w 1172634"/>
              <a:gd name="connsiteY49" fmla="*/ 516466 h 1617133"/>
              <a:gd name="connsiteX50" fmla="*/ 889000 w 1172634"/>
              <a:gd name="connsiteY50" fmla="*/ 554566 h 1617133"/>
              <a:gd name="connsiteX51" fmla="*/ 901700 w 1172634"/>
              <a:gd name="connsiteY51" fmla="*/ 584200 h 1617133"/>
              <a:gd name="connsiteX52" fmla="*/ 867834 w 1172634"/>
              <a:gd name="connsiteY52" fmla="*/ 626533 h 1617133"/>
              <a:gd name="connsiteX53" fmla="*/ 778934 w 1172634"/>
              <a:gd name="connsiteY53" fmla="*/ 635000 h 1617133"/>
              <a:gd name="connsiteX54" fmla="*/ 753534 w 1172634"/>
              <a:gd name="connsiteY54" fmla="*/ 668866 h 1617133"/>
              <a:gd name="connsiteX55" fmla="*/ 698500 w 1172634"/>
              <a:gd name="connsiteY55" fmla="*/ 719666 h 1617133"/>
              <a:gd name="connsiteX56" fmla="*/ 656167 w 1172634"/>
              <a:gd name="connsiteY56" fmla="*/ 732366 h 1617133"/>
              <a:gd name="connsiteX57" fmla="*/ 601134 w 1172634"/>
              <a:gd name="connsiteY57" fmla="*/ 783166 h 1617133"/>
              <a:gd name="connsiteX58" fmla="*/ 558800 w 1172634"/>
              <a:gd name="connsiteY58" fmla="*/ 838200 h 1617133"/>
              <a:gd name="connsiteX59" fmla="*/ 512234 w 1172634"/>
              <a:gd name="connsiteY59" fmla="*/ 876300 h 1617133"/>
              <a:gd name="connsiteX60" fmla="*/ 461434 w 1172634"/>
              <a:gd name="connsiteY60" fmla="*/ 889000 h 1617133"/>
              <a:gd name="connsiteX61" fmla="*/ 427567 w 1172634"/>
              <a:gd name="connsiteY61" fmla="*/ 935566 h 1617133"/>
              <a:gd name="connsiteX62" fmla="*/ 402167 w 1172634"/>
              <a:gd name="connsiteY62" fmla="*/ 999066 h 1617133"/>
              <a:gd name="connsiteX63" fmla="*/ 385234 w 1172634"/>
              <a:gd name="connsiteY63" fmla="*/ 1062566 h 1617133"/>
              <a:gd name="connsiteX64" fmla="*/ 368300 w 1172634"/>
              <a:gd name="connsiteY64" fmla="*/ 1092200 h 1617133"/>
              <a:gd name="connsiteX65" fmla="*/ 355600 w 1172634"/>
              <a:gd name="connsiteY65" fmla="*/ 1054100 h 1617133"/>
              <a:gd name="connsiteX66" fmla="*/ 368300 w 1172634"/>
              <a:gd name="connsiteY66" fmla="*/ 1003300 h 1617133"/>
              <a:gd name="connsiteX67" fmla="*/ 359834 w 1172634"/>
              <a:gd name="connsiteY67" fmla="*/ 956733 h 1617133"/>
              <a:gd name="connsiteX68" fmla="*/ 325967 w 1172634"/>
              <a:gd name="connsiteY68" fmla="*/ 931333 h 1617133"/>
              <a:gd name="connsiteX69" fmla="*/ 296334 w 1172634"/>
              <a:gd name="connsiteY69" fmla="*/ 918633 h 1617133"/>
              <a:gd name="connsiteX70" fmla="*/ 296334 w 1172634"/>
              <a:gd name="connsiteY70" fmla="*/ 918633 h 1617133"/>
              <a:gd name="connsiteX71" fmla="*/ 275167 w 1172634"/>
              <a:gd name="connsiteY71" fmla="*/ 965200 h 1617133"/>
              <a:gd name="connsiteX72" fmla="*/ 241300 w 1172634"/>
              <a:gd name="connsiteY72" fmla="*/ 948266 h 1617133"/>
              <a:gd name="connsiteX73" fmla="*/ 228600 w 1172634"/>
              <a:gd name="connsiteY73" fmla="*/ 918633 h 1617133"/>
              <a:gd name="connsiteX74" fmla="*/ 182034 w 1172634"/>
              <a:gd name="connsiteY74" fmla="*/ 944033 h 1617133"/>
              <a:gd name="connsiteX75" fmla="*/ 148167 w 1172634"/>
              <a:gd name="connsiteY75" fmla="*/ 994833 h 1617133"/>
              <a:gd name="connsiteX76" fmla="*/ 114300 w 1172634"/>
              <a:gd name="connsiteY76" fmla="*/ 1058333 h 1617133"/>
              <a:gd name="connsiteX77" fmla="*/ 80434 w 1172634"/>
              <a:gd name="connsiteY77" fmla="*/ 1130300 h 1617133"/>
              <a:gd name="connsiteX78" fmla="*/ 80434 w 1172634"/>
              <a:gd name="connsiteY78" fmla="*/ 1193800 h 1617133"/>
              <a:gd name="connsiteX79" fmla="*/ 88900 w 1172634"/>
              <a:gd name="connsiteY79" fmla="*/ 1248833 h 1617133"/>
              <a:gd name="connsiteX80" fmla="*/ 143934 w 1172634"/>
              <a:gd name="connsiteY80" fmla="*/ 1248833 h 1617133"/>
              <a:gd name="connsiteX81" fmla="*/ 190500 w 1172634"/>
              <a:gd name="connsiteY81" fmla="*/ 1181100 h 1617133"/>
              <a:gd name="connsiteX82" fmla="*/ 228600 w 1172634"/>
              <a:gd name="connsiteY82" fmla="*/ 1181100 h 1617133"/>
              <a:gd name="connsiteX83" fmla="*/ 198967 w 1172634"/>
              <a:gd name="connsiteY83" fmla="*/ 1248833 h 1617133"/>
              <a:gd name="connsiteX84" fmla="*/ 182034 w 1172634"/>
              <a:gd name="connsiteY84" fmla="*/ 1286933 h 1617133"/>
              <a:gd name="connsiteX85" fmla="*/ 173567 w 1172634"/>
              <a:gd name="connsiteY85" fmla="*/ 1325033 h 1617133"/>
              <a:gd name="connsiteX86" fmla="*/ 173567 w 1172634"/>
              <a:gd name="connsiteY86" fmla="*/ 1325033 h 1617133"/>
              <a:gd name="connsiteX87" fmla="*/ 224367 w 1172634"/>
              <a:gd name="connsiteY87" fmla="*/ 1350433 h 1617133"/>
              <a:gd name="connsiteX88" fmla="*/ 232834 w 1172634"/>
              <a:gd name="connsiteY88" fmla="*/ 1409700 h 1617133"/>
              <a:gd name="connsiteX89" fmla="*/ 215900 w 1172634"/>
              <a:gd name="connsiteY89" fmla="*/ 1447800 h 1617133"/>
              <a:gd name="connsiteX90" fmla="*/ 215900 w 1172634"/>
              <a:gd name="connsiteY90" fmla="*/ 1498600 h 1617133"/>
              <a:gd name="connsiteX91" fmla="*/ 215900 w 1172634"/>
              <a:gd name="connsiteY91" fmla="*/ 1553633 h 1617133"/>
              <a:gd name="connsiteX92" fmla="*/ 241300 w 1172634"/>
              <a:gd name="connsiteY92" fmla="*/ 1591733 h 1617133"/>
              <a:gd name="connsiteX93" fmla="*/ 266700 w 1172634"/>
              <a:gd name="connsiteY93" fmla="*/ 1566333 h 1617133"/>
              <a:gd name="connsiteX94" fmla="*/ 262467 w 1172634"/>
              <a:gd name="connsiteY94" fmla="*/ 1566333 h 1617133"/>
              <a:gd name="connsiteX95" fmla="*/ 304800 w 1172634"/>
              <a:gd name="connsiteY95" fmla="*/ 1604433 h 1617133"/>
              <a:gd name="connsiteX96" fmla="*/ 283634 w 1172634"/>
              <a:gd name="connsiteY96" fmla="*/ 1617133 h 1617133"/>
              <a:gd name="connsiteX97" fmla="*/ 283634 w 1172634"/>
              <a:gd name="connsiteY97" fmla="*/ 1617133 h 1617133"/>
              <a:gd name="connsiteX98" fmla="*/ 245534 w 1172634"/>
              <a:gd name="connsiteY98" fmla="*/ 1595966 h 1617133"/>
              <a:gd name="connsiteX99" fmla="*/ 215900 w 1172634"/>
              <a:gd name="connsiteY99" fmla="*/ 1591733 h 1617133"/>
              <a:gd name="connsiteX100" fmla="*/ 186267 w 1172634"/>
              <a:gd name="connsiteY100" fmla="*/ 1557866 h 1617133"/>
              <a:gd name="connsiteX101" fmla="*/ 169334 w 1172634"/>
              <a:gd name="connsiteY101" fmla="*/ 1515533 h 1617133"/>
              <a:gd name="connsiteX102" fmla="*/ 169334 w 1172634"/>
              <a:gd name="connsiteY102" fmla="*/ 1456266 h 1617133"/>
              <a:gd name="connsiteX103" fmla="*/ 160867 w 1172634"/>
              <a:gd name="connsiteY103" fmla="*/ 1401233 h 1617133"/>
              <a:gd name="connsiteX104" fmla="*/ 118534 w 1172634"/>
              <a:gd name="connsiteY104" fmla="*/ 1384300 h 1617133"/>
              <a:gd name="connsiteX105" fmla="*/ 76200 w 1172634"/>
              <a:gd name="connsiteY105" fmla="*/ 1354666 h 1617133"/>
              <a:gd name="connsiteX106" fmla="*/ 76200 w 1172634"/>
              <a:gd name="connsiteY106" fmla="*/ 1312333 h 1617133"/>
              <a:gd name="connsiteX107" fmla="*/ 76200 w 1172634"/>
              <a:gd name="connsiteY107" fmla="*/ 1312333 h 1617133"/>
              <a:gd name="connsiteX108" fmla="*/ 33867 w 1172634"/>
              <a:gd name="connsiteY108" fmla="*/ 1286933 h 1617133"/>
              <a:gd name="connsiteX109" fmla="*/ 12700 w 1172634"/>
              <a:gd name="connsiteY109" fmla="*/ 1219200 h 1617133"/>
              <a:gd name="connsiteX110" fmla="*/ 0 w 1172634"/>
              <a:gd name="connsiteY110" fmla="*/ 1164166 h 1617133"/>
              <a:gd name="connsiteX111" fmla="*/ 21167 w 1172634"/>
              <a:gd name="connsiteY111" fmla="*/ 1092200 h 1617133"/>
              <a:gd name="connsiteX112" fmla="*/ 29634 w 1172634"/>
              <a:gd name="connsiteY112" fmla="*/ 1007533 h 1617133"/>
              <a:gd name="connsiteX113" fmla="*/ 71967 w 1172634"/>
              <a:gd name="connsiteY113" fmla="*/ 914400 h 1617133"/>
              <a:gd name="connsiteX114" fmla="*/ 80434 w 1172634"/>
              <a:gd name="connsiteY114" fmla="*/ 855133 h 1617133"/>
              <a:gd name="connsiteX115" fmla="*/ 93134 w 1172634"/>
              <a:gd name="connsiteY115" fmla="*/ 804333 h 1617133"/>
              <a:gd name="connsiteX116" fmla="*/ 84667 w 1172634"/>
              <a:gd name="connsiteY116" fmla="*/ 833966 h 1617133"/>
              <a:gd name="connsiteX117" fmla="*/ 46567 w 1172634"/>
              <a:gd name="connsiteY117" fmla="*/ 910166 h 1617133"/>
              <a:gd name="connsiteX118" fmla="*/ 16934 w 1172634"/>
              <a:gd name="connsiteY118" fmla="*/ 994833 h 1617133"/>
              <a:gd name="connsiteX119" fmla="*/ 16934 w 1172634"/>
              <a:gd name="connsiteY119" fmla="*/ 994833 h 1617133"/>
              <a:gd name="connsiteX120" fmla="*/ 16934 w 1172634"/>
              <a:gd name="connsiteY120" fmla="*/ 994833 h 1617133"/>
              <a:gd name="connsiteX121" fmla="*/ 33867 w 1172634"/>
              <a:gd name="connsiteY121" fmla="*/ 935566 h 1617133"/>
              <a:gd name="connsiteX122" fmla="*/ 38100 w 1172634"/>
              <a:gd name="connsiteY122" fmla="*/ 893233 h 1617133"/>
              <a:gd name="connsiteX123" fmla="*/ 80434 w 1172634"/>
              <a:gd name="connsiteY123" fmla="*/ 821266 h 1617133"/>
              <a:gd name="connsiteX124" fmla="*/ 84667 w 1172634"/>
              <a:gd name="connsiteY124" fmla="*/ 783166 h 1617133"/>
              <a:gd name="connsiteX125" fmla="*/ 114300 w 1172634"/>
              <a:gd name="connsiteY125" fmla="*/ 753533 h 1617133"/>
              <a:gd name="connsiteX126" fmla="*/ 135467 w 1172634"/>
              <a:gd name="connsiteY126" fmla="*/ 723900 h 1617133"/>
              <a:gd name="connsiteX0" fmla="*/ 1079500 w 1172634"/>
              <a:gd name="connsiteY0" fmla="*/ 2117 h 1619250"/>
              <a:gd name="connsiteX1" fmla="*/ 1081617 w 1172634"/>
              <a:gd name="connsiteY1" fmla="*/ 0 h 1619250"/>
              <a:gd name="connsiteX2" fmla="*/ 1079500 w 1172634"/>
              <a:gd name="connsiteY2" fmla="*/ 57150 h 1619250"/>
              <a:gd name="connsiteX3" fmla="*/ 1045634 w 1172634"/>
              <a:gd name="connsiteY3" fmla="*/ 82550 h 1619250"/>
              <a:gd name="connsiteX4" fmla="*/ 1007534 w 1172634"/>
              <a:gd name="connsiteY4" fmla="*/ 65617 h 1619250"/>
              <a:gd name="connsiteX5" fmla="*/ 960967 w 1172634"/>
              <a:gd name="connsiteY5" fmla="*/ 99483 h 1619250"/>
              <a:gd name="connsiteX6" fmla="*/ 977900 w 1172634"/>
              <a:gd name="connsiteY6" fmla="*/ 141817 h 1619250"/>
              <a:gd name="connsiteX7" fmla="*/ 1032934 w 1172634"/>
              <a:gd name="connsiteY7" fmla="*/ 137583 h 1619250"/>
              <a:gd name="connsiteX8" fmla="*/ 1096434 w 1172634"/>
              <a:gd name="connsiteY8" fmla="*/ 107950 h 1619250"/>
              <a:gd name="connsiteX9" fmla="*/ 1172634 w 1172634"/>
              <a:gd name="connsiteY9" fmla="*/ 95250 h 1619250"/>
              <a:gd name="connsiteX10" fmla="*/ 1172634 w 1172634"/>
              <a:gd name="connsiteY10" fmla="*/ 175683 h 1619250"/>
              <a:gd name="connsiteX11" fmla="*/ 1155700 w 1172634"/>
              <a:gd name="connsiteY11" fmla="*/ 213783 h 1619250"/>
              <a:gd name="connsiteX12" fmla="*/ 1100667 w 1172634"/>
              <a:gd name="connsiteY12" fmla="*/ 251883 h 1619250"/>
              <a:gd name="connsiteX13" fmla="*/ 1032934 w 1172634"/>
              <a:gd name="connsiteY13" fmla="*/ 251883 h 1619250"/>
              <a:gd name="connsiteX14" fmla="*/ 1071034 w 1172634"/>
              <a:gd name="connsiteY14" fmla="*/ 196850 h 1619250"/>
              <a:gd name="connsiteX15" fmla="*/ 1092200 w 1172634"/>
              <a:gd name="connsiteY15" fmla="*/ 158750 h 1619250"/>
              <a:gd name="connsiteX16" fmla="*/ 1092200 w 1172634"/>
              <a:gd name="connsiteY16" fmla="*/ 158750 h 1619250"/>
              <a:gd name="connsiteX17" fmla="*/ 1032934 w 1172634"/>
              <a:gd name="connsiteY17" fmla="*/ 154517 h 1619250"/>
              <a:gd name="connsiteX18" fmla="*/ 986367 w 1172634"/>
              <a:gd name="connsiteY18" fmla="*/ 218017 h 1619250"/>
              <a:gd name="connsiteX19" fmla="*/ 948267 w 1172634"/>
              <a:gd name="connsiteY19" fmla="*/ 230717 h 1619250"/>
              <a:gd name="connsiteX20" fmla="*/ 880534 w 1172634"/>
              <a:gd name="connsiteY20" fmla="*/ 230717 h 1619250"/>
              <a:gd name="connsiteX21" fmla="*/ 833967 w 1172634"/>
              <a:gd name="connsiteY21" fmla="*/ 239183 h 1619250"/>
              <a:gd name="connsiteX22" fmla="*/ 778934 w 1172634"/>
              <a:gd name="connsiteY22" fmla="*/ 277283 h 1619250"/>
              <a:gd name="connsiteX23" fmla="*/ 732367 w 1172634"/>
              <a:gd name="connsiteY23" fmla="*/ 319617 h 1619250"/>
              <a:gd name="connsiteX24" fmla="*/ 753534 w 1172634"/>
              <a:gd name="connsiteY24" fmla="*/ 378883 h 1619250"/>
              <a:gd name="connsiteX25" fmla="*/ 745067 w 1172634"/>
              <a:gd name="connsiteY25" fmla="*/ 433917 h 1619250"/>
              <a:gd name="connsiteX26" fmla="*/ 740834 w 1172634"/>
              <a:gd name="connsiteY26" fmla="*/ 480483 h 1619250"/>
              <a:gd name="connsiteX27" fmla="*/ 791634 w 1172634"/>
              <a:gd name="connsiteY27" fmla="*/ 412750 h 1619250"/>
              <a:gd name="connsiteX28" fmla="*/ 833967 w 1172634"/>
              <a:gd name="connsiteY28" fmla="*/ 374650 h 1619250"/>
              <a:gd name="connsiteX29" fmla="*/ 889000 w 1172634"/>
              <a:gd name="connsiteY29" fmla="*/ 328083 h 1619250"/>
              <a:gd name="connsiteX30" fmla="*/ 935567 w 1172634"/>
              <a:gd name="connsiteY30" fmla="*/ 277283 h 1619250"/>
              <a:gd name="connsiteX31" fmla="*/ 990600 w 1172634"/>
              <a:gd name="connsiteY31" fmla="*/ 277283 h 1619250"/>
              <a:gd name="connsiteX32" fmla="*/ 990600 w 1172634"/>
              <a:gd name="connsiteY32" fmla="*/ 315383 h 1619250"/>
              <a:gd name="connsiteX33" fmla="*/ 990600 w 1172634"/>
              <a:gd name="connsiteY33" fmla="*/ 353483 h 1619250"/>
              <a:gd name="connsiteX34" fmla="*/ 1045634 w 1172634"/>
              <a:gd name="connsiteY34" fmla="*/ 345017 h 1619250"/>
              <a:gd name="connsiteX35" fmla="*/ 1045634 w 1172634"/>
              <a:gd name="connsiteY35" fmla="*/ 345017 h 1619250"/>
              <a:gd name="connsiteX36" fmla="*/ 1062567 w 1172634"/>
              <a:gd name="connsiteY36" fmla="*/ 387350 h 1619250"/>
              <a:gd name="connsiteX37" fmla="*/ 1049867 w 1172634"/>
              <a:gd name="connsiteY37" fmla="*/ 433917 h 1619250"/>
              <a:gd name="connsiteX38" fmla="*/ 1096434 w 1172634"/>
              <a:gd name="connsiteY38" fmla="*/ 446617 h 1619250"/>
              <a:gd name="connsiteX39" fmla="*/ 1096434 w 1172634"/>
              <a:gd name="connsiteY39" fmla="*/ 476250 h 1619250"/>
              <a:gd name="connsiteX40" fmla="*/ 1075267 w 1172634"/>
              <a:gd name="connsiteY40" fmla="*/ 518583 h 1619250"/>
              <a:gd name="connsiteX41" fmla="*/ 1075267 w 1172634"/>
              <a:gd name="connsiteY41" fmla="*/ 543983 h 1619250"/>
              <a:gd name="connsiteX42" fmla="*/ 1104900 w 1172634"/>
              <a:gd name="connsiteY42" fmla="*/ 577850 h 1619250"/>
              <a:gd name="connsiteX43" fmla="*/ 1104900 w 1172634"/>
              <a:gd name="connsiteY43" fmla="*/ 577850 h 1619250"/>
              <a:gd name="connsiteX44" fmla="*/ 1049867 w 1172634"/>
              <a:gd name="connsiteY44" fmla="*/ 594783 h 1619250"/>
              <a:gd name="connsiteX45" fmla="*/ 999067 w 1172634"/>
              <a:gd name="connsiteY45" fmla="*/ 582083 h 1619250"/>
              <a:gd name="connsiteX46" fmla="*/ 1041400 w 1172634"/>
              <a:gd name="connsiteY46" fmla="*/ 543983 h 1619250"/>
              <a:gd name="connsiteX47" fmla="*/ 1049867 w 1172634"/>
              <a:gd name="connsiteY47" fmla="*/ 510117 h 1619250"/>
              <a:gd name="connsiteX48" fmla="*/ 990600 w 1172634"/>
              <a:gd name="connsiteY48" fmla="*/ 535517 h 1619250"/>
              <a:gd name="connsiteX49" fmla="*/ 931334 w 1172634"/>
              <a:gd name="connsiteY49" fmla="*/ 510117 h 1619250"/>
              <a:gd name="connsiteX50" fmla="*/ 889000 w 1172634"/>
              <a:gd name="connsiteY50" fmla="*/ 518583 h 1619250"/>
              <a:gd name="connsiteX51" fmla="*/ 889000 w 1172634"/>
              <a:gd name="connsiteY51" fmla="*/ 556683 h 1619250"/>
              <a:gd name="connsiteX52" fmla="*/ 901700 w 1172634"/>
              <a:gd name="connsiteY52" fmla="*/ 586317 h 1619250"/>
              <a:gd name="connsiteX53" fmla="*/ 867834 w 1172634"/>
              <a:gd name="connsiteY53" fmla="*/ 628650 h 1619250"/>
              <a:gd name="connsiteX54" fmla="*/ 778934 w 1172634"/>
              <a:gd name="connsiteY54" fmla="*/ 637117 h 1619250"/>
              <a:gd name="connsiteX55" fmla="*/ 753534 w 1172634"/>
              <a:gd name="connsiteY55" fmla="*/ 670983 h 1619250"/>
              <a:gd name="connsiteX56" fmla="*/ 698500 w 1172634"/>
              <a:gd name="connsiteY56" fmla="*/ 721783 h 1619250"/>
              <a:gd name="connsiteX57" fmla="*/ 656167 w 1172634"/>
              <a:gd name="connsiteY57" fmla="*/ 734483 h 1619250"/>
              <a:gd name="connsiteX58" fmla="*/ 601134 w 1172634"/>
              <a:gd name="connsiteY58" fmla="*/ 785283 h 1619250"/>
              <a:gd name="connsiteX59" fmla="*/ 558800 w 1172634"/>
              <a:gd name="connsiteY59" fmla="*/ 840317 h 1619250"/>
              <a:gd name="connsiteX60" fmla="*/ 512234 w 1172634"/>
              <a:gd name="connsiteY60" fmla="*/ 878417 h 1619250"/>
              <a:gd name="connsiteX61" fmla="*/ 461434 w 1172634"/>
              <a:gd name="connsiteY61" fmla="*/ 891117 h 1619250"/>
              <a:gd name="connsiteX62" fmla="*/ 427567 w 1172634"/>
              <a:gd name="connsiteY62" fmla="*/ 937683 h 1619250"/>
              <a:gd name="connsiteX63" fmla="*/ 402167 w 1172634"/>
              <a:gd name="connsiteY63" fmla="*/ 1001183 h 1619250"/>
              <a:gd name="connsiteX64" fmla="*/ 385234 w 1172634"/>
              <a:gd name="connsiteY64" fmla="*/ 1064683 h 1619250"/>
              <a:gd name="connsiteX65" fmla="*/ 368300 w 1172634"/>
              <a:gd name="connsiteY65" fmla="*/ 1094317 h 1619250"/>
              <a:gd name="connsiteX66" fmla="*/ 355600 w 1172634"/>
              <a:gd name="connsiteY66" fmla="*/ 1056217 h 1619250"/>
              <a:gd name="connsiteX67" fmla="*/ 368300 w 1172634"/>
              <a:gd name="connsiteY67" fmla="*/ 1005417 h 1619250"/>
              <a:gd name="connsiteX68" fmla="*/ 359834 w 1172634"/>
              <a:gd name="connsiteY68" fmla="*/ 958850 h 1619250"/>
              <a:gd name="connsiteX69" fmla="*/ 325967 w 1172634"/>
              <a:gd name="connsiteY69" fmla="*/ 933450 h 1619250"/>
              <a:gd name="connsiteX70" fmla="*/ 296334 w 1172634"/>
              <a:gd name="connsiteY70" fmla="*/ 920750 h 1619250"/>
              <a:gd name="connsiteX71" fmla="*/ 296334 w 1172634"/>
              <a:gd name="connsiteY71" fmla="*/ 920750 h 1619250"/>
              <a:gd name="connsiteX72" fmla="*/ 275167 w 1172634"/>
              <a:gd name="connsiteY72" fmla="*/ 967317 h 1619250"/>
              <a:gd name="connsiteX73" fmla="*/ 241300 w 1172634"/>
              <a:gd name="connsiteY73" fmla="*/ 950383 h 1619250"/>
              <a:gd name="connsiteX74" fmla="*/ 228600 w 1172634"/>
              <a:gd name="connsiteY74" fmla="*/ 920750 h 1619250"/>
              <a:gd name="connsiteX75" fmla="*/ 182034 w 1172634"/>
              <a:gd name="connsiteY75" fmla="*/ 946150 h 1619250"/>
              <a:gd name="connsiteX76" fmla="*/ 148167 w 1172634"/>
              <a:gd name="connsiteY76" fmla="*/ 996950 h 1619250"/>
              <a:gd name="connsiteX77" fmla="*/ 114300 w 1172634"/>
              <a:gd name="connsiteY77" fmla="*/ 1060450 h 1619250"/>
              <a:gd name="connsiteX78" fmla="*/ 80434 w 1172634"/>
              <a:gd name="connsiteY78" fmla="*/ 1132417 h 1619250"/>
              <a:gd name="connsiteX79" fmla="*/ 80434 w 1172634"/>
              <a:gd name="connsiteY79" fmla="*/ 1195917 h 1619250"/>
              <a:gd name="connsiteX80" fmla="*/ 88900 w 1172634"/>
              <a:gd name="connsiteY80" fmla="*/ 1250950 h 1619250"/>
              <a:gd name="connsiteX81" fmla="*/ 143934 w 1172634"/>
              <a:gd name="connsiteY81" fmla="*/ 1250950 h 1619250"/>
              <a:gd name="connsiteX82" fmla="*/ 190500 w 1172634"/>
              <a:gd name="connsiteY82" fmla="*/ 1183217 h 1619250"/>
              <a:gd name="connsiteX83" fmla="*/ 228600 w 1172634"/>
              <a:gd name="connsiteY83" fmla="*/ 1183217 h 1619250"/>
              <a:gd name="connsiteX84" fmla="*/ 198967 w 1172634"/>
              <a:gd name="connsiteY84" fmla="*/ 1250950 h 1619250"/>
              <a:gd name="connsiteX85" fmla="*/ 182034 w 1172634"/>
              <a:gd name="connsiteY85" fmla="*/ 1289050 h 1619250"/>
              <a:gd name="connsiteX86" fmla="*/ 173567 w 1172634"/>
              <a:gd name="connsiteY86" fmla="*/ 1327150 h 1619250"/>
              <a:gd name="connsiteX87" fmla="*/ 173567 w 1172634"/>
              <a:gd name="connsiteY87" fmla="*/ 1327150 h 1619250"/>
              <a:gd name="connsiteX88" fmla="*/ 224367 w 1172634"/>
              <a:gd name="connsiteY88" fmla="*/ 1352550 h 1619250"/>
              <a:gd name="connsiteX89" fmla="*/ 232834 w 1172634"/>
              <a:gd name="connsiteY89" fmla="*/ 1411817 h 1619250"/>
              <a:gd name="connsiteX90" fmla="*/ 215900 w 1172634"/>
              <a:gd name="connsiteY90" fmla="*/ 1449917 h 1619250"/>
              <a:gd name="connsiteX91" fmla="*/ 215900 w 1172634"/>
              <a:gd name="connsiteY91" fmla="*/ 1500717 h 1619250"/>
              <a:gd name="connsiteX92" fmla="*/ 215900 w 1172634"/>
              <a:gd name="connsiteY92" fmla="*/ 1555750 h 1619250"/>
              <a:gd name="connsiteX93" fmla="*/ 241300 w 1172634"/>
              <a:gd name="connsiteY93" fmla="*/ 1593850 h 1619250"/>
              <a:gd name="connsiteX94" fmla="*/ 266700 w 1172634"/>
              <a:gd name="connsiteY94" fmla="*/ 1568450 h 1619250"/>
              <a:gd name="connsiteX95" fmla="*/ 262467 w 1172634"/>
              <a:gd name="connsiteY95" fmla="*/ 1568450 h 1619250"/>
              <a:gd name="connsiteX96" fmla="*/ 304800 w 1172634"/>
              <a:gd name="connsiteY96" fmla="*/ 1606550 h 1619250"/>
              <a:gd name="connsiteX97" fmla="*/ 283634 w 1172634"/>
              <a:gd name="connsiteY97" fmla="*/ 1619250 h 1619250"/>
              <a:gd name="connsiteX98" fmla="*/ 283634 w 1172634"/>
              <a:gd name="connsiteY98" fmla="*/ 1619250 h 1619250"/>
              <a:gd name="connsiteX99" fmla="*/ 245534 w 1172634"/>
              <a:gd name="connsiteY99" fmla="*/ 1598083 h 1619250"/>
              <a:gd name="connsiteX100" fmla="*/ 215900 w 1172634"/>
              <a:gd name="connsiteY100" fmla="*/ 1593850 h 1619250"/>
              <a:gd name="connsiteX101" fmla="*/ 186267 w 1172634"/>
              <a:gd name="connsiteY101" fmla="*/ 1559983 h 1619250"/>
              <a:gd name="connsiteX102" fmla="*/ 169334 w 1172634"/>
              <a:gd name="connsiteY102" fmla="*/ 1517650 h 1619250"/>
              <a:gd name="connsiteX103" fmla="*/ 169334 w 1172634"/>
              <a:gd name="connsiteY103" fmla="*/ 1458383 h 1619250"/>
              <a:gd name="connsiteX104" fmla="*/ 160867 w 1172634"/>
              <a:gd name="connsiteY104" fmla="*/ 1403350 h 1619250"/>
              <a:gd name="connsiteX105" fmla="*/ 118534 w 1172634"/>
              <a:gd name="connsiteY105" fmla="*/ 1386417 h 1619250"/>
              <a:gd name="connsiteX106" fmla="*/ 76200 w 1172634"/>
              <a:gd name="connsiteY106" fmla="*/ 1356783 h 1619250"/>
              <a:gd name="connsiteX107" fmla="*/ 76200 w 1172634"/>
              <a:gd name="connsiteY107" fmla="*/ 1314450 h 1619250"/>
              <a:gd name="connsiteX108" fmla="*/ 76200 w 1172634"/>
              <a:gd name="connsiteY108" fmla="*/ 1314450 h 1619250"/>
              <a:gd name="connsiteX109" fmla="*/ 33867 w 1172634"/>
              <a:gd name="connsiteY109" fmla="*/ 1289050 h 1619250"/>
              <a:gd name="connsiteX110" fmla="*/ 12700 w 1172634"/>
              <a:gd name="connsiteY110" fmla="*/ 1221317 h 1619250"/>
              <a:gd name="connsiteX111" fmla="*/ 0 w 1172634"/>
              <a:gd name="connsiteY111" fmla="*/ 1166283 h 1619250"/>
              <a:gd name="connsiteX112" fmla="*/ 21167 w 1172634"/>
              <a:gd name="connsiteY112" fmla="*/ 1094317 h 1619250"/>
              <a:gd name="connsiteX113" fmla="*/ 29634 w 1172634"/>
              <a:gd name="connsiteY113" fmla="*/ 1009650 h 1619250"/>
              <a:gd name="connsiteX114" fmla="*/ 71967 w 1172634"/>
              <a:gd name="connsiteY114" fmla="*/ 916517 h 1619250"/>
              <a:gd name="connsiteX115" fmla="*/ 80434 w 1172634"/>
              <a:gd name="connsiteY115" fmla="*/ 857250 h 1619250"/>
              <a:gd name="connsiteX116" fmla="*/ 93134 w 1172634"/>
              <a:gd name="connsiteY116" fmla="*/ 806450 h 1619250"/>
              <a:gd name="connsiteX117" fmla="*/ 84667 w 1172634"/>
              <a:gd name="connsiteY117" fmla="*/ 836083 h 1619250"/>
              <a:gd name="connsiteX118" fmla="*/ 46567 w 1172634"/>
              <a:gd name="connsiteY118" fmla="*/ 912283 h 1619250"/>
              <a:gd name="connsiteX119" fmla="*/ 16934 w 1172634"/>
              <a:gd name="connsiteY119" fmla="*/ 996950 h 1619250"/>
              <a:gd name="connsiteX120" fmla="*/ 16934 w 1172634"/>
              <a:gd name="connsiteY120" fmla="*/ 996950 h 1619250"/>
              <a:gd name="connsiteX121" fmla="*/ 16934 w 1172634"/>
              <a:gd name="connsiteY121" fmla="*/ 996950 h 1619250"/>
              <a:gd name="connsiteX122" fmla="*/ 33867 w 1172634"/>
              <a:gd name="connsiteY122" fmla="*/ 937683 h 1619250"/>
              <a:gd name="connsiteX123" fmla="*/ 38100 w 1172634"/>
              <a:gd name="connsiteY123" fmla="*/ 895350 h 1619250"/>
              <a:gd name="connsiteX124" fmla="*/ 80434 w 1172634"/>
              <a:gd name="connsiteY124" fmla="*/ 823383 h 1619250"/>
              <a:gd name="connsiteX125" fmla="*/ 84667 w 1172634"/>
              <a:gd name="connsiteY125" fmla="*/ 785283 h 1619250"/>
              <a:gd name="connsiteX126" fmla="*/ 114300 w 1172634"/>
              <a:gd name="connsiteY126" fmla="*/ 755650 h 1619250"/>
              <a:gd name="connsiteX127" fmla="*/ 135467 w 1172634"/>
              <a:gd name="connsiteY127" fmla="*/ 726017 h 1619250"/>
              <a:gd name="connsiteX0" fmla="*/ 1079500 w 1172634"/>
              <a:gd name="connsiteY0" fmla="*/ 2117 h 1619250"/>
              <a:gd name="connsiteX1" fmla="*/ 1081617 w 1172634"/>
              <a:gd name="connsiteY1" fmla="*/ 0 h 1619250"/>
              <a:gd name="connsiteX2" fmla="*/ 1079500 w 1172634"/>
              <a:gd name="connsiteY2" fmla="*/ 57150 h 1619250"/>
              <a:gd name="connsiteX3" fmla="*/ 1045634 w 1172634"/>
              <a:gd name="connsiteY3" fmla="*/ 82550 h 1619250"/>
              <a:gd name="connsiteX4" fmla="*/ 1007534 w 1172634"/>
              <a:gd name="connsiteY4" fmla="*/ 65617 h 1619250"/>
              <a:gd name="connsiteX5" fmla="*/ 960967 w 1172634"/>
              <a:gd name="connsiteY5" fmla="*/ 99483 h 1619250"/>
              <a:gd name="connsiteX6" fmla="*/ 977900 w 1172634"/>
              <a:gd name="connsiteY6" fmla="*/ 141817 h 1619250"/>
              <a:gd name="connsiteX7" fmla="*/ 1032934 w 1172634"/>
              <a:gd name="connsiteY7" fmla="*/ 137583 h 1619250"/>
              <a:gd name="connsiteX8" fmla="*/ 1096434 w 1172634"/>
              <a:gd name="connsiteY8" fmla="*/ 107950 h 1619250"/>
              <a:gd name="connsiteX9" fmla="*/ 1172634 w 1172634"/>
              <a:gd name="connsiteY9" fmla="*/ 95250 h 1619250"/>
              <a:gd name="connsiteX10" fmla="*/ 1172634 w 1172634"/>
              <a:gd name="connsiteY10" fmla="*/ 175683 h 1619250"/>
              <a:gd name="connsiteX11" fmla="*/ 1155700 w 1172634"/>
              <a:gd name="connsiteY11" fmla="*/ 213783 h 1619250"/>
              <a:gd name="connsiteX12" fmla="*/ 1100667 w 1172634"/>
              <a:gd name="connsiteY12" fmla="*/ 251883 h 1619250"/>
              <a:gd name="connsiteX13" fmla="*/ 1032934 w 1172634"/>
              <a:gd name="connsiteY13" fmla="*/ 251883 h 1619250"/>
              <a:gd name="connsiteX14" fmla="*/ 1071034 w 1172634"/>
              <a:gd name="connsiteY14" fmla="*/ 196850 h 1619250"/>
              <a:gd name="connsiteX15" fmla="*/ 1092200 w 1172634"/>
              <a:gd name="connsiteY15" fmla="*/ 158750 h 1619250"/>
              <a:gd name="connsiteX16" fmla="*/ 1092200 w 1172634"/>
              <a:gd name="connsiteY16" fmla="*/ 158750 h 1619250"/>
              <a:gd name="connsiteX17" fmla="*/ 1032934 w 1172634"/>
              <a:gd name="connsiteY17" fmla="*/ 154517 h 1619250"/>
              <a:gd name="connsiteX18" fmla="*/ 986367 w 1172634"/>
              <a:gd name="connsiteY18" fmla="*/ 218017 h 1619250"/>
              <a:gd name="connsiteX19" fmla="*/ 948267 w 1172634"/>
              <a:gd name="connsiteY19" fmla="*/ 230717 h 1619250"/>
              <a:gd name="connsiteX20" fmla="*/ 880534 w 1172634"/>
              <a:gd name="connsiteY20" fmla="*/ 230717 h 1619250"/>
              <a:gd name="connsiteX21" fmla="*/ 833967 w 1172634"/>
              <a:gd name="connsiteY21" fmla="*/ 239183 h 1619250"/>
              <a:gd name="connsiteX22" fmla="*/ 778934 w 1172634"/>
              <a:gd name="connsiteY22" fmla="*/ 277283 h 1619250"/>
              <a:gd name="connsiteX23" fmla="*/ 732367 w 1172634"/>
              <a:gd name="connsiteY23" fmla="*/ 319617 h 1619250"/>
              <a:gd name="connsiteX24" fmla="*/ 753534 w 1172634"/>
              <a:gd name="connsiteY24" fmla="*/ 378883 h 1619250"/>
              <a:gd name="connsiteX25" fmla="*/ 745067 w 1172634"/>
              <a:gd name="connsiteY25" fmla="*/ 433917 h 1619250"/>
              <a:gd name="connsiteX26" fmla="*/ 740834 w 1172634"/>
              <a:gd name="connsiteY26" fmla="*/ 480483 h 1619250"/>
              <a:gd name="connsiteX27" fmla="*/ 791634 w 1172634"/>
              <a:gd name="connsiteY27" fmla="*/ 412750 h 1619250"/>
              <a:gd name="connsiteX28" fmla="*/ 833967 w 1172634"/>
              <a:gd name="connsiteY28" fmla="*/ 374650 h 1619250"/>
              <a:gd name="connsiteX29" fmla="*/ 889000 w 1172634"/>
              <a:gd name="connsiteY29" fmla="*/ 328083 h 1619250"/>
              <a:gd name="connsiteX30" fmla="*/ 935567 w 1172634"/>
              <a:gd name="connsiteY30" fmla="*/ 277283 h 1619250"/>
              <a:gd name="connsiteX31" fmla="*/ 990600 w 1172634"/>
              <a:gd name="connsiteY31" fmla="*/ 277283 h 1619250"/>
              <a:gd name="connsiteX32" fmla="*/ 990600 w 1172634"/>
              <a:gd name="connsiteY32" fmla="*/ 315383 h 1619250"/>
              <a:gd name="connsiteX33" fmla="*/ 990600 w 1172634"/>
              <a:gd name="connsiteY33" fmla="*/ 353483 h 1619250"/>
              <a:gd name="connsiteX34" fmla="*/ 1045634 w 1172634"/>
              <a:gd name="connsiteY34" fmla="*/ 345017 h 1619250"/>
              <a:gd name="connsiteX35" fmla="*/ 1045634 w 1172634"/>
              <a:gd name="connsiteY35" fmla="*/ 345017 h 1619250"/>
              <a:gd name="connsiteX36" fmla="*/ 1062567 w 1172634"/>
              <a:gd name="connsiteY36" fmla="*/ 387350 h 1619250"/>
              <a:gd name="connsiteX37" fmla="*/ 1049867 w 1172634"/>
              <a:gd name="connsiteY37" fmla="*/ 433917 h 1619250"/>
              <a:gd name="connsiteX38" fmla="*/ 1096434 w 1172634"/>
              <a:gd name="connsiteY38" fmla="*/ 446617 h 1619250"/>
              <a:gd name="connsiteX39" fmla="*/ 1096434 w 1172634"/>
              <a:gd name="connsiteY39" fmla="*/ 476250 h 1619250"/>
              <a:gd name="connsiteX40" fmla="*/ 1075267 w 1172634"/>
              <a:gd name="connsiteY40" fmla="*/ 518583 h 1619250"/>
              <a:gd name="connsiteX41" fmla="*/ 1075267 w 1172634"/>
              <a:gd name="connsiteY41" fmla="*/ 543983 h 1619250"/>
              <a:gd name="connsiteX42" fmla="*/ 1104900 w 1172634"/>
              <a:gd name="connsiteY42" fmla="*/ 577850 h 1619250"/>
              <a:gd name="connsiteX43" fmla="*/ 1104900 w 1172634"/>
              <a:gd name="connsiteY43" fmla="*/ 577850 h 1619250"/>
              <a:gd name="connsiteX44" fmla="*/ 1049867 w 1172634"/>
              <a:gd name="connsiteY44" fmla="*/ 594783 h 1619250"/>
              <a:gd name="connsiteX45" fmla="*/ 999067 w 1172634"/>
              <a:gd name="connsiteY45" fmla="*/ 582083 h 1619250"/>
              <a:gd name="connsiteX46" fmla="*/ 1041400 w 1172634"/>
              <a:gd name="connsiteY46" fmla="*/ 543983 h 1619250"/>
              <a:gd name="connsiteX47" fmla="*/ 1049867 w 1172634"/>
              <a:gd name="connsiteY47" fmla="*/ 510117 h 1619250"/>
              <a:gd name="connsiteX48" fmla="*/ 990600 w 1172634"/>
              <a:gd name="connsiteY48" fmla="*/ 535517 h 1619250"/>
              <a:gd name="connsiteX49" fmla="*/ 931334 w 1172634"/>
              <a:gd name="connsiteY49" fmla="*/ 510117 h 1619250"/>
              <a:gd name="connsiteX50" fmla="*/ 889000 w 1172634"/>
              <a:gd name="connsiteY50" fmla="*/ 518583 h 1619250"/>
              <a:gd name="connsiteX51" fmla="*/ 889000 w 1172634"/>
              <a:gd name="connsiteY51" fmla="*/ 556683 h 1619250"/>
              <a:gd name="connsiteX52" fmla="*/ 901700 w 1172634"/>
              <a:gd name="connsiteY52" fmla="*/ 586317 h 1619250"/>
              <a:gd name="connsiteX53" fmla="*/ 867834 w 1172634"/>
              <a:gd name="connsiteY53" fmla="*/ 628650 h 1619250"/>
              <a:gd name="connsiteX54" fmla="*/ 778934 w 1172634"/>
              <a:gd name="connsiteY54" fmla="*/ 637117 h 1619250"/>
              <a:gd name="connsiteX55" fmla="*/ 753534 w 1172634"/>
              <a:gd name="connsiteY55" fmla="*/ 670983 h 1619250"/>
              <a:gd name="connsiteX56" fmla="*/ 698500 w 1172634"/>
              <a:gd name="connsiteY56" fmla="*/ 721783 h 1619250"/>
              <a:gd name="connsiteX57" fmla="*/ 656167 w 1172634"/>
              <a:gd name="connsiteY57" fmla="*/ 734483 h 1619250"/>
              <a:gd name="connsiteX58" fmla="*/ 601134 w 1172634"/>
              <a:gd name="connsiteY58" fmla="*/ 785283 h 1619250"/>
              <a:gd name="connsiteX59" fmla="*/ 558800 w 1172634"/>
              <a:gd name="connsiteY59" fmla="*/ 840317 h 1619250"/>
              <a:gd name="connsiteX60" fmla="*/ 512234 w 1172634"/>
              <a:gd name="connsiteY60" fmla="*/ 878417 h 1619250"/>
              <a:gd name="connsiteX61" fmla="*/ 461434 w 1172634"/>
              <a:gd name="connsiteY61" fmla="*/ 891117 h 1619250"/>
              <a:gd name="connsiteX62" fmla="*/ 427567 w 1172634"/>
              <a:gd name="connsiteY62" fmla="*/ 937683 h 1619250"/>
              <a:gd name="connsiteX63" fmla="*/ 402167 w 1172634"/>
              <a:gd name="connsiteY63" fmla="*/ 1001183 h 1619250"/>
              <a:gd name="connsiteX64" fmla="*/ 385234 w 1172634"/>
              <a:gd name="connsiteY64" fmla="*/ 1064683 h 1619250"/>
              <a:gd name="connsiteX65" fmla="*/ 368300 w 1172634"/>
              <a:gd name="connsiteY65" fmla="*/ 1094317 h 1619250"/>
              <a:gd name="connsiteX66" fmla="*/ 355600 w 1172634"/>
              <a:gd name="connsiteY66" fmla="*/ 1056217 h 1619250"/>
              <a:gd name="connsiteX67" fmla="*/ 368300 w 1172634"/>
              <a:gd name="connsiteY67" fmla="*/ 1005417 h 1619250"/>
              <a:gd name="connsiteX68" fmla="*/ 359834 w 1172634"/>
              <a:gd name="connsiteY68" fmla="*/ 958850 h 1619250"/>
              <a:gd name="connsiteX69" fmla="*/ 325967 w 1172634"/>
              <a:gd name="connsiteY69" fmla="*/ 933450 h 1619250"/>
              <a:gd name="connsiteX70" fmla="*/ 296334 w 1172634"/>
              <a:gd name="connsiteY70" fmla="*/ 920750 h 1619250"/>
              <a:gd name="connsiteX71" fmla="*/ 296334 w 1172634"/>
              <a:gd name="connsiteY71" fmla="*/ 920750 h 1619250"/>
              <a:gd name="connsiteX72" fmla="*/ 275167 w 1172634"/>
              <a:gd name="connsiteY72" fmla="*/ 967317 h 1619250"/>
              <a:gd name="connsiteX73" fmla="*/ 241300 w 1172634"/>
              <a:gd name="connsiteY73" fmla="*/ 950383 h 1619250"/>
              <a:gd name="connsiteX74" fmla="*/ 228600 w 1172634"/>
              <a:gd name="connsiteY74" fmla="*/ 920750 h 1619250"/>
              <a:gd name="connsiteX75" fmla="*/ 182034 w 1172634"/>
              <a:gd name="connsiteY75" fmla="*/ 946150 h 1619250"/>
              <a:gd name="connsiteX76" fmla="*/ 148167 w 1172634"/>
              <a:gd name="connsiteY76" fmla="*/ 996950 h 1619250"/>
              <a:gd name="connsiteX77" fmla="*/ 114300 w 1172634"/>
              <a:gd name="connsiteY77" fmla="*/ 1060450 h 1619250"/>
              <a:gd name="connsiteX78" fmla="*/ 80434 w 1172634"/>
              <a:gd name="connsiteY78" fmla="*/ 1132417 h 1619250"/>
              <a:gd name="connsiteX79" fmla="*/ 80434 w 1172634"/>
              <a:gd name="connsiteY79" fmla="*/ 1195917 h 1619250"/>
              <a:gd name="connsiteX80" fmla="*/ 88900 w 1172634"/>
              <a:gd name="connsiteY80" fmla="*/ 1250950 h 1619250"/>
              <a:gd name="connsiteX81" fmla="*/ 143934 w 1172634"/>
              <a:gd name="connsiteY81" fmla="*/ 1250950 h 1619250"/>
              <a:gd name="connsiteX82" fmla="*/ 190500 w 1172634"/>
              <a:gd name="connsiteY82" fmla="*/ 1183217 h 1619250"/>
              <a:gd name="connsiteX83" fmla="*/ 228600 w 1172634"/>
              <a:gd name="connsiteY83" fmla="*/ 1183217 h 1619250"/>
              <a:gd name="connsiteX84" fmla="*/ 198967 w 1172634"/>
              <a:gd name="connsiteY84" fmla="*/ 1250950 h 1619250"/>
              <a:gd name="connsiteX85" fmla="*/ 182034 w 1172634"/>
              <a:gd name="connsiteY85" fmla="*/ 1289050 h 1619250"/>
              <a:gd name="connsiteX86" fmla="*/ 173567 w 1172634"/>
              <a:gd name="connsiteY86" fmla="*/ 1327150 h 1619250"/>
              <a:gd name="connsiteX87" fmla="*/ 173567 w 1172634"/>
              <a:gd name="connsiteY87" fmla="*/ 1327150 h 1619250"/>
              <a:gd name="connsiteX88" fmla="*/ 224367 w 1172634"/>
              <a:gd name="connsiteY88" fmla="*/ 1352550 h 1619250"/>
              <a:gd name="connsiteX89" fmla="*/ 232834 w 1172634"/>
              <a:gd name="connsiteY89" fmla="*/ 1411817 h 1619250"/>
              <a:gd name="connsiteX90" fmla="*/ 215900 w 1172634"/>
              <a:gd name="connsiteY90" fmla="*/ 1449917 h 1619250"/>
              <a:gd name="connsiteX91" fmla="*/ 215900 w 1172634"/>
              <a:gd name="connsiteY91" fmla="*/ 1500717 h 1619250"/>
              <a:gd name="connsiteX92" fmla="*/ 215900 w 1172634"/>
              <a:gd name="connsiteY92" fmla="*/ 1555750 h 1619250"/>
              <a:gd name="connsiteX93" fmla="*/ 241300 w 1172634"/>
              <a:gd name="connsiteY93" fmla="*/ 1593850 h 1619250"/>
              <a:gd name="connsiteX94" fmla="*/ 266700 w 1172634"/>
              <a:gd name="connsiteY94" fmla="*/ 1568450 h 1619250"/>
              <a:gd name="connsiteX95" fmla="*/ 262467 w 1172634"/>
              <a:gd name="connsiteY95" fmla="*/ 1568450 h 1619250"/>
              <a:gd name="connsiteX96" fmla="*/ 304800 w 1172634"/>
              <a:gd name="connsiteY96" fmla="*/ 1606550 h 1619250"/>
              <a:gd name="connsiteX97" fmla="*/ 283634 w 1172634"/>
              <a:gd name="connsiteY97" fmla="*/ 1619250 h 1619250"/>
              <a:gd name="connsiteX98" fmla="*/ 283634 w 1172634"/>
              <a:gd name="connsiteY98" fmla="*/ 1619250 h 1619250"/>
              <a:gd name="connsiteX99" fmla="*/ 245534 w 1172634"/>
              <a:gd name="connsiteY99" fmla="*/ 1598083 h 1619250"/>
              <a:gd name="connsiteX100" fmla="*/ 215900 w 1172634"/>
              <a:gd name="connsiteY100" fmla="*/ 1593850 h 1619250"/>
              <a:gd name="connsiteX101" fmla="*/ 186267 w 1172634"/>
              <a:gd name="connsiteY101" fmla="*/ 1559983 h 1619250"/>
              <a:gd name="connsiteX102" fmla="*/ 169334 w 1172634"/>
              <a:gd name="connsiteY102" fmla="*/ 1517650 h 1619250"/>
              <a:gd name="connsiteX103" fmla="*/ 169334 w 1172634"/>
              <a:gd name="connsiteY103" fmla="*/ 1458383 h 1619250"/>
              <a:gd name="connsiteX104" fmla="*/ 160867 w 1172634"/>
              <a:gd name="connsiteY104" fmla="*/ 1403350 h 1619250"/>
              <a:gd name="connsiteX105" fmla="*/ 118534 w 1172634"/>
              <a:gd name="connsiteY105" fmla="*/ 1386417 h 1619250"/>
              <a:gd name="connsiteX106" fmla="*/ 76200 w 1172634"/>
              <a:gd name="connsiteY106" fmla="*/ 1356783 h 1619250"/>
              <a:gd name="connsiteX107" fmla="*/ 76200 w 1172634"/>
              <a:gd name="connsiteY107" fmla="*/ 1314450 h 1619250"/>
              <a:gd name="connsiteX108" fmla="*/ 76200 w 1172634"/>
              <a:gd name="connsiteY108" fmla="*/ 1314450 h 1619250"/>
              <a:gd name="connsiteX109" fmla="*/ 33867 w 1172634"/>
              <a:gd name="connsiteY109" fmla="*/ 1289050 h 1619250"/>
              <a:gd name="connsiteX110" fmla="*/ 12700 w 1172634"/>
              <a:gd name="connsiteY110" fmla="*/ 1221317 h 1619250"/>
              <a:gd name="connsiteX111" fmla="*/ 0 w 1172634"/>
              <a:gd name="connsiteY111" fmla="*/ 1166283 h 1619250"/>
              <a:gd name="connsiteX112" fmla="*/ 21167 w 1172634"/>
              <a:gd name="connsiteY112" fmla="*/ 1094317 h 1619250"/>
              <a:gd name="connsiteX113" fmla="*/ 29634 w 1172634"/>
              <a:gd name="connsiteY113" fmla="*/ 1009650 h 1619250"/>
              <a:gd name="connsiteX114" fmla="*/ 71967 w 1172634"/>
              <a:gd name="connsiteY114" fmla="*/ 916517 h 1619250"/>
              <a:gd name="connsiteX115" fmla="*/ 80434 w 1172634"/>
              <a:gd name="connsiteY115" fmla="*/ 857250 h 1619250"/>
              <a:gd name="connsiteX116" fmla="*/ 93134 w 1172634"/>
              <a:gd name="connsiteY116" fmla="*/ 806450 h 1619250"/>
              <a:gd name="connsiteX117" fmla="*/ 84667 w 1172634"/>
              <a:gd name="connsiteY117" fmla="*/ 836083 h 1619250"/>
              <a:gd name="connsiteX118" fmla="*/ 46567 w 1172634"/>
              <a:gd name="connsiteY118" fmla="*/ 912283 h 1619250"/>
              <a:gd name="connsiteX119" fmla="*/ 16934 w 1172634"/>
              <a:gd name="connsiteY119" fmla="*/ 996950 h 1619250"/>
              <a:gd name="connsiteX120" fmla="*/ 16934 w 1172634"/>
              <a:gd name="connsiteY120" fmla="*/ 996950 h 1619250"/>
              <a:gd name="connsiteX121" fmla="*/ 16934 w 1172634"/>
              <a:gd name="connsiteY121" fmla="*/ 996950 h 1619250"/>
              <a:gd name="connsiteX122" fmla="*/ 33867 w 1172634"/>
              <a:gd name="connsiteY122" fmla="*/ 937683 h 1619250"/>
              <a:gd name="connsiteX123" fmla="*/ 38100 w 1172634"/>
              <a:gd name="connsiteY123" fmla="*/ 895350 h 1619250"/>
              <a:gd name="connsiteX124" fmla="*/ 80434 w 1172634"/>
              <a:gd name="connsiteY124" fmla="*/ 823383 h 1619250"/>
              <a:gd name="connsiteX125" fmla="*/ 84667 w 1172634"/>
              <a:gd name="connsiteY125" fmla="*/ 785283 h 1619250"/>
              <a:gd name="connsiteX126" fmla="*/ 114300 w 1172634"/>
              <a:gd name="connsiteY126" fmla="*/ 755650 h 1619250"/>
              <a:gd name="connsiteX127" fmla="*/ 135467 w 1172634"/>
              <a:gd name="connsiteY127" fmla="*/ 726017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172634" h="1619250">
                <a:moveTo>
                  <a:pt x="1079500" y="2117"/>
                </a:moveTo>
                <a:cubicBezTo>
                  <a:pt x="1080206" y="1411"/>
                  <a:pt x="1080911" y="19756"/>
                  <a:pt x="1081617" y="0"/>
                </a:cubicBezTo>
                <a:cubicBezTo>
                  <a:pt x="1080911" y="19050"/>
                  <a:pt x="1080206" y="38100"/>
                  <a:pt x="1079500" y="57150"/>
                </a:cubicBezTo>
                <a:lnTo>
                  <a:pt x="1045634" y="82550"/>
                </a:lnTo>
                <a:lnTo>
                  <a:pt x="1007534" y="65617"/>
                </a:lnTo>
                <a:lnTo>
                  <a:pt x="960967" y="99483"/>
                </a:lnTo>
                <a:lnTo>
                  <a:pt x="977900" y="141817"/>
                </a:lnTo>
                <a:lnTo>
                  <a:pt x="1032934" y="137583"/>
                </a:lnTo>
                <a:lnTo>
                  <a:pt x="1096434" y="107950"/>
                </a:lnTo>
                <a:lnTo>
                  <a:pt x="1172634" y="95250"/>
                </a:lnTo>
                <a:lnTo>
                  <a:pt x="1172634" y="175683"/>
                </a:lnTo>
                <a:lnTo>
                  <a:pt x="1155700" y="213783"/>
                </a:lnTo>
                <a:lnTo>
                  <a:pt x="1100667" y="251883"/>
                </a:lnTo>
                <a:lnTo>
                  <a:pt x="1032934" y="251883"/>
                </a:lnTo>
                <a:lnTo>
                  <a:pt x="1071034" y="196850"/>
                </a:lnTo>
                <a:lnTo>
                  <a:pt x="1092200" y="158750"/>
                </a:lnTo>
                <a:lnTo>
                  <a:pt x="1092200" y="158750"/>
                </a:lnTo>
                <a:lnTo>
                  <a:pt x="1032934" y="154517"/>
                </a:lnTo>
                <a:lnTo>
                  <a:pt x="986367" y="218017"/>
                </a:lnTo>
                <a:lnTo>
                  <a:pt x="948267" y="230717"/>
                </a:lnTo>
                <a:lnTo>
                  <a:pt x="880534" y="230717"/>
                </a:lnTo>
                <a:lnTo>
                  <a:pt x="833967" y="239183"/>
                </a:lnTo>
                <a:lnTo>
                  <a:pt x="778934" y="277283"/>
                </a:lnTo>
                <a:lnTo>
                  <a:pt x="732367" y="319617"/>
                </a:lnTo>
                <a:lnTo>
                  <a:pt x="753534" y="378883"/>
                </a:lnTo>
                <a:lnTo>
                  <a:pt x="745067" y="433917"/>
                </a:lnTo>
                <a:lnTo>
                  <a:pt x="740834" y="480483"/>
                </a:lnTo>
                <a:lnTo>
                  <a:pt x="791634" y="412750"/>
                </a:lnTo>
                <a:lnTo>
                  <a:pt x="833967" y="374650"/>
                </a:lnTo>
                <a:lnTo>
                  <a:pt x="889000" y="328083"/>
                </a:lnTo>
                <a:lnTo>
                  <a:pt x="935567" y="277283"/>
                </a:lnTo>
                <a:lnTo>
                  <a:pt x="990600" y="277283"/>
                </a:lnTo>
                <a:lnTo>
                  <a:pt x="990600" y="315383"/>
                </a:lnTo>
                <a:lnTo>
                  <a:pt x="990600" y="353483"/>
                </a:lnTo>
                <a:lnTo>
                  <a:pt x="1045634" y="345017"/>
                </a:lnTo>
                <a:lnTo>
                  <a:pt x="1045634" y="345017"/>
                </a:lnTo>
                <a:lnTo>
                  <a:pt x="1062567" y="387350"/>
                </a:lnTo>
                <a:lnTo>
                  <a:pt x="1049867" y="433917"/>
                </a:lnTo>
                <a:lnTo>
                  <a:pt x="1096434" y="446617"/>
                </a:lnTo>
                <a:lnTo>
                  <a:pt x="1096434" y="476250"/>
                </a:lnTo>
                <a:lnTo>
                  <a:pt x="1075267" y="518583"/>
                </a:lnTo>
                <a:lnTo>
                  <a:pt x="1075267" y="543983"/>
                </a:lnTo>
                <a:lnTo>
                  <a:pt x="1104900" y="577850"/>
                </a:lnTo>
                <a:lnTo>
                  <a:pt x="1104900" y="577850"/>
                </a:lnTo>
                <a:lnTo>
                  <a:pt x="1049867" y="594783"/>
                </a:lnTo>
                <a:lnTo>
                  <a:pt x="999067" y="582083"/>
                </a:lnTo>
                <a:lnTo>
                  <a:pt x="1041400" y="543983"/>
                </a:lnTo>
                <a:lnTo>
                  <a:pt x="1049867" y="510117"/>
                </a:lnTo>
                <a:lnTo>
                  <a:pt x="990600" y="535517"/>
                </a:lnTo>
                <a:lnTo>
                  <a:pt x="931334" y="510117"/>
                </a:lnTo>
                <a:lnTo>
                  <a:pt x="889000" y="518583"/>
                </a:lnTo>
                <a:lnTo>
                  <a:pt x="889000" y="556683"/>
                </a:lnTo>
                <a:lnTo>
                  <a:pt x="901700" y="586317"/>
                </a:lnTo>
                <a:lnTo>
                  <a:pt x="867834" y="628650"/>
                </a:lnTo>
                <a:lnTo>
                  <a:pt x="778934" y="637117"/>
                </a:lnTo>
                <a:lnTo>
                  <a:pt x="753534" y="670983"/>
                </a:lnTo>
                <a:lnTo>
                  <a:pt x="698500" y="721783"/>
                </a:lnTo>
                <a:lnTo>
                  <a:pt x="656167" y="734483"/>
                </a:lnTo>
                <a:lnTo>
                  <a:pt x="601134" y="785283"/>
                </a:lnTo>
                <a:lnTo>
                  <a:pt x="558800" y="840317"/>
                </a:lnTo>
                <a:lnTo>
                  <a:pt x="512234" y="878417"/>
                </a:lnTo>
                <a:lnTo>
                  <a:pt x="461434" y="891117"/>
                </a:lnTo>
                <a:lnTo>
                  <a:pt x="427567" y="937683"/>
                </a:lnTo>
                <a:lnTo>
                  <a:pt x="402167" y="1001183"/>
                </a:lnTo>
                <a:lnTo>
                  <a:pt x="385234" y="1064683"/>
                </a:lnTo>
                <a:lnTo>
                  <a:pt x="368300" y="1094317"/>
                </a:lnTo>
                <a:lnTo>
                  <a:pt x="355600" y="1056217"/>
                </a:lnTo>
                <a:lnTo>
                  <a:pt x="368300" y="1005417"/>
                </a:lnTo>
                <a:lnTo>
                  <a:pt x="359834" y="958850"/>
                </a:lnTo>
                <a:lnTo>
                  <a:pt x="325967" y="933450"/>
                </a:lnTo>
                <a:lnTo>
                  <a:pt x="296334" y="920750"/>
                </a:lnTo>
                <a:lnTo>
                  <a:pt x="296334" y="920750"/>
                </a:lnTo>
                <a:lnTo>
                  <a:pt x="275167" y="967317"/>
                </a:lnTo>
                <a:lnTo>
                  <a:pt x="241300" y="950383"/>
                </a:lnTo>
                <a:lnTo>
                  <a:pt x="228600" y="920750"/>
                </a:lnTo>
                <a:lnTo>
                  <a:pt x="182034" y="946150"/>
                </a:lnTo>
                <a:lnTo>
                  <a:pt x="148167" y="996950"/>
                </a:lnTo>
                <a:lnTo>
                  <a:pt x="114300" y="1060450"/>
                </a:lnTo>
                <a:lnTo>
                  <a:pt x="80434" y="1132417"/>
                </a:lnTo>
                <a:lnTo>
                  <a:pt x="80434" y="1195917"/>
                </a:lnTo>
                <a:lnTo>
                  <a:pt x="88900" y="1250950"/>
                </a:lnTo>
                <a:lnTo>
                  <a:pt x="143934" y="1250950"/>
                </a:lnTo>
                <a:lnTo>
                  <a:pt x="190500" y="1183217"/>
                </a:lnTo>
                <a:lnTo>
                  <a:pt x="228600" y="1183217"/>
                </a:lnTo>
                <a:lnTo>
                  <a:pt x="198967" y="1250950"/>
                </a:lnTo>
                <a:lnTo>
                  <a:pt x="182034" y="1289050"/>
                </a:lnTo>
                <a:lnTo>
                  <a:pt x="173567" y="1327150"/>
                </a:lnTo>
                <a:lnTo>
                  <a:pt x="173567" y="1327150"/>
                </a:lnTo>
                <a:lnTo>
                  <a:pt x="224367" y="1352550"/>
                </a:lnTo>
                <a:lnTo>
                  <a:pt x="232834" y="1411817"/>
                </a:lnTo>
                <a:lnTo>
                  <a:pt x="215900" y="1449917"/>
                </a:lnTo>
                <a:lnTo>
                  <a:pt x="215900" y="1500717"/>
                </a:lnTo>
                <a:lnTo>
                  <a:pt x="215900" y="1555750"/>
                </a:lnTo>
                <a:lnTo>
                  <a:pt x="241300" y="1593850"/>
                </a:lnTo>
                <a:lnTo>
                  <a:pt x="266700" y="1568450"/>
                </a:lnTo>
                <a:cubicBezTo>
                  <a:pt x="265289" y="1568450"/>
                  <a:pt x="263878" y="1587500"/>
                  <a:pt x="262467" y="1568450"/>
                </a:cubicBezTo>
                <a:lnTo>
                  <a:pt x="304800" y="1606550"/>
                </a:lnTo>
                <a:lnTo>
                  <a:pt x="283634" y="1619250"/>
                </a:lnTo>
                <a:lnTo>
                  <a:pt x="283634" y="1619250"/>
                </a:lnTo>
                <a:cubicBezTo>
                  <a:pt x="270934" y="1612194"/>
                  <a:pt x="264584" y="1563864"/>
                  <a:pt x="245534" y="1598083"/>
                </a:cubicBezTo>
                <a:cubicBezTo>
                  <a:pt x="238831" y="1552222"/>
                  <a:pt x="225778" y="1595261"/>
                  <a:pt x="215900" y="1593850"/>
                </a:cubicBezTo>
                <a:lnTo>
                  <a:pt x="186267" y="1559983"/>
                </a:lnTo>
                <a:lnTo>
                  <a:pt x="169334" y="1517650"/>
                </a:lnTo>
                <a:lnTo>
                  <a:pt x="169334" y="1458383"/>
                </a:lnTo>
                <a:lnTo>
                  <a:pt x="160867" y="1403350"/>
                </a:lnTo>
                <a:lnTo>
                  <a:pt x="118534" y="1386417"/>
                </a:lnTo>
                <a:lnTo>
                  <a:pt x="76200" y="1356783"/>
                </a:lnTo>
                <a:lnTo>
                  <a:pt x="76200" y="1314450"/>
                </a:lnTo>
                <a:lnTo>
                  <a:pt x="76200" y="1314450"/>
                </a:lnTo>
                <a:lnTo>
                  <a:pt x="33867" y="1289050"/>
                </a:lnTo>
                <a:lnTo>
                  <a:pt x="12700" y="1221317"/>
                </a:lnTo>
                <a:lnTo>
                  <a:pt x="0" y="1166283"/>
                </a:lnTo>
                <a:lnTo>
                  <a:pt x="21167" y="1094317"/>
                </a:lnTo>
                <a:lnTo>
                  <a:pt x="29634" y="1009650"/>
                </a:lnTo>
                <a:lnTo>
                  <a:pt x="71967" y="916517"/>
                </a:lnTo>
                <a:lnTo>
                  <a:pt x="80434" y="857250"/>
                </a:lnTo>
                <a:lnTo>
                  <a:pt x="93134" y="806450"/>
                </a:lnTo>
                <a:lnTo>
                  <a:pt x="84667" y="836083"/>
                </a:lnTo>
                <a:lnTo>
                  <a:pt x="46567" y="912283"/>
                </a:lnTo>
                <a:lnTo>
                  <a:pt x="16934" y="996950"/>
                </a:lnTo>
                <a:lnTo>
                  <a:pt x="16934" y="996950"/>
                </a:lnTo>
                <a:lnTo>
                  <a:pt x="16934" y="996950"/>
                </a:lnTo>
                <a:lnTo>
                  <a:pt x="33867" y="937683"/>
                </a:lnTo>
                <a:lnTo>
                  <a:pt x="38100" y="895350"/>
                </a:lnTo>
                <a:lnTo>
                  <a:pt x="80434" y="823383"/>
                </a:lnTo>
                <a:lnTo>
                  <a:pt x="84667" y="785283"/>
                </a:lnTo>
                <a:lnTo>
                  <a:pt x="114300" y="755650"/>
                </a:lnTo>
                <a:lnTo>
                  <a:pt x="135467" y="726017"/>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0" name="Freeform 129"/>
          <p:cNvSpPr/>
          <p:nvPr/>
        </p:nvSpPr>
        <p:spPr bwMode="auto">
          <a:xfrm>
            <a:off x="5710087" y="4304477"/>
            <a:ext cx="983089" cy="1271063"/>
          </a:xfrm>
          <a:custGeom>
            <a:avLst/>
            <a:gdLst>
              <a:gd name="connsiteX0" fmla="*/ 0 w 1100666"/>
              <a:gd name="connsiteY0" fmla="*/ 97367 h 1422400"/>
              <a:gd name="connsiteX1" fmla="*/ 29633 w 1100666"/>
              <a:gd name="connsiteY1" fmla="*/ 80433 h 1422400"/>
              <a:gd name="connsiteX2" fmla="*/ 46566 w 1100666"/>
              <a:gd name="connsiteY2" fmla="*/ 59267 h 1422400"/>
              <a:gd name="connsiteX3" fmla="*/ 50800 w 1100666"/>
              <a:gd name="connsiteY3" fmla="*/ 21167 h 1422400"/>
              <a:gd name="connsiteX4" fmla="*/ 105833 w 1100666"/>
              <a:gd name="connsiteY4" fmla="*/ 0 h 1422400"/>
              <a:gd name="connsiteX5" fmla="*/ 139700 w 1100666"/>
              <a:gd name="connsiteY5" fmla="*/ 0 h 1422400"/>
              <a:gd name="connsiteX6" fmla="*/ 135466 w 1100666"/>
              <a:gd name="connsiteY6" fmla="*/ 42333 h 1422400"/>
              <a:gd name="connsiteX7" fmla="*/ 156633 w 1100666"/>
              <a:gd name="connsiteY7" fmla="*/ 16933 h 1422400"/>
              <a:gd name="connsiteX8" fmla="*/ 203200 w 1100666"/>
              <a:gd name="connsiteY8" fmla="*/ 8467 h 1422400"/>
              <a:gd name="connsiteX9" fmla="*/ 203200 w 1100666"/>
              <a:gd name="connsiteY9" fmla="*/ 42333 h 1422400"/>
              <a:gd name="connsiteX10" fmla="*/ 237066 w 1100666"/>
              <a:gd name="connsiteY10" fmla="*/ 42333 h 1422400"/>
              <a:gd name="connsiteX11" fmla="*/ 262466 w 1100666"/>
              <a:gd name="connsiteY11" fmla="*/ 59267 h 1422400"/>
              <a:gd name="connsiteX12" fmla="*/ 296333 w 1100666"/>
              <a:gd name="connsiteY12" fmla="*/ 59267 h 1422400"/>
              <a:gd name="connsiteX13" fmla="*/ 351366 w 1100666"/>
              <a:gd name="connsiteY13" fmla="*/ 59267 h 1422400"/>
              <a:gd name="connsiteX14" fmla="*/ 351366 w 1100666"/>
              <a:gd name="connsiteY14" fmla="*/ 84667 h 1422400"/>
              <a:gd name="connsiteX15" fmla="*/ 351366 w 1100666"/>
              <a:gd name="connsiteY15" fmla="*/ 84667 h 1422400"/>
              <a:gd name="connsiteX16" fmla="*/ 368300 w 1100666"/>
              <a:gd name="connsiteY16" fmla="*/ 127000 h 1422400"/>
              <a:gd name="connsiteX17" fmla="*/ 431800 w 1100666"/>
              <a:gd name="connsiteY17" fmla="*/ 165100 h 1422400"/>
              <a:gd name="connsiteX18" fmla="*/ 482600 w 1100666"/>
              <a:gd name="connsiteY18" fmla="*/ 228600 h 1422400"/>
              <a:gd name="connsiteX19" fmla="*/ 588433 w 1100666"/>
              <a:gd name="connsiteY19" fmla="*/ 228600 h 1422400"/>
              <a:gd name="connsiteX20" fmla="*/ 635000 w 1100666"/>
              <a:gd name="connsiteY20" fmla="*/ 300567 h 1422400"/>
              <a:gd name="connsiteX21" fmla="*/ 660400 w 1100666"/>
              <a:gd name="connsiteY21" fmla="*/ 359833 h 1422400"/>
              <a:gd name="connsiteX22" fmla="*/ 613833 w 1100666"/>
              <a:gd name="connsiteY22" fmla="*/ 410633 h 1422400"/>
              <a:gd name="connsiteX23" fmla="*/ 584200 w 1100666"/>
              <a:gd name="connsiteY23" fmla="*/ 452967 h 1422400"/>
              <a:gd name="connsiteX24" fmla="*/ 639233 w 1100666"/>
              <a:gd name="connsiteY24" fmla="*/ 452967 h 1422400"/>
              <a:gd name="connsiteX25" fmla="*/ 690033 w 1100666"/>
              <a:gd name="connsiteY25" fmla="*/ 427567 h 1422400"/>
              <a:gd name="connsiteX26" fmla="*/ 753533 w 1100666"/>
              <a:gd name="connsiteY26" fmla="*/ 427567 h 1422400"/>
              <a:gd name="connsiteX27" fmla="*/ 821266 w 1100666"/>
              <a:gd name="connsiteY27" fmla="*/ 457200 h 1422400"/>
              <a:gd name="connsiteX28" fmla="*/ 855133 w 1100666"/>
              <a:gd name="connsiteY28" fmla="*/ 486833 h 1422400"/>
              <a:gd name="connsiteX29" fmla="*/ 931333 w 1100666"/>
              <a:gd name="connsiteY29" fmla="*/ 508000 h 1422400"/>
              <a:gd name="connsiteX30" fmla="*/ 1007533 w 1100666"/>
              <a:gd name="connsiteY30" fmla="*/ 533400 h 1422400"/>
              <a:gd name="connsiteX31" fmla="*/ 1092200 w 1100666"/>
              <a:gd name="connsiteY31" fmla="*/ 596900 h 1422400"/>
              <a:gd name="connsiteX32" fmla="*/ 1100666 w 1100666"/>
              <a:gd name="connsiteY32" fmla="*/ 656167 h 1422400"/>
              <a:gd name="connsiteX33" fmla="*/ 1054100 w 1100666"/>
              <a:gd name="connsiteY33" fmla="*/ 740833 h 1422400"/>
              <a:gd name="connsiteX34" fmla="*/ 994833 w 1100666"/>
              <a:gd name="connsiteY34" fmla="*/ 791633 h 1422400"/>
              <a:gd name="connsiteX35" fmla="*/ 990600 w 1100666"/>
              <a:gd name="connsiteY35" fmla="*/ 867833 h 1422400"/>
              <a:gd name="connsiteX36" fmla="*/ 969433 w 1100666"/>
              <a:gd name="connsiteY36" fmla="*/ 944033 h 1422400"/>
              <a:gd name="connsiteX37" fmla="*/ 952500 w 1100666"/>
              <a:gd name="connsiteY37" fmla="*/ 1024467 h 1422400"/>
              <a:gd name="connsiteX38" fmla="*/ 897466 w 1100666"/>
              <a:gd name="connsiteY38" fmla="*/ 1049867 h 1422400"/>
              <a:gd name="connsiteX39" fmla="*/ 838200 w 1100666"/>
              <a:gd name="connsiteY39" fmla="*/ 1054100 h 1422400"/>
              <a:gd name="connsiteX40" fmla="*/ 778933 w 1100666"/>
              <a:gd name="connsiteY40" fmla="*/ 1100667 h 1422400"/>
              <a:gd name="connsiteX41" fmla="*/ 762000 w 1100666"/>
              <a:gd name="connsiteY41" fmla="*/ 1176867 h 1422400"/>
              <a:gd name="connsiteX42" fmla="*/ 706966 w 1100666"/>
              <a:gd name="connsiteY42" fmla="*/ 1248833 h 1422400"/>
              <a:gd name="connsiteX43" fmla="*/ 651933 w 1100666"/>
              <a:gd name="connsiteY43" fmla="*/ 1303867 h 1422400"/>
              <a:gd name="connsiteX44" fmla="*/ 596900 w 1100666"/>
              <a:gd name="connsiteY44" fmla="*/ 1282700 h 1422400"/>
              <a:gd name="connsiteX45" fmla="*/ 567266 w 1100666"/>
              <a:gd name="connsiteY45" fmla="*/ 1248833 h 1422400"/>
              <a:gd name="connsiteX46" fmla="*/ 609600 w 1100666"/>
              <a:gd name="connsiteY46" fmla="*/ 1329267 h 1422400"/>
              <a:gd name="connsiteX47" fmla="*/ 622300 w 1100666"/>
              <a:gd name="connsiteY47" fmla="*/ 1371600 h 1422400"/>
              <a:gd name="connsiteX48" fmla="*/ 567266 w 1100666"/>
              <a:gd name="connsiteY48" fmla="*/ 1380067 h 1422400"/>
              <a:gd name="connsiteX49" fmla="*/ 537633 w 1100666"/>
              <a:gd name="connsiteY49" fmla="*/ 1422400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00666" h="1422400">
                <a:moveTo>
                  <a:pt x="0" y="97367"/>
                </a:moveTo>
                <a:lnTo>
                  <a:pt x="29633" y="80433"/>
                </a:lnTo>
                <a:lnTo>
                  <a:pt x="46566" y="59267"/>
                </a:lnTo>
                <a:lnTo>
                  <a:pt x="50800" y="21167"/>
                </a:lnTo>
                <a:lnTo>
                  <a:pt x="105833" y="0"/>
                </a:lnTo>
                <a:lnTo>
                  <a:pt x="139700" y="0"/>
                </a:lnTo>
                <a:lnTo>
                  <a:pt x="135466" y="42333"/>
                </a:lnTo>
                <a:lnTo>
                  <a:pt x="156633" y="16933"/>
                </a:lnTo>
                <a:lnTo>
                  <a:pt x="203200" y="8467"/>
                </a:lnTo>
                <a:lnTo>
                  <a:pt x="203200" y="42333"/>
                </a:lnTo>
                <a:lnTo>
                  <a:pt x="237066" y="42333"/>
                </a:lnTo>
                <a:lnTo>
                  <a:pt x="262466" y="59267"/>
                </a:lnTo>
                <a:lnTo>
                  <a:pt x="296333" y="59267"/>
                </a:lnTo>
                <a:lnTo>
                  <a:pt x="351366" y="59267"/>
                </a:lnTo>
                <a:lnTo>
                  <a:pt x="351366" y="84667"/>
                </a:lnTo>
                <a:lnTo>
                  <a:pt x="351366" y="84667"/>
                </a:lnTo>
                <a:lnTo>
                  <a:pt x="368300" y="127000"/>
                </a:lnTo>
                <a:lnTo>
                  <a:pt x="431800" y="165100"/>
                </a:lnTo>
                <a:lnTo>
                  <a:pt x="482600" y="228600"/>
                </a:lnTo>
                <a:lnTo>
                  <a:pt x="588433" y="228600"/>
                </a:lnTo>
                <a:lnTo>
                  <a:pt x="635000" y="300567"/>
                </a:lnTo>
                <a:lnTo>
                  <a:pt x="660400" y="359833"/>
                </a:lnTo>
                <a:lnTo>
                  <a:pt x="613833" y="410633"/>
                </a:lnTo>
                <a:lnTo>
                  <a:pt x="584200" y="452967"/>
                </a:lnTo>
                <a:lnTo>
                  <a:pt x="639233" y="452967"/>
                </a:lnTo>
                <a:lnTo>
                  <a:pt x="690033" y="427567"/>
                </a:lnTo>
                <a:lnTo>
                  <a:pt x="753533" y="427567"/>
                </a:lnTo>
                <a:lnTo>
                  <a:pt x="821266" y="457200"/>
                </a:lnTo>
                <a:lnTo>
                  <a:pt x="855133" y="486833"/>
                </a:lnTo>
                <a:lnTo>
                  <a:pt x="931333" y="508000"/>
                </a:lnTo>
                <a:cubicBezTo>
                  <a:pt x="1004631" y="533870"/>
                  <a:pt x="977861" y="533400"/>
                  <a:pt x="1007533" y="533400"/>
                </a:cubicBezTo>
                <a:lnTo>
                  <a:pt x="1092200" y="596900"/>
                </a:lnTo>
                <a:lnTo>
                  <a:pt x="1100666" y="656167"/>
                </a:lnTo>
                <a:lnTo>
                  <a:pt x="1054100" y="740833"/>
                </a:lnTo>
                <a:lnTo>
                  <a:pt x="994833" y="791633"/>
                </a:lnTo>
                <a:lnTo>
                  <a:pt x="990600" y="867833"/>
                </a:lnTo>
                <a:lnTo>
                  <a:pt x="969433" y="944033"/>
                </a:lnTo>
                <a:lnTo>
                  <a:pt x="952500" y="1024467"/>
                </a:lnTo>
                <a:lnTo>
                  <a:pt x="897466" y="1049867"/>
                </a:lnTo>
                <a:lnTo>
                  <a:pt x="838200" y="1054100"/>
                </a:lnTo>
                <a:lnTo>
                  <a:pt x="778933" y="1100667"/>
                </a:lnTo>
                <a:lnTo>
                  <a:pt x="762000" y="1176867"/>
                </a:lnTo>
                <a:lnTo>
                  <a:pt x="706966" y="1248833"/>
                </a:lnTo>
                <a:lnTo>
                  <a:pt x="651933" y="1303867"/>
                </a:lnTo>
                <a:lnTo>
                  <a:pt x="596900" y="1282700"/>
                </a:lnTo>
                <a:lnTo>
                  <a:pt x="567266" y="1248833"/>
                </a:lnTo>
                <a:lnTo>
                  <a:pt x="609600" y="1329267"/>
                </a:lnTo>
                <a:lnTo>
                  <a:pt x="622300" y="1371600"/>
                </a:lnTo>
                <a:lnTo>
                  <a:pt x="567266" y="1380067"/>
                </a:lnTo>
                <a:lnTo>
                  <a:pt x="537633" y="1422400"/>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1" name="Freeform 130"/>
          <p:cNvSpPr/>
          <p:nvPr/>
        </p:nvSpPr>
        <p:spPr bwMode="auto">
          <a:xfrm>
            <a:off x="5641994" y="4376826"/>
            <a:ext cx="683764" cy="1395900"/>
          </a:xfrm>
          <a:custGeom>
            <a:avLst/>
            <a:gdLst>
              <a:gd name="connsiteX0" fmla="*/ 609600 w 766233"/>
              <a:gd name="connsiteY0" fmla="*/ 1341967 h 1562100"/>
              <a:gd name="connsiteX1" fmla="*/ 613833 w 766233"/>
              <a:gd name="connsiteY1" fmla="*/ 1397000 h 1562100"/>
              <a:gd name="connsiteX2" fmla="*/ 643466 w 766233"/>
              <a:gd name="connsiteY2" fmla="*/ 1452034 h 1562100"/>
              <a:gd name="connsiteX3" fmla="*/ 643466 w 766233"/>
              <a:gd name="connsiteY3" fmla="*/ 1490134 h 1562100"/>
              <a:gd name="connsiteX4" fmla="*/ 706966 w 766233"/>
              <a:gd name="connsiteY4" fmla="*/ 1540934 h 1562100"/>
              <a:gd name="connsiteX5" fmla="*/ 766233 w 766233"/>
              <a:gd name="connsiteY5" fmla="*/ 1562100 h 1562100"/>
              <a:gd name="connsiteX6" fmla="*/ 664633 w 766233"/>
              <a:gd name="connsiteY6" fmla="*/ 1545167 h 1562100"/>
              <a:gd name="connsiteX7" fmla="*/ 592666 w 766233"/>
              <a:gd name="connsiteY7" fmla="*/ 1515534 h 1562100"/>
              <a:gd name="connsiteX8" fmla="*/ 533400 w 766233"/>
              <a:gd name="connsiteY8" fmla="*/ 1460500 h 1562100"/>
              <a:gd name="connsiteX9" fmla="*/ 503766 w 766233"/>
              <a:gd name="connsiteY9" fmla="*/ 1405467 h 1562100"/>
              <a:gd name="connsiteX10" fmla="*/ 478366 w 766233"/>
              <a:gd name="connsiteY10" fmla="*/ 1354667 h 1562100"/>
              <a:gd name="connsiteX11" fmla="*/ 406400 w 766233"/>
              <a:gd name="connsiteY11" fmla="*/ 1286934 h 1562100"/>
              <a:gd name="connsiteX12" fmla="*/ 376766 w 766233"/>
              <a:gd name="connsiteY12" fmla="*/ 1155700 h 1562100"/>
              <a:gd name="connsiteX13" fmla="*/ 317500 w 766233"/>
              <a:gd name="connsiteY13" fmla="*/ 999067 h 1562100"/>
              <a:gd name="connsiteX14" fmla="*/ 304800 w 766233"/>
              <a:gd name="connsiteY14" fmla="*/ 884767 h 1562100"/>
              <a:gd name="connsiteX15" fmla="*/ 287866 w 766233"/>
              <a:gd name="connsiteY15" fmla="*/ 800100 h 1562100"/>
              <a:gd name="connsiteX16" fmla="*/ 182033 w 766233"/>
              <a:gd name="connsiteY16" fmla="*/ 698500 h 1562100"/>
              <a:gd name="connsiteX17" fmla="*/ 105833 w 766233"/>
              <a:gd name="connsiteY17" fmla="*/ 613834 h 1562100"/>
              <a:gd name="connsiteX18" fmla="*/ 50800 w 766233"/>
              <a:gd name="connsiteY18" fmla="*/ 482600 h 1562100"/>
              <a:gd name="connsiteX19" fmla="*/ 0 w 766233"/>
              <a:gd name="connsiteY19" fmla="*/ 393700 h 1562100"/>
              <a:gd name="connsiteX20" fmla="*/ 0 w 766233"/>
              <a:gd name="connsiteY20" fmla="*/ 330200 h 1562100"/>
              <a:gd name="connsiteX21" fmla="*/ 12700 w 766233"/>
              <a:gd name="connsiteY21" fmla="*/ 309034 h 1562100"/>
              <a:gd name="connsiteX22" fmla="*/ 4233 w 766233"/>
              <a:gd name="connsiteY22" fmla="*/ 262467 h 1562100"/>
              <a:gd name="connsiteX23" fmla="*/ 55033 w 766233"/>
              <a:gd name="connsiteY23" fmla="*/ 165100 h 1562100"/>
              <a:gd name="connsiteX24" fmla="*/ 63500 w 766233"/>
              <a:gd name="connsiteY24" fmla="*/ 105834 h 1562100"/>
              <a:gd name="connsiteX25" fmla="*/ 63500 w 766233"/>
              <a:gd name="connsiteY25" fmla="*/ 67734 h 1562100"/>
              <a:gd name="connsiteX26" fmla="*/ 63500 w 766233"/>
              <a:gd name="connsiteY26" fmla="*/ 33867 h 1562100"/>
              <a:gd name="connsiteX27" fmla="*/ 55033 w 766233"/>
              <a:gd name="connsiteY27" fmla="*/ 0 h 1562100"/>
              <a:gd name="connsiteX28" fmla="*/ 55033 w 766233"/>
              <a:gd name="connsiteY28"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6233" h="1562100">
                <a:moveTo>
                  <a:pt x="609600" y="1341967"/>
                </a:moveTo>
                <a:lnTo>
                  <a:pt x="613833" y="1397000"/>
                </a:lnTo>
                <a:lnTo>
                  <a:pt x="643466" y="1452034"/>
                </a:lnTo>
                <a:lnTo>
                  <a:pt x="643466" y="1490134"/>
                </a:lnTo>
                <a:lnTo>
                  <a:pt x="706966" y="1540934"/>
                </a:lnTo>
                <a:lnTo>
                  <a:pt x="766233" y="1562100"/>
                </a:lnTo>
                <a:lnTo>
                  <a:pt x="664633" y="1545167"/>
                </a:lnTo>
                <a:lnTo>
                  <a:pt x="592666" y="1515534"/>
                </a:lnTo>
                <a:lnTo>
                  <a:pt x="533400" y="1460500"/>
                </a:lnTo>
                <a:lnTo>
                  <a:pt x="503766" y="1405467"/>
                </a:lnTo>
                <a:lnTo>
                  <a:pt x="478366" y="1354667"/>
                </a:lnTo>
                <a:lnTo>
                  <a:pt x="406400" y="1286934"/>
                </a:lnTo>
                <a:lnTo>
                  <a:pt x="376766" y="1155700"/>
                </a:lnTo>
                <a:lnTo>
                  <a:pt x="317500" y="999067"/>
                </a:lnTo>
                <a:lnTo>
                  <a:pt x="304800" y="884767"/>
                </a:lnTo>
                <a:lnTo>
                  <a:pt x="287866" y="800100"/>
                </a:lnTo>
                <a:lnTo>
                  <a:pt x="182033" y="698500"/>
                </a:lnTo>
                <a:lnTo>
                  <a:pt x="105833" y="613834"/>
                </a:lnTo>
                <a:lnTo>
                  <a:pt x="50800" y="482600"/>
                </a:lnTo>
                <a:lnTo>
                  <a:pt x="0" y="393700"/>
                </a:lnTo>
                <a:lnTo>
                  <a:pt x="0" y="330200"/>
                </a:lnTo>
                <a:lnTo>
                  <a:pt x="12700" y="309034"/>
                </a:lnTo>
                <a:lnTo>
                  <a:pt x="4233" y="262467"/>
                </a:lnTo>
                <a:lnTo>
                  <a:pt x="55033" y="165100"/>
                </a:lnTo>
                <a:lnTo>
                  <a:pt x="63500" y="105834"/>
                </a:lnTo>
                <a:lnTo>
                  <a:pt x="63500" y="67734"/>
                </a:lnTo>
                <a:lnTo>
                  <a:pt x="63500" y="33867"/>
                </a:lnTo>
                <a:lnTo>
                  <a:pt x="55033" y="0"/>
                </a:lnTo>
                <a:lnTo>
                  <a:pt x="55033" y="0"/>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2" name="Freeform 131"/>
          <p:cNvSpPr/>
          <p:nvPr/>
        </p:nvSpPr>
        <p:spPr bwMode="auto">
          <a:xfrm>
            <a:off x="7131522" y="3707248"/>
            <a:ext cx="1173181" cy="1713666"/>
          </a:xfrm>
          <a:custGeom>
            <a:avLst/>
            <a:gdLst>
              <a:gd name="connsiteX0" fmla="*/ 198967 w 1312333"/>
              <a:gd name="connsiteY0" fmla="*/ 38100 h 1918555"/>
              <a:gd name="connsiteX1" fmla="*/ 198967 w 1312333"/>
              <a:gd name="connsiteY1" fmla="*/ 88900 h 1918555"/>
              <a:gd name="connsiteX2" fmla="*/ 165100 w 1312333"/>
              <a:gd name="connsiteY2" fmla="*/ 135467 h 1918555"/>
              <a:gd name="connsiteX3" fmla="*/ 156633 w 1312333"/>
              <a:gd name="connsiteY3" fmla="*/ 177800 h 1918555"/>
              <a:gd name="connsiteX4" fmla="*/ 135467 w 1312333"/>
              <a:gd name="connsiteY4" fmla="*/ 241300 h 1918555"/>
              <a:gd name="connsiteX5" fmla="*/ 93133 w 1312333"/>
              <a:gd name="connsiteY5" fmla="*/ 275167 h 1918555"/>
              <a:gd name="connsiteX6" fmla="*/ 38100 w 1312333"/>
              <a:gd name="connsiteY6" fmla="*/ 364067 h 1918555"/>
              <a:gd name="connsiteX7" fmla="*/ 0 w 1312333"/>
              <a:gd name="connsiteY7" fmla="*/ 436034 h 1918555"/>
              <a:gd name="connsiteX8" fmla="*/ 0 w 1312333"/>
              <a:gd name="connsiteY8" fmla="*/ 436034 h 1918555"/>
              <a:gd name="connsiteX9" fmla="*/ 33867 w 1312333"/>
              <a:gd name="connsiteY9" fmla="*/ 508000 h 1918555"/>
              <a:gd name="connsiteX10" fmla="*/ 33867 w 1312333"/>
              <a:gd name="connsiteY10" fmla="*/ 571500 h 1918555"/>
              <a:gd name="connsiteX11" fmla="*/ 21167 w 1312333"/>
              <a:gd name="connsiteY11" fmla="*/ 605367 h 1918555"/>
              <a:gd name="connsiteX12" fmla="*/ 16933 w 1312333"/>
              <a:gd name="connsiteY12" fmla="*/ 664634 h 1918555"/>
              <a:gd name="connsiteX13" fmla="*/ 33867 w 1312333"/>
              <a:gd name="connsiteY13" fmla="*/ 711200 h 1918555"/>
              <a:gd name="connsiteX14" fmla="*/ 110067 w 1312333"/>
              <a:gd name="connsiteY14" fmla="*/ 778934 h 1918555"/>
              <a:gd name="connsiteX15" fmla="*/ 173567 w 1312333"/>
              <a:gd name="connsiteY15" fmla="*/ 876300 h 1918555"/>
              <a:gd name="connsiteX16" fmla="*/ 287867 w 1312333"/>
              <a:gd name="connsiteY16" fmla="*/ 939800 h 1918555"/>
              <a:gd name="connsiteX17" fmla="*/ 381000 w 1312333"/>
              <a:gd name="connsiteY17" fmla="*/ 914400 h 1918555"/>
              <a:gd name="connsiteX18" fmla="*/ 448733 w 1312333"/>
              <a:gd name="connsiteY18" fmla="*/ 918634 h 1918555"/>
              <a:gd name="connsiteX19" fmla="*/ 588433 w 1312333"/>
              <a:gd name="connsiteY19" fmla="*/ 846667 h 1918555"/>
              <a:gd name="connsiteX20" fmla="*/ 635000 w 1312333"/>
              <a:gd name="connsiteY20" fmla="*/ 867834 h 1918555"/>
              <a:gd name="connsiteX21" fmla="*/ 639233 w 1312333"/>
              <a:gd name="connsiteY21" fmla="*/ 901700 h 1918555"/>
              <a:gd name="connsiteX22" fmla="*/ 715433 w 1312333"/>
              <a:gd name="connsiteY22" fmla="*/ 905934 h 1918555"/>
              <a:gd name="connsiteX23" fmla="*/ 745067 w 1312333"/>
              <a:gd name="connsiteY23" fmla="*/ 952500 h 1918555"/>
              <a:gd name="connsiteX24" fmla="*/ 736600 w 1312333"/>
              <a:gd name="connsiteY24" fmla="*/ 1016000 h 1918555"/>
              <a:gd name="connsiteX25" fmla="*/ 715433 w 1312333"/>
              <a:gd name="connsiteY25" fmla="*/ 1066800 h 1918555"/>
              <a:gd name="connsiteX26" fmla="*/ 766233 w 1312333"/>
              <a:gd name="connsiteY26" fmla="*/ 1138767 h 1918555"/>
              <a:gd name="connsiteX27" fmla="*/ 795867 w 1312333"/>
              <a:gd name="connsiteY27" fmla="*/ 1185334 h 1918555"/>
              <a:gd name="connsiteX28" fmla="*/ 804333 w 1312333"/>
              <a:gd name="connsiteY28" fmla="*/ 1274234 h 1918555"/>
              <a:gd name="connsiteX29" fmla="*/ 804333 w 1312333"/>
              <a:gd name="connsiteY29" fmla="*/ 1341967 h 1918555"/>
              <a:gd name="connsiteX30" fmla="*/ 740833 w 1312333"/>
              <a:gd name="connsiteY30" fmla="*/ 1468967 h 1918555"/>
              <a:gd name="connsiteX31" fmla="*/ 732367 w 1312333"/>
              <a:gd name="connsiteY31" fmla="*/ 1528234 h 1918555"/>
              <a:gd name="connsiteX32" fmla="*/ 749300 w 1312333"/>
              <a:gd name="connsiteY32" fmla="*/ 1612900 h 1918555"/>
              <a:gd name="connsiteX33" fmla="*/ 715433 w 1312333"/>
              <a:gd name="connsiteY33" fmla="*/ 1722967 h 1918555"/>
              <a:gd name="connsiteX34" fmla="*/ 732367 w 1312333"/>
              <a:gd name="connsiteY34" fmla="*/ 1807634 h 1918555"/>
              <a:gd name="connsiteX35" fmla="*/ 711200 w 1312333"/>
              <a:gd name="connsiteY35" fmla="*/ 1883834 h 1918555"/>
              <a:gd name="connsiteX36" fmla="*/ 715433 w 1312333"/>
              <a:gd name="connsiteY36" fmla="*/ 1913467 h 1918555"/>
              <a:gd name="connsiteX37" fmla="*/ 736600 w 1312333"/>
              <a:gd name="connsiteY37" fmla="*/ 1909234 h 1918555"/>
              <a:gd name="connsiteX38" fmla="*/ 804333 w 1312333"/>
              <a:gd name="connsiteY38" fmla="*/ 1862667 h 1918555"/>
              <a:gd name="connsiteX39" fmla="*/ 876300 w 1312333"/>
              <a:gd name="connsiteY39" fmla="*/ 1820334 h 1918555"/>
              <a:gd name="connsiteX40" fmla="*/ 948267 w 1312333"/>
              <a:gd name="connsiteY40" fmla="*/ 1744134 h 1918555"/>
              <a:gd name="connsiteX41" fmla="*/ 1066800 w 1312333"/>
              <a:gd name="connsiteY41" fmla="*/ 1587500 h 1918555"/>
              <a:gd name="connsiteX42" fmla="*/ 1151467 w 1312333"/>
              <a:gd name="connsiteY42" fmla="*/ 1380067 h 1918555"/>
              <a:gd name="connsiteX43" fmla="*/ 1210733 w 1312333"/>
              <a:gd name="connsiteY43" fmla="*/ 1286934 h 1918555"/>
              <a:gd name="connsiteX44" fmla="*/ 1223433 w 1312333"/>
              <a:gd name="connsiteY44" fmla="*/ 1130300 h 1918555"/>
              <a:gd name="connsiteX45" fmla="*/ 1257300 w 1312333"/>
              <a:gd name="connsiteY45" fmla="*/ 939800 h 1918555"/>
              <a:gd name="connsiteX46" fmla="*/ 1312333 w 1312333"/>
              <a:gd name="connsiteY46" fmla="*/ 711200 h 1918555"/>
              <a:gd name="connsiteX47" fmla="*/ 1291167 w 1312333"/>
              <a:gd name="connsiteY47" fmla="*/ 541867 h 1918555"/>
              <a:gd name="connsiteX48" fmla="*/ 1295400 w 1312333"/>
              <a:gd name="connsiteY48" fmla="*/ 482600 h 1918555"/>
              <a:gd name="connsiteX49" fmla="*/ 1248833 w 1312333"/>
              <a:gd name="connsiteY49" fmla="*/ 558800 h 1918555"/>
              <a:gd name="connsiteX50" fmla="*/ 1206500 w 1312333"/>
              <a:gd name="connsiteY50" fmla="*/ 482600 h 1918555"/>
              <a:gd name="connsiteX51" fmla="*/ 1126067 w 1312333"/>
              <a:gd name="connsiteY51" fmla="*/ 330200 h 1918555"/>
              <a:gd name="connsiteX52" fmla="*/ 1037167 w 1312333"/>
              <a:gd name="connsiteY52" fmla="*/ 224367 h 1918555"/>
              <a:gd name="connsiteX53" fmla="*/ 982133 w 1312333"/>
              <a:gd name="connsiteY53" fmla="*/ 110067 h 1918555"/>
              <a:gd name="connsiteX54" fmla="*/ 965200 w 1312333"/>
              <a:gd name="connsiteY54" fmla="*/ 88900 h 1918555"/>
              <a:gd name="connsiteX55" fmla="*/ 1007533 w 1312333"/>
              <a:gd name="connsiteY55" fmla="*/ 101600 h 1918555"/>
              <a:gd name="connsiteX56" fmla="*/ 1079500 w 1312333"/>
              <a:gd name="connsiteY56" fmla="*/ 198967 h 1918555"/>
              <a:gd name="connsiteX57" fmla="*/ 1126067 w 1312333"/>
              <a:gd name="connsiteY57" fmla="*/ 279400 h 1918555"/>
              <a:gd name="connsiteX58" fmla="*/ 1181100 w 1312333"/>
              <a:gd name="connsiteY58" fmla="*/ 359834 h 1918555"/>
              <a:gd name="connsiteX59" fmla="*/ 1231900 w 1312333"/>
              <a:gd name="connsiteY59" fmla="*/ 457200 h 1918555"/>
              <a:gd name="connsiteX60" fmla="*/ 1244600 w 1312333"/>
              <a:gd name="connsiteY60" fmla="*/ 491067 h 1918555"/>
              <a:gd name="connsiteX61" fmla="*/ 1261533 w 1312333"/>
              <a:gd name="connsiteY61" fmla="*/ 436034 h 1918555"/>
              <a:gd name="connsiteX62" fmla="*/ 1278467 w 1312333"/>
              <a:gd name="connsiteY62" fmla="*/ 355600 h 1918555"/>
              <a:gd name="connsiteX63" fmla="*/ 1248833 w 1312333"/>
              <a:gd name="connsiteY63" fmla="*/ 266700 h 1918555"/>
              <a:gd name="connsiteX64" fmla="*/ 1219200 w 1312333"/>
              <a:gd name="connsiteY64" fmla="*/ 182034 h 1918555"/>
              <a:gd name="connsiteX65" fmla="*/ 1176867 w 1312333"/>
              <a:gd name="connsiteY65" fmla="*/ 122767 h 1918555"/>
              <a:gd name="connsiteX66" fmla="*/ 1121833 w 1312333"/>
              <a:gd name="connsiteY66" fmla="*/ 67734 h 1918555"/>
              <a:gd name="connsiteX67" fmla="*/ 1083733 w 1312333"/>
              <a:gd name="connsiteY67" fmla="*/ 0 h 1918555"/>
              <a:gd name="connsiteX68" fmla="*/ 1168400 w 1312333"/>
              <a:gd name="connsiteY68" fmla="*/ 46567 h 1918555"/>
              <a:gd name="connsiteX69" fmla="*/ 1198033 w 1312333"/>
              <a:gd name="connsiteY69" fmla="*/ 59267 h 191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12333" h="1918555">
                <a:moveTo>
                  <a:pt x="198967" y="38100"/>
                </a:moveTo>
                <a:lnTo>
                  <a:pt x="198967" y="88900"/>
                </a:lnTo>
                <a:lnTo>
                  <a:pt x="165100" y="135467"/>
                </a:lnTo>
                <a:lnTo>
                  <a:pt x="156633" y="177800"/>
                </a:lnTo>
                <a:lnTo>
                  <a:pt x="135467" y="241300"/>
                </a:lnTo>
                <a:lnTo>
                  <a:pt x="93133" y="275167"/>
                </a:lnTo>
                <a:lnTo>
                  <a:pt x="38100" y="364067"/>
                </a:lnTo>
                <a:lnTo>
                  <a:pt x="0" y="436034"/>
                </a:lnTo>
                <a:lnTo>
                  <a:pt x="0" y="436034"/>
                </a:lnTo>
                <a:lnTo>
                  <a:pt x="33867" y="508000"/>
                </a:lnTo>
                <a:lnTo>
                  <a:pt x="33867" y="571500"/>
                </a:lnTo>
                <a:lnTo>
                  <a:pt x="21167" y="605367"/>
                </a:lnTo>
                <a:lnTo>
                  <a:pt x="16933" y="664634"/>
                </a:lnTo>
                <a:lnTo>
                  <a:pt x="33867" y="711200"/>
                </a:lnTo>
                <a:lnTo>
                  <a:pt x="110067" y="778934"/>
                </a:lnTo>
                <a:lnTo>
                  <a:pt x="173567" y="876300"/>
                </a:lnTo>
                <a:lnTo>
                  <a:pt x="287867" y="939800"/>
                </a:lnTo>
                <a:lnTo>
                  <a:pt x="381000" y="914400"/>
                </a:lnTo>
                <a:lnTo>
                  <a:pt x="448733" y="918634"/>
                </a:lnTo>
                <a:lnTo>
                  <a:pt x="588433" y="846667"/>
                </a:lnTo>
                <a:lnTo>
                  <a:pt x="635000" y="867834"/>
                </a:lnTo>
                <a:lnTo>
                  <a:pt x="639233" y="901700"/>
                </a:lnTo>
                <a:lnTo>
                  <a:pt x="715433" y="905934"/>
                </a:lnTo>
                <a:lnTo>
                  <a:pt x="745067" y="952500"/>
                </a:lnTo>
                <a:lnTo>
                  <a:pt x="736600" y="1016000"/>
                </a:lnTo>
                <a:lnTo>
                  <a:pt x="715433" y="1066800"/>
                </a:lnTo>
                <a:lnTo>
                  <a:pt x="766233" y="1138767"/>
                </a:lnTo>
                <a:lnTo>
                  <a:pt x="795867" y="1185334"/>
                </a:lnTo>
                <a:lnTo>
                  <a:pt x="804333" y="1274234"/>
                </a:lnTo>
                <a:lnTo>
                  <a:pt x="804333" y="1341967"/>
                </a:lnTo>
                <a:lnTo>
                  <a:pt x="740833" y="1468967"/>
                </a:lnTo>
                <a:lnTo>
                  <a:pt x="732367" y="1528234"/>
                </a:lnTo>
                <a:lnTo>
                  <a:pt x="749300" y="1612900"/>
                </a:lnTo>
                <a:lnTo>
                  <a:pt x="715433" y="1722967"/>
                </a:lnTo>
                <a:lnTo>
                  <a:pt x="732367" y="1807634"/>
                </a:lnTo>
                <a:lnTo>
                  <a:pt x="711200" y="1883834"/>
                </a:lnTo>
                <a:cubicBezTo>
                  <a:pt x="712611" y="1893712"/>
                  <a:pt x="708378" y="1906412"/>
                  <a:pt x="715433" y="1913467"/>
                </a:cubicBezTo>
                <a:cubicBezTo>
                  <a:pt x="720521" y="1918555"/>
                  <a:pt x="736600" y="1909234"/>
                  <a:pt x="736600" y="1909234"/>
                </a:cubicBezTo>
                <a:lnTo>
                  <a:pt x="804333" y="1862667"/>
                </a:lnTo>
                <a:lnTo>
                  <a:pt x="876300" y="1820334"/>
                </a:lnTo>
                <a:lnTo>
                  <a:pt x="948267" y="1744134"/>
                </a:lnTo>
                <a:lnTo>
                  <a:pt x="1066800" y="1587500"/>
                </a:lnTo>
                <a:lnTo>
                  <a:pt x="1151467" y="1380067"/>
                </a:lnTo>
                <a:lnTo>
                  <a:pt x="1210733" y="1286934"/>
                </a:lnTo>
                <a:lnTo>
                  <a:pt x="1223433" y="1130300"/>
                </a:lnTo>
                <a:lnTo>
                  <a:pt x="1257300" y="939800"/>
                </a:lnTo>
                <a:lnTo>
                  <a:pt x="1312333" y="711200"/>
                </a:lnTo>
                <a:lnTo>
                  <a:pt x="1291167" y="541867"/>
                </a:lnTo>
                <a:lnTo>
                  <a:pt x="1295400" y="482600"/>
                </a:lnTo>
                <a:lnTo>
                  <a:pt x="1248833" y="558800"/>
                </a:lnTo>
                <a:lnTo>
                  <a:pt x="1206500" y="482600"/>
                </a:lnTo>
                <a:lnTo>
                  <a:pt x="1126067" y="330200"/>
                </a:lnTo>
                <a:lnTo>
                  <a:pt x="1037167" y="224367"/>
                </a:lnTo>
                <a:lnTo>
                  <a:pt x="982133" y="110067"/>
                </a:lnTo>
                <a:lnTo>
                  <a:pt x="965200" y="88900"/>
                </a:lnTo>
                <a:lnTo>
                  <a:pt x="1007533" y="101600"/>
                </a:lnTo>
                <a:lnTo>
                  <a:pt x="1079500" y="198967"/>
                </a:lnTo>
                <a:lnTo>
                  <a:pt x="1126067" y="279400"/>
                </a:lnTo>
                <a:lnTo>
                  <a:pt x="1181100" y="359834"/>
                </a:lnTo>
                <a:lnTo>
                  <a:pt x="1231900" y="457200"/>
                </a:lnTo>
                <a:lnTo>
                  <a:pt x="1244600" y="491067"/>
                </a:lnTo>
                <a:lnTo>
                  <a:pt x="1261533" y="436034"/>
                </a:lnTo>
                <a:lnTo>
                  <a:pt x="1278467" y="355600"/>
                </a:lnTo>
                <a:lnTo>
                  <a:pt x="1248833" y="266700"/>
                </a:lnTo>
                <a:lnTo>
                  <a:pt x="1219200" y="182034"/>
                </a:lnTo>
                <a:lnTo>
                  <a:pt x="1176867" y="122767"/>
                </a:lnTo>
                <a:lnTo>
                  <a:pt x="1121833" y="67734"/>
                </a:lnTo>
                <a:lnTo>
                  <a:pt x="1083733" y="0"/>
                </a:lnTo>
                <a:lnTo>
                  <a:pt x="1168400" y="46567"/>
                </a:lnTo>
                <a:lnTo>
                  <a:pt x="1198033" y="59267"/>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3" name="Freeform 132"/>
          <p:cNvSpPr/>
          <p:nvPr/>
        </p:nvSpPr>
        <p:spPr bwMode="auto">
          <a:xfrm>
            <a:off x="7308847" y="3525667"/>
            <a:ext cx="662485" cy="279463"/>
          </a:xfrm>
          <a:custGeom>
            <a:avLst/>
            <a:gdLst>
              <a:gd name="connsiteX0" fmla="*/ 0 w 740833"/>
              <a:gd name="connsiteY0" fmla="*/ 232834 h 313267"/>
              <a:gd name="connsiteX1" fmla="*/ 88900 w 740833"/>
              <a:gd name="connsiteY1" fmla="*/ 254000 h 313267"/>
              <a:gd name="connsiteX2" fmla="*/ 156633 w 740833"/>
              <a:gd name="connsiteY2" fmla="*/ 215900 h 313267"/>
              <a:gd name="connsiteX3" fmla="*/ 249766 w 740833"/>
              <a:gd name="connsiteY3" fmla="*/ 182034 h 313267"/>
              <a:gd name="connsiteX4" fmla="*/ 334433 w 740833"/>
              <a:gd name="connsiteY4" fmla="*/ 165100 h 313267"/>
              <a:gd name="connsiteX5" fmla="*/ 359833 w 740833"/>
              <a:gd name="connsiteY5" fmla="*/ 215900 h 313267"/>
              <a:gd name="connsiteX6" fmla="*/ 359833 w 740833"/>
              <a:gd name="connsiteY6" fmla="*/ 245534 h 313267"/>
              <a:gd name="connsiteX7" fmla="*/ 419100 w 740833"/>
              <a:gd name="connsiteY7" fmla="*/ 275167 h 313267"/>
              <a:gd name="connsiteX8" fmla="*/ 533400 w 740833"/>
              <a:gd name="connsiteY8" fmla="*/ 313267 h 313267"/>
              <a:gd name="connsiteX9" fmla="*/ 571500 w 740833"/>
              <a:gd name="connsiteY9" fmla="*/ 313267 h 313267"/>
              <a:gd name="connsiteX10" fmla="*/ 571500 w 740833"/>
              <a:gd name="connsiteY10" fmla="*/ 249767 h 313267"/>
              <a:gd name="connsiteX11" fmla="*/ 626533 w 740833"/>
              <a:gd name="connsiteY11" fmla="*/ 249767 h 313267"/>
              <a:gd name="connsiteX12" fmla="*/ 694266 w 740833"/>
              <a:gd name="connsiteY12" fmla="*/ 279400 h 313267"/>
              <a:gd name="connsiteX13" fmla="*/ 740833 w 740833"/>
              <a:gd name="connsiteY13" fmla="*/ 245534 h 313267"/>
              <a:gd name="connsiteX14" fmla="*/ 740833 w 740833"/>
              <a:gd name="connsiteY14" fmla="*/ 245534 h 313267"/>
              <a:gd name="connsiteX15" fmla="*/ 736600 w 740833"/>
              <a:gd name="connsiteY15" fmla="*/ 152400 h 313267"/>
              <a:gd name="connsiteX16" fmla="*/ 702733 w 740833"/>
              <a:gd name="connsiteY16" fmla="*/ 110067 h 313267"/>
              <a:gd name="connsiteX17" fmla="*/ 685800 w 740833"/>
              <a:gd name="connsiteY17" fmla="*/ 88900 h 313267"/>
              <a:gd name="connsiteX18" fmla="*/ 639233 w 740833"/>
              <a:gd name="connsiteY18" fmla="*/ 122767 h 313267"/>
              <a:gd name="connsiteX19" fmla="*/ 592666 w 740833"/>
              <a:gd name="connsiteY19" fmla="*/ 131234 h 313267"/>
              <a:gd name="connsiteX20" fmla="*/ 563033 w 740833"/>
              <a:gd name="connsiteY20" fmla="*/ 80434 h 313267"/>
              <a:gd name="connsiteX21" fmla="*/ 550333 w 740833"/>
              <a:gd name="connsiteY21" fmla="*/ 38100 h 313267"/>
              <a:gd name="connsiteX22" fmla="*/ 512233 w 740833"/>
              <a:gd name="connsiteY22" fmla="*/ 16934 h 313267"/>
              <a:gd name="connsiteX23" fmla="*/ 478366 w 740833"/>
              <a:gd name="connsiteY23" fmla="*/ 55034 h 313267"/>
              <a:gd name="connsiteX24" fmla="*/ 529166 w 740833"/>
              <a:gd name="connsiteY24" fmla="*/ 135467 h 313267"/>
              <a:gd name="connsiteX25" fmla="*/ 478366 w 740833"/>
              <a:gd name="connsiteY25" fmla="*/ 110067 h 313267"/>
              <a:gd name="connsiteX26" fmla="*/ 448733 w 740833"/>
              <a:gd name="connsiteY26" fmla="*/ 88900 h 313267"/>
              <a:gd name="connsiteX27" fmla="*/ 423333 w 740833"/>
              <a:gd name="connsiteY27" fmla="*/ 84667 h 313267"/>
              <a:gd name="connsiteX28" fmla="*/ 423333 w 740833"/>
              <a:gd name="connsiteY28" fmla="*/ 143934 h 313267"/>
              <a:gd name="connsiteX29" fmla="*/ 423333 w 740833"/>
              <a:gd name="connsiteY29" fmla="*/ 177800 h 313267"/>
              <a:gd name="connsiteX30" fmla="*/ 364066 w 740833"/>
              <a:gd name="connsiteY30" fmla="*/ 143934 h 313267"/>
              <a:gd name="connsiteX31" fmla="*/ 389466 w 740833"/>
              <a:gd name="connsiteY31" fmla="*/ 122767 h 313267"/>
              <a:gd name="connsiteX32" fmla="*/ 389466 w 740833"/>
              <a:gd name="connsiteY32" fmla="*/ 71967 h 313267"/>
              <a:gd name="connsiteX33" fmla="*/ 351366 w 740833"/>
              <a:gd name="connsiteY33" fmla="*/ 71967 h 313267"/>
              <a:gd name="connsiteX34" fmla="*/ 321733 w 740833"/>
              <a:gd name="connsiteY34" fmla="*/ 46567 h 313267"/>
              <a:gd name="connsiteX35" fmla="*/ 262466 w 740833"/>
              <a:gd name="connsiteY35" fmla="*/ 21167 h 313267"/>
              <a:gd name="connsiteX36" fmla="*/ 237066 w 740833"/>
              <a:gd name="connsiteY36" fmla="*/ 0 h 313267"/>
              <a:gd name="connsiteX37" fmla="*/ 177800 w 740833"/>
              <a:gd name="connsiteY37" fmla="*/ 16934 h 313267"/>
              <a:gd name="connsiteX38" fmla="*/ 135466 w 740833"/>
              <a:gd name="connsiteY38" fmla="*/ 16934 h 313267"/>
              <a:gd name="connsiteX39" fmla="*/ 127000 w 740833"/>
              <a:gd name="connsiteY39" fmla="*/ 76200 h 313267"/>
              <a:gd name="connsiteX40" fmla="*/ 110066 w 740833"/>
              <a:gd name="connsiteY40" fmla="*/ 148167 h 313267"/>
              <a:gd name="connsiteX41" fmla="*/ 71966 w 740833"/>
              <a:gd name="connsiteY41" fmla="*/ 224367 h 313267"/>
              <a:gd name="connsiteX42" fmla="*/ 0 w 740833"/>
              <a:gd name="connsiteY42" fmla="*/ 232834 h 31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40833" h="313267">
                <a:moveTo>
                  <a:pt x="0" y="232834"/>
                </a:moveTo>
                <a:lnTo>
                  <a:pt x="88900" y="254000"/>
                </a:lnTo>
                <a:lnTo>
                  <a:pt x="156633" y="215900"/>
                </a:lnTo>
                <a:lnTo>
                  <a:pt x="249766" y="182034"/>
                </a:lnTo>
                <a:lnTo>
                  <a:pt x="334433" y="165100"/>
                </a:lnTo>
                <a:lnTo>
                  <a:pt x="359833" y="215900"/>
                </a:lnTo>
                <a:lnTo>
                  <a:pt x="359833" y="245534"/>
                </a:lnTo>
                <a:lnTo>
                  <a:pt x="419100" y="275167"/>
                </a:lnTo>
                <a:lnTo>
                  <a:pt x="533400" y="313267"/>
                </a:lnTo>
                <a:lnTo>
                  <a:pt x="571500" y="313267"/>
                </a:lnTo>
                <a:lnTo>
                  <a:pt x="571500" y="249767"/>
                </a:lnTo>
                <a:lnTo>
                  <a:pt x="626533" y="249767"/>
                </a:lnTo>
                <a:lnTo>
                  <a:pt x="694266" y="279400"/>
                </a:lnTo>
                <a:lnTo>
                  <a:pt x="740833" y="245534"/>
                </a:lnTo>
                <a:lnTo>
                  <a:pt x="740833" y="245534"/>
                </a:lnTo>
                <a:lnTo>
                  <a:pt x="736600" y="152400"/>
                </a:lnTo>
                <a:lnTo>
                  <a:pt x="702733" y="110067"/>
                </a:lnTo>
                <a:lnTo>
                  <a:pt x="685800" y="88900"/>
                </a:lnTo>
                <a:lnTo>
                  <a:pt x="639233" y="122767"/>
                </a:lnTo>
                <a:lnTo>
                  <a:pt x="592666" y="131234"/>
                </a:lnTo>
                <a:lnTo>
                  <a:pt x="563033" y="80434"/>
                </a:lnTo>
                <a:lnTo>
                  <a:pt x="550333" y="38100"/>
                </a:lnTo>
                <a:lnTo>
                  <a:pt x="512233" y="16934"/>
                </a:lnTo>
                <a:lnTo>
                  <a:pt x="478366" y="55034"/>
                </a:lnTo>
                <a:lnTo>
                  <a:pt x="529166" y="135467"/>
                </a:lnTo>
                <a:lnTo>
                  <a:pt x="478366" y="110067"/>
                </a:lnTo>
                <a:lnTo>
                  <a:pt x="448733" y="88900"/>
                </a:lnTo>
                <a:lnTo>
                  <a:pt x="423333" y="84667"/>
                </a:lnTo>
                <a:lnTo>
                  <a:pt x="423333" y="143934"/>
                </a:lnTo>
                <a:lnTo>
                  <a:pt x="423333" y="177800"/>
                </a:lnTo>
                <a:lnTo>
                  <a:pt x="364066" y="143934"/>
                </a:lnTo>
                <a:lnTo>
                  <a:pt x="389466" y="122767"/>
                </a:lnTo>
                <a:lnTo>
                  <a:pt x="389466" y="71967"/>
                </a:lnTo>
                <a:lnTo>
                  <a:pt x="351366" y="71967"/>
                </a:lnTo>
                <a:lnTo>
                  <a:pt x="321733" y="46567"/>
                </a:lnTo>
                <a:lnTo>
                  <a:pt x="262466" y="21167"/>
                </a:lnTo>
                <a:lnTo>
                  <a:pt x="237066" y="0"/>
                </a:lnTo>
                <a:lnTo>
                  <a:pt x="177800" y="16934"/>
                </a:lnTo>
                <a:lnTo>
                  <a:pt x="135466" y="16934"/>
                </a:lnTo>
                <a:lnTo>
                  <a:pt x="127000" y="76200"/>
                </a:lnTo>
                <a:lnTo>
                  <a:pt x="110066" y="148167"/>
                </a:lnTo>
                <a:lnTo>
                  <a:pt x="71966" y="224367"/>
                </a:lnTo>
                <a:lnTo>
                  <a:pt x="0" y="232834"/>
                </a:lnTo>
                <a:close/>
              </a:path>
            </a:pathLst>
          </a:custGeom>
          <a:solidFill>
            <a:srgbClr val="FF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4" name="Freeform 133"/>
          <p:cNvSpPr/>
          <p:nvPr/>
        </p:nvSpPr>
        <p:spPr bwMode="auto">
          <a:xfrm>
            <a:off x="7218056" y="3196553"/>
            <a:ext cx="185836" cy="531974"/>
          </a:xfrm>
          <a:custGeom>
            <a:avLst/>
            <a:gdLst>
              <a:gd name="connsiteX0" fmla="*/ 110066 w 207433"/>
              <a:gd name="connsiteY0" fmla="*/ 575734 h 575734"/>
              <a:gd name="connsiteX1" fmla="*/ 80433 w 207433"/>
              <a:gd name="connsiteY1" fmla="*/ 571500 h 575734"/>
              <a:gd name="connsiteX2" fmla="*/ 42333 w 207433"/>
              <a:gd name="connsiteY2" fmla="*/ 567267 h 575734"/>
              <a:gd name="connsiteX3" fmla="*/ 16933 w 207433"/>
              <a:gd name="connsiteY3" fmla="*/ 516467 h 575734"/>
              <a:gd name="connsiteX4" fmla="*/ 8466 w 207433"/>
              <a:gd name="connsiteY4" fmla="*/ 440267 h 575734"/>
              <a:gd name="connsiteX5" fmla="*/ 8466 w 207433"/>
              <a:gd name="connsiteY5" fmla="*/ 410634 h 575734"/>
              <a:gd name="connsiteX6" fmla="*/ 110066 w 207433"/>
              <a:gd name="connsiteY6" fmla="*/ 406400 h 575734"/>
              <a:gd name="connsiteX7" fmla="*/ 127000 w 207433"/>
              <a:gd name="connsiteY7" fmla="*/ 385234 h 575734"/>
              <a:gd name="connsiteX8" fmla="*/ 131233 w 207433"/>
              <a:gd name="connsiteY8" fmla="*/ 347134 h 575734"/>
              <a:gd name="connsiteX9" fmla="*/ 93133 w 207433"/>
              <a:gd name="connsiteY9" fmla="*/ 321734 h 575734"/>
              <a:gd name="connsiteX10" fmla="*/ 46566 w 207433"/>
              <a:gd name="connsiteY10" fmla="*/ 321734 h 575734"/>
              <a:gd name="connsiteX11" fmla="*/ 33866 w 207433"/>
              <a:gd name="connsiteY11" fmla="*/ 270934 h 575734"/>
              <a:gd name="connsiteX12" fmla="*/ 84666 w 207433"/>
              <a:gd name="connsiteY12" fmla="*/ 249767 h 575734"/>
              <a:gd name="connsiteX13" fmla="*/ 122766 w 207433"/>
              <a:gd name="connsiteY13" fmla="*/ 245534 h 575734"/>
              <a:gd name="connsiteX14" fmla="*/ 135466 w 207433"/>
              <a:gd name="connsiteY14" fmla="*/ 224367 h 575734"/>
              <a:gd name="connsiteX15" fmla="*/ 139700 w 207433"/>
              <a:gd name="connsiteY15" fmla="*/ 173567 h 575734"/>
              <a:gd name="connsiteX16" fmla="*/ 186266 w 207433"/>
              <a:gd name="connsiteY16" fmla="*/ 152400 h 575734"/>
              <a:gd name="connsiteX17" fmla="*/ 207433 w 207433"/>
              <a:gd name="connsiteY17" fmla="*/ 139700 h 575734"/>
              <a:gd name="connsiteX18" fmla="*/ 152400 w 207433"/>
              <a:gd name="connsiteY18" fmla="*/ 84667 h 575734"/>
              <a:gd name="connsiteX19" fmla="*/ 105833 w 207433"/>
              <a:gd name="connsiteY19" fmla="*/ 42334 h 575734"/>
              <a:gd name="connsiteX20" fmla="*/ 88900 w 207433"/>
              <a:gd name="connsiteY20" fmla="*/ 67734 h 575734"/>
              <a:gd name="connsiteX21" fmla="*/ 46566 w 207433"/>
              <a:gd name="connsiteY21" fmla="*/ 29634 h 575734"/>
              <a:gd name="connsiteX22" fmla="*/ 0 w 207433"/>
              <a:gd name="connsiteY22" fmla="*/ 0 h 575734"/>
              <a:gd name="connsiteX23" fmla="*/ 0 w 207433"/>
              <a:gd name="connsiteY23"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7433" h="575734">
                <a:moveTo>
                  <a:pt x="110066" y="575734"/>
                </a:moveTo>
                <a:lnTo>
                  <a:pt x="80433" y="571500"/>
                </a:lnTo>
                <a:lnTo>
                  <a:pt x="42333" y="567267"/>
                </a:lnTo>
                <a:lnTo>
                  <a:pt x="16933" y="516467"/>
                </a:lnTo>
                <a:lnTo>
                  <a:pt x="8466" y="440267"/>
                </a:lnTo>
                <a:lnTo>
                  <a:pt x="8466" y="410634"/>
                </a:lnTo>
                <a:lnTo>
                  <a:pt x="110066" y="406400"/>
                </a:lnTo>
                <a:lnTo>
                  <a:pt x="127000" y="385234"/>
                </a:lnTo>
                <a:lnTo>
                  <a:pt x="131233" y="347134"/>
                </a:lnTo>
                <a:lnTo>
                  <a:pt x="93133" y="321734"/>
                </a:lnTo>
                <a:lnTo>
                  <a:pt x="46566" y="321734"/>
                </a:lnTo>
                <a:lnTo>
                  <a:pt x="33866" y="270934"/>
                </a:lnTo>
                <a:lnTo>
                  <a:pt x="84666" y="249767"/>
                </a:lnTo>
                <a:lnTo>
                  <a:pt x="122766" y="245534"/>
                </a:lnTo>
                <a:lnTo>
                  <a:pt x="135466" y="224367"/>
                </a:lnTo>
                <a:lnTo>
                  <a:pt x="139700" y="173567"/>
                </a:lnTo>
                <a:lnTo>
                  <a:pt x="186266" y="152400"/>
                </a:lnTo>
                <a:lnTo>
                  <a:pt x="207433" y="139700"/>
                </a:lnTo>
                <a:lnTo>
                  <a:pt x="152400" y="84667"/>
                </a:lnTo>
                <a:lnTo>
                  <a:pt x="105833" y="42334"/>
                </a:lnTo>
                <a:lnTo>
                  <a:pt x="88900" y="67734"/>
                </a:lnTo>
                <a:lnTo>
                  <a:pt x="46566" y="29634"/>
                </a:lnTo>
                <a:lnTo>
                  <a:pt x="0" y="0"/>
                </a:lnTo>
                <a:lnTo>
                  <a:pt x="0" y="0"/>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5" name="Freeform 134"/>
          <p:cNvSpPr/>
          <p:nvPr/>
        </p:nvSpPr>
        <p:spPr bwMode="auto">
          <a:xfrm>
            <a:off x="7172661" y="2945460"/>
            <a:ext cx="181581" cy="262441"/>
          </a:xfrm>
          <a:custGeom>
            <a:avLst/>
            <a:gdLst>
              <a:gd name="connsiteX0" fmla="*/ 50800 w 203200"/>
              <a:gd name="connsiteY0" fmla="*/ 275167 h 275167"/>
              <a:gd name="connsiteX1" fmla="*/ 76200 w 203200"/>
              <a:gd name="connsiteY1" fmla="*/ 245534 h 275167"/>
              <a:gd name="connsiteX2" fmla="*/ 55033 w 203200"/>
              <a:gd name="connsiteY2" fmla="*/ 194734 h 275167"/>
              <a:gd name="connsiteX3" fmla="*/ 55033 w 203200"/>
              <a:gd name="connsiteY3" fmla="*/ 156634 h 275167"/>
              <a:gd name="connsiteX4" fmla="*/ 84666 w 203200"/>
              <a:gd name="connsiteY4" fmla="*/ 131234 h 275167"/>
              <a:gd name="connsiteX5" fmla="*/ 194733 w 203200"/>
              <a:gd name="connsiteY5" fmla="*/ 127000 h 275167"/>
              <a:gd name="connsiteX6" fmla="*/ 203200 w 203200"/>
              <a:gd name="connsiteY6" fmla="*/ 97367 h 275167"/>
              <a:gd name="connsiteX7" fmla="*/ 131233 w 203200"/>
              <a:gd name="connsiteY7" fmla="*/ 101600 h 275167"/>
              <a:gd name="connsiteX8" fmla="*/ 67733 w 203200"/>
              <a:gd name="connsiteY8" fmla="*/ 59267 h 275167"/>
              <a:gd name="connsiteX9" fmla="*/ 16933 w 203200"/>
              <a:gd name="connsiteY9" fmla="*/ 16934 h 275167"/>
              <a:gd name="connsiteX10" fmla="*/ 0 w 203200"/>
              <a:gd name="connsiteY10" fmla="*/ 0 h 27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200" h="275167">
                <a:moveTo>
                  <a:pt x="50800" y="275167"/>
                </a:moveTo>
                <a:lnTo>
                  <a:pt x="76200" y="245534"/>
                </a:lnTo>
                <a:lnTo>
                  <a:pt x="55033" y="194734"/>
                </a:lnTo>
                <a:lnTo>
                  <a:pt x="55033" y="156634"/>
                </a:lnTo>
                <a:lnTo>
                  <a:pt x="84666" y="131234"/>
                </a:lnTo>
                <a:lnTo>
                  <a:pt x="194733" y="127000"/>
                </a:lnTo>
                <a:lnTo>
                  <a:pt x="203200" y="97367"/>
                </a:lnTo>
                <a:lnTo>
                  <a:pt x="131233" y="101600"/>
                </a:lnTo>
                <a:lnTo>
                  <a:pt x="67733" y="59267"/>
                </a:lnTo>
                <a:lnTo>
                  <a:pt x="16933" y="16934"/>
                </a:lnTo>
                <a:lnTo>
                  <a:pt x="0" y="0"/>
                </a:lnTo>
              </a:path>
            </a:pathLst>
          </a:cu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6" name="Freeform 135"/>
          <p:cNvSpPr/>
          <p:nvPr/>
        </p:nvSpPr>
        <p:spPr bwMode="auto">
          <a:xfrm>
            <a:off x="7737263" y="3416435"/>
            <a:ext cx="154627" cy="127673"/>
          </a:xfrm>
          <a:custGeom>
            <a:avLst/>
            <a:gdLst>
              <a:gd name="connsiteX0" fmla="*/ 29634 w 173567"/>
              <a:gd name="connsiteY0" fmla="*/ 122766 h 143933"/>
              <a:gd name="connsiteX1" fmla="*/ 8467 w 173567"/>
              <a:gd name="connsiteY1" fmla="*/ 38100 h 143933"/>
              <a:gd name="connsiteX2" fmla="*/ 0 w 173567"/>
              <a:gd name="connsiteY2" fmla="*/ 0 h 143933"/>
              <a:gd name="connsiteX3" fmla="*/ 46567 w 173567"/>
              <a:gd name="connsiteY3" fmla="*/ 0 h 143933"/>
              <a:gd name="connsiteX4" fmla="*/ 46567 w 173567"/>
              <a:gd name="connsiteY4" fmla="*/ 0 h 143933"/>
              <a:gd name="connsiteX5" fmla="*/ 114300 w 173567"/>
              <a:gd name="connsiteY5" fmla="*/ 42333 h 143933"/>
              <a:gd name="connsiteX6" fmla="*/ 173567 w 173567"/>
              <a:gd name="connsiteY6" fmla="*/ 67733 h 143933"/>
              <a:gd name="connsiteX7" fmla="*/ 173567 w 173567"/>
              <a:gd name="connsiteY7" fmla="*/ 110066 h 143933"/>
              <a:gd name="connsiteX8" fmla="*/ 122767 w 173567"/>
              <a:gd name="connsiteY8" fmla="*/ 101600 h 143933"/>
              <a:gd name="connsiteX9" fmla="*/ 93134 w 173567"/>
              <a:gd name="connsiteY9" fmla="*/ 143933 h 143933"/>
              <a:gd name="connsiteX10" fmla="*/ 29634 w 173567"/>
              <a:gd name="connsiteY10" fmla="*/ 122766 h 14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567" h="143933">
                <a:moveTo>
                  <a:pt x="29634" y="122766"/>
                </a:moveTo>
                <a:cubicBezTo>
                  <a:pt x="8108" y="40968"/>
                  <a:pt x="8467" y="70057"/>
                  <a:pt x="8467" y="38100"/>
                </a:cubicBezTo>
                <a:lnTo>
                  <a:pt x="0" y="0"/>
                </a:lnTo>
                <a:cubicBezTo>
                  <a:pt x="49343" y="8971"/>
                  <a:pt x="46567" y="24243"/>
                  <a:pt x="46567" y="0"/>
                </a:cubicBezTo>
                <a:lnTo>
                  <a:pt x="46567" y="0"/>
                </a:lnTo>
                <a:lnTo>
                  <a:pt x="114300" y="42333"/>
                </a:lnTo>
                <a:lnTo>
                  <a:pt x="173567" y="67733"/>
                </a:lnTo>
                <a:lnTo>
                  <a:pt x="173567" y="110066"/>
                </a:lnTo>
                <a:lnTo>
                  <a:pt x="122767" y="101600"/>
                </a:lnTo>
                <a:lnTo>
                  <a:pt x="93134" y="143933"/>
                </a:lnTo>
                <a:lnTo>
                  <a:pt x="29634" y="122766"/>
                </a:lnTo>
                <a:close/>
              </a:path>
            </a:pathLst>
          </a:custGeom>
          <a:solidFill>
            <a:srgbClr val="FF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7" name="Freeform 136"/>
          <p:cNvSpPr/>
          <p:nvPr/>
        </p:nvSpPr>
        <p:spPr bwMode="auto">
          <a:xfrm>
            <a:off x="7142870" y="3257552"/>
            <a:ext cx="158883" cy="154627"/>
          </a:xfrm>
          <a:custGeom>
            <a:avLst/>
            <a:gdLst>
              <a:gd name="connsiteX0" fmla="*/ 177800 w 177800"/>
              <a:gd name="connsiteY0" fmla="*/ 122766 h 173566"/>
              <a:gd name="connsiteX1" fmla="*/ 118533 w 177800"/>
              <a:gd name="connsiteY1" fmla="*/ 88900 h 173566"/>
              <a:gd name="connsiteX2" fmla="*/ 80433 w 177800"/>
              <a:gd name="connsiteY2" fmla="*/ 33866 h 173566"/>
              <a:gd name="connsiteX3" fmla="*/ 29633 w 177800"/>
              <a:gd name="connsiteY3" fmla="*/ 0 h 173566"/>
              <a:gd name="connsiteX4" fmla="*/ 12700 w 177800"/>
              <a:gd name="connsiteY4" fmla="*/ 21166 h 173566"/>
              <a:gd name="connsiteX5" fmla="*/ 12700 w 177800"/>
              <a:gd name="connsiteY5" fmla="*/ 63500 h 173566"/>
              <a:gd name="connsiteX6" fmla="*/ 12700 w 177800"/>
              <a:gd name="connsiteY6" fmla="*/ 93133 h 173566"/>
              <a:gd name="connsiteX7" fmla="*/ 0 w 177800"/>
              <a:gd name="connsiteY7" fmla="*/ 114300 h 173566"/>
              <a:gd name="connsiteX8" fmla="*/ 0 w 177800"/>
              <a:gd name="connsiteY8" fmla="*/ 152400 h 173566"/>
              <a:gd name="connsiteX9" fmla="*/ 29633 w 177800"/>
              <a:gd name="connsiteY9" fmla="*/ 160866 h 173566"/>
              <a:gd name="connsiteX10" fmla="*/ 59267 w 177800"/>
              <a:gd name="connsiteY10" fmla="*/ 131233 h 173566"/>
              <a:gd name="connsiteX11" fmla="*/ 59267 w 177800"/>
              <a:gd name="connsiteY11" fmla="*/ 84666 h 173566"/>
              <a:gd name="connsiteX12" fmla="*/ 88900 w 177800"/>
              <a:gd name="connsiteY12" fmla="*/ 97366 h 173566"/>
              <a:gd name="connsiteX13" fmla="*/ 88900 w 177800"/>
              <a:gd name="connsiteY13" fmla="*/ 143933 h 173566"/>
              <a:gd name="connsiteX14" fmla="*/ 105833 w 177800"/>
              <a:gd name="connsiteY14" fmla="*/ 173566 h 173566"/>
              <a:gd name="connsiteX15" fmla="*/ 143933 w 177800"/>
              <a:gd name="connsiteY15" fmla="*/ 165100 h 173566"/>
              <a:gd name="connsiteX16" fmla="*/ 177800 w 177800"/>
              <a:gd name="connsiteY16" fmla="*/ 122766 h 17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800" h="173566">
                <a:moveTo>
                  <a:pt x="177800" y="122766"/>
                </a:moveTo>
                <a:lnTo>
                  <a:pt x="118533" y="88900"/>
                </a:lnTo>
                <a:lnTo>
                  <a:pt x="80433" y="33866"/>
                </a:lnTo>
                <a:lnTo>
                  <a:pt x="29633" y="0"/>
                </a:lnTo>
                <a:lnTo>
                  <a:pt x="12700" y="21166"/>
                </a:lnTo>
                <a:lnTo>
                  <a:pt x="12700" y="63500"/>
                </a:lnTo>
                <a:lnTo>
                  <a:pt x="12700" y="93133"/>
                </a:lnTo>
                <a:lnTo>
                  <a:pt x="0" y="114300"/>
                </a:lnTo>
                <a:lnTo>
                  <a:pt x="0" y="152400"/>
                </a:lnTo>
                <a:lnTo>
                  <a:pt x="29633" y="160866"/>
                </a:lnTo>
                <a:lnTo>
                  <a:pt x="59267" y="131233"/>
                </a:lnTo>
                <a:lnTo>
                  <a:pt x="59267" y="84666"/>
                </a:lnTo>
                <a:lnTo>
                  <a:pt x="88900" y="97366"/>
                </a:lnTo>
                <a:lnTo>
                  <a:pt x="88900" y="143933"/>
                </a:lnTo>
                <a:lnTo>
                  <a:pt x="105833" y="173566"/>
                </a:lnTo>
                <a:lnTo>
                  <a:pt x="143933" y="165100"/>
                </a:lnTo>
                <a:lnTo>
                  <a:pt x="177800" y="122766"/>
                </a:lnTo>
                <a:close/>
              </a:path>
            </a:pathLst>
          </a:custGeom>
          <a:solidFill>
            <a:srgbClr val="FF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8" name="Freeform 137"/>
          <p:cNvSpPr/>
          <p:nvPr/>
        </p:nvSpPr>
        <p:spPr bwMode="auto">
          <a:xfrm>
            <a:off x="7842240" y="3359691"/>
            <a:ext cx="181581" cy="168814"/>
          </a:xfrm>
          <a:custGeom>
            <a:avLst/>
            <a:gdLst>
              <a:gd name="connsiteX0" fmla="*/ 0 w 203200"/>
              <a:gd name="connsiteY0" fmla="*/ 0 h 190500"/>
              <a:gd name="connsiteX1" fmla="*/ 46566 w 203200"/>
              <a:gd name="connsiteY1" fmla="*/ 80433 h 190500"/>
              <a:gd name="connsiteX2" fmla="*/ 139700 w 203200"/>
              <a:gd name="connsiteY2" fmla="*/ 156633 h 190500"/>
              <a:gd name="connsiteX3" fmla="*/ 203200 w 203200"/>
              <a:gd name="connsiteY3" fmla="*/ 190500 h 190500"/>
              <a:gd name="connsiteX4" fmla="*/ 135466 w 203200"/>
              <a:gd name="connsiteY4" fmla="*/ 93133 h 190500"/>
              <a:gd name="connsiteX5" fmla="*/ 59266 w 203200"/>
              <a:gd name="connsiteY5" fmla="*/ 42333 h 190500"/>
              <a:gd name="connsiteX6" fmla="*/ 0 w 203200"/>
              <a:gd name="connsiteY6"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190500">
                <a:moveTo>
                  <a:pt x="0" y="0"/>
                </a:moveTo>
                <a:lnTo>
                  <a:pt x="46566" y="80433"/>
                </a:lnTo>
                <a:lnTo>
                  <a:pt x="139700" y="156633"/>
                </a:lnTo>
                <a:lnTo>
                  <a:pt x="203200" y="190500"/>
                </a:lnTo>
                <a:lnTo>
                  <a:pt x="135466" y="93133"/>
                </a:lnTo>
                <a:lnTo>
                  <a:pt x="59266" y="42333"/>
                </a:lnTo>
                <a:lnTo>
                  <a:pt x="0" y="0"/>
                </a:lnTo>
                <a:close/>
              </a:path>
            </a:pathLst>
          </a:custGeom>
          <a:solidFill>
            <a:srgbClr val="FF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9" name="Freeform 138"/>
          <p:cNvSpPr/>
          <p:nvPr/>
        </p:nvSpPr>
        <p:spPr bwMode="auto">
          <a:xfrm>
            <a:off x="8148657" y="4788219"/>
            <a:ext cx="121999" cy="306417"/>
          </a:xfrm>
          <a:custGeom>
            <a:avLst/>
            <a:gdLst>
              <a:gd name="connsiteX0" fmla="*/ 135466 w 135466"/>
              <a:gd name="connsiteY0" fmla="*/ 0 h 342900"/>
              <a:gd name="connsiteX1" fmla="*/ 80433 w 135466"/>
              <a:gd name="connsiteY1" fmla="*/ 165100 h 342900"/>
              <a:gd name="connsiteX2" fmla="*/ 33866 w 135466"/>
              <a:gd name="connsiteY2" fmla="*/ 296333 h 342900"/>
              <a:gd name="connsiteX3" fmla="*/ 0 w 135466"/>
              <a:gd name="connsiteY3" fmla="*/ 342900 h 342900"/>
              <a:gd name="connsiteX4" fmla="*/ 55033 w 135466"/>
              <a:gd name="connsiteY4" fmla="*/ 275166 h 342900"/>
              <a:gd name="connsiteX5" fmla="*/ 101600 w 135466"/>
              <a:gd name="connsiteY5" fmla="*/ 186266 h 342900"/>
              <a:gd name="connsiteX6" fmla="*/ 131233 w 135466"/>
              <a:gd name="connsiteY6" fmla="*/ 105833 h 342900"/>
              <a:gd name="connsiteX7" fmla="*/ 135466 w 135466"/>
              <a:gd name="connsiteY7"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466" h="342900">
                <a:moveTo>
                  <a:pt x="135466" y="0"/>
                </a:moveTo>
                <a:lnTo>
                  <a:pt x="80433" y="165100"/>
                </a:lnTo>
                <a:lnTo>
                  <a:pt x="33866" y="296333"/>
                </a:lnTo>
                <a:lnTo>
                  <a:pt x="0" y="342900"/>
                </a:lnTo>
                <a:lnTo>
                  <a:pt x="55033" y="275166"/>
                </a:lnTo>
                <a:lnTo>
                  <a:pt x="101600" y="186266"/>
                </a:lnTo>
                <a:lnTo>
                  <a:pt x="131233" y="105833"/>
                </a:lnTo>
                <a:lnTo>
                  <a:pt x="135466" y="0"/>
                </a:lnTo>
                <a:close/>
              </a:path>
            </a:pathLst>
          </a:custGeom>
          <a:solidFill>
            <a:srgbClr val="FF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40" name="Picture 11" descr="latex-image-1.pdf"/>
          <p:cNvPicPr>
            <a:picLocks noChangeAspect="1"/>
          </p:cNvPicPr>
          <p:nvPr/>
        </p:nvPicPr>
        <p:blipFill>
          <a:blip r:embed="rId3"/>
          <a:srcRect/>
          <a:stretch>
            <a:fillRect/>
          </a:stretch>
        </p:blipFill>
        <p:spPr bwMode="auto">
          <a:xfrm>
            <a:off x="4461721" y="1604349"/>
            <a:ext cx="590053" cy="113477"/>
          </a:xfrm>
          <a:prstGeom prst="rect">
            <a:avLst/>
          </a:prstGeom>
          <a:noFill/>
          <a:ln w="9525">
            <a:noFill/>
            <a:miter lim="800000"/>
            <a:headEnd/>
            <a:tailEnd/>
          </a:ln>
        </p:spPr>
      </p:pic>
      <p:pic>
        <p:nvPicPr>
          <p:cNvPr id="141" name="Picture 12" descr="latex-image-1.pdf"/>
          <p:cNvPicPr>
            <a:picLocks noChangeAspect="1"/>
          </p:cNvPicPr>
          <p:nvPr/>
        </p:nvPicPr>
        <p:blipFill>
          <a:blip r:embed="rId4"/>
          <a:srcRect/>
          <a:stretch>
            <a:fillRect/>
          </a:stretch>
        </p:blipFill>
        <p:spPr bwMode="auto">
          <a:xfrm>
            <a:off x="5513224" y="1043581"/>
            <a:ext cx="590053" cy="113477"/>
          </a:xfrm>
          <a:prstGeom prst="rect">
            <a:avLst/>
          </a:prstGeom>
          <a:noFill/>
          <a:ln w="9525">
            <a:noFill/>
            <a:miter lim="800000"/>
            <a:headEnd/>
            <a:tailEnd/>
          </a:ln>
        </p:spPr>
      </p:pic>
      <p:pic>
        <p:nvPicPr>
          <p:cNvPr id="142" name="Picture 13" descr="latex-image-1.pdf"/>
          <p:cNvPicPr>
            <a:picLocks noChangeAspect="1"/>
          </p:cNvPicPr>
          <p:nvPr/>
        </p:nvPicPr>
        <p:blipFill>
          <a:blip r:embed="rId5"/>
          <a:srcRect/>
          <a:stretch>
            <a:fillRect/>
          </a:stretch>
        </p:blipFill>
        <p:spPr bwMode="auto">
          <a:xfrm>
            <a:off x="6813893" y="908354"/>
            <a:ext cx="590053" cy="113477"/>
          </a:xfrm>
          <a:prstGeom prst="rect">
            <a:avLst/>
          </a:prstGeom>
          <a:noFill/>
          <a:ln w="9525">
            <a:noFill/>
            <a:miter lim="800000"/>
            <a:headEnd/>
            <a:tailEnd/>
          </a:ln>
        </p:spPr>
      </p:pic>
      <p:pic>
        <p:nvPicPr>
          <p:cNvPr id="143" name="Picture 14" descr="latex-image-1.pdf"/>
          <p:cNvPicPr>
            <a:picLocks noChangeAspect="1"/>
          </p:cNvPicPr>
          <p:nvPr/>
        </p:nvPicPr>
        <p:blipFill>
          <a:blip r:embed="rId6"/>
          <a:srcRect/>
          <a:stretch>
            <a:fillRect/>
          </a:stretch>
        </p:blipFill>
        <p:spPr bwMode="auto">
          <a:xfrm>
            <a:off x="7897547" y="1550446"/>
            <a:ext cx="601400" cy="113477"/>
          </a:xfrm>
          <a:prstGeom prst="rect">
            <a:avLst/>
          </a:prstGeom>
          <a:noFill/>
          <a:ln w="9525">
            <a:noFill/>
            <a:miter lim="800000"/>
            <a:headEnd/>
            <a:tailEnd/>
          </a:ln>
        </p:spPr>
      </p:pic>
      <p:pic>
        <p:nvPicPr>
          <p:cNvPr id="144" name="Picture 15" descr="latex-image-1.pdf"/>
          <p:cNvPicPr>
            <a:picLocks noChangeAspect="1"/>
          </p:cNvPicPr>
          <p:nvPr/>
        </p:nvPicPr>
        <p:blipFill>
          <a:blip r:embed="rId7"/>
          <a:srcRect/>
          <a:stretch>
            <a:fillRect/>
          </a:stretch>
        </p:blipFill>
        <p:spPr bwMode="auto">
          <a:xfrm>
            <a:off x="7211517" y="2405308"/>
            <a:ext cx="158860" cy="113477"/>
          </a:xfrm>
          <a:prstGeom prst="rect">
            <a:avLst/>
          </a:prstGeom>
          <a:noFill/>
          <a:ln w="9525">
            <a:noFill/>
            <a:miter lim="800000"/>
            <a:headEnd/>
            <a:tailEnd/>
          </a:ln>
        </p:spPr>
      </p:pic>
      <p:pic>
        <p:nvPicPr>
          <p:cNvPr id="145" name="Picture 16" descr="latex-image-1.pdf"/>
          <p:cNvPicPr>
            <a:picLocks noChangeAspect="1"/>
          </p:cNvPicPr>
          <p:nvPr/>
        </p:nvPicPr>
        <p:blipFill>
          <a:blip r:embed="rId8"/>
          <a:srcRect/>
          <a:stretch>
            <a:fillRect/>
          </a:stretch>
        </p:blipFill>
        <p:spPr bwMode="auto">
          <a:xfrm>
            <a:off x="6318873" y="2216651"/>
            <a:ext cx="158860" cy="113477"/>
          </a:xfrm>
          <a:prstGeom prst="rect">
            <a:avLst/>
          </a:prstGeom>
          <a:noFill/>
          <a:ln w="9525">
            <a:noFill/>
            <a:miter lim="800000"/>
            <a:headEnd/>
            <a:tailEnd/>
          </a:ln>
        </p:spPr>
      </p:pic>
      <p:pic>
        <p:nvPicPr>
          <p:cNvPr id="146" name="Picture 17" descr="latex-image-1.pdf"/>
          <p:cNvPicPr>
            <a:picLocks noChangeAspect="1"/>
          </p:cNvPicPr>
          <p:nvPr/>
        </p:nvPicPr>
        <p:blipFill>
          <a:blip r:embed="rId9"/>
          <a:srcRect/>
          <a:stretch>
            <a:fillRect/>
          </a:stretch>
        </p:blipFill>
        <p:spPr bwMode="auto">
          <a:xfrm>
            <a:off x="5607783" y="2246911"/>
            <a:ext cx="158860" cy="113477"/>
          </a:xfrm>
          <a:prstGeom prst="rect">
            <a:avLst/>
          </a:prstGeom>
          <a:noFill/>
          <a:ln w="9525">
            <a:noFill/>
            <a:miter lim="800000"/>
            <a:headEnd/>
            <a:tailEnd/>
          </a:ln>
        </p:spPr>
      </p:pic>
      <p:pic>
        <p:nvPicPr>
          <p:cNvPr id="147" name="Picture 18" descr="latex-image-1.pdf"/>
          <p:cNvPicPr>
            <a:picLocks noChangeAspect="1"/>
          </p:cNvPicPr>
          <p:nvPr/>
        </p:nvPicPr>
        <p:blipFill>
          <a:blip r:embed="rId10"/>
          <a:srcRect/>
          <a:stretch>
            <a:fillRect/>
          </a:stretch>
        </p:blipFill>
        <p:spPr bwMode="auto">
          <a:xfrm>
            <a:off x="5009693" y="2632262"/>
            <a:ext cx="158860" cy="113477"/>
          </a:xfrm>
          <a:prstGeom prst="rect">
            <a:avLst/>
          </a:prstGeom>
          <a:noFill/>
          <a:ln w="9525">
            <a:noFill/>
            <a:miter lim="800000"/>
            <a:headEnd/>
            <a:tailEnd/>
          </a:ln>
        </p:spPr>
      </p:pic>
      <p:pic>
        <p:nvPicPr>
          <p:cNvPr id="148" name="Picture 57" descr="latex-image-1.pdf"/>
          <p:cNvPicPr>
            <a:picLocks noChangeAspect="1"/>
          </p:cNvPicPr>
          <p:nvPr/>
        </p:nvPicPr>
        <p:blipFill>
          <a:blip r:embed="rId11"/>
          <a:srcRect/>
          <a:stretch>
            <a:fillRect/>
          </a:stretch>
        </p:blipFill>
        <p:spPr bwMode="auto">
          <a:xfrm>
            <a:off x="4782278" y="3275772"/>
            <a:ext cx="476581" cy="113477"/>
          </a:xfrm>
          <a:prstGeom prst="rect">
            <a:avLst/>
          </a:prstGeom>
          <a:noFill/>
          <a:ln w="9525">
            <a:noFill/>
            <a:miter lim="800000"/>
            <a:headEnd/>
            <a:tailEnd/>
          </a:ln>
        </p:spPr>
      </p:pic>
      <p:cxnSp>
        <p:nvCxnSpPr>
          <p:cNvPr id="149" name="Straight Arrow Connector 148"/>
          <p:cNvCxnSpPr>
            <a:endCxn id="124" idx="2"/>
          </p:cNvCxnSpPr>
          <p:nvPr/>
        </p:nvCxnSpPr>
        <p:spPr bwMode="auto">
          <a:xfrm>
            <a:off x="5263229" y="3378133"/>
            <a:ext cx="499347" cy="165975"/>
          </a:xfrm>
          <a:prstGeom prst="straightConnector1">
            <a:avLst/>
          </a:prstGeom>
          <a:ln w="12700" cap="flat" cmpd="sng" algn="ctr">
            <a:solidFill>
              <a:schemeClr val="tx1"/>
            </a:solidFill>
            <a:prstDash val="solid"/>
            <a:round/>
            <a:headEnd type="none" w="med" len="med"/>
            <a:tailEnd type="triangle" w="sm" len="med"/>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0" y="6581001"/>
            <a:ext cx="7012882" cy="276999"/>
          </a:xfrm>
          <a:prstGeom prst="rect">
            <a:avLst/>
          </a:prstGeom>
          <a:noFill/>
        </p:spPr>
        <p:txBody>
          <a:bodyPr wrap="none" rtlCol="0">
            <a:spAutoFit/>
          </a:bodyPr>
          <a:lstStyle/>
          <a:p>
            <a:r>
              <a:rPr lang="en-US" sz="1200" dirty="0" smtClean="0"/>
              <a:t>Slide courtesy of book website: Beard &amp; McLain, “Small Unmanned Aircraft”, </a:t>
            </a:r>
            <a:r>
              <a:rPr lang="en-US" sz="1200" i="1" dirty="0" smtClean="0"/>
              <a:t>Princeton University Press</a:t>
            </a:r>
            <a:r>
              <a:rPr lang="en-US" sz="1200" dirty="0" smtClean="0"/>
              <a:t>, 2012</a:t>
            </a:r>
            <a:endParaRPr lang="en-US" sz="1200" dirty="0"/>
          </a:p>
        </p:txBody>
      </p:sp>
      <p:sp>
        <p:nvSpPr>
          <p:cNvPr id="3" name="TextBox 2"/>
          <p:cNvSpPr txBox="1"/>
          <p:nvPr/>
        </p:nvSpPr>
        <p:spPr>
          <a:xfrm>
            <a:off x="3999130" y="6031468"/>
            <a:ext cx="5144870" cy="369332"/>
          </a:xfrm>
          <a:prstGeom prst="rect">
            <a:avLst/>
          </a:prstGeom>
          <a:noFill/>
        </p:spPr>
        <p:txBody>
          <a:bodyPr wrap="none" rtlCol="0">
            <a:spAutoFit/>
          </a:bodyPr>
          <a:lstStyle/>
          <a:p>
            <a:r>
              <a:rPr lang="en-US" dirty="0" smtClean="0"/>
              <a:t>Further info: learn.sparkfun.com/tutorials/</a:t>
            </a:r>
            <a:r>
              <a:rPr lang="en-US" dirty="0" err="1" smtClean="0"/>
              <a:t>gps</a:t>
            </a:r>
            <a:r>
              <a:rPr lang="en-US" dirty="0" smtClean="0"/>
              <a:t>-basics</a:t>
            </a:r>
            <a:endParaRPr lang="en-US" dirty="0"/>
          </a:p>
        </p:txBody>
      </p:sp>
    </p:spTree>
    <p:extLst>
      <p:ext uri="{BB962C8B-B14F-4D97-AF65-F5344CB8AC3E}">
        <p14:creationId xmlns:p14="http://schemas.microsoft.com/office/powerpoint/2010/main" val="2694181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47"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Effect>
                      <a14:sharpenSoften amount="-49000"/>
                    </a14:imgEffect>
                    <a14:imgEffect>
                      <a14:brightnessContrast contrast="48000"/>
                    </a14:imgEffect>
                  </a14:imgLayer>
                </a14:imgProps>
              </a:ext>
              <a:ext uri="{28A0092B-C50C-407E-A947-70E740481C1C}">
                <a14:useLocalDpi xmlns:a14="http://schemas.microsoft.com/office/drawing/2010/main" val="0"/>
              </a:ext>
            </a:extLst>
          </a:blip>
          <a:srcRect b="12897"/>
          <a:stretch/>
        </p:blipFill>
        <p:spPr bwMode="auto">
          <a:xfrm>
            <a:off x="386366" y="762606"/>
            <a:ext cx="8641724" cy="3963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Freeform 51"/>
          <p:cNvSpPr/>
          <p:nvPr/>
        </p:nvSpPr>
        <p:spPr>
          <a:xfrm>
            <a:off x="5460642" y="3452284"/>
            <a:ext cx="3618963" cy="3374265"/>
          </a:xfrm>
          <a:custGeom>
            <a:avLst/>
            <a:gdLst>
              <a:gd name="connsiteX0" fmla="*/ 1687132 w 3618963"/>
              <a:gd name="connsiteY0" fmla="*/ 115910 h 3374265"/>
              <a:gd name="connsiteX1" fmla="*/ 1442434 w 3618963"/>
              <a:gd name="connsiteY1" fmla="*/ 1326524 h 3374265"/>
              <a:gd name="connsiteX2" fmla="*/ 0 w 3618963"/>
              <a:gd name="connsiteY2" fmla="*/ 1326524 h 3374265"/>
              <a:gd name="connsiteX3" fmla="*/ 0 w 3618963"/>
              <a:gd name="connsiteY3" fmla="*/ 3374265 h 3374265"/>
              <a:gd name="connsiteX4" fmla="*/ 3618963 w 3618963"/>
              <a:gd name="connsiteY4" fmla="*/ 3374265 h 3374265"/>
              <a:gd name="connsiteX5" fmla="*/ 3618963 w 3618963"/>
              <a:gd name="connsiteY5" fmla="*/ 1339403 h 3374265"/>
              <a:gd name="connsiteX6" fmla="*/ 2125014 w 3618963"/>
              <a:gd name="connsiteY6" fmla="*/ 1339403 h 3374265"/>
              <a:gd name="connsiteX7" fmla="*/ 1738648 w 3618963"/>
              <a:gd name="connsiteY7" fmla="*/ 0 h 337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8963" h="3374265">
                <a:moveTo>
                  <a:pt x="1687132" y="115910"/>
                </a:moveTo>
                <a:lnTo>
                  <a:pt x="1442434" y="1326524"/>
                </a:lnTo>
                <a:lnTo>
                  <a:pt x="0" y="1326524"/>
                </a:lnTo>
                <a:lnTo>
                  <a:pt x="0" y="3374265"/>
                </a:lnTo>
                <a:lnTo>
                  <a:pt x="3618963" y="3374265"/>
                </a:lnTo>
                <a:lnTo>
                  <a:pt x="3618963" y="1339403"/>
                </a:lnTo>
                <a:lnTo>
                  <a:pt x="2125014" y="1339403"/>
                </a:lnTo>
                <a:lnTo>
                  <a:pt x="1738648" y="0"/>
                </a:lnTo>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385" y="120091"/>
            <a:ext cx="8229600" cy="715962"/>
          </a:xfrm>
        </p:spPr>
        <p:txBody>
          <a:bodyPr/>
          <a:lstStyle/>
          <a:p>
            <a:r>
              <a:rPr lang="en-US" dirty="0" smtClean="0"/>
              <a:t>GPS </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25</a:t>
            </a:fld>
            <a:endParaRPr lang="en-US" dirty="0"/>
          </a:p>
        </p:txBody>
      </p:sp>
      <p:pic>
        <p:nvPicPr>
          <p:cNvPr id="390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704" y="1314716"/>
            <a:ext cx="925233" cy="60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8" descr="testnew2.png"/>
          <p:cNvPicPr>
            <a:picLocks noChangeAspect="1"/>
          </p:cNvPicPr>
          <p:nvPr/>
        </p:nvPicPr>
        <p:blipFill>
          <a:blip r:embed="rId6" cstate="print"/>
          <a:srcRect/>
          <a:stretch>
            <a:fillRect/>
          </a:stretch>
        </p:blipFill>
        <p:spPr bwMode="auto">
          <a:xfrm flipH="1">
            <a:off x="6495795" y="2665062"/>
            <a:ext cx="2160416" cy="1207015"/>
          </a:xfrm>
          <a:prstGeom prst="rect">
            <a:avLst/>
          </a:prstGeom>
          <a:noFill/>
          <a:ln w="9525">
            <a:noFill/>
            <a:miter lim="800000"/>
            <a:headEnd/>
            <a:tailEnd/>
          </a:ln>
        </p:spPr>
      </p:pic>
      <p:grpSp>
        <p:nvGrpSpPr>
          <p:cNvPr id="9" name="Group 8"/>
          <p:cNvGrpSpPr/>
          <p:nvPr/>
        </p:nvGrpSpPr>
        <p:grpSpPr>
          <a:xfrm>
            <a:off x="6840128" y="2881847"/>
            <a:ext cx="735876" cy="735876"/>
            <a:chOff x="4365938" y="3477185"/>
            <a:chExt cx="2371604" cy="2371604"/>
          </a:xfrm>
        </p:grpSpPr>
        <p:sp>
          <p:nvSpPr>
            <p:cNvPr id="8" name="Rectangle 7"/>
            <p:cNvSpPr/>
            <p:nvPr/>
          </p:nvSpPr>
          <p:spPr>
            <a:xfrm rot="18910416">
              <a:off x="4958366" y="4056845"/>
              <a:ext cx="1133341" cy="1056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http://s3.amazonaws.com/3dr.production/736/zoom/ublox-lea6_mag-bottom.jpg?1393192862"/>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5938" y="3477185"/>
              <a:ext cx="2371604" cy="237160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Connector 11"/>
          <p:cNvCxnSpPr/>
          <p:nvPr/>
        </p:nvCxnSpPr>
        <p:spPr>
          <a:xfrm>
            <a:off x="1120462" y="1751525"/>
            <a:ext cx="5839109" cy="1365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0462" y="1751525"/>
            <a:ext cx="1700011" cy="566670"/>
          </a:xfrm>
          <a:prstGeom prst="line">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2820473" y="2343953"/>
            <a:ext cx="2099257" cy="643944"/>
          </a:xfrm>
          <a:custGeom>
            <a:avLst/>
            <a:gdLst>
              <a:gd name="connsiteX0" fmla="*/ 0 w 2099257"/>
              <a:gd name="connsiteY0" fmla="*/ 0 h 643944"/>
              <a:gd name="connsiteX1" fmla="*/ 103031 w 2099257"/>
              <a:gd name="connsiteY1" fmla="*/ 141668 h 643944"/>
              <a:gd name="connsiteX2" fmla="*/ 476519 w 2099257"/>
              <a:gd name="connsiteY2" fmla="*/ 115910 h 643944"/>
              <a:gd name="connsiteX3" fmla="*/ 721217 w 2099257"/>
              <a:gd name="connsiteY3" fmla="*/ 180304 h 643944"/>
              <a:gd name="connsiteX4" fmla="*/ 914400 w 2099257"/>
              <a:gd name="connsiteY4" fmla="*/ 399245 h 643944"/>
              <a:gd name="connsiteX5" fmla="*/ 1275009 w 2099257"/>
              <a:gd name="connsiteY5" fmla="*/ 463639 h 643944"/>
              <a:gd name="connsiteX6" fmla="*/ 1712890 w 2099257"/>
              <a:gd name="connsiteY6" fmla="*/ 412124 h 643944"/>
              <a:gd name="connsiteX7" fmla="*/ 2099257 w 2099257"/>
              <a:gd name="connsiteY7" fmla="*/ 643944 h 64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9257" h="643944">
                <a:moveTo>
                  <a:pt x="0" y="0"/>
                </a:moveTo>
                <a:lnTo>
                  <a:pt x="103031" y="141668"/>
                </a:lnTo>
                <a:lnTo>
                  <a:pt x="476519" y="115910"/>
                </a:lnTo>
                <a:lnTo>
                  <a:pt x="721217" y="180304"/>
                </a:lnTo>
                <a:lnTo>
                  <a:pt x="914400" y="399245"/>
                </a:lnTo>
                <a:lnTo>
                  <a:pt x="1275009" y="463639"/>
                </a:lnTo>
                <a:lnTo>
                  <a:pt x="1712890" y="412124"/>
                </a:lnTo>
                <a:lnTo>
                  <a:pt x="2099257" y="643944"/>
                </a:lnTo>
              </a:path>
            </a:pathLst>
          </a:cu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919730" y="2987897"/>
            <a:ext cx="1687132" cy="1318533"/>
          </a:xfrm>
          <a:prstGeom prst="line">
            <a:avLst/>
          </a:prstGeom>
          <a:ln w="127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06862" y="3465707"/>
            <a:ext cx="352709" cy="840723"/>
          </a:xfrm>
          <a:prstGeom prst="line">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754842">
            <a:off x="3684174" y="2133528"/>
            <a:ext cx="1232838" cy="369332"/>
          </a:xfrm>
          <a:prstGeom prst="rect">
            <a:avLst/>
          </a:prstGeom>
          <a:noFill/>
        </p:spPr>
        <p:txBody>
          <a:bodyPr wrap="none" rtlCol="0">
            <a:spAutoFit/>
          </a:bodyPr>
          <a:lstStyle/>
          <a:p>
            <a:r>
              <a:rPr lang="en-US" dirty="0" smtClean="0"/>
              <a:t>True Range</a:t>
            </a:r>
            <a:endParaRPr lang="en-US" dirty="0"/>
          </a:p>
        </p:txBody>
      </p:sp>
      <p:sp>
        <p:nvSpPr>
          <p:cNvPr id="23" name="TextBox 22"/>
          <p:cNvSpPr txBox="1"/>
          <p:nvPr/>
        </p:nvSpPr>
        <p:spPr>
          <a:xfrm rot="20036123">
            <a:off x="1557633" y="2853071"/>
            <a:ext cx="2349573" cy="830997"/>
          </a:xfrm>
          <a:prstGeom prst="rect">
            <a:avLst/>
          </a:prstGeom>
          <a:noFill/>
        </p:spPr>
        <p:txBody>
          <a:bodyPr wrap="square" rtlCol="0">
            <a:spAutoFit/>
          </a:bodyPr>
          <a:lstStyle/>
          <a:p>
            <a:r>
              <a:rPr lang="en-US" sz="1600" b="1" u="sng" dirty="0" smtClean="0"/>
              <a:t>Ionosphere</a:t>
            </a:r>
            <a:r>
              <a:rPr lang="en-US" sz="1600" dirty="0" smtClean="0"/>
              <a:t>: free electrons delay signal transmission (2-5m error)</a:t>
            </a:r>
            <a:endParaRPr lang="en-US" sz="1600" dirty="0"/>
          </a:p>
        </p:txBody>
      </p:sp>
      <p:sp>
        <p:nvSpPr>
          <p:cNvPr id="30" name="TextBox 29"/>
          <p:cNvSpPr txBox="1"/>
          <p:nvPr/>
        </p:nvSpPr>
        <p:spPr>
          <a:xfrm rot="20233153">
            <a:off x="2959661" y="3328665"/>
            <a:ext cx="2670382" cy="1077218"/>
          </a:xfrm>
          <a:prstGeom prst="rect">
            <a:avLst/>
          </a:prstGeom>
          <a:noFill/>
        </p:spPr>
        <p:txBody>
          <a:bodyPr wrap="square" rtlCol="0">
            <a:spAutoFit/>
          </a:bodyPr>
          <a:lstStyle/>
          <a:p>
            <a:r>
              <a:rPr lang="en-US" sz="1600" b="1" u="sng" dirty="0" smtClean="0"/>
              <a:t>Troposphere</a:t>
            </a:r>
            <a:r>
              <a:rPr lang="en-US" sz="1600" dirty="0" smtClean="0"/>
              <a:t>: atmospheric conditions (temperature, humidity, pressure) affect speed of light (1m of error)</a:t>
            </a:r>
            <a:endParaRPr lang="en-US" sz="1600" dirty="0"/>
          </a:p>
        </p:txBody>
      </p:sp>
      <p:sp>
        <p:nvSpPr>
          <p:cNvPr id="31" name="TextBox 30"/>
          <p:cNvSpPr txBox="1"/>
          <p:nvPr/>
        </p:nvSpPr>
        <p:spPr>
          <a:xfrm rot="20721192">
            <a:off x="4756728" y="4007630"/>
            <a:ext cx="2070521" cy="584775"/>
          </a:xfrm>
          <a:prstGeom prst="rect">
            <a:avLst/>
          </a:prstGeom>
          <a:noFill/>
        </p:spPr>
        <p:txBody>
          <a:bodyPr wrap="square" rtlCol="0">
            <a:spAutoFit/>
          </a:bodyPr>
          <a:lstStyle/>
          <a:p>
            <a:r>
              <a:rPr lang="en-US" sz="1600" b="1" u="sng" dirty="0" smtClean="0"/>
              <a:t>Multipath</a:t>
            </a:r>
            <a:r>
              <a:rPr lang="en-US" sz="1600" dirty="0" smtClean="0"/>
              <a:t>: reflections (&lt;1m of error)</a:t>
            </a:r>
            <a:endParaRPr lang="en-US" sz="1600" dirty="0"/>
          </a:p>
        </p:txBody>
      </p:sp>
      <p:sp>
        <p:nvSpPr>
          <p:cNvPr id="32" name="TextBox 31"/>
          <p:cNvSpPr txBox="1"/>
          <p:nvPr/>
        </p:nvSpPr>
        <p:spPr>
          <a:xfrm>
            <a:off x="56090" y="850214"/>
            <a:ext cx="3685221" cy="584775"/>
          </a:xfrm>
          <a:prstGeom prst="rect">
            <a:avLst/>
          </a:prstGeom>
          <a:noFill/>
        </p:spPr>
        <p:txBody>
          <a:bodyPr wrap="square" rtlCol="0">
            <a:spAutoFit/>
          </a:bodyPr>
          <a:lstStyle/>
          <a:p>
            <a:r>
              <a:rPr lang="en-US" sz="1600" b="1" u="sng" dirty="0" smtClean="0"/>
              <a:t>Ephemeris Error</a:t>
            </a:r>
            <a:r>
              <a:rPr lang="en-US" sz="1600" dirty="0" smtClean="0"/>
              <a:t>: satellites drift from their expected or orbital paths  (1-5m of error)</a:t>
            </a:r>
            <a:endParaRPr lang="en-US" sz="1600" dirty="0"/>
          </a:p>
        </p:txBody>
      </p:sp>
      <p:sp>
        <p:nvSpPr>
          <p:cNvPr id="33" name="TextBox 32"/>
          <p:cNvSpPr txBox="1"/>
          <p:nvPr/>
        </p:nvSpPr>
        <p:spPr>
          <a:xfrm>
            <a:off x="62385" y="1940258"/>
            <a:ext cx="2217175" cy="830997"/>
          </a:xfrm>
          <a:prstGeom prst="rect">
            <a:avLst/>
          </a:prstGeom>
          <a:noFill/>
        </p:spPr>
        <p:txBody>
          <a:bodyPr wrap="square" rtlCol="0">
            <a:spAutoFit/>
          </a:bodyPr>
          <a:lstStyle/>
          <a:p>
            <a:r>
              <a:rPr lang="en-US" sz="1600" b="1" u="sng" dirty="0" smtClean="0"/>
              <a:t>Satellite Clock Error</a:t>
            </a:r>
            <a:r>
              <a:rPr lang="en-US" sz="1600" dirty="0" smtClean="0"/>
              <a:t>: atomic clocks drift by 10ns/per (1-2m of error)</a:t>
            </a:r>
            <a:endParaRPr lang="en-US" sz="1600" dirty="0"/>
          </a:p>
        </p:txBody>
      </p:sp>
      <p:sp>
        <p:nvSpPr>
          <p:cNvPr id="34" name="TextBox 33"/>
          <p:cNvSpPr txBox="1"/>
          <p:nvPr/>
        </p:nvSpPr>
        <p:spPr>
          <a:xfrm>
            <a:off x="5763297" y="1815920"/>
            <a:ext cx="3213280" cy="1077218"/>
          </a:xfrm>
          <a:prstGeom prst="rect">
            <a:avLst/>
          </a:prstGeom>
          <a:noFill/>
        </p:spPr>
        <p:txBody>
          <a:bodyPr wrap="square" rtlCol="0">
            <a:spAutoFit/>
          </a:bodyPr>
          <a:lstStyle/>
          <a:p>
            <a:r>
              <a:rPr lang="en-US" sz="1600" b="1" u="sng" dirty="0" smtClean="0"/>
              <a:t>Receiver Timing Error</a:t>
            </a:r>
            <a:r>
              <a:rPr lang="en-US" sz="1600" dirty="0" smtClean="0"/>
              <a:t>: Receiver has a less accurate clock, but uses measurements to estimate clock error(&lt;0.5m of error)</a:t>
            </a:r>
            <a:endParaRPr lang="en-US" sz="1600" dirty="0"/>
          </a:p>
        </p:txBody>
      </p:sp>
      <p:sp>
        <p:nvSpPr>
          <p:cNvPr id="27" name="Freeform 26"/>
          <p:cNvSpPr/>
          <p:nvPr/>
        </p:nvSpPr>
        <p:spPr>
          <a:xfrm>
            <a:off x="615241" y="5440941"/>
            <a:ext cx="2041252" cy="193947"/>
          </a:xfrm>
          <a:custGeom>
            <a:avLst/>
            <a:gdLst>
              <a:gd name="connsiteX0" fmla="*/ 0 w 4031087"/>
              <a:gd name="connsiteY0" fmla="*/ 553791 h 566670"/>
              <a:gd name="connsiteX1" fmla="*/ 566670 w 4031087"/>
              <a:gd name="connsiteY1" fmla="*/ 553791 h 566670"/>
              <a:gd name="connsiteX2" fmla="*/ 566670 w 4031087"/>
              <a:gd name="connsiteY2" fmla="*/ 25758 h 566670"/>
              <a:gd name="connsiteX3" fmla="*/ 875763 w 4031087"/>
              <a:gd name="connsiteY3" fmla="*/ 25758 h 566670"/>
              <a:gd name="connsiteX4" fmla="*/ 875763 w 4031087"/>
              <a:gd name="connsiteY4" fmla="*/ 553791 h 566670"/>
              <a:gd name="connsiteX5" fmla="*/ 1068946 w 4031087"/>
              <a:gd name="connsiteY5" fmla="*/ 553791 h 566670"/>
              <a:gd name="connsiteX6" fmla="*/ 1068946 w 4031087"/>
              <a:gd name="connsiteY6" fmla="*/ 25758 h 566670"/>
              <a:gd name="connsiteX7" fmla="*/ 1197735 w 4031087"/>
              <a:gd name="connsiteY7" fmla="*/ 25758 h 566670"/>
              <a:gd name="connsiteX8" fmla="*/ 1197735 w 4031087"/>
              <a:gd name="connsiteY8" fmla="*/ 553791 h 566670"/>
              <a:gd name="connsiteX9" fmla="*/ 1326524 w 4031087"/>
              <a:gd name="connsiteY9" fmla="*/ 553791 h 566670"/>
              <a:gd name="connsiteX10" fmla="*/ 1326524 w 4031087"/>
              <a:gd name="connsiteY10" fmla="*/ 12879 h 566670"/>
              <a:gd name="connsiteX11" fmla="*/ 1442434 w 4031087"/>
              <a:gd name="connsiteY11" fmla="*/ 12879 h 566670"/>
              <a:gd name="connsiteX12" fmla="*/ 1442434 w 4031087"/>
              <a:gd name="connsiteY12" fmla="*/ 553791 h 566670"/>
              <a:gd name="connsiteX13" fmla="*/ 1815921 w 4031087"/>
              <a:gd name="connsiteY13" fmla="*/ 553791 h 566670"/>
              <a:gd name="connsiteX14" fmla="*/ 1815921 w 4031087"/>
              <a:gd name="connsiteY14" fmla="*/ 0 h 566670"/>
              <a:gd name="connsiteX15" fmla="*/ 1970467 w 4031087"/>
              <a:gd name="connsiteY15" fmla="*/ 0 h 566670"/>
              <a:gd name="connsiteX16" fmla="*/ 1970467 w 4031087"/>
              <a:gd name="connsiteY16" fmla="*/ 566670 h 566670"/>
              <a:gd name="connsiteX17" fmla="*/ 2099256 w 4031087"/>
              <a:gd name="connsiteY17" fmla="*/ 566670 h 566670"/>
              <a:gd name="connsiteX18" fmla="*/ 2099256 w 4031087"/>
              <a:gd name="connsiteY18" fmla="*/ 0 h 566670"/>
              <a:gd name="connsiteX19" fmla="*/ 2498501 w 4031087"/>
              <a:gd name="connsiteY19" fmla="*/ 0 h 566670"/>
              <a:gd name="connsiteX20" fmla="*/ 2498501 w 4031087"/>
              <a:gd name="connsiteY20" fmla="*/ 528034 h 566670"/>
              <a:gd name="connsiteX21" fmla="*/ 2601532 w 4031087"/>
              <a:gd name="connsiteY21" fmla="*/ 528034 h 566670"/>
              <a:gd name="connsiteX22" fmla="*/ 2601532 w 4031087"/>
              <a:gd name="connsiteY22" fmla="*/ 12879 h 566670"/>
              <a:gd name="connsiteX23" fmla="*/ 2704563 w 4031087"/>
              <a:gd name="connsiteY23" fmla="*/ 12879 h 566670"/>
              <a:gd name="connsiteX24" fmla="*/ 2704563 w 4031087"/>
              <a:gd name="connsiteY24" fmla="*/ 540913 h 566670"/>
              <a:gd name="connsiteX25" fmla="*/ 2820473 w 4031087"/>
              <a:gd name="connsiteY25" fmla="*/ 540913 h 566670"/>
              <a:gd name="connsiteX26" fmla="*/ 2820473 w 4031087"/>
              <a:gd name="connsiteY26" fmla="*/ 12879 h 566670"/>
              <a:gd name="connsiteX27" fmla="*/ 2910625 w 4031087"/>
              <a:gd name="connsiteY27" fmla="*/ 12879 h 566670"/>
              <a:gd name="connsiteX28" fmla="*/ 2910625 w 4031087"/>
              <a:gd name="connsiteY28" fmla="*/ 528034 h 566670"/>
              <a:gd name="connsiteX29" fmla="*/ 3232597 w 4031087"/>
              <a:gd name="connsiteY29" fmla="*/ 528034 h 566670"/>
              <a:gd name="connsiteX30" fmla="*/ 3232597 w 4031087"/>
              <a:gd name="connsiteY30" fmla="*/ 25758 h 566670"/>
              <a:gd name="connsiteX31" fmla="*/ 3335628 w 4031087"/>
              <a:gd name="connsiteY31" fmla="*/ 25758 h 566670"/>
              <a:gd name="connsiteX32" fmla="*/ 3335628 w 4031087"/>
              <a:gd name="connsiteY32" fmla="*/ 528034 h 566670"/>
              <a:gd name="connsiteX33" fmla="*/ 3464417 w 4031087"/>
              <a:gd name="connsiteY33" fmla="*/ 528034 h 566670"/>
              <a:gd name="connsiteX34" fmla="*/ 3464417 w 4031087"/>
              <a:gd name="connsiteY34" fmla="*/ 38636 h 566670"/>
              <a:gd name="connsiteX35" fmla="*/ 3786389 w 4031087"/>
              <a:gd name="connsiteY35" fmla="*/ 38636 h 566670"/>
              <a:gd name="connsiteX36" fmla="*/ 3786389 w 4031087"/>
              <a:gd name="connsiteY36" fmla="*/ 553791 h 566670"/>
              <a:gd name="connsiteX37" fmla="*/ 4031087 w 4031087"/>
              <a:gd name="connsiteY37" fmla="*/ 553791 h 56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31087" h="566670">
                <a:moveTo>
                  <a:pt x="0" y="553791"/>
                </a:moveTo>
                <a:lnTo>
                  <a:pt x="566670" y="553791"/>
                </a:lnTo>
                <a:lnTo>
                  <a:pt x="566670" y="25758"/>
                </a:lnTo>
                <a:lnTo>
                  <a:pt x="875763" y="25758"/>
                </a:lnTo>
                <a:lnTo>
                  <a:pt x="875763" y="553791"/>
                </a:lnTo>
                <a:lnTo>
                  <a:pt x="1068946" y="553791"/>
                </a:lnTo>
                <a:lnTo>
                  <a:pt x="1068946" y="25758"/>
                </a:lnTo>
                <a:lnTo>
                  <a:pt x="1197735" y="25758"/>
                </a:lnTo>
                <a:lnTo>
                  <a:pt x="1197735" y="553791"/>
                </a:lnTo>
                <a:lnTo>
                  <a:pt x="1326524" y="553791"/>
                </a:lnTo>
                <a:lnTo>
                  <a:pt x="1326524" y="12879"/>
                </a:lnTo>
                <a:lnTo>
                  <a:pt x="1442434" y="12879"/>
                </a:lnTo>
                <a:lnTo>
                  <a:pt x="1442434" y="553791"/>
                </a:lnTo>
                <a:lnTo>
                  <a:pt x="1815921" y="553791"/>
                </a:lnTo>
                <a:lnTo>
                  <a:pt x="1815921" y="0"/>
                </a:lnTo>
                <a:lnTo>
                  <a:pt x="1970467" y="0"/>
                </a:lnTo>
                <a:lnTo>
                  <a:pt x="1970467" y="566670"/>
                </a:lnTo>
                <a:lnTo>
                  <a:pt x="2099256" y="566670"/>
                </a:lnTo>
                <a:lnTo>
                  <a:pt x="2099256" y="0"/>
                </a:lnTo>
                <a:lnTo>
                  <a:pt x="2498501" y="0"/>
                </a:lnTo>
                <a:lnTo>
                  <a:pt x="2498501" y="528034"/>
                </a:lnTo>
                <a:lnTo>
                  <a:pt x="2601532" y="528034"/>
                </a:lnTo>
                <a:lnTo>
                  <a:pt x="2601532" y="12879"/>
                </a:lnTo>
                <a:lnTo>
                  <a:pt x="2704563" y="12879"/>
                </a:lnTo>
                <a:lnTo>
                  <a:pt x="2704563" y="540913"/>
                </a:lnTo>
                <a:lnTo>
                  <a:pt x="2820473" y="540913"/>
                </a:lnTo>
                <a:lnTo>
                  <a:pt x="2820473" y="12879"/>
                </a:lnTo>
                <a:lnTo>
                  <a:pt x="2910625" y="12879"/>
                </a:lnTo>
                <a:lnTo>
                  <a:pt x="2910625" y="528034"/>
                </a:lnTo>
                <a:lnTo>
                  <a:pt x="3232597" y="528034"/>
                </a:lnTo>
                <a:lnTo>
                  <a:pt x="3232597" y="25758"/>
                </a:lnTo>
                <a:lnTo>
                  <a:pt x="3335628" y="25758"/>
                </a:lnTo>
                <a:lnTo>
                  <a:pt x="3335628" y="528034"/>
                </a:lnTo>
                <a:lnTo>
                  <a:pt x="3464417" y="528034"/>
                </a:lnTo>
                <a:lnTo>
                  <a:pt x="3464417" y="38636"/>
                </a:lnTo>
                <a:lnTo>
                  <a:pt x="3786389" y="38636"/>
                </a:lnTo>
                <a:lnTo>
                  <a:pt x="3786389" y="553791"/>
                </a:lnTo>
                <a:lnTo>
                  <a:pt x="4031087" y="553791"/>
                </a:lnTo>
              </a:path>
            </a:pathLst>
          </a:cu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575" y="5099806"/>
            <a:ext cx="925233" cy="60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Freeform 39"/>
          <p:cNvSpPr/>
          <p:nvPr/>
        </p:nvSpPr>
        <p:spPr>
          <a:xfrm>
            <a:off x="1082808" y="6099927"/>
            <a:ext cx="2041252" cy="193947"/>
          </a:xfrm>
          <a:custGeom>
            <a:avLst/>
            <a:gdLst>
              <a:gd name="connsiteX0" fmla="*/ 0 w 4031087"/>
              <a:gd name="connsiteY0" fmla="*/ 553791 h 566670"/>
              <a:gd name="connsiteX1" fmla="*/ 566670 w 4031087"/>
              <a:gd name="connsiteY1" fmla="*/ 553791 h 566670"/>
              <a:gd name="connsiteX2" fmla="*/ 566670 w 4031087"/>
              <a:gd name="connsiteY2" fmla="*/ 25758 h 566670"/>
              <a:gd name="connsiteX3" fmla="*/ 875763 w 4031087"/>
              <a:gd name="connsiteY3" fmla="*/ 25758 h 566670"/>
              <a:gd name="connsiteX4" fmla="*/ 875763 w 4031087"/>
              <a:gd name="connsiteY4" fmla="*/ 553791 h 566670"/>
              <a:gd name="connsiteX5" fmla="*/ 1068946 w 4031087"/>
              <a:gd name="connsiteY5" fmla="*/ 553791 h 566670"/>
              <a:gd name="connsiteX6" fmla="*/ 1068946 w 4031087"/>
              <a:gd name="connsiteY6" fmla="*/ 25758 h 566670"/>
              <a:gd name="connsiteX7" fmla="*/ 1197735 w 4031087"/>
              <a:gd name="connsiteY7" fmla="*/ 25758 h 566670"/>
              <a:gd name="connsiteX8" fmla="*/ 1197735 w 4031087"/>
              <a:gd name="connsiteY8" fmla="*/ 553791 h 566670"/>
              <a:gd name="connsiteX9" fmla="*/ 1326524 w 4031087"/>
              <a:gd name="connsiteY9" fmla="*/ 553791 h 566670"/>
              <a:gd name="connsiteX10" fmla="*/ 1326524 w 4031087"/>
              <a:gd name="connsiteY10" fmla="*/ 12879 h 566670"/>
              <a:gd name="connsiteX11" fmla="*/ 1442434 w 4031087"/>
              <a:gd name="connsiteY11" fmla="*/ 12879 h 566670"/>
              <a:gd name="connsiteX12" fmla="*/ 1442434 w 4031087"/>
              <a:gd name="connsiteY12" fmla="*/ 553791 h 566670"/>
              <a:gd name="connsiteX13" fmla="*/ 1815921 w 4031087"/>
              <a:gd name="connsiteY13" fmla="*/ 553791 h 566670"/>
              <a:gd name="connsiteX14" fmla="*/ 1815921 w 4031087"/>
              <a:gd name="connsiteY14" fmla="*/ 0 h 566670"/>
              <a:gd name="connsiteX15" fmla="*/ 1970467 w 4031087"/>
              <a:gd name="connsiteY15" fmla="*/ 0 h 566670"/>
              <a:gd name="connsiteX16" fmla="*/ 1970467 w 4031087"/>
              <a:gd name="connsiteY16" fmla="*/ 566670 h 566670"/>
              <a:gd name="connsiteX17" fmla="*/ 2099256 w 4031087"/>
              <a:gd name="connsiteY17" fmla="*/ 566670 h 566670"/>
              <a:gd name="connsiteX18" fmla="*/ 2099256 w 4031087"/>
              <a:gd name="connsiteY18" fmla="*/ 0 h 566670"/>
              <a:gd name="connsiteX19" fmla="*/ 2498501 w 4031087"/>
              <a:gd name="connsiteY19" fmla="*/ 0 h 566670"/>
              <a:gd name="connsiteX20" fmla="*/ 2498501 w 4031087"/>
              <a:gd name="connsiteY20" fmla="*/ 528034 h 566670"/>
              <a:gd name="connsiteX21" fmla="*/ 2601532 w 4031087"/>
              <a:gd name="connsiteY21" fmla="*/ 528034 h 566670"/>
              <a:gd name="connsiteX22" fmla="*/ 2601532 w 4031087"/>
              <a:gd name="connsiteY22" fmla="*/ 12879 h 566670"/>
              <a:gd name="connsiteX23" fmla="*/ 2704563 w 4031087"/>
              <a:gd name="connsiteY23" fmla="*/ 12879 h 566670"/>
              <a:gd name="connsiteX24" fmla="*/ 2704563 w 4031087"/>
              <a:gd name="connsiteY24" fmla="*/ 540913 h 566670"/>
              <a:gd name="connsiteX25" fmla="*/ 2820473 w 4031087"/>
              <a:gd name="connsiteY25" fmla="*/ 540913 h 566670"/>
              <a:gd name="connsiteX26" fmla="*/ 2820473 w 4031087"/>
              <a:gd name="connsiteY26" fmla="*/ 12879 h 566670"/>
              <a:gd name="connsiteX27" fmla="*/ 2910625 w 4031087"/>
              <a:gd name="connsiteY27" fmla="*/ 12879 h 566670"/>
              <a:gd name="connsiteX28" fmla="*/ 2910625 w 4031087"/>
              <a:gd name="connsiteY28" fmla="*/ 528034 h 566670"/>
              <a:gd name="connsiteX29" fmla="*/ 3232597 w 4031087"/>
              <a:gd name="connsiteY29" fmla="*/ 528034 h 566670"/>
              <a:gd name="connsiteX30" fmla="*/ 3232597 w 4031087"/>
              <a:gd name="connsiteY30" fmla="*/ 25758 h 566670"/>
              <a:gd name="connsiteX31" fmla="*/ 3335628 w 4031087"/>
              <a:gd name="connsiteY31" fmla="*/ 25758 h 566670"/>
              <a:gd name="connsiteX32" fmla="*/ 3335628 w 4031087"/>
              <a:gd name="connsiteY32" fmla="*/ 528034 h 566670"/>
              <a:gd name="connsiteX33" fmla="*/ 3464417 w 4031087"/>
              <a:gd name="connsiteY33" fmla="*/ 528034 h 566670"/>
              <a:gd name="connsiteX34" fmla="*/ 3464417 w 4031087"/>
              <a:gd name="connsiteY34" fmla="*/ 38636 h 566670"/>
              <a:gd name="connsiteX35" fmla="*/ 3786389 w 4031087"/>
              <a:gd name="connsiteY35" fmla="*/ 38636 h 566670"/>
              <a:gd name="connsiteX36" fmla="*/ 3786389 w 4031087"/>
              <a:gd name="connsiteY36" fmla="*/ 553791 h 566670"/>
              <a:gd name="connsiteX37" fmla="*/ 4031087 w 4031087"/>
              <a:gd name="connsiteY37" fmla="*/ 553791 h 56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31087" h="566670">
                <a:moveTo>
                  <a:pt x="0" y="553791"/>
                </a:moveTo>
                <a:lnTo>
                  <a:pt x="566670" y="553791"/>
                </a:lnTo>
                <a:lnTo>
                  <a:pt x="566670" y="25758"/>
                </a:lnTo>
                <a:lnTo>
                  <a:pt x="875763" y="25758"/>
                </a:lnTo>
                <a:lnTo>
                  <a:pt x="875763" y="553791"/>
                </a:lnTo>
                <a:lnTo>
                  <a:pt x="1068946" y="553791"/>
                </a:lnTo>
                <a:lnTo>
                  <a:pt x="1068946" y="25758"/>
                </a:lnTo>
                <a:lnTo>
                  <a:pt x="1197735" y="25758"/>
                </a:lnTo>
                <a:lnTo>
                  <a:pt x="1197735" y="553791"/>
                </a:lnTo>
                <a:lnTo>
                  <a:pt x="1326524" y="553791"/>
                </a:lnTo>
                <a:lnTo>
                  <a:pt x="1326524" y="12879"/>
                </a:lnTo>
                <a:lnTo>
                  <a:pt x="1442434" y="12879"/>
                </a:lnTo>
                <a:lnTo>
                  <a:pt x="1442434" y="553791"/>
                </a:lnTo>
                <a:lnTo>
                  <a:pt x="1815921" y="553791"/>
                </a:lnTo>
                <a:lnTo>
                  <a:pt x="1815921" y="0"/>
                </a:lnTo>
                <a:lnTo>
                  <a:pt x="1970467" y="0"/>
                </a:lnTo>
                <a:lnTo>
                  <a:pt x="1970467" y="566670"/>
                </a:lnTo>
                <a:lnTo>
                  <a:pt x="2099256" y="566670"/>
                </a:lnTo>
                <a:lnTo>
                  <a:pt x="2099256" y="0"/>
                </a:lnTo>
                <a:lnTo>
                  <a:pt x="2498501" y="0"/>
                </a:lnTo>
                <a:lnTo>
                  <a:pt x="2498501" y="528034"/>
                </a:lnTo>
                <a:lnTo>
                  <a:pt x="2601532" y="528034"/>
                </a:lnTo>
                <a:lnTo>
                  <a:pt x="2601532" y="12879"/>
                </a:lnTo>
                <a:lnTo>
                  <a:pt x="2704563" y="12879"/>
                </a:lnTo>
                <a:lnTo>
                  <a:pt x="2704563" y="540913"/>
                </a:lnTo>
                <a:lnTo>
                  <a:pt x="2820473" y="540913"/>
                </a:lnTo>
                <a:lnTo>
                  <a:pt x="2820473" y="12879"/>
                </a:lnTo>
                <a:lnTo>
                  <a:pt x="2910625" y="12879"/>
                </a:lnTo>
                <a:lnTo>
                  <a:pt x="2910625" y="528034"/>
                </a:lnTo>
                <a:lnTo>
                  <a:pt x="3232597" y="528034"/>
                </a:lnTo>
                <a:lnTo>
                  <a:pt x="3232597" y="25758"/>
                </a:lnTo>
                <a:lnTo>
                  <a:pt x="3335628" y="25758"/>
                </a:lnTo>
                <a:lnTo>
                  <a:pt x="3335628" y="528034"/>
                </a:lnTo>
                <a:lnTo>
                  <a:pt x="3464417" y="528034"/>
                </a:lnTo>
                <a:lnTo>
                  <a:pt x="3464417" y="38636"/>
                </a:lnTo>
                <a:lnTo>
                  <a:pt x="3786389" y="38636"/>
                </a:lnTo>
                <a:lnTo>
                  <a:pt x="3786389" y="553791"/>
                </a:lnTo>
                <a:lnTo>
                  <a:pt x="4031087" y="553791"/>
                </a:lnTo>
              </a:path>
            </a:pathLst>
          </a:cu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1158093" y="5306096"/>
            <a:ext cx="0" cy="703686"/>
          </a:xfrm>
          <a:prstGeom prst="line">
            <a:avLst/>
          </a:prstGeom>
          <a:ln w="38100">
            <a:solidFill>
              <a:srgbClr val="E46C0A">
                <a:alpha val="21961"/>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10109" y="5812403"/>
            <a:ext cx="0" cy="594671"/>
          </a:xfrm>
          <a:prstGeom prst="line">
            <a:avLst/>
          </a:prstGeom>
          <a:ln w="38100">
            <a:solidFill>
              <a:srgbClr val="E46C0A">
                <a:alpha val="21961"/>
              </a:srgbClr>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170972" y="5919116"/>
            <a:ext cx="439137"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83851" y="5634888"/>
            <a:ext cx="402674" cy="369332"/>
          </a:xfrm>
          <a:prstGeom prst="rect">
            <a:avLst/>
          </a:prstGeom>
          <a:noFill/>
        </p:spPr>
        <p:txBody>
          <a:bodyPr wrap="none" rtlCol="0">
            <a:spAutoFit/>
          </a:bodyPr>
          <a:lstStyle/>
          <a:p>
            <a:r>
              <a:rPr lang="en-US" i="1" dirty="0" smtClean="0">
                <a:sym typeface="Symbol"/>
              </a:rPr>
              <a:t>t</a:t>
            </a:r>
            <a:endParaRPr lang="en-US" i="1" dirty="0"/>
          </a:p>
        </p:txBody>
      </p:sp>
      <p:pic>
        <p:nvPicPr>
          <p:cNvPr id="3901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017" y="5854721"/>
            <a:ext cx="73818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1233758" y="5158922"/>
            <a:ext cx="1473417" cy="307777"/>
          </a:xfrm>
          <a:prstGeom prst="rect">
            <a:avLst/>
          </a:prstGeom>
          <a:noFill/>
        </p:spPr>
        <p:txBody>
          <a:bodyPr wrap="none" rtlCol="0">
            <a:spAutoFit/>
          </a:bodyPr>
          <a:lstStyle/>
          <a:p>
            <a:r>
              <a:rPr lang="en-US" sz="1400" dirty="0" smtClean="0"/>
              <a:t>Transmitted Code</a:t>
            </a:r>
            <a:endParaRPr lang="en-US" sz="1400" dirty="0"/>
          </a:p>
        </p:txBody>
      </p:sp>
      <p:sp>
        <p:nvSpPr>
          <p:cNvPr id="50" name="TextBox 49"/>
          <p:cNvSpPr txBox="1"/>
          <p:nvPr/>
        </p:nvSpPr>
        <p:spPr>
          <a:xfrm>
            <a:off x="1678824" y="5812403"/>
            <a:ext cx="1255408" cy="307777"/>
          </a:xfrm>
          <a:prstGeom prst="rect">
            <a:avLst/>
          </a:prstGeom>
          <a:noFill/>
        </p:spPr>
        <p:txBody>
          <a:bodyPr wrap="none" rtlCol="0">
            <a:spAutoFit/>
          </a:bodyPr>
          <a:lstStyle/>
          <a:p>
            <a:r>
              <a:rPr lang="en-US" sz="1400" dirty="0" smtClean="0"/>
              <a:t>Received Code</a:t>
            </a:r>
            <a:endParaRPr lang="en-US" sz="1400" dirty="0"/>
          </a:p>
        </p:txBody>
      </p:sp>
      <p:sp>
        <p:nvSpPr>
          <p:cNvPr id="46" name="TextBox 45"/>
          <p:cNvSpPr txBox="1"/>
          <p:nvPr/>
        </p:nvSpPr>
        <p:spPr>
          <a:xfrm>
            <a:off x="29881" y="4841106"/>
            <a:ext cx="2885470" cy="338554"/>
          </a:xfrm>
          <a:prstGeom prst="rect">
            <a:avLst/>
          </a:prstGeom>
          <a:noFill/>
        </p:spPr>
        <p:txBody>
          <a:bodyPr wrap="none" rtlCol="0">
            <a:spAutoFit/>
          </a:bodyPr>
          <a:lstStyle/>
          <a:p>
            <a:r>
              <a:rPr lang="en-US" sz="1600" dirty="0" smtClean="0"/>
              <a:t>Satellite transmits a known code</a:t>
            </a:r>
            <a:endParaRPr lang="en-US" sz="1600" dirty="0"/>
          </a:p>
        </p:txBody>
      </p:sp>
      <p:sp>
        <p:nvSpPr>
          <p:cNvPr id="53" name="TextBox 52"/>
          <p:cNvSpPr txBox="1"/>
          <p:nvPr/>
        </p:nvSpPr>
        <p:spPr>
          <a:xfrm>
            <a:off x="813107" y="6295483"/>
            <a:ext cx="2728583" cy="584775"/>
          </a:xfrm>
          <a:prstGeom prst="rect">
            <a:avLst/>
          </a:prstGeom>
          <a:noFill/>
        </p:spPr>
        <p:txBody>
          <a:bodyPr wrap="square" rtlCol="0">
            <a:spAutoFit/>
          </a:bodyPr>
          <a:lstStyle/>
          <a:p>
            <a:r>
              <a:rPr lang="en-US" sz="1600" dirty="0" smtClean="0"/>
              <a:t>Receiver determines duration of transmission</a:t>
            </a:r>
            <a:endParaRPr lang="en-US" sz="1600" dirty="0"/>
          </a:p>
        </p:txBody>
      </p:sp>
      <p:sp>
        <p:nvSpPr>
          <p:cNvPr id="54" name="TextBox 53"/>
          <p:cNvSpPr txBox="1"/>
          <p:nvPr/>
        </p:nvSpPr>
        <p:spPr>
          <a:xfrm>
            <a:off x="3248243" y="4926128"/>
            <a:ext cx="2082264" cy="1077218"/>
          </a:xfrm>
          <a:prstGeom prst="rect">
            <a:avLst/>
          </a:prstGeom>
          <a:noFill/>
        </p:spPr>
        <p:txBody>
          <a:bodyPr wrap="square" rtlCol="0">
            <a:spAutoFit/>
          </a:bodyPr>
          <a:lstStyle/>
          <a:p>
            <a:r>
              <a:rPr lang="en-US" sz="1600" dirty="0" smtClean="0"/>
              <a:t>Receiver computes</a:t>
            </a:r>
            <a:br>
              <a:rPr lang="en-US" sz="1600" dirty="0" smtClean="0"/>
            </a:br>
            <a:r>
              <a:rPr lang="en-US" sz="1600" dirty="0" err="1" smtClean="0"/>
              <a:t>pseudorange</a:t>
            </a:r>
            <a:r>
              <a:rPr lang="en-US" sz="1600" dirty="0" smtClean="0"/>
              <a:t> to each satellite via speed of light, c:</a:t>
            </a:r>
            <a:endParaRPr lang="en-US" sz="1600" dirty="0"/>
          </a:p>
        </p:txBody>
      </p:sp>
      <p:sp>
        <p:nvSpPr>
          <p:cNvPr id="55" name="TextBox 54"/>
          <p:cNvSpPr txBox="1"/>
          <p:nvPr/>
        </p:nvSpPr>
        <p:spPr>
          <a:xfrm>
            <a:off x="3741311" y="5935513"/>
            <a:ext cx="893193" cy="369332"/>
          </a:xfrm>
          <a:prstGeom prst="rect">
            <a:avLst/>
          </a:prstGeom>
          <a:noFill/>
        </p:spPr>
        <p:txBody>
          <a:bodyPr wrap="none" rtlCol="0">
            <a:spAutoFit/>
          </a:bodyPr>
          <a:lstStyle/>
          <a:p>
            <a:r>
              <a:rPr lang="en-US" i="1" dirty="0" err="1" smtClean="0">
                <a:sym typeface="Symbol"/>
              </a:rPr>
              <a:t>PR</a:t>
            </a:r>
            <a:r>
              <a:rPr lang="en-US" i="1" baseline="-25000" dirty="0" err="1" smtClean="0">
                <a:sym typeface="Symbol"/>
              </a:rPr>
              <a:t>i</a:t>
            </a:r>
            <a:r>
              <a:rPr lang="en-US" i="1" dirty="0" smtClean="0">
                <a:sym typeface="Symbol"/>
              </a:rPr>
              <a:t>=</a:t>
            </a:r>
            <a:r>
              <a:rPr lang="en-US" i="1" dirty="0" err="1" smtClean="0">
                <a:sym typeface="Symbol"/>
              </a:rPr>
              <a:t>ct</a:t>
            </a:r>
            <a:endParaRPr lang="en-US" i="1" dirty="0"/>
          </a:p>
        </p:txBody>
      </p:sp>
      <p:sp>
        <p:nvSpPr>
          <p:cNvPr id="56" name="TextBox 55"/>
          <p:cNvSpPr txBox="1"/>
          <p:nvPr/>
        </p:nvSpPr>
        <p:spPr>
          <a:xfrm>
            <a:off x="5472177" y="4788221"/>
            <a:ext cx="3671823" cy="830997"/>
          </a:xfrm>
          <a:prstGeom prst="rect">
            <a:avLst/>
          </a:prstGeom>
          <a:noFill/>
        </p:spPr>
        <p:txBody>
          <a:bodyPr wrap="square" rtlCol="0">
            <a:spAutoFit/>
          </a:bodyPr>
          <a:lstStyle/>
          <a:p>
            <a:r>
              <a:rPr lang="en-US" sz="1600" dirty="0" smtClean="0"/>
              <a:t>Receiver uses a </a:t>
            </a:r>
            <a:r>
              <a:rPr lang="en-US" sz="1600" dirty="0" err="1" smtClean="0"/>
              <a:t>Kalman</a:t>
            </a:r>
            <a:r>
              <a:rPr lang="en-US" sz="1600" dirty="0" smtClean="0"/>
              <a:t> Filter to estimate position, velocity, and clock error from at least 4 satellites</a:t>
            </a:r>
            <a:endParaRPr lang="en-US" sz="1600" dirty="0"/>
          </a:p>
        </p:txBody>
      </p:sp>
      <p:graphicFrame>
        <p:nvGraphicFramePr>
          <p:cNvPr id="48" name="Object 47"/>
          <p:cNvGraphicFramePr>
            <a:graphicFrameLocks noChangeAspect="1"/>
          </p:cNvGraphicFramePr>
          <p:nvPr>
            <p:extLst>
              <p:ext uri="{D42A27DB-BD31-4B8C-83A1-F6EECF244321}">
                <p14:modId xmlns:p14="http://schemas.microsoft.com/office/powerpoint/2010/main" val="2111155753"/>
              </p:ext>
            </p:extLst>
          </p:nvPr>
        </p:nvGraphicFramePr>
        <p:xfrm>
          <a:off x="5612766" y="5563672"/>
          <a:ext cx="466104" cy="1264250"/>
        </p:xfrm>
        <a:graphic>
          <a:graphicData uri="http://schemas.openxmlformats.org/presentationml/2006/ole">
            <mc:AlternateContent xmlns:mc="http://schemas.openxmlformats.org/markup-compatibility/2006">
              <mc:Choice xmlns:v="urn:schemas-microsoft-com:vml" Requires="v">
                <p:oleObj spid="_x0000_s390299" name="Equation" r:id="rId9" imgW="431640" imgH="1168200" progId="Equation.3">
                  <p:embed/>
                </p:oleObj>
              </mc:Choice>
              <mc:Fallback>
                <p:oleObj name="Equation" r:id="rId9" imgW="431640" imgH="1168200" progId="Equation.3">
                  <p:embed/>
                  <p:pic>
                    <p:nvPicPr>
                      <p:cNvPr id="0" name="Object 24"/>
                      <p:cNvPicPr>
                        <a:picLocks noChangeAspect="1" noChangeArrowheads="1"/>
                      </p:cNvPicPr>
                      <p:nvPr/>
                    </p:nvPicPr>
                    <p:blipFill>
                      <a:blip r:embed="rId10"/>
                      <a:srcRect/>
                      <a:stretch>
                        <a:fillRect/>
                      </a:stretch>
                    </p:blipFill>
                    <p:spPr bwMode="auto">
                      <a:xfrm>
                        <a:off x="5612766" y="5563672"/>
                        <a:ext cx="466104" cy="1264250"/>
                      </a:xfrm>
                      <a:prstGeom prst="rect">
                        <a:avLst/>
                      </a:prstGeom>
                      <a:noFill/>
                      <a:ln>
                        <a:noFill/>
                      </a:ln>
                    </p:spPr>
                  </p:pic>
                </p:oleObj>
              </mc:Fallback>
            </mc:AlternateContent>
          </a:graphicData>
        </a:graphic>
      </p:graphicFrame>
      <p:sp>
        <p:nvSpPr>
          <p:cNvPr id="49" name="Right Arrow 48"/>
          <p:cNvSpPr/>
          <p:nvPr/>
        </p:nvSpPr>
        <p:spPr>
          <a:xfrm>
            <a:off x="6117465" y="5958258"/>
            <a:ext cx="283335" cy="92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6426558" y="5665403"/>
            <a:ext cx="1039189" cy="99297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Kalman</a:t>
            </a:r>
            <a:endParaRPr lang="en-US" dirty="0" smtClean="0">
              <a:solidFill>
                <a:schemeClr val="tx1"/>
              </a:solidFill>
            </a:endParaRPr>
          </a:p>
          <a:p>
            <a:pPr algn="ctr"/>
            <a:r>
              <a:rPr lang="en-US" dirty="0" smtClean="0">
                <a:solidFill>
                  <a:schemeClr val="tx1"/>
                </a:solidFill>
              </a:rPr>
              <a:t>Filter</a:t>
            </a:r>
            <a:endParaRPr lang="en-US" dirty="0">
              <a:solidFill>
                <a:schemeClr val="tx1"/>
              </a:solidFill>
            </a:endParaRPr>
          </a:p>
        </p:txBody>
      </p:sp>
      <p:sp>
        <p:nvSpPr>
          <p:cNvPr id="60" name="Right Arrow 59"/>
          <p:cNvSpPr/>
          <p:nvPr/>
        </p:nvSpPr>
        <p:spPr>
          <a:xfrm>
            <a:off x="7491506" y="5966293"/>
            <a:ext cx="283335" cy="92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Object 60"/>
          <p:cNvGraphicFramePr>
            <a:graphicFrameLocks noChangeAspect="1"/>
          </p:cNvGraphicFramePr>
          <p:nvPr>
            <p:extLst>
              <p:ext uri="{D42A27DB-BD31-4B8C-83A1-F6EECF244321}">
                <p14:modId xmlns:p14="http://schemas.microsoft.com/office/powerpoint/2010/main" val="61550487"/>
              </p:ext>
            </p:extLst>
          </p:nvPr>
        </p:nvGraphicFramePr>
        <p:xfrm>
          <a:off x="7867650" y="5653088"/>
          <a:ext cx="1028700" cy="495300"/>
        </p:xfrm>
        <a:graphic>
          <a:graphicData uri="http://schemas.openxmlformats.org/presentationml/2006/ole">
            <mc:AlternateContent xmlns:mc="http://schemas.openxmlformats.org/markup-compatibility/2006">
              <mc:Choice xmlns:v="urn:schemas-microsoft-com:vml" Requires="v">
                <p:oleObj spid="_x0000_s390300" name="Equation" r:id="rId11" imgW="952200" imgH="457200" progId="Equation.3">
                  <p:embed/>
                </p:oleObj>
              </mc:Choice>
              <mc:Fallback>
                <p:oleObj name="Equation" r:id="rId11" imgW="952200" imgH="457200" progId="Equation.3">
                  <p:embed/>
                  <p:pic>
                    <p:nvPicPr>
                      <p:cNvPr id="0" name=""/>
                      <p:cNvPicPr>
                        <a:picLocks noChangeAspect="1" noChangeArrowheads="1"/>
                      </p:cNvPicPr>
                      <p:nvPr/>
                    </p:nvPicPr>
                    <p:blipFill>
                      <a:blip r:embed="rId12"/>
                      <a:srcRect/>
                      <a:stretch>
                        <a:fillRect/>
                      </a:stretch>
                    </p:blipFill>
                    <p:spPr bwMode="auto">
                      <a:xfrm>
                        <a:off x="7867650" y="5653088"/>
                        <a:ext cx="1028700" cy="495300"/>
                      </a:xfrm>
                      <a:prstGeom prst="rect">
                        <a:avLst/>
                      </a:prstGeom>
                      <a:noFill/>
                      <a:ln>
                        <a:noFill/>
                      </a:ln>
                    </p:spPr>
                  </p:pic>
                </p:oleObj>
              </mc:Fallback>
            </mc:AlternateContent>
          </a:graphicData>
        </a:graphic>
      </p:graphicFrame>
      <p:sp>
        <p:nvSpPr>
          <p:cNvPr id="63" name="Content Placeholder 2"/>
          <p:cNvSpPr>
            <a:spLocks noGrp="1"/>
          </p:cNvSpPr>
          <p:nvPr>
            <p:ph idx="1"/>
          </p:nvPr>
        </p:nvSpPr>
        <p:spPr>
          <a:xfrm>
            <a:off x="4013512" y="302080"/>
            <a:ext cx="4775219" cy="1449446"/>
          </a:xfrm>
          <a:solidFill>
            <a:schemeClr val="bg1"/>
          </a:solidFill>
          <a:ln w="19050">
            <a:solidFill>
              <a:schemeClr val="tx1"/>
            </a:solidFill>
          </a:ln>
        </p:spPr>
        <p:txBody>
          <a:bodyPr>
            <a:normAutofit/>
          </a:bodyPr>
          <a:lstStyle/>
          <a:p>
            <a:pPr marL="0" indent="0">
              <a:spcBef>
                <a:spcPts val="800"/>
              </a:spcBef>
              <a:buNone/>
            </a:pPr>
            <a:r>
              <a:rPr lang="en-US" sz="2000" dirty="0" smtClean="0"/>
              <a:t>“Time of flight” of radio signal from satellite to receiver used to calculate “</a:t>
            </a:r>
            <a:r>
              <a:rPr lang="en-US" sz="2000" dirty="0" err="1" smtClean="0"/>
              <a:t>pseudorange</a:t>
            </a:r>
            <a:r>
              <a:rPr lang="en-US" sz="2000" dirty="0" smtClean="0"/>
              <a:t>”</a:t>
            </a:r>
          </a:p>
          <a:p>
            <a:pPr>
              <a:spcBef>
                <a:spcPts val="800"/>
              </a:spcBef>
            </a:pPr>
            <a:endParaRPr lang="en-US" sz="1600" dirty="0" smtClean="0"/>
          </a:p>
          <a:p>
            <a:pPr>
              <a:spcBef>
                <a:spcPts val="800"/>
              </a:spcBef>
            </a:pPr>
            <a:r>
              <a:rPr lang="en-US" sz="1600" dirty="0" smtClean="0"/>
              <a:t>10 </a:t>
            </a:r>
            <a:r>
              <a:rPr lang="en-US" sz="1600" dirty="0" smtClean="0"/>
              <a:t>ns timing error </a:t>
            </a:r>
            <a:r>
              <a:rPr lang="en-US" sz="1600" dirty="0" smtClean="0">
                <a:sym typeface="Wingdings"/>
              </a:rPr>
              <a:t> 3 m </a:t>
            </a:r>
            <a:r>
              <a:rPr lang="en-US" sz="1600" dirty="0" err="1" smtClean="0">
                <a:sym typeface="Wingdings"/>
              </a:rPr>
              <a:t>pseudorange</a:t>
            </a:r>
            <a:r>
              <a:rPr lang="en-US" sz="1600" dirty="0" smtClean="0">
                <a:sym typeface="Wingdings"/>
              </a:rPr>
              <a:t> error</a:t>
            </a:r>
            <a:endParaRPr lang="en-US" sz="1600" dirty="0"/>
          </a:p>
          <a:p>
            <a:pPr lvl="1">
              <a:spcBef>
                <a:spcPts val="800"/>
              </a:spcBef>
            </a:pPr>
            <a:endParaRPr lang="en-US" sz="1600" dirty="0" smtClean="0"/>
          </a:p>
          <a:p>
            <a:pPr lvl="1">
              <a:spcBef>
                <a:spcPts val="800"/>
              </a:spcBef>
            </a:pPr>
            <a:endParaRPr lang="en-US" sz="1600" dirty="0"/>
          </a:p>
        </p:txBody>
      </p:sp>
      <p:sp>
        <p:nvSpPr>
          <p:cNvPr id="64" name="TextBox 63"/>
          <p:cNvSpPr txBox="1"/>
          <p:nvPr/>
        </p:nvSpPr>
        <p:spPr>
          <a:xfrm>
            <a:off x="7794947" y="6154048"/>
            <a:ext cx="1567996" cy="738664"/>
          </a:xfrm>
          <a:prstGeom prst="rect">
            <a:avLst/>
          </a:prstGeom>
          <a:noFill/>
        </p:spPr>
        <p:txBody>
          <a:bodyPr wrap="square" rtlCol="0">
            <a:spAutoFit/>
          </a:bodyPr>
          <a:lstStyle/>
          <a:p>
            <a:r>
              <a:rPr lang="en-US" sz="1400" dirty="0" smtClean="0"/>
              <a:t>Velocity vector derived from position</a:t>
            </a:r>
            <a:endParaRPr lang="en-US" sz="1400" dirty="0"/>
          </a:p>
        </p:txBody>
      </p:sp>
      <p:sp>
        <p:nvSpPr>
          <p:cNvPr id="3" name="AutoShape 135" descr="R_i\,=\,\sqrt{(x_i- x)^2 + (y_i-y)^2 + (z_i-z)^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0280" name="Picture 1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8909" y="943527"/>
            <a:ext cx="38004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40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6" grpId="0" animBg="1"/>
      <p:bldP spid="23" grpId="0"/>
      <p:bldP spid="30" grpId="0"/>
      <p:bldP spid="31" grpId="0"/>
      <p:bldP spid="32" grpId="0"/>
      <p:bldP spid="33" grpId="0"/>
      <p:bldP spid="34" grpId="0"/>
      <p:bldP spid="56" grpId="0"/>
      <p:bldP spid="49" grpId="0" animBg="1"/>
      <p:bldP spid="51" grpId="0" animBg="1"/>
      <p:bldP spid="60" grpId="0" animBg="1"/>
      <p:bldP spid="63" grpId="0" uiExpand="1" build="p" animBg="1"/>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timing error explained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When you measure the distance to four located satellites, you can draw four spheres that all intersect at one point. Three spheres will intersect even if your numbers are way off, but </a:t>
            </a:r>
            <a:r>
              <a:rPr lang="en-US" i="1" dirty="0"/>
              <a:t>four</a:t>
            </a:r>
            <a:r>
              <a:rPr lang="en-US" dirty="0"/>
              <a:t> spheres will not intersect at one point if you've measured incorrectly. Since the receiver makes all its distance measurements using its own built-in clock, the distances will all be </a:t>
            </a:r>
            <a:r>
              <a:rPr lang="en-US" b="1" dirty="0"/>
              <a:t>proportionally incorrect</a:t>
            </a:r>
            <a:r>
              <a:rPr lang="en-US" dirty="0"/>
              <a:t>.</a:t>
            </a:r>
          </a:p>
          <a:p>
            <a:pPr marL="0" indent="0">
              <a:buNone/>
            </a:pPr>
            <a:r>
              <a:rPr lang="en-US" dirty="0"/>
              <a:t>The receiver can easily calculate the necessary adjustment that will cause the four spheres to intersect at one point. Based on this, it resets its clock to be in sync with the satellite's atomic clock. The receiver does this constantly whenever it's on, which means it is nearly as accurate as the expensive atomic clocks in the satellites</a:t>
            </a:r>
            <a:r>
              <a:rPr lang="en-US" dirty="0" smtClean="0"/>
              <a:t>.</a:t>
            </a:r>
          </a:p>
          <a:p>
            <a:pPr marL="0" indent="0">
              <a:buNone/>
            </a:pPr>
            <a:endParaRPr lang="en-US" dirty="0" smtClean="0"/>
          </a:p>
          <a:p>
            <a:pPr marL="0" indent="0">
              <a:buNone/>
            </a:pPr>
            <a:endParaRPr lang="en-US" dirty="0"/>
          </a:p>
          <a:p>
            <a:pPr marL="0" indent="0">
              <a:buNone/>
            </a:pPr>
            <a:endParaRPr lang="en-US" dirty="0"/>
          </a:p>
          <a:p>
            <a:pPr marL="0" indent="0">
              <a:buNone/>
            </a:pPr>
            <a:r>
              <a:rPr lang="en-US" sz="1300" dirty="0"/>
              <a:t>http://electronics.howstuffworks.com/gadgets/travel/gps3.htm</a:t>
            </a:r>
            <a:endParaRPr lang="en-US" sz="1300" dirty="0"/>
          </a:p>
          <a:p>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26</a:t>
            </a:fld>
            <a:endParaRPr lang="en-US"/>
          </a:p>
        </p:txBody>
      </p:sp>
    </p:spTree>
    <p:extLst>
      <p:ext uri="{BB962C8B-B14F-4D97-AF65-F5344CB8AC3E}">
        <p14:creationId xmlns:p14="http://schemas.microsoft.com/office/powerpoint/2010/main" val="2312068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243"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203" y="3872736"/>
            <a:ext cx="41243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76"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r="3050"/>
          <a:stretch/>
        </p:blipFill>
        <p:spPr bwMode="auto">
          <a:xfrm>
            <a:off x="5390029" y="5284047"/>
            <a:ext cx="3753972" cy="156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1648497" y="5335562"/>
            <a:ext cx="3657744" cy="1387209"/>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274" y="197365"/>
            <a:ext cx="8229600" cy="715962"/>
          </a:xfrm>
        </p:spPr>
        <p:txBody>
          <a:bodyPr/>
          <a:lstStyle/>
          <a:p>
            <a:r>
              <a:rPr lang="en-US" dirty="0" smtClean="0"/>
              <a:t>GPS Error Model for Simulation</a:t>
            </a:r>
            <a:endParaRPr lang="en-US" dirty="0"/>
          </a:p>
        </p:txBody>
      </p:sp>
      <p:sp>
        <p:nvSpPr>
          <p:cNvPr id="3" name="Content Placeholder 2"/>
          <p:cNvSpPr>
            <a:spLocks noGrp="1"/>
          </p:cNvSpPr>
          <p:nvPr>
            <p:ph idx="1"/>
          </p:nvPr>
        </p:nvSpPr>
        <p:spPr>
          <a:xfrm>
            <a:off x="135228" y="768439"/>
            <a:ext cx="8229600" cy="467933"/>
          </a:xfrm>
        </p:spPr>
        <p:txBody>
          <a:bodyPr>
            <a:normAutofit/>
          </a:bodyPr>
          <a:lstStyle/>
          <a:p>
            <a:r>
              <a:rPr lang="en-US" sz="2000" dirty="0" smtClean="0"/>
              <a:t>Need a simple model capturing transient behavior of errors</a:t>
            </a:r>
          </a:p>
        </p:txBody>
      </p:sp>
      <p:sp>
        <p:nvSpPr>
          <p:cNvPr id="4" name="Slide Number Placeholder 3"/>
          <p:cNvSpPr>
            <a:spLocks noGrp="1"/>
          </p:cNvSpPr>
          <p:nvPr>
            <p:ph type="sldNum" sz="quarter" idx="12"/>
          </p:nvPr>
        </p:nvSpPr>
        <p:spPr/>
        <p:txBody>
          <a:bodyPr/>
          <a:lstStyle/>
          <a:p>
            <a:fld id="{B3AB4247-CE5F-4970-A5ED-D81D737F7922}" type="slidenum">
              <a:rPr lang="en-US" smtClean="0"/>
              <a:pPr/>
              <a:t>27</a:t>
            </a:fld>
            <a:endParaRPr lang="en-US"/>
          </a:p>
        </p:txBody>
      </p:sp>
      <p:pic>
        <p:nvPicPr>
          <p:cNvPr id="5" name="Picture 4" descr="latex-image-1.pdf"/>
          <p:cNvPicPr>
            <a:picLocks noChangeAspect="1"/>
          </p:cNvPicPr>
          <p:nvPr/>
        </p:nvPicPr>
        <p:blipFill rotWithShape="1">
          <a:blip r:embed="rId5">
            <a:extLst>
              <a:ext uri="{28A0092B-C50C-407E-A947-70E740481C1C}">
                <a14:useLocalDpi xmlns:a14="http://schemas.microsoft.com/office/drawing/2010/main" val="0"/>
              </a:ext>
            </a:extLst>
          </a:blip>
          <a:srcRect t="41698" r="54449" b="29151"/>
          <a:stretch/>
        </p:blipFill>
        <p:spPr>
          <a:xfrm>
            <a:off x="202942" y="3837911"/>
            <a:ext cx="3449608" cy="1390919"/>
          </a:xfrm>
          <a:prstGeom prst="rect">
            <a:avLst/>
          </a:prstGeom>
        </p:spPr>
      </p:pic>
      <p:sp>
        <p:nvSpPr>
          <p:cNvPr id="7" name="TextBox 6"/>
          <p:cNvSpPr txBox="1"/>
          <p:nvPr/>
        </p:nvSpPr>
        <p:spPr>
          <a:xfrm>
            <a:off x="267337" y="3578481"/>
            <a:ext cx="3826240" cy="338554"/>
          </a:xfrm>
          <a:prstGeom prst="rect">
            <a:avLst/>
          </a:prstGeom>
          <a:noFill/>
        </p:spPr>
        <p:txBody>
          <a:bodyPr wrap="none" rtlCol="0">
            <a:spAutoFit/>
          </a:bodyPr>
          <a:lstStyle/>
          <a:p>
            <a:r>
              <a:rPr lang="en-US" sz="1600" dirty="0" smtClean="0"/>
              <a:t>Observed average GPS errors (time-varying)</a:t>
            </a:r>
            <a:endParaRPr lang="en-US" sz="1600" dirty="0"/>
          </a:p>
        </p:txBody>
      </p:sp>
      <p:sp>
        <p:nvSpPr>
          <p:cNvPr id="8" name="TextBox 7"/>
          <p:cNvSpPr txBox="1"/>
          <p:nvPr/>
        </p:nvSpPr>
        <p:spPr>
          <a:xfrm>
            <a:off x="4880484" y="3604239"/>
            <a:ext cx="4004238" cy="338554"/>
          </a:xfrm>
          <a:prstGeom prst="rect">
            <a:avLst/>
          </a:prstGeom>
          <a:noFill/>
        </p:spPr>
        <p:txBody>
          <a:bodyPr wrap="none" rtlCol="0">
            <a:spAutoFit/>
          </a:bodyPr>
          <a:lstStyle/>
          <a:p>
            <a:r>
              <a:rPr lang="en-US" sz="1600" dirty="0" smtClean="0"/>
              <a:t>Roughly equivalent Gauss-Markov Parameters</a:t>
            </a:r>
            <a:endParaRPr lang="en-US" sz="1600" dirty="0"/>
          </a:p>
        </p:txBody>
      </p:sp>
      <p:graphicFrame>
        <p:nvGraphicFramePr>
          <p:cNvPr id="10" name="Object 9"/>
          <p:cNvGraphicFramePr>
            <a:graphicFrameLocks noChangeAspect="1"/>
          </p:cNvGraphicFramePr>
          <p:nvPr>
            <p:extLst>
              <p:ext uri="{D42A27DB-BD31-4B8C-83A1-F6EECF244321}">
                <p14:modId xmlns:p14="http://schemas.microsoft.com/office/powerpoint/2010/main" val="3388335674"/>
              </p:ext>
            </p:extLst>
          </p:nvPr>
        </p:nvGraphicFramePr>
        <p:xfrm>
          <a:off x="422275" y="2014538"/>
          <a:ext cx="8283575" cy="1011237"/>
        </p:xfrm>
        <a:graphic>
          <a:graphicData uri="http://schemas.openxmlformats.org/presentationml/2006/ole">
            <mc:AlternateContent xmlns:mc="http://schemas.openxmlformats.org/markup-compatibility/2006">
              <mc:Choice xmlns:v="urn:schemas-microsoft-com:vml" Requires="v">
                <p:oleObj spid="_x0000_s391641" name="Equation" r:id="rId6" imgW="3225600" imgH="393480" progId="Equation.3">
                  <p:embed/>
                </p:oleObj>
              </mc:Choice>
              <mc:Fallback>
                <p:oleObj name="Equation" r:id="rId6" imgW="3225600" imgH="393480" progId="Equation.3">
                  <p:embed/>
                  <p:pic>
                    <p:nvPicPr>
                      <p:cNvPr id="0" name="Object 2"/>
                      <p:cNvPicPr>
                        <a:picLocks noChangeAspect="1" noChangeArrowheads="1"/>
                      </p:cNvPicPr>
                      <p:nvPr/>
                    </p:nvPicPr>
                    <p:blipFill>
                      <a:blip r:embed="rId7"/>
                      <a:srcRect/>
                      <a:stretch>
                        <a:fillRect/>
                      </a:stretch>
                    </p:blipFill>
                    <p:spPr bwMode="auto">
                      <a:xfrm>
                        <a:off x="422275" y="2014538"/>
                        <a:ext cx="8283575" cy="1011237"/>
                      </a:xfrm>
                      <a:prstGeom prst="rect">
                        <a:avLst/>
                      </a:prstGeom>
                      <a:noFill/>
                      <a:ln>
                        <a:noFill/>
                      </a:ln>
                    </p:spPr>
                  </p:pic>
                </p:oleObj>
              </mc:Fallback>
            </mc:AlternateContent>
          </a:graphicData>
        </a:graphic>
      </p:graphicFrame>
      <p:sp>
        <p:nvSpPr>
          <p:cNvPr id="11" name="TextBox 10"/>
          <p:cNvSpPr txBox="1"/>
          <p:nvPr/>
        </p:nvSpPr>
        <p:spPr>
          <a:xfrm>
            <a:off x="3039413" y="3292628"/>
            <a:ext cx="3148619" cy="369332"/>
          </a:xfrm>
          <a:prstGeom prst="rect">
            <a:avLst/>
          </a:prstGeom>
          <a:noFill/>
        </p:spPr>
        <p:txBody>
          <a:bodyPr wrap="none" rtlCol="0">
            <a:spAutoFit/>
          </a:bodyPr>
          <a:lstStyle/>
          <a:p>
            <a:r>
              <a:rPr lang="en-US" i="1" dirty="0" smtClean="0">
                <a:sym typeface="Symbol"/>
              </a:rPr>
              <a:t></a:t>
            </a:r>
            <a:r>
              <a:rPr lang="en-US" i="1" baseline="-25000" dirty="0" smtClean="0"/>
              <a:t>GPS</a:t>
            </a:r>
            <a:r>
              <a:rPr lang="en-US" dirty="0" smtClean="0"/>
              <a:t>: GPS Error Time Constant, 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893012011"/>
              </p:ext>
            </p:extLst>
          </p:nvPr>
        </p:nvGraphicFramePr>
        <p:xfrm>
          <a:off x="6954322" y="3245474"/>
          <a:ext cx="1930400" cy="344488"/>
        </p:xfrm>
        <a:graphic>
          <a:graphicData uri="http://schemas.openxmlformats.org/presentationml/2006/ole">
            <mc:AlternateContent xmlns:mc="http://schemas.openxmlformats.org/markup-compatibility/2006">
              <mc:Choice xmlns:v="urn:schemas-microsoft-com:vml" Requires="v">
                <p:oleObj spid="_x0000_s391642" name="Equation" r:id="rId8" imgW="1358640" imgH="241200" progId="Equation.3">
                  <p:embed/>
                </p:oleObj>
              </mc:Choice>
              <mc:Fallback>
                <p:oleObj name="Equation" r:id="rId8" imgW="1358640" imgH="241200" progId="Equation.3">
                  <p:embed/>
                  <p:pic>
                    <p:nvPicPr>
                      <p:cNvPr id="0" name=""/>
                      <p:cNvPicPr>
                        <a:picLocks noChangeAspect="1" noChangeArrowheads="1"/>
                      </p:cNvPicPr>
                      <p:nvPr/>
                    </p:nvPicPr>
                    <p:blipFill>
                      <a:blip r:embed="rId9"/>
                      <a:srcRect/>
                      <a:stretch>
                        <a:fillRect/>
                      </a:stretch>
                    </p:blipFill>
                    <p:spPr bwMode="auto">
                      <a:xfrm>
                        <a:off x="6954322" y="3245474"/>
                        <a:ext cx="1930400" cy="344488"/>
                      </a:xfrm>
                      <a:prstGeom prst="rect">
                        <a:avLst/>
                      </a:prstGeom>
                      <a:noFill/>
                      <a:ln>
                        <a:noFill/>
                      </a:ln>
                    </p:spPr>
                  </p:pic>
                </p:oleObj>
              </mc:Fallback>
            </mc:AlternateContent>
          </a:graphicData>
        </a:graphic>
      </p:graphicFrame>
      <p:sp>
        <p:nvSpPr>
          <p:cNvPr id="13" name="Freeform 12"/>
          <p:cNvSpPr/>
          <p:nvPr/>
        </p:nvSpPr>
        <p:spPr>
          <a:xfrm>
            <a:off x="6671255" y="3026535"/>
            <a:ext cx="211347" cy="399245"/>
          </a:xfrm>
          <a:custGeom>
            <a:avLst/>
            <a:gdLst>
              <a:gd name="connsiteX0" fmla="*/ 347729 w 347729"/>
              <a:gd name="connsiteY0" fmla="*/ 257578 h 257578"/>
              <a:gd name="connsiteX1" fmla="*/ 90152 w 347729"/>
              <a:gd name="connsiteY1" fmla="*/ 167426 h 257578"/>
              <a:gd name="connsiteX2" fmla="*/ 0 w 347729"/>
              <a:gd name="connsiteY2" fmla="*/ 0 h 257578"/>
            </a:gdLst>
            <a:ahLst/>
            <a:cxnLst>
              <a:cxn ang="0">
                <a:pos x="connsiteX0" y="connsiteY0"/>
              </a:cxn>
              <a:cxn ang="0">
                <a:pos x="connsiteX1" y="connsiteY1"/>
              </a:cxn>
              <a:cxn ang="0">
                <a:pos x="connsiteX2" y="connsiteY2"/>
              </a:cxn>
            </a:cxnLst>
            <a:rect l="l" t="t" r="r" b="b"/>
            <a:pathLst>
              <a:path w="347729" h="257578">
                <a:moveTo>
                  <a:pt x="347729" y="257578"/>
                </a:moveTo>
                <a:cubicBezTo>
                  <a:pt x="247918" y="233967"/>
                  <a:pt x="148107" y="210356"/>
                  <a:pt x="90152" y="167426"/>
                </a:cubicBezTo>
                <a:cubicBezTo>
                  <a:pt x="32197" y="124496"/>
                  <a:pt x="16098" y="62248"/>
                  <a:pt x="0" y="0"/>
                </a:cubicBezTo>
              </a:path>
            </a:pathLst>
          </a:custGeom>
          <a:noFill/>
          <a:ln w="3175">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3322749" y="2743200"/>
            <a:ext cx="787105" cy="643943"/>
          </a:xfrm>
          <a:custGeom>
            <a:avLst/>
            <a:gdLst>
              <a:gd name="connsiteX0" fmla="*/ 0 w 1649990"/>
              <a:gd name="connsiteY0" fmla="*/ 450760 h 450760"/>
              <a:gd name="connsiteX1" fmla="*/ 193183 w 1649990"/>
              <a:gd name="connsiteY1" fmla="*/ 334850 h 450760"/>
              <a:gd name="connsiteX2" fmla="*/ 824248 w 1649990"/>
              <a:gd name="connsiteY2" fmla="*/ 296214 h 450760"/>
              <a:gd name="connsiteX3" fmla="*/ 1519707 w 1649990"/>
              <a:gd name="connsiteY3" fmla="*/ 206062 h 450760"/>
              <a:gd name="connsiteX4" fmla="*/ 1648496 w 1649990"/>
              <a:gd name="connsiteY4" fmla="*/ 0 h 450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90" h="450760">
                <a:moveTo>
                  <a:pt x="0" y="450760"/>
                </a:moveTo>
                <a:cubicBezTo>
                  <a:pt x="27904" y="405684"/>
                  <a:pt x="55808" y="360608"/>
                  <a:pt x="193183" y="334850"/>
                </a:cubicBezTo>
                <a:cubicBezTo>
                  <a:pt x="330558" y="309092"/>
                  <a:pt x="603161" y="317679"/>
                  <a:pt x="824248" y="296214"/>
                </a:cubicBezTo>
                <a:cubicBezTo>
                  <a:pt x="1045335" y="274749"/>
                  <a:pt x="1382332" y="255431"/>
                  <a:pt x="1519707" y="206062"/>
                </a:cubicBezTo>
                <a:cubicBezTo>
                  <a:pt x="1657082" y="156693"/>
                  <a:pt x="1652789" y="78346"/>
                  <a:pt x="1648496" y="0"/>
                </a:cubicBezTo>
              </a:path>
            </a:pathLst>
          </a:custGeom>
          <a:noFill/>
          <a:ln w="3175">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11367340"/>
              </p:ext>
            </p:extLst>
          </p:nvPr>
        </p:nvGraphicFramePr>
        <p:xfrm>
          <a:off x="1671638" y="5464175"/>
          <a:ext cx="3587750" cy="1212850"/>
        </p:xfrm>
        <a:graphic>
          <a:graphicData uri="http://schemas.openxmlformats.org/presentationml/2006/ole">
            <mc:AlternateContent xmlns:mc="http://schemas.openxmlformats.org/markup-compatibility/2006">
              <mc:Choice xmlns:v="urn:schemas-microsoft-com:vml" Requires="v">
                <p:oleObj spid="_x0000_s391643" name="Equation" r:id="rId10" imgW="2145960" imgH="723600" progId="Equation.3">
                  <p:embed/>
                </p:oleObj>
              </mc:Choice>
              <mc:Fallback>
                <p:oleObj name="Equation" r:id="rId10" imgW="2145960" imgH="723600" progId="Equation.3">
                  <p:embed/>
                  <p:pic>
                    <p:nvPicPr>
                      <p:cNvPr id="0" name=""/>
                      <p:cNvPicPr>
                        <a:picLocks noChangeAspect="1" noChangeArrowheads="1"/>
                      </p:cNvPicPr>
                      <p:nvPr/>
                    </p:nvPicPr>
                    <p:blipFill>
                      <a:blip r:embed="rId11"/>
                      <a:srcRect/>
                      <a:stretch>
                        <a:fillRect/>
                      </a:stretch>
                    </p:blipFill>
                    <p:spPr bwMode="auto">
                      <a:xfrm>
                        <a:off x="1671638" y="5464175"/>
                        <a:ext cx="3587750" cy="1212850"/>
                      </a:xfrm>
                      <a:prstGeom prst="rect">
                        <a:avLst/>
                      </a:prstGeom>
                      <a:noFill/>
                      <a:ln>
                        <a:noFill/>
                      </a:ln>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857900690"/>
              </p:ext>
            </p:extLst>
          </p:nvPr>
        </p:nvGraphicFramePr>
        <p:xfrm>
          <a:off x="7359432" y="1404209"/>
          <a:ext cx="1785937" cy="396875"/>
        </p:xfrm>
        <a:graphic>
          <a:graphicData uri="http://schemas.openxmlformats.org/presentationml/2006/ole">
            <mc:AlternateContent xmlns:mc="http://schemas.openxmlformats.org/markup-compatibility/2006">
              <mc:Choice xmlns:v="urn:schemas-microsoft-com:vml" Requires="v">
                <p:oleObj spid="_x0000_s391644" name="Equation" r:id="rId12" imgW="1257120" imgH="279360" progId="Equation.3">
                  <p:embed/>
                </p:oleObj>
              </mc:Choice>
              <mc:Fallback>
                <p:oleObj name="Equation" r:id="rId12" imgW="1257120" imgH="279360" progId="Equation.3">
                  <p:embed/>
                  <p:pic>
                    <p:nvPicPr>
                      <p:cNvPr id="0" name=""/>
                      <p:cNvPicPr>
                        <a:picLocks noChangeAspect="1" noChangeArrowheads="1"/>
                      </p:cNvPicPr>
                      <p:nvPr/>
                    </p:nvPicPr>
                    <p:blipFill>
                      <a:blip r:embed="rId13"/>
                      <a:srcRect/>
                      <a:stretch>
                        <a:fillRect/>
                      </a:stretch>
                    </p:blipFill>
                    <p:spPr bwMode="auto">
                      <a:xfrm>
                        <a:off x="7359432" y="1404209"/>
                        <a:ext cx="1785937" cy="396875"/>
                      </a:xfrm>
                      <a:prstGeom prst="rect">
                        <a:avLst/>
                      </a:prstGeom>
                      <a:noFill/>
                      <a:ln>
                        <a:noFill/>
                      </a:ln>
                    </p:spPr>
                  </p:pic>
                </p:oleObj>
              </mc:Fallback>
            </mc:AlternateContent>
          </a:graphicData>
        </a:graphic>
      </p:graphicFrame>
      <p:sp>
        <p:nvSpPr>
          <p:cNvPr id="27" name="TextBox 26"/>
          <p:cNvSpPr txBox="1"/>
          <p:nvPr/>
        </p:nvSpPr>
        <p:spPr>
          <a:xfrm>
            <a:off x="168517" y="5355765"/>
            <a:ext cx="1570131" cy="1323439"/>
          </a:xfrm>
          <a:prstGeom prst="rect">
            <a:avLst/>
          </a:prstGeom>
          <a:noFill/>
        </p:spPr>
        <p:txBody>
          <a:bodyPr wrap="square" rtlCol="0">
            <a:spAutoFit/>
          </a:bodyPr>
          <a:lstStyle/>
          <a:p>
            <a:r>
              <a:rPr lang="en-US" sz="1600" dirty="0" smtClean="0"/>
              <a:t>GPS position measurements, at a discrete sampling rate (e.g. 1Hz – 5Hz):</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402172192"/>
              </p:ext>
            </p:extLst>
          </p:nvPr>
        </p:nvGraphicFramePr>
        <p:xfrm>
          <a:off x="6973888" y="6067962"/>
          <a:ext cx="1549400" cy="341313"/>
        </p:xfrm>
        <a:graphic>
          <a:graphicData uri="http://schemas.openxmlformats.org/presentationml/2006/ole">
            <mc:AlternateContent xmlns:mc="http://schemas.openxmlformats.org/markup-compatibility/2006">
              <mc:Choice xmlns:v="urn:schemas-microsoft-com:vml" Requires="v">
                <p:oleObj spid="_x0000_s391645" name="Equation" r:id="rId14" imgW="927000" imgH="203040" progId="Equation.3">
                  <p:embed/>
                </p:oleObj>
              </mc:Choice>
              <mc:Fallback>
                <p:oleObj name="Equation" r:id="rId14" imgW="927000" imgH="203040" progId="Equation.3">
                  <p:embed/>
                  <p:pic>
                    <p:nvPicPr>
                      <p:cNvPr id="0" name=""/>
                      <p:cNvPicPr>
                        <a:picLocks noChangeAspect="1" noChangeArrowheads="1"/>
                      </p:cNvPicPr>
                      <p:nvPr/>
                    </p:nvPicPr>
                    <p:blipFill>
                      <a:blip r:embed="rId15"/>
                      <a:srcRect/>
                      <a:stretch>
                        <a:fillRect/>
                      </a:stretch>
                    </p:blipFill>
                    <p:spPr bwMode="auto">
                      <a:xfrm>
                        <a:off x="6973888" y="6067962"/>
                        <a:ext cx="1549400" cy="341313"/>
                      </a:xfrm>
                      <a:prstGeom prst="rect">
                        <a:avLst/>
                      </a:prstGeom>
                      <a:noFill/>
                      <a:ln>
                        <a:noFill/>
                      </a:ln>
                    </p:spPr>
                  </p:pic>
                </p:oleObj>
              </mc:Fallback>
            </mc:AlternateContent>
          </a:graphicData>
        </a:graphic>
      </p:graphicFrame>
      <p:sp>
        <p:nvSpPr>
          <p:cNvPr id="25" name="Freeform 24"/>
          <p:cNvSpPr/>
          <p:nvPr/>
        </p:nvSpPr>
        <p:spPr>
          <a:xfrm rot="3522524" flipH="1">
            <a:off x="7761258" y="1957262"/>
            <a:ext cx="599111" cy="147933"/>
          </a:xfrm>
          <a:custGeom>
            <a:avLst/>
            <a:gdLst>
              <a:gd name="connsiteX0" fmla="*/ 811369 w 811369"/>
              <a:gd name="connsiteY0" fmla="*/ 142646 h 142646"/>
              <a:gd name="connsiteX1" fmla="*/ 437882 w 811369"/>
              <a:gd name="connsiteY1" fmla="*/ 978 h 142646"/>
              <a:gd name="connsiteX2" fmla="*/ 0 w 811369"/>
              <a:gd name="connsiteY2" fmla="*/ 91130 h 142646"/>
            </a:gdLst>
            <a:ahLst/>
            <a:cxnLst>
              <a:cxn ang="0">
                <a:pos x="connsiteX0" y="connsiteY0"/>
              </a:cxn>
              <a:cxn ang="0">
                <a:pos x="connsiteX1" y="connsiteY1"/>
              </a:cxn>
              <a:cxn ang="0">
                <a:pos x="connsiteX2" y="connsiteY2"/>
              </a:cxn>
            </a:cxnLst>
            <a:rect l="l" t="t" r="r" b="b"/>
            <a:pathLst>
              <a:path w="811369" h="142646">
                <a:moveTo>
                  <a:pt x="811369" y="142646"/>
                </a:moveTo>
                <a:cubicBezTo>
                  <a:pt x="692239" y="76105"/>
                  <a:pt x="573110" y="9564"/>
                  <a:pt x="437882" y="978"/>
                </a:cubicBezTo>
                <a:cubicBezTo>
                  <a:pt x="302654" y="-7608"/>
                  <a:pt x="151327" y="41761"/>
                  <a:pt x="0" y="9113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8517" y="3142235"/>
            <a:ext cx="2767104" cy="369332"/>
          </a:xfrm>
          <a:prstGeom prst="rect">
            <a:avLst/>
          </a:prstGeom>
          <a:noFill/>
        </p:spPr>
        <p:txBody>
          <a:bodyPr wrap="none" rtlCol="0">
            <a:spAutoFit/>
          </a:bodyPr>
          <a:lstStyle/>
          <a:p>
            <a:r>
              <a:rPr lang="en-US" i="1" dirty="0" smtClean="0">
                <a:sym typeface="Symbol"/>
              </a:rPr>
              <a:t>T</a:t>
            </a:r>
            <a:r>
              <a:rPr lang="en-US" i="1" baseline="-25000" dirty="0" smtClean="0">
                <a:sym typeface="Symbol"/>
              </a:rPr>
              <a:t>S,</a:t>
            </a:r>
            <a:r>
              <a:rPr lang="en-US" i="1" baseline="-25000" dirty="0" smtClean="0"/>
              <a:t>GPS</a:t>
            </a:r>
            <a:r>
              <a:rPr lang="en-US" dirty="0" smtClean="0"/>
              <a:t>: GPS Sampling Time, s</a:t>
            </a:r>
            <a:endParaRPr lang="en-US" dirty="0"/>
          </a:p>
        </p:txBody>
      </p:sp>
      <p:sp>
        <p:nvSpPr>
          <p:cNvPr id="26" name="Freeform 25"/>
          <p:cNvSpPr/>
          <p:nvPr/>
        </p:nvSpPr>
        <p:spPr>
          <a:xfrm>
            <a:off x="2871989" y="2743200"/>
            <a:ext cx="643943" cy="566670"/>
          </a:xfrm>
          <a:custGeom>
            <a:avLst/>
            <a:gdLst>
              <a:gd name="connsiteX0" fmla="*/ 0 w 643943"/>
              <a:gd name="connsiteY0" fmla="*/ 566670 h 566670"/>
              <a:gd name="connsiteX1" fmla="*/ 425003 w 643943"/>
              <a:gd name="connsiteY1" fmla="*/ 425003 h 566670"/>
              <a:gd name="connsiteX2" fmla="*/ 643943 w 643943"/>
              <a:gd name="connsiteY2" fmla="*/ 0 h 566670"/>
            </a:gdLst>
            <a:ahLst/>
            <a:cxnLst>
              <a:cxn ang="0">
                <a:pos x="connsiteX0" y="connsiteY0"/>
              </a:cxn>
              <a:cxn ang="0">
                <a:pos x="connsiteX1" y="connsiteY1"/>
              </a:cxn>
              <a:cxn ang="0">
                <a:pos x="connsiteX2" y="connsiteY2"/>
              </a:cxn>
            </a:cxnLst>
            <a:rect l="l" t="t" r="r" b="b"/>
            <a:pathLst>
              <a:path w="643943" h="566670">
                <a:moveTo>
                  <a:pt x="0" y="566670"/>
                </a:moveTo>
                <a:cubicBezTo>
                  <a:pt x="158839" y="543059"/>
                  <a:pt x="317679" y="519448"/>
                  <a:pt x="425003" y="425003"/>
                </a:cubicBezTo>
                <a:cubicBezTo>
                  <a:pt x="532327" y="330558"/>
                  <a:pt x="588135" y="165279"/>
                  <a:pt x="643943"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760631" y="4056637"/>
            <a:ext cx="5185471" cy="1137341"/>
            <a:chOff x="3760631" y="4056637"/>
            <a:chExt cx="5185471" cy="1137341"/>
          </a:xfrm>
        </p:grpSpPr>
        <p:sp>
          <p:nvSpPr>
            <p:cNvPr id="15" name="Right Arrow 14"/>
            <p:cNvSpPr/>
            <p:nvPr/>
          </p:nvSpPr>
          <p:spPr>
            <a:xfrm>
              <a:off x="3760631" y="4391696"/>
              <a:ext cx="824248"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66835" y="4440189"/>
              <a:ext cx="556563" cy="246221"/>
            </a:xfrm>
            <a:prstGeom prst="rect">
              <a:avLst/>
            </a:prstGeom>
            <a:noFill/>
          </p:spPr>
          <p:txBody>
            <a:bodyPr wrap="none" tIns="0" bIns="0" rtlCol="0">
              <a:spAutoFit/>
            </a:bodyPr>
            <a:lstStyle/>
            <a:p>
              <a:r>
                <a:rPr lang="en-US" sz="1600" dirty="0" smtClean="0">
                  <a:sym typeface="Symbol"/>
                </a:rPr>
                <a:t></a:t>
              </a:r>
              <a:r>
                <a:rPr lang="en-US" sz="1600" dirty="0" smtClean="0"/>
                <a:t>1.0</a:t>
              </a:r>
              <a:endParaRPr lang="en-US" sz="1600" dirty="0"/>
            </a:p>
          </p:txBody>
        </p:sp>
        <p:sp>
          <p:nvSpPr>
            <p:cNvPr id="17" name="TextBox 16"/>
            <p:cNvSpPr txBox="1"/>
            <p:nvPr/>
          </p:nvSpPr>
          <p:spPr>
            <a:xfrm>
              <a:off x="8266835" y="4701536"/>
              <a:ext cx="556563" cy="246221"/>
            </a:xfrm>
            <a:prstGeom prst="rect">
              <a:avLst/>
            </a:prstGeom>
            <a:noFill/>
          </p:spPr>
          <p:txBody>
            <a:bodyPr wrap="none" tIns="0" bIns="0" rtlCol="0">
              <a:spAutoFit/>
            </a:bodyPr>
            <a:lstStyle/>
            <a:p>
              <a:r>
                <a:rPr lang="en-US" sz="1600" dirty="0" smtClean="0">
                  <a:sym typeface="Symbol"/>
                </a:rPr>
                <a:t></a:t>
              </a:r>
              <a:r>
                <a:rPr lang="en-US" sz="1600" dirty="0" smtClean="0"/>
                <a:t>1.0</a:t>
              </a:r>
              <a:endParaRPr lang="en-US" sz="1600" dirty="0"/>
            </a:p>
          </p:txBody>
        </p:sp>
        <p:sp>
          <p:nvSpPr>
            <p:cNvPr id="18" name="TextBox 17"/>
            <p:cNvSpPr txBox="1"/>
            <p:nvPr/>
          </p:nvSpPr>
          <p:spPr>
            <a:xfrm>
              <a:off x="8266835" y="4947757"/>
              <a:ext cx="556563" cy="246221"/>
            </a:xfrm>
            <a:prstGeom prst="rect">
              <a:avLst/>
            </a:prstGeom>
            <a:noFill/>
          </p:spPr>
          <p:txBody>
            <a:bodyPr wrap="none" tIns="0" bIns="0" rtlCol="0">
              <a:spAutoFit/>
            </a:bodyPr>
            <a:lstStyle/>
            <a:p>
              <a:r>
                <a:rPr lang="en-US" sz="1600" dirty="0" smtClean="0">
                  <a:sym typeface="Symbol"/>
                </a:rPr>
                <a:t></a:t>
              </a:r>
              <a:r>
                <a:rPr lang="en-US" sz="1600" dirty="0" smtClean="0"/>
                <a:t>1.0</a:t>
              </a:r>
              <a:endParaRPr lang="en-US" sz="1600" dirty="0"/>
            </a:p>
          </p:txBody>
        </p:sp>
        <p:sp>
          <p:nvSpPr>
            <p:cNvPr id="31" name="TextBox 30"/>
            <p:cNvSpPr txBox="1"/>
            <p:nvPr/>
          </p:nvSpPr>
          <p:spPr>
            <a:xfrm>
              <a:off x="7171814" y="4056637"/>
              <a:ext cx="827471" cy="400110"/>
            </a:xfrm>
            <a:prstGeom prst="rect">
              <a:avLst/>
            </a:prstGeom>
            <a:noFill/>
          </p:spPr>
          <p:txBody>
            <a:bodyPr wrap="none" rtlCol="0">
              <a:spAutoFit/>
            </a:bodyPr>
            <a:lstStyle/>
            <a:p>
              <a:r>
                <a:rPr lang="en-US" sz="2000" i="1" dirty="0" smtClean="0">
                  <a:sym typeface="Symbol"/>
                </a:rPr>
                <a:t></a:t>
              </a:r>
              <a:r>
                <a:rPr lang="en-US" i="1" baseline="-25000" dirty="0" smtClean="0"/>
                <a:t>GPS</a:t>
              </a:r>
              <a:r>
                <a:rPr lang="en-US" dirty="0" smtClean="0"/>
                <a:t> (s)</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2538942272"/>
                </p:ext>
              </p:extLst>
            </p:nvPr>
          </p:nvGraphicFramePr>
          <p:xfrm>
            <a:off x="5840569" y="4099381"/>
            <a:ext cx="920750" cy="344487"/>
          </p:xfrm>
          <a:graphic>
            <a:graphicData uri="http://schemas.openxmlformats.org/presentationml/2006/ole">
              <mc:AlternateContent xmlns:mc="http://schemas.openxmlformats.org/markup-compatibility/2006">
                <mc:Choice xmlns:v="urn:schemas-microsoft-com:vml" Requires="v">
                  <p:oleObj spid="_x0000_s391646" name="Equation" r:id="rId16" imgW="647640" imgH="241200" progId="Equation.3">
                    <p:embed/>
                  </p:oleObj>
                </mc:Choice>
                <mc:Fallback>
                  <p:oleObj name="Equation" r:id="rId16" imgW="647640" imgH="241200" progId="Equation.3">
                    <p:embed/>
                    <p:pic>
                      <p:nvPicPr>
                        <p:cNvPr id="0" name=""/>
                        <p:cNvPicPr>
                          <a:picLocks noChangeAspect="1" noChangeArrowheads="1"/>
                        </p:cNvPicPr>
                        <p:nvPr/>
                      </p:nvPicPr>
                      <p:blipFill>
                        <a:blip r:embed="rId17"/>
                        <a:srcRect/>
                        <a:stretch>
                          <a:fillRect/>
                        </a:stretch>
                      </p:blipFill>
                      <p:spPr bwMode="auto">
                        <a:xfrm>
                          <a:off x="5840569" y="4099381"/>
                          <a:ext cx="920750" cy="344487"/>
                        </a:xfrm>
                        <a:prstGeom prst="rect">
                          <a:avLst/>
                        </a:prstGeom>
                        <a:noFill/>
                        <a:ln>
                          <a:noFill/>
                        </a:ln>
                      </p:spPr>
                    </p:pic>
                  </p:oleObj>
                </mc:Fallback>
              </mc:AlternateContent>
            </a:graphicData>
          </a:graphic>
        </p:graphicFrame>
        <p:sp>
          <p:nvSpPr>
            <p:cNvPr id="34" name="TextBox 33"/>
            <p:cNvSpPr txBox="1"/>
            <p:nvPr/>
          </p:nvSpPr>
          <p:spPr>
            <a:xfrm>
              <a:off x="4880484" y="4440189"/>
              <a:ext cx="675185" cy="246221"/>
            </a:xfrm>
            <a:prstGeom prst="rect">
              <a:avLst/>
            </a:prstGeom>
            <a:noFill/>
          </p:spPr>
          <p:txBody>
            <a:bodyPr wrap="none" tIns="0" bIns="0" rtlCol="0">
              <a:spAutoFit/>
            </a:bodyPr>
            <a:lstStyle/>
            <a:p>
              <a:r>
                <a:rPr lang="en-US" sz="1600" dirty="0" smtClean="0">
                  <a:sym typeface="Symbol"/>
                </a:rPr>
                <a:t>North</a:t>
              </a:r>
              <a:endParaRPr lang="en-US" sz="1600" dirty="0"/>
            </a:p>
          </p:txBody>
        </p:sp>
        <p:sp>
          <p:nvSpPr>
            <p:cNvPr id="35" name="TextBox 34"/>
            <p:cNvSpPr txBox="1"/>
            <p:nvPr/>
          </p:nvSpPr>
          <p:spPr>
            <a:xfrm>
              <a:off x="4880484" y="4701536"/>
              <a:ext cx="526811" cy="246221"/>
            </a:xfrm>
            <a:prstGeom prst="rect">
              <a:avLst/>
            </a:prstGeom>
            <a:noFill/>
          </p:spPr>
          <p:txBody>
            <a:bodyPr wrap="none" tIns="0" bIns="0" rtlCol="0">
              <a:spAutoFit/>
            </a:bodyPr>
            <a:lstStyle/>
            <a:p>
              <a:r>
                <a:rPr lang="en-US" sz="1600" dirty="0" smtClean="0">
                  <a:sym typeface="Symbol"/>
                </a:rPr>
                <a:t>East</a:t>
              </a:r>
              <a:endParaRPr lang="en-US" sz="1600" dirty="0"/>
            </a:p>
          </p:txBody>
        </p:sp>
        <p:sp>
          <p:nvSpPr>
            <p:cNvPr id="36" name="TextBox 35"/>
            <p:cNvSpPr txBox="1"/>
            <p:nvPr/>
          </p:nvSpPr>
          <p:spPr>
            <a:xfrm>
              <a:off x="4880484" y="4947757"/>
              <a:ext cx="851515" cy="246221"/>
            </a:xfrm>
            <a:prstGeom prst="rect">
              <a:avLst/>
            </a:prstGeom>
            <a:noFill/>
          </p:spPr>
          <p:txBody>
            <a:bodyPr wrap="none" tIns="0" bIns="0" rtlCol="0">
              <a:spAutoFit/>
            </a:bodyPr>
            <a:lstStyle/>
            <a:p>
              <a:r>
                <a:rPr lang="en-US" sz="1600" dirty="0" smtClean="0">
                  <a:sym typeface="Symbol"/>
                </a:rPr>
                <a:t>Altitude</a:t>
              </a:r>
              <a:endParaRPr lang="en-US" sz="1600" dirty="0"/>
            </a:p>
          </p:txBody>
        </p:sp>
        <p:sp>
          <p:nvSpPr>
            <p:cNvPr id="40" name="TextBox 39"/>
            <p:cNvSpPr txBox="1"/>
            <p:nvPr/>
          </p:nvSpPr>
          <p:spPr>
            <a:xfrm>
              <a:off x="8070541" y="4069516"/>
              <a:ext cx="875561" cy="369332"/>
            </a:xfrm>
            <a:prstGeom prst="rect">
              <a:avLst/>
            </a:prstGeom>
            <a:noFill/>
          </p:spPr>
          <p:txBody>
            <a:bodyPr wrap="none" rtlCol="0">
              <a:spAutoFit/>
            </a:bodyPr>
            <a:lstStyle/>
            <a:p>
              <a:r>
                <a:rPr lang="en-US" i="1" dirty="0" smtClean="0">
                  <a:sym typeface="Symbol"/>
                </a:rPr>
                <a:t>T</a:t>
              </a:r>
              <a:r>
                <a:rPr lang="en-US" i="1" baseline="-25000" dirty="0" smtClean="0">
                  <a:sym typeface="Symbol"/>
                </a:rPr>
                <a:t>S,</a:t>
              </a:r>
              <a:r>
                <a:rPr lang="en-US" sz="1600" i="1" baseline="-25000" dirty="0" smtClean="0"/>
                <a:t>GPS</a:t>
              </a:r>
              <a:r>
                <a:rPr lang="en-US" sz="1600" dirty="0" smtClean="0"/>
                <a:t> (s)</a:t>
              </a:r>
              <a:endParaRPr lang="en-US" sz="1600" dirty="0"/>
            </a:p>
          </p:txBody>
        </p:sp>
      </p:grpSp>
      <p:sp>
        <p:nvSpPr>
          <p:cNvPr id="38" name="Content Placeholder 2"/>
          <p:cNvSpPr txBox="1">
            <a:spLocks/>
          </p:cNvSpPr>
          <p:nvPr/>
        </p:nvSpPr>
        <p:spPr>
          <a:xfrm>
            <a:off x="135228" y="1126012"/>
            <a:ext cx="8229600" cy="1949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We’ll use a sampled Gauss-Markov process to model GPS error</a:t>
            </a:r>
          </a:p>
          <a:p>
            <a:pPr lvl="1"/>
            <a:r>
              <a:rPr lang="en-US" sz="1400" dirty="0" smtClean="0"/>
              <a:t>Book cites: Rankin, J., “GPS and differential GPS: An error model for </a:t>
            </a:r>
            <a:br>
              <a:rPr lang="en-US" sz="1400" dirty="0" smtClean="0"/>
            </a:br>
            <a:r>
              <a:rPr lang="en-US" sz="1400" dirty="0" smtClean="0"/>
              <a:t>sensor simulation,” in Position, Location, and Navigation Symposium, 1994</a:t>
            </a:r>
            <a:endParaRPr lang="en-US" sz="1800" dirty="0"/>
          </a:p>
        </p:txBody>
      </p:sp>
    </p:spTree>
    <p:extLst>
      <p:ext uri="{BB962C8B-B14F-4D97-AF65-F5344CB8AC3E}">
        <p14:creationId xmlns:p14="http://schemas.microsoft.com/office/powerpoint/2010/main" val="409591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12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animBg="1"/>
      <p:bldP spid="14" grpId="0" animBg="1"/>
      <p:bldP spid="27" grpId="0"/>
      <p:bldP spid="25" grpId="0" animBg="1"/>
      <p:bldP spid="37" grpId="0"/>
      <p:bldP spid="26"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4" y="197365"/>
            <a:ext cx="8229600" cy="715962"/>
          </a:xfrm>
        </p:spPr>
        <p:txBody>
          <a:bodyPr>
            <a:normAutofit/>
          </a:bodyPr>
          <a:lstStyle/>
          <a:p>
            <a:r>
              <a:rPr lang="en-US" dirty="0" smtClean="0"/>
              <a:t>GPS Error Model Implementation</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28</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68287322"/>
              </p:ext>
            </p:extLst>
          </p:nvPr>
        </p:nvGraphicFramePr>
        <p:xfrm>
          <a:off x="1651322" y="3348508"/>
          <a:ext cx="7060282" cy="1318630"/>
        </p:xfrm>
        <a:graphic>
          <a:graphicData uri="http://schemas.openxmlformats.org/presentationml/2006/ole">
            <mc:AlternateContent xmlns:mc="http://schemas.openxmlformats.org/markup-compatibility/2006">
              <mc:Choice xmlns:v="urn:schemas-microsoft-com:vml" Requires="v">
                <p:oleObj spid="_x0000_s394440" name="Equation" r:id="rId3" imgW="4622760" imgH="863280" progId="Equation.3">
                  <p:embed/>
                </p:oleObj>
              </mc:Choice>
              <mc:Fallback>
                <p:oleObj name="Equation" r:id="rId3" imgW="4622760" imgH="863280" progId="Equation.3">
                  <p:embed/>
                  <p:pic>
                    <p:nvPicPr>
                      <p:cNvPr id="0" name=""/>
                      <p:cNvPicPr>
                        <a:picLocks noChangeAspect="1" noChangeArrowheads="1"/>
                      </p:cNvPicPr>
                      <p:nvPr/>
                    </p:nvPicPr>
                    <p:blipFill>
                      <a:blip r:embed="rId4"/>
                      <a:srcRect/>
                      <a:stretch>
                        <a:fillRect/>
                      </a:stretch>
                    </p:blipFill>
                    <p:spPr bwMode="auto">
                      <a:xfrm>
                        <a:off x="1651322" y="3348508"/>
                        <a:ext cx="7060282" cy="1318630"/>
                      </a:xfrm>
                      <a:prstGeom prst="rect">
                        <a:avLst/>
                      </a:prstGeom>
                      <a:noFill/>
                      <a:ln>
                        <a:noFill/>
                      </a:ln>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513083594"/>
              </p:ext>
            </p:extLst>
          </p:nvPr>
        </p:nvGraphicFramePr>
        <p:xfrm>
          <a:off x="1588863" y="4918791"/>
          <a:ext cx="2738438" cy="1214438"/>
        </p:xfrm>
        <a:graphic>
          <a:graphicData uri="http://schemas.openxmlformats.org/presentationml/2006/ole">
            <mc:AlternateContent xmlns:mc="http://schemas.openxmlformats.org/markup-compatibility/2006">
              <mc:Choice xmlns:v="urn:schemas-microsoft-com:vml" Requires="v">
                <p:oleObj spid="_x0000_s394441" name="Equation" r:id="rId5" imgW="1638000" imgH="723600" progId="Equation.3">
                  <p:embed/>
                </p:oleObj>
              </mc:Choice>
              <mc:Fallback>
                <p:oleObj name="Equation" r:id="rId5" imgW="1638000" imgH="723600" progId="Equation.3">
                  <p:embed/>
                  <p:pic>
                    <p:nvPicPr>
                      <p:cNvPr id="0" name=""/>
                      <p:cNvPicPr>
                        <a:picLocks noChangeAspect="1" noChangeArrowheads="1"/>
                      </p:cNvPicPr>
                      <p:nvPr/>
                    </p:nvPicPr>
                    <p:blipFill>
                      <a:blip r:embed="rId6"/>
                      <a:srcRect/>
                      <a:stretch>
                        <a:fillRect/>
                      </a:stretch>
                    </p:blipFill>
                    <p:spPr bwMode="auto">
                      <a:xfrm>
                        <a:off x="1588863" y="4918791"/>
                        <a:ext cx="2738438" cy="1214438"/>
                      </a:xfrm>
                      <a:prstGeom prst="rect">
                        <a:avLst/>
                      </a:prstGeom>
                      <a:noFill/>
                      <a:ln>
                        <a:noFill/>
                      </a:ln>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125315748"/>
              </p:ext>
            </p:extLst>
          </p:nvPr>
        </p:nvGraphicFramePr>
        <p:xfrm>
          <a:off x="1707221" y="1467388"/>
          <a:ext cx="3431450" cy="1171074"/>
        </p:xfrm>
        <a:graphic>
          <a:graphicData uri="http://schemas.openxmlformats.org/presentationml/2006/ole">
            <mc:AlternateContent xmlns:mc="http://schemas.openxmlformats.org/markup-compatibility/2006">
              <mc:Choice xmlns:v="urn:schemas-microsoft-com:vml" Requires="v">
                <p:oleObj spid="_x0000_s394442" name="Equation" r:id="rId7" imgW="2158920" imgH="736560" progId="Equation.3">
                  <p:embed/>
                </p:oleObj>
              </mc:Choice>
              <mc:Fallback>
                <p:oleObj name="Equation" r:id="rId7" imgW="2158920" imgH="736560" progId="Equation.3">
                  <p:embed/>
                  <p:pic>
                    <p:nvPicPr>
                      <p:cNvPr id="0" name=""/>
                      <p:cNvPicPr>
                        <a:picLocks noChangeAspect="1" noChangeArrowheads="1"/>
                      </p:cNvPicPr>
                      <p:nvPr/>
                    </p:nvPicPr>
                    <p:blipFill>
                      <a:blip r:embed="rId8"/>
                      <a:srcRect/>
                      <a:stretch>
                        <a:fillRect/>
                      </a:stretch>
                    </p:blipFill>
                    <p:spPr bwMode="auto">
                      <a:xfrm>
                        <a:off x="1707221" y="1467388"/>
                        <a:ext cx="3431450" cy="1171074"/>
                      </a:xfrm>
                      <a:prstGeom prst="rect">
                        <a:avLst/>
                      </a:prstGeom>
                      <a:noFill/>
                      <a:ln>
                        <a:noFill/>
                      </a:ln>
                    </p:spPr>
                  </p:pic>
                </p:oleObj>
              </mc:Fallback>
            </mc:AlternateContent>
          </a:graphicData>
        </a:graphic>
      </p:graphicFrame>
      <p:sp>
        <p:nvSpPr>
          <p:cNvPr id="6" name="TextBox 5"/>
          <p:cNvSpPr txBox="1"/>
          <p:nvPr/>
        </p:nvSpPr>
        <p:spPr>
          <a:xfrm>
            <a:off x="1159099" y="1111946"/>
            <a:ext cx="1326004" cy="369332"/>
          </a:xfrm>
          <a:prstGeom prst="rect">
            <a:avLst/>
          </a:prstGeom>
          <a:noFill/>
        </p:spPr>
        <p:txBody>
          <a:bodyPr wrap="none" rtlCol="0">
            <a:spAutoFit/>
          </a:bodyPr>
          <a:lstStyle/>
          <a:p>
            <a:r>
              <a:rPr lang="en-US" dirty="0"/>
              <a:t>i</a:t>
            </a:r>
            <a:r>
              <a:rPr lang="en-US" dirty="0" smtClean="0"/>
              <a:t>f( </a:t>
            </a:r>
            <a:r>
              <a:rPr lang="en-US" i="1" dirty="0" smtClean="0"/>
              <a:t>time</a:t>
            </a:r>
            <a:r>
              <a:rPr lang="en-US" dirty="0" smtClean="0"/>
              <a:t>==0 )</a:t>
            </a:r>
            <a:endParaRPr lang="en-US" dirty="0"/>
          </a:p>
        </p:txBody>
      </p:sp>
      <p:sp>
        <p:nvSpPr>
          <p:cNvPr id="39" name="TextBox 38"/>
          <p:cNvSpPr txBox="1"/>
          <p:nvPr/>
        </p:nvSpPr>
        <p:spPr>
          <a:xfrm>
            <a:off x="1159099" y="2644532"/>
            <a:ext cx="3315908" cy="646331"/>
          </a:xfrm>
          <a:prstGeom prst="rect">
            <a:avLst/>
          </a:prstGeom>
          <a:noFill/>
        </p:spPr>
        <p:txBody>
          <a:bodyPr wrap="none" rtlCol="0">
            <a:spAutoFit/>
          </a:bodyPr>
          <a:lstStyle/>
          <a:p>
            <a:r>
              <a:rPr lang="en-US" dirty="0" smtClean="0"/>
              <a:t>end</a:t>
            </a:r>
          </a:p>
          <a:p>
            <a:r>
              <a:rPr lang="en-US" dirty="0" smtClean="0"/>
              <a:t>if( </a:t>
            </a:r>
            <a:r>
              <a:rPr lang="en-US" i="1" dirty="0" smtClean="0"/>
              <a:t>at GPS sampling time interval</a:t>
            </a:r>
            <a:r>
              <a:rPr lang="en-US" dirty="0" smtClean="0"/>
              <a:t> )</a:t>
            </a:r>
            <a:endParaRPr lang="en-US" dirty="0"/>
          </a:p>
        </p:txBody>
      </p:sp>
      <p:sp>
        <p:nvSpPr>
          <p:cNvPr id="41" name="TextBox 40"/>
          <p:cNvSpPr txBox="1"/>
          <p:nvPr/>
        </p:nvSpPr>
        <p:spPr>
          <a:xfrm>
            <a:off x="1159099" y="6070972"/>
            <a:ext cx="543739" cy="369332"/>
          </a:xfrm>
          <a:prstGeom prst="rect">
            <a:avLst/>
          </a:prstGeom>
          <a:noFill/>
        </p:spPr>
        <p:txBody>
          <a:bodyPr wrap="none" rtlCol="0">
            <a:spAutoFit/>
          </a:bodyPr>
          <a:lstStyle/>
          <a:p>
            <a:r>
              <a:rPr lang="en-US" dirty="0" smtClean="0"/>
              <a:t>end</a:t>
            </a:r>
          </a:p>
        </p:txBody>
      </p:sp>
      <p:sp>
        <p:nvSpPr>
          <p:cNvPr id="19" name="TextBox 18"/>
          <p:cNvSpPr txBox="1"/>
          <p:nvPr/>
        </p:nvSpPr>
        <p:spPr>
          <a:xfrm>
            <a:off x="4962146" y="974641"/>
            <a:ext cx="713657" cy="369332"/>
          </a:xfrm>
          <a:prstGeom prst="rect">
            <a:avLst/>
          </a:prstGeom>
          <a:noFill/>
        </p:spPr>
        <p:txBody>
          <a:bodyPr wrap="none" rtlCol="0">
            <a:spAutoFit/>
          </a:bodyPr>
          <a:lstStyle/>
          <a:p>
            <a:r>
              <a:rPr lang="en-US" dirty="0" smtClean="0"/>
              <a:t>4.7 m</a:t>
            </a:r>
            <a:endParaRPr lang="en-US" dirty="0"/>
          </a:p>
        </p:txBody>
      </p:sp>
      <p:sp>
        <p:nvSpPr>
          <p:cNvPr id="20" name="Freeform 19"/>
          <p:cNvSpPr/>
          <p:nvPr/>
        </p:nvSpPr>
        <p:spPr>
          <a:xfrm>
            <a:off x="3490175" y="1089142"/>
            <a:ext cx="1481709" cy="353293"/>
          </a:xfrm>
          <a:custGeom>
            <a:avLst/>
            <a:gdLst>
              <a:gd name="connsiteX0" fmla="*/ 2305318 w 2305957"/>
              <a:gd name="connsiteY0" fmla="*/ 69958 h 353293"/>
              <a:gd name="connsiteX1" fmla="*/ 2215166 w 2305957"/>
              <a:gd name="connsiteY1" fmla="*/ 69958 h 353293"/>
              <a:gd name="connsiteX2" fmla="*/ 1738648 w 2305957"/>
              <a:gd name="connsiteY2" fmla="*/ 134352 h 353293"/>
              <a:gd name="connsiteX3" fmla="*/ 862884 w 2305957"/>
              <a:gd name="connsiteY3" fmla="*/ 5563 h 353293"/>
              <a:gd name="connsiteX4" fmla="*/ 0 w 2305957"/>
              <a:gd name="connsiteY4" fmla="*/ 353293 h 35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957" h="353293">
                <a:moveTo>
                  <a:pt x="2305318" y="69958"/>
                </a:moveTo>
                <a:cubicBezTo>
                  <a:pt x="2307464" y="64592"/>
                  <a:pt x="2309611" y="59226"/>
                  <a:pt x="2215166" y="69958"/>
                </a:cubicBezTo>
                <a:cubicBezTo>
                  <a:pt x="2120721" y="80690"/>
                  <a:pt x="1964028" y="145084"/>
                  <a:pt x="1738648" y="134352"/>
                </a:cubicBezTo>
                <a:cubicBezTo>
                  <a:pt x="1513268" y="123620"/>
                  <a:pt x="1152658" y="-30927"/>
                  <a:pt x="862884" y="5563"/>
                </a:cubicBezTo>
                <a:cubicBezTo>
                  <a:pt x="573110" y="42053"/>
                  <a:pt x="286555" y="197673"/>
                  <a:pt x="0" y="353293"/>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41714" y="2855879"/>
            <a:ext cx="830677" cy="369332"/>
          </a:xfrm>
          <a:prstGeom prst="rect">
            <a:avLst/>
          </a:prstGeom>
          <a:noFill/>
        </p:spPr>
        <p:txBody>
          <a:bodyPr wrap="none" rtlCol="0">
            <a:spAutoFit/>
          </a:bodyPr>
          <a:lstStyle/>
          <a:p>
            <a:r>
              <a:rPr lang="en-US" dirty="0" smtClean="0"/>
              <a:t>0.21 m</a:t>
            </a:r>
            <a:endParaRPr lang="en-US" dirty="0"/>
          </a:p>
        </p:txBody>
      </p:sp>
      <p:sp>
        <p:nvSpPr>
          <p:cNvPr id="43" name="TextBox 42"/>
          <p:cNvSpPr txBox="1"/>
          <p:nvPr/>
        </p:nvSpPr>
        <p:spPr>
          <a:xfrm>
            <a:off x="5359154" y="4662152"/>
            <a:ext cx="795411" cy="369332"/>
          </a:xfrm>
          <a:prstGeom prst="rect">
            <a:avLst/>
          </a:prstGeom>
          <a:noFill/>
        </p:spPr>
        <p:txBody>
          <a:bodyPr wrap="none" rtlCol="0">
            <a:spAutoFit/>
          </a:bodyPr>
          <a:lstStyle/>
          <a:p>
            <a:r>
              <a:rPr lang="en-US" dirty="0" smtClean="0"/>
              <a:t>1100 s</a:t>
            </a:r>
            <a:endParaRPr lang="en-US" dirty="0"/>
          </a:p>
        </p:txBody>
      </p:sp>
      <p:sp>
        <p:nvSpPr>
          <p:cNvPr id="44" name="TextBox 43"/>
          <p:cNvSpPr txBox="1"/>
          <p:nvPr/>
        </p:nvSpPr>
        <p:spPr>
          <a:xfrm>
            <a:off x="7592094" y="5583477"/>
            <a:ext cx="619080" cy="369332"/>
          </a:xfrm>
          <a:prstGeom prst="rect">
            <a:avLst/>
          </a:prstGeom>
          <a:noFill/>
        </p:spPr>
        <p:txBody>
          <a:bodyPr wrap="none" rtlCol="0">
            <a:spAutoFit/>
          </a:bodyPr>
          <a:lstStyle/>
          <a:p>
            <a:r>
              <a:rPr lang="en-US" dirty="0" smtClean="0"/>
              <a:t>1.0 s</a:t>
            </a:r>
            <a:endParaRPr lang="en-US" dirty="0"/>
          </a:p>
        </p:txBody>
      </p:sp>
      <p:sp>
        <p:nvSpPr>
          <p:cNvPr id="45" name="Freeform 44"/>
          <p:cNvSpPr/>
          <p:nvPr/>
        </p:nvSpPr>
        <p:spPr>
          <a:xfrm rot="3709594">
            <a:off x="7795075" y="4936795"/>
            <a:ext cx="824248" cy="528034"/>
          </a:xfrm>
          <a:custGeom>
            <a:avLst/>
            <a:gdLst>
              <a:gd name="connsiteX0" fmla="*/ 824248 w 824248"/>
              <a:gd name="connsiteY0" fmla="*/ 528034 h 528034"/>
              <a:gd name="connsiteX1" fmla="*/ 746975 w 824248"/>
              <a:gd name="connsiteY1" fmla="*/ 334851 h 528034"/>
              <a:gd name="connsiteX2" fmla="*/ 450761 w 824248"/>
              <a:gd name="connsiteY2" fmla="*/ 206062 h 528034"/>
              <a:gd name="connsiteX3" fmla="*/ 231820 w 824248"/>
              <a:gd name="connsiteY3" fmla="*/ 244699 h 528034"/>
              <a:gd name="connsiteX4" fmla="*/ 0 w 824248"/>
              <a:gd name="connsiteY4" fmla="*/ 0 h 528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48" h="528034">
                <a:moveTo>
                  <a:pt x="824248" y="528034"/>
                </a:moveTo>
                <a:cubicBezTo>
                  <a:pt x="816735" y="458273"/>
                  <a:pt x="809223" y="388513"/>
                  <a:pt x="746975" y="334851"/>
                </a:cubicBezTo>
                <a:cubicBezTo>
                  <a:pt x="684727" y="281189"/>
                  <a:pt x="536620" y="221087"/>
                  <a:pt x="450761" y="206062"/>
                </a:cubicBezTo>
                <a:cubicBezTo>
                  <a:pt x="364902" y="191037"/>
                  <a:pt x="306947" y="279043"/>
                  <a:pt x="231820" y="244699"/>
                </a:cubicBezTo>
                <a:cubicBezTo>
                  <a:pt x="156693" y="210355"/>
                  <a:pt x="78346" y="105177"/>
                  <a:pt x="0"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0191" y="980770"/>
            <a:ext cx="3103809" cy="923330"/>
          </a:xfrm>
          <a:prstGeom prst="rect">
            <a:avLst/>
          </a:prstGeom>
          <a:noFill/>
        </p:spPr>
        <p:txBody>
          <a:bodyPr wrap="square" rtlCol="0">
            <a:spAutoFit/>
          </a:bodyPr>
          <a:lstStyle/>
          <a:p>
            <a:r>
              <a:rPr lang="en-US" b="1" i="1" u="sng" dirty="0" smtClean="0"/>
              <a:t>6DOF implementation note:</a:t>
            </a:r>
          </a:p>
          <a:p>
            <a:r>
              <a:rPr lang="en-US" i="1" dirty="0" smtClean="0"/>
              <a:t>Use parameters found in </a:t>
            </a:r>
            <a:br>
              <a:rPr lang="en-US" i="1" dirty="0" smtClean="0"/>
            </a:br>
            <a:r>
              <a:rPr lang="en-US" i="1" dirty="0" smtClean="0"/>
              <a:t>P structure</a:t>
            </a:r>
            <a:endParaRPr lang="en-US" i="1" dirty="0"/>
          </a:p>
        </p:txBody>
      </p:sp>
      <p:sp>
        <p:nvSpPr>
          <p:cNvPr id="24" name="TextBox 23"/>
          <p:cNvSpPr txBox="1"/>
          <p:nvPr/>
        </p:nvSpPr>
        <p:spPr>
          <a:xfrm>
            <a:off x="5159109" y="2254012"/>
            <a:ext cx="713657" cy="369332"/>
          </a:xfrm>
          <a:prstGeom prst="rect">
            <a:avLst/>
          </a:prstGeom>
          <a:noFill/>
        </p:spPr>
        <p:txBody>
          <a:bodyPr wrap="none" rtlCol="0">
            <a:spAutoFit/>
          </a:bodyPr>
          <a:lstStyle/>
          <a:p>
            <a:r>
              <a:rPr lang="en-US" dirty="0" smtClean="0"/>
              <a:t>9.2 m</a:t>
            </a:r>
            <a:endParaRPr lang="en-US" dirty="0"/>
          </a:p>
        </p:txBody>
      </p:sp>
      <p:sp>
        <p:nvSpPr>
          <p:cNvPr id="5" name="Freeform 4"/>
          <p:cNvSpPr/>
          <p:nvPr/>
        </p:nvSpPr>
        <p:spPr>
          <a:xfrm>
            <a:off x="3773510" y="2575775"/>
            <a:ext cx="1584101" cy="245760"/>
          </a:xfrm>
          <a:custGeom>
            <a:avLst/>
            <a:gdLst>
              <a:gd name="connsiteX0" fmla="*/ 1584101 w 1584101"/>
              <a:gd name="connsiteY0" fmla="*/ 0 h 245760"/>
              <a:gd name="connsiteX1" fmla="*/ 1094704 w 1584101"/>
              <a:gd name="connsiteY1" fmla="*/ 167425 h 245760"/>
              <a:gd name="connsiteX2" fmla="*/ 321972 w 1584101"/>
              <a:gd name="connsiteY2" fmla="*/ 244698 h 245760"/>
              <a:gd name="connsiteX3" fmla="*/ 0 w 1584101"/>
              <a:gd name="connsiteY3" fmla="*/ 115910 h 245760"/>
            </a:gdLst>
            <a:ahLst/>
            <a:cxnLst>
              <a:cxn ang="0">
                <a:pos x="connsiteX0" y="connsiteY0"/>
              </a:cxn>
              <a:cxn ang="0">
                <a:pos x="connsiteX1" y="connsiteY1"/>
              </a:cxn>
              <a:cxn ang="0">
                <a:pos x="connsiteX2" y="connsiteY2"/>
              </a:cxn>
              <a:cxn ang="0">
                <a:pos x="connsiteX3" y="connsiteY3"/>
              </a:cxn>
            </a:cxnLst>
            <a:rect l="l" t="t" r="r" b="b"/>
            <a:pathLst>
              <a:path w="1584101" h="245760">
                <a:moveTo>
                  <a:pt x="1584101" y="0"/>
                </a:moveTo>
                <a:cubicBezTo>
                  <a:pt x="1444580" y="63321"/>
                  <a:pt x="1305059" y="126642"/>
                  <a:pt x="1094704" y="167425"/>
                </a:cubicBezTo>
                <a:cubicBezTo>
                  <a:pt x="884349" y="208208"/>
                  <a:pt x="504423" y="253284"/>
                  <a:pt x="321972" y="244698"/>
                </a:cubicBezTo>
                <a:cubicBezTo>
                  <a:pt x="139521" y="236112"/>
                  <a:pt x="69760" y="176011"/>
                  <a:pt x="0" y="115910"/>
                </a:cubicBezTo>
              </a:path>
            </a:pathLst>
          </a:custGeom>
          <a:noFill/>
          <a:ln w="63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6506478" y="3040545"/>
            <a:ext cx="435236" cy="313385"/>
          </a:xfrm>
          <a:custGeom>
            <a:avLst/>
            <a:gdLst>
              <a:gd name="connsiteX0" fmla="*/ 1056067 w 1056067"/>
              <a:gd name="connsiteY0" fmla="*/ 4292 h 313385"/>
              <a:gd name="connsiteX1" fmla="*/ 334851 w 1056067"/>
              <a:gd name="connsiteY1" fmla="*/ 42929 h 313385"/>
              <a:gd name="connsiteX2" fmla="*/ 0 w 1056067"/>
              <a:gd name="connsiteY2" fmla="*/ 313385 h 313385"/>
            </a:gdLst>
            <a:ahLst/>
            <a:cxnLst>
              <a:cxn ang="0">
                <a:pos x="connsiteX0" y="connsiteY0"/>
              </a:cxn>
              <a:cxn ang="0">
                <a:pos x="connsiteX1" y="connsiteY1"/>
              </a:cxn>
              <a:cxn ang="0">
                <a:pos x="connsiteX2" y="connsiteY2"/>
              </a:cxn>
            </a:cxnLst>
            <a:rect l="l" t="t" r="r" b="b"/>
            <a:pathLst>
              <a:path w="1056067" h="313385">
                <a:moveTo>
                  <a:pt x="1056067" y="4292"/>
                </a:moveTo>
                <a:cubicBezTo>
                  <a:pt x="783464" y="-2147"/>
                  <a:pt x="510862" y="-8586"/>
                  <a:pt x="334851" y="42929"/>
                </a:cubicBezTo>
                <a:cubicBezTo>
                  <a:pt x="158840" y="94444"/>
                  <a:pt x="79420" y="203914"/>
                  <a:pt x="0" y="313385"/>
                </a:cubicBezTo>
              </a:path>
            </a:pathLst>
          </a:custGeom>
          <a:noFill/>
          <a:ln w="63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456094" y="4662152"/>
            <a:ext cx="875764" cy="208015"/>
          </a:xfrm>
          <a:custGeom>
            <a:avLst/>
            <a:gdLst>
              <a:gd name="connsiteX0" fmla="*/ 875764 w 875764"/>
              <a:gd name="connsiteY0" fmla="*/ 180304 h 208015"/>
              <a:gd name="connsiteX1" fmla="*/ 347730 w 875764"/>
              <a:gd name="connsiteY1" fmla="*/ 193183 h 208015"/>
              <a:gd name="connsiteX2" fmla="*/ 0 w 875764"/>
              <a:gd name="connsiteY2" fmla="*/ 0 h 208015"/>
            </a:gdLst>
            <a:ahLst/>
            <a:cxnLst>
              <a:cxn ang="0">
                <a:pos x="connsiteX0" y="connsiteY0"/>
              </a:cxn>
              <a:cxn ang="0">
                <a:pos x="connsiteX1" y="connsiteY1"/>
              </a:cxn>
              <a:cxn ang="0">
                <a:pos x="connsiteX2" y="connsiteY2"/>
              </a:cxn>
            </a:cxnLst>
            <a:rect l="l" t="t" r="r" b="b"/>
            <a:pathLst>
              <a:path w="875764" h="208015">
                <a:moveTo>
                  <a:pt x="875764" y="180304"/>
                </a:moveTo>
                <a:cubicBezTo>
                  <a:pt x="684727" y="201769"/>
                  <a:pt x="493691" y="223234"/>
                  <a:pt x="347730" y="193183"/>
                </a:cubicBezTo>
                <a:cubicBezTo>
                  <a:pt x="201769" y="163132"/>
                  <a:pt x="0" y="0"/>
                  <a:pt x="0" y="0"/>
                </a:cubicBezTo>
              </a:path>
            </a:pathLst>
          </a:custGeom>
          <a:noFill/>
          <a:ln w="63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a:off x="4565560" y="5031484"/>
            <a:ext cx="396586" cy="1039488"/>
          </a:xfrm>
          <a:prstGeom prst="rightBrace">
            <a:avLst>
              <a:gd name="adj1" fmla="val 440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034395" y="5306478"/>
            <a:ext cx="1676741" cy="646331"/>
          </a:xfrm>
          <a:prstGeom prst="rect">
            <a:avLst/>
          </a:prstGeom>
          <a:noFill/>
        </p:spPr>
        <p:txBody>
          <a:bodyPr wrap="none" rtlCol="0">
            <a:spAutoFit/>
          </a:bodyPr>
          <a:lstStyle/>
          <a:p>
            <a:r>
              <a:rPr lang="en-US" dirty="0" smtClean="0"/>
              <a:t>Measurement =</a:t>
            </a:r>
            <a:br>
              <a:rPr lang="en-US" dirty="0" smtClean="0"/>
            </a:br>
            <a:r>
              <a:rPr lang="en-US" dirty="0" smtClean="0"/>
              <a:t>     </a:t>
            </a:r>
            <a:r>
              <a:rPr lang="en-US" i="1" dirty="0" smtClean="0"/>
              <a:t>truth</a:t>
            </a:r>
            <a:r>
              <a:rPr lang="en-US" i="1" dirty="0"/>
              <a:t> </a:t>
            </a:r>
            <a:r>
              <a:rPr lang="en-US" dirty="0" smtClean="0"/>
              <a:t>+ </a:t>
            </a:r>
            <a:r>
              <a:rPr lang="en-US" i="1" dirty="0" smtClean="0"/>
              <a:t>error</a:t>
            </a:r>
            <a:endParaRPr lang="en-US" dirty="0"/>
          </a:p>
        </p:txBody>
      </p:sp>
    </p:spTree>
    <p:extLst>
      <p:ext uri="{BB962C8B-B14F-4D97-AF65-F5344CB8AC3E}">
        <p14:creationId xmlns:p14="http://schemas.microsoft.com/office/powerpoint/2010/main" val="4028301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67453" y="3451537"/>
            <a:ext cx="5681077" cy="1558345"/>
          </a:xfrm>
          <a:prstGeom prst="rect">
            <a:avLst/>
          </a:prstGeom>
          <a:solidFill>
            <a:srgbClr val="ADD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GPS Velocity Vector Measurement</a:t>
            </a:r>
            <a:endParaRPr lang="en-US" dirty="0"/>
          </a:p>
        </p:txBody>
      </p:sp>
      <p:sp>
        <p:nvSpPr>
          <p:cNvPr id="3" name="Content Placeholder 2"/>
          <p:cNvSpPr>
            <a:spLocks noGrp="1"/>
          </p:cNvSpPr>
          <p:nvPr>
            <p:ph idx="1"/>
          </p:nvPr>
        </p:nvSpPr>
        <p:spPr>
          <a:xfrm>
            <a:off x="457200" y="1026013"/>
            <a:ext cx="8229600" cy="2425525"/>
          </a:xfrm>
        </p:spPr>
        <p:txBody>
          <a:bodyPr>
            <a:normAutofit/>
          </a:bodyPr>
          <a:lstStyle/>
          <a:p>
            <a:r>
              <a:rPr lang="en-US" dirty="0" smtClean="0"/>
              <a:t>GPS filters derive the velocity vector from time-varying position estimates</a:t>
            </a:r>
          </a:p>
          <a:p>
            <a:pPr lvl="1"/>
            <a:r>
              <a:rPr lang="en-US" dirty="0" smtClean="0"/>
              <a:t>Speed estimates are generally fairly accurate (0.01 – 0.1 m/s) because of carrier phase Doppler measurements</a:t>
            </a:r>
          </a:p>
          <a:p>
            <a:pPr lvl="1"/>
            <a:endParaRPr lang="en-US" dirty="0" smtClean="0"/>
          </a:p>
          <a:p>
            <a:r>
              <a:rPr lang="en-US" dirty="0" smtClean="0"/>
              <a:t>Model of GPS velocity vector measurements:</a:t>
            </a:r>
          </a:p>
          <a:p>
            <a:pPr lvl="3"/>
            <a:endParaRPr lang="en-US" dirty="0" smtClean="0"/>
          </a:p>
          <a:p>
            <a:pPr lvl="3"/>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29</a:t>
            </a:fld>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985819961"/>
              </p:ext>
            </p:extLst>
          </p:nvPr>
        </p:nvGraphicFramePr>
        <p:xfrm>
          <a:off x="1185504" y="3490174"/>
          <a:ext cx="2813050" cy="1385887"/>
        </p:xfrm>
        <a:graphic>
          <a:graphicData uri="http://schemas.openxmlformats.org/presentationml/2006/ole">
            <mc:AlternateContent xmlns:mc="http://schemas.openxmlformats.org/markup-compatibility/2006">
              <mc:Choice xmlns:v="urn:schemas-microsoft-com:vml" Requires="v">
                <p:oleObj spid="_x0000_s401472" name="Equation" r:id="rId3" imgW="1473120" imgH="723600" progId="Equation.3">
                  <p:embed/>
                </p:oleObj>
              </mc:Choice>
              <mc:Fallback>
                <p:oleObj name="Equation" r:id="rId3" imgW="1473120" imgH="723600" progId="Equation.3">
                  <p:embed/>
                  <p:pic>
                    <p:nvPicPr>
                      <p:cNvPr id="0" name=""/>
                      <p:cNvPicPr>
                        <a:picLocks noChangeAspect="1" noChangeArrowheads="1"/>
                      </p:cNvPicPr>
                      <p:nvPr/>
                    </p:nvPicPr>
                    <p:blipFill>
                      <a:blip r:embed="rId4"/>
                      <a:srcRect/>
                      <a:stretch>
                        <a:fillRect/>
                      </a:stretch>
                    </p:blipFill>
                    <p:spPr bwMode="auto">
                      <a:xfrm>
                        <a:off x="1185504" y="3490174"/>
                        <a:ext cx="2813050" cy="1385887"/>
                      </a:xfrm>
                      <a:prstGeom prst="rect">
                        <a:avLst/>
                      </a:prstGeom>
                      <a:noFill/>
                      <a:ln>
                        <a:noFill/>
                      </a:ln>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700213192"/>
              </p:ext>
            </p:extLst>
          </p:nvPr>
        </p:nvGraphicFramePr>
        <p:xfrm>
          <a:off x="4852339" y="3572188"/>
          <a:ext cx="1789113" cy="1290638"/>
        </p:xfrm>
        <a:graphic>
          <a:graphicData uri="http://schemas.openxmlformats.org/presentationml/2006/ole">
            <mc:AlternateContent xmlns:mc="http://schemas.openxmlformats.org/markup-compatibility/2006">
              <mc:Choice xmlns:v="urn:schemas-microsoft-com:vml" Requires="v">
                <p:oleObj spid="_x0000_s401473" name="Equation" r:id="rId5" imgW="952200" imgH="685800" progId="Equation.3">
                  <p:embed/>
                </p:oleObj>
              </mc:Choice>
              <mc:Fallback>
                <p:oleObj name="Equation" r:id="rId5" imgW="952200" imgH="685800" progId="Equation.3">
                  <p:embed/>
                  <p:pic>
                    <p:nvPicPr>
                      <p:cNvPr id="0" name=""/>
                      <p:cNvPicPr>
                        <a:picLocks noChangeAspect="1" noChangeArrowheads="1"/>
                      </p:cNvPicPr>
                      <p:nvPr/>
                    </p:nvPicPr>
                    <p:blipFill>
                      <a:blip r:embed="rId6"/>
                      <a:srcRect/>
                      <a:stretch>
                        <a:fillRect/>
                      </a:stretch>
                    </p:blipFill>
                    <p:spPr bwMode="auto">
                      <a:xfrm>
                        <a:off x="4852339" y="3572188"/>
                        <a:ext cx="1789113" cy="1290638"/>
                      </a:xfrm>
                      <a:prstGeom prst="rect">
                        <a:avLst/>
                      </a:prstGeom>
                      <a:noFill/>
                      <a:ln>
                        <a:noFill/>
                      </a:ln>
                    </p:spPr>
                  </p:pic>
                </p:oleObj>
              </mc:Fallback>
            </mc:AlternateContent>
          </a:graphicData>
        </a:graphic>
      </p:graphicFrame>
      <p:sp>
        <p:nvSpPr>
          <p:cNvPr id="8" name="TextBox 7"/>
          <p:cNvSpPr txBox="1"/>
          <p:nvPr/>
        </p:nvSpPr>
        <p:spPr>
          <a:xfrm>
            <a:off x="1625504" y="5299615"/>
            <a:ext cx="4388929" cy="1077218"/>
          </a:xfrm>
          <a:prstGeom prst="rect">
            <a:avLst/>
          </a:prstGeom>
          <a:noFill/>
        </p:spPr>
        <p:txBody>
          <a:bodyPr wrap="square" rtlCol="0">
            <a:spAutoFit/>
          </a:bodyPr>
          <a:lstStyle/>
          <a:p>
            <a:r>
              <a:rPr lang="en-US" sz="1600" dirty="0" smtClean="0"/>
              <a:t>Note: Book generates GPS groundspeed and course measurements instead of full vector. Most modern GPS devices can provide full NED velocity components.</a:t>
            </a:r>
            <a:endParaRPr lang="en-US" sz="1600" dirty="0"/>
          </a:p>
        </p:txBody>
      </p:sp>
    </p:spTree>
    <p:extLst>
      <p:ext uri="{BB962C8B-B14F-4D97-AF65-F5344CB8AC3E}">
        <p14:creationId xmlns:p14="http://schemas.microsoft.com/office/powerpoint/2010/main" val="378386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Control</a:t>
            </a:r>
            <a:endParaRPr lang="en-US" dirty="0"/>
          </a:p>
        </p:txBody>
      </p:sp>
      <p:sp>
        <p:nvSpPr>
          <p:cNvPr id="4" name="Content Placeholder 3"/>
          <p:cNvSpPr>
            <a:spLocks noGrp="1"/>
          </p:cNvSpPr>
          <p:nvPr>
            <p:ph idx="1"/>
          </p:nvPr>
        </p:nvSpPr>
        <p:spPr>
          <a:xfrm>
            <a:off x="457200" y="1219200"/>
            <a:ext cx="8229600" cy="5336146"/>
          </a:xfrm>
        </p:spPr>
        <p:txBody>
          <a:bodyPr>
            <a:normAutofit lnSpcReduction="10000"/>
          </a:bodyPr>
          <a:lstStyle/>
          <a:p>
            <a:r>
              <a:rPr lang="en-US" dirty="0" smtClean="0"/>
              <a:t>At this point, we’ve developed flight control logic to:</a:t>
            </a:r>
          </a:p>
          <a:p>
            <a:pPr lvl="1"/>
            <a:r>
              <a:rPr lang="en-US" dirty="0" smtClean="0"/>
              <a:t>Achieve a desired altitude</a:t>
            </a:r>
          </a:p>
          <a:p>
            <a:pPr lvl="1"/>
            <a:r>
              <a:rPr lang="en-US" dirty="0" smtClean="0"/>
              <a:t>Achieve a desired airspeed</a:t>
            </a:r>
          </a:p>
          <a:p>
            <a:pPr lvl="1"/>
            <a:r>
              <a:rPr lang="en-US" dirty="0" smtClean="0"/>
              <a:t>Achieve a desired course</a:t>
            </a:r>
          </a:p>
          <a:p>
            <a:r>
              <a:rPr lang="en-US" dirty="0" smtClean="0"/>
              <a:t>A Trajectory Controller is used to set each of the flight control commands based on the desired flight</a:t>
            </a:r>
          </a:p>
          <a:p>
            <a:pPr lvl="1"/>
            <a:r>
              <a:rPr lang="en-US" dirty="0"/>
              <a:t>Course commands are generally used to fly either:</a:t>
            </a:r>
          </a:p>
          <a:p>
            <a:pPr lvl="2"/>
            <a:r>
              <a:rPr lang="en-US" dirty="0"/>
              <a:t>Circular loiters (aka orbits)</a:t>
            </a:r>
          </a:p>
          <a:p>
            <a:pPr lvl="2"/>
            <a:r>
              <a:rPr lang="en-US" dirty="0"/>
              <a:t>Waypoint-defined trajectory segments</a:t>
            </a:r>
          </a:p>
          <a:p>
            <a:pPr lvl="1"/>
            <a:r>
              <a:rPr lang="en-US" dirty="0" smtClean="0"/>
              <a:t>Altitude and airspeed commands are often constant throughout flight, but may change </a:t>
            </a:r>
            <a:r>
              <a:rPr lang="en-US" dirty="0"/>
              <a:t>(e.g. at waypoints</a:t>
            </a:r>
            <a:r>
              <a:rPr lang="en-US" dirty="0" smtClean="0"/>
              <a:t>) in order to:</a:t>
            </a:r>
          </a:p>
          <a:p>
            <a:pPr lvl="2"/>
            <a:r>
              <a:rPr lang="en-US" dirty="0" smtClean="0"/>
              <a:t>Climb to avoid terrain or obstacles</a:t>
            </a:r>
          </a:p>
          <a:p>
            <a:pPr lvl="2"/>
            <a:r>
              <a:rPr lang="en-US" dirty="0" smtClean="0"/>
              <a:t>Speed up to cover ground </a:t>
            </a:r>
            <a:r>
              <a:rPr lang="en-US" dirty="0" smtClean="0"/>
              <a:t>faster</a:t>
            </a:r>
          </a:p>
          <a:p>
            <a:pPr lvl="2"/>
            <a:r>
              <a:rPr lang="en-US" dirty="0" smtClean="0"/>
              <a:t>Speed up/down at different altitudes</a:t>
            </a:r>
            <a:endParaRPr lang="en-US" dirty="0" smtClean="0"/>
          </a:p>
          <a:p>
            <a:pPr lvl="2"/>
            <a:r>
              <a:rPr lang="en-US" dirty="0"/>
              <a:t>e</a:t>
            </a:r>
            <a:r>
              <a:rPr lang="en-US" dirty="0" smtClean="0"/>
              <a:t>tc.</a:t>
            </a:r>
          </a:p>
        </p:txBody>
      </p:sp>
      <p:sp>
        <p:nvSpPr>
          <p:cNvPr id="3" name="Slide Number Placeholder 2"/>
          <p:cNvSpPr>
            <a:spLocks noGrp="1"/>
          </p:cNvSpPr>
          <p:nvPr>
            <p:ph type="sldNum" sz="quarter" idx="12"/>
          </p:nvPr>
        </p:nvSpPr>
        <p:spPr/>
        <p:txBody>
          <a:bodyPr/>
          <a:lstStyle/>
          <a:p>
            <a:fld id="{B3AB4247-CE5F-4970-A5ED-D81D737F7922}" type="slidenum">
              <a:rPr lang="en-US" smtClean="0"/>
              <a:pPr/>
              <a:t>3</a:t>
            </a:fld>
            <a:endParaRPr lang="en-US"/>
          </a:p>
        </p:txBody>
      </p:sp>
    </p:spTree>
    <p:extLst>
      <p:ext uri="{BB962C8B-B14F-4D97-AF65-F5344CB8AC3E}">
        <p14:creationId xmlns:p14="http://schemas.microsoft.com/office/powerpoint/2010/main" val="602551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9 </a:t>
            </a:r>
            <a:r>
              <a:rPr lang="en-US" dirty="0"/>
              <a:t>Homework, </a:t>
            </a:r>
            <a:r>
              <a:rPr lang="en-US" dirty="0" smtClean="0"/>
              <a:t>1/6</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30</a:t>
            </a:fld>
            <a:endParaRPr lang="en-US"/>
          </a:p>
        </p:txBody>
      </p:sp>
      <p:sp>
        <p:nvSpPr>
          <p:cNvPr id="5" name="TextBox 4"/>
          <p:cNvSpPr txBox="1"/>
          <p:nvPr/>
        </p:nvSpPr>
        <p:spPr>
          <a:xfrm>
            <a:off x="154546" y="3845091"/>
            <a:ext cx="8925059" cy="2800767"/>
          </a:xfrm>
          <a:prstGeom prst="rect">
            <a:avLst/>
          </a:prstGeom>
          <a:noFill/>
        </p:spPr>
        <p:txBody>
          <a:bodyPr wrap="square" rtlCol="0">
            <a:spAutoFit/>
          </a:bodyPr>
          <a:lstStyle/>
          <a:p>
            <a:pPr marL="342900" indent="-342900">
              <a:buAutoNum type="arabicParenR"/>
            </a:pPr>
            <a:r>
              <a:rPr lang="en-US" sz="1600" b="1" dirty="0" smtClean="0">
                <a:latin typeface="Times New Roman" pitchFamily="18" charset="0"/>
                <a:cs typeface="Times New Roman" pitchFamily="18" charset="0"/>
              </a:rPr>
              <a:t>Add truth-plus-noise gyro measurements to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  </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P.sigma_noise_gyro</a:t>
            </a:r>
            <a:r>
              <a:rPr lang="en-US" sz="1600" b="1" dirty="0" smtClean="0">
                <a:latin typeface="Times New Roman" pitchFamily="18" charset="0"/>
                <a:cs typeface="Times New Roman" pitchFamily="18" charset="0"/>
              </a:rPr>
              <a:t> as the standard deviation of the measurement noise for each.</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Each of the three gyro measurements should be independent.</a:t>
            </a:r>
          </a:p>
          <a:p>
            <a:pPr marL="800100" lvl="1" indent="-342900">
              <a:buFont typeface="Arial" panose="020B0604020202020204" pitchFamily="34" charset="0"/>
              <a:buChar char="•"/>
            </a:pPr>
            <a:r>
              <a:rPr lang="en-US" sz="1600" b="1" dirty="0">
                <a:latin typeface="Times New Roman" pitchFamily="18" charset="0"/>
                <a:cs typeface="Times New Roman" pitchFamily="18" charset="0"/>
              </a:rPr>
              <a:t>Enable measurement </a:t>
            </a:r>
            <a:r>
              <a:rPr lang="en-US" sz="1600" b="1" dirty="0" smtClean="0">
                <a:latin typeface="Times New Roman" pitchFamily="18" charset="0"/>
                <a:cs typeface="Times New Roman" pitchFamily="18" charset="0"/>
              </a:rPr>
              <a:t>variable logging</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Set “</a:t>
            </a:r>
            <a:r>
              <a:rPr lang="en-US" sz="1600" dirty="0" err="1"/>
              <a:t>log_measurements</a:t>
            </a:r>
            <a:r>
              <a:rPr lang="en-US" sz="1600" dirty="0"/>
              <a:t> = 1</a:t>
            </a:r>
            <a:r>
              <a:rPr lang="en-US" sz="1600" dirty="0" smtClean="0"/>
              <a:t>;</a:t>
            </a:r>
            <a:r>
              <a:rPr lang="en-US" sz="1600" b="1" dirty="0" smtClean="0">
                <a:latin typeface="Times New Roman" pitchFamily="18" charset="0"/>
                <a:cs typeface="Times New Roman" pitchFamily="18" charset="0"/>
              </a:rPr>
              <a:t>” in “</a:t>
            </a:r>
            <a:r>
              <a:rPr lang="en-US" sz="1600" b="1" dirty="0" err="1" smtClean="0">
                <a:latin typeface="Times New Roman" pitchFamily="18" charset="0"/>
                <a:cs typeface="Times New Roman" pitchFamily="18" charset="0"/>
              </a:rPr>
              <a:t>uavsim_logging</a:t>
            </a:r>
            <a:r>
              <a:rPr lang="en-US" sz="1600" b="1" dirty="0" smtClean="0">
                <a:latin typeface="Times New Roman" pitchFamily="18" charset="0"/>
                <a:cs typeface="Times New Roman" pitchFamily="18" charset="0"/>
              </a:rPr>
              <a:t>”</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Show that the provided computation of </a:t>
            </a:r>
            <a:r>
              <a:rPr lang="en-US" sz="1600" b="1" dirty="0" err="1" smtClean="0">
                <a:latin typeface="Times New Roman" pitchFamily="18" charset="0"/>
                <a:cs typeface="Times New Roman" pitchFamily="18" charset="0"/>
              </a:rPr>
              <a:t>P.sigma_noise_gyro</a:t>
            </a:r>
            <a:r>
              <a:rPr lang="en-US" sz="1600" b="1" dirty="0" smtClean="0">
                <a:latin typeface="Times New Roman" pitchFamily="18" charset="0"/>
                <a:cs typeface="Times New Roman" pitchFamily="18" charset="0"/>
              </a:rPr>
              <a:t> matches the lecture example</a:t>
            </a:r>
          </a:p>
          <a:p>
            <a:pPr marL="800100" lvl="1" indent="-342900">
              <a:buFont typeface="+mj-lt"/>
              <a:buAutoNum type="alphaLcParenR"/>
            </a:pPr>
            <a:r>
              <a:rPr lang="en-US" sz="1600" b="1" dirty="0" smtClean="0">
                <a:latin typeface="Times New Roman" pitchFamily="18" charset="0"/>
                <a:cs typeface="Times New Roman" pitchFamily="18" charset="0"/>
              </a:rPr>
              <a:t>Print out relevant portion of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smtClean="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out.p_dps</a:t>
            </a:r>
            <a:r>
              <a:rPr lang="en-US" sz="1600" b="1" dirty="0" smtClean="0">
                <a:latin typeface="Times New Roman" pitchFamily="18" charset="0"/>
                <a:cs typeface="Times New Roman" pitchFamily="18" charset="0"/>
              </a:rPr>
              <a:t>” with “</a:t>
            </a:r>
            <a:r>
              <a:rPr lang="en-US" sz="1600" b="1" dirty="0" err="1" smtClean="0">
                <a:latin typeface="Times New Roman" pitchFamily="18" charset="0"/>
                <a:cs typeface="Times New Roman" pitchFamily="18" charset="0"/>
              </a:rPr>
              <a:t>out.p_gyro_dps</a:t>
            </a:r>
            <a:r>
              <a:rPr lang="en-US" sz="1600" b="1" dirty="0" smtClean="0">
                <a:latin typeface="Times New Roman" pitchFamily="18" charset="0"/>
                <a:cs typeface="Times New Roman" pitchFamily="18" charset="0"/>
              </a:rPr>
              <a:t>”, zoomed in to show noise &amp; verify that the resulting noise level appears correct.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(No need to plot q &amp; r measurements, but be sure to verify that the results make sense.)</a:t>
            </a:r>
          </a:p>
          <a:p>
            <a:pPr marL="800100" lvl="1" indent="-342900">
              <a:buFont typeface="Arial" panose="020B0604020202020204" pitchFamily="34" charset="0"/>
              <a:buChar char="•"/>
            </a:pPr>
            <a:endParaRPr lang="en-US" sz="1600" b="1" dirty="0">
              <a:latin typeface="Times New Roman" pitchFamily="18" charset="0"/>
              <a:cs typeface="Times New Roman" pitchFamily="18" charset="0"/>
            </a:endParaRPr>
          </a:p>
        </p:txBody>
      </p:sp>
      <p:sp>
        <p:nvSpPr>
          <p:cNvPr id="6" name="TextBox 5"/>
          <p:cNvSpPr txBox="1"/>
          <p:nvPr/>
        </p:nvSpPr>
        <p:spPr>
          <a:xfrm>
            <a:off x="154546" y="880181"/>
            <a:ext cx="8925059" cy="1569660"/>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For problems 1-6, we’ll be adding noisy sensor models to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   For each:</a:t>
            </a: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The sensor noise parameters can be found in “</a:t>
            </a:r>
            <a:r>
              <a:rPr lang="en-US" sz="1600" b="1" dirty="0" err="1" smtClean="0">
                <a:latin typeface="Times New Roman" pitchFamily="18" charset="0"/>
                <a:cs typeface="Times New Roman" pitchFamily="18" charset="0"/>
              </a:rPr>
              <a:t>init_uavsim_params</a:t>
            </a:r>
            <a:r>
              <a:rPr lang="en-US" sz="1600" b="1" dirty="0" smtClean="0">
                <a:latin typeface="Times New Roman" pitchFamily="18" charset="0"/>
                <a:cs typeface="Times New Roman" pitchFamily="18" charset="0"/>
              </a:rPr>
              <a:t>”</a:t>
            </a: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Turn off all winds</a:t>
            </a: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Keep the “Feedback Switch” set to “truth”</a:t>
            </a: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Run the simulation for 60 seconds</a:t>
            </a: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Use the following flight commands (in “</a:t>
            </a:r>
            <a:r>
              <a:rPr lang="en-US" sz="1600" b="1" dirty="0" err="1" smtClean="0">
                <a:latin typeface="Times New Roman" pitchFamily="18" charset="0"/>
                <a:cs typeface="Times New Roman" pitchFamily="18" charset="0"/>
              </a:rPr>
              <a:t>uavsim_control</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
        <p:nvSpPr>
          <p:cNvPr id="7" name="Rectangle 6"/>
          <p:cNvSpPr/>
          <p:nvPr/>
        </p:nvSpPr>
        <p:spPr>
          <a:xfrm>
            <a:off x="1136560" y="2372337"/>
            <a:ext cx="5621628" cy="1661993"/>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if </a:t>
            </a:r>
            <a:r>
              <a:rPr lang="en-US" sz="1400" dirty="0">
                <a:latin typeface="Courier New" panose="02070309020205020404" pitchFamily="49" charset="0"/>
                <a:cs typeface="Courier New" panose="02070309020205020404" pitchFamily="49" charset="0"/>
              </a:rPr>
              <a:t>time&lt;10,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h_c</a:t>
            </a:r>
            <a:r>
              <a:rPr lang="en-US" sz="1400" dirty="0">
                <a:latin typeface="Courier New" panose="02070309020205020404" pitchFamily="49" charset="0"/>
                <a:cs typeface="Courier New" panose="02070309020205020404" pitchFamily="49" charset="0"/>
              </a:rPr>
              <a:t>=50; </a:t>
            </a:r>
            <a:r>
              <a:rPr lang="en-US" sz="1400" dirty="0" err="1">
                <a:latin typeface="Courier New" panose="02070309020205020404" pitchFamily="49" charset="0"/>
                <a:cs typeface="Courier New" panose="02070309020205020404" pitchFamily="49" charset="0"/>
              </a:rPr>
              <a:t>Va_c</a:t>
            </a:r>
            <a:r>
              <a:rPr lang="en-US" sz="1400" dirty="0">
                <a:latin typeface="Courier New" panose="02070309020205020404" pitchFamily="49" charset="0"/>
                <a:cs typeface="Courier New" panose="02070309020205020404" pitchFamily="49" charset="0"/>
              </a:rPr>
              <a:t>=13; </a:t>
            </a:r>
            <a:r>
              <a:rPr lang="en-US" sz="1400" dirty="0" err="1">
                <a:latin typeface="Courier New" panose="02070309020205020404" pitchFamily="49" charset="0"/>
                <a:cs typeface="Courier New" panose="02070309020205020404" pitchFamily="49" charset="0"/>
              </a:rPr>
              <a:t>chi_c</a:t>
            </a:r>
            <a:r>
              <a:rPr lang="en-US" sz="1400" dirty="0">
                <a:latin typeface="Courier New" panose="02070309020205020404" pitchFamily="49" charset="0"/>
                <a:cs typeface="Courier New" panose="02070309020205020404" pitchFamily="49" charset="0"/>
              </a:rPr>
              <a:t>=0*pi/180;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elseif</a:t>
            </a:r>
            <a:r>
              <a:rPr lang="en-US" sz="1400" dirty="0">
                <a:latin typeface="Courier New" panose="02070309020205020404" pitchFamily="49" charset="0"/>
                <a:cs typeface="Courier New" panose="02070309020205020404" pitchFamily="49" charset="0"/>
              </a:rPr>
              <a:t> time&lt;20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h_c</a:t>
            </a:r>
            <a:r>
              <a:rPr lang="en-US" sz="1400" dirty="0">
                <a:latin typeface="Courier New" panose="02070309020205020404" pitchFamily="49" charset="0"/>
                <a:cs typeface="Courier New" panose="02070309020205020404" pitchFamily="49" charset="0"/>
              </a:rPr>
              <a:t>=50; </a:t>
            </a:r>
            <a:r>
              <a:rPr lang="en-US" sz="1400" dirty="0" err="1">
                <a:latin typeface="Courier New" panose="02070309020205020404" pitchFamily="49" charset="0"/>
                <a:cs typeface="Courier New" panose="02070309020205020404" pitchFamily="49" charset="0"/>
              </a:rPr>
              <a:t>Va_c</a:t>
            </a:r>
            <a:r>
              <a:rPr lang="en-US" sz="1400" dirty="0">
                <a:latin typeface="Courier New" panose="02070309020205020404" pitchFamily="49" charset="0"/>
                <a:cs typeface="Courier New" panose="02070309020205020404" pitchFamily="49" charset="0"/>
              </a:rPr>
              <a:t>=13; </a:t>
            </a:r>
            <a:r>
              <a:rPr lang="en-US" sz="1400" dirty="0" err="1">
                <a:latin typeface="Courier New" panose="02070309020205020404" pitchFamily="49" charset="0"/>
                <a:cs typeface="Courier New" panose="02070309020205020404" pitchFamily="49" charset="0"/>
              </a:rPr>
              <a:t>chi_c</a:t>
            </a:r>
            <a:r>
              <a:rPr lang="en-US" sz="1400" dirty="0">
                <a:latin typeface="Courier New" panose="02070309020205020404" pitchFamily="49" charset="0"/>
                <a:cs typeface="Courier New" panose="02070309020205020404" pitchFamily="49" charset="0"/>
              </a:rPr>
              <a:t>=60*pi/180;</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h_c</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Va_c</a:t>
            </a:r>
            <a:r>
              <a:rPr lang="en-US" sz="1400" dirty="0">
                <a:latin typeface="Courier New" panose="02070309020205020404" pitchFamily="49" charset="0"/>
                <a:cs typeface="Courier New" panose="02070309020205020404" pitchFamily="49" charset="0"/>
              </a:rPr>
              <a:t>=15; </a:t>
            </a:r>
            <a:r>
              <a:rPr lang="en-US" sz="1400" dirty="0" err="1">
                <a:latin typeface="Courier New" panose="02070309020205020404" pitchFamily="49" charset="0"/>
                <a:cs typeface="Courier New" panose="02070309020205020404" pitchFamily="49" charset="0"/>
              </a:rPr>
              <a:t>chi_c</a:t>
            </a:r>
            <a:r>
              <a:rPr lang="en-US" sz="1400" dirty="0">
                <a:latin typeface="Courier New" panose="02070309020205020404" pitchFamily="49" charset="0"/>
                <a:cs typeface="Courier New" panose="02070309020205020404" pitchFamily="49" charset="0"/>
              </a:rPr>
              <a:t>=0*pi/180;</a:t>
            </a:r>
          </a:p>
          <a:p>
            <a:r>
              <a:rPr lang="en-US" sz="1400" dirty="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146448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9 </a:t>
            </a:r>
            <a:r>
              <a:rPr lang="en-US" dirty="0"/>
              <a:t>Homework, </a:t>
            </a:r>
            <a:r>
              <a:rPr lang="en-US" dirty="0" smtClean="0"/>
              <a:t>2/6</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31</a:t>
            </a:fld>
            <a:endParaRPr lang="en-US"/>
          </a:p>
        </p:txBody>
      </p:sp>
      <p:sp>
        <p:nvSpPr>
          <p:cNvPr id="5" name="TextBox 4"/>
          <p:cNvSpPr txBox="1"/>
          <p:nvPr/>
        </p:nvSpPr>
        <p:spPr>
          <a:xfrm>
            <a:off x="154546" y="1101891"/>
            <a:ext cx="8925059" cy="4770537"/>
          </a:xfrm>
          <a:prstGeom prst="rect">
            <a:avLst/>
          </a:prstGeom>
          <a:noFill/>
        </p:spPr>
        <p:txBody>
          <a:bodyPr wrap="square" rtlCol="0">
            <a:spAutoFit/>
          </a:bodyPr>
          <a:lstStyle/>
          <a:p>
            <a:pPr marL="342900" indent="-342900">
              <a:buFont typeface="+mj-lt"/>
              <a:buAutoNum type="arabicParenR" startAt="2"/>
            </a:pPr>
            <a:r>
              <a:rPr lang="en-US" sz="1600" b="1" dirty="0" smtClean="0">
                <a:latin typeface="Times New Roman" pitchFamily="18" charset="0"/>
                <a:cs typeface="Times New Roman" pitchFamily="18" charset="0"/>
              </a:rPr>
              <a:t>Add truth-plus-noise accelerometer measurements to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  </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P.sigma_noise_accel</a:t>
            </a:r>
            <a:r>
              <a:rPr lang="en-US" sz="1600" b="1" dirty="0" smtClean="0">
                <a:latin typeface="Times New Roman" pitchFamily="18" charset="0"/>
                <a:cs typeface="Times New Roman" pitchFamily="18" charset="0"/>
              </a:rPr>
              <a:t> as the standard deviation of the measurement noise for each.</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a:latin typeface="Times New Roman" pitchFamily="18" charset="0"/>
                <a:cs typeface="Times New Roman" pitchFamily="18" charset="0"/>
              </a:rPr>
              <a:t>Show that the provided computation of </a:t>
            </a:r>
            <a:r>
              <a:rPr lang="en-US" sz="1600" b="1" dirty="0" err="1" smtClean="0">
                <a:latin typeface="Times New Roman" pitchFamily="18" charset="0"/>
                <a:cs typeface="Times New Roman" pitchFamily="18" charset="0"/>
              </a:rPr>
              <a:t>P.sigma_noise_accel</a:t>
            </a:r>
            <a:r>
              <a:rPr lang="en-US" sz="1600" b="1" dirty="0" smtClean="0">
                <a:latin typeface="Times New Roman" pitchFamily="18" charset="0"/>
                <a:cs typeface="Times New Roman" pitchFamily="18" charset="0"/>
              </a:rPr>
              <a:t> matches the lecture example</a:t>
            </a:r>
            <a:endParaRPr lang="en-US" sz="1600" b="1" dirty="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Print </a:t>
            </a:r>
            <a:r>
              <a:rPr lang="en-US" sz="1600" b="1" dirty="0">
                <a:latin typeface="Times New Roman" pitchFamily="18" charset="0"/>
                <a:cs typeface="Times New Roman" pitchFamily="18" charset="0"/>
              </a:rPr>
              <a:t>out relevant portion of “</a:t>
            </a:r>
            <a:r>
              <a:rPr lang="en-US" sz="1600" b="1" dirty="0" err="1">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smtClean="0">
                <a:latin typeface="Times New Roman" pitchFamily="18" charset="0"/>
                <a:cs typeface="Times New Roman" pitchFamily="18" charset="0"/>
              </a:rPr>
              <a:t>Plot the resulting out.ax_accel_mps2, out.ay_accel_mps2, and out.az_accel_mps2.</a:t>
            </a:r>
          </a:p>
          <a:p>
            <a:pPr marL="800100" lvl="1" indent="-342900">
              <a:buFont typeface="+mj-lt"/>
              <a:buAutoNum type="alphaLcParenR"/>
            </a:pPr>
            <a:r>
              <a:rPr lang="en-US" sz="1600" b="1" dirty="0" smtClean="0">
                <a:latin typeface="Times New Roman" pitchFamily="18" charset="0"/>
                <a:cs typeface="Times New Roman" pitchFamily="18" charset="0"/>
              </a:rPr>
              <a:t>Do the resulting accelerometer measurements make sense based on the lecture description? Explain!!!!</a:t>
            </a:r>
            <a:endParaRPr lang="en-US" sz="1600" b="1" dirty="0">
              <a:latin typeface="Times New Roman" pitchFamily="18" charset="0"/>
              <a:cs typeface="Times New Roman" pitchFamily="18" charset="0"/>
            </a:endParaRPr>
          </a:p>
          <a:p>
            <a:pPr marL="800100" lvl="1" indent="-342900">
              <a:buFont typeface="+mj-lt"/>
              <a:buAutoNum type="alphaLcParenR"/>
            </a:pPr>
            <a:endParaRPr lang="en-US" sz="1600" b="1" dirty="0" smtClean="0">
              <a:latin typeface="Times New Roman" pitchFamily="18" charset="0"/>
              <a:cs typeface="Times New Roman" pitchFamily="18" charset="0"/>
            </a:endParaRPr>
          </a:p>
          <a:p>
            <a:pPr marL="342900" indent="-342900">
              <a:buFont typeface="+mj-lt"/>
              <a:buAutoNum type="arabicParenR" startAt="2"/>
            </a:pPr>
            <a:r>
              <a:rPr lang="en-US" sz="1600" b="1" dirty="0" smtClean="0">
                <a:latin typeface="Times New Roman" pitchFamily="18" charset="0"/>
                <a:cs typeface="Times New Roman" pitchFamily="18" charset="0"/>
              </a:rPr>
              <a:t>Add a </a:t>
            </a:r>
            <a:r>
              <a:rPr lang="en-US" sz="1600" b="1" dirty="0" err="1" smtClean="0">
                <a:latin typeface="Times New Roman" pitchFamily="18" charset="0"/>
                <a:cs typeface="Times New Roman" pitchFamily="18" charset="0"/>
              </a:rPr>
              <a:t>truth+bias+noise</a:t>
            </a:r>
            <a:r>
              <a:rPr lang="en-US" sz="1600" b="1" dirty="0" smtClean="0">
                <a:latin typeface="Times New Roman" pitchFamily="18" charset="0"/>
                <a:cs typeface="Times New Roman" pitchFamily="18" charset="0"/>
              </a:rPr>
              <a:t> 2D compass measurement (i.e. </a:t>
            </a:r>
            <a:r>
              <a:rPr lang="en-US" sz="1600" b="1" dirty="0" err="1" smtClean="0">
                <a:latin typeface="Times New Roman" pitchFamily="18" charset="0"/>
                <a:cs typeface="Times New Roman" pitchFamily="18" charset="0"/>
              </a:rPr>
              <a:t>psi_mag</a:t>
            </a:r>
            <a:r>
              <a:rPr lang="en-US" sz="1600" b="1" dirty="0" smtClean="0">
                <a:latin typeface="Times New Roman" pitchFamily="18" charset="0"/>
                <a:cs typeface="Times New Roman" pitchFamily="18" charset="0"/>
              </a:rPr>
              <a:t>) to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P.sigma_bias_mag</a:t>
            </a:r>
            <a:r>
              <a:rPr lang="en-US" sz="1600" b="1" dirty="0" smtClean="0">
                <a:latin typeface="Times New Roman" pitchFamily="18" charset="0"/>
                <a:cs typeface="Times New Roman" pitchFamily="18" charset="0"/>
              </a:rPr>
              <a:t> to determine “</a:t>
            </a:r>
            <a:r>
              <a:rPr lang="en-US" sz="1600" b="1" dirty="0" err="1" smtClean="0">
                <a:latin typeface="Times New Roman" pitchFamily="18" charset="0"/>
                <a:cs typeface="Times New Roman" pitchFamily="18" charset="0"/>
              </a:rPr>
              <a:t>bias_mag</a:t>
            </a:r>
            <a:r>
              <a:rPr lang="en-US" sz="1600" b="1" dirty="0" smtClean="0">
                <a:latin typeface="Times New Roman" pitchFamily="18" charset="0"/>
                <a:cs typeface="Times New Roman" pitchFamily="18" charset="0"/>
              </a:rPr>
              <a:t>” at time zero.  (</a:t>
            </a:r>
            <a:r>
              <a:rPr lang="en-US" sz="1600" b="1" dirty="0" err="1" smtClean="0">
                <a:latin typeface="Times New Roman" pitchFamily="18" charset="0"/>
                <a:cs typeface="Times New Roman" pitchFamily="18" charset="0"/>
              </a:rPr>
              <a:t>bias_mag</a:t>
            </a:r>
            <a:r>
              <a:rPr lang="en-US" sz="1600" b="1" dirty="0" smtClean="0">
                <a:latin typeface="Times New Roman" pitchFamily="18" charset="0"/>
                <a:cs typeface="Times New Roman" pitchFamily="18" charset="0"/>
              </a:rPr>
              <a:t> is a “persistent” variable, which means it will retain its value between calls to “</a:t>
            </a:r>
            <a:r>
              <a:rPr lang="en-US" sz="1600" b="1" dirty="0" err="1" smtClean="0">
                <a:latin typeface="Times New Roman" pitchFamily="18" charset="0"/>
                <a:cs typeface="Times New Roman" pitchFamily="18" charset="0"/>
              </a:rPr>
              <a:t>uavsim_sensor</a:t>
            </a:r>
            <a:r>
              <a:rPr lang="en-US" sz="1600" b="1" dirty="0" smtClean="0">
                <a:latin typeface="Times New Roman" pitchFamily="18" charset="0"/>
                <a:cs typeface="Times New Roman" pitchFamily="18" charset="0"/>
              </a:rPr>
              <a:t>”.  Thus, it is a constant bias.)</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P.sigma_noise_mag</a:t>
            </a:r>
            <a:r>
              <a:rPr lang="en-US" sz="1600" b="1" dirty="0" smtClean="0">
                <a:latin typeface="Times New Roman" pitchFamily="18" charset="0"/>
                <a:cs typeface="Times New Roman" pitchFamily="18" charset="0"/>
              </a:rPr>
              <a:t> as the standard deviation of the magnetometer angle noise.</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Print out the relevant portion of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smtClean="0">
                <a:latin typeface="Times New Roman" pitchFamily="18" charset="0"/>
                <a:cs typeface="Times New Roman" pitchFamily="18" charset="0"/>
              </a:rPr>
              <a:t>Compare the resulting </a:t>
            </a:r>
            <a:r>
              <a:rPr lang="en-US" sz="1600" b="1" dirty="0" err="1" smtClean="0">
                <a:latin typeface="Times New Roman" pitchFamily="18" charset="0"/>
                <a:cs typeface="Times New Roman" pitchFamily="18" charset="0"/>
              </a:rPr>
              <a:t>out.yaw_mag_deg</a:t>
            </a:r>
            <a:r>
              <a:rPr lang="en-US" sz="1600" b="1" dirty="0" smtClean="0">
                <a:latin typeface="Times New Roman" pitchFamily="18" charset="0"/>
                <a:cs typeface="Times New Roman" pitchFamily="18" charset="0"/>
              </a:rPr>
              <a:t> with </a:t>
            </a:r>
            <a:r>
              <a:rPr lang="en-US" sz="1600" b="1" dirty="0" err="1" smtClean="0">
                <a:latin typeface="Times New Roman" pitchFamily="18" charset="0"/>
                <a:cs typeface="Times New Roman" pitchFamily="18" charset="0"/>
              </a:rPr>
              <a:t>out.yaw_deg</a:t>
            </a:r>
            <a:r>
              <a:rPr lang="en-US" sz="1600" b="1" dirty="0" smtClean="0">
                <a:latin typeface="Times New Roman" pitchFamily="18" charset="0"/>
                <a:cs typeface="Times New Roman" pitchFamily="18" charset="0"/>
              </a:rPr>
              <a:t>.  Does the resulting measurement match the bias and noise you expect?  Explain.</a:t>
            </a:r>
          </a:p>
          <a:p>
            <a:pPr marL="800100" lvl="1" indent="-342900">
              <a:buFont typeface="Arial" panose="020B0604020202020204" pitchFamily="34" charset="0"/>
              <a:buChar char="•"/>
            </a:pP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57935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9 </a:t>
            </a:r>
            <a:r>
              <a:rPr lang="en-US" dirty="0"/>
              <a:t>Homework, </a:t>
            </a:r>
            <a:r>
              <a:rPr lang="en-US" dirty="0" smtClean="0"/>
              <a:t>3/6</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32</a:t>
            </a:fld>
            <a:endParaRPr lang="en-US"/>
          </a:p>
        </p:txBody>
      </p:sp>
      <p:sp>
        <p:nvSpPr>
          <p:cNvPr id="5" name="TextBox 4"/>
          <p:cNvSpPr txBox="1"/>
          <p:nvPr/>
        </p:nvSpPr>
        <p:spPr>
          <a:xfrm>
            <a:off x="154546" y="1101891"/>
            <a:ext cx="8989454" cy="4278094"/>
          </a:xfrm>
          <a:prstGeom prst="rect">
            <a:avLst/>
          </a:prstGeom>
          <a:noFill/>
        </p:spPr>
        <p:txBody>
          <a:bodyPr wrap="square" rtlCol="0">
            <a:spAutoFit/>
          </a:bodyPr>
          <a:lstStyle/>
          <a:p>
            <a:pPr marL="342900" indent="-342900">
              <a:buFont typeface="+mj-lt"/>
              <a:buAutoNum type="arabicParenR" startAt="4"/>
            </a:pPr>
            <a:r>
              <a:rPr lang="en-US" sz="1600" b="1" dirty="0" smtClean="0">
                <a:latin typeface="Times New Roman" pitchFamily="18" charset="0"/>
                <a:cs typeface="Times New Roman" pitchFamily="18" charset="0"/>
              </a:rPr>
              <a:t>Add an absolute pressure sensor model using the “constant temperature” assumption, along with bias and noise.  </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Note: </a:t>
            </a:r>
            <a:r>
              <a:rPr lang="en-US" sz="1600" b="1" dirty="0" err="1" smtClean="0">
                <a:latin typeface="Times New Roman" pitchFamily="18" charset="0"/>
                <a:cs typeface="Times New Roman" pitchFamily="18" charset="0"/>
              </a:rPr>
              <a:t>Sim</a:t>
            </a:r>
            <a:r>
              <a:rPr lang="en-US" sz="1600" b="1" dirty="0" smtClean="0">
                <a:latin typeface="Times New Roman" pitchFamily="18" charset="0"/>
                <a:cs typeface="Times New Roman" pitchFamily="18" charset="0"/>
              </a:rPr>
              <a:t> refers to “static” pressure instead of “absolute” pressure.  For our purposes, the terms are used interchangeably.</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P.sigma_bias_static_press</a:t>
            </a:r>
            <a:r>
              <a:rPr lang="en-US" sz="1600" b="1" dirty="0" smtClean="0">
                <a:latin typeface="Times New Roman" pitchFamily="18" charset="0"/>
                <a:cs typeface="Times New Roman" pitchFamily="18" charset="0"/>
              </a:rPr>
              <a:t> and </a:t>
            </a:r>
            <a:r>
              <a:rPr lang="en-US" sz="1600" b="1" dirty="0" err="1" smtClean="0">
                <a:latin typeface="Times New Roman" pitchFamily="18" charset="0"/>
                <a:cs typeface="Times New Roman" pitchFamily="18" charset="0"/>
              </a:rPr>
              <a:t>P.sigma_noise_static_press</a:t>
            </a:r>
            <a:r>
              <a:rPr lang="en-US" sz="1600" b="1" dirty="0" smtClean="0">
                <a:latin typeface="Times New Roman" pitchFamily="18" charset="0"/>
                <a:cs typeface="Times New Roman" pitchFamily="18" charset="0"/>
              </a:rPr>
              <a:t> to form measurement error.</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Print </a:t>
            </a:r>
            <a:r>
              <a:rPr lang="en-US" sz="1600" b="1" dirty="0">
                <a:latin typeface="Times New Roman" pitchFamily="18" charset="0"/>
                <a:cs typeface="Times New Roman" pitchFamily="18" charset="0"/>
              </a:rPr>
              <a:t>out relevant portion of “</a:t>
            </a:r>
            <a:r>
              <a:rPr lang="en-US" sz="1600" b="1" dirty="0" err="1">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smtClean="0">
                <a:latin typeface="Times New Roman" pitchFamily="18" charset="0"/>
                <a:cs typeface="Times New Roman" pitchFamily="18" charset="0"/>
              </a:rPr>
              <a:t>Plot the resulting out.static_press_Npm2.  Does the result make sense?  Explain.</a:t>
            </a:r>
          </a:p>
          <a:p>
            <a:pPr marL="800100" lvl="1" indent="-342900">
              <a:buFont typeface="+mj-lt"/>
              <a:buAutoNum type="alphaLcParenR"/>
            </a:pPr>
            <a:endParaRPr lang="en-US" sz="1600" b="1" dirty="0" smtClean="0">
              <a:latin typeface="Times New Roman" pitchFamily="18" charset="0"/>
              <a:cs typeface="Times New Roman" pitchFamily="18" charset="0"/>
            </a:endParaRPr>
          </a:p>
          <a:p>
            <a:pPr marL="342900" indent="-342900">
              <a:buFont typeface="+mj-lt"/>
              <a:buAutoNum type="arabicParenR" startAt="4"/>
            </a:pPr>
            <a:r>
              <a:rPr lang="en-US" sz="1600" b="1" dirty="0">
                <a:latin typeface="Times New Roman" pitchFamily="18" charset="0"/>
                <a:cs typeface="Times New Roman" pitchFamily="18" charset="0"/>
              </a:rPr>
              <a:t>Add </a:t>
            </a:r>
            <a:r>
              <a:rPr lang="en-US" sz="1600" b="1" dirty="0" smtClean="0">
                <a:latin typeface="Times New Roman" pitchFamily="18" charset="0"/>
                <a:cs typeface="Times New Roman" pitchFamily="18" charset="0"/>
              </a:rPr>
              <a:t>a dynamic (aka differential) </a:t>
            </a:r>
            <a:r>
              <a:rPr lang="en-US" sz="1600" b="1" dirty="0">
                <a:latin typeface="Times New Roman" pitchFamily="18" charset="0"/>
                <a:cs typeface="Times New Roman" pitchFamily="18" charset="0"/>
              </a:rPr>
              <a:t>pressure sensor model </a:t>
            </a:r>
            <a:r>
              <a:rPr lang="en-US" sz="1600" b="1" dirty="0" smtClean="0">
                <a:latin typeface="Times New Roman" pitchFamily="18" charset="0"/>
                <a:cs typeface="Times New Roman" pitchFamily="18" charset="0"/>
              </a:rPr>
              <a:t>using </a:t>
            </a:r>
            <a:r>
              <a:rPr lang="en-US" sz="1600" b="1" dirty="0" err="1" smtClean="0">
                <a:latin typeface="Times New Roman" pitchFamily="18" charset="0"/>
                <a:cs typeface="Times New Roman" pitchFamily="18" charset="0"/>
              </a:rPr>
              <a:t>truth+bias+noise</a:t>
            </a:r>
            <a:r>
              <a:rPr lang="en-US" sz="1600" b="1"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a:p>
            <a:pPr marL="800100" lvl="1" indent="-342900">
              <a:buFont typeface="Arial" panose="020B0604020202020204" pitchFamily="34" charset="0"/>
              <a:buChar char="•"/>
            </a:pPr>
            <a:r>
              <a:rPr lang="en-US" sz="1600" b="1" dirty="0">
                <a:latin typeface="Times New Roman" pitchFamily="18" charset="0"/>
                <a:cs typeface="Times New Roman" pitchFamily="18" charset="0"/>
              </a:rPr>
              <a:t>Use the available truth data to form true (wind-relative) airspeed, and then form differential pressure</a:t>
            </a:r>
            <a:r>
              <a:rPr lang="en-US" sz="1600" b="1" dirty="0" smtClean="0">
                <a:latin typeface="Times New Roman" pitchFamily="18" charset="0"/>
                <a:cs typeface="Times New Roman" pitchFamily="18" charset="0"/>
              </a:rPr>
              <a:t>.</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The term “differential pressure” is interchangeable with “dynamic pressure”</a:t>
            </a:r>
            <a:endParaRPr lang="en-US" sz="1600" b="1" dirty="0">
              <a:latin typeface="Times New Roman" pitchFamily="18" charset="0"/>
              <a:cs typeface="Times New Roman" pitchFamily="18" charset="0"/>
            </a:endParaRP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Use </a:t>
            </a:r>
            <a:r>
              <a:rPr lang="en-US" sz="1600" b="1" dirty="0" err="1" smtClean="0">
                <a:latin typeface="Times New Roman" pitchFamily="18" charset="0"/>
                <a:cs typeface="Times New Roman" pitchFamily="18" charset="0"/>
              </a:rPr>
              <a:t>P.sigma_bias_diff_press</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and </a:t>
            </a:r>
            <a:r>
              <a:rPr lang="en-US" sz="1600" b="1" dirty="0" err="1" smtClean="0">
                <a:latin typeface="Times New Roman" pitchFamily="18" charset="0"/>
                <a:cs typeface="Times New Roman" pitchFamily="18" charset="0"/>
              </a:rPr>
              <a:t>P.sigma_noise_diff_press</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to form measurement error</a:t>
            </a:r>
            <a:r>
              <a:rPr lang="en-US" sz="1600" b="1" dirty="0" smtClean="0">
                <a:latin typeface="Times New Roman" pitchFamily="18" charset="0"/>
                <a:cs typeface="Times New Roman" pitchFamily="18" charset="0"/>
              </a:rPr>
              <a:t>.</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Print </a:t>
            </a:r>
            <a:r>
              <a:rPr lang="en-US" sz="1600" b="1" dirty="0">
                <a:latin typeface="Times New Roman" pitchFamily="18" charset="0"/>
                <a:cs typeface="Times New Roman" pitchFamily="18" charset="0"/>
              </a:rPr>
              <a:t>out relevant portion of “</a:t>
            </a:r>
            <a:r>
              <a:rPr lang="en-US" sz="1600" b="1" dirty="0" err="1">
                <a:latin typeface="Times New Roman" pitchFamily="18" charset="0"/>
                <a:cs typeface="Times New Roman" pitchFamily="18" charset="0"/>
              </a:rPr>
              <a:t>uavsim_sensors</a:t>
            </a:r>
            <a:r>
              <a:rPr lang="en-US" sz="1600" b="1" dirty="0">
                <a:latin typeface="Times New Roman" pitchFamily="18" charset="0"/>
                <a:cs typeface="Times New Roman" pitchFamily="18" charset="0"/>
              </a:rPr>
              <a:t>”</a:t>
            </a:r>
          </a:p>
          <a:p>
            <a:pPr marL="800100" lvl="1" indent="-342900">
              <a:buFont typeface="+mj-lt"/>
              <a:buAutoNum type="alphaLcParenR"/>
            </a:pPr>
            <a:r>
              <a:rPr lang="en-US" sz="1600" b="1" dirty="0">
                <a:latin typeface="Times New Roman" pitchFamily="18" charset="0"/>
                <a:cs typeface="Times New Roman" pitchFamily="18" charset="0"/>
              </a:rPr>
              <a:t>Plot the resulting </a:t>
            </a:r>
            <a:r>
              <a:rPr lang="en-US" sz="1600" b="1" dirty="0" smtClean="0">
                <a:latin typeface="Times New Roman" pitchFamily="18" charset="0"/>
                <a:cs typeface="Times New Roman" pitchFamily="18" charset="0"/>
              </a:rPr>
              <a:t>out.diff_press_Npm2.  Does the result make sense?  Explain.</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11333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9 </a:t>
            </a:r>
            <a:r>
              <a:rPr lang="en-US" dirty="0"/>
              <a:t>Homework, </a:t>
            </a:r>
            <a:r>
              <a:rPr lang="en-US" dirty="0" smtClean="0"/>
              <a:t>4/6</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33</a:t>
            </a:fld>
            <a:endParaRPr lang="en-US"/>
          </a:p>
        </p:txBody>
      </p:sp>
      <p:sp>
        <p:nvSpPr>
          <p:cNvPr id="5" name="TextBox 4"/>
          <p:cNvSpPr txBox="1"/>
          <p:nvPr/>
        </p:nvSpPr>
        <p:spPr>
          <a:xfrm>
            <a:off x="154546" y="1101891"/>
            <a:ext cx="8989454" cy="3046988"/>
          </a:xfrm>
          <a:prstGeom prst="rect">
            <a:avLst/>
          </a:prstGeom>
          <a:noFill/>
        </p:spPr>
        <p:txBody>
          <a:bodyPr wrap="square" rtlCol="0">
            <a:spAutoFit/>
          </a:bodyPr>
          <a:lstStyle/>
          <a:p>
            <a:pPr marL="342900" indent="-342900">
              <a:buFont typeface="+mj-lt"/>
              <a:buAutoNum type="arabicParenR" startAt="6"/>
            </a:pPr>
            <a:r>
              <a:rPr lang="en-US" sz="1600" b="1" dirty="0" smtClean="0">
                <a:latin typeface="Times New Roman" pitchFamily="18" charset="0"/>
                <a:cs typeface="Times New Roman" pitchFamily="18" charset="0"/>
              </a:rPr>
              <a:t>Add GPS position and velocity vector measurements  </a:t>
            </a:r>
          </a:p>
          <a:p>
            <a:pPr marL="800100" lvl="1" indent="-342900">
              <a:buFont typeface="Arial" panose="020B0604020202020204" pitchFamily="34" charset="0"/>
              <a:buChar char="•"/>
            </a:pPr>
            <a:r>
              <a:rPr lang="en-US" sz="1600" b="1" dirty="0">
                <a:latin typeface="Times New Roman" pitchFamily="18" charset="0"/>
                <a:cs typeface="Times New Roman" pitchFamily="18" charset="0"/>
              </a:rPr>
              <a:t>Use skeleton provided in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“persistent” variables are used to retain values between calls to “</a:t>
            </a:r>
            <a:r>
              <a:rPr lang="en-US" sz="1600" b="1" dirty="0" err="1" smtClean="0">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Refer to “Sensor parameters: GPS” in “</a:t>
            </a:r>
            <a:r>
              <a:rPr lang="en-US" sz="1600" b="1" dirty="0" err="1" smtClean="0">
                <a:latin typeface="Times New Roman" pitchFamily="18" charset="0"/>
                <a:cs typeface="Times New Roman" pitchFamily="18" charset="0"/>
              </a:rPr>
              <a:t>init_uavsim_params</a:t>
            </a:r>
            <a:r>
              <a:rPr lang="en-US" sz="1600" b="1" dirty="0" smtClean="0">
                <a:latin typeface="Times New Roman" pitchFamily="18" charset="0"/>
                <a:cs typeface="Times New Roman" pitchFamily="18" charset="0"/>
              </a:rPr>
              <a:t>” for GPS parameters</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GPS measurements are sampled every </a:t>
            </a:r>
            <a:r>
              <a:rPr lang="en-US" sz="1600" b="1" dirty="0" err="1" smtClean="0">
                <a:latin typeface="Times New Roman" pitchFamily="18" charset="0"/>
                <a:cs typeface="Times New Roman" pitchFamily="18" charset="0"/>
              </a:rPr>
              <a:t>P.Ts_gps</a:t>
            </a:r>
            <a:r>
              <a:rPr lang="en-US" sz="1600" b="1" dirty="0" smtClean="0">
                <a:latin typeface="Times New Roman" pitchFamily="18" charset="0"/>
                <a:cs typeface="Times New Roman" pitchFamily="18" charset="0"/>
              </a:rPr>
              <a:t> seconds</a:t>
            </a:r>
          </a:p>
          <a:p>
            <a:pPr marL="800100" lvl="1" indent="-34290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Print </a:t>
            </a:r>
            <a:r>
              <a:rPr lang="en-US" sz="1600" b="1" dirty="0">
                <a:latin typeface="Times New Roman" pitchFamily="18" charset="0"/>
                <a:cs typeface="Times New Roman" pitchFamily="18" charset="0"/>
              </a:rPr>
              <a:t>out relevant portion of “</a:t>
            </a:r>
            <a:r>
              <a:rPr lang="en-US" sz="1600" b="1" dirty="0" err="1">
                <a:latin typeface="Times New Roman" pitchFamily="18" charset="0"/>
                <a:cs typeface="Times New Roman" pitchFamily="18" charset="0"/>
              </a:rPr>
              <a:t>uavsim_sensors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out.north_m</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with </a:t>
            </a:r>
            <a:r>
              <a:rPr lang="en-US" sz="1600" b="1" dirty="0" err="1" smtClean="0">
                <a:latin typeface="Times New Roman" pitchFamily="18" charset="0"/>
                <a:cs typeface="Times New Roman" pitchFamily="18" charset="0"/>
              </a:rPr>
              <a:t>out.north_gps_m</a:t>
            </a:r>
            <a:r>
              <a:rPr lang="en-US" sz="1600" b="1" dirty="0">
                <a:latin typeface="Times New Roman" pitchFamily="18" charset="0"/>
                <a:cs typeface="Times New Roman" pitchFamily="18" charset="0"/>
              </a:rPr>
              <a:t>.  Zoom to compare details.</a:t>
            </a: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out.east_m</a:t>
            </a:r>
            <a:r>
              <a:rPr lang="en-US" sz="1600" b="1" dirty="0" smtClean="0">
                <a:latin typeface="Times New Roman" pitchFamily="18" charset="0"/>
                <a:cs typeface="Times New Roman" pitchFamily="18" charset="0"/>
              </a:rPr>
              <a:t> with </a:t>
            </a:r>
            <a:r>
              <a:rPr lang="en-US" sz="1600" b="1" dirty="0" err="1" smtClean="0">
                <a:latin typeface="Times New Roman" pitchFamily="18" charset="0"/>
                <a:cs typeface="Times New Roman" pitchFamily="18" charset="0"/>
              </a:rPr>
              <a:t>out.east_gps_m</a:t>
            </a:r>
            <a:r>
              <a:rPr lang="en-US" sz="1600" b="1" dirty="0" smtClean="0">
                <a:latin typeface="Times New Roman" pitchFamily="18" charset="0"/>
                <a:cs typeface="Times New Roman" pitchFamily="18" charset="0"/>
              </a:rPr>
              <a:t>.  Zoom to compare details.</a:t>
            </a:r>
          </a:p>
          <a:p>
            <a:pPr marL="800100" lvl="1" indent="-342900">
              <a:buFont typeface="+mj-lt"/>
              <a:buAutoNum type="alphaLcParenR"/>
            </a:pPr>
            <a:r>
              <a:rPr lang="en-US" sz="1600" b="1" dirty="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out.alt_m</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with </a:t>
            </a:r>
            <a:r>
              <a:rPr lang="en-US" sz="1600" b="1" dirty="0" err="1" smtClean="0">
                <a:latin typeface="Times New Roman" pitchFamily="18" charset="0"/>
                <a:cs typeface="Times New Roman" pitchFamily="18" charset="0"/>
              </a:rPr>
              <a:t>out.alt_gps_m</a:t>
            </a:r>
            <a:r>
              <a:rPr lang="en-US" sz="1600" b="1" dirty="0">
                <a:latin typeface="Times New Roman" pitchFamily="18" charset="0"/>
                <a:cs typeface="Times New Roman" pitchFamily="18" charset="0"/>
              </a:rPr>
              <a:t>.  Zoom to compare details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out.groundspeed_mps</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with </a:t>
            </a:r>
            <a:r>
              <a:rPr lang="en-US" sz="1600" b="1" dirty="0" err="1" smtClean="0">
                <a:latin typeface="Times New Roman" pitchFamily="18" charset="0"/>
                <a:cs typeface="Times New Roman" pitchFamily="18" charset="0"/>
              </a:rPr>
              <a:t>out.groundspeed_gps_m</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Zoom to compare details</a:t>
            </a:r>
            <a:r>
              <a:rPr lang="en-US" sz="1600" b="1" dirty="0" smtClean="0">
                <a:latin typeface="Times New Roman" pitchFamily="18" charset="0"/>
                <a:cs typeface="Times New Roman" pitchFamily="18" charset="0"/>
              </a:rPr>
              <a:t>.</a:t>
            </a:r>
          </a:p>
          <a:p>
            <a:pPr marL="800100" lvl="1" indent="-342900">
              <a:buFont typeface="+mj-lt"/>
              <a:buAutoNum type="alphaLcParenR"/>
            </a:pPr>
            <a:r>
              <a:rPr lang="en-US" sz="1600" b="1" dirty="0">
                <a:latin typeface="Times New Roman" pitchFamily="18" charset="0"/>
                <a:cs typeface="Times New Roman" pitchFamily="18" charset="0"/>
              </a:rPr>
              <a:t>Compare </a:t>
            </a:r>
            <a:r>
              <a:rPr lang="en-US" sz="1600" b="1" dirty="0" err="1" smtClean="0">
                <a:latin typeface="Times New Roman" pitchFamily="18" charset="0"/>
                <a:cs typeface="Times New Roman" pitchFamily="18" charset="0"/>
              </a:rPr>
              <a:t>out.course_deg</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with </a:t>
            </a:r>
            <a:r>
              <a:rPr lang="en-US" sz="1600" b="1" dirty="0" err="1" smtClean="0">
                <a:latin typeface="Times New Roman" pitchFamily="18" charset="0"/>
                <a:cs typeface="Times New Roman" pitchFamily="18" charset="0"/>
              </a:rPr>
              <a:t>out.course_gps_deg</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Zoom to compare details</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314550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9 </a:t>
            </a:r>
            <a:r>
              <a:rPr lang="en-US" dirty="0"/>
              <a:t>Homework, </a:t>
            </a:r>
            <a:r>
              <a:rPr lang="en-US" dirty="0" smtClean="0"/>
              <a:t>5/6</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34</a:t>
            </a:fld>
            <a:endParaRPr lang="en-US"/>
          </a:p>
        </p:txBody>
      </p:sp>
      <p:sp>
        <p:nvSpPr>
          <p:cNvPr id="5" name="TextBox 4"/>
          <p:cNvSpPr txBox="1"/>
          <p:nvPr/>
        </p:nvSpPr>
        <p:spPr>
          <a:xfrm>
            <a:off x="154546" y="844311"/>
            <a:ext cx="8989454" cy="4739759"/>
          </a:xfrm>
          <a:prstGeom prst="rect">
            <a:avLst/>
          </a:prstGeom>
          <a:noFill/>
        </p:spPr>
        <p:txBody>
          <a:bodyPr wrap="square" rtlCol="0">
            <a:spAutoFit/>
          </a:bodyPr>
          <a:lstStyle/>
          <a:p>
            <a:pPr marL="342900" indent="-342900">
              <a:buFont typeface="+mj-lt"/>
              <a:buAutoNum type="arabicParenR" startAt="7"/>
            </a:pPr>
            <a:r>
              <a:rPr lang="en-US" sz="1600" b="1" dirty="0" smtClean="0">
                <a:latin typeface="Times New Roman" panose="02020603050405020304" pitchFamily="18" charset="0"/>
                <a:cs typeface="Times New Roman" pitchFamily="18" charset="0"/>
              </a:rPr>
              <a:t>Add waypoint guidance to simulation</a:t>
            </a:r>
          </a:p>
          <a:p>
            <a:pPr marL="800100" lvl="1" indent="-342900">
              <a:buFont typeface="Arial" panose="020B0604020202020204" pitchFamily="34" charset="0"/>
              <a:buChar char="•"/>
            </a:pPr>
            <a:r>
              <a:rPr lang="en-US" sz="1600" b="1" dirty="0" smtClean="0">
                <a:latin typeface="Times New Roman" panose="02020603050405020304" pitchFamily="18" charset="0"/>
                <a:cs typeface="Times New Roman" pitchFamily="18" charset="0"/>
              </a:rPr>
              <a:t>Add an “Interpreted MATLAB </a:t>
            </a:r>
            <a:r>
              <a:rPr lang="en-US" sz="1600" b="1" dirty="0" err="1" smtClean="0">
                <a:latin typeface="Times New Roman" panose="02020603050405020304" pitchFamily="18" charset="0"/>
                <a:cs typeface="Times New Roman" panose="02020603050405020304" pitchFamily="18" charset="0"/>
              </a:rPr>
              <a:t>Fcn</a:t>
            </a:r>
            <a:r>
              <a:rPr lang="en-US" sz="1600" b="1" dirty="0" smtClean="0">
                <a:latin typeface="Times New Roman" pitchFamily="18" charset="0"/>
                <a:cs typeface="Times New Roman" pitchFamily="18" charset="0"/>
              </a:rPr>
              <a:t>” block to “Trajectory Commands” (e.g. copy from another block)</a:t>
            </a:r>
          </a:p>
          <a:p>
            <a:pPr marL="800100" lvl="1" indent="-3429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a:t>
            </a:r>
            <a:r>
              <a:rPr lang="en-US" sz="1600" b="1" dirty="0" smtClean="0">
                <a:latin typeface="Times New Roman" panose="02020603050405020304" pitchFamily="18" charset="0"/>
                <a:cs typeface="Times New Roman" panose="02020603050405020304" pitchFamily="18" charset="0"/>
              </a:rPr>
              <a:t>block </a:t>
            </a:r>
            <a:r>
              <a:rPr lang="en-US" sz="1600" b="1" dirty="0">
                <a:latin typeface="Times New Roman" panose="02020603050405020304" pitchFamily="18" charset="0"/>
                <a:cs typeface="Times New Roman" panose="02020603050405020304" pitchFamily="18" charset="0"/>
              </a:rPr>
              <a:t>should call a routine named “</a:t>
            </a:r>
            <a:r>
              <a:rPr lang="en-US" sz="1600" b="1" dirty="0" err="1">
                <a:latin typeface="Times New Roman" panose="02020603050405020304" pitchFamily="18" charset="0"/>
                <a:cs typeface="Times New Roman" panose="02020603050405020304" pitchFamily="18" charset="0"/>
              </a:rPr>
              <a:t>uavsim_trajectory_control</a:t>
            </a:r>
            <a:r>
              <a:rPr lang="en-US" sz="1600" b="1" dirty="0">
                <a:latin typeface="Times New Roman" panose="02020603050405020304" pitchFamily="18" charset="0"/>
                <a:cs typeface="Times New Roman" panose="02020603050405020304" pitchFamily="18" charset="0"/>
              </a:rPr>
              <a:t>” which should have the following input/output vectors: </a:t>
            </a:r>
            <a:endParaRPr lang="en-US" sz="16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length-24 </a:t>
            </a:r>
            <a:r>
              <a:rPr lang="en-US" sz="1600" dirty="0">
                <a:latin typeface="Times New Roman" panose="02020603050405020304" pitchFamily="18" charset="0"/>
                <a:cs typeface="Times New Roman" panose="02020603050405020304" pitchFamily="18" charset="0"/>
              </a:rPr>
              <a:t>input vector consisting of the state estimates vector (</a:t>
            </a:r>
            <a:r>
              <a:rPr lang="en-US" sz="1600" dirty="0" smtClean="0">
                <a:latin typeface="Times New Roman" panose="02020603050405020304" pitchFamily="18" charset="0"/>
                <a:cs typeface="Times New Roman" panose="02020603050405020304" pitchFamily="18" charset="0"/>
              </a:rPr>
              <a:t>length-23)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time</a:t>
            </a:r>
          </a:p>
          <a:p>
            <a:pPr marL="1257300" lvl="2"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length-3 output vector consisting of: [</a:t>
            </a:r>
            <a:r>
              <a:rPr lang="en-US" sz="1600" dirty="0" err="1">
                <a:latin typeface="Times New Roman" panose="02020603050405020304" pitchFamily="18" charset="0"/>
                <a:cs typeface="Times New Roman" panose="02020603050405020304" pitchFamily="18" charset="0"/>
              </a:rPr>
              <a:t>Va_c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h_c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chi_c</a:t>
            </a:r>
            <a:r>
              <a:rPr lang="en-US" sz="16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Set the function name, output vector dimensions, and sampling time (P.Ts) by </a:t>
            </a:r>
            <a:br>
              <a:rPr lang="en-US" sz="1600" b="1"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double-clicking the “interpreted MATLAB </a:t>
            </a:r>
            <a:r>
              <a:rPr lang="en-US" sz="1600" b="1" dirty="0" err="1" smtClean="0">
                <a:latin typeface="Times New Roman" panose="02020603050405020304" pitchFamily="18" charset="0"/>
                <a:cs typeface="Times New Roman" panose="02020603050405020304" pitchFamily="18" charset="0"/>
              </a:rPr>
              <a:t>Fcn</a:t>
            </a:r>
            <a:r>
              <a:rPr lang="en-US" sz="1600" b="1" dirty="0" smtClean="0">
                <a:latin typeface="Times New Roman" pitchFamily="18" charset="0"/>
                <a:cs typeface="Times New Roman" pitchFamily="18" charset="0"/>
              </a:rPr>
              <a:t>” block</a:t>
            </a:r>
          </a:p>
          <a:p>
            <a:pPr marL="800100" lvl="1" indent="-342900">
              <a:buFont typeface="Arial" panose="020B0604020202020204" pitchFamily="34" charset="0"/>
              <a:buChar char="•"/>
            </a:pPr>
            <a:r>
              <a:rPr lang="en-US" sz="1600" b="1" dirty="0" smtClean="0">
                <a:latin typeface="Times New Roman" pitchFamily="18" charset="0"/>
                <a:cs typeface="Times New Roman" pitchFamily="18" charset="0"/>
              </a:rPr>
              <a:t>Implement </a:t>
            </a:r>
            <a:r>
              <a:rPr lang="en-US" sz="1600" b="1" dirty="0">
                <a:latin typeface="Times New Roman" panose="02020603050405020304" pitchFamily="18" charset="0"/>
                <a:cs typeface="Times New Roman" panose="02020603050405020304" pitchFamily="18" charset="0"/>
              </a:rPr>
              <a:t>simple waypoint guidance in “</a:t>
            </a:r>
            <a:r>
              <a:rPr lang="en-US" sz="1600" b="1" dirty="0" err="1">
                <a:latin typeface="Times New Roman" panose="02020603050405020304" pitchFamily="18" charset="0"/>
                <a:cs typeface="Times New Roman" panose="02020603050405020304" pitchFamily="18" charset="0"/>
              </a:rPr>
              <a:t>uavsim_trajectory_control</a:t>
            </a:r>
            <a:r>
              <a:rPr lang="en-US" sz="1600" b="1" dirty="0">
                <a:latin typeface="Times New Roman" panose="02020603050405020304" pitchFamily="18" charset="0"/>
                <a:cs typeface="Times New Roman" panose="02020603050405020304" pitchFamily="18" charset="0"/>
              </a:rPr>
              <a:t>” with the provided trajectory command vectors</a:t>
            </a:r>
            <a:r>
              <a:rPr lang="en-US" sz="1600" b="1" dirty="0" smtClean="0">
                <a:latin typeface="Times New Roman" pitchFamily="18" charset="0"/>
                <a:cs typeface="Times New Roman" pitchFamily="18" charset="0"/>
              </a:rPr>
              <a:t> </a:t>
            </a:r>
          </a:p>
          <a:p>
            <a:pPr marL="1257300" lvl="2"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Set </a:t>
            </a:r>
            <a:r>
              <a:rPr lang="en-US" sz="1600" dirty="0">
                <a:latin typeface="Times New Roman" panose="02020603050405020304" pitchFamily="18" charset="0"/>
                <a:cs typeface="Times New Roman" panose="02020603050405020304" pitchFamily="18" charset="0"/>
              </a:rPr>
              <a:t>course command directly to each waypoint, in </a:t>
            </a:r>
            <a:r>
              <a:rPr lang="en-US" sz="1600" dirty="0" smtClean="0">
                <a:latin typeface="Times New Roman" panose="02020603050405020304" pitchFamily="18" charset="0"/>
                <a:cs typeface="Times New Roman" panose="02020603050405020304" pitchFamily="18" charset="0"/>
              </a:rPr>
              <a:t>turn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don’t worry about </a:t>
            </a:r>
            <a:r>
              <a:rPr lang="en-US" sz="1600" dirty="0" smtClean="0">
                <a:latin typeface="Times New Roman" panose="02020603050405020304" pitchFamily="18" charset="0"/>
                <a:cs typeface="Times New Roman" panose="02020603050405020304" pitchFamily="18" charset="0"/>
              </a:rPr>
              <a:t>regulating </a:t>
            </a:r>
            <a:r>
              <a:rPr lang="en-US" sz="1600" dirty="0" err="1" smtClean="0">
                <a:latin typeface="Times New Roman" panose="02020603050405020304" pitchFamily="18" charset="0"/>
                <a:cs typeface="Times New Roman" panose="02020603050405020304" pitchFamily="18" charset="0"/>
              </a:rPr>
              <a:t>crosstrack</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position </a:t>
            </a:r>
            <a:r>
              <a:rPr lang="en-US" sz="1600" dirty="0" smtClean="0">
                <a:latin typeface="Times New Roman" panose="02020603050405020304" pitchFamily="18" charset="0"/>
                <a:cs typeface="Times New Roman" panose="02020603050405020304" pitchFamily="18" charset="0"/>
              </a:rPr>
              <a:t>error)</a:t>
            </a:r>
          </a:p>
          <a:p>
            <a:pPr marL="1257300" lvl="2"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a “persistent” variable keep track of which waypoint UAV is heading </a:t>
            </a:r>
            <a:r>
              <a:rPr lang="en-US" sz="1600" dirty="0" smtClean="0">
                <a:latin typeface="Times New Roman" panose="02020603050405020304" pitchFamily="18" charset="0"/>
                <a:cs typeface="Times New Roman" panose="02020603050405020304" pitchFamily="18" charset="0"/>
              </a:rPr>
              <a:t>toward</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(initially head toward WP1)</a:t>
            </a:r>
            <a:endParaRPr lang="en-US" sz="16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Transition (cycle) waypoints </a:t>
            </a:r>
            <a:r>
              <a:rPr lang="en-US" sz="1600" dirty="0">
                <a:latin typeface="Times New Roman" panose="02020603050405020304" pitchFamily="18" charset="0"/>
                <a:cs typeface="Times New Roman" panose="02020603050405020304" pitchFamily="18" charset="0"/>
              </a:rPr>
              <a:t>when within 20m (horizontally) of </a:t>
            </a:r>
            <a:r>
              <a:rPr lang="en-US" sz="1600" dirty="0" smtClean="0">
                <a:latin typeface="Times New Roman" panose="02020603050405020304" pitchFamily="18" charset="0"/>
                <a:cs typeface="Times New Roman" panose="02020603050405020304" pitchFamily="18" charset="0"/>
              </a:rPr>
              <a:t>each waypoint</a:t>
            </a:r>
          </a:p>
          <a:p>
            <a:pPr marL="1257300" lvl="2"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Automatically </a:t>
            </a:r>
            <a:r>
              <a:rPr lang="en-US" sz="1600" dirty="0">
                <a:latin typeface="Times New Roman" panose="02020603050405020304" pitchFamily="18" charset="0"/>
                <a:cs typeface="Times New Roman" panose="02020603050405020304" pitchFamily="18" charset="0"/>
              </a:rPr>
              <a:t>cycle back toward WP1 when near enough </a:t>
            </a:r>
            <a:r>
              <a:rPr lang="en-US" sz="1600" dirty="0" smtClean="0">
                <a:latin typeface="Times New Roman" panose="02020603050405020304" pitchFamily="18" charset="0"/>
                <a:cs typeface="Times New Roman" panose="02020603050405020304" pitchFamily="18" charset="0"/>
              </a:rPr>
              <a:t>to the final waypoint</a:t>
            </a:r>
          </a:p>
          <a:p>
            <a:pPr marL="1257300" lvl="2" indent="-34290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Altitude </a:t>
            </a:r>
            <a:r>
              <a:rPr lang="en-US" sz="1600" dirty="0">
                <a:latin typeface="Times New Roman" panose="02020603050405020304" pitchFamily="18" charset="0"/>
                <a:cs typeface="Times New Roman" panose="02020603050405020304" pitchFamily="18" charset="0"/>
              </a:rPr>
              <a:t>and speed commands are for legs approaching each waypoint.</a:t>
            </a:r>
          </a:p>
          <a:p>
            <a:pPr lvl="3"/>
            <a:r>
              <a:rPr lang="en-US" sz="1400" dirty="0" smtClean="0">
                <a:latin typeface="Times New Roman" panose="02020603050405020304" pitchFamily="18" charset="0"/>
                <a:cs typeface="Times New Roman" panose="02020603050405020304" pitchFamily="18" charset="0"/>
              </a:rPr>
              <a:t>e.g. </a:t>
            </a:r>
            <a:r>
              <a:rPr lang="en-US" sz="1400" dirty="0" err="1" smtClean="0">
                <a:latin typeface="Times New Roman" panose="02020603050405020304" pitchFamily="18" charset="0"/>
                <a:cs typeface="Times New Roman" panose="02020603050405020304" pitchFamily="18" charset="0"/>
              </a:rPr>
              <a:t>h_c</a:t>
            </a:r>
            <a:r>
              <a:rPr lang="en-US" sz="1400" dirty="0" smtClean="0">
                <a:latin typeface="Times New Roman" panose="02020603050405020304" pitchFamily="18" charset="0"/>
                <a:cs typeface="Times New Roman" panose="02020603050405020304" pitchFamily="18" charset="0"/>
              </a:rPr>
              <a:t>=90 </a:t>
            </a:r>
            <a:r>
              <a:rPr lang="en-US" sz="1400" dirty="0">
                <a:latin typeface="Times New Roman" panose="02020603050405020304" pitchFamily="18" charset="0"/>
                <a:cs typeface="Times New Roman" panose="02020603050405020304" pitchFamily="18" charset="0"/>
              </a:rPr>
              <a:t>and </a:t>
            </a:r>
            <a:r>
              <a:rPr lang="en-US" sz="1400" dirty="0" err="1">
                <a:latin typeface="Times New Roman" panose="02020603050405020304" pitchFamily="18" charset="0"/>
                <a:cs typeface="Times New Roman" panose="02020603050405020304" pitchFamily="18" charset="0"/>
              </a:rPr>
              <a:t>Va_c</a:t>
            </a:r>
            <a:r>
              <a:rPr lang="en-US" sz="1400" dirty="0">
                <a:latin typeface="Times New Roman" panose="02020603050405020304" pitchFamily="18" charset="0"/>
                <a:cs typeface="Times New Roman" panose="02020603050405020304" pitchFamily="18" charset="0"/>
              </a:rPr>
              <a:t>=16 when approaching </a:t>
            </a:r>
            <a:r>
              <a:rPr lang="en-US" sz="1400" dirty="0" smtClean="0">
                <a:latin typeface="Times New Roman" panose="02020603050405020304" pitchFamily="18" charset="0"/>
                <a:cs typeface="Times New Roman" panose="02020603050405020304" pitchFamily="18" charset="0"/>
              </a:rPr>
              <a:t>WP4</a:t>
            </a:r>
            <a:endParaRPr lang="en-US" sz="1400" dirty="0">
              <a:latin typeface="Times New Roman" panose="02020603050405020304" pitchFamily="18" charset="0"/>
              <a:cs typeface="Times New Roman" panose="02020603050405020304" pitchFamily="18" charset="0"/>
            </a:endParaRPr>
          </a:p>
        </p:txBody>
      </p:sp>
      <p:sp>
        <p:nvSpPr>
          <p:cNvPr id="11" name="Rectangle 10"/>
          <p:cNvSpPr/>
          <p:nvPr/>
        </p:nvSpPr>
        <p:spPr>
          <a:xfrm>
            <a:off x="1229929" y="5658608"/>
            <a:ext cx="5170878" cy="1169551"/>
          </a:xfrm>
          <a:prstGeom prst="rect">
            <a:avLst/>
          </a:prstGeom>
          <a:ln>
            <a:solidFill>
              <a:schemeClr val="tx1"/>
            </a:solidFill>
          </a:ln>
        </p:spPr>
        <p:txBody>
          <a:bodyPr wrap="square">
            <a:spAutoFit/>
          </a:bodyPr>
          <a:lstStyle/>
          <a:p>
            <a:r>
              <a:rPr lang="en-US" sz="1400" dirty="0" smtClean="0">
                <a:latin typeface="Courier New" panose="02070309020205020404" pitchFamily="49" charset="0"/>
                <a:cs typeface="Courier New" panose="02070309020205020404" pitchFamily="49" charset="0"/>
              </a:rPr>
              <a:t>% Waypoints  WP1 WP2 WP3 WP4 WP5</a:t>
            </a:r>
          </a:p>
          <a:p>
            <a:r>
              <a:rPr lang="en-US" sz="1400" dirty="0" err="1" smtClean="0">
                <a:latin typeface="Courier New" panose="02070309020205020404" pitchFamily="49" charset="0"/>
                <a:cs typeface="Courier New" panose="02070309020205020404" pitchFamily="49" charset="0"/>
              </a:rPr>
              <a:t>wp_east</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0 </a:t>
            </a:r>
            <a:r>
              <a:rPr lang="en-US" sz="1400" dirty="0">
                <a:latin typeface="Courier New" panose="02070309020205020404" pitchFamily="49" charset="0"/>
                <a:cs typeface="Courier New" panose="02070309020205020404" pitchFamily="49" charset="0"/>
              </a:rPr>
              <a:t>400 </a:t>
            </a:r>
            <a:r>
              <a:rPr lang="en-US" sz="1400" dirty="0" smtClean="0">
                <a:latin typeface="Courier New" panose="02070309020205020404" pitchFamily="49" charset="0"/>
                <a:cs typeface="Courier New" panose="02070309020205020404" pitchFamily="49" charset="0"/>
              </a:rPr>
              <a:t>500 500   0]; % m</a:t>
            </a:r>
            <a:endParaRPr lang="en-US" sz="1400" dirty="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wp_north</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[100 100 300 500 </a:t>
            </a:r>
            <a:r>
              <a:rPr lang="en-US" sz="1400" dirty="0" smtClean="0">
                <a:latin typeface="Courier New" panose="02070309020205020404" pitchFamily="49" charset="0"/>
                <a:cs typeface="Courier New" panose="02070309020205020404" pitchFamily="49" charset="0"/>
              </a:rPr>
              <a:t>300]; % m</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w</a:t>
            </a:r>
            <a:r>
              <a:rPr lang="en-US" sz="1400" dirty="0" err="1" smtClean="0">
                <a:latin typeface="Courier New" panose="02070309020205020404" pitchFamily="49" charset="0"/>
                <a:cs typeface="Courier New" panose="02070309020205020404" pitchFamily="49" charset="0"/>
              </a:rPr>
              <a:t>p_alt</a:t>
            </a:r>
            <a:r>
              <a:rPr lang="en-US" sz="1400" dirty="0" smtClean="0">
                <a:latin typeface="Courier New" panose="02070309020205020404" pitchFamily="49" charset="0"/>
                <a:cs typeface="Courier New" panose="02070309020205020404" pitchFamily="49" charset="0"/>
              </a:rPr>
              <a:t>    = [ 50  60  90  90  60]; % m</a:t>
            </a:r>
          </a:p>
          <a:p>
            <a:r>
              <a:rPr lang="en-US" sz="1400" dirty="0" err="1" smtClean="0">
                <a:latin typeface="Courier New" panose="02070309020205020404" pitchFamily="49" charset="0"/>
                <a:cs typeface="Courier New" panose="02070309020205020404" pitchFamily="49" charset="0"/>
              </a:rPr>
              <a:t>wp_speed</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13  13  13  16  16]; % m/s</a:t>
            </a:r>
            <a:endParaRPr lang="en-US" sz="1400" dirty="0">
              <a:latin typeface="Courier New" panose="02070309020205020404" pitchFamily="49" charset="0"/>
              <a:cs typeface="Courier New" panose="02070309020205020404" pitchFamily="49" charset="0"/>
            </a:endParaRPr>
          </a:p>
        </p:txBody>
      </p:sp>
      <p:sp>
        <p:nvSpPr>
          <p:cNvPr id="9" name="TextBox 8"/>
          <p:cNvSpPr txBox="1"/>
          <p:nvPr/>
        </p:nvSpPr>
        <p:spPr>
          <a:xfrm>
            <a:off x="6903076" y="5795493"/>
            <a:ext cx="1319079" cy="369332"/>
          </a:xfrm>
          <a:prstGeom prst="rect">
            <a:avLst/>
          </a:prstGeom>
          <a:noFill/>
        </p:spPr>
        <p:txBody>
          <a:bodyPr wrap="none" rtlCol="0">
            <a:spAutoFit/>
          </a:bodyPr>
          <a:lstStyle/>
          <a:p>
            <a:r>
              <a:rPr lang="en-US" dirty="0" smtClean="0"/>
              <a:t>Continued…</a:t>
            </a:r>
            <a:endParaRPr lang="en-US" dirty="0"/>
          </a:p>
        </p:txBody>
      </p:sp>
    </p:spTree>
    <p:extLst>
      <p:ext uri="{BB962C8B-B14F-4D97-AF65-F5344CB8AC3E}">
        <p14:creationId xmlns:p14="http://schemas.microsoft.com/office/powerpoint/2010/main" val="2042742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AB4247-CE5F-4970-A5ED-D81D737F7922}" type="slidenum">
              <a:rPr lang="en-US" smtClean="0"/>
              <a:pPr/>
              <a:t>35</a:t>
            </a:fld>
            <a:endParaRPr lang="en-US"/>
          </a:p>
        </p:txBody>
      </p:sp>
      <p:sp>
        <p:nvSpPr>
          <p:cNvPr id="5" name="TextBox 4"/>
          <p:cNvSpPr txBox="1"/>
          <p:nvPr/>
        </p:nvSpPr>
        <p:spPr>
          <a:xfrm>
            <a:off x="154546" y="973101"/>
            <a:ext cx="8989454" cy="2554545"/>
          </a:xfrm>
          <a:prstGeom prst="rect">
            <a:avLst/>
          </a:prstGeom>
          <a:noFill/>
        </p:spPr>
        <p:txBody>
          <a:bodyPr wrap="square" rtlCol="0">
            <a:spAutoFit/>
          </a:bodyPr>
          <a:lstStyle/>
          <a:p>
            <a:pPr marL="342900" indent="-342900">
              <a:buFont typeface="+mj-lt"/>
              <a:buAutoNum type="arabicParenR" startAt="7"/>
            </a:pPr>
            <a:r>
              <a:rPr lang="en-US" sz="1600" b="1" dirty="0" smtClean="0">
                <a:latin typeface="Times New Roman" panose="02020603050405020304" pitchFamily="18" charset="0"/>
                <a:cs typeface="Times New Roman" pitchFamily="18" charset="0"/>
              </a:rPr>
              <a:t>… Continued</a:t>
            </a:r>
          </a:p>
          <a:p>
            <a:pPr marL="742950" lvl="1" indent="-285750">
              <a:buFont typeface="Arial" panose="020B0604020202020204" pitchFamily="34" charset="0"/>
              <a:buChar char="•"/>
            </a:pPr>
            <a:r>
              <a:rPr lang="en-US" sz="1600" b="1" dirty="0" smtClean="0">
                <a:latin typeface="Times New Roman" panose="02020603050405020304" pitchFamily="18" charset="0"/>
                <a:cs typeface="Times New Roman" pitchFamily="18" charset="0"/>
              </a:rPr>
              <a:t>Make sure “</a:t>
            </a:r>
            <a:r>
              <a:rPr lang="en-US" sz="1600" b="1" dirty="0" err="1" smtClean="0">
                <a:latin typeface="Times New Roman" pitchFamily="18" charset="0"/>
                <a:cs typeface="Times New Roman" pitchFamily="18" charset="0"/>
              </a:rPr>
              <a:t>uavsim_control</a:t>
            </a:r>
            <a:r>
              <a:rPr lang="en-US" sz="1600" b="1" dirty="0" smtClean="0">
                <a:latin typeface="Times New Roman" pitchFamily="18" charset="0"/>
                <a:cs typeface="Times New Roman" pitchFamily="18" charset="0"/>
              </a:rPr>
              <a:t>” is using the waypoint trajectory commands: (</a:t>
            </a:r>
            <a:r>
              <a:rPr lang="en-US" sz="1600" b="1" dirty="0" err="1" smtClean="0">
                <a:latin typeface="Times New Roman" pitchFamily="18" charset="0"/>
                <a:cs typeface="Times New Roman" pitchFamily="18" charset="0"/>
              </a:rPr>
              <a:t>h_c</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Va_c</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chi_c</a:t>
            </a:r>
            <a:r>
              <a:rPr lang="en-US" sz="1600" b="1" dirty="0" smtClean="0">
                <a:latin typeface="Times New Roman" pitchFamily="18" charset="0"/>
                <a:cs typeface="Times New Roman" pitchFamily="18" charset="0"/>
              </a:rPr>
              <a:t>)</a:t>
            </a:r>
          </a:p>
          <a:p>
            <a:pPr marL="742950" lvl="1" indent="-285750">
              <a:buFont typeface="Arial" panose="020B0604020202020204" pitchFamily="34" charset="0"/>
              <a:buChar char="•"/>
            </a:pPr>
            <a:r>
              <a:rPr lang="en-US" sz="1600" b="1" dirty="0" smtClean="0">
                <a:latin typeface="Times New Roman" pitchFamily="18" charset="0"/>
                <a:cs typeface="Times New Roman" pitchFamily="18" charset="0"/>
              </a:rPr>
              <a:t>Turn ON gusting winds (but zero steady winds)</a:t>
            </a:r>
          </a:p>
          <a:p>
            <a:pPr marL="742950" lvl="1" indent="-285750">
              <a:buFont typeface="Arial" panose="020B0604020202020204" pitchFamily="34" charset="0"/>
              <a:buChar char="•"/>
            </a:pPr>
            <a:r>
              <a:rPr lang="en-US" sz="1600" b="1" dirty="0" smtClean="0">
                <a:latin typeface="Times New Roman" pitchFamily="18" charset="0"/>
                <a:cs typeface="Times New Roman" pitchFamily="18" charset="0"/>
              </a:rPr>
              <a:t>Simulate for 300 seconds</a:t>
            </a:r>
          </a:p>
          <a:p>
            <a:pPr marL="742950" lvl="1" indent="-285750">
              <a:buFont typeface="Arial" panose="020B0604020202020204" pitchFamily="34" charset="0"/>
              <a:buChar char="•"/>
            </a:pPr>
            <a:endParaRPr lang="en-US" sz="1600" b="1" dirty="0" smtClean="0">
              <a:latin typeface="Times New Roman" pitchFamily="18" charset="0"/>
              <a:cs typeface="Times New Roman" pitchFamily="18" charset="0"/>
            </a:endParaRPr>
          </a:p>
          <a:p>
            <a:pPr marL="800100" lvl="1" indent="-342900">
              <a:buFont typeface="+mj-lt"/>
              <a:buAutoNum type="alphaLcParenR"/>
            </a:pPr>
            <a:r>
              <a:rPr lang="en-US" sz="1600" b="1" dirty="0" smtClean="0">
                <a:latin typeface="Times New Roman" pitchFamily="18" charset="0"/>
                <a:cs typeface="Times New Roman" pitchFamily="18" charset="0"/>
              </a:rPr>
              <a:t>Compare east/north trajectory with waypoints: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t>
            </a:r>
            <a:r>
              <a:rPr lang="en-US" sz="1400" dirty="0" smtClean="0">
                <a:latin typeface="Courier New" panose="02070309020205020404" pitchFamily="49" charset="0"/>
                <a:cs typeface="Courier New" panose="02070309020205020404" pitchFamily="49" charset="0"/>
              </a:rPr>
              <a:t>plot(</a:t>
            </a:r>
            <a:r>
              <a:rPr lang="en-US" sz="1400" dirty="0" err="1" smtClean="0">
                <a:latin typeface="Courier New" panose="02070309020205020404" pitchFamily="49" charset="0"/>
                <a:cs typeface="Courier New" panose="02070309020205020404" pitchFamily="49" charset="0"/>
              </a:rPr>
              <a:t>wp_east,wp_north,’r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out.east_m,out.north_m</a:t>
            </a:r>
            <a:r>
              <a:rPr lang="en-US" sz="1400" dirty="0" smtClean="0">
                <a:latin typeface="Courier New" panose="02070309020205020404" pitchFamily="49" charset="0"/>
                <a:cs typeface="Courier New" panose="02070309020205020404" pitchFamily="49" charset="0"/>
              </a:rPr>
              <a:t>); axis equal</a:t>
            </a:r>
          </a:p>
          <a:p>
            <a:pPr marL="800100" lvl="1" indent="-342900">
              <a:buFont typeface="+mj-lt"/>
              <a:buAutoNum type="alphaLcParenR"/>
            </a:pPr>
            <a:r>
              <a:rPr lang="en-US" sz="1600" b="1" dirty="0" smtClean="0">
                <a:latin typeface="Times New Roman" panose="02020603050405020304" pitchFamily="18" charset="0"/>
                <a:cs typeface="Times New Roman" panose="02020603050405020304" pitchFamily="18" charset="0"/>
              </a:rPr>
              <a:t>Compare </a:t>
            </a:r>
            <a:r>
              <a:rPr lang="en-US" sz="1600" b="1" dirty="0" err="1" smtClean="0">
                <a:latin typeface="Times New Roman" panose="02020603050405020304" pitchFamily="18" charset="0"/>
                <a:cs typeface="Times New Roman" panose="02020603050405020304" pitchFamily="18" charset="0"/>
              </a:rPr>
              <a:t>out.alt_m</a:t>
            </a:r>
            <a:r>
              <a:rPr lang="en-US" sz="1600" b="1" dirty="0" smtClean="0">
                <a:latin typeface="Times New Roman" panose="02020603050405020304" pitchFamily="18" charset="0"/>
                <a:cs typeface="Times New Roman" panose="02020603050405020304" pitchFamily="18" charset="0"/>
              </a:rPr>
              <a:t> and </a:t>
            </a:r>
            <a:r>
              <a:rPr lang="en-US" sz="1600" b="1" dirty="0" err="1" smtClean="0">
                <a:latin typeface="Times New Roman" panose="02020603050405020304" pitchFamily="18" charset="0"/>
                <a:cs typeface="Times New Roman" panose="02020603050405020304" pitchFamily="18" charset="0"/>
              </a:rPr>
              <a:t>out.alt_cmd_m</a:t>
            </a:r>
            <a:endParaRPr lang="en-US" sz="1600" b="1" dirty="0" smtClean="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en-US" sz="1600" b="1" dirty="0" smtClean="0">
                <a:latin typeface="Times New Roman" panose="02020603050405020304" pitchFamily="18" charset="0"/>
                <a:cs typeface="Times New Roman" panose="02020603050405020304" pitchFamily="18" charset="0"/>
              </a:rPr>
              <a:t>Compare </a:t>
            </a:r>
            <a:r>
              <a:rPr lang="en-US" sz="1600" b="1" dirty="0" err="1" smtClean="0">
                <a:latin typeface="Times New Roman" panose="02020603050405020304" pitchFamily="18" charset="0"/>
                <a:cs typeface="Times New Roman" panose="02020603050405020304" pitchFamily="18" charset="0"/>
              </a:rPr>
              <a:t>out.airspeed_mps</a:t>
            </a:r>
            <a:r>
              <a:rPr lang="en-US" sz="1600" b="1" dirty="0" smtClean="0">
                <a:latin typeface="Times New Roman" panose="02020603050405020304" pitchFamily="18" charset="0"/>
                <a:cs typeface="Times New Roman" panose="02020603050405020304" pitchFamily="18" charset="0"/>
              </a:rPr>
              <a:t> and </a:t>
            </a:r>
            <a:r>
              <a:rPr lang="en-US" sz="1600" b="1" dirty="0" err="1" smtClean="0">
                <a:latin typeface="Times New Roman" panose="02020603050405020304" pitchFamily="18" charset="0"/>
                <a:cs typeface="Times New Roman" panose="02020603050405020304" pitchFamily="18" charset="0"/>
              </a:rPr>
              <a:t>out.airspeed_cmd_mps</a:t>
            </a:r>
            <a:endParaRPr lang="en-US" sz="1600" b="1" dirty="0" smtClean="0">
              <a:latin typeface="Times New Roman" panose="02020603050405020304" pitchFamily="18" charset="0"/>
              <a:cs typeface="Times New Roman" panose="02020603050405020304" pitchFamily="18" charset="0"/>
            </a:endParaRPr>
          </a:p>
          <a:p>
            <a:pPr marL="800100" lvl="1" indent="-342900">
              <a:buFont typeface="+mj-lt"/>
              <a:buAutoNum type="alphaLcParenR"/>
            </a:pPr>
            <a:r>
              <a:rPr lang="en-US" sz="1600" b="1" dirty="0" smtClean="0">
                <a:latin typeface="Times New Roman" panose="02020603050405020304" pitchFamily="18" charset="0"/>
                <a:cs typeface="Times New Roman" panose="02020603050405020304" pitchFamily="18" charset="0"/>
              </a:rPr>
              <a:t>Compare </a:t>
            </a:r>
            <a:r>
              <a:rPr lang="en-US" sz="1600" b="1" dirty="0" err="1" smtClean="0">
                <a:latin typeface="Times New Roman" panose="02020603050405020304" pitchFamily="18" charset="0"/>
                <a:cs typeface="Times New Roman" panose="02020603050405020304" pitchFamily="18" charset="0"/>
              </a:rPr>
              <a:t>out.course_deg</a:t>
            </a:r>
            <a:r>
              <a:rPr lang="en-US" sz="1600" b="1" dirty="0" smtClean="0">
                <a:latin typeface="Times New Roman" panose="02020603050405020304" pitchFamily="18" charset="0"/>
                <a:cs typeface="Times New Roman" panose="02020603050405020304" pitchFamily="18" charset="0"/>
              </a:rPr>
              <a:t> and </a:t>
            </a:r>
            <a:r>
              <a:rPr lang="en-US" sz="1600" b="1" dirty="0" err="1" smtClean="0">
                <a:latin typeface="Times New Roman" panose="02020603050405020304" pitchFamily="18" charset="0"/>
                <a:cs typeface="Times New Roman" panose="02020603050405020304" pitchFamily="18" charset="0"/>
              </a:rPr>
              <a:t>out.course_cmd_deg</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80" y="5275536"/>
            <a:ext cx="2422961"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Recommended Reading: </a:t>
            </a:r>
            <a:br>
              <a:rPr lang="en-US" sz="1400" b="1"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Beard &amp; McLain Chapter 7</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Appendix H</a:t>
            </a:r>
          </a:p>
        </p:txBody>
      </p:sp>
      <p:sp>
        <p:nvSpPr>
          <p:cNvPr id="7" name="Rectangle 6"/>
          <p:cNvSpPr/>
          <p:nvPr/>
        </p:nvSpPr>
        <p:spPr>
          <a:xfrm>
            <a:off x="294481" y="5215951"/>
            <a:ext cx="7722372" cy="1429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p:cNvSpPr txBox="1"/>
          <p:nvPr/>
        </p:nvSpPr>
        <p:spPr>
          <a:xfrm>
            <a:off x="2849215" y="5275536"/>
            <a:ext cx="767287"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Errata: </a:t>
            </a:r>
          </a:p>
        </p:txBody>
      </p:sp>
      <p:sp>
        <p:nvSpPr>
          <p:cNvPr id="9" name="TextBox 8"/>
          <p:cNvSpPr txBox="1"/>
          <p:nvPr/>
        </p:nvSpPr>
        <p:spPr>
          <a:xfrm>
            <a:off x="2896880" y="5522541"/>
            <a:ext cx="5165296" cy="1169551"/>
          </a:xfrm>
          <a:prstGeom prst="rect">
            <a:avLst/>
          </a:prstGeom>
          <a:noFill/>
        </p:spPr>
        <p:txBody>
          <a:bodyPr wrap="square" rtlCol="0">
            <a:spAutoFit/>
          </a:bodyPr>
          <a:lstStyle/>
          <a:p>
            <a:pPr marL="285750" indent="-285750">
              <a:buFontTx/>
              <a:buChar char="-"/>
            </a:pPr>
            <a:r>
              <a:rPr lang="en-US" sz="1400" dirty="0"/>
              <a:t>Page 128. The conversion from 1 N/m^2 = 3385 inches Hg is backwards. It should be 3385 N/m^2 = 1 inch Hg. </a:t>
            </a:r>
            <a:endParaRPr lang="en-US" sz="1400" dirty="0" smtClean="0"/>
          </a:p>
          <a:p>
            <a:pPr marL="285750" indent="-285750">
              <a:buFontTx/>
              <a:buChar char="-"/>
            </a:pPr>
            <a:r>
              <a:rPr lang="en-US" sz="1400" i="1" dirty="0"/>
              <a:t>Triangulate</a:t>
            </a:r>
            <a:r>
              <a:rPr lang="en-US" sz="1400" dirty="0"/>
              <a:t> in the caption of Figure 7.8 should be </a:t>
            </a:r>
            <a:r>
              <a:rPr lang="en-US" sz="1400" i="1" dirty="0" err="1"/>
              <a:t>trilaterate</a:t>
            </a:r>
            <a:r>
              <a:rPr lang="en-US" sz="1400" i="1" dirty="0" smtClean="0"/>
              <a:t>.</a:t>
            </a:r>
          </a:p>
          <a:p>
            <a:pPr marL="285750" indent="-285750">
              <a:buFontTx/>
              <a:buChar char="-"/>
            </a:pPr>
            <a:r>
              <a:rPr lang="en-US" sz="1400" dirty="0"/>
              <a:t>Page 140, equation (7.22) should be </a:t>
            </a:r>
            <a:r>
              <a:rPr lang="en-US" sz="1400" dirty="0" smtClean="0"/>
              <a:t>chi=atan2(</a:t>
            </a:r>
            <a:r>
              <a:rPr lang="en-US" sz="1400" dirty="0" err="1" smtClean="0"/>
              <a:t>Ve,Vn</a:t>
            </a:r>
            <a:r>
              <a:rPr lang="en-US" sz="1400" dirty="0" smtClean="0"/>
              <a:t>)</a:t>
            </a:r>
          </a:p>
          <a:p>
            <a:pPr marL="285750" indent="-285750">
              <a:buFontTx/>
              <a:buChar char="-"/>
            </a:pPr>
            <a:endParaRPr lang="en-US" sz="1400" dirty="0" smtClean="0">
              <a:latin typeface="Times New Roman" pitchFamily="18" charset="0"/>
              <a:cs typeface="Times New Roman" pitchFamily="18" charset="0"/>
            </a:endParaRPr>
          </a:p>
        </p:txBody>
      </p:sp>
      <p:sp>
        <p:nvSpPr>
          <p:cNvPr id="15" name="Title 1"/>
          <p:cNvSpPr>
            <a:spLocks noGrp="1"/>
          </p:cNvSpPr>
          <p:nvPr>
            <p:ph type="title"/>
          </p:nvPr>
        </p:nvSpPr>
        <p:spPr>
          <a:xfrm>
            <a:off x="457200" y="274638"/>
            <a:ext cx="8229600" cy="715962"/>
          </a:xfrm>
        </p:spPr>
        <p:txBody>
          <a:bodyPr/>
          <a:lstStyle/>
          <a:p>
            <a:r>
              <a:rPr lang="en-US" dirty="0"/>
              <a:t>Lecture </a:t>
            </a:r>
            <a:r>
              <a:rPr lang="en-US" dirty="0" smtClean="0"/>
              <a:t>9 </a:t>
            </a:r>
            <a:r>
              <a:rPr lang="en-US" dirty="0"/>
              <a:t>Homework, 6</a:t>
            </a:r>
            <a:r>
              <a:rPr lang="en-US" dirty="0" smtClean="0"/>
              <a:t>/6</a:t>
            </a:r>
            <a:endParaRPr lang="en-US" dirty="0"/>
          </a:p>
        </p:txBody>
      </p:sp>
    </p:spTree>
    <p:extLst>
      <p:ext uri="{BB962C8B-B14F-4D97-AF65-F5344CB8AC3E}">
        <p14:creationId xmlns:p14="http://schemas.microsoft.com/office/powerpoint/2010/main" val="301850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Loiter/Orbit Trajectories</a:t>
            </a:r>
            <a:endParaRPr lang="en-US" dirty="0"/>
          </a:p>
        </p:txBody>
      </p:sp>
      <p:sp>
        <p:nvSpPr>
          <p:cNvPr id="4" name="Content Placeholder 3"/>
          <p:cNvSpPr>
            <a:spLocks noGrp="1"/>
          </p:cNvSpPr>
          <p:nvPr>
            <p:ph idx="1"/>
          </p:nvPr>
        </p:nvSpPr>
        <p:spPr>
          <a:xfrm>
            <a:off x="457200" y="1188430"/>
            <a:ext cx="8229600" cy="4112104"/>
          </a:xfrm>
        </p:spPr>
        <p:txBody>
          <a:bodyPr>
            <a:normAutofit fontScale="92500" lnSpcReduction="10000"/>
          </a:bodyPr>
          <a:lstStyle/>
          <a:p>
            <a:r>
              <a:rPr lang="en-US" dirty="0" smtClean="0"/>
              <a:t>Loiter/Orbit Circles </a:t>
            </a:r>
          </a:p>
          <a:p>
            <a:pPr lvl="1"/>
            <a:r>
              <a:rPr lang="en-US" dirty="0" smtClean="0"/>
              <a:t>E.g. used for maintaining station </a:t>
            </a:r>
            <a:br>
              <a:rPr lang="en-US" dirty="0" smtClean="0"/>
            </a:br>
            <a:r>
              <a:rPr lang="en-US" dirty="0" smtClean="0"/>
              <a:t>or providing imagery of a fixed location</a:t>
            </a:r>
          </a:p>
          <a:p>
            <a:endParaRPr lang="en-US" dirty="0" smtClean="0"/>
          </a:p>
          <a:p>
            <a:pPr lvl="1"/>
            <a:r>
              <a:rPr lang="en-US" dirty="0" smtClean="0"/>
              <a:t>Defined by:</a:t>
            </a:r>
          </a:p>
          <a:p>
            <a:pPr lvl="2"/>
            <a:r>
              <a:rPr lang="en-US" dirty="0" smtClean="0"/>
              <a:t>Center location</a:t>
            </a:r>
          </a:p>
          <a:p>
            <a:pPr lvl="2"/>
            <a:r>
              <a:rPr lang="en-US" dirty="0" smtClean="0"/>
              <a:t>Radius</a:t>
            </a:r>
          </a:p>
          <a:p>
            <a:pPr lvl="2"/>
            <a:r>
              <a:rPr lang="en-US" dirty="0" smtClean="0"/>
              <a:t>Direction (CW or CCW)</a:t>
            </a:r>
          </a:p>
          <a:p>
            <a:pPr lvl="2"/>
            <a:r>
              <a:rPr lang="en-US" dirty="0" smtClean="0"/>
              <a:t>Duration (Time or # of periods)</a:t>
            </a:r>
          </a:p>
          <a:p>
            <a:pPr lvl="2"/>
            <a:endParaRPr lang="en-US" dirty="0" smtClean="0"/>
          </a:p>
          <a:p>
            <a:pPr lvl="1"/>
            <a:r>
              <a:rPr lang="en-US" dirty="0" smtClean="0"/>
              <a:t>Controlled by:</a:t>
            </a:r>
          </a:p>
          <a:p>
            <a:pPr lvl="2"/>
            <a:r>
              <a:rPr lang="en-US" dirty="0" smtClean="0"/>
              <a:t>Course or roll commands to fly along circle</a:t>
            </a:r>
            <a:br>
              <a:rPr lang="en-US" dirty="0" smtClean="0"/>
            </a:br>
            <a:r>
              <a:rPr lang="en-US" dirty="0" smtClean="0"/>
              <a:t>e.g.:   </a:t>
            </a:r>
            <a:endParaRPr lang="en-US"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4</a:t>
            </a:fld>
            <a:endParaRPr lang="en-US"/>
          </a:p>
        </p:txBody>
      </p:sp>
      <p:cxnSp>
        <p:nvCxnSpPr>
          <p:cNvPr id="7" name="Straight Arrow Connector 6"/>
          <p:cNvCxnSpPr/>
          <p:nvPr/>
        </p:nvCxnSpPr>
        <p:spPr>
          <a:xfrm flipV="1">
            <a:off x="5747550" y="1609859"/>
            <a:ext cx="1464619" cy="1787297"/>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3448671" y="1098277"/>
            <a:ext cx="4597758" cy="4597758"/>
          </a:xfrm>
          <a:prstGeom prst="arc">
            <a:avLst>
              <a:gd name="adj1" fmla="val 11346805"/>
              <a:gd name="adj2" fmla="val 20762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flipV="1">
            <a:off x="5747550" y="682580"/>
            <a:ext cx="0" cy="2714576"/>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4089042" y="1738648"/>
            <a:ext cx="3317016" cy="3317016"/>
          </a:xfrm>
          <a:prstGeom prst="arc">
            <a:avLst>
              <a:gd name="adj1" fmla="val 16240123"/>
              <a:gd name="adj2" fmla="val 1841642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1410552803"/>
              </p:ext>
            </p:extLst>
          </p:nvPr>
        </p:nvGraphicFramePr>
        <p:xfrm>
          <a:off x="5969000" y="1328738"/>
          <a:ext cx="709613" cy="512762"/>
        </p:xfrm>
        <a:graphic>
          <a:graphicData uri="http://schemas.openxmlformats.org/presentationml/2006/ole">
            <mc:AlternateContent xmlns:mc="http://schemas.openxmlformats.org/markup-compatibility/2006">
              <mc:Choice xmlns:v="urn:schemas-microsoft-com:vml" Requires="v">
                <p:oleObj spid="_x0000_s398653" name="Equation" r:id="rId3" imgW="317160" imgH="228600" progId="Equation.3">
                  <p:embed/>
                </p:oleObj>
              </mc:Choice>
              <mc:Fallback>
                <p:oleObj name="Equation" r:id="rId3" imgW="317160" imgH="228600" progId="Equation.3">
                  <p:embed/>
                  <p:pic>
                    <p:nvPicPr>
                      <p:cNvPr id="0" name=""/>
                      <p:cNvPicPr>
                        <a:picLocks noChangeAspect="1" noChangeArrowheads="1"/>
                      </p:cNvPicPr>
                      <p:nvPr/>
                    </p:nvPicPr>
                    <p:blipFill>
                      <a:blip r:embed="rId4"/>
                      <a:srcRect/>
                      <a:stretch>
                        <a:fillRect/>
                      </a:stretch>
                    </p:blipFill>
                    <p:spPr bwMode="auto">
                      <a:xfrm>
                        <a:off x="5969000" y="1328738"/>
                        <a:ext cx="709613" cy="512762"/>
                      </a:xfrm>
                      <a:prstGeom prst="rect">
                        <a:avLst/>
                      </a:prstGeom>
                      <a:noFill/>
                      <a:ln>
                        <a:noFill/>
                      </a:ln>
                    </p:spPr>
                  </p:pic>
                </p:oleObj>
              </mc:Fallback>
            </mc:AlternateContent>
          </a:graphicData>
        </a:graphic>
      </p:graphicFrame>
      <p:cxnSp>
        <p:nvCxnSpPr>
          <p:cNvPr id="21" name="Straight Arrow Connector 20"/>
          <p:cNvCxnSpPr/>
          <p:nvPr/>
        </p:nvCxnSpPr>
        <p:spPr>
          <a:xfrm>
            <a:off x="7571646" y="1102531"/>
            <a:ext cx="271588" cy="636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8" descr="shadow top.tif"/>
          <p:cNvPicPr>
            <a:picLocks noChangeAspect="1"/>
          </p:cNvPicPr>
          <p:nvPr/>
        </p:nvPicPr>
        <p:blipFill>
          <a:blip r:embed="rId5" cstate="print"/>
          <a:srcRect l="11990" t="13209" r="9538" b="13411"/>
          <a:stretch>
            <a:fillRect/>
          </a:stretch>
        </p:blipFill>
        <p:spPr>
          <a:xfrm rot="6939463">
            <a:off x="7125911" y="789925"/>
            <a:ext cx="891470" cy="625212"/>
          </a:xfrm>
          <a:prstGeom prst="rect">
            <a:avLst/>
          </a:prstGeom>
        </p:spPr>
      </p:pic>
      <p:graphicFrame>
        <p:nvGraphicFramePr>
          <p:cNvPr id="22" name="Object 21"/>
          <p:cNvGraphicFramePr>
            <a:graphicFrameLocks noChangeAspect="1"/>
          </p:cNvGraphicFramePr>
          <p:nvPr>
            <p:extLst>
              <p:ext uri="{D42A27DB-BD31-4B8C-83A1-F6EECF244321}">
                <p14:modId xmlns:p14="http://schemas.microsoft.com/office/powerpoint/2010/main" val="2222000343"/>
              </p:ext>
            </p:extLst>
          </p:nvPr>
        </p:nvGraphicFramePr>
        <p:xfrm>
          <a:off x="7830350" y="1164209"/>
          <a:ext cx="681038" cy="512762"/>
        </p:xfrm>
        <a:graphic>
          <a:graphicData uri="http://schemas.openxmlformats.org/presentationml/2006/ole">
            <mc:AlternateContent xmlns:mc="http://schemas.openxmlformats.org/markup-compatibility/2006">
              <mc:Choice xmlns:v="urn:schemas-microsoft-com:vml" Requires="v">
                <p:oleObj spid="_x0000_s398654" name="Equation" r:id="rId6" imgW="304560" imgH="228600" progId="Equation.3">
                  <p:embed/>
                </p:oleObj>
              </mc:Choice>
              <mc:Fallback>
                <p:oleObj name="Equation" r:id="rId6" imgW="304560" imgH="228600" progId="Equation.3">
                  <p:embed/>
                  <p:pic>
                    <p:nvPicPr>
                      <p:cNvPr id="0" name=""/>
                      <p:cNvPicPr>
                        <a:picLocks noChangeAspect="1" noChangeArrowheads="1"/>
                      </p:cNvPicPr>
                      <p:nvPr/>
                    </p:nvPicPr>
                    <p:blipFill>
                      <a:blip r:embed="rId7"/>
                      <a:srcRect/>
                      <a:stretch>
                        <a:fillRect/>
                      </a:stretch>
                    </p:blipFill>
                    <p:spPr bwMode="auto">
                      <a:xfrm>
                        <a:off x="7830350" y="1164209"/>
                        <a:ext cx="681038" cy="512762"/>
                      </a:xfrm>
                      <a:prstGeom prst="rect">
                        <a:avLst/>
                      </a:prstGeom>
                      <a:noFill/>
                      <a:ln>
                        <a:noFill/>
                      </a:ln>
                    </p:spPr>
                  </p:pic>
                </p:oleObj>
              </mc:Fallback>
            </mc:AlternateContent>
          </a:graphicData>
        </a:graphic>
      </p:graphicFrame>
      <p:sp>
        <p:nvSpPr>
          <p:cNvPr id="23" name="Left Brace 22"/>
          <p:cNvSpPr/>
          <p:nvPr/>
        </p:nvSpPr>
        <p:spPr>
          <a:xfrm rot="2441386">
            <a:off x="7176906" y="991870"/>
            <a:ext cx="264414" cy="604914"/>
          </a:xfrm>
          <a:prstGeom prst="leftBrace">
            <a:avLst>
              <a:gd name="adj1" fmla="val 42434"/>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2611721230"/>
              </p:ext>
            </p:extLst>
          </p:nvPr>
        </p:nvGraphicFramePr>
        <p:xfrm>
          <a:off x="6360218" y="803454"/>
          <a:ext cx="950912" cy="441325"/>
        </p:xfrm>
        <a:graphic>
          <a:graphicData uri="http://schemas.openxmlformats.org/presentationml/2006/ole">
            <mc:AlternateContent xmlns:mc="http://schemas.openxmlformats.org/markup-compatibility/2006">
              <mc:Choice xmlns:v="urn:schemas-microsoft-com:vml" Requires="v">
                <p:oleObj spid="_x0000_s398655" name="Equation" r:id="rId8" imgW="495000" imgH="228600" progId="Equation.3">
                  <p:embed/>
                </p:oleObj>
              </mc:Choice>
              <mc:Fallback>
                <p:oleObj name="Equation" r:id="rId8" imgW="495000" imgH="228600" progId="Equation.3">
                  <p:embed/>
                  <p:pic>
                    <p:nvPicPr>
                      <p:cNvPr id="0" name=""/>
                      <p:cNvPicPr>
                        <a:picLocks noChangeAspect="1" noChangeArrowheads="1"/>
                      </p:cNvPicPr>
                      <p:nvPr/>
                    </p:nvPicPr>
                    <p:blipFill>
                      <a:blip r:embed="rId9"/>
                      <a:srcRect/>
                      <a:stretch>
                        <a:fillRect/>
                      </a:stretch>
                    </p:blipFill>
                    <p:spPr bwMode="auto">
                      <a:xfrm>
                        <a:off x="6360218" y="803454"/>
                        <a:ext cx="950912" cy="441325"/>
                      </a:xfrm>
                      <a:prstGeom prst="rect">
                        <a:avLst/>
                      </a:prstGeom>
                      <a:noFill/>
                      <a:ln>
                        <a:noFill/>
                      </a:ln>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798034560"/>
              </p:ext>
            </p:extLst>
          </p:nvPr>
        </p:nvGraphicFramePr>
        <p:xfrm>
          <a:off x="2446338" y="5056188"/>
          <a:ext cx="3544887" cy="400050"/>
        </p:xfrm>
        <a:graphic>
          <a:graphicData uri="http://schemas.openxmlformats.org/presentationml/2006/ole">
            <mc:AlternateContent xmlns:mc="http://schemas.openxmlformats.org/markup-compatibility/2006">
              <mc:Choice xmlns:v="urn:schemas-microsoft-com:vml" Requires="v">
                <p:oleObj spid="_x0000_s398656" name="Equation" r:id="rId10" imgW="2145960" imgH="241200" progId="Equation.3">
                  <p:embed/>
                </p:oleObj>
              </mc:Choice>
              <mc:Fallback>
                <p:oleObj name="Equation" r:id="rId10" imgW="2145960" imgH="241200" progId="Equation.3">
                  <p:embed/>
                  <p:pic>
                    <p:nvPicPr>
                      <p:cNvPr id="0" name=""/>
                      <p:cNvPicPr>
                        <a:picLocks noChangeAspect="1" noChangeArrowheads="1"/>
                      </p:cNvPicPr>
                      <p:nvPr/>
                    </p:nvPicPr>
                    <p:blipFill>
                      <a:blip r:embed="rId11"/>
                      <a:srcRect/>
                      <a:stretch>
                        <a:fillRect/>
                      </a:stretch>
                    </p:blipFill>
                    <p:spPr bwMode="auto">
                      <a:xfrm>
                        <a:off x="2446338" y="5056188"/>
                        <a:ext cx="3544887" cy="400050"/>
                      </a:xfrm>
                      <a:prstGeom prst="rect">
                        <a:avLst/>
                      </a:prstGeom>
                      <a:noFill/>
                      <a:ln>
                        <a:noFill/>
                      </a:ln>
                    </p:spPr>
                  </p:pic>
                </p:oleObj>
              </mc:Fallback>
            </mc:AlternateContent>
          </a:graphicData>
        </a:graphic>
      </p:graphicFrame>
      <p:sp>
        <p:nvSpPr>
          <p:cNvPr id="27" name="TextBox 26"/>
          <p:cNvSpPr txBox="1"/>
          <p:nvPr/>
        </p:nvSpPr>
        <p:spPr>
          <a:xfrm>
            <a:off x="1837115" y="5094301"/>
            <a:ext cx="575799" cy="369332"/>
          </a:xfrm>
          <a:prstGeom prst="rect">
            <a:avLst/>
          </a:prstGeom>
          <a:noFill/>
        </p:spPr>
        <p:txBody>
          <a:bodyPr wrap="none" rtlCol="0">
            <a:spAutoFit/>
          </a:bodyPr>
          <a:lstStyle/>
          <a:p>
            <a:r>
              <a:rPr lang="en-US" dirty="0" smtClean="0"/>
              <a:t>CW:</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1243085042"/>
              </p:ext>
            </p:extLst>
          </p:nvPr>
        </p:nvGraphicFramePr>
        <p:xfrm>
          <a:off x="2455863" y="5983288"/>
          <a:ext cx="3524250" cy="400050"/>
        </p:xfrm>
        <a:graphic>
          <a:graphicData uri="http://schemas.openxmlformats.org/presentationml/2006/ole">
            <mc:AlternateContent xmlns:mc="http://schemas.openxmlformats.org/markup-compatibility/2006">
              <mc:Choice xmlns:v="urn:schemas-microsoft-com:vml" Requires="v">
                <p:oleObj spid="_x0000_s398657" name="Equation" r:id="rId12" imgW="2133360" imgH="241200" progId="Equation.3">
                  <p:embed/>
                </p:oleObj>
              </mc:Choice>
              <mc:Fallback>
                <p:oleObj name="Equation" r:id="rId12" imgW="2133360" imgH="241200" progId="Equation.3">
                  <p:embed/>
                  <p:pic>
                    <p:nvPicPr>
                      <p:cNvPr id="0" name=""/>
                      <p:cNvPicPr>
                        <a:picLocks noChangeAspect="1" noChangeArrowheads="1"/>
                      </p:cNvPicPr>
                      <p:nvPr/>
                    </p:nvPicPr>
                    <p:blipFill>
                      <a:blip r:embed="rId13"/>
                      <a:srcRect/>
                      <a:stretch>
                        <a:fillRect/>
                      </a:stretch>
                    </p:blipFill>
                    <p:spPr bwMode="auto">
                      <a:xfrm>
                        <a:off x="2455863" y="5983288"/>
                        <a:ext cx="3524250" cy="400050"/>
                      </a:xfrm>
                      <a:prstGeom prst="rect">
                        <a:avLst/>
                      </a:prstGeom>
                      <a:noFill/>
                      <a:ln>
                        <a:noFill/>
                      </a:ln>
                    </p:spPr>
                  </p:pic>
                </p:oleObj>
              </mc:Fallback>
            </mc:AlternateContent>
          </a:graphicData>
        </a:graphic>
      </p:graphicFrame>
      <p:sp>
        <p:nvSpPr>
          <p:cNvPr id="29" name="TextBox 28"/>
          <p:cNvSpPr txBox="1"/>
          <p:nvPr/>
        </p:nvSpPr>
        <p:spPr>
          <a:xfrm>
            <a:off x="1837115" y="6021580"/>
            <a:ext cx="699230" cy="369332"/>
          </a:xfrm>
          <a:prstGeom prst="rect">
            <a:avLst/>
          </a:prstGeom>
          <a:noFill/>
        </p:spPr>
        <p:txBody>
          <a:bodyPr wrap="none" rtlCol="0">
            <a:spAutoFit/>
          </a:bodyPr>
          <a:lstStyle/>
          <a:p>
            <a:r>
              <a:rPr lang="en-US" dirty="0" smtClean="0"/>
              <a:t>CCW:</a:t>
            </a:r>
            <a:endParaRPr lang="en-US" dirty="0"/>
          </a:p>
        </p:txBody>
      </p:sp>
      <p:sp>
        <p:nvSpPr>
          <p:cNvPr id="30" name="Left Brace 29"/>
          <p:cNvSpPr/>
          <p:nvPr/>
        </p:nvSpPr>
        <p:spPr>
          <a:xfrm rot="16200000">
            <a:off x="5253806" y="4953812"/>
            <a:ext cx="279984" cy="1164006"/>
          </a:xfrm>
          <a:prstGeom prst="leftBrace">
            <a:avLst>
              <a:gd name="adj1" fmla="val 40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stCxn id="30" idx="1"/>
          </p:cNvCxnSpPr>
          <p:nvPr/>
        </p:nvCxnSpPr>
        <p:spPr>
          <a:xfrm>
            <a:off x="5393798" y="5675807"/>
            <a:ext cx="108606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3" name="Object 32"/>
          <p:cNvGraphicFramePr>
            <a:graphicFrameLocks noChangeAspect="1"/>
          </p:cNvGraphicFramePr>
          <p:nvPr>
            <p:extLst>
              <p:ext uri="{D42A27DB-BD31-4B8C-83A1-F6EECF244321}">
                <p14:modId xmlns:p14="http://schemas.microsoft.com/office/powerpoint/2010/main" val="677524109"/>
              </p:ext>
            </p:extLst>
          </p:nvPr>
        </p:nvGraphicFramePr>
        <p:xfrm>
          <a:off x="6595396" y="5463633"/>
          <a:ext cx="2224087" cy="400050"/>
        </p:xfrm>
        <a:graphic>
          <a:graphicData uri="http://schemas.openxmlformats.org/presentationml/2006/ole">
            <mc:AlternateContent xmlns:mc="http://schemas.openxmlformats.org/markup-compatibility/2006">
              <mc:Choice xmlns:v="urn:schemas-microsoft-com:vml" Requires="v">
                <p:oleObj spid="_x0000_s398658" name="Equation" r:id="rId14" imgW="1346040" imgH="241200" progId="Equation.3">
                  <p:embed/>
                </p:oleObj>
              </mc:Choice>
              <mc:Fallback>
                <p:oleObj name="Equation" r:id="rId14" imgW="1346040" imgH="241200" progId="Equation.3">
                  <p:embed/>
                  <p:pic>
                    <p:nvPicPr>
                      <p:cNvPr id="0" name=""/>
                      <p:cNvPicPr>
                        <a:picLocks noChangeAspect="1" noChangeArrowheads="1"/>
                      </p:cNvPicPr>
                      <p:nvPr/>
                    </p:nvPicPr>
                    <p:blipFill>
                      <a:blip r:embed="rId15"/>
                      <a:srcRect/>
                      <a:stretch>
                        <a:fillRect/>
                      </a:stretch>
                    </p:blipFill>
                    <p:spPr bwMode="auto">
                      <a:xfrm>
                        <a:off x="6595396" y="5463633"/>
                        <a:ext cx="2224087" cy="400050"/>
                      </a:xfrm>
                      <a:prstGeom prst="rect">
                        <a:avLst/>
                      </a:prstGeom>
                      <a:noFill/>
                      <a:ln>
                        <a:noFill/>
                      </a:ln>
                    </p:spPr>
                  </p:pic>
                </p:oleObj>
              </mc:Fallback>
            </mc:AlternateContent>
          </a:graphicData>
        </a:graphic>
      </p:graphicFrame>
      <p:sp>
        <p:nvSpPr>
          <p:cNvPr id="34" name="Left Brace 33"/>
          <p:cNvSpPr/>
          <p:nvPr/>
        </p:nvSpPr>
        <p:spPr>
          <a:xfrm rot="16200000">
            <a:off x="5253806" y="5881091"/>
            <a:ext cx="279984" cy="1164006"/>
          </a:xfrm>
          <a:prstGeom prst="leftBrace">
            <a:avLst>
              <a:gd name="adj1" fmla="val 40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p:cNvCxnSpPr>
            <a:stCxn id="34" idx="1"/>
          </p:cNvCxnSpPr>
          <p:nvPr/>
        </p:nvCxnSpPr>
        <p:spPr>
          <a:xfrm>
            <a:off x="5393798" y="6603086"/>
            <a:ext cx="108606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6" name="Object 35"/>
          <p:cNvGraphicFramePr>
            <a:graphicFrameLocks noChangeAspect="1"/>
          </p:cNvGraphicFramePr>
          <p:nvPr>
            <p:extLst>
              <p:ext uri="{D42A27DB-BD31-4B8C-83A1-F6EECF244321}">
                <p14:modId xmlns:p14="http://schemas.microsoft.com/office/powerpoint/2010/main" val="1920295748"/>
              </p:ext>
            </p:extLst>
          </p:nvPr>
        </p:nvGraphicFramePr>
        <p:xfrm>
          <a:off x="6595396" y="6390912"/>
          <a:ext cx="2224087" cy="400050"/>
        </p:xfrm>
        <a:graphic>
          <a:graphicData uri="http://schemas.openxmlformats.org/presentationml/2006/ole">
            <mc:AlternateContent xmlns:mc="http://schemas.openxmlformats.org/markup-compatibility/2006">
              <mc:Choice xmlns:v="urn:schemas-microsoft-com:vml" Requires="v">
                <p:oleObj spid="_x0000_s398659" name="Equation" r:id="rId16" imgW="1346040" imgH="241200" progId="Equation.3">
                  <p:embed/>
                </p:oleObj>
              </mc:Choice>
              <mc:Fallback>
                <p:oleObj name="Equation" r:id="rId16" imgW="1346040" imgH="241200" progId="Equation.3">
                  <p:embed/>
                  <p:pic>
                    <p:nvPicPr>
                      <p:cNvPr id="0" name=""/>
                      <p:cNvPicPr>
                        <a:picLocks noChangeAspect="1" noChangeArrowheads="1"/>
                      </p:cNvPicPr>
                      <p:nvPr/>
                    </p:nvPicPr>
                    <p:blipFill>
                      <a:blip r:embed="rId15"/>
                      <a:srcRect/>
                      <a:stretch>
                        <a:fillRect/>
                      </a:stretch>
                    </p:blipFill>
                    <p:spPr bwMode="auto">
                      <a:xfrm>
                        <a:off x="6595396" y="6390912"/>
                        <a:ext cx="2224087" cy="400050"/>
                      </a:xfrm>
                      <a:prstGeom prst="rect">
                        <a:avLst/>
                      </a:prstGeom>
                      <a:noFill/>
                      <a:ln>
                        <a:noFill/>
                      </a:ln>
                    </p:spPr>
                  </p:pic>
                </p:oleObj>
              </mc:Fallback>
            </mc:AlternateContent>
          </a:graphicData>
        </a:graphic>
      </p:graphicFrame>
      <p:grpSp>
        <p:nvGrpSpPr>
          <p:cNvPr id="37" name="Group 36"/>
          <p:cNvGrpSpPr/>
          <p:nvPr/>
        </p:nvGrpSpPr>
        <p:grpSpPr>
          <a:xfrm>
            <a:off x="6282556" y="3162469"/>
            <a:ext cx="1628613" cy="1893195"/>
            <a:chOff x="6282556" y="3162469"/>
            <a:chExt cx="1628613" cy="1893195"/>
          </a:xfrm>
        </p:grpSpPr>
        <p:pic>
          <p:nvPicPr>
            <p:cNvPr id="336909" name="Picture 13"/>
            <p:cNvPicPr>
              <a:picLocks noChangeAspect="1" noChangeArrowheads="1"/>
            </p:cNvPicPr>
            <p:nvPr/>
          </p:nvPicPr>
          <p:blipFill rotWithShape="1">
            <a:blip r:embed="rId17">
              <a:extLst>
                <a:ext uri="{28A0092B-C50C-407E-A947-70E740481C1C}">
                  <a14:useLocalDpi xmlns:a14="http://schemas.microsoft.com/office/drawing/2010/main" val="0"/>
                </a:ext>
              </a:extLst>
            </a:blip>
            <a:srcRect l="23566" t="5152" r="20406" b="8008"/>
            <a:stretch/>
          </p:blipFill>
          <p:spPr bwMode="auto">
            <a:xfrm>
              <a:off x="6282556" y="3162469"/>
              <a:ext cx="1628613" cy="189319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descr="shadow top.tif"/>
            <p:cNvPicPr>
              <a:picLocks noChangeAspect="1"/>
            </p:cNvPicPr>
            <p:nvPr/>
          </p:nvPicPr>
          <p:blipFill>
            <a:blip r:embed="rId5" cstate="print"/>
            <a:srcRect l="11990" t="13209" r="9538" b="13411"/>
            <a:stretch>
              <a:fillRect/>
            </a:stretch>
          </p:blipFill>
          <p:spPr>
            <a:xfrm rot="11717847">
              <a:off x="7411872" y="3569639"/>
              <a:ext cx="389354" cy="273064"/>
            </a:xfrm>
            <a:prstGeom prst="rect">
              <a:avLst/>
            </a:prstGeom>
          </p:spPr>
        </p:pic>
        <p:pic>
          <p:nvPicPr>
            <p:cNvPr id="39" name="Picture 38" descr="shadow top.tif"/>
            <p:cNvPicPr>
              <a:picLocks noChangeAspect="1"/>
            </p:cNvPicPr>
            <p:nvPr/>
          </p:nvPicPr>
          <p:blipFill>
            <a:blip r:embed="rId5" cstate="print"/>
            <a:srcRect l="11990" t="13209" r="9538" b="13411"/>
            <a:stretch>
              <a:fillRect/>
            </a:stretch>
          </p:blipFill>
          <p:spPr>
            <a:xfrm rot="13001969">
              <a:off x="7435181" y="4561314"/>
              <a:ext cx="389354" cy="273064"/>
            </a:xfrm>
            <a:prstGeom prst="rect">
              <a:avLst/>
            </a:prstGeom>
          </p:spPr>
        </p:pic>
        <p:pic>
          <p:nvPicPr>
            <p:cNvPr id="40" name="Picture 39" descr="shadow top.tif"/>
            <p:cNvPicPr>
              <a:picLocks noChangeAspect="1"/>
            </p:cNvPicPr>
            <p:nvPr/>
          </p:nvPicPr>
          <p:blipFill>
            <a:blip r:embed="rId5" cstate="print"/>
            <a:srcRect l="11990" t="13209" r="9538" b="13411"/>
            <a:stretch>
              <a:fillRect/>
            </a:stretch>
          </p:blipFill>
          <p:spPr>
            <a:xfrm rot="1054157">
              <a:off x="6325562" y="4268166"/>
              <a:ext cx="389354" cy="273064"/>
            </a:xfrm>
            <a:prstGeom prst="rect">
              <a:avLst/>
            </a:prstGeom>
          </p:spPr>
        </p:pic>
        <p:sp>
          <p:nvSpPr>
            <p:cNvPr id="41" name="TextBox 40"/>
            <p:cNvSpPr txBox="1"/>
            <p:nvPr/>
          </p:nvSpPr>
          <p:spPr>
            <a:xfrm>
              <a:off x="6293429" y="3212490"/>
              <a:ext cx="1039708" cy="369332"/>
            </a:xfrm>
            <a:prstGeom prst="rect">
              <a:avLst/>
            </a:prstGeom>
            <a:noFill/>
          </p:spPr>
          <p:txBody>
            <a:bodyPr wrap="none" rtlCol="0">
              <a:spAutoFit/>
            </a:bodyPr>
            <a:lstStyle/>
            <a:p>
              <a:r>
                <a:rPr lang="en-US" dirty="0" smtClean="0"/>
                <a:t>Example:</a:t>
              </a:r>
              <a:endParaRPr lang="en-US" dirty="0"/>
            </a:p>
          </p:txBody>
        </p:sp>
      </p:grpSp>
      <p:cxnSp>
        <p:nvCxnSpPr>
          <p:cNvPr id="43" name="Straight Connector 42"/>
          <p:cNvCxnSpPr/>
          <p:nvPr/>
        </p:nvCxnSpPr>
        <p:spPr>
          <a:xfrm flipV="1">
            <a:off x="7600977" y="431441"/>
            <a:ext cx="0" cy="547353"/>
          </a:xfrm>
          <a:prstGeom prst="line">
            <a:avLst/>
          </a:prstGeom>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7304415" y="784472"/>
            <a:ext cx="636118" cy="636118"/>
          </a:xfrm>
          <a:prstGeom prst="arc">
            <a:avLst>
              <a:gd name="adj1" fmla="val 16240123"/>
              <a:gd name="adj2" fmla="val 4348378"/>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44906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Waypoint Trajectories</a:t>
            </a:r>
            <a:endParaRPr lang="en-US" dirty="0"/>
          </a:p>
        </p:txBody>
      </p:sp>
      <p:sp>
        <p:nvSpPr>
          <p:cNvPr id="4" name="Content Placeholder 3"/>
          <p:cNvSpPr>
            <a:spLocks noGrp="1"/>
          </p:cNvSpPr>
          <p:nvPr>
            <p:ph idx="1"/>
          </p:nvPr>
        </p:nvSpPr>
        <p:spPr>
          <a:xfrm>
            <a:off x="457200" y="917549"/>
            <a:ext cx="5479628" cy="5134671"/>
          </a:xfrm>
        </p:spPr>
        <p:txBody>
          <a:bodyPr>
            <a:normAutofit/>
          </a:bodyPr>
          <a:lstStyle/>
          <a:p>
            <a:r>
              <a:rPr lang="en-US" dirty="0" smtClean="0"/>
              <a:t>Waypoints </a:t>
            </a:r>
          </a:p>
          <a:p>
            <a:pPr lvl="1"/>
            <a:r>
              <a:rPr lang="en-US" dirty="0" smtClean="0"/>
              <a:t>Sequential list of geographic positions</a:t>
            </a:r>
          </a:p>
          <a:p>
            <a:pPr lvl="2"/>
            <a:r>
              <a:rPr lang="en-US" dirty="0" smtClean="0"/>
              <a:t>May be repeating </a:t>
            </a:r>
            <a:br>
              <a:rPr lang="en-US" dirty="0" smtClean="0"/>
            </a:br>
            <a:r>
              <a:rPr lang="en-US" dirty="0" smtClean="0"/>
              <a:t>e.g. 1</a:t>
            </a:r>
            <a:r>
              <a:rPr lang="en-US" dirty="0" smtClean="0">
                <a:sym typeface="Symbol"/>
              </a:rPr>
              <a:t></a:t>
            </a:r>
            <a:r>
              <a:rPr lang="en-US" dirty="0"/>
              <a:t> </a:t>
            </a:r>
            <a:r>
              <a:rPr lang="en-US" dirty="0" smtClean="0"/>
              <a:t>2</a:t>
            </a:r>
            <a:r>
              <a:rPr lang="en-US" dirty="0" smtClean="0">
                <a:sym typeface="Symbol"/>
              </a:rPr>
              <a:t></a:t>
            </a:r>
            <a:r>
              <a:rPr lang="en-US" dirty="0" smtClean="0"/>
              <a:t> 3</a:t>
            </a:r>
            <a:r>
              <a:rPr lang="en-US" dirty="0" smtClean="0">
                <a:sym typeface="Symbol"/>
              </a:rPr>
              <a:t></a:t>
            </a:r>
            <a:r>
              <a:rPr lang="en-US" dirty="0" smtClean="0"/>
              <a:t> 4</a:t>
            </a:r>
            <a:r>
              <a:rPr lang="en-US" dirty="0" smtClean="0">
                <a:sym typeface="Symbol"/>
              </a:rPr>
              <a:t></a:t>
            </a:r>
            <a:r>
              <a:rPr lang="en-US" dirty="0" smtClean="0"/>
              <a:t> 1</a:t>
            </a:r>
            <a:r>
              <a:rPr lang="en-US" dirty="0" smtClean="0">
                <a:sym typeface="Symbol"/>
              </a:rPr>
              <a:t>…</a:t>
            </a:r>
            <a:endParaRPr lang="en-US" dirty="0" smtClean="0"/>
          </a:p>
          <a:p>
            <a:pPr lvl="1"/>
            <a:r>
              <a:rPr lang="en-US" dirty="0" smtClean="0"/>
              <a:t>UAV</a:t>
            </a:r>
          </a:p>
          <a:p>
            <a:pPr lvl="2"/>
            <a:r>
              <a:rPr lang="en-US" dirty="0" smtClean="0"/>
              <a:t>Flies toward each waypoint</a:t>
            </a:r>
          </a:p>
          <a:p>
            <a:pPr lvl="2"/>
            <a:r>
              <a:rPr lang="en-US" dirty="0" smtClean="0"/>
              <a:t>Cycles to next waypoint when near </a:t>
            </a:r>
            <a:br>
              <a:rPr lang="en-US" dirty="0" smtClean="0"/>
            </a:br>
            <a:r>
              <a:rPr lang="en-US" dirty="0" smtClean="0"/>
              <a:t>enough (or past) current waypoint</a:t>
            </a:r>
          </a:p>
          <a:p>
            <a:pPr lvl="2"/>
            <a:r>
              <a:rPr lang="en-US" dirty="0" smtClean="0"/>
              <a:t>May also regulate </a:t>
            </a:r>
            <a:r>
              <a:rPr lang="en-US" dirty="0" err="1" smtClean="0"/>
              <a:t>crosstrack</a:t>
            </a:r>
            <a:r>
              <a:rPr lang="en-US" dirty="0" smtClean="0"/>
              <a:t> position error</a:t>
            </a:r>
          </a:p>
          <a:p>
            <a:pPr lvl="2"/>
            <a:r>
              <a:rPr lang="en-US" dirty="0" smtClean="0"/>
              <a:t>May change altitude or airspeed command at each waypoint</a:t>
            </a:r>
          </a:p>
          <a:p>
            <a:pPr lvl="1"/>
            <a:r>
              <a:rPr lang="en-US" dirty="0" smtClean="0"/>
              <a:t>Controlled by:</a:t>
            </a:r>
          </a:p>
          <a:p>
            <a:pPr lvl="2"/>
            <a:r>
              <a:rPr lang="en-US" dirty="0" smtClean="0"/>
              <a:t>Course or roll commands to fly waypoints</a:t>
            </a:r>
            <a:br>
              <a:rPr lang="en-US" dirty="0" smtClean="0"/>
            </a:br>
            <a:r>
              <a:rPr lang="en-US" dirty="0" smtClean="0"/>
              <a:t>e.g.:   </a:t>
            </a:r>
            <a:endParaRPr lang="en-US"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5</a:t>
            </a:fld>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3555902333"/>
              </p:ext>
            </p:extLst>
          </p:nvPr>
        </p:nvGraphicFramePr>
        <p:xfrm>
          <a:off x="2158805" y="5220346"/>
          <a:ext cx="5473700" cy="379412"/>
        </p:xfrm>
        <a:graphic>
          <a:graphicData uri="http://schemas.openxmlformats.org/presentationml/2006/ole">
            <mc:AlternateContent xmlns:mc="http://schemas.openxmlformats.org/markup-compatibility/2006">
              <mc:Choice xmlns:v="urn:schemas-microsoft-com:vml" Requires="v">
                <p:oleObj spid="_x0000_s338415" name="Equation" r:id="rId3" imgW="3314520" imgH="228600" progId="Equation.3">
                  <p:embed/>
                </p:oleObj>
              </mc:Choice>
              <mc:Fallback>
                <p:oleObj name="Equation" r:id="rId3" imgW="3314520" imgH="228600" progId="Equation.3">
                  <p:embed/>
                  <p:pic>
                    <p:nvPicPr>
                      <p:cNvPr id="0" name=""/>
                      <p:cNvPicPr>
                        <a:picLocks noChangeAspect="1" noChangeArrowheads="1"/>
                      </p:cNvPicPr>
                      <p:nvPr/>
                    </p:nvPicPr>
                    <p:blipFill>
                      <a:blip r:embed="rId4"/>
                      <a:srcRect/>
                      <a:stretch>
                        <a:fillRect/>
                      </a:stretch>
                    </p:blipFill>
                    <p:spPr bwMode="auto">
                      <a:xfrm>
                        <a:off x="2158805" y="5220346"/>
                        <a:ext cx="5473700" cy="379412"/>
                      </a:xfrm>
                      <a:prstGeom prst="rect">
                        <a:avLst/>
                      </a:prstGeom>
                      <a:noFill/>
                      <a:ln>
                        <a:noFill/>
                      </a:ln>
                    </p:spPr>
                  </p:pic>
                </p:oleObj>
              </mc:Fallback>
            </mc:AlternateContent>
          </a:graphicData>
        </a:graphic>
      </p:graphicFrame>
      <p:sp>
        <p:nvSpPr>
          <p:cNvPr id="30" name="Left Brace 29"/>
          <p:cNvSpPr/>
          <p:nvPr/>
        </p:nvSpPr>
        <p:spPr>
          <a:xfrm rot="16200000">
            <a:off x="6910510" y="5161122"/>
            <a:ext cx="279984" cy="1164006"/>
          </a:xfrm>
          <a:prstGeom prst="leftBrace">
            <a:avLst>
              <a:gd name="adj1" fmla="val 40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stCxn id="30" idx="1"/>
          </p:cNvCxnSpPr>
          <p:nvPr/>
        </p:nvCxnSpPr>
        <p:spPr>
          <a:xfrm flipH="1">
            <a:off x="5962918" y="5883117"/>
            <a:ext cx="108758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3" name="Object 32"/>
          <p:cNvGraphicFramePr>
            <a:graphicFrameLocks noChangeAspect="1"/>
          </p:cNvGraphicFramePr>
          <p:nvPr>
            <p:extLst>
              <p:ext uri="{D42A27DB-BD31-4B8C-83A1-F6EECF244321}">
                <p14:modId xmlns:p14="http://schemas.microsoft.com/office/powerpoint/2010/main" val="3227080570"/>
              </p:ext>
            </p:extLst>
          </p:nvPr>
        </p:nvGraphicFramePr>
        <p:xfrm>
          <a:off x="3661596" y="5743124"/>
          <a:ext cx="2224087" cy="400050"/>
        </p:xfrm>
        <a:graphic>
          <a:graphicData uri="http://schemas.openxmlformats.org/presentationml/2006/ole">
            <mc:AlternateContent xmlns:mc="http://schemas.openxmlformats.org/markup-compatibility/2006">
              <mc:Choice xmlns:v="urn:schemas-microsoft-com:vml" Requires="v">
                <p:oleObj spid="_x0000_s338416" name="Equation" r:id="rId5" imgW="1346040" imgH="241200" progId="Equation.3">
                  <p:embed/>
                </p:oleObj>
              </mc:Choice>
              <mc:Fallback>
                <p:oleObj name="Equation" r:id="rId5" imgW="1346040" imgH="241200" progId="Equation.3">
                  <p:embed/>
                  <p:pic>
                    <p:nvPicPr>
                      <p:cNvPr id="0" name=""/>
                      <p:cNvPicPr>
                        <a:picLocks noChangeAspect="1" noChangeArrowheads="1"/>
                      </p:cNvPicPr>
                      <p:nvPr/>
                    </p:nvPicPr>
                    <p:blipFill>
                      <a:blip r:embed="rId6"/>
                      <a:srcRect/>
                      <a:stretch>
                        <a:fillRect/>
                      </a:stretch>
                    </p:blipFill>
                    <p:spPr bwMode="auto">
                      <a:xfrm>
                        <a:off x="3661596" y="5743124"/>
                        <a:ext cx="2224087" cy="400050"/>
                      </a:xfrm>
                      <a:prstGeom prst="rect">
                        <a:avLst/>
                      </a:prstGeom>
                      <a:noFill/>
                      <a:ln>
                        <a:noFill/>
                      </a:ln>
                    </p:spPr>
                  </p:pic>
                </p:oleObj>
              </mc:Fallback>
            </mc:AlternateContent>
          </a:graphicData>
        </a:graphic>
      </p:graphicFrame>
      <p:grpSp>
        <p:nvGrpSpPr>
          <p:cNvPr id="336912" name="Group 336911"/>
          <p:cNvGrpSpPr/>
          <p:nvPr/>
        </p:nvGrpSpPr>
        <p:grpSpPr>
          <a:xfrm>
            <a:off x="5241739" y="206064"/>
            <a:ext cx="3631880" cy="4479886"/>
            <a:chOff x="5241739" y="206064"/>
            <a:chExt cx="3631880" cy="4479886"/>
          </a:xfrm>
        </p:grpSpPr>
        <p:sp>
          <p:nvSpPr>
            <p:cNvPr id="5" name="5-Point Star 4"/>
            <p:cNvSpPr/>
            <p:nvPr/>
          </p:nvSpPr>
          <p:spPr>
            <a:xfrm>
              <a:off x="7387807" y="4069725"/>
              <a:ext cx="244698" cy="244698"/>
            </a:xfrm>
            <a:prstGeom prst="star5">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8294070" y="1043191"/>
              <a:ext cx="244698" cy="244698"/>
            </a:xfrm>
            <a:prstGeom prst="star5">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6632658" y="540915"/>
              <a:ext cx="244698" cy="244698"/>
            </a:xfrm>
            <a:prstGeom prst="star5">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5576590" y="2279563"/>
              <a:ext cx="244698" cy="244698"/>
            </a:xfrm>
            <a:prstGeom prst="star5">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510156" y="1165540"/>
              <a:ext cx="906263" cy="3026534"/>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755007" y="663264"/>
              <a:ext cx="1661412" cy="50227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698939" y="663264"/>
              <a:ext cx="1056068" cy="173864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98939" y="2401912"/>
              <a:ext cx="1811217" cy="179016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6898" name="Oval 336897"/>
            <p:cNvSpPr/>
            <p:nvPr/>
          </p:nvSpPr>
          <p:spPr>
            <a:xfrm>
              <a:off x="7052956" y="3771550"/>
              <a:ext cx="914400" cy="914400"/>
            </a:xfrm>
            <a:prstGeom prst="ellipse">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7959219" y="708340"/>
              <a:ext cx="914400" cy="914400"/>
            </a:xfrm>
            <a:prstGeom prst="ellipse">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297807" y="206064"/>
              <a:ext cx="914400" cy="914400"/>
            </a:xfrm>
            <a:prstGeom prst="ellipse">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241739" y="1944712"/>
              <a:ext cx="914400" cy="914400"/>
            </a:xfrm>
            <a:prstGeom prst="ellipse">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901" name="Freeform 336900"/>
            <p:cNvSpPr/>
            <p:nvPr/>
          </p:nvSpPr>
          <p:spPr>
            <a:xfrm>
              <a:off x="5848846" y="713985"/>
              <a:ext cx="2419391" cy="3366222"/>
            </a:xfrm>
            <a:custGeom>
              <a:avLst/>
              <a:gdLst>
                <a:gd name="connsiteX0" fmla="*/ 1878478 w 2419391"/>
                <a:gd name="connsiteY0" fmla="*/ 161778 h 3366222"/>
                <a:gd name="connsiteX1" fmla="*/ 1376202 w 2419391"/>
                <a:gd name="connsiteY1" fmla="*/ 32990 h 3366222"/>
                <a:gd name="connsiteX2" fmla="*/ 1041351 w 2419391"/>
                <a:gd name="connsiteY2" fmla="*/ 20111 h 3366222"/>
                <a:gd name="connsiteX3" fmla="*/ 642106 w 2419391"/>
                <a:gd name="connsiteY3" fmla="*/ 277688 h 3366222"/>
                <a:gd name="connsiteX4" fmla="*/ 75436 w 2419391"/>
                <a:gd name="connsiteY4" fmla="*/ 1295119 h 3366222"/>
                <a:gd name="connsiteX5" fmla="*/ 23920 w 2419391"/>
                <a:gd name="connsiteY5" fmla="*/ 1733001 h 3366222"/>
                <a:gd name="connsiteX6" fmla="*/ 242861 w 2419391"/>
                <a:gd name="connsiteY6" fmla="*/ 2248156 h 3366222"/>
                <a:gd name="connsiteX7" fmla="*/ 1311808 w 2419391"/>
                <a:gd name="connsiteY7" fmla="*/ 3252708 h 3366222"/>
                <a:gd name="connsiteX8" fmla="*/ 1698174 w 2419391"/>
                <a:gd name="connsiteY8" fmla="*/ 3329981 h 3366222"/>
                <a:gd name="connsiteX9" fmla="*/ 2123177 w 2419391"/>
                <a:gd name="connsiteY9" fmla="*/ 3136798 h 3366222"/>
                <a:gd name="connsiteX10" fmla="*/ 2419391 w 2419391"/>
                <a:gd name="connsiteY10" fmla="*/ 2441339 h 33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9391" h="3366222">
                  <a:moveTo>
                    <a:pt x="1878478" y="161778"/>
                  </a:moveTo>
                  <a:cubicBezTo>
                    <a:pt x="1697100" y="109189"/>
                    <a:pt x="1515723" y="56601"/>
                    <a:pt x="1376202" y="32990"/>
                  </a:cubicBezTo>
                  <a:cubicBezTo>
                    <a:pt x="1236681" y="9379"/>
                    <a:pt x="1163700" y="-20672"/>
                    <a:pt x="1041351" y="20111"/>
                  </a:cubicBezTo>
                  <a:cubicBezTo>
                    <a:pt x="919002" y="60894"/>
                    <a:pt x="803092" y="65187"/>
                    <a:pt x="642106" y="277688"/>
                  </a:cubicBezTo>
                  <a:cubicBezTo>
                    <a:pt x="481120" y="490189"/>
                    <a:pt x="178467" y="1052567"/>
                    <a:pt x="75436" y="1295119"/>
                  </a:cubicBezTo>
                  <a:cubicBezTo>
                    <a:pt x="-27595" y="1537671"/>
                    <a:pt x="-3984" y="1574162"/>
                    <a:pt x="23920" y="1733001"/>
                  </a:cubicBezTo>
                  <a:cubicBezTo>
                    <a:pt x="51824" y="1891840"/>
                    <a:pt x="28213" y="1994872"/>
                    <a:pt x="242861" y="2248156"/>
                  </a:cubicBezTo>
                  <a:cubicBezTo>
                    <a:pt x="457509" y="2501440"/>
                    <a:pt x="1069256" y="3072404"/>
                    <a:pt x="1311808" y="3252708"/>
                  </a:cubicBezTo>
                  <a:cubicBezTo>
                    <a:pt x="1554360" y="3433012"/>
                    <a:pt x="1562946" y="3349299"/>
                    <a:pt x="1698174" y="3329981"/>
                  </a:cubicBezTo>
                  <a:cubicBezTo>
                    <a:pt x="1833402" y="3310663"/>
                    <a:pt x="2002974" y="3284905"/>
                    <a:pt x="2123177" y="3136798"/>
                  </a:cubicBezTo>
                  <a:cubicBezTo>
                    <a:pt x="2243380" y="2988691"/>
                    <a:pt x="2331385" y="2715015"/>
                    <a:pt x="2419391" y="24413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dow top.tif"/>
            <p:cNvPicPr>
              <a:picLocks noChangeAspect="1"/>
            </p:cNvPicPr>
            <p:nvPr/>
          </p:nvPicPr>
          <p:blipFill>
            <a:blip r:embed="rId7" cstate="print"/>
            <a:srcRect l="11990" t="13209" r="9538" b="13411"/>
            <a:stretch>
              <a:fillRect/>
            </a:stretch>
          </p:blipFill>
          <p:spPr>
            <a:xfrm rot="1528635">
              <a:off x="7830400" y="2952703"/>
              <a:ext cx="824156" cy="578006"/>
            </a:xfrm>
            <a:prstGeom prst="rect">
              <a:avLst/>
            </a:prstGeom>
          </p:spPr>
        </p:pic>
        <p:sp>
          <p:nvSpPr>
            <p:cNvPr id="60" name="Left Brace 59"/>
            <p:cNvSpPr/>
            <p:nvPr/>
          </p:nvSpPr>
          <p:spPr>
            <a:xfrm rot="6655496" flipH="1">
              <a:off x="7887683" y="3146849"/>
              <a:ext cx="189500" cy="332706"/>
            </a:xfrm>
            <a:prstGeom prst="leftBrace">
              <a:avLst>
                <a:gd name="adj1" fmla="val 4243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flipV="1">
              <a:off x="8242478" y="2678807"/>
              <a:ext cx="35976" cy="3946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2" name="Object 61"/>
            <p:cNvGraphicFramePr>
              <a:graphicFrameLocks noChangeAspect="1"/>
            </p:cNvGraphicFramePr>
            <p:nvPr>
              <p:extLst>
                <p:ext uri="{D42A27DB-BD31-4B8C-83A1-F6EECF244321}">
                  <p14:modId xmlns:p14="http://schemas.microsoft.com/office/powerpoint/2010/main" val="2166148109"/>
                </p:ext>
              </p:extLst>
            </p:nvPr>
          </p:nvGraphicFramePr>
          <p:xfrm>
            <a:off x="8192581" y="2166045"/>
            <a:ext cx="681038" cy="512762"/>
          </p:xfrm>
          <a:graphic>
            <a:graphicData uri="http://schemas.openxmlformats.org/presentationml/2006/ole">
              <mc:AlternateContent xmlns:mc="http://schemas.openxmlformats.org/markup-compatibility/2006">
                <mc:Choice xmlns:v="urn:schemas-microsoft-com:vml" Requires="v">
                  <p:oleObj spid="_x0000_s338417" name="Equation" r:id="rId8" imgW="304560" imgH="228600" progId="Equation.3">
                    <p:embed/>
                  </p:oleObj>
                </mc:Choice>
                <mc:Fallback>
                  <p:oleObj name="Equation" r:id="rId8" imgW="304560" imgH="228600" progId="Equation.3">
                    <p:embed/>
                    <p:pic>
                      <p:nvPicPr>
                        <p:cNvPr id="0" name=""/>
                        <p:cNvPicPr>
                          <a:picLocks noChangeAspect="1" noChangeArrowheads="1"/>
                        </p:cNvPicPr>
                        <p:nvPr/>
                      </p:nvPicPr>
                      <p:blipFill>
                        <a:blip r:embed="rId9"/>
                        <a:srcRect/>
                        <a:stretch>
                          <a:fillRect/>
                        </a:stretch>
                      </p:blipFill>
                      <p:spPr bwMode="auto">
                        <a:xfrm>
                          <a:off x="8192581" y="2166045"/>
                          <a:ext cx="681038" cy="512762"/>
                        </a:xfrm>
                        <a:prstGeom prst="rect">
                          <a:avLst/>
                        </a:prstGeom>
                        <a:noFill/>
                        <a:ln>
                          <a:noFill/>
                        </a:ln>
                      </p:spPr>
                    </p:pic>
                  </p:oleObj>
                </mc:Fallback>
              </mc:AlternateContent>
            </a:graphicData>
          </a:graphic>
        </p:graphicFrame>
        <p:graphicFrame>
          <p:nvGraphicFramePr>
            <p:cNvPr id="336904" name="Object 336903"/>
            <p:cNvGraphicFramePr>
              <a:graphicFrameLocks noChangeAspect="1"/>
            </p:cNvGraphicFramePr>
            <p:nvPr>
              <p:extLst>
                <p:ext uri="{D42A27DB-BD31-4B8C-83A1-F6EECF244321}">
                  <p14:modId xmlns:p14="http://schemas.microsoft.com/office/powerpoint/2010/main" val="1022998937"/>
                </p:ext>
              </p:extLst>
            </p:nvPr>
          </p:nvGraphicFramePr>
          <p:xfrm>
            <a:off x="6717914" y="2865553"/>
            <a:ext cx="950913" cy="441325"/>
          </p:xfrm>
          <a:graphic>
            <a:graphicData uri="http://schemas.openxmlformats.org/presentationml/2006/ole">
              <mc:AlternateContent xmlns:mc="http://schemas.openxmlformats.org/markup-compatibility/2006">
                <mc:Choice xmlns:v="urn:schemas-microsoft-com:vml" Requires="v">
                  <p:oleObj spid="_x0000_s338418" name="Equation" r:id="rId10" imgW="495000" imgH="228600" progId="Equation.3">
                    <p:embed/>
                  </p:oleObj>
                </mc:Choice>
                <mc:Fallback>
                  <p:oleObj name="Equation" r:id="rId10" imgW="495000" imgH="2286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17914" y="2865553"/>
                          <a:ext cx="950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6905" name="Freeform 336904"/>
            <p:cNvSpPr/>
            <p:nvPr/>
          </p:nvSpPr>
          <p:spPr>
            <a:xfrm>
              <a:off x="7237927" y="3296992"/>
              <a:ext cx="721217" cy="342886"/>
            </a:xfrm>
            <a:custGeom>
              <a:avLst/>
              <a:gdLst>
                <a:gd name="connsiteX0" fmla="*/ 0 w 721217"/>
                <a:gd name="connsiteY0" fmla="*/ 0 h 342886"/>
                <a:gd name="connsiteX1" fmla="*/ 167425 w 721217"/>
                <a:gd name="connsiteY1" fmla="*/ 257577 h 342886"/>
                <a:gd name="connsiteX2" fmla="*/ 618186 w 721217"/>
                <a:gd name="connsiteY2" fmla="*/ 334850 h 342886"/>
                <a:gd name="connsiteX3" fmla="*/ 721217 w 721217"/>
                <a:gd name="connsiteY3" fmla="*/ 90152 h 342886"/>
              </a:gdLst>
              <a:ahLst/>
              <a:cxnLst>
                <a:cxn ang="0">
                  <a:pos x="connsiteX0" y="connsiteY0"/>
                </a:cxn>
                <a:cxn ang="0">
                  <a:pos x="connsiteX1" y="connsiteY1"/>
                </a:cxn>
                <a:cxn ang="0">
                  <a:pos x="connsiteX2" y="connsiteY2"/>
                </a:cxn>
                <a:cxn ang="0">
                  <a:pos x="connsiteX3" y="connsiteY3"/>
                </a:cxn>
              </a:cxnLst>
              <a:rect l="l" t="t" r="r" b="b"/>
              <a:pathLst>
                <a:path w="721217" h="342886">
                  <a:moveTo>
                    <a:pt x="0" y="0"/>
                  </a:moveTo>
                  <a:cubicBezTo>
                    <a:pt x="32197" y="100884"/>
                    <a:pt x="64394" y="201769"/>
                    <a:pt x="167425" y="257577"/>
                  </a:cubicBezTo>
                  <a:cubicBezTo>
                    <a:pt x="270456" y="313385"/>
                    <a:pt x="525887" y="362754"/>
                    <a:pt x="618186" y="334850"/>
                  </a:cubicBezTo>
                  <a:cubicBezTo>
                    <a:pt x="710485" y="306946"/>
                    <a:pt x="715851" y="198549"/>
                    <a:pt x="721217" y="90152"/>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906" name="TextBox 336905"/>
            <p:cNvSpPr txBox="1"/>
            <p:nvPr/>
          </p:nvSpPr>
          <p:spPr>
            <a:xfrm>
              <a:off x="6317126" y="1468193"/>
              <a:ext cx="1792752" cy="923330"/>
            </a:xfrm>
            <a:prstGeom prst="rect">
              <a:avLst/>
            </a:prstGeom>
            <a:noFill/>
          </p:spPr>
          <p:txBody>
            <a:bodyPr wrap="square" rtlCol="0">
              <a:spAutoFit/>
            </a:bodyPr>
            <a:lstStyle/>
            <a:p>
              <a:r>
                <a:rPr lang="en-US" dirty="0" smtClean="0"/>
                <a:t>Cycle waypoint when within specified radius </a:t>
              </a:r>
              <a:endParaRPr lang="en-US" dirty="0"/>
            </a:p>
          </p:txBody>
        </p:sp>
        <p:cxnSp>
          <p:nvCxnSpPr>
            <p:cNvPr id="336908" name="Straight Arrow Connector 336907"/>
            <p:cNvCxnSpPr/>
            <p:nvPr/>
          </p:nvCxnSpPr>
          <p:spPr>
            <a:xfrm flipH="1" flipV="1">
              <a:off x="7237927" y="914402"/>
              <a:ext cx="149880" cy="5537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6077093" y="1929858"/>
              <a:ext cx="240033" cy="72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1695448" y="6124611"/>
            <a:ext cx="6598622" cy="646331"/>
          </a:xfrm>
          <a:prstGeom prst="rect">
            <a:avLst/>
          </a:prstGeom>
          <a:noFill/>
        </p:spPr>
        <p:txBody>
          <a:bodyPr wrap="square" rtlCol="0">
            <a:spAutoFit/>
          </a:bodyPr>
          <a:lstStyle/>
          <a:p>
            <a:r>
              <a:rPr lang="en-US" i="1" dirty="0" smtClean="0"/>
              <a:t>Note: This is an overly simplistic waypoint steering example method.  </a:t>
            </a:r>
            <a:br>
              <a:rPr lang="en-US" i="1" dirty="0" smtClean="0"/>
            </a:br>
            <a:r>
              <a:rPr lang="en-US" i="1" dirty="0" smtClean="0"/>
              <a:t>            Superior methods exist.</a:t>
            </a:r>
            <a:endParaRPr lang="en-US" i="1" dirty="0"/>
          </a:p>
        </p:txBody>
      </p:sp>
      <p:sp>
        <p:nvSpPr>
          <p:cNvPr id="76" name="TextBox 75"/>
          <p:cNvSpPr txBox="1"/>
          <p:nvPr/>
        </p:nvSpPr>
        <p:spPr>
          <a:xfrm>
            <a:off x="6472995" y="294187"/>
            <a:ext cx="288862" cy="338554"/>
          </a:xfrm>
          <a:prstGeom prst="rect">
            <a:avLst/>
          </a:prstGeom>
          <a:noFill/>
        </p:spPr>
        <p:txBody>
          <a:bodyPr wrap="none" rtlCol="0">
            <a:spAutoFit/>
          </a:bodyPr>
          <a:lstStyle/>
          <a:p>
            <a:r>
              <a:rPr lang="en-US" sz="1600" b="1" dirty="0" smtClean="0"/>
              <a:t>1</a:t>
            </a:r>
            <a:endParaRPr lang="en-US" sz="1600" b="1" dirty="0"/>
          </a:p>
        </p:txBody>
      </p:sp>
      <p:sp>
        <p:nvSpPr>
          <p:cNvPr id="77" name="TextBox 76"/>
          <p:cNvSpPr txBox="1"/>
          <p:nvPr/>
        </p:nvSpPr>
        <p:spPr>
          <a:xfrm>
            <a:off x="5298292" y="2340253"/>
            <a:ext cx="288862" cy="338554"/>
          </a:xfrm>
          <a:prstGeom prst="rect">
            <a:avLst/>
          </a:prstGeom>
          <a:noFill/>
        </p:spPr>
        <p:txBody>
          <a:bodyPr wrap="none" rtlCol="0">
            <a:spAutoFit/>
          </a:bodyPr>
          <a:lstStyle/>
          <a:p>
            <a:r>
              <a:rPr lang="en-US" sz="1600" b="1" dirty="0"/>
              <a:t>2</a:t>
            </a:r>
          </a:p>
        </p:txBody>
      </p:sp>
      <p:sp>
        <p:nvSpPr>
          <p:cNvPr id="78" name="TextBox 77"/>
          <p:cNvSpPr txBox="1"/>
          <p:nvPr/>
        </p:nvSpPr>
        <p:spPr>
          <a:xfrm>
            <a:off x="7387807" y="4241630"/>
            <a:ext cx="288862" cy="338554"/>
          </a:xfrm>
          <a:prstGeom prst="rect">
            <a:avLst/>
          </a:prstGeom>
          <a:noFill/>
        </p:spPr>
        <p:txBody>
          <a:bodyPr wrap="none" rtlCol="0">
            <a:spAutoFit/>
          </a:bodyPr>
          <a:lstStyle/>
          <a:p>
            <a:r>
              <a:rPr lang="en-US" sz="1600" b="1" dirty="0" smtClean="0"/>
              <a:t>3</a:t>
            </a:r>
            <a:endParaRPr lang="en-US" sz="1600" b="1" dirty="0"/>
          </a:p>
        </p:txBody>
      </p:sp>
      <p:sp>
        <p:nvSpPr>
          <p:cNvPr id="79" name="TextBox 78"/>
          <p:cNvSpPr txBox="1"/>
          <p:nvPr/>
        </p:nvSpPr>
        <p:spPr>
          <a:xfrm>
            <a:off x="8455112" y="1064254"/>
            <a:ext cx="288862" cy="338554"/>
          </a:xfrm>
          <a:prstGeom prst="rect">
            <a:avLst/>
          </a:prstGeom>
          <a:noFill/>
        </p:spPr>
        <p:txBody>
          <a:bodyPr wrap="none" rtlCol="0">
            <a:spAutoFit/>
          </a:bodyPr>
          <a:lstStyle/>
          <a:p>
            <a:r>
              <a:rPr lang="en-US" sz="1600" b="1" dirty="0"/>
              <a:t>4</a:t>
            </a:r>
          </a:p>
        </p:txBody>
      </p:sp>
    </p:spTree>
    <p:extLst>
      <p:ext uri="{BB962C8B-B14F-4D97-AF65-F5344CB8AC3E}">
        <p14:creationId xmlns:p14="http://schemas.microsoft.com/office/powerpoint/2010/main" val="555810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74621" y="1906076"/>
            <a:ext cx="1978042" cy="4343999"/>
          </a:xfrm>
          <a:prstGeom prst="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411" y="248881"/>
            <a:ext cx="8229600" cy="715962"/>
          </a:xfrm>
        </p:spPr>
        <p:txBody>
          <a:bodyPr>
            <a:normAutofit/>
          </a:bodyPr>
          <a:lstStyle/>
          <a:p>
            <a:r>
              <a:rPr lang="en-US" dirty="0" smtClean="0"/>
              <a:t>Controller Command Switching</a:t>
            </a:r>
            <a:endParaRPr lang="en-US" dirty="0"/>
          </a:p>
        </p:txBody>
      </p:sp>
      <p:sp>
        <p:nvSpPr>
          <p:cNvPr id="3" name="Content Placeholder 2"/>
          <p:cNvSpPr>
            <a:spLocks noGrp="1"/>
          </p:cNvSpPr>
          <p:nvPr>
            <p:ph idx="1"/>
          </p:nvPr>
        </p:nvSpPr>
        <p:spPr>
          <a:xfrm>
            <a:off x="270456" y="871471"/>
            <a:ext cx="8229600" cy="892935"/>
          </a:xfrm>
        </p:spPr>
        <p:txBody>
          <a:bodyPr>
            <a:normAutofit/>
          </a:bodyPr>
          <a:lstStyle/>
          <a:p>
            <a:r>
              <a:rPr lang="en-US" sz="2000" dirty="0" smtClean="0"/>
              <a:t>UAVs generally have multiple user-specified flight modes</a:t>
            </a:r>
          </a:p>
          <a:p>
            <a:pPr lvl="1"/>
            <a:r>
              <a:rPr lang="en-US" sz="1800" dirty="0" smtClean="0"/>
              <a:t>Multiple command switches</a:t>
            </a:r>
            <a:endParaRPr lang="en-US" sz="1800"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6</a:t>
            </a:fld>
            <a:endParaRPr lang="en-US"/>
          </a:p>
        </p:txBody>
      </p:sp>
      <p:sp>
        <p:nvSpPr>
          <p:cNvPr id="5" name="TextBox 4"/>
          <p:cNvSpPr txBox="1"/>
          <p:nvPr/>
        </p:nvSpPr>
        <p:spPr>
          <a:xfrm>
            <a:off x="203411" y="2046505"/>
            <a:ext cx="1801262" cy="3139321"/>
          </a:xfrm>
          <a:prstGeom prst="rect">
            <a:avLst/>
          </a:prstGeom>
          <a:noFill/>
          <a:ln>
            <a:noFill/>
          </a:ln>
        </p:spPr>
        <p:txBody>
          <a:bodyPr wrap="none" rtlCol="0">
            <a:spAutoFit/>
          </a:bodyPr>
          <a:lstStyle/>
          <a:p>
            <a:r>
              <a:rPr lang="en-US" b="1" dirty="0" smtClean="0"/>
              <a:t>Trajectory </a:t>
            </a:r>
            <a:br>
              <a:rPr lang="en-US" b="1" dirty="0" smtClean="0"/>
            </a:br>
            <a:r>
              <a:rPr lang="en-US" b="1" dirty="0" smtClean="0"/>
              <a:t>Commands</a:t>
            </a:r>
            <a:br>
              <a:rPr lang="en-US" b="1" dirty="0" smtClean="0"/>
            </a:br>
            <a:endParaRPr lang="en-US" b="1" dirty="0" smtClean="0"/>
          </a:p>
          <a:p>
            <a:pPr marL="285750" indent="-285750">
              <a:buFontTx/>
              <a:buChar char="-"/>
            </a:pPr>
            <a:r>
              <a:rPr lang="en-US" b="1" dirty="0" smtClean="0"/>
              <a:t>Loiters/Orbits</a:t>
            </a:r>
            <a:br>
              <a:rPr lang="en-US" b="1" dirty="0" smtClean="0"/>
            </a:br>
            <a:endParaRPr lang="en-US" b="1" dirty="0" smtClean="0"/>
          </a:p>
          <a:p>
            <a:pPr marL="285750" indent="-285750">
              <a:buFontTx/>
              <a:buChar char="-"/>
            </a:pPr>
            <a:r>
              <a:rPr lang="en-US" b="1" dirty="0" smtClean="0"/>
              <a:t>Cycled </a:t>
            </a:r>
            <a:br>
              <a:rPr lang="en-US" b="1" dirty="0" smtClean="0"/>
            </a:br>
            <a:r>
              <a:rPr lang="en-US" b="1" dirty="0" smtClean="0"/>
              <a:t>Waypoints</a:t>
            </a:r>
            <a:br>
              <a:rPr lang="en-US" b="1" dirty="0" smtClean="0"/>
            </a:br>
            <a:endParaRPr lang="en-US" b="1" dirty="0" smtClean="0"/>
          </a:p>
          <a:p>
            <a:pPr marL="285750" indent="-285750">
              <a:buFontTx/>
              <a:buChar char="-"/>
            </a:pPr>
            <a:r>
              <a:rPr lang="en-US" b="1" dirty="0" smtClean="0"/>
              <a:t>Altitude</a:t>
            </a:r>
            <a:br>
              <a:rPr lang="en-US" b="1" dirty="0" smtClean="0"/>
            </a:br>
            <a:endParaRPr lang="en-US" b="1" dirty="0" smtClean="0"/>
          </a:p>
          <a:p>
            <a:pPr marL="285750" indent="-285750">
              <a:buFontTx/>
              <a:buChar char="-"/>
            </a:pPr>
            <a:r>
              <a:rPr lang="en-US" b="1" dirty="0" smtClean="0"/>
              <a:t>Airspeed</a:t>
            </a:r>
            <a:endParaRPr lang="en-US" b="1" dirty="0"/>
          </a:p>
        </p:txBody>
      </p:sp>
      <p:cxnSp>
        <p:nvCxnSpPr>
          <p:cNvPr id="7" name="Straight Arrow Connector 6"/>
          <p:cNvCxnSpPr/>
          <p:nvPr/>
        </p:nvCxnSpPr>
        <p:spPr>
          <a:xfrm>
            <a:off x="2052663" y="5870147"/>
            <a:ext cx="960991" cy="0"/>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1" idx="1"/>
          </p:cNvCxnSpPr>
          <p:nvPr/>
        </p:nvCxnSpPr>
        <p:spPr>
          <a:xfrm flipH="1" flipV="1">
            <a:off x="3490173" y="5870147"/>
            <a:ext cx="345074" cy="1"/>
          </a:xfrm>
          <a:prstGeom prst="straightConnector1">
            <a:avLst/>
          </a:prstGeom>
          <a:ln w="28575">
            <a:solidFill>
              <a:schemeClr val="tx1"/>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13654" y="5870148"/>
            <a:ext cx="476519" cy="11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251913" y="5548175"/>
            <a:ext cx="540914" cy="540914"/>
          </a:xfrm>
          <a:prstGeom prst="arc">
            <a:avLst>
              <a:gd name="adj1" fmla="val 7426977"/>
              <a:gd name="adj2" fmla="val 10918497"/>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V="1">
            <a:off x="3239035" y="6108406"/>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p14="http://schemas.microsoft.com/office/powerpoint/2010/main" val="2261583739"/>
              </p:ext>
            </p:extLst>
          </p:nvPr>
        </p:nvGraphicFramePr>
        <p:xfrm>
          <a:off x="3220299" y="5375354"/>
          <a:ext cx="539750" cy="404812"/>
        </p:xfrm>
        <a:graphic>
          <a:graphicData uri="http://schemas.openxmlformats.org/presentationml/2006/ole">
            <mc:AlternateContent xmlns:mc="http://schemas.openxmlformats.org/markup-compatibility/2006">
              <mc:Choice xmlns:v="urn:schemas-microsoft-com:vml" Requires="v">
                <p:oleObj spid="_x0000_s402852" name="Equation" r:id="rId3" imgW="304560" imgH="228600" progId="Equation.3">
                  <p:embed/>
                </p:oleObj>
              </mc:Choice>
              <mc:Fallback>
                <p:oleObj name="Equation" r:id="rId3" imgW="304560" imgH="228600" progId="Equation.3">
                  <p:embed/>
                  <p:pic>
                    <p:nvPicPr>
                      <p:cNvPr id="0" name=""/>
                      <p:cNvPicPr>
                        <a:picLocks noChangeAspect="1" noChangeArrowheads="1"/>
                      </p:cNvPicPr>
                      <p:nvPr/>
                    </p:nvPicPr>
                    <p:blipFill>
                      <a:blip r:embed="rId4"/>
                      <a:srcRect/>
                      <a:stretch>
                        <a:fillRect/>
                      </a:stretch>
                    </p:blipFill>
                    <p:spPr bwMode="auto">
                      <a:xfrm>
                        <a:off x="3220299" y="5375354"/>
                        <a:ext cx="539750" cy="404812"/>
                      </a:xfrm>
                      <a:prstGeom prst="rect">
                        <a:avLst/>
                      </a:prstGeom>
                      <a:noFill/>
                      <a:ln>
                        <a:noFill/>
                      </a:ln>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15017741"/>
              </p:ext>
            </p:extLst>
          </p:nvPr>
        </p:nvGraphicFramePr>
        <p:xfrm>
          <a:off x="2687638" y="6281757"/>
          <a:ext cx="1103312" cy="428625"/>
        </p:xfrm>
        <a:graphic>
          <a:graphicData uri="http://schemas.openxmlformats.org/presentationml/2006/ole">
            <mc:AlternateContent xmlns:mc="http://schemas.openxmlformats.org/markup-compatibility/2006">
              <mc:Choice xmlns:v="urn:schemas-microsoft-com:vml" Requires="v">
                <p:oleObj spid="_x0000_s402853" name="Equation" r:id="rId5" imgW="622080" imgH="241200" progId="Equation.3">
                  <p:embed/>
                </p:oleObj>
              </mc:Choice>
              <mc:Fallback>
                <p:oleObj name="Equation" r:id="rId5" imgW="622080" imgH="241200" progId="Equation.3">
                  <p:embed/>
                  <p:pic>
                    <p:nvPicPr>
                      <p:cNvPr id="0" name=""/>
                      <p:cNvPicPr>
                        <a:picLocks noChangeAspect="1" noChangeArrowheads="1"/>
                      </p:cNvPicPr>
                      <p:nvPr/>
                    </p:nvPicPr>
                    <p:blipFill>
                      <a:blip r:embed="rId6"/>
                      <a:srcRect/>
                      <a:stretch>
                        <a:fillRect/>
                      </a:stretch>
                    </p:blipFill>
                    <p:spPr bwMode="auto">
                      <a:xfrm>
                        <a:off x="2687638" y="6281757"/>
                        <a:ext cx="1103312" cy="428625"/>
                      </a:xfrm>
                      <a:prstGeom prst="rect">
                        <a:avLst/>
                      </a:prstGeom>
                      <a:noFill/>
                      <a:ln>
                        <a:noFill/>
                      </a:ln>
                    </p:spPr>
                  </p:pic>
                </p:oleObj>
              </mc:Fallback>
            </mc:AlternateContent>
          </a:graphicData>
        </a:graphic>
      </p:graphicFrame>
      <p:sp>
        <p:nvSpPr>
          <p:cNvPr id="31" name="TextBox 30"/>
          <p:cNvSpPr txBox="1"/>
          <p:nvPr/>
        </p:nvSpPr>
        <p:spPr>
          <a:xfrm>
            <a:off x="3835247" y="5577760"/>
            <a:ext cx="1548116"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Course-to-Roll Controller</a:t>
            </a:r>
            <a:endParaRPr lang="en-US" sz="1600" b="1" dirty="0">
              <a:solidFill>
                <a:schemeClr val="bg1"/>
              </a:solidFill>
            </a:endParaRPr>
          </a:p>
        </p:txBody>
      </p:sp>
      <p:sp>
        <p:nvSpPr>
          <p:cNvPr id="32" name="TextBox 31"/>
          <p:cNvSpPr txBox="1"/>
          <p:nvPr/>
        </p:nvSpPr>
        <p:spPr>
          <a:xfrm>
            <a:off x="6836029" y="5577760"/>
            <a:ext cx="1548116"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Roll-to-Aileron Controller</a:t>
            </a:r>
            <a:endParaRPr lang="en-US" sz="1600" b="1" dirty="0">
              <a:solidFill>
                <a:schemeClr val="bg1"/>
              </a:solidFill>
            </a:endParaRPr>
          </a:p>
        </p:txBody>
      </p:sp>
      <p:cxnSp>
        <p:nvCxnSpPr>
          <p:cNvPr id="33" name="Straight Arrow Connector 32"/>
          <p:cNvCxnSpPr>
            <a:stCxn id="31" idx="3"/>
          </p:cNvCxnSpPr>
          <p:nvPr/>
        </p:nvCxnSpPr>
        <p:spPr>
          <a:xfrm flipV="1">
            <a:off x="5383363" y="5870147"/>
            <a:ext cx="463640" cy="1"/>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323522" y="5870147"/>
            <a:ext cx="502276" cy="0"/>
          </a:xfrm>
          <a:prstGeom prst="straightConnector1">
            <a:avLst/>
          </a:prstGeom>
          <a:ln w="28575">
            <a:solidFill>
              <a:schemeClr val="tx1"/>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847003" y="5870148"/>
            <a:ext cx="476519" cy="11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6085262" y="5548175"/>
            <a:ext cx="540914" cy="540914"/>
          </a:xfrm>
          <a:prstGeom prst="arc">
            <a:avLst>
              <a:gd name="adj1" fmla="val 7426977"/>
              <a:gd name="adj2" fmla="val 10918497"/>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flipV="1">
            <a:off x="6072384" y="6108406"/>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8384145" y="5870147"/>
            <a:ext cx="502276"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42" name="Object 41"/>
          <p:cNvGraphicFramePr>
            <a:graphicFrameLocks noChangeAspect="1"/>
          </p:cNvGraphicFramePr>
          <p:nvPr>
            <p:extLst>
              <p:ext uri="{D42A27DB-BD31-4B8C-83A1-F6EECF244321}">
                <p14:modId xmlns:p14="http://schemas.microsoft.com/office/powerpoint/2010/main" val="3365824226"/>
              </p:ext>
            </p:extLst>
          </p:nvPr>
        </p:nvGraphicFramePr>
        <p:xfrm>
          <a:off x="8496300" y="5419744"/>
          <a:ext cx="314325" cy="406400"/>
        </p:xfrm>
        <a:graphic>
          <a:graphicData uri="http://schemas.openxmlformats.org/presentationml/2006/ole">
            <mc:AlternateContent xmlns:mc="http://schemas.openxmlformats.org/markup-compatibility/2006">
              <mc:Choice xmlns:v="urn:schemas-microsoft-com:vml" Requires="v">
                <p:oleObj spid="_x0000_s402854" name="Equation" r:id="rId7" imgW="177480" imgH="228600" progId="Equation.3">
                  <p:embed/>
                </p:oleObj>
              </mc:Choice>
              <mc:Fallback>
                <p:oleObj name="Equation" r:id="rId7" imgW="177480" imgH="228600" progId="Equation.3">
                  <p:embed/>
                  <p:pic>
                    <p:nvPicPr>
                      <p:cNvPr id="0" name=""/>
                      <p:cNvPicPr>
                        <a:picLocks noChangeAspect="1" noChangeArrowheads="1"/>
                      </p:cNvPicPr>
                      <p:nvPr/>
                    </p:nvPicPr>
                    <p:blipFill>
                      <a:blip r:embed="rId8"/>
                      <a:srcRect/>
                      <a:stretch>
                        <a:fillRect/>
                      </a:stretch>
                    </p:blipFill>
                    <p:spPr bwMode="auto">
                      <a:xfrm>
                        <a:off x="8496300" y="5419744"/>
                        <a:ext cx="314325" cy="406400"/>
                      </a:xfrm>
                      <a:prstGeom prst="rect">
                        <a:avLst/>
                      </a:prstGeom>
                      <a:noFill/>
                      <a:ln>
                        <a:noFill/>
                      </a:ln>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189705833"/>
              </p:ext>
            </p:extLst>
          </p:nvPr>
        </p:nvGraphicFramePr>
        <p:xfrm>
          <a:off x="6323516" y="5412232"/>
          <a:ext cx="493712" cy="406400"/>
        </p:xfrm>
        <a:graphic>
          <a:graphicData uri="http://schemas.openxmlformats.org/presentationml/2006/ole">
            <mc:AlternateContent xmlns:mc="http://schemas.openxmlformats.org/markup-compatibility/2006">
              <mc:Choice xmlns:v="urn:schemas-microsoft-com:vml" Requires="v">
                <p:oleObj spid="_x0000_s402855" name="Equation" r:id="rId9" imgW="279360" imgH="228600" progId="Equation.3">
                  <p:embed/>
                </p:oleObj>
              </mc:Choice>
              <mc:Fallback>
                <p:oleObj name="Equation" r:id="rId9" imgW="279360" imgH="228600" progId="Equation.3">
                  <p:embed/>
                  <p:pic>
                    <p:nvPicPr>
                      <p:cNvPr id="0" name=""/>
                      <p:cNvPicPr>
                        <a:picLocks noChangeAspect="1" noChangeArrowheads="1"/>
                      </p:cNvPicPr>
                      <p:nvPr/>
                    </p:nvPicPr>
                    <p:blipFill>
                      <a:blip r:embed="rId10"/>
                      <a:srcRect/>
                      <a:stretch>
                        <a:fillRect/>
                      </a:stretch>
                    </p:blipFill>
                    <p:spPr bwMode="auto">
                      <a:xfrm>
                        <a:off x="6323516" y="5412232"/>
                        <a:ext cx="493712" cy="406400"/>
                      </a:xfrm>
                      <a:prstGeom prst="rect">
                        <a:avLst/>
                      </a:prstGeom>
                      <a:noFill/>
                      <a:ln>
                        <a:noFill/>
                      </a:ln>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3977338634"/>
              </p:ext>
            </p:extLst>
          </p:nvPr>
        </p:nvGraphicFramePr>
        <p:xfrm>
          <a:off x="5549900" y="6275407"/>
          <a:ext cx="1122363" cy="430212"/>
        </p:xfrm>
        <a:graphic>
          <a:graphicData uri="http://schemas.openxmlformats.org/presentationml/2006/ole">
            <mc:AlternateContent xmlns:mc="http://schemas.openxmlformats.org/markup-compatibility/2006">
              <mc:Choice xmlns:v="urn:schemas-microsoft-com:vml" Requires="v">
                <p:oleObj spid="_x0000_s402856" name="Equation" r:id="rId11" imgW="634680" imgH="241200" progId="Equation.3">
                  <p:embed/>
                </p:oleObj>
              </mc:Choice>
              <mc:Fallback>
                <p:oleObj name="Equation" r:id="rId11" imgW="634680" imgH="241200" progId="Equation.3">
                  <p:embed/>
                  <p:pic>
                    <p:nvPicPr>
                      <p:cNvPr id="0" name=""/>
                      <p:cNvPicPr>
                        <a:picLocks noChangeAspect="1" noChangeArrowheads="1"/>
                      </p:cNvPicPr>
                      <p:nvPr/>
                    </p:nvPicPr>
                    <p:blipFill>
                      <a:blip r:embed="rId12"/>
                      <a:srcRect/>
                      <a:stretch>
                        <a:fillRect/>
                      </a:stretch>
                    </p:blipFill>
                    <p:spPr bwMode="auto">
                      <a:xfrm>
                        <a:off x="5549900" y="6275407"/>
                        <a:ext cx="1122363" cy="430212"/>
                      </a:xfrm>
                      <a:prstGeom prst="rect">
                        <a:avLst/>
                      </a:prstGeom>
                      <a:noFill/>
                      <a:ln>
                        <a:noFill/>
                      </a:ln>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2983102244"/>
              </p:ext>
            </p:extLst>
          </p:nvPr>
        </p:nvGraphicFramePr>
        <p:xfrm>
          <a:off x="4629150" y="6250704"/>
          <a:ext cx="269875" cy="384175"/>
        </p:xfrm>
        <a:graphic>
          <a:graphicData uri="http://schemas.openxmlformats.org/presentationml/2006/ole">
            <mc:AlternateContent xmlns:mc="http://schemas.openxmlformats.org/markup-compatibility/2006">
              <mc:Choice xmlns:v="urn:schemas-microsoft-com:vml" Requires="v">
                <p:oleObj spid="_x0000_s402857" name="Equation" r:id="rId13" imgW="152280" imgH="215640" progId="Equation.3">
                  <p:embed/>
                </p:oleObj>
              </mc:Choice>
              <mc:Fallback>
                <p:oleObj name="Equation" r:id="rId13" imgW="152280" imgH="215640" progId="Equation.3">
                  <p:embed/>
                  <p:pic>
                    <p:nvPicPr>
                      <p:cNvPr id="0" name=""/>
                      <p:cNvPicPr>
                        <a:picLocks noChangeAspect="1" noChangeArrowheads="1"/>
                      </p:cNvPicPr>
                      <p:nvPr/>
                    </p:nvPicPr>
                    <p:blipFill>
                      <a:blip r:embed="rId14"/>
                      <a:srcRect/>
                      <a:stretch>
                        <a:fillRect/>
                      </a:stretch>
                    </p:blipFill>
                    <p:spPr bwMode="auto">
                      <a:xfrm>
                        <a:off x="4629150" y="6250704"/>
                        <a:ext cx="269875" cy="384175"/>
                      </a:xfrm>
                      <a:prstGeom prst="rect">
                        <a:avLst/>
                      </a:prstGeom>
                      <a:noFill/>
                      <a:ln>
                        <a:noFill/>
                      </a:ln>
                    </p:spPr>
                  </p:pic>
                </p:oleObj>
              </mc:Fallback>
            </mc:AlternateContent>
          </a:graphicData>
        </a:graphic>
      </p:graphicFrame>
      <p:cxnSp>
        <p:nvCxnSpPr>
          <p:cNvPr id="55" name="Elbow Connector 54"/>
          <p:cNvCxnSpPr/>
          <p:nvPr/>
        </p:nvCxnSpPr>
        <p:spPr>
          <a:xfrm rot="16200000" flipV="1">
            <a:off x="4363213" y="6189685"/>
            <a:ext cx="287451" cy="233151"/>
          </a:xfrm>
          <a:prstGeom prst="bentConnector3">
            <a:avLst>
              <a:gd name="adj1" fmla="val 716"/>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58" name="Object 57"/>
          <p:cNvGraphicFramePr>
            <a:graphicFrameLocks noChangeAspect="1"/>
          </p:cNvGraphicFramePr>
          <p:nvPr>
            <p:extLst>
              <p:ext uri="{D42A27DB-BD31-4B8C-83A1-F6EECF244321}">
                <p14:modId xmlns:p14="http://schemas.microsoft.com/office/powerpoint/2010/main" val="1535490346"/>
              </p:ext>
            </p:extLst>
          </p:nvPr>
        </p:nvGraphicFramePr>
        <p:xfrm>
          <a:off x="7607300" y="6228479"/>
          <a:ext cx="493713" cy="428625"/>
        </p:xfrm>
        <a:graphic>
          <a:graphicData uri="http://schemas.openxmlformats.org/presentationml/2006/ole">
            <mc:AlternateContent xmlns:mc="http://schemas.openxmlformats.org/markup-compatibility/2006">
              <mc:Choice xmlns:v="urn:schemas-microsoft-com:vml" Requires="v">
                <p:oleObj spid="_x0000_s402858" name="Equation" r:id="rId15" imgW="279360" imgH="241200" progId="Equation.3">
                  <p:embed/>
                </p:oleObj>
              </mc:Choice>
              <mc:Fallback>
                <p:oleObj name="Equation" r:id="rId15" imgW="279360" imgH="241200" progId="Equation.3">
                  <p:embed/>
                  <p:pic>
                    <p:nvPicPr>
                      <p:cNvPr id="0" name=""/>
                      <p:cNvPicPr>
                        <a:picLocks noChangeAspect="1" noChangeArrowheads="1"/>
                      </p:cNvPicPr>
                      <p:nvPr/>
                    </p:nvPicPr>
                    <p:blipFill>
                      <a:blip r:embed="rId16"/>
                      <a:srcRect/>
                      <a:stretch>
                        <a:fillRect/>
                      </a:stretch>
                    </p:blipFill>
                    <p:spPr bwMode="auto">
                      <a:xfrm>
                        <a:off x="7607300" y="6228479"/>
                        <a:ext cx="493713" cy="428625"/>
                      </a:xfrm>
                      <a:prstGeom prst="rect">
                        <a:avLst/>
                      </a:prstGeom>
                      <a:noFill/>
                      <a:ln>
                        <a:noFill/>
                      </a:ln>
                    </p:spPr>
                  </p:pic>
                </p:oleObj>
              </mc:Fallback>
            </mc:AlternateContent>
          </a:graphicData>
        </a:graphic>
      </p:graphicFrame>
      <p:cxnSp>
        <p:nvCxnSpPr>
          <p:cNvPr id="59" name="Elbow Connector 58"/>
          <p:cNvCxnSpPr/>
          <p:nvPr/>
        </p:nvCxnSpPr>
        <p:spPr>
          <a:xfrm rot="16200000" flipV="1">
            <a:off x="7349786" y="6189685"/>
            <a:ext cx="287451" cy="233151"/>
          </a:xfrm>
          <a:prstGeom prst="bentConnector3">
            <a:avLst>
              <a:gd name="adj1" fmla="val 716"/>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052663" y="4427716"/>
            <a:ext cx="960991" cy="0"/>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1"/>
          </p:cNvCxnSpPr>
          <p:nvPr/>
        </p:nvCxnSpPr>
        <p:spPr>
          <a:xfrm flipH="1">
            <a:off x="3490174" y="4427717"/>
            <a:ext cx="553792" cy="1"/>
          </a:xfrm>
          <a:prstGeom prst="straightConnector1">
            <a:avLst/>
          </a:prstGeom>
          <a:ln w="28575">
            <a:solidFill>
              <a:schemeClr val="tx1"/>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13654" y="4427718"/>
            <a:ext cx="476519" cy="119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Arc 62"/>
          <p:cNvSpPr/>
          <p:nvPr/>
        </p:nvSpPr>
        <p:spPr>
          <a:xfrm>
            <a:off x="3251913" y="4105744"/>
            <a:ext cx="540914" cy="540914"/>
          </a:xfrm>
          <a:prstGeom prst="arc">
            <a:avLst>
              <a:gd name="adj1" fmla="val 7426977"/>
              <a:gd name="adj2" fmla="val 10918497"/>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p:cNvCxnSpPr/>
          <p:nvPr/>
        </p:nvCxnSpPr>
        <p:spPr>
          <a:xfrm flipV="1">
            <a:off x="3239035" y="4665975"/>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65" name="Object 64"/>
          <p:cNvGraphicFramePr>
            <a:graphicFrameLocks noChangeAspect="1"/>
          </p:cNvGraphicFramePr>
          <p:nvPr>
            <p:extLst>
              <p:ext uri="{D42A27DB-BD31-4B8C-83A1-F6EECF244321}">
                <p14:modId xmlns:p14="http://schemas.microsoft.com/office/powerpoint/2010/main" val="3097026342"/>
              </p:ext>
            </p:extLst>
          </p:nvPr>
        </p:nvGraphicFramePr>
        <p:xfrm>
          <a:off x="3415853" y="3993490"/>
          <a:ext cx="493713" cy="404813"/>
        </p:xfrm>
        <a:graphic>
          <a:graphicData uri="http://schemas.openxmlformats.org/presentationml/2006/ole">
            <mc:AlternateContent xmlns:mc="http://schemas.openxmlformats.org/markup-compatibility/2006">
              <mc:Choice xmlns:v="urn:schemas-microsoft-com:vml" Requires="v">
                <p:oleObj spid="_x0000_s402859" name="Equation" r:id="rId17" imgW="279360" imgH="228600" progId="Equation.3">
                  <p:embed/>
                </p:oleObj>
              </mc:Choice>
              <mc:Fallback>
                <p:oleObj name="Equation" r:id="rId17" imgW="279360" imgH="228600" progId="Equation.3">
                  <p:embed/>
                  <p:pic>
                    <p:nvPicPr>
                      <p:cNvPr id="0" name=""/>
                      <p:cNvPicPr>
                        <a:picLocks noChangeAspect="1" noChangeArrowheads="1"/>
                      </p:cNvPicPr>
                      <p:nvPr/>
                    </p:nvPicPr>
                    <p:blipFill>
                      <a:blip r:embed="rId18"/>
                      <a:srcRect/>
                      <a:stretch>
                        <a:fillRect/>
                      </a:stretch>
                    </p:blipFill>
                    <p:spPr bwMode="auto">
                      <a:xfrm>
                        <a:off x="3415853" y="3993490"/>
                        <a:ext cx="493713" cy="404813"/>
                      </a:xfrm>
                      <a:prstGeom prst="rect">
                        <a:avLst/>
                      </a:prstGeom>
                      <a:noFill/>
                      <a:ln>
                        <a:noFill/>
                      </a:ln>
                    </p:spPr>
                  </p:pic>
                </p:oleObj>
              </mc:Fallback>
            </mc:AlternateContent>
          </a:graphicData>
        </a:graphic>
      </p:graphicFrame>
      <p:graphicFrame>
        <p:nvGraphicFramePr>
          <p:cNvPr id="66" name="Object 65"/>
          <p:cNvGraphicFramePr>
            <a:graphicFrameLocks noChangeAspect="1"/>
          </p:cNvGraphicFramePr>
          <p:nvPr>
            <p:extLst>
              <p:ext uri="{D42A27DB-BD31-4B8C-83A1-F6EECF244321}">
                <p14:modId xmlns:p14="http://schemas.microsoft.com/office/powerpoint/2010/main" val="272782343"/>
              </p:ext>
            </p:extLst>
          </p:nvPr>
        </p:nvGraphicFramePr>
        <p:xfrm>
          <a:off x="2720975" y="4839284"/>
          <a:ext cx="1036638" cy="428625"/>
        </p:xfrm>
        <a:graphic>
          <a:graphicData uri="http://schemas.openxmlformats.org/presentationml/2006/ole">
            <mc:AlternateContent xmlns:mc="http://schemas.openxmlformats.org/markup-compatibility/2006">
              <mc:Choice xmlns:v="urn:schemas-microsoft-com:vml" Requires="v">
                <p:oleObj spid="_x0000_s402860" name="Equation" r:id="rId19" imgW="583920" imgH="241200" progId="Equation.3">
                  <p:embed/>
                </p:oleObj>
              </mc:Choice>
              <mc:Fallback>
                <p:oleObj name="Equation" r:id="rId19" imgW="583920" imgH="241200" progId="Equation.3">
                  <p:embed/>
                  <p:pic>
                    <p:nvPicPr>
                      <p:cNvPr id="0" name=""/>
                      <p:cNvPicPr>
                        <a:picLocks noChangeAspect="1" noChangeArrowheads="1"/>
                      </p:cNvPicPr>
                      <p:nvPr/>
                    </p:nvPicPr>
                    <p:blipFill>
                      <a:blip r:embed="rId20"/>
                      <a:srcRect/>
                      <a:stretch>
                        <a:fillRect/>
                      </a:stretch>
                    </p:blipFill>
                    <p:spPr bwMode="auto">
                      <a:xfrm>
                        <a:off x="2720975" y="4839284"/>
                        <a:ext cx="1036638" cy="428625"/>
                      </a:xfrm>
                      <a:prstGeom prst="rect">
                        <a:avLst/>
                      </a:prstGeom>
                      <a:noFill/>
                      <a:ln>
                        <a:noFill/>
                      </a:ln>
                    </p:spPr>
                  </p:pic>
                </p:oleObj>
              </mc:Fallback>
            </mc:AlternateContent>
          </a:graphicData>
        </a:graphic>
      </p:graphicFrame>
      <p:sp>
        <p:nvSpPr>
          <p:cNvPr id="67" name="TextBox 66"/>
          <p:cNvSpPr txBox="1"/>
          <p:nvPr/>
        </p:nvSpPr>
        <p:spPr>
          <a:xfrm>
            <a:off x="4043966" y="4135329"/>
            <a:ext cx="1339397"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Alt-to-Pitch Controller</a:t>
            </a:r>
            <a:endParaRPr lang="en-US" sz="1600" b="1" dirty="0">
              <a:solidFill>
                <a:schemeClr val="bg1"/>
              </a:solidFill>
            </a:endParaRPr>
          </a:p>
        </p:txBody>
      </p:sp>
      <p:sp>
        <p:nvSpPr>
          <p:cNvPr id="68" name="TextBox 67"/>
          <p:cNvSpPr txBox="1"/>
          <p:nvPr/>
        </p:nvSpPr>
        <p:spPr>
          <a:xfrm>
            <a:off x="6836029" y="4032919"/>
            <a:ext cx="1548116"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Pitch-to-Elevator Controller</a:t>
            </a:r>
            <a:endParaRPr lang="en-US" sz="1600" b="1" dirty="0">
              <a:solidFill>
                <a:schemeClr val="bg1"/>
              </a:solidFill>
            </a:endParaRPr>
          </a:p>
        </p:txBody>
      </p:sp>
      <p:cxnSp>
        <p:nvCxnSpPr>
          <p:cNvPr id="69" name="Straight Arrow Connector 68"/>
          <p:cNvCxnSpPr>
            <a:stCxn id="67" idx="3"/>
          </p:cNvCxnSpPr>
          <p:nvPr/>
        </p:nvCxnSpPr>
        <p:spPr>
          <a:xfrm>
            <a:off x="5383363" y="4427717"/>
            <a:ext cx="463640" cy="1"/>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323522" y="4325306"/>
            <a:ext cx="502276" cy="0"/>
          </a:xfrm>
          <a:prstGeom prst="straightConnector1">
            <a:avLst/>
          </a:prstGeom>
          <a:ln w="28575">
            <a:solidFill>
              <a:schemeClr val="tx1"/>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866068" y="4325308"/>
            <a:ext cx="457454" cy="238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Arc 71"/>
          <p:cNvSpPr/>
          <p:nvPr/>
        </p:nvSpPr>
        <p:spPr>
          <a:xfrm>
            <a:off x="6158723" y="4034967"/>
            <a:ext cx="540914" cy="540914"/>
          </a:xfrm>
          <a:prstGeom prst="arc">
            <a:avLst>
              <a:gd name="adj1" fmla="val 7965080"/>
              <a:gd name="adj2" fmla="val 12826341"/>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Arrow Connector 73"/>
          <p:cNvCxnSpPr/>
          <p:nvPr/>
        </p:nvCxnSpPr>
        <p:spPr>
          <a:xfrm flipH="1">
            <a:off x="8384145" y="4325306"/>
            <a:ext cx="502276"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75" name="Object 74"/>
          <p:cNvGraphicFramePr>
            <a:graphicFrameLocks noChangeAspect="1"/>
          </p:cNvGraphicFramePr>
          <p:nvPr>
            <p:extLst>
              <p:ext uri="{D42A27DB-BD31-4B8C-83A1-F6EECF244321}">
                <p14:modId xmlns:p14="http://schemas.microsoft.com/office/powerpoint/2010/main" val="1447191039"/>
              </p:ext>
            </p:extLst>
          </p:nvPr>
        </p:nvGraphicFramePr>
        <p:xfrm>
          <a:off x="8507413" y="3874546"/>
          <a:ext cx="292100" cy="406400"/>
        </p:xfrm>
        <a:graphic>
          <a:graphicData uri="http://schemas.openxmlformats.org/presentationml/2006/ole">
            <mc:AlternateContent xmlns:mc="http://schemas.openxmlformats.org/markup-compatibility/2006">
              <mc:Choice xmlns:v="urn:schemas-microsoft-com:vml" Requires="v">
                <p:oleObj spid="_x0000_s402861" name="Equation" r:id="rId21" imgW="164880" imgH="228600" progId="Equation.3">
                  <p:embed/>
                </p:oleObj>
              </mc:Choice>
              <mc:Fallback>
                <p:oleObj name="Equation" r:id="rId21" imgW="164880" imgH="228600" progId="Equation.3">
                  <p:embed/>
                  <p:pic>
                    <p:nvPicPr>
                      <p:cNvPr id="0" name=""/>
                      <p:cNvPicPr>
                        <a:picLocks noChangeAspect="1" noChangeArrowheads="1"/>
                      </p:cNvPicPr>
                      <p:nvPr/>
                    </p:nvPicPr>
                    <p:blipFill>
                      <a:blip r:embed="rId22"/>
                      <a:srcRect/>
                      <a:stretch>
                        <a:fillRect/>
                      </a:stretch>
                    </p:blipFill>
                    <p:spPr bwMode="auto">
                      <a:xfrm>
                        <a:off x="8507413" y="3874546"/>
                        <a:ext cx="292100" cy="406400"/>
                      </a:xfrm>
                      <a:prstGeom prst="rect">
                        <a:avLst/>
                      </a:prstGeom>
                      <a:noFill/>
                      <a:ln>
                        <a:noFill/>
                      </a:ln>
                    </p:spPr>
                  </p:pic>
                </p:oleObj>
              </mc:Fallback>
            </mc:AlternateContent>
          </a:graphicData>
        </a:graphic>
      </p:graphicFrame>
      <p:graphicFrame>
        <p:nvGraphicFramePr>
          <p:cNvPr id="76" name="Object 75"/>
          <p:cNvGraphicFramePr>
            <a:graphicFrameLocks noChangeAspect="1"/>
          </p:cNvGraphicFramePr>
          <p:nvPr>
            <p:extLst>
              <p:ext uri="{D42A27DB-BD31-4B8C-83A1-F6EECF244321}">
                <p14:modId xmlns:p14="http://schemas.microsoft.com/office/powerpoint/2010/main" val="2112158268"/>
              </p:ext>
            </p:extLst>
          </p:nvPr>
        </p:nvGraphicFramePr>
        <p:xfrm>
          <a:off x="6296013" y="3899367"/>
          <a:ext cx="493712" cy="406400"/>
        </p:xfrm>
        <a:graphic>
          <a:graphicData uri="http://schemas.openxmlformats.org/presentationml/2006/ole">
            <mc:AlternateContent xmlns:mc="http://schemas.openxmlformats.org/markup-compatibility/2006">
              <mc:Choice xmlns:v="urn:schemas-microsoft-com:vml" Requires="v">
                <p:oleObj spid="_x0000_s402862" name="Equation" r:id="rId23" imgW="279360" imgH="228600" progId="Equation.3">
                  <p:embed/>
                </p:oleObj>
              </mc:Choice>
              <mc:Fallback>
                <p:oleObj name="Equation" r:id="rId23" imgW="279360" imgH="228600" progId="Equation.3">
                  <p:embed/>
                  <p:pic>
                    <p:nvPicPr>
                      <p:cNvPr id="0" name=""/>
                      <p:cNvPicPr>
                        <a:picLocks noChangeAspect="1" noChangeArrowheads="1"/>
                      </p:cNvPicPr>
                      <p:nvPr/>
                    </p:nvPicPr>
                    <p:blipFill>
                      <a:blip r:embed="rId24"/>
                      <a:srcRect/>
                      <a:stretch>
                        <a:fillRect/>
                      </a:stretch>
                    </p:blipFill>
                    <p:spPr bwMode="auto">
                      <a:xfrm>
                        <a:off x="6296013" y="3899367"/>
                        <a:ext cx="493712" cy="406400"/>
                      </a:xfrm>
                      <a:prstGeom prst="rect">
                        <a:avLst/>
                      </a:prstGeom>
                      <a:noFill/>
                      <a:ln>
                        <a:noFill/>
                      </a:ln>
                    </p:spPr>
                  </p:pic>
                </p:oleObj>
              </mc:Fallback>
            </mc:AlternateContent>
          </a:graphicData>
        </a:graphic>
      </p:graphicFrame>
      <p:graphicFrame>
        <p:nvGraphicFramePr>
          <p:cNvPr id="77" name="Object 76"/>
          <p:cNvGraphicFramePr>
            <a:graphicFrameLocks noChangeAspect="1"/>
          </p:cNvGraphicFramePr>
          <p:nvPr>
            <p:extLst>
              <p:ext uri="{D42A27DB-BD31-4B8C-83A1-F6EECF244321}">
                <p14:modId xmlns:p14="http://schemas.microsoft.com/office/powerpoint/2010/main" val="3383482173"/>
              </p:ext>
            </p:extLst>
          </p:nvPr>
        </p:nvGraphicFramePr>
        <p:xfrm>
          <a:off x="5582678" y="4686319"/>
          <a:ext cx="1144587" cy="430212"/>
        </p:xfrm>
        <a:graphic>
          <a:graphicData uri="http://schemas.openxmlformats.org/presentationml/2006/ole">
            <mc:AlternateContent xmlns:mc="http://schemas.openxmlformats.org/markup-compatibility/2006">
              <mc:Choice xmlns:v="urn:schemas-microsoft-com:vml" Requires="v">
                <p:oleObj spid="_x0000_s402863" name="Equation" r:id="rId25" imgW="647640" imgH="241200" progId="Equation.3">
                  <p:embed/>
                </p:oleObj>
              </mc:Choice>
              <mc:Fallback>
                <p:oleObj name="Equation" r:id="rId25" imgW="647640" imgH="241200" progId="Equation.3">
                  <p:embed/>
                  <p:pic>
                    <p:nvPicPr>
                      <p:cNvPr id="0" name=""/>
                      <p:cNvPicPr>
                        <a:picLocks noChangeAspect="1" noChangeArrowheads="1"/>
                      </p:cNvPicPr>
                      <p:nvPr/>
                    </p:nvPicPr>
                    <p:blipFill>
                      <a:blip r:embed="rId26"/>
                      <a:srcRect/>
                      <a:stretch>
                        <a:fillRect/>
                      </a:stretch>
                    </p:blipFill>
                    <p:spPr bwMode="auto">
                      <a:xfrm>
                        <a:off x="5582678" y="4686319"/>
                        <a:ext cx="1144587" cy="430212"/>
                      </a:xfrm>
                      <a:prstGeom prst="rect">
                        <a:avLst/>
                      </a:prstGeom>
                      <a:noFill/>
                      <a:ln>
                        <a:noFill/>
                      </a:ln>
                    </p:spPr>
                  </p:pic>
                </p:oleObj>
              </mc:Fallback>
            </mc:AlternateContent>
          </a:graphicData>
        </a:graphic>
      </p:graphicFrame>
      <p:graphicFrame>
        <p:nvGraphicFramePr>
          <p:cNvPr id="78" name="Object 77"/>
          <p:cNvGraphicFramePr>
            <a:graphicFrameLocks noChangeAspect="1"/>
          </p:cNvGraphicFramePr>
          <p:nvPr>
            <p:extLst>
              <p:ext uri="{D42A27DB-BD31-4B8C-83A1-F6EECF244321}">
                <p14:modId xmlns:p14="http://schemas.microsoft.com/office/powerpoint/2010/main" val="2629463688"/>
              </p:ext>
            </p:extLst>
          </p:nvPr>
        </p:nvGraphicFramePr>
        <p:xfrm>
          <a:off x="4651375" y="4807534"/>
          <a:ext cx="225425" cy="384175"/>
        </p:xfrm>
        <a:graphic>
          <a:graphicData uri="http://schemas.openxmlformats.org/presentationml/2006/ole">
            <mc:AlternateContent xmlns:mc="http://schemas.openxmlformats.org/markup-compatibility/2006">
              <mc:Choice xmlns:v="urn:schemas-microsoft-com:vml" Requires="v">
                <p:oleObj spid="_x0000_s402864" name="Equation" r:id="rId27" imgW="126720" imgH="215640" progId="Equation.3">
                  <p:embed/>
                </p:oleObj>
              </mc:Choice>
              <mc:Fallback>
                <p:oleObj name="Equation" r:id="rId27" imgW="126720" imgH="215640" progId="Equation.3">
                  <p:embed/>
                  <p:pic>
                    <p:nvPicPr>
                      <p:cNvPr id="0" name=""/>
                      <p:cNvPicPr>
                        <a:picLocks noChangeAspect="1" noChangeArrowheads="1"/>
                      </p:cNvPicPr>
                      <p:nvPr/>
                    </p:nvPicPr>
                    <p:blipFill>
                      <a:blip r:embed="rId28"/>
                      <a:srcRect/>
                      <a:stretch>
                        <a:fillRect/>
                      </a:stretch>
                    </p:blipFill>
                    <p:spPr bwMode="auto">
                      <a:xfrm>
                        <a:off x="4651375" y="4807534"/>
                        <a:ext cx="225425" cy="384175"/>
                      </a:xfrm>
                      <a:prstGeom prst="rect">
                        <a:avLst/>
                      </a:prstGeom>
                      <a:noFill/>
                      <a:ln>
                        <a:noFill/>
                      </a:ln>
                    </p:spPr>
                  </p:pic>
                </p:oleObj>
              </mc:Fallback>
            </mc:AlternateContent>
          </a:graphicData>
        </a:graphic>
      </p:graphicFrame>
      <p:cxnSp>
        <p:nvCxnSpPr>
          <p:cNvPr id="79" name="Elbow Connector 78"/>
          <p:cNvCxnSpPr/>
          <p:nvPr/>
        </p:nvCxnSpPr>
        <p:spPr>
          <a:xfrm rot="16200000" flipV="1">
            <a:off x="4363213" y="4747254"/>
            <a:ext cx="287451" cy="233151"/>
          </a:xfrm>
          <a:prstGeom prst="bentConnector3">
            <a:avLst>
              <a:gd name="adj1" fmla="val 716"/>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80" name="Object 79"/>
          <p:cNvGraphicFramePr>
            <a:graphicFrameLocks noChangeAspect="1"/>
          </p:cNvGraphicFramePr>
          <p:nvPr>
            <p:extLst>
              <p:ext uri="{D42A27DB-BD31-4B8C-83A1-F6EECF244321}">
                <p14:modId xmlns:p14="http://schemas.microsoft.com/office/powerpoint/2010/main" val="564151828"/>
              </p:ext>
            </p:extLst>
          </p:nvPr>
        </p:nvGraphicFramePr>
        <p:xfrm>
          <a:off x="7618413" y="4756049"/>
          <a:ext cx="471487" cy="430213"/>
        </p:xfrm>
        <a:graphic>
          <a:graphicData uri="http://schemas.openxmlformats.org/presentationml/2006/ole">
            <mc:AlternateContent xmlns:mc="http://schemas.openxmlformats.org/markup-compatibility/2006">
              <mc:Choice xmlns:v="urn:schemas-microsoft-com:vml" Requires="v">
                <p:oleObj spid="_x0000_s402865" name="Equation" r:id="rId29" imgW="266400" imgH="241200" progId="Equation.3">
                  <p:embed/>
                </p:oleObj>
              </mc:Choice>
              <mc:Fallback>
                <p:oleObj name="Equation" r:id="rId29" imgW="266400" imgH="241200" progId="Equation.3">
                  <p:embed/>
                  <p:pic>
                    <p:nvPicPr>
                      <p:cNvPr id="0" name=""/>
                      <p:cNvPicPr>
                        <a:picLocks noChangeAspect="1" noChangeArrowheads="1"/>
                      </p:cNvPicPr>
                      <p:nvPr/>
                    </p:nvPicPr>
                    <p:blipFill>
                      <a:blip r:embed="rId30"/>
                      <a:srcRect/>
                      <a:stretch>
                        <a:fillRect/>
                      </a:stretch>
                    </p:blipFill>
                    <p:spPr bwMode="auto">
                      <a:xfrm>
                        <a:off x="7618413" y="4756049"/>
                        <a:ext cx="471487" cy="430213"/>
                      </a:xfrm>
                      <a:prstGeom prst="rect">
                        <a:avLst/>
                      </a:prstGeom>
                      <a:noFill/>
                      <a:ln>
                        <a:noFill/>
                      </a:ln>
                    </p:spPr>
                  </p:pic>
                </p:oleObj>
              </mc:Fallback>
            </mc:AlternateContent>
          </a:graphicData>
        </a:graphic>
      </p:graphicFrame>
      <p:cxnSp>
        <p:nvCxnSpPr>
          <p:cNvPr id="81" name="Elbow Connector 80"/>
          <p:cNvCxnSpPr/>
          <p:nvPr/>
        </p:nvCxnSpPr>
        <p:spPr>
          <a:xfrm rot="16200000" flipV="1">
            <a:off x="7349786" y="4644844"/>
            <a:ext cx="287451" cy="233151"/>
          </a:xfrm>
          <a:prstGeom prst="bentConnector3">
            <a:avLst>
              <a:gd name="adj1" fmla="val 716"/>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6108959" y="4563565"/>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043966" y="3185511"/>
            <a:ext cx="1339397"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Airspeed-to-Pitch </a:t>
            </a:r>
            <a:r>
              <a:rPr lang="en-US" sz="1600" b="1" dirty="0" err="1" smtClean="0">
                <a:solidFill>
                  <a:schemeClr val="bg1"/>
                </a:solidFill>
              </a:rPr>
              <a:t>Cntrlr</a:t>
            </a:r>
            <a:endParaRPr lang="en-US" sz="1600" b="1" dirty="0">
              <a:solidFill>
                <a:schemeClr val="bg1"/>
              </a:solidFill>
            </a:endParaRPr>
          </a:p>
        </p:txBody>
      </p:sp>
      <p:sp>
        <p:nvSpPr>
          <p:cNvPr id="82" name="TextBox 81"/>
          <p:cNvSpPr txBox="1"/>
          <p:nvPr/>
        </p:nvSpPr>
        <p:spPr>
          <a:xfrm>
            <a:off x="3992448" y="1576257"/>
            <a:ext cx="1339397" cy="584775"/>
          </a:xfrm>
          <a:prstGeom prst="rect">
            <a:avLst/>
          </a:prstGeom>
          <a:solidFill>
            <a:schemeClr val="accent5"/>
          </a:solidFill>
          <a:ln w="28575">
            <a:solidFill>
              <a:schemeClr val="accent1"/>
            </a:solidFill>
          </a:ln>
        </p:spPr>
        <p:txBody>
          <a:bodyPr wrap="square" lIns="45720" rIns="45720" rtlCol="0">
            <a:spAutoFit/>
          </a:bodyPr>
          <a:lstStyle/>
          <a:p>
            <a:pPr algn="ctr"/>
            <a:r>
              <a:rPr lang="en-US" sz="1600" b="1" dirty="0" smtClean="0">
                <a:solidFill>
                  <a:schemeClr val="bg1"/>
                </a:solidFill>
              </a:rPr>
              <a:t>Airspeed-to-Throttle </a:t>
            </a:r>
            <a:r>
              <a:rPr lang="en-US" sz="1600" b="1" dirty="0" err="1" smtClean="0">
                <a:solidFill>
                  <a:schemeClr val="bg1"/>
                </a:solidFill>
              </a:rPr>
              <a:t>Cntrlr</a:t>
            </a:r>
            <a:endParaRPr lang="en-US" sz="1600" b="1" dirty="0">
              <a:solidFill>
                <a:schemeClr val="bg1"/>
              </a:solidFill>
            </a:endParaRPr>
          </a:p>
        </p:txBody>
      </p:sp>
      <p:sp>
        <p:nvSpPr>
          <p:cNvPr id="85" name="TextBox 84"/>
          <p:cNvSpPr txBox="1"/>
          <p:nvPr/>
        </p:nvSpPr>
        <p:spPr>
          <a:xfrm>
            <a:off x="5615183" y="2341130"/>
            <a:ext cx="1126899" cy="523220"/>
          </a:xfrm>
          <a:prstGeom prst="rect">
            <a:avLst/>
          </a:prstGeom>
          <a:solidFill>
            <a:schemeClr val="accent5">
              <a:lumMod val="20000"/>
              <a:lumOff val="80000"/>
            </a:schemeClr>
          </a:solidFill>
          <a:ln w="28575">
            <a:solidFill>
              <a:schemeClr val="tx1"/>
            </a:solidFill>
          </a:ln>
        </p:spPr>
        <p:txBody>
          <a:bodyPr wrap="square" lIns="45720" rIns="45720" rtlCol="0" anchor="ctr" anchorCtr="0">
            <a:spAutoFit/>
          </a:bodyPr>
          <a:lstStyle/>
          <a:p>
            <a:pPr algn="ctr"/>
            <a:r>
              <a:rPr lang="en-US" sz="1400" i="1" dirty="0" smtClean="0"/>
              <a:t>Fixed Throttle via Mode</a:t>
            </a:r>
            <a:endParaRPr lang="en-US" sz="1400" i="1" dirty="0"/>
          </a:p>
        </p:txBody>
      </p:sp>
      <p:cxnSp>
        <p:nvCxnSpPr>
          <p:cNvPr id="86" name="Straight Arrow Connector 85"/>
          <p:cNvCxnSpPr>
            <a:stCxn id="85" idx="3"/>
          </p:cNvCxnSpPr>
          <p:nvPr/>
        </p:nvCxnSpPr>
        <p:spPr>
          <a:xfrm>
            <a:off x="6742082" y="2602740"/>
            <a:ext cx="695462" cy="2"/>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7914063" y="2602741"/>
            <a:ext cx="972358" cy="0"/>
          </a:xfrm>
          <a:prstGeom prst="straightConnector1">
            <a:avLst/>
          </a:prstGeom>
          <a:ln w="28575">
            <a:solidFill>
              <a:schemeClr val="tx1"/>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93511" y="2370922"/>
            <a:ext cx="420552" cy="2318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Arc 92"/>
          <p:cNvSpPr/>
          <p:nvPr/>
        </p:nvSpPr>
        <p:spPr>
          <a:xfrm>
            <a:off x="7740198" y="2370922"/>
            <a:ext cx="540914" cy="540914"/>
          </a:xfrm>
          <a:prstGeom prst="arc">
            <a:avLst>
              <a:gd name="adj1" fmla="val 7426977"/>
              <a:gd name="adj2" fmla="val 14949213"/>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6" name="Object 95"/>
          <p:cNvGraphicFramePr>
            <a:graphicFrameLocks noChangeAspect="1"/>
          </p:cNvGraphicFramePr>
          <p:nvPr>
            <p:extLst>
              <p:ext uri="{D42A27DB-BD31-4B8C-83A1-F6EECF244321}">
                <p14:modId xmlns:p14="http://schemas.microsoft.com/office/powerpoint/2010/main" val="2729264360"/>
              </p:ext>
            </p:extLst>
          </p:nvPr>
        </p:nvGraphicFramePr>
        <p:xfrm>
          <a:off x="8518525" y="2151779"/>
          <a:ext cx="269875" cy="406400"/>
        </p:xfrm>
        <a:graphic>
          <a:graphicData uri="http://schemas.openxmlformats.org/presentationml/2006/ole">
            <mc:AlternateContent xmlns:mc="http://schemas.openxmlformats.org/markup-compatibility/2006">
              <mc:Choice xmlns:v="urn:schemas-microsoft-com:vml" Requires="v">
                <p:oleObj spid="_x0000_s402866" name="Equation" r:id="rId31" imgW="152280" imgH="228600" progId="Equation.3">
                  <p:embed/>
                </p:oleObj>
              </mc:Choice>
              <mc:Fallback>
                <p:oleObj name="Equation" r:id="rId31" imgW="152280" imgH="228600" progId="Equation.3">
                  <p:embed/>
                  <p:pic>
                    <p:nvPicPr>
                      <p:cNvPr id="0" name=""/>
                      <p:cNvPicPr>
                        <a:picLocks noChangeAspect="1" noChangeArrowheads="1"/>
                      </p:cNvPicPr>
                      <p:nvPr/>
                    </p:nvPicPr>
                    <p:blipFill>
                      <a:blip r:embed="rId32"/>
                      <a:srcRect/>
                      <a:stretch>
                        <a:fillRect/>
                      </a:stretch>
                    </p:blipFill>
                    <p:spPr bwMode="auto">
                      <a:xfrm>
                        <a:off x="8518525" y="2151779"/>
                        <a:ext cx="269875" cy="406400"/>
                      </a:xfrm>
                      <a:prstGeom prst="rect">
                        <a:avLst/>
                      </a:prstGeom>
                      <a:noFill/>
                      <a:ln>
                        <a:noFill/>
                      </a:ln>
                    </p:spPr>
                  </p:pic>
                </p:oleObj>
              </mc:Fallback>
            </mc:AlternateContent>
          </a:graphicData>
        </a:graphic>
      </p:graphicFrame>
      <p:graphicFrame>
        <p:nvGraphicFramePr>
          <p:cNvPr id="98" name="Object 97"/>
          <p:cNvGraphicFramePr>
            <a:graphicFrameLocks noChangeAspect="1"/>
          </p:cNvGraphicFramePr>
          <p:nvPr>
            <p:extLst>
              <p:ext uri="{D42A27DB-BD31-4B8C-83A1-F6EECF244321}">
                <p14:modId xmlns:p14="http://schemas.microsoft.com/office/powerpoint/2010/main" val="910853244"/>
              </p:ext>
            </p:extLst>
          </p:nvPr>
        </p:nvGraphicFramePr>
        <p:xfrm>
          <a:off x="7677172" y="2905841"/>
          <a:ext cx="920750" cy="430213"/>
        </p:xfrm>
        <a:graphic>
          <a:graphicData uri="http://schemas.openxmlformats.org/presentationml/2006/ole">
            <mc:AlternateContent xmlns:mc="http://schemas.openxmlformats.org/markup-compatibility/2006">
              <mc:Choice xmlns:v="urn:schemas-microsoft-com:vml" Requires="v">
                <p:oleObj spid="_x0000_s402867" name="Equation" r:id="rId33" imgW="520560" imgH="241200" progId="Equation.3">
                  <p:embed/>
                </p:oleObj>
              </mc:Choice>
              <mc:Fallback>
                <p:oleObj name="Equation" r:id="rId33" imgW="520560" imgH="241200" progId="Equation.3">
                  <p:embed/>
                  <p:pic>
                    <p:nvPicPr>
                      <p:cNvPr id="0" name=""/>
                      <p:cNvPicPr>
                        <a:picLocks noChangeAspect="1" noChangeArrowheads="1"/>
                      </p:cNvPicPr>
                      <p:nvPr/>
                    </p:nvPicPr>
                    <p:blipFill>
                      <a:blip r:embed="rId34"/>
                      <a:srcRect/>
                      <a:stretch>
                        <a:fillRect/>
                      </a:stretch>
                    </p:blipFill>
                    <p:spPr bwMode="auto">
                      <a:xfrm>
                        <a:off x="7677172" y="2905841"/>
                        <a:ext cx="920750" cy="430213"/>
                      </a:xfrm>
                      <a:prstGeom prst="rect">
                        <a:avLst/>
                      </a:prstGeom>
                      <a:noFill/>
                      <a:ln>
                        <a:noFill/>
                      </a:ln>
                    </p:spPr>
                  </p:pic>
                </p:oleObj>
              </mc:Fallback>
            </mc:AlternateContent>
          </a:graphicData>
        </a:graphic>
      </p:graphicFrame>
      <p:cxnSp>
        <p:nvCxnSpPr>
          <p:cNvPr id="101" name="Straight Arrow Connector 100"/>
          <p:cNvCxnSpPr/>
          <p:nvPr/>
        </p:nvCxnSpPr>
        <p:spPr>
          <a:xfrm flipV="1">
            <a:off x="7662925" y="2841000"/>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102" name="Object 101"/>
          <p:cNvGraphicFramePr>
            <a:graphicFrameLocks noChangeAspect="1"/>
          </p:cNvGraphicFramePr>
          <p:nvPr>
            <p:extLst>
              <p:ext uri="{D42A27DB-BD31-4B8C-83A1-F6EECF244321}">
                <p14:modId xmlns:p14="http://schemas.microsoft.com/office/powerpoint/2010/main" val="4086704612"/>
              </p:ext>
            </p:extLst>
          </p:nvPr>
        </p:nvGraphicFramePr>
        <p:xfrm>
          <a:off x="4864503" y="2457811"/>
          <a:ext cx="314325" cy="454025"/>
        </p:xfrm>
        <a:graphic>
          <a:graphicData uri="http://schemas.openxmlformats.org/presentationml/2006/ole">
            <mc:AlternateContent xmlns:mc="http://schemas.openxmlformats.org/markup-compatibility/2006">
              <mc:Choice xmlns:v="urn:schemas-microsoft-com:vml" Requires="v">
                <p:oleObj spid="_x0000_s402868" name="Equation" r:id="rId35" imgW="177480" imgH="253800" progId="Equation.3">
                  <p:embed/>
                </p:oleObj>
              </mc:Choice>
              <mc:Fallback>
                <p:oleObj name="Equation" r:id="rId35" imgW="177480" imgH="253800" progId="Equation.3">
                  <p:embed/>
                  <p:pic>
                    <p:nvPicPr>
                      <p:cNvPr id="0" name=""/>
                      <p:cNvPicPr>
                        <a:picLocks noChangeAspect="1" noChangeArrowheads="1"/>
                      </p:cNvPicPr>
                      <p:nvPr/>
                    </p:nvPicPr>
                    <p:blipFill>
                      <a:blip r:embed="rId36"/>
                      <a:srcRect/>
                      <a:stretch>
                        <a:fillRect/>
                      </a:stretch>
                    </p:blipFill>
                    <p:spPr bwMode="auto">
                      <a:xfrm>
                        <a:off x="4864503" y="2457811"/>
                        <a:ext cx="314325" cy="454025"/>
                      </a:xfrm>
                      <a:prstGeom prst="rect">
                        <a:avLst/>
                      </a:prstGeom>
                      <a:noFill/>
                      <a:ln>
                        <a:noFill/>
                      </a:ln>
                    </p:spPr>
                  </p:pic>
                </p:oleObj>
              </mc:Fallback>
            </mc:AlternateContent>
          </a:graphicData>
        </a:graphic>
      </p:graphicFrame>
      <p:cxnSp>
        <p:nvCxnSpPr>
          <p:cNvPr id="103" name="Elbow Connector 102"/>
          <p:cNvCxnSpPr/>
          <p:nvPr/>
        </p:nvCxnSpPr>
        <p:spPr>
          <a:xfrm rot="10800000">
            <a:off x="4506276" y="2183675"/>
            <a:ext cx="361939" cy="494199"/>
          </a:xfrm>
          <a:prstGeom prst="bent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Elbow Connector 104"/>
          <p:cNvCxnSpPr/>
          <p:nvPr/>
        </p:nvCxnSpPr>
        <p:spPr>
          <a:xfrm rot="10800000" flipV="1">
            <a:off x="4510160" y="2677873"/>
            <a:ext cx="354170" cy="507638"/>
          </a:xfrm>
          <a:prstGeom prst="bentConnector2">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52663" y="2620995"/>
            <a:ext cx="960991" cy="0"/>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3013654" y="2620996"/>
            <a:ext cx="476519" cy="11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Arc 108"/>
          <p:cNvSpPr/>
          <p:nvPr/>
        </p:nvSpPr>
        <p:spPr>
          <a:xfrm>
            <a:off x="3251913" y="2299023"/>
            <a:ext cx="540914" cy="540914"/>
          </a:xfrm>
          <a:prstGeom prst="arc">
            <a:avLst>
              <a:gd name="adj1" fmla="val 7426977"/>
              <a:gd name="adj2" fmla="val 10918497"/>
            </a:avLst>
          </a:prstGeom>
          <a:ln w="28575">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0" name="Straight Arrow Connector 109"/>
          <p:cNvCxnSpPr/>
          <p:nvPr/>
        </p:nvCxnSpPr>
        <p:spPr>
          <a:xfrm flipV="1">
            <a:off x="3239035" y="2859254"/>
            <a:ext cx="12879" cy="251138"/>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aphicFrame>
        <p:nvGraphicFramePr>
          <p:cNvPr id="112" name="Object 111"/>
          <p:cNvGraphicFramePr>
            <a:graphicFrameLocks noChangeAspect="1"/>
          </p:cNvGraphicFramePr>
          <p:nvPr>
            <p:extLst>
              <p:ext uri="{D42A27DB-BD31-4B8C-83A1-F6EECF244321}">
                <p14:modId xmlns:p14="http://schemas.microsoft.com/office/powerpoint/2010/main" val="2359458739"/>
              </p:ext>
            </p:extLst>
          </p:nvPr>
        </p:nvGraphicFramePr>
        <p:xfrm>
          <a:off x="2424245" y="3032841"/>
          <a:ext cx="1193800" cy="428625"/>
        </p:xfrm>
        <a:graphic>
          <a:graphicData uri="http://schemas.openxmlformats.org/presentationml/2006/ole">
            <mc:AlternateContent xmlns:mc="http://schemas.openxmlformats.org/markup-compatibility/2006">
              <mc:Choice xmlns:v="urn:schemas-microsoft-com:vml" Requires="v">
                <p:oleObj spid="_x0000_s402869" name="Equation" r:id="rId37" imgW="672840" imgH="241200" progId="Equation.3">
                  <p:embed/>
                </p:oleObj>
              </mc:Choice>
              <mc:Fallback>
                <p:oleObj name="Equation" r:id="rId37" imgW="672840" imgH="241200" progId="Equation.3">
                  <p:embed/>
                  <p:pic>
                    <p:nvPicPr>
                      <p:cNvPr id="0" name=""/>
                      <p:cNvPicPr>
                        <a:picLocks noChangeAspect="1" noChangeArrowheads="1"/>
                      </p:cNvPicPr>
                      <p:nvPr/>
                    </p:nvPicPr>
                    <p:blipFill>
                      <a:blip r:embed="rId38"/>
                      <a:srcRect/>
                      <a:stretch>
                        <a:fillRect/>
                      </a:stretch>
                    </p:blipFill>
                    <p:spPr bwMode="auto">
                      <a:xfrm>
                        <a:off x="2424245" y="3032841"/>
                        <a:ext cx="1193800" cy="428625"/>
                      </a:xfrm>
                      <a:prstGeom prst="rect">
                        <a:avLst/>
                      </a:prstGeom>
                      <a:noFill/>
                      <a:ln>
                        <a:noFill/>
                      </a:ln>
                    </p:spPr>
                  </p:pic>
                </p:oleObj>
              </mc:Fallback>
            </mc:AlternateContent>
          </a:graphicData>
        </a:graphic>
      </p:graphicFrame>
      <p:cxnSp>
        <p:nvCxnSpPr>
          <p:cNvPr id="118" name="Elbow Connector 117"/>
          <p:cNvCxnSpPr>
            <a:stCxn id="82" idx="3"/>
          </p:cNvCxnSpPr>
          <p:nvPr/>
        </p:nvCxnSpPr>
        <p:spPr>
          <a:xfrm>
            <a:off x="5331845" y="1868645"/>
            <a:ext cx="2343959" cy="458753"/>
          </a:xfrm>
          <a:prstGeom prst="bentConnector3">
            <a:avLst>
              <a:gd name="adj1" fmla="val 9945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endCxn id="91" idx="1"/>
          </p:cNvCxnSpPr>
          <p:nvPr/>
        </p:nvCxnSpPr>
        <p:spPr>
          <a:xfrm>
            <a:off x="3490173" y="2624646"/>
            <a:ext cx="553793" cy="853253"/>
          </a:xfrm>
          <a:prstGeom prst="bentConnector3">
            <a:avLst>
              <a:gd name="adj1" fmla="val 45349"/>
            </a:avLst>
          </a:prstGeom>
          <a:ln w="28575">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endCxn id="82" idx="1"/>
          </p:cNvCxnSpPr>
          <p:nvPr/>
        </p:nvCxnSpPr>
        <p:spPr>
          <a:xfrm flipV="1">
            <a:off x="3490173" y="1868645"/>
            <a:ext cx="502275" cy="756001"/>
          </a:xfrm>
          <a:prstGeom prst="bentConnector3">
            <a:avLst/>
          </a:prstGeom>
          <a:ln w="28575">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1" name="Object 130"/>
          <p:cNvGraphicFramePr>
            <a:graphicFrameLocks noChangeAspect="1"/>
          </p:cNvGraphicFramePr>
          <p:nvPr>
            <p:extLst>
              <p:ext uri="{D42A27DB-BD31-4B8C-83A1-F6EECF244321}">
                <p14:modId xmlns:p14="http://schemas.microsoft.com/office/powerpoint/2010/main" val="3463867308"/>
              </p:ext>
            </p:extLst>
          </p:nvPr>
        </p:nvGraphicFramePr>
        <p:xfrm>
          <a:off x="3730432" y="2432217"/>
          <a:ext cx="627063" cy="427037"/>
        </p:xfrm>
        <a:graphic>
          <a:graphicData uri="http://schemas.openxmlformats.org/presentationml/2006/ole">
            <mc:AlternateContent xmlns:mc="http://schemas.openxmlformats.org/markup-compatibility/2006">
              <mc:Choice xmlns:v="urn:schemas-microsoft-com:vml" Requires="v">
                <p:oleObj spid="_x0000_s402870" name="Equation" r:id="rId39" imgW="355320" imgH="241200" progId="Equation.3">
                  <p:embed/>
                </p:oleObj>
              </mc:Choice>
              <mc:Fallback>
                <p:oleObj name="Equation" r:id="rId39" imgW="355320" imgH="241200" progId="Equation.3">
                  <p:embed/>
                  <p:pic>
                    <p:nvPicPr>
                      <p:cNvPr id="0" name=""/>
                      <p:cNvPicPr>
                        <a:picLocks noChangeAspect="1" noChangeArrowheads="1"/>
                      </p:cNvPicPr>
                      <p:nvPr/>
                    </p:nvPicPr>
                    <p:blipFill>
                      <a:blip r:embed="rId40"/>
                      <a:srcRect/>
                      <a:stretch>
                        <a:fillRect/>
                      </a:stretch>
                    </p:blipFill>
                    <p:spPr bwMode="auto">
                      <a:xfrm>
                        <a:off x="3730432" y="2432217"/>
                        <a:ext cx="627063" cy="427037"/>
                      </a:xfrm>
                      <a:prstGeom prst="rect">
                        <a:avLst/>
                      </a:prstGeom>
                      <a:noFill/>
                      <a:ln>
                        <a:noFill/>
                      </a:ln>
                    </p:spPr>
                  </p:pic>
                </p:oleObj>
              </mc:Fallback>
            </mc:AlternateContent>
          </a:graphicData>
        </a:graphic>
      </p:graphicFrame>
      <p:graphicFrame>
        <p:nvGraphicFramePr>
          <p:cNvPr id="135" name="Object 134"/>
          <p:cNvGraphicFramePr>
            <a:graphicFrameLocks noChangeAspect="1"/>
          </p:cNvGraphicFramePr>
          <p:nvPr>
            <p:extLst>
              <p:ext uri="{D42A27DB-BD31-4B8C-83A1-F6EECF244321}">
                <p14:modId xmlns:p14="http://schemas.microsoft.com/office/powerpoint/2010/main" val="3653274021"/>
              </p:ext>
            </p:extLst>
          </p:nvPr>
        </p:nvGraphicFramePr>
        <p:xfrm>
          <a:off x="2103438" y="5364879"/>
          <a:ext cx="539750" cy="428625"/>
        </p:xfrm>
        <a:graphic>
          <a:graphicData uri="http://schemas.openxmlformats.org/presentationml/2006/ole">
            <mc:AlternateContent xmlns:mc="http://schemas.openxmlformats.org/markup-compatibility/2006">
              <mc:Choice xmlns:v="urn:schemas-microsoft-com:vml" Requires="v">
                <p:oleObj spid="_x0000_s402871" name="Equation" r:id="rId41" imgW="304560" imgH="241200" progId="Equation.3">
                  <p:embed/>
                </p:oleObj>
              </mc:Choice>
              <mc:Fallback>
                <p:oleObj name="Equation" r:id="rId41" imgW="304560" imgH="241200" progId="Equation.3">
                  <p:embed/>
                  <p:pic>
                    <p:nvPicPr>
                      <p:cNvPr id="0" name=""/>
                      <p:cNvPicPr>
                        <a:picLocks noChangeAspect="1" noChangeArrowheads="1"/>
                      </p:cNvPicPr>
                      <p:nvPr/>
                    </p:nvPicPr>
                    <p:blipFill>
                      <a:blip r:embed="rId42"/>
                      <a:srcRect/>
                      <a:stretch>
                        <a:fillRect/>
                      </a:stretch>
                    </p:blipFill>
                    <p:spPr bwMode="auto">
                      <a:xfrm>
                        <a:off x="2103438" y="5364879"/>
                        <a:ext cx="539750" cy="428625"/>
                      </a:xfrm>
                      <a:prstGeom prst="rect">
                        <a:avLst/>
                      </a:prstGeom>
                      <a:noFill/>
                      <a:ln>
                        <a:noFill/>
                      </a:ln>
                    </p:spPr>
                  </p:pic>
                </p:oleObj>
              </mc:Fallback>
            </mc:AlternateContent>
          </a:graphicData>
        </a:graphic>
      </p:graphicFrame>
      <p:graphicFrame>
        <p:nvGraphicFramePr>
          <p:cNvPr id="136" name="Object 135"/>
          <p:cNvGraphicFramePr>
            <a:graphicFrameLocks noChangeAspect="1"/>
          </p:cNvGraphicFramePr>
          <p:nvPr>
            <p:extLst>
              <p:ext uri="{D42A27DB-BD31-4B8C-83A1-F6EECF244321}">
                <p14:modId xmlns:p14="http://schemas.microsoft.com/office/powerpoint/2010/main" val="782116316"/>
              </p:ext>
            </p:extLst>
          </p:nvPr>
        </p:nvGraphicFramePr>
        <p:xfrm>
          <a:off x="2125663" y="3982034"/>
          <a:ext cx="493712" cy="428625"/>
        </p:xfrm>
        <a:graphic>
          <a:graphicData uri="http://schemas.openxmlformats.org/presentationml/2006/ole">
            <mc:AlternateContent xmlns:mc="http://schemas.openxmlformats.org/markup-compatibility/2006">
              <mc:Choice xmlns:v="urn:schemas-microsoft-com:vml" Requires="v">
                <p:oleObj spid="_x0000_s402872" name="Equation" r:id="rId43" imgW="279360" imgH="241200" progId="Equation.3">
                  <p:embed/>
                </p:oleObj>
              </mc:Choice>
              <mc:Fallback>
                <p:oleObj name="Equation" r:id="rId43" imgW="279360" imgH="241200" progId="Equation.3">
                  <p:embed/>
                  <p:pic>
                    <p:nvPicPr>
                      <p:cNvPr id="0" name=""/>
                      <p:cNvPicPr>
                        <a:picLocks noChangeAspect="1" noChangeArrowheads="1"/>
                      </p:cNvPicPr>
                      <p:nvPr/>
                    </p:nvPicPr>
                    <p:blipFill>
                      <a:blip r:embed="rId44"/>
                      <a:srcRect/>
                      <a:stretch>
                        <a:fillRect/>
                      </a:stretch>
                    </p:blipFill>
                    <p:spPr bwMode="auto">
                      <a:xfrm>
                        <a:off x="2125663" y="3982034"/>
                        <a:ext cx="493712" cy="428625"/>
                      </a:xfrm>
                      <a:prstGeom prst="rect">
                        <a:avLst/>
                      </a:prstGeom>
                      <a:noFill/>
                      <a:ln>
                        <a:noFill/>
                      </a:ln>
                    </p:spPr>
                  </p:pic>
                </p:oleObj>
              </mc:Fallback>
            </mc:AlternateContent>
          </a:graphicData>
        </a:graphic>
      </p:graphicFrame>
      <p:graphicFrame>
        <p:nvGraphicFramePr>
          <p:cNvPr id="137" name="Object 136"/>
          <p:cNvGraphicFramePr>
            <a:graphicFrameLocks noChangeAspect="1"/>
          </p:cNvGraphicFramePr>
          <p:nvPr>
            <p:extLst>
              <p:ext uri="{D42A27DB-BD31-4B8C-83A1-F6EECF244321}">
                <p14:modId xmlns:p14="http://schemas.microsoft.com/office/powerpoint/2010/main" val="2179468728"/>
              </p:ext>
            </p:extLst>
          </p:nvPr>
        </p:nvGraphicFramePr>
        <p:xfrm>
          <a:off x="2058988" y="2158129"/>
          <a:ext cx="628650" cy="474662"/>
        </p:xfrm>
        <a:graphic>
          <a:graphicData uri="http://schemas.openxmlformats.org/presentationml/2006/ole">
            <mc:AlternateContent xmlns:mc="http://schemas.openxmlformats.org/markup-compatibility/2006">
              <mc:Choice xmlns:v="urn:schemas-microsoft-com:vml" Requires="v">
                <p:oleObj spid="_x0000_s402873" name="Equation" r:id="rId45" imgW="355320" imgH="266400" progId="Equation.3">
                  <p:embed/>
                </p:oleObj>
              </mc:Choice>
              <mc:Fallback>
                <p:oleObj name="Equation" r:id="rId45" imgW="355320" imgH="266400" progId="Equation.3">
                  <p:embed/>
                  <p:pic>
                    <p:nvPicPr>
                      <p:cNvPr id="0" name=""/>
                      <p:cNvPicPr>
                        <a:picLocks noChangeAspect="1" noChangeArrowheads="1"/>
                      </p:cNvPicPr>
                      <p:nvPr/>
                    </p:nvPicPr>
                    <p:blipFill>
                      <a:blip r:embed="rId46"/>
                      <a:srcRect/>
                      <a:stretch>
                        <a:fillRect/>
                      </a:stretch>
                    </p:blipFill>
                    <p:spPr bwMode="auto">
                      <a:xfrm>
                        <a:off x="2058988" y="2158129"/>
                        <a:ext cx="628650" cy="474662"/>
                      </a:xfrm>
                      <a:prstGeom prst="rect">
                        <a:avLst/>
                      </a:prstGeom>
                      <a:noFill/>
                      <a:ln>
                        <a:noFill/>
                      </a:ln>
                    </p:spPr>
                  </p:pic>
                </p:oleObj>
              </mc:Fallback>
            </mc:AlternateContent>
          </a:graphicData>
        </a:graphic>
      </p:graphicFrame>
      <p:sp>
        <p:nvSpPr>
          <p:cNvPr id="141" name="TextBox 140"/>
          <p:cNvSpPr txBox="1"/>
          <p:nvPr/>
        </p:nvSpPr>
        <p:spPr>
          <a:xfrm>
            <a:off x="6832238" y="553792"/>
            <a:ext cx="2204947" cy="861774"/>
          </a:xfrm>
          <a:prstGeom prst="rect">
            <a:avLst/>
          </a:prstGeom>
          <a:noFill/>
          <a:ln>
            <a:solidFill>
              <a:schemeClr val="tx1"/>
            </a:solidFill>
          </a:ln>
        </p:spPr>
        <p:txBody>
          <a:bodyPr wrap="square" rtlCol="0">
            <a:spAutoFit/>
          </a:bodyPr>
          <a:lstStyle/>
          <a:p>
            <a:r>
              <a:rPr lang="en-US" sz="1600" i="1" dirty="0" smtClean="0"/>
              <a:t>Example command switching represented</a:t>
            </a:r>
          </a:p>
          <a:p>
            <a:r>
              <a:rPr lang="en-US" sz="1600" i="1" dirty="0" smtClean="0"/>
              <a:t>-   Rudder not shown </a:t>
            </a:r>
            <a:endParaRPr lang="en-US" sz="1600" i="1" dirty="0"/>
          </a:p>
        </p:txBody>
      </p:sp>
      <p:graphicFrame>
        <p:nvGraphicFramePr>
          <p:cNvPr id="142" name="Object 141"/>
          <p:cNvGraphicFramePr>
            <a:graphicFrameLocks noChangeAspect="1"/>
          </p:cNvGraphicFramePr>
          <p:nvPr>
            <p:extLst>
              <p:ext uri="{D42A27DB-BD31-4B8C-83A1-F6EECF244321}">
                <p14:modId xmlns:p14="http://schemas.microsoft.com/office/powerpoint/2010/main" val="4025639890"/>
              </p:ext>
            </p:extLst>
          </p:nvPr>
        </p:nvGraphicFramePr>
        <p:xfrm>
          <a:off x="525530" y="6308568"/>
          <a:ext cx="1573212" cy="406400"/>
        </p:xfrm>
        <a:graphic>
          <a:graphicData uri="http://schemas.openxmlformats.org/presentationml/2006/ole">
            <mc:AlternateContent xmlns:mc="http://schemas.openxmlformats.org/markup-compatibility/2006">
              <mc:Choice xmlns:v="urn:schemas-microsoft-com:vml" Requires="v">
                <p:oleObj spid="_x0000_s402874" name="Equation" r:id="rId47" imgW="888840" imgH="228600" progId="Equation.3">
                  <p:embed/>
                </p:oleObj>
              </mc:Choice>
              <mc:Fallback>
                <p:oleObj name="Equation" r:id="rId47" imgW="888840" imgH="228600" progId="Equation.3">
                  <p:embed/>
                  <p:pic>
                    <p:nvPicPr>
                      <p:cNvPr id="0" name=""/>
                      <p:cNvPicPr>
                        <a:picLocks noChangeAspect="1" noChangeArrowheads="1"/>
                      </p:cNvPicPr>
                      <p:nvPr/>
                    </p:nvPicPr>
                    <p:blipFill>
                      <a:blip r:embed="rId48"/>
                      <a:srcRect/>
                      <a:stretch>
                        <a:fillRect/>
                      </a:stretch>
                    </p:blipFill>
                    <p:spPr bwMode="auto">
                      <a:xfrm>
                        <a:off x="525530" y="6308568"/>
                        <a:ext cx="1573212" cy="406400"/>
                      </a:xfrm>
                      <a:prstGeom prst="rect">
                        <a:avLst/>
                      </a:prstGeom>
                      <a:noFill/>
                      <a:ln>
                        <a:noFill/>
                      </a:ln>
                    </p:spPr>
                  </p:pic>
                </p:oleObj>
              </mc:Fallback>
            </mc:AlternateContent>
          </a:graphicData>
        </a:graphic>
      </p:graphicFrame>
      <p:cxnSp>
        <p:nvCxnSpPr>
          <p:cNvPr id="143" name="Elbow Connector 142"/>
          <p:cNvCxnSpPr/>
          <p:nvPr/>
        </p:nvCxnSpPr>
        <p:spPr>
          <a:xfrm rot="16200000" flipV="1">
            <a:off x="278108" y="6277225"/>
            <a:ext cx="287451" cy="233151"/>
          </a:xfrm>
          <a:prstGeom prst="bentConnector3">
            <a:avLst>
              <a:gd name="adj1" fmla="val 716"/>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44" name="Object 143"/>
          <p:cNvGraphicFramePr>
            <a:graphicFrameLocks noChangeAspect="1"/>
          </p:cNvGraphicFramePr>
          <p:nvPr>
            <p:extLst>
              <p:ext uri="{D42A27DB-BD31-4B8C-83A1-F6EECF244321}">
                <p14:modId xmlns:p14="http://schemas.microsoft.com/office/powerpoint/2010/main" val="1452886617"/>
              </p:ext>
            </p:extLst>
          </p:nvPr>
        </p:nvGraphicFramePr>
        <p:xfrm>
          <a:off x="5392403" y="5411788"/>
          <a:ext cx="628650" cy="406400"/>
        </p:xfrm>
        <a:graphic>
          <a:graphicData uri="http://schemas.openxmlformats.org/presentationml/2006/ole">
            <mc:AlternateContent xmlns:mc="http://schemas.openxmlformats.org/markup-compatibility/2006">
              <mc:Choice xmlns:v="urn:schemas-microsoft-com:vml" Requires="v">
                <p:oleObj spid="_x0000_s402875" name="Equation" r:id="rId49" imgW="355320" imgH="228600" progId="Equation.3">
                  <p:embed/>
                </p:oleObj>
              </mc:Choice>
              <mc:Fallback>
                <p:oleObj name="Equation" r:id="rId49" imgW="355320" imgH="228600" progId="Equation.3">
                  <p:embed/>
                  <p:pic>
                    <p:nvPicPr>
                      <p:cNvPr id="0" name=""/>
                      <p:cNvPicPr>
                        <a:picLocks noChangeAspect="1" noChangeArrowheads="1"/>
                      </p:cNvPicPr>
                      <p:nvPr/>
                    </p:nvPicPr>
                    <p:blipFill>
                      <a:blip r:embed="rId50"/>
                      <a:srcRect/>
                      <a:stretch>
                        <a:fillRect/>
                      </a:stretch>
                    </p:blipFill>
                    <p:spPr bwMode="auto">
                      <a:xfrm>
                        <a:off x="5392403" y="5411788"/>
                        <a:ext cx="628650" cy="406400"/>
                      </a:xfrm>
                      <a:prstGeom prst="rect">
                        <a:avLst/>
                      </a:prstGeom>
                      <a:noFill/>
                      <a:ln>
                        <a:noFill/>
                      </a:ln>
                    </p:spPr>
                  </p:pic>
                </p:oleObj>
              </mc:Fallback>
            </mc:AlternateContent>
          </a:graphicData>
        </a:graphic>
      </p:graphicFrame>
      <p:graphicFrame>
        <p:nvGraphicFramePr>
          <p:cNvPr id="145" name="Object 144"/>
          <p:cNvGraphicFramePr>
            <a:graphicFrameLocks noChangeAspect="1"/>
          </p:cNvGraphicFramePr>
          <p:nvPr>
            <p:extLst>
              <p:ext uri="{D42A27DB-BD31-4B8C-83A1-F6EECF244321}">
                <p14:modId xmlns:p14="http://schemas.microsoft.com/office/powerpoint/2010/main" val="3246444631"/>
              </p:ext>
            </p:extLst>
          </p:nvPr>
        </p:nvGraphicFramePr>
        <p:xfrm>
          <a:off x="5396473" y="4024655"/>
          <a:ext cx="403225" cy="406400"/>
        </p:xfrm>
        <a:graphic>
          <a:graphicData uri="http://schemas.openxmlformats.org/presentationml/2006/ole">
            <mc:AlternateContent xmlns:mc="http://schemas.openxmlformats.org/markup-compatibility/2006">
              <mc:Choice xmlns:v="urn:schemas-microsoft-com:vml" Requires="v">
                <p:oleObj spid="_x0000_s402876" name="Equation" r:id="rId51" imgW="228600" imgH="228600" progId="Equation.3">
                  <p:embed/>
                </p:oleObj>
              </mc:Choice>
              <mc:Fallback>
                <p:oleObj name="Equation" r:id="rId51" imgW="228600" imgH="228600" progId="Equation.3">
                  <p:embed/>
                  <p:pic>
                    <p:nvPicPr>
                      <p:cNvPr id="0" name=""/>
                      <p:cNvPicPr>
                        <a:picLocks noChangeAspect="1" noChangeArrowheads="1"/>
                      </p:cNvPicPr>
                      <p:nvPr/>
                    </p:nvPicPr>
                    <p:blipFill>
                      <a:blip r:embed="rId52"/>
                      <a:srcRect/>
                      <a:stretch>
                        <a:fillRect/>
                      </a:stretch>
                    </p:blipFill>
                    <p:spPr bwMode="auto">
                      <a:xfrm>
                        <a:off x="5396473" y="4024655"/>
                        <a:ext cx="403225" cy="406400"/>
                      </a:xfrm>
                      <a:prstGeom prst="rect">
                        <a:avLst/>
                      </a:prstGeom>
                      <a:noFill/>
                      <a:ln>
                        <a:noFill/>
                      </a:ln>
                    </p:spPr>
                  </p:pic>
                </p:oleObj>
              </mc:Fallback>
            </mc:AlternateContent>
          </a:graphicData>
        </a:graphic>
      </p:graphicFrame>
      <p:graphicFrame>
        <p:nvGraphicFramePr>
          <p:cNvPr id="146" name="Object 145"/>
          <p:cNvGraphicFramePr>
            <a:graphicFrameLocks noChangeAspect="1"/>
          </p:cNvGraphicFramePr>
          <p:nvPr>
            <p:extLst>
              <p:ext uri="{D42A27DB-BD31-4B8C-83A1-F6EECF244321}">
                <p14:modId xmlns:p14="http://schemas.microsoft.com/office/powerpoint/2010/main" val="1805083228"/>
              </p:ext>
            </p:extLst>
          </p:nvPr>
        </p:nvGraphicFramePr>
        <p:xfrm>
          <a:off x="5391532" y="3032748"/>
          <a:ext cx="784225" cy="428625"/>
        </p:xfrm>
        <a:graphic>
          <a:graphicData uri="http://schemas.openxmlformats.org/presentationml/2006/ole">
            <mc:AlternateContent xmlns:mc="http://schemas.openxmlformats.org/markup-compatibility/2006">
              <mc:Choice xmlns:v="urn:schemas-microsoft-com:vml" Requires="v">
                <p:oleObj spid="_x0000_s402877" name="Equation" r:id="rId53" imgW="444240" imgH="241200" progId="Equation.3">
                  <p:embed/>
                </p:oleObj>
              </mc:Choice>
              <mc:Fallback>
                <p:oleObj name="Equation" r:id="rId53" imgW="444240" imgH="241200" progId="Equation.3">
                  <p:embed/>
                  <p:pic>
                    <p:nvPicPr>
                      <p:cNvPr id="0" name=""/>
                      <p:cNvPicPr>
                        <a:picLocks noChangeAspect="1" noChangeArrowheads="1"/>
                      </p:cNvPicPr>
                      <p:nvPr/>
                    </p:nvPicPr>
                    <p:blipFill>
                      <a:blip r:embed="rId54"/>
                      <a:srcRect/>
                      <a:stretch>
                        <a:fillRect/>
                      </a:stretch>
                    </p:blipFill>
                    <p:spPr bwMode="auto">
                      <a:xfrm>
                        <a:off x="5391532" y="3032748"/>
                        <a:ext cx="784225" cy="428625"/>
                      </a:xfrm>
                      <a:prstGeom prst="rect">
                        <a:avLst/>
                      </a:prstGeom>
                      <a:noFill/>
                      <a:ln>
                        <a:noFill/>
                      </a:ln>
                    </p:spPr>
                  </p:pic>
                </p:oleObj>
              </mc:Fallback>
            </mc:AlternateContent>
          </a:graphicData>
        </a:graphic>
      </p:graphicFrame>
      <p:graphicFrame>
        <p:nvGraphicFramePr>
          <p:cNvPr id="147" name="Object 146"/>
          <p:cNvGraphicFramePr>
            <a:graphicFrameLocks noChangeAspect="1"/>
          </p:cNvGraphicFramePr>
          <p:nvPr>
            <p:extLst>
              <p:ext uri="{D42A27DB-BD31-4B8C-83A1-F6EECF244321}">
                <p14:modId xmlns:p14="http://schemas.microsoft.com/office/powerpoint/2010/main" val="3359715148"/>
              </p:ext>
            </p:extLst>
          </p:nvPr>
        </p:nvGraphicFramePr>
        <p:xfrm>
          <a:off x="5361346" y="1439863"/>
          <a:ext cx="896937" cy="428625"/>
        </p:xfrm>
        <a:graphic>
          <a:graphicData uri="http://schemas.openxmlformats.org/presentationml/2006/ole">
            <mc:AlternateContent xmlns:mc="http://schemas.openxmlformats.org/markup-compatibility/2006">
              <mc:Choice xmlns:v="urn:schemas-microsoft-com:vml" Requires="v">
                <p:oleObj spid="_x0000_s402878" name="Equation" r:id="rId55" imgW="507960" imgH="241200" progId="Equation.3">
                  <p:embed/>
                </p:oleObj>
              </mc:Choice>
              <mc:Fallback>
                <p:oleObj name="Equation" r:id="rId55" imgW="507960" imgH="241200" progId="Equation.3">
                  <p:embed/>
                  <p:pic>
                    <p:nvPicPr>
                      <p:cNvPr id="0" name=""/>
                      <p:cNvPicPr>
                        <a:picLocks noChangeAspect="1" noChangeArrowheads="1"/>
                      </p:cNvPicPr>
                      <p:nvPr/>
                    </p:nvPicPr>
                    <p:blipFill>
                      <a:blip r:embed="rId56"/>
                      <a:srcRect/>
                      <a:stretch>
                        <a:fillRect/>
                      </a:stretch>
                    </p:blipFill>
                    <p:spPr bwMode="auto">
                      <a:xfrm>
                        <a:off x="5361346" y="1439863"/>
                        <a:ext cx="896937" cy="428625"/>
                      </a:xfrm>
                      <a:prstGeom prst="rect">
                        <a:avLst/>
                      </a:prstGeom>
                      <a:noFill/>
                      <a:ln>
                        <a:noFill/>
                      </a:ln>
                    </p:spPr>
                  </p:pic>
                </p:oleObj>
              </mc:Fallback>
            </mc:AlternateContent>
          </a:graphicData>
        </a:graphic>
      </p:graphicFrame>
      <p:graphicFrame>
        <p:nvGraphicFramePr>
          <p:cNvPr id="152" name="Object 151"/>
          <p:cNvGraphicFramePr>
            <a:graphicFrameLocks noChangeAspect="1"/>
          </p:cNvGraphicFramePr>
          <p:nvPr>
            <p:extLst>
              <p:ext uri="{D42A27DB-BD31-4B8C-83A1-F6EECF244321}">
                <p14:modId xmlns:p14="http://schemas.microsoft.com/office/powerpoint/2010/main" val="1434924589"/>
              </p:ext>
            </p:extLst>
          </p:nvPr>
        </p:nvGraphicFramePr>
        <p:xfrm>
          <a:off x="6749848" y="2139950"/>
          <a:ext cx="671512" cy="428625"/>
        </p:xfrm>
        <a:graphic>
          <a:graphicData uri="http://schemas.openxmlformats.org/presentationml/2006/ole">
            <mc:AlternateContent xmlns:mc="http://schemas.openxmlformats.org/markup-compatibility/2006">
              <mc:Choice xmlns:v="urn:schemas-microsoft-com:vml" Requires="v">
                <p:oleObj spid="_x0000_s402879" name="Equation" r:id="rId57" imgW="380880" imgH="241200" progId="Equation.3">
                  <p:embed/>
                </p:oleObj>
              </mc:Choice>
              <mc:Fallback>
                <p:oleObj name="Equation" r:id="rId57" imgW="380880" imgH="241200" progId="Equation.3">
                  <p:embed/>
                  <p:pic>
                    <p:nvPicPr>
                      <p:cNvPr id="0" name=""/>
                      <p:cNvPicPr>
                        <a:picLocks noChangeAspect="1" noChangeArrowheads="1"/>
                      </p:cNvPicPr>
                      <p:nvPr/>
                    </p:nvPicPr>
                    <p:blipFill>
                      <a:blip r:embed="rId58"/>
                      <a:srcRect/>
                      <a:stretch>
                        <a:fillRect/>
                      </a:stretch>
                    </p:blipFill>
                    <p:spPr bwMode="auto">
                      <a:xfrm>
                        <a:off x="6749848" y="2139950"/>
                        <a:ext cx="671512" cy="428625"/>
                      </a:xfrm>
                      <a:prstGeom prst="rect">
                        <a:avLst/>
                      </a:prstGeom>
                      <a:noFill/>
                      <a:ln>
                        <a:noFill/>
                      </a:ln>
                    </p:spPr>
                  </p:pic>
                </p:oleObj>
              </mc:Fallback>
            </mc:AlternateContent>
          </a:graphicData>
        </a:graphic>
      </p:graphicFrame>
      <p:cxnSp>
        <p:nvCxnSpPr>
          <p:cNvPr id="92" name="Straight Arrow Connector 91"/>
          <p:cNvCxnSpPr/>
          <p:nvPr/>
        </p:nvCxnSpPr>
        <p:spPr>
          <a:xfrm>
            <a:off x="5853189" y="4127689"/>
            <a:ext cx="12879" cy="16100"/>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6130909" y="4044598"/>
            <a:ext cx="12879" cy="10266"/>
          </a:xfrm>
          <a:prstGeom prst="straightConnector1">
            <a:avLst/>
          </a:prstGeom>
          <a:ln w="28575">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700666" y="3406071"/>
            <a:ext cx="962259" cy="523220"/>
          </a:xfrm>
          <a:prstGeom prst="rect">
            <a:avLst/>
          </a:prstGeom>
          <a:solidFill>
            <a:schemeClr val="accent5">
              <a:lumMod val="20000"/>
              <a:lumOff val="80000"/>
            </a:schemeClr>
          </a:solidFill>
          <a:ln w="28575">
            <a:solidFill>
              <a:schemeClr val="tx1"/>
            </a:solidFill>
          </a:ln>
        </p:spPr>
        <p:txBody>
          <a:bodyPr wrap="square" lIns="45720" rIns="45720" rtlCol="0" anchor="ctr" anchorCtr="0">
            <a:spAutoFit/>
          </a:bodyPr>
          <a:lstStyle/>
          <a:p>
            <a:pPr algn="ctr"/>
            <a:r>
              <a:rPr lang="en-US" sz="1400" i="1" dirty="0" smtClean="0"/>
              <a:t>Fixed Pitch via Mode</a:t>
            </a:r>
            <a:endParaRPr lang="en-US" sz="1400" i="1" dirty="0"/>
          </a:p>
        </p:txBody>
      </p:sp>
      <p:cxnSp>
        <p:nvCxnSpPr>
          <p:cNvPr id="99" name="Straight Arrow Connector 98"/>
          <p:cNvCxnSpPr/>
          <p:nvPr/>
        </p:nvCxnSpPr>
        <p:spPr>
          <a:xfrm>
            <a:off x="5383363" y="3477899"/>
            <a:ext cx="231820"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458750" y="3656230"/>
            <a:ext cx="231820"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137348" y="3656230"/>
            <a:ext cx="321402" cy="39863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flipV="1">
            <a:off x="5615183" y="3477900"/>
            <a:ext cx="244445" cy="657429"/>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11" name="Object 110"/>
          <p:cNvGraphicFramePr>
            <a:graphicFrameLocks noChangeAspect="1"/>
          </p:cNvGraphicFramePr>
          <p:nvPr>
            <p:extLst>
              <p:ext uri="{D42A27DB-BD31-4B8C-83A1-F6EECF244321}">
                <p14:modId xmlns:p14="http://schemas.microsoft.com/office/powerpoint/2010/main" val="4155890107"/>
              </p:ext>
            </p:extLst>
          </p:nvPr>
        </p:nvGraphicFramePr>
        <p:xfrm>
          <a:off x="6149913" y="3264959"/>
          <a:ext cx="558800" cy="430212"/>
        </p:xfrm>
        <a:graphic>
          <a:graphicData uri="http://schemas.openxmlformats.org/presentationml/2006/ole">
            <mc:AlternateContent xmlns:mc="http://schemas.openxmlformats.org/markup-compatibility/2006">
              <mc:Choice xmlns:v="urn:schemas-microsoft-com:vml" Requires="v">
                <p:oleObj spid="_x0000_s402880" name="Equation" r:id="rId59" imgW="317160" imgH="241200" progId="Equation.3">
                  <p:embed/>
                </p:oleObj>
              </mc:Choice>
              <mc:Fallback>
                <p:oleObj name="Equation" r:id="rId59" imgW="317160" imgH="241200" progId="Equation.3">
                  <p:embed/>
                  <p:pic>
                    <p:nvPicPr>
                      <p:cNvPr id="0" name=""/>
                      <p:cNvPicPr>
                        <a:picLocks noChangeAspect="1" noChangeArrowheads="1"/>
                      </p:cNvPicPr>
                      <p:nvPr/>
                    </p:nvPicPr>
                    <p:blipFill>
                      <a:blip r:embed="rId60"/>
                      <a:srcRect/>
                      <a:stretch>
                        <a:fillRect/>
                      </a:stretch>
                    </p:blipFill>
                    <p:spPr bwMode="auto">
                      <a:xfrm>
                        <a:off x="6149913" y="3264959"/>
                        <a:ext cx="558800" cy="4302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52718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for UAVs</a:t>
            </a:r>
            <a:endParaRPr lang="en-US" dirty="0"/>
          </a:p>
        </p:txBody>
      </p:sp>
      <p:sp>
        <p:nvSpPr>
          <p:cNvPr id="3" name="Content Placeholder 2"/>
          <p:cNvSpPr>
            <a:spLocks noGrp="1"/>
          </p:cNvSpPr>
          <p:nvPr>
            <p:ph idx="1"/>
          </p:nvPr>
        </p:nvSpPr>
        <p:spPr>
          <a:xfrm>
            <a:off x="212499" y="1219200"/>
            <a:ext cx="8229600" cy="5029200"/>
          </a:xfrm>
        </p:spPr>
        <p:txBody>
          <a:bodyPr>
            <a:normAutofit/>
          </a:bodyPr>
          <a:lstStyle/>
          <a:p>
            <a:r>
              <a:rPr lang="en-US" dirty="0" smtClean="0"/>
              <a:t>The following types of sensors are commonly </a:t>
            </a:r>
            <a:br>
              <a:rPr lang="en-US" dirty="0" smtClean="0"/>
            </a:br>
            <a:r>
              <a:rPr lang="en-US" dirty="0" smtClean="0"/>
              <a:t>used for guidance and control of UAVs</a:t>
            </a:r>
          </a:p>
          <a:p>
            <a:pPr lvl="1"/>
            <a:r>
              <a:rPr lang="en-US" dirty="0" smtClean="0"/>
              <a:t>Accelerometers</a:t>
            </a:r>
          </a:p>
          <a:p>
            <a:pPr lvl="2"/>
            <a:r>
              <a:rPr lang="en-US" dirty="0" smtClean="0"/>
              <a:t>Observe acceleration relative to free-fall</a:t>
            </a:r>
          </a:p>
          <a:p>
            <a:pPr lvl="1"/>
            <a:r>
              <a:rPr lang="en-US" dirty="0" smtClean="0"/>
              <a:t>rate gyros</a:t>
            </a:r>
          </a:p>
          <a:p>
            <a:pPr lvl="2"/>
            <a:r>
              <a:rPr lang="en-US" dirty="0" smtClean="0"/>
              <a:t>Observe body rates: </a:t>
            </a:r>
            <a:br>
              <a:rPr lang="en-US" dirty="0" smtClean="0"/>
            </a:br>
            <a:r>
              <a:rPr lang="en-US" dirty="0" smtClean="0"/>
              <a:t>       </a:t>
            </a:r>
            <a:r>
              <a:rPr lang="en-US" i="1" dirty="0" smtClean="0"/>
              <a:t>p, q, r</a:t>
            </a:r>
            <a:endParaRPr lang="en-US" dirty="0" smtClean="0"/>
          </a:p>
          <a:p>
            <a:pPr lvl="1"/>
            <a:r>
              <a:rPr lang="en-US" dirty="0" smtClean="0"/>
              <a:t>pressure sensors</a:t>
            </a:r>
          </a:p>
          <a:p>
            <a:pPr lvl="2"/>
            <a:r>
              <a:rPr lang="en-US" dirty="0" smtClean="0"/>
              <a:t>Observe altitude and airspeed: </a:t>
            </a:r>
            <a:br>
              <a:rPr lang="en-US" dirty="0" smtClean="0"/>
            </a:br>
            <a:r>
              <a:rPr lang="en-US" dirty="0" smtClean="0"/>
              <a:t>       </a:t>
            </a:r>
            <a:r>
              <a:rPr lang="en-US" i="1" dirty="0" smtClean="0"/>
              <a:t>h=-</a:t>
            </a:r>
            <a:r>
              <a:rPr lang="en-US" i="1" dirty="0" err="1" smtClean="0"/>
              <a:t>p</a:t>
            </a:r>
            <a:r>
              <a:rPr lang="en-US" i="1" baseline="-25000" dirty="0" err="1" smtClean="0"/>
              <a:t>d</a:t>
            </a:r>
            <a:r>
              <a:rPr lang="en-US" i="1" dirty="0" smtClean="0"/>
              <a:t>, </a:t>
            </a:r>
            <a:r>
              <a:rPr lang="en-US" i="1" dirty="0" err="1" smtClean="0"/>
              <a:t>V</a:t>
            </a:r>
            <a:r>
              <a:rPr lang="en-US" i="1" baseline="-25000" dirty="0" err="1" smtClean="0"/>
              <a:t>a</a:t>
            </a:r>
            <a:endParaRPr lang="en-US" baseline="-25000" dirty="0" smtClean="0"/>
          </a:p>
          <a:p>
            <a:pPr lvl="1"/>
            <a:r>
              <a:rPr lang="en-US" dirty="0" smtClean="0"/>
              <a:t>magnetometers (digital compasses)</a:t>
            </a:r>
          </a:p>
          <a:p>
            <a:pPr lvl="2"/>
            <a:r>
              <a:rPr lang="en-US" dirty="0" smtClean="0"/>
              <a:t>Observe yaw: </a:t>
            </a:r>
            <a:r>
              <a:rPr lang="en-US" i="1" dirty="0" smtClean="0">
                <a:sym typeface="Symbol"/>
              </a:rPr>
              <a:t></a:t>
            </a:r>
            <a:endParaRPr lang="en-US" i="1" dirty="0" smtClean="0"/>
          </a:p>
          <a:p>
            <a:pPr lvl="1"/>
            <a:r>
              <a:rPr lang="en-US" dirty="0" smtClean="0"/>
              <a:t>GPS</a:t>
            </a:r>
          </a:p>
          <a:p>
            <a:pPr lvl="2"/>
            <a:r>
              <a:rPr lang="en-US" dirty="0" smtClean="0"/>
              <a:t>Observe inertial position and velocity:  </a:t>
            </a:r>
          </a:p>
        </p:txBody>
      </p:sp>
      <p:graphicFrame>
        <p:nvGraphicFramePr>
          <p:cNvPr id="4" name="Object 3"/>
          <p:cNvGraphicFramePr>
            <a:graphicFrameLocks noChangeAspect="1"/>
          </p:cNvGraphicFramePr>
          <p:nvPr>
            <p:extLst>
              <p:ext uri="{D42A27DB-BD31-4B8C-83A1-F6EECF244321}">
                <p14:modId xmlns:p14="http://schemas.microsoft.com/office/powerpoint/2010/main" val="2849042243"/>
              </p:ext>
            </p:extLst>
          </p:nvPr>
        </p:nvGraphicFramePr>
        <p:xfrm>
          <a:off x="1698444" y="5996712"/>
          <a:ext cx="2190974" cy="419069"/>
        </p:xfrm>
        <a:graphic>
          <a:graphicData uri="http://schemas.openxmlformats.org/presentationml/2006/ole">
            <mc:AlternateContent xmlns:mc="http://schemas.openxmlformats.org/markup-compatibility/2006">
              <mc:Choice xmlns:v="urn:schemas-microsoft-com:vml" Requires="v">
                <p:oleObj spid="_x0000_s340083" name="Equation" r:id="rId3" imgW="1396800" imgH="266400" progId="Equation.3">
                  <p:embed/>
                </p:oleObj>
              </mc:Choice>
              <mc:Fallback>
                <p:oleObj name="Equation" r:id="rId3" imgW="1396800" imgH="266400" progId="Equation.3">
                  <p:embed/>
                  <p:pic>
                    <p:nvPicPr>
                      <p:cNvPr id="0" name="Object 95"/>
                      <p:cNvPicPr>
                        <a:picLocks noChangeAspect="1" noChangeArrowheads="1"/>
                      </p:cNvPicPr>
                      <p:nvPr/>
                    </p:nvPicPr>
                    <p:blipFill>
                      <a:blip r:embed="rId4"/>
                      <a:srcRect/>
                      <a:stretch>
                        <a:fillRect/>
                      </a:stretch>
                    </p:blipFill>
                    <p:spPr bwMode="auto">
                      <a:xfrm>
                        <a:off x="1698444" y="5996712"/>
                        <a:ext cx="2190974" cy="419069"/>
                      </a:xfrm>
                      <a:prstGeom prst="rect">
                        <a:avLst/>
                      </a:prstGeom>
                      <a:noFill/>
                      <a:ln>
                        <a:noFill/>
                      </a:ln>
                    </p:spPr>
                  </p:pic>
                </p:oleObj>
              </mc:Fallback>
            </mc:AlternateContent>
          </a:graphicData>
        </a:graphic>
      </p:graphicFrame>
      <p:sp>
        <p:nvSpPr>
          <p:cNvPr id="6" name="Slide Number Placeholder 3"/>
          <p:cNvSpPr>
            <a:spLocks noGrp="1"/>
          </p:cNvSpPr>
          <p:nvPr>
            <p:ph type="sldNum" sz="quarter" idx="12"/>
          </p:nvPr>
        </p:nvSpPr>
        <p:spPr>
          <a:xfrm>
            <a:off x="7057622" y="6606862"/>
            <a:ext cx="2086377" cy="251138"/>
          </a:xfrm>
        </p:spPr>
        <p:txBody>
          <a:bodyPr/>
          <a:lstStyle/>
          <a:p>
            <a:fld id="{B3AB4247-CE5F-4970-A5ED-D81D737F7922}" type="slidenum">
              <a:rPr lang="en-US" smtClean="0"/>
              <a:pPr/>
              <a:t>7</a:t>
            </a:fld>
            <a:endParaRPr lang="en-US"/>
          </a:p>
        </p:txBody>
      </p:sp>
      <p:sp>
        <p:nvSpPr>
          <p:cNvPr id="7" name="TextBox 6"/>
          <p:cNvSpPr txBox="1"/>
          <p:nvPr/>
        </p:nvSpPr>
        <p:spPr>
          <a:xfrm>
            <a:off x="6228894" y="366532"/>
            <a:ext cx="2249883" cy="923330"/>
          </a:xfrm>
          <a:prstGeom prst="rect">
            <a:avLst/>
          </a:prstGeom>
          <a:noFill/>
          <a:ln>
            <a:solidFill>
              <a:schemeClr val="tx1"/>
            </a:solidFill>
          </a:ln>
        </p:spPr>
        <p:txBody>
          <a:bodyPr wrap="square" rtlCol="0">
            <a:spAutoFit/>
          </a:bodyPr>
          <a:lstStyle/>
          <a:p>
            <a:r>
              <a:rPr lang="en-US" i="1" dirty="0" smtClean="0"/>
              <a:t>Note: None of these sensors directly observe pitch or roll</a:t>
            </a:r>
            <a:endParaRPr lang="en-US" i="1" dirty="0"/>
          </a:p>
        </p:txBody>
      </p:sp>
      <p:graphicFrame>
        <p:nvGraphicFramePr>
          <p:cNvPr id="8" name="Table 7"/>
          <p:cNvGraphicFramePr>
            <a:graphicFrameLocks noGrp="1"/>
          </p:cNvGraphicFramePr>
          <p:nvPr>
            <p:extLst>
              <p:ext uri="{D42A27DB-BD31-4B8C-83A1-F6EECF244321}">
                <p14:modId xmlns:p14="http://schemas.microsoft.com/office/powerpoint/2010/main" val="4003949648"/>
              </p:ext>
            </p:extLst>
          </p:nvPr>
        </p:nvGraphicFramePr>
        <p:xfrm>
          <a:off x="5640947" y="2533188"/>
          <a:ext cx="3335629" cy="4023360"/>
        </p:xfrm>
        <a:graphic>
          <a:graphicData uri="http://schemas.openxmlformats.org/drawingml/2006/table">
            <a:tbl>
              <a:tblPr firstRow="1" bandRow="1">
                <a:tableStyleId>{5940675A-B579-460E-94D1-54222C63F5DA}</a:tableStyleId>
              </a:tblPr>
              <a:tblGrid>
                <a:gridCol w="669703"/>
                <a:gridCol w="2665926"/>
              </a:tblGrid>
              <a:tr h="314080">
                <a:tc>
                  <a:txBody>
                    <a:bodyPr/>
                    <a:lstStyle/>
                    <a:p>
                      <a:pPr algn="ctr"/>
                      <a:r>
                        <a:rPr lang="en-US" sz="1600" i="1" dirty="0" err="1" smtClean="0">
                          <a:solidFill>
                            <a:schemeClr val="tx1"/>
                          </a:solidFill>
                        </a:rPr>
                        <a:t>p</a:t>
                      </a:r>
                      <a:r>
                        <a:rPr lang="en-US" sz="1600" i="1" baseline="-25000" dirty="0" err="1" smtClean="0">
                          <a:solidFill>
                            <a:schemeClr val="tx1"/>
                          </a:solidFill>
                        </a:rPr>
                        <a:t>n</a:t>
                      </a:r>
                      <a:endParaRPr lang="en-US" sz="1600" i="1" baseline="-25000" dirty="0">
                        <a:solidFill>
                          <a:schemeClr val="tx1"/>
                        </a:solidFill>
                      </a:endParaRPr>
                    </a:p>
                  </a:txBody>
                  <a:tcPr/>
                </a:tc>
                <a:tc>
                  <a:txBody>
                    <a:bodyPr/>
                    <a:lstStyle/>
                    <a:p>
                      <a:r>
                        <a:rPr lang="en-US" sz="1600" dirty="0" smtClean="0">
                          <a:solidFill>
                            <a:schemeClr val="tx1"/>
                          </a:solidFill>
                        </a:rPr>
                        <a:t>GPS</a:t>
                      </a:r>
                      <a:endParaRPr lang="en-US" sz="1600" dirty="0">
                        <a:solidFill>
                          <a:schemeClr val="tx1"/>
                        </a:solidFill>
                      </a:endParaRPr>
                    </a:p>
                  </a:txBody>
                  <a:tcPr/>
                </a:tc>
              </a:tr>
              <a:tr h="314080">
                <a:tc>
                  <a:txBody>
                    <a:bodyPr/>
                    <a:lstStyle/>
                    <a:p>
                      <a:pPr algn="ctr"/>
                      <a:r>
                        <a:rPr lang="en-US" sz="1600" i="1" dirty="0" err="1" smtClean="0">
                          <a:solidFill>
                            <a:schemeClr val="tx1"/>
                          </a:solidFill>
                        </a:rPr>
                        <a:t>p</a:t>
                      </a:r>
                      <a:r>
                        <a:rPr lang="en-US" sz="1600" i="1" baseline="-25000" dirty="0" err="1" smtClean="0">
                          <a:solidFill>
                            <a:schemeClr val="tx1"/>
                          </a:solidFill>
                        </a:rPr>
                        <a:t>e</a:t>
                      </a:r>
                      <a:endParaRPr lang="en-US" sz="1600" i="1" baseline="-25000" dirty="0">
                        <a:solidFill>
                          <a:schemeClr val="tx1"/>
                        </a:solidFill>
                      </a:endParaRPr>
                    </a:p>
                  </a:txBody>
                  <a:tcPr/>
                </a:tc>
                <a:tc>
                  <a:txBody>
                    <a:bodyPr/>
                    <a:lstStyle/>
                    <a:p>
                      <a:r>
                        <a:rPr lang="en-US" sz="1600" dirty="0" smtClean="0">
                          <a:solidFill>
                            <a:schemeClr val="tx1"/>
                          </a:solidFill>
                        </a:rPr>
                        <a:t>GPS</a:t>
                      </a:r>
                      <a:endParaRPr lang="en-US" sz="1600" dirty="0">
                        <a:solidFill>
                          <a:schemeClr val="tx1"/>
                        </a:solidFill>
                      </a:endParaRPr>
                    </a:p>
                  </a:txBody>
                  <a:tcPr/>
                </a:tc>
              </a:tr>
              <a:tr h="314080">
                <a:tc>
                  <a:txBody>
                    <a:bodyPr/>
                    <a:lstStyle/>
                    <a:p>
                      <a:pPr algn="ctr"/>
                      <a:r>
                        <a:rPr lang="en-US" sz="1600" i="1" dirty="0" smtClean="0">
                          <a:solidFill>
                            <a:schemeClr val="tx1"/>
                          </a:solidFill>
                        </a:rPr>
                        <a:t>h=</a:t>
                      </a:r>
                      <a:r>
                        <a:rPr lang="en-US" sz="1600" i="1" dirty="0" err="1" smtClean="0">
                          <a:solidFill>
                            <a:schemeClr val="tx1"/>
                          </a:solidFill>
                        </a:rPr>
                        <a:t>p</a:t>
                      </a:r>
                      <a:r>
                        <a:rPr lang="en-US" sz="1600" i="1" baseline="-25000" dirty="0" err="1" smtClean="0">
                          <a:solidFill>
                            <a:schemeClr val="tx1"/>
                          </a:solidFill>
                        </a:rPr>
                        <a:t>d</a:t>
                      </a:r>
                      <a:endParaRPr lang="en-US" sz="1600" i="1" baseline="-25000" dirty="0">
                        <a:solidFill>
                          <a:schemeClr val="tx1"/>
                        </a:solidFill>
                      </a:endParaRPr>
                    </a:p>
                  </a:txBody>
                  <a:tcPr/>
                </a:tc>
                <a:tc>
                  <a:txBody>
                    <a:bodyPr/>
                    <a:lstStyle/>
                    <a:p>
                      <a:r>
                        <a:rPr lang="en-US" sz="1600" dirty="0" smtClean="0">
                          <a:solidFill>
                            <a:schemeClr val="tx1"/>
                          </a:solidFill>
                        </a:rPr>
                        <a:t>GPS and/or </a:t>
                      </a:r>
                      <a:r>
                        <a:rPr lang="en-US" sz="1600" dirty="0" err="1" smtClean="0">
                          <a:solidFill>
                            <a:schemeClr val="tx1"/>
                          </a:solidFill>
                        </a:rPr>
                        <a:t>baro</a:t>
                      </a:r>
                      <a:r>
                        <a:rPr lang="en-US" sz="1600" dirty="0" smtClean="0">
                          <a:solidFill>
                            <a:schemeClr val="tx1"/>
                          </a:solidFill>
                        </a:rPr>
                        <a:t> altimeter</a:t>
                      </a:r>
                      <a:endParaRPr lang="en-US" sz="1600" dirty="0">
                        <a:solidFill>
                          <a:schemeClr val="tx1"/>
                        </a:solidFill>
                      </a:endParaRPr>
                    </a:p>
                  </a:txBody>
                  <a:tcPr/>
                </a:tc>
              </a:tr>
              <a:tr h="314080">
                <a:tc>
                  <a:txBody>
                    <a:bodyPr/>
                    <a:lstStyle/>
                    <a:p>
                      <a:pPr algn="ctr"/>
                      <a:r>
                        <a:rPr lang="en-US" sz="1600" i="1" dirty="0" smtClean="0">
                          <a:solidFill>
                            <a:schemeClr val="tx1"/>
                          </a:solidFill>
                        </a:rPr>
                        <a:t>u</a:t>
                      </a:r>
                      <a:endParaRPr lang="en-US" sz="1600" i="1" dirty="0">
                        <a:solidFill>
                          <a:schemeClr val="tx1"/>
                        </a:solidFill>
                      </a:endParaRPr>
                    </a:p>
                  </a:txBody>
                  <a:tcPr/>
                </a:tc>
                <a:tc>
                  <a:txBody>
                    <a:bodyPr/>
                    <a:lstStyle/>
                    <a:p>
                      <a:r>
                        <a:rPr lang="en-US" sz="1600" i="1" u="sng" dirty="0" err="1" smtClean="0">
                          <a:solidFill>
                            <a:schemeClr val="tx1"/>
                          </a:solidFill>
                        </a:rPr>
                        <a:t>v</a:t>
                      </a:r>
                      <a:r>
                        <a:rPr lang="en-US" sz="1600" i="1" baseline="-25000" dirty="0" err="1" smtClean="0">
                          <a:solidFill>
                            <a:schemeClr val="tx1"/>
                          </a:solidFill>
                        </a:rPr>
                        <a:t>NED</a:t>
                      </a:r>
                      <a:r>
                        <a:rPr lang="en-US" sz="1600" dirty="0" smtClean="0">
                          <a:solidFill>
                            <a:schemeClr val="tx1"/>
                          </a:solidFill>
                        </a:rPr>
                        <a:t> from GPS, </a:t>
                      </a:r>
                      <a:r>
                        <a:rPr lang="en-US" sz="1600" i="1" dirty="0" err="1" smtClean="0">
                          <a:solidFill>
                            <a:schemeClr val="tx1"/>
                          </a:solidFill>
                        </a:rPr>
                        <a:t>V</a:t>
                      </a:r>
                      <a:r>
                        <a:rPr lang="en-US" sz="1600" i="1" baseline="-25000" dirty="0" err="1" smtClean="0">
                          <a:solidFill>
                            <a:schemeClr val="tx1"/>
                          </a:solidFill>
                        </a:rPr>
                        <a:t>a</a:t>
                      </a:r>
                      <a:r>
                        <a:rPr lang="en-US" sz="1600" dirty="0" smtClean="0">
                          <a:solidFill>
                            <a:schemeClr val="tx1"/>
                          </a:solidFill>
                        </a:rPr>
                        <a:t> from </a:t>
                      </a:r>
                      <a:r>
                        <a:rPr lang="en-US" sz="1600" dirty="0" err="1" smtClean="0">
                          <a:solidFill>
                            <a:schemeClr val="tx1"/>
                          </a:solidFill>
                        </a:rPr>
                        <a:t>pitot</a:t>
                      </a:r>
                      <a:endParaRPr lang="en-US" sz="1600" dirty="0">
                        <a:solidFill>
                          <a:schemeClr val="tx1"/>
                        </a:solidFill>
                      </a:endParaRPr>
                    </a:p>
                  </a:txBody>
                  <a:tcPr/>
                </a:tc>
              </a:tr>
              <a:tr h="314080">
                <a:tc>
                  <a:txBody>
                    <a:bodyPr/>
                    <a:lstStyle/>
                    <a:p>
                      <a:pPr algn="ctr"/>
                      <a:r>
                        <a:rPr lang="en-US" sz="1600" i="1" dirty="0" smtClean="0">
                          <a:solidFill>
                            <a:schemeClr val="tx1"/>
                          </a:solidFill>
                        </a:rPr>
                        <a:t>v</a:t>
                      </a:r>
                      <a:endParaRPr lang="en-US" sz="1600" i="1" dirty="0">
                        <a:solidFill>
                          <a:schemeClr val="tx1"/>
                        </a:solidFill>
                      </a:endParaRPr>
                    </a:p>
                  </a:txBody>
                  <a:tcPr/>
                </a:tc>
                <a:tc>
                  <a:txBody>
                    <a:bodyPr/>
                    <a:lstStyle/>
                    <a:p>
                      <a:r>
                        <a:rPr lang="en-US" sz="1600" i="1" u="sng" dirty="0" err="1" smtClean="0">
                          <a:solidFill>
                            <a:schemeClr val="tx1"/>
                          </a:solidFill>
                        </a:rPr>
                        <a:t>v</a:t>
                      </a:r>
                      <a:r>
                        <a:rPr lang="en-US" sz="1600" i="1" baseline="-25000" dirty="0" err="1" smtClean="0">
                          <a:solidFill>
                            <a:schemeClr val="tx1"/>
                          </a:solidFill>
                        </a:rPr>
                        <a:t>NED</a:t>
                      </a:r>
                      <a:r>
                        <a:rPr lang="en-US" sz="1600" dirty="0" smtClean="0">
                          <a:solidFill>
                            <a:schemeClr val="tx1"/>
                          </a:solidFill>
                        </a:rPr>
                        <a:t> from GPS</a:t>
                      </a:r>
                      <a:endParaRPr lang="en-US" sz="1600" dirty="0">
                        <a:solidFill>
                          <a:schemeClr val="tx1"/>
                        </a:solidFill>
                      </a:endParaRPr>
                    </a:p>
                  </a:txBody>
                  <a:tcPr/>
                </a:tc>
              </a:tr>
              <a:tr h="314080">
                <a:tc>
                  <a:txBody>
                    <a:bodyPr/>
                    <a:lstStyle/>
                    <a:p>
                      <a:pPr algn="ctr"/>
                      <a:r>
                        <a:rPr lang="en-US" sz="1600" i="1" dirty="0" smtClean="0">
                          <a:solidFill>
                            <a:schemeClr val="tx1"/>
                          </a:solidFill>
                        </a:rPr>
                        <a:t>w</a:t>
                      </a:r>
                      <a:endParaRPr lang="en-US" sz="1600" i="1" dirty="0">
                        <a:solidFill>
                          <a:schemeClr val="tx1"/>
                        </a:solidFill>
                      </a:endParaRPr>
                    </a:p>
                  </a:txBody>
                  <a:tcPr/>
                </a:tc>
                <a:tc>
                  <a:txBody>
                    <a:bodyPr/>
                    <a:lstStyle/>
                    <a:p>
                      <a:r>
                        <a:rPr lang="en-US" sz="1600" i="1" u="sng" dirty="0" err="1" smtClean="0">
                          <a:solidFill>
                            <a:schemeClr val="tx1"/>
                          </a:solidFill>
                        </a:rPr>
                        <a:t>v</a:t>
                      </a:r>
                      <a:r>
                        <a:rPr lang="en-US" sz="1600" i="1" baseline="-25000" dirty="0" err="1" smtClean="0">
                          <a:solidFill>
                            <a:schemeClr val="tx1"/>
                          </a:solidFill>
                        </a:rPr>
                        <a:t>NED</a:t>
                      </a:r>
                      <a:r>
                        <a:rPr lang="en-US" sz="1600" dirty="0" smtClean="0">
                          <a:solidFill>
                            <a:schemeClr val="tx1"/>
                          </a:solidFill>
                        </a:rPr>
                        <a:t> from GPS</a:t>
                      </a:r>
                      <a:endParaRPr lang="en-US" sz="1600" dirty="0">
                        <a:solidFill>
                          <a:schemeClr val="tx1"/>
                        </a:solidFill>
                      </a:endParaRPr>
                    </a:p>
                  </a:txBody>
                  <a:tcPr/>
                </a:tc>
              </a:tr>
              <a:tr h="314080">
                <a:tc>
                  <a:txBody>
                    <a:bodyPr/>
                    <a:lstStyle/>
                    <a:p>
                      <a:pPr algn="ctr"/>
                      <a:r>
                        <a:rPr lang="en-US" sz="1600" i="1" dirty="0" smtClean="0">
                          <a:solidFill>
                            <a:schemeClr val="tx1"/>
                          </a:solidFill>
                          <a:sym typeface="Symbol"/>
                        </a:rPr>
                        <a:t></a:t>
                      </a:r>
                      <a:endParaRPr lang="en-US" sz="1600" i="1" dirty="0">
                        <a:solidFill>
                          <a:schemeClr val="tx1"/>
                        </a:solidFill>
                      </a:endParaRPr>
                    </a:p>
                  </a:txBody>
                  <a:tcPr/>
                </a:tc>
                <a:tc>
                  <a:txBody>
                    <a:bodyPr/>
                    <a:lstStyle/>
                    <a:p>
                      <a:r>
                        <a:rPr lang="en-US" sz="1600" i="1" dirty="0" smtClean="0">
                          <a:solidFill>
                            <a:schemeClr val="tx1"/>
                          </a:solidFill>
                        </a:rPr>
                        <a:t>Fusion</a:t>
                      </a:r>
                      <a:r>
                        <a:rPr lang="en-US" sz="1600" i="1" baseline="0" dirty="0" smtClean="0">
                          <a:solidFill>
                            <a:schemeClr val="tx1"/>
                          </a:solidFill>
                        </a:rPr>
                        <a:t> of sensors</a:t>
                      </a:r>
                      <a:endParaRPr lang="en-US" sz="1600" i="1" dirty="0">
                        <a:solidFill>
                          <a:schemeClr val="tx1"/>
                        </a:solidFill>
                      </a:endParaRPr>
                    </a:p>
                  </a:txBody>
                  <a:tcPr/>
                </a:tc>
              </a:tr>
              <a:tr h="314080">
                <a:tc>
                  <a:txBody>
                    <a:bodyPr/>
                    <a:lstStyle/>
                    <a:p>
                      <a:pPr algn="ctr"/>
                      <a:r>
                        <a:rPr lang="en-US" sz="1600" i="1" dirty="0" smtClean="0">
                          <a:solidFill>
                            <a:schemeClr val="tx1"/>
                          </a:solidFill>
                          <a:sym typeface="Symbol"/>
                        </a:rPr>
                        <a:t></a:t>
                      </a:r>
                      <a:endParaRPr lang="en-US" sz="1600" i="1" dirty="0">
                        <a:solidFill>
                          <a:schemeClr val="tx1"/>
                        </a:solidFill>
                      </a:endParaRPr>
                    </a:p>
                  </a:txBody>
                  <a:tcPr/>
                </a:tc>
                <a:tc>
                  <a:txBody>
                    <a:bodyPr/>
                    <a:lstStyle/>
                    <a:p>
                      <a:r>
                        <a:rPr lang="en-US" sz="1600" i="1" dirty="0" smtClean="0">
                          <a:solidFill>
                            <a:schemeClr val="tx1"/>
                          </a:solidFill>
                        </a:rPr>
                        <a:t>Fusion</a:t>
                      </a:r>
                      <a:r>
                        <a:rPr lang="en-US" sz="1600" i="1" baseline="0" dirty="0" smtClean="0">
                          <a:solidFill>
                            <a:schemeClr val="tx1"/>
                          </a:solidFill>
                        </a:rPr>
                        <a:t> of sensors</a:t>
                      </a:r>
                      <a:endParaRPr lang="en-US" sz="1600" dirty="0">
                        <a:solidFill>
                          <a:schemeClr val="tx1"/>
                        </a:solidFill>
                      </a:endParaRPr>
                    </a:p>
                  </a:txBody>
                  <a:tcPr/>
                </a:tc>
              </a:tr>
              <a:tr h="314080">
                <a:tc>
                  <a:txBody>
                    <a:bodyPr/>
                    <a:lstStyle/>
                    <a:p>
                      <a:pPr algn="ctr"/>
                      <a:r>
                        <a:rPr lang="en-US" sz="1600" i="1" dirty="0" smtClean="0">
                          <a:solidFill>
                            <a:schemeClr val="tx1"/>
                          </a:solidFill>
                          <a:sym typeface="Symbol"/>
                        </a:rPr>
                        <a:t></a:t>
                      </a:r>
                      <a:endParaRPr lang="en-US" sz="1600" i="1" dirty="0">
                        <a:solidFill>
                          <a:schemeClr val="tx1"/>
                        </a:solidFill>
                      </a:endParaRPr>
                    </a:p>
                  </a:txBody>
                  <a:tcPr/>
                </a:tc>
                <a:tc>
                  <a:txBody>
                    <a:bodyPr/>
                    <a:lstStyle/>
                    <a:p>
                      <a:r>
                        <a:rPr lang="en-US" sz="1600" dirty="0" smtClean="0">
                          <a:solidFill>
                            <a:schemeClr val="tx1"/>
                          </a:solidFill>
                        </a:rPr>
                        <a:t>Magnetometer</a:t>
                      </a:r>
                      <a:endParaRPr lang="en-US" sz="1600" dirty="0">
                        <a:solidFill>
                          <a:schemeClr val="tx1"/>
                        </a:solidFill>
                      </a:endParaRPr>
                    </a:p>
                  </a:txBody>
                  <a:tcPr/>
                </a:tc>
              </a:tr>
              <a:tr h="314080">
                <a:tc>
                  <a:txBody>
                    <a:bodyPr/>
                    <a:lstStyle/>
                    <a:p>
                      <a:pPr algn="ctr"/>
                      <a:r>
                        <a:rPr lang="en-US" sz="1600" i="1" dirty="0" smtClean="0">
                          <a:solidFill>
                            <a:schemeClr val="tx1"/>
                          </a:solidFill>
                        </a:rPr>
                        <a:t>p</a:t>
                      </a:r>
                      <a:endParaRPr lang="en-US" sz="1600" i="1" dirty="0">
                        <a:solidFill>
                          <a:schemeClr val="tx1"/>
                        </a:solidFill>
                      </a:endParaRPr>
                    </a:p>
                  </a:txBody>
                  <a:tcPr/>
                </a:tc>
                <a:tc>
                  <a:txBody>
                    <a:bodyPr/>
                    <a:lstStyle/>
                    <a:p>
                      <a:r>
                        <a:rPr lang="en-US" sz="1600" dirty="0" smtClean="0">
                          <a:solidFill>
                            <a:schemeClr val="tx1"/>
                          </a:solidFill>
                        </a:rPr>
                        <a:t>x-gyro</a:t>
                      </a:r>
                      <a:endParaRPr lang="en-US" sz="1600" dirty="0">
                        <a:solidFill>
                          <a:schemeClr val="tx1"/>
                        </a:solidFill>
                      </a:endParaRPr>
                    </a:p>
                  </a:txBody>
                  <a:tcPr/>
                </a:tc>
              </a:tr>
              <a:tr h="314080">
                <a:tc>
                  <a:txBody>
                    <a:bodyPr/>
                    <a:lstStyle/>
                    <a:p>
                      <a:pPr algn="ctr"/>
                      <a:r>
                        <a:rPr lang="en-US" sz="1600" i="1" dirty="0" smtClean="0">
                          <a:solidFill>
                            <a:schemeClr val="tx1"/>
                          </a:solidFill>
                        </a:rPr>
                        <a:t>q</a:t>
                      </a:r>
                      <a:endParaRPr lang="en-US" sz="1600" i="1" dirty="0">
                        <a:solidFill>
                          <a:schemeClr val="tx1"/>
                        </a:solidFill>
                      </a:endParaRPr>
                    </a:p>
                  </a:txBody>
                  <a:tcPr/>
                </a:tc>
                <a:tc>
                  <a:txBody>
                    <a:bodyPr/>
                    <a:lstStyle/>
                    <a:p>
                      <a:r>
                        <a:rPr lang="en-US" sz="1600" dirty="0" smtClean="0">
                          <a:solidFill>
                            <a:schemeClr val="tx1"/>
                          </a:solidFill>
                        </a:rPr>
                        <a:t>y-gyro</a:t>
                      </a:r>
                      <a:endParaRPr lang="en-US" sz="1600" dirty="0">
                        <a:solidFill>
                          <a:schemeClr val="tx1"/>
                        </a:solidFill>
                      </a:endParaRPr>
                    </a:p>
                  </a:txBody>
                  <a:tcPr/>
                </a:tc>
              </a:tr>
              <a:tr h="314080">
                <a:tc>
                  <a:txBody>
                    <a:bodyPr/>
                    <a:lstStyle/>
                    <a:p>
                      <a:pPr algn="ctr"/>
                      <a:r>
                        <a:rPr lang="en-US" sz="1600" i="1" dirty="0" smtClean="0">
                          <a:solidFill>
                            <a:schemeClr val="tx1"/>
                          </a:solidFill>
                        </a:rPr>
                        <a:t>r</a:t>
                      </a:r>
                      <a:endParaRPr lang="en-US" sz="1600" i="1" dirty="0">
                        <a:solidFill>
                          <a:schemeClr val="tx1"/>
                        </a:solidFill>
                      </a:endParaRPr>
                    </a:p>
                  </a:txBody>
                  <a:tcPr/>
                </a:tc>
                <a:tc>
                  <a:txBody>
                    <a:bodyPr/>
                    <a:lstStyle/>
                    <a:p>
                      <a:r>
                        <a:rPr lang="en-US" sz="1600" dirty="0" smtClean="0">
                          <a:solidFill>
                            <a:schemeClr val="tx1"/>
                          </a:solidFill>
                        </a:rPr>
                        <a:t>z-gyro</a:t>
                      </a:r>
                      <a:endParaRPr lang="en-US" sz="1600" dirty="0">
                        <a:solidFill>
                          <a:schemeClr val="tx1"/>
                        </a:solidFill>
                      </a:endParaRPr>
                    </a:p>
                  </a:txBody>
                  <a:tcPr/>
                </a:tc>
              </a:tr>
            </a:tbl>
          </a:graphicData>
        </a:graphic>
      </p:graphicFrame>
      <p:sp>
        <p:nvSpPr>
          <p:cNvPr id="9" name="TextBox 8"/>
          <p:cNvSpPr txBox="1"/>
          <p:nvPr/>
        </p:nvSpPr>
        <p:spPr>
          <a:xfrm>
            <a:off x="6903078" y="2154720"/>
            <a:ext cx="1416677" cy="369332"/>
          </a:xfrm>
          <a:prstGeom prst="rect">
            <a:avLst/>
          </a:prstGeom>
          <a:noFill/>
          <a:ln>
            <a:noFill/>
          </a:ln>
        </p:spPr>
        <p:txBody>
          <a:bodyPr wrap="square" rtlCol="0">
            <a:spAutoFit/>
          </a:bodyPr>
          <a:lstStyle/>
          <a:p>
            <a:r>
              <a:rPr lang="en-US" i="1" dirty="0" smtClean="0"/>
              <a:t>Observed via</a:t>
            </a:r>
            <a:endParaRPr lang="en-US" i="1" dirty="0"/>
          </a:p>
        </p:txBody>
      </p:sp>
      <p:sp>
        <p:nvSpPr>
          <p:cNvPr id="10" name="TextBox 9"/>
          <p:cNvSpPr txBox="1"/>
          <p:nvPr/>
        </p:nvSpPr>
        <p:spPr>
          <a:xfrm>
            <a:off x="5550798" y="2000172"/>
            <a:ext cx="798491" cy="584775"/>
          </a:xfrm>
          <a:prstGeom prst="rect">
            <a:avLst/>
          </a:prstGeom>
          <a:noFill/>
          <a:ln>
            <a:noFill/>
          </a:ln>
        </p:spPr>
        <p:txBody>
          <a:bodyPr wrap="square" rtlCol="0">
            <a:spAutoFit/>
          </a:bodyPr>
          <a:lstStyle/>
          <a:p>
            <a:pPr algn="ctr"/>
            <a:r>
              <a:rPr lang="en-US" sz="1600" i="1" dirty="0" smtClean="0"/>
              <a:t>Kin States</a:t>
            </a:r>
            <a:endParaRPr lang="en-US" sz="1600" i="1" dirty="0"/>
          </a:p>
        </p:txBody>
      </p:sp>
    </p:spTree>
    <p:extLst>
      <p:ext uri="{BB962C8B-B14F-4D97-AF65-F5344CB8AC3E}">
        <p14:creationId xmlns:p14="http://schemas.microsoft.com/office/powerpoint/2010/main" val="28101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34" y="96946"/>
            <a:ext cx="8229600" cy="1023592"/>
          </a:xfrm>
        </p:spPr>
        <p:txBody>
          <a:bodyPr>
            <a:normAutofit fontScale="90000"/>
          </a:bodyPr>
          <a:lstStyle/>
          <a:p>
            <a:r>
              <a:rPr lang="en-US" dirty="0" smtClean="0"/>
              <a:t>MEMS Proof-Mass</a:t>
            </a:r>
            <a:br>
              <a:rPr lang="en-US" dirty="0" smtClean="0"/>
            </a:br>
            <a:r>
              <a:rPr lang="en-US" dirty="0" smtClean="0"/>
              <a:t>Accelerometers</a:t>
            </a:r>
            <a:endParaRPr lang="en-US" dirty="0"/>
          </a:p>
        </p:txBody>
      </p:sp>
      <p:sp>
        <p:nvSpPr>
          <p:cNvPr id="3" name="Slide Number Placeholder 2"/>
          <p:cNvSpPr>
            <a:spLocks noGrp="1"/>
          </p:cNvSpPr>
          <p:nvPr>
            <p:ph type="sldNum" sz="quarter" idx="12"/>
          </p:nvPr>
        </p:nvSpPr>
        <p:spPr/>
        <p:txBody>
          <a:bodyPr/>
          <a:lstStyle/>
          <a:p>
            <a:fld id="{B3AB4247-CE5F-4970-A5ED-D81D737F7922}" type="slidenum">
              <a:rPr lang="en-US" smtClean="0"/>
              <a:pPr/>
              <a:t>8</a:t>
            </a:fld>
            <a:endParaRPr lang="en-US"/>
          </a:p>
        </p:txBody>
      </p:sp>
      <p:pic>
        <p:nvPicPr>
          <p:cNvPr id="340997"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0974" y="1565184"/>
            <a:ext cx="3397455" cy="236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22349" y="6581001"/>
            <a:ext cx="4572000" cy="276999"/>
          </a:xfrm>
          <a:prstGeom prst="rect">
            <a:avLst/>
          </a:prstGeom>
        </p:spPr>
        <p:txBody>
          <a:bodyPr>
            <a:spAutoFit/>
          </a:bodyPr>
          <a:lstStyle/>
          <a:p>
            <a:r>
              <a:rPr lang="en-US" sz="1200" dirty="0"/>
              <a:t>http://www.engr.sjsu.edu/trhsu/ME189_Chapter%202.pdf</a:t>
            </a:r>
          </a:p>
        </p:txBody>
      </p:sp>
      <p:sp>
        <p:nvSpPr>
          <p:cNvPr id="9" name="TextBox 8"/>
          <p:cNvSpPr txBox="1"/>
          <p:nvPr/>
        </p:nvSpPr>
        <p:spPr>
          <a:xfrm>
            <a:off x="196196" y="2627288"/>
            <a:ext cx="1043170" cy="523220"/>
          </a:xfrm>
          <a:prstGeom prst="rect">
            <a:avLst/>
          </a:prstGeom>
          <a:noFill/>
        </p:spPr>
        <p:txBody>
          <a:bodyPr wrap="square" rtlCol="0">
            <a:spAutoFit/>
          </a:bodyPr>
          <a:lstStyle/>
          <a:p>
            <a:r>
              <a:rPr lang="en-US" sz="1400" dirty="0" smtClean="0"/>
              <a:t>Stationary Electrode</a:t>
            </a:r>
            <a:endParaRPr lang="en-US" sz="1400" dirty="0"/>
          </a:p>
        </p:txBody>
      </p:sp>
      <p:sp>
        <p:nvSpPr>
          <p:cNvPr id="14" name="TextBox 13"/>
          <p:cNvSpPr txBox="1"/>
          <p:nvPr/>
        </p:nvSpPr>
        <p:spPr>
          <a:xfrm>
            <a:off x="413317" y="3132815"/>
            <a:ext cx="1043170" cy="523220"/>
          </a:xfrm>
          <a:prstGeom prst="rect">
            <a:avLst/>
          </a:prstGeom>
          <a:noFill/>
        </p:spPr>
        <p:txBody>
          <a:bodyPr wrap="square" rtlCol="0">
            <a:spAutoFit/>
          </a:bodyPr>
          <a:lstStyle/>
          <a:p>
            <a:r>
              <a:rPr lang="en-US" sz="1400" dirty="0" smtClean="0"/>
              <a:t>Moving Electrode</a:t>
            </a:r>
            <a:endParaRPr lang="en-US" sz="1400" dirty="0"/>
          </a:p>
        </p:txBody>
      </p:sp>
      <p:cxnSp>
        <p:nvCxnSpPr>
          <p:cNvPr id="11" name="Straight Arrow Connector 10"/>
          <p:cNvCxnSpPr/>
          <p:nvPr/>
        </p:nvCxnSpPr>
        <p:spPr>
          <a:xfrm flipV="1">
            <a:off x="1068951" y="2733269"/>
            <a:ext cx="631061" cy="14275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68951" y="2733269"/>
            <a:ext cx="1071280" cy="537963"/>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628042" y="2354953"/>
            <a:ext cx="193226" cy="107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2831" y="1184933"/>
            <a:ext cx="1510363" cy="830997"/>
          </a:xfrm>
          <a:prstGeom prst="rect">
            <a:avLst/>
          </a:prstGeom>
          <a:noFill/>
        </p:spPr>
        <p:txBody>
          <a:bodyPr wrap="square" rtlCol="0">
            <a:spAutoFit/>
          </a:bodyPr>
          <a:lstStyle/>
          <a:p>
            <a:pPr algn="ctr"/>
            <a:r>
              <a:rPr lang="en-US" sz="1600" dirty="0" smtClean="0"/>
              <a:t>At Rest, or Constant Velocity</a:t>
            </a:r>
            <a:endParaRPr lang="en-US" sz="1600" dirty="0"/>
          </a:p>
        </p:txBody>
      </p:sp>
      <p:cxnSp>
        <p:nvCxnSpPr>
          <p:cNvPr id="53" name="Straight Arrow Connector 52"/>
          <p:cNvCxnSpPr/>
          <p:nvPr/>
        </p:nvCxnSpPr>
        <p:spPr>
          <a:xfrm>
            <a:off x="2648319" y="2243130"/>
            <a:ext cx="161931" cy="1118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90715" y="1982967"/>
            <a:ext cx="386455" cy="307777"/>
          </a:xfrm>
          <a:prstGeom prst="rect">
            <a:avLst/>
          </a:prstGeom>
          <a:noFill/>
        </p:spPr>
        <p:txBody>
          <a:bodyPr wrap="square" rtlCol="0">
            <a:spAutoFit/>
          </a:bodyPr>
          <a:lstStyle/>
          <a:p>
            <a:r>
              <a:rPr lang="en-US" sz="1400" i="1" dirty="0" err="1" smtClean="0">
                <a:sym typeface="Symbol"/>
              </a:rPr>
              <a:t>x</a:t>
            </a:r>
            <a:r>
              <a:rPr lang="en-US" sz="1400" i="1" baseline="-25000" dirty="0" err="1" smtClean="0">
                <a:sym typeface="Symbol"/>
              </a:rPr>
              <a:t>m</a:t>
            </a:r>
            <a:endParaRPr lang="en-US" sz="1400" i="1" baseline="-25000" dirty="0"/>
          </a:p>
        </p:txBody>
      </p:sp>
      <p:cxnSp>
        <p:nvCxnSpPr>
          <p:cNvPr id="59" name="Straight Connector 58"/>
          <p:cNvCxnSpPr/>
          <p:nvPr/>
        </p:nvCxnSpPr>
        <p:spPr>
          <a:xfrm flipH="1">
            <a:off x="2940257" y="2167317"/>
            <a:ext cx="174810" cy="9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940257" y="2050727"/>
            <a:ext cx="161931" cy="1118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47029" y="1777137"/>
            <a:ext cx="386455" cy="307777"/>
          </a:xfrm>
          <a:prstGeom prst="rect">
            <a:avLst/>
          </a:prstGeom>
          <a:noFill/>
        </p:spPr>
        <p:txBody>
          <a:bodyPr wrap="square" rtlCol="0">
            <a:spAutoFit/>
          </a:bodyPr>
          <a:lstStyle/>
          <a:p>
            <a:r>
              <a:rPr lang="en-US" sz="1400" i="1" dirty="0" err="1" smtClean="0">
                <a:sym typeface="Symbol"/>
              </a:rPr>
              <a:t>x</a:t>
            </a:r>
            <a:r>
              <a:rPr lang="en-US" sz="1400" i="1" baseline="-25000" dirty="0" err="1" smtClean="0">
                <a:sym typeface="Symbol"/>
              </a:rPr>
              <a:t>b</a:t>
            </a:r>
            <a:endParaRPr lang="en-US" sz="1400" i="1" baseline="-25000" dirty="0"/>
          </a:p>
        </p:txBody>
      </p:sp>
      <p:grpSp>
        <p:nvGrpSpPr>
          <p:cNvPr id="94" name="Group 93"/>
          <p:cNvGrpSpPr/>
          <p:nvPr/>
        </p:nvGrpSpPr>
        <p:grpSpPr>
          <a:xfrm>
            <a:off x="4228742" y="313014"/>
            <a:ext cx="4790025" cy="2779102"/>
            <a:chOff x="4228742" y="313014"/>
            <a:chExt cx="4790025" cy="2779102"/>
          </a:xfrm>
        </p:grpSpPr>
        <p:cxnSp>
          <p:nvCxnSpPr>
            <p:cNvPr id="5" name="Straight Arrow Connector 4"/>
            <p:cNvCxnSpPr/>
            <p:nvPr/>
          </p:nvCxnSpPr>
          <p:spPr>
            <a:xfrm flipH="1">
              <a:off x="4423890" y="693552"/>
              <a:ext cx="918318"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2424">
              <a:off x="4228742" y="350045"/>
              <a:ext cx="1223668" cy="338554"/>
            </a:xfrm>
            <a:prstGeom prst="rect">
              <a:avLst/>
            </a:prstGeom>
            <a:noFill/>
          </p:spPr>
          <p:txBody>
            <a:bodyPr wrap="none" rtlCol="0">
              <a:spAutoFit/>
            </a:bodyPr>
            <a:lstStyle/>
            <a:p>
              <a:r>
                <a:rPr lang="en-US" sz="1600" dirty="0" smtClean="0"/>
                <a:t>Acceleration</a:t>
              </a:r>
              <a:endParaRPr lang="en-US" sz="1600" dirty="0"/>
            </a:p>
          </p:txBody>
        </p:sp>
        <p:sp>
          <p:nvSpPr>
            <p:cNvPr id="56" name="Rectangle 55"/>
            <p:cNvSpPr/>
            <p:nvPr/>
          </p:nvSpPr>
          <p:spPr>
            <a:xfrm>
              <a:off x="4423890" y="783705"/>
              <a:ext cx="3284112" cy="1674344"/>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636392" y="953035"/>
              <a:ext cx="2884867" cy="1325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6756458" y="1685625"/>
              <a:ext cx="764801" cy="135812"/>
              <a:chOff x="4244447" y="4675715"/>
              <a:chExt cx="1030287" cy="168277"/>
            </a:xfrm>
          </p:grpSpPr>
          <p:cxnSp>
            <p:nvCxnSpPr>
              <p:cNvPr id="69" name="Straight Connector 68"/>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p:nvGrpSpPr>
          <p:grpSpPr>
            <a:xfrm>
              <a:off x="4636392" y="1685625"/>
              <a:ext cx="1442433" cy="136426"/>
              <a:chOff x="4244447" y="4675715"/>
              <a:chExt cx="1030287" cy="168277"/>
            </a:xfrm>
          </p:grpSpPr>
          <p:cxnSp>
            <p:nvCxnSpPr>
              <p:cNvPr id="80" name="Straight Connector 79"/>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340993" name="Straight Connector 340992"/>
            <p:cNvCxnSpPr/>
            <p:nvPr/>
          </p:nvCxnSpPr>
          <p:spPr>
            <a:xfrm>
              <a:off x="6756458" y="1395600"/>
              <a:ext cx="3873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232867" y="1395600"/>
              <a:ext cx="2883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000" name="Straight Connector 340999"/>
            <p:cNvCxnSpPr/>
            <p:nvPr/>
          </p:nvCxnSpPr>
          <p:spPr>
            <a:xfrm>
              <a:off x="7147781" y="1337304"/>
              <a:ext cx="0" cy="111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231407" y="1287965"/>
              <a:ext cx="0" cy="212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24542" y="1287965"/>
              <a:ext cx="2068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24542" y="1492023"/>
              <a:ext cx="2068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009" name="Straight Connector 341008"/>
            <p:cNvCxnSpPr>
              <a:stCxn id="56" idx="0"/>
            </p:cNvCxnSpPr>
            <p:nvPr/>
          </p:nvCxnSpPr>
          <p:spPr>
            <a:xfrm flipV="1">
              <a:off x="6065946" y="579548"/>
              <a:ext cx="0" cy="204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011" name="Straight Arrow Connector 341010"/>
            <p:cNvCxnSpPr/>
            <p:nvPr/>
          </p:nvCxnSpPr>
          <p:spPr>
            <a:xfrm flipH="1">
              <a:off x="5888485" y="579548"/>
              <a:ext cx="1766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6408216" y="579548"/>
              <a:ext cx="0" cy="6935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6236312" y="1068946"/>
              <a:ext cx="1711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594843" y="352591"/>
              <a:ext cx="386455" cy="369332"/>
            </a:xfrm>
            <a:prstGeom prst="rect">
              <a:avLst/>
            </a:prstGeom>
            <a:noFill/>
          </p:spPr>
          <p:txBody>
            <a:bodyPr wrap="square" rtlCol="0">
              <a:spAutoFit/>
            </a:bodyPr>
            <a:lstStyle/>
            <a:p>
              <a:r>
                <a:rPr lang="en-US" i="1" dirty="0" err="1" smtClean="0">
                  <a:sym typeface="Symbol"/>
                </a:rPr>
                <a:t>x</a:t>
              </a:r>
              <a:r>
                <a:rPr lang="en-US" i="1" baseline="-25000" dirty="0" err="1" smtClean="0">
                  <a:sym typeface="Symbol"/>
                </a:rPr>
                <a:t>b</a:t>
              </a:r>
              <a:endParaRPr lang="en-US" i="1" baseline="-25000" dirty="0"/>
            </a:p>
          </p:txBody>
        </p:sp>
        <p:sp>
          <p:nvSpPr>
            <p:cNvPr id="115" name="TextBox 114"/>
            <p:cNvSpPr txBox="1"/>
            <p:nvPr/>
          </p:nvSpPr>
          <p:spPr>
            <a:xfrm>
              <a:off x="5903981" y="884280"/>
              <a:ext cx="407395" cy="369332"/>
            </a:xfrm>
            <a:prstGeom prst="rect">
              <a:avLst/>
            </a:prstGeom>
            <a:noFill/>
          </p:spPr>
          <p:txBody>
            <a:bodyPr wrap="square" rtlCol="0">
              <a:spAutoFit/>
            </a:bodyPr>
            <a:lstStyle/>
            <a:p>
              <a:r>
                <a:rPr lang="en-US" i="1" dirty="0" err="1" smtClean="0">
                  <a:sym typeface="Symbol"/>
                </a:rPr>
                <a:t>x</a:t>
              </a:r>
              <a:r>
                <a:rPr lang="en-US" i="1" baseline="-25000" dirty="0" err="1" smtClean="0">
                  <a:sym typeface="Symbol"/>
                </a:rPr>
                <a:t>m</a:t>
              </a:r>
              <a:endParaRPr lang="en-US" i="1" baseline="-25000" dirty="0"/>
            </a:p>
          </p:txBody>
        </p:sp>
        <p:cxnSp>
          <p:nvCxnSpPr>
            <p:cNvPr id="117" name="Straight Arrow Connector 116"/>
            <p:cNvCxnSpPr/>
            <p:nvPr/>
          </p:nvCxnSpPr>
          <p:spPr>
            <a:xfrm flipH="1">
              <a:off x="6076533" y="681626"/>
              <a:ext cx="337738"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087275" y="313014"/>
              <a:ext cx="279392" cy="400110"/>
            </a:xfrm>
            <a:prstGeom prst="rect">
              <a:avLst/>
            </a:prstGeom>
            <a:noFill/>
          </p:spPr>
          <p:txBody>
            <a:bodyPr wrap="square" rtlCol="0">
              <a:spAutoFit/>
            </a:bodyPr>
            <a:lstStyle/>
            <a:p>
              <a:r>
                <a:rPr lang="en-US" sz="2000" i="1" dirty="0" smtClean="0">
                  <a:sym typeface="Symbol"/>
                </a:rPr>
                <a:t></a:t>
              </a:r>
              <a:endParaRPr lang="en-US" sz="2000" i="1" dirty="0"/>
            </a:p>
          </p:txBody>
        </p:sp>
        <p:graphicFrame>
          <p:nvGraphicFramePr>
            <p:cNvPr id="120" name="Object 119"/>
            <p:cNvGraphicFramePr>
              <a:graphicFrameLocks noChangeAspect="1"/>
            </p:cNvGraphicFramePr>
            <p:nvPr>
              <p:extLst>
                <p:ext uri="{D42A27DB-BD31-4B8C-83A1-F6EECF244321}">
                  <p14:modId xmlns:p14="http://schemas.microsoft.com/office/powerpoint/2010/main" val="645462858"/>
                </p:ext>
              </p:extLst>
            </p:nvPr>
          </p:nvGraphicFramePr>
          <p:xfrm>
            <a:off x="7085034" y="1838607"/>
            <a:ext cx="151080" cy="390207"/>
          </p:xfrm>
          <a:graphic>
            <a:graphicData uri="http://schemas.openxmlformats.org/presentationml/2006/ole">
              <mc:AlternateContent xmlns:mc="http://schemas.openxmlformats.org/markup-compatibility/2006">
                <mc:Choice xmlns:v="urn:schemas-microsoft-com:vml" Requires="v">
                  <p:oleObj spid="_x0000_s400768" name="Equation" r:id="rId4" imgW="152280" imgH="393480" progId="Equation.3">
                    <p:embed/>
                  </p:oleObj>
                </mc:Choice>
                <mc:Fallback>
                  <p:oleObj name="Equation" r:id="rId4" imgW="152280" imgH="393480" progId="Equation.3">
                    <p:embed/>
                    <p:pic>
                      <p:nvPicPr>
                        <p:cNvPr id="0" name=""/>
                        <p:cNvPicPr>
                          <a:picLocks noChangeAspect="1" noChangeArrowheads="1"/>
                        </p:cNvPicPr>
                        <p:nvPr/>
                      </p:nvPicPr>
                      <p:blipFill>
                        <a:blip r:embed="rId5"/>
                        <a:srcRect/>
                        <a:stretch>
                          <a:fillRect/>
                        </a:stretch>
                      </p:blipFill>
                      <p:spPr bwMode="auto">
                        <a:xfrm>
                          <a:off x="7085034" y="1838607"/>
                          <a:ext cx="151080" cy="390207"/>
                        </a:xfrm>
                        <a:prstGeom prst="rect">
                          <a:avLst/>
                        </a:prstGeom>
                        <a:noFill/>
                        <a:ln>
                          <a:noFill/>
                        </a:ln>
                      </p:spPr>
                    </p:pic>
                  </p:oleObj>
                </mc:Fallback>
              </mc:AlternateContent>
            </a:graphicData>
          </a:graphic>
        </p:graphicFrame>
        <p:graphicFrame>
          <p:nvGraphicFramePr>
            <p:cNvPr id="121" name="Object 120"/>
            <p:cNvGraphicFramePr>
              <a:graphicFrameLocks noChangeAspect="1"/>
            </p:cNvGraphicFramePr>
            <p:nvPr>
              <p:extLst>
                <p:ext uri="{D42A27DB-BD31-4B8C-83A1-F6EECF244321}">
                  <p14:modId xmlns:p14="http://schemas.microsoft.com/office/powerpoint/2010/main" val="1415313292"/>
                </p:ext>
              </p:extLst>
            </p:nvPr>
          </p:nvGraphicFramePr>
          <p:xfrm>
            <a:off x="5268572" y="1838607"/>
            <a:ext cx="151080" cy="390207"/>
          </p:xfrm>
          <a:graphic>
            <a:graphicData uri="http://schemas.openxmlformats.org/presentationml/2006/ole">
              <mc:AlternateContent xmlns:mc="http://schemas.openxmlformats.org/markup-compatibility/2006">
                <mc:Choice xmlns:v="urn:schemas-microsoft-com:vml" Requires="v">
                  <p:oleObj spid="_x0000_s400769" name="Equation" r:id="rId6" imgW="152280" imgH="393480" progId="Equation.3">
                    <p:embed/>
                  </p:oleObj>
                </mc:Choice>
                <mc:Fallback>
                  <p:oleObj name="Equation" r:id="rId6" imgW="152280" imgH="393480" progId="Equation.3">
                    <p:embed/>
                    <p:pic>
                      <p:nvPicPr>
                        <p:cNvPr id="0" name=""/>
                        <p:cNvPicPr>
                          <a:picLocks noChangeAspect="1" noChangeArrowheads="1"/>
                        </p:cNvPicPr>
                        <p:nvPr/>
                      </p:nvPicPr>
                      <p:blipFill>
                        <a:blip r:embed="rId5"/>
                        <a:srcRect/>
                        <a:stretch>
                          <a:fillRect/>
                        </a:stretch>
                      </p:blipFill>
                      <p:spPr bwMode="auto">
                        <a:xfrm>
                          <a:off x="5268572" y="1838607"/>
                          <a:ext cx="151080" cy="390207"/>
                        </a:xfrm>
                        <a:prstGeom prst="rect">
                          <a:avLst/>
                        </a:prstGeom>
                        <a:noFill/>
                        <a:ln>
                          <a:noFill/>
                        </a:ln>
                      </p:spPr>
                    </p:pic>
                  </p:oleObj>
                </mc:Fallback>
              </mc:AlternateContent>
            </a:graphicData>
          </a:graphic>
        </p:graphicFrame>
        <p:graphicFrame>
          <p:nvGraphicFramePr>
            <p:cNvPr id="122" name="Object 121"/>
            <p:cNvGraphicFramePr>
              <a:graphicFrameLocks noChangeAspect="1"/>
            </p:cNvGraphicFramePr>
            <p:nvPr>
              <p:extLst>
                <p:ext uri="{D42A27DB-BD31-4B8C-83A1-F6EECF244321}">
                  <p14:modId xmlns:p14="http://schemas.microsoft.com/office/powerpoint/2010/main" val="2493679519"/>
                </p:ext>
              </p:extLst>
            </p:nvPr>
          </p:nvGraphicFramePr>
          <p:xfrm>
            <a:off x="7224969" y="1109390"/>
            <a:ext cx="208459" cy="292898"/>
          </p:xfrm>
          <a:graphic>
            <a:graphicData uri="http://schemas.openxmlformats.org/presentationml/2006/ole">
              <mc:AlternateContent xmlns:mc="http://schemas.openxmlformats.org/markup-compatibility/2006">
                <mc:Choice xmlns:v="urn:schemas-microsoft-com:vml" Requires="v">
                  <p:oleObj spid="_x0000_s400770" name="Equation" r:id="rId7" imgW="126720" imgH="177480" progId="Equation.3">
                    <p:embed/>
                  </p:oleObj>
                </mc:Choice>
                <mc:Fallback>
                  <p:oleObj name="Equation" r:id="rId7" imgW="126720" imgH="177480" progId="Equation.3">
                    <p:embed/>
                    <p:pic>
                      <p:nvPicPr>
                        <p:cNvPr id="0" name=""/>
                        <p:cNvPicPr>
                          <a:picLocks noChangeAspect="1" noChangeArrowheads="1"/>
                        </p:cNvPicPr>
                        <p:nvPr/>
                      </p:nvPicPr>
                      <p:blipFill>
                        <a:blip r:embed="rId8"/>
                        <a:srcRect/>
                        <a:stretch>
                          <a:fillRect/>
                        </a:stretch>
                      </p:blipFill>
                      <p:spPr bwMode="auto">
                        <a:xfrm>
                          <a:off x="7224969" y="1109390"/>
                          <a:ext cx="208459" cy="292898"/>
                        </a:xfrm>
                        <a:prstGeom prst="rect">
                          <a:avLst/>
                        </a:prstGeom>
                        <a:noFill/>
                        <a:ln>
                          <a:noFill/>
                        </a:ln>
                      </p:spPr>
                    </p:pic>
                  </p:oleObj>
                </mc:Fallback>
              </mc:AlternateContent>
            </a:graphicData>
          </a:graphic>
        </p:graphicFrame>
        <p:cxnSp>
          <p:nvCxnSpPr>
            <p:cNvPr id="341017" name="Straight Arrow Connector 341016"/>
            <p:cNvCxnSpPr/>
            <p:nvPr/>
          </p:nvCxnSpPr>
          <p:spPr>
            <a:xfrm flipH="1">
              <a:off x="6763773" y="1846381"/>
              <a:ext cx="183526"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5882420" y="1846381"/>
              <a:ext cx="183526"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6756466" y="1337304"/>
              <a:ext cx="183526" cy="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31" name="Object 130"/>
            <p:cNvGraphicFramePr>
              <a:graphicFrameLocks noChangeAspect="1"/>
            </p:cNvGraphicFramePr>
            <p:nvPr>
              <p:extLst>
                <p:ext uri="{D42A27DB-BD31-4B8C-83A1-F6EECF244321}">
                  <p14:modId xmlns:p14="http://schemas.microsoft.com/office/powerpoint/2010/main" val="2523511890"/>
                </p:ext>
              </p:extLst>
            </p:nvPr>
          </p:nvGraphicFramePr>
          <p:xfrm>
            <a:off x="5622406" y="1900792"/>
            <a:ext cx="612967" cy="315044"/>
          </p:xfrm>
          <a:graphic>
            <a:graphicData uri="http://schemas.openxmlformats.org/presentationml/2006/ole">
              <mc:AlternateContent xmlns:mc="http://schemas.openxmlformats.org/markup-compatibility/2006">
                <mc:Choice xmlns:v="urn:schemas-microsoft-com:vml" Requires="v">
                  <p:oleObj spid="_x0000_s400771" name="Equation" r:id="rId9" imgW="469800" imgH="241200" progId="Equation.3">
                    <p:embed/>
                  </p:oleObj>
                </mc:Choice>
                <mc:Fallback>
                  <p:oleObj name="Equation" r:id="rId9" imgW="469800" imgH="241200" progId="Equation.3">
                    <p:embed/>
                    <p:pic>
                      <p:nvPicPr>
                        <p:cNvPr id="0" name=""/>
                        <p:cNvPicPr>
                          <a:picLocks noChangeAspect="1" noChangeArrowheads="1"/>
                        </p:cNvPicPr>
                        <p:nvPr/>
                      </p:nvPicPr>
                      <p:blipFill>
                        <a:blip r:embed="rId10"/>
                        <a:srcRect/>
                        <a:stretch>
                          <a:fillRect/>
                        </a:stretch>
                      </p:blipFill>
                      <p:spPr bwMode="auto">
                        <a:xfrm>
                          <a:off x="5622406" y="1900792"/>
                          <a:ext cx="612967" cy="315044"/>
                        </a:xfrm>
                        <a:prstGeom prst="rect">
                          <a:avLst/>
                        </a:prstGeom>
                        <a:noFill/>
                        <a:ln>
                          <a:noFill/>
                        </a:ln>
                      </p:spPr>
                    </p:pic>
                  </p:oleObj>
                </mc:Fallback>
              </mc:AlternateContent>
            </a:graphicData>
          </a:graphic>
        </p:graphicFrame>
        <p:graphicFrame>
          <p:nvGraphicFramePr>
            <p:cNvPr id="132" name="Object 131"/>
            <p:cNvGraphicFramePr>
              <a:graphicFrameLocks noChangeAspect="1"/>
            </p:cNvGraphicFramePr>
            <p:nvPr>
              <p:extLst>
                <p:ext uri="{D42A27DB-BD31-4B8C-83A1-F6EECF244321}">
                  <p14:modId xmlns:p14="http://schemas.microsoft.com/office/powerpoint/2010/main" val="2642712474"/>
                </p:ext>
              </p:extLst>
            </p:nvPr>
          </p:nvGraphicFramePr>
          <p:xfrm>
            <a:off x="6411575" y="1900792"/>
            <a:ext cx="612967" cy="315044"/>
          </p:xfrm>
          <a:graphic>
            <a:graphicData uri="http://schemas.openxmlformats.org/presentationml/2006/ole">
              <mc:AlternateContent xmlns:mc="http://schemas.openxmlformats.org/markup-compatibility/2006">
                <mc:Choice xmlns:v="urn:schemas-microsoft-com:vml" Requires="v">
                  <p:oleObj spid="_x0000_s400772" name="Equation" r:id="rId11" imgW="469800" imgH="241200" progId="Equation.3">
                    <p:embed/>
                  </p:oleObj>
                </mc:Choice>
                <mc:Fallback>
                  <p:oleObj name="Equation" r:id="rId11" imgW="469800" imgH="241200" progId="Equation.3">
                    <p:embed/>
                    <p:pic>
                      <p:nvPicPr>
                        <p:cNvPr id="0" name=""/>
                        <p:cNvPicPr>
                          <a:picLocks noChangeAspect="1" noChangeArrowheads="1"/>
                        </p:cNvPicPr>
                        <p:nvPr/>
                      </p:nvPicPr>
                      <p:blipFill>
                        <a:blip r:embed="rId10"/>
                        <a:srcRect/>
                        <a:stretch>
                          <a:fillRect/>
                        </a:stretch>
                      </p:blipFill>
                      <p:spPr bwMode="auto">
                        <a:xfrm>
                          <a:off x="6411575" y="1900792"/>
                          <a:ext cx="612967" cy="315044"/>
                        </a:xfrm>
                        <a:prstGeom prst="rect">
                          <a:avLst/>
                        </a:prstGeom>
                        <a:noFill/>
                        <a:ln>
                          <a:noFill/>
                        </a:ln>
                      </p:spPr>
                    </p:pic>
                  </p:oleObj>
                </mc:Fallback>
              </mc:AlternateContent>
            </a:graphicData>
          </a:graphic>
        </p:graphicFrame>
        <p:graphicFrame>
          <p:nvGraphicFramePr>
            <p:cNvPr id="133" name="Object 132"/>
            <p:cNvGraphicFramePr>
              <a:graphicFrameLocks noChangeAspect="1"/>
            </p:cNvGraphicFramePr>
            <p:nvPr>
              <p:extLst>
                <p:ext uri="{D42A27DB-BD31-4B8C-83A1-F6EECF244321}">
                  <p14:modId xmlns:p14="http://schemas.microsoft.com/office/powerpoint/2010/main" val="2725557700"/>
                </p:ext>
              </p:extLst>
            </p:nvPr>
          </p:nvGraphicFramePr>
          <p:xfrm>
            <a:off x="6583932" y="995629"/>
            <a:ext cx="445865" cy="314175"/>
          </p:xfrm>
          <a:graphic>
            <a:graphicData uri="http://schemas.openxmlformats.org/presentationml/2006/ole">
              <mc:AlternateContent xmlns:mc="http://schemas.openxmlformats.org/markup-compatibility/2006">
                <mc:Choice xmlns:v="urn:schemas-microsoft-com:vml" Requires="v">
                  <p:oleObj spid="_x0000_s400773" name="Equation" r:id="rId12" imgW="342720" imgH="241200" progId="Equation.3">
                    <p:embed/>
                  </p:oleObj>
                </mc:Choice>
                <mc:Fallback>
                  <p:oleObj name="Equation" r:id="rId12" imgW="342720" imgH="241200" progId="Equation.3">
                    <p:embed/>
                    <p:pic>
                      <p:nvPicPr>
                        <p:cNvPr id="0" name=""/>
                        <p:cNvPicPr>
                          <a:picLocks noChangeAspect="1" noChangeArrowheads="1"/>
                        </p:cNvPicPr>
                        <p:nvPr/>
                      </p:nvPicPr>
                      <p:blipFill>
                        <a:blip r:embed="rId13"/>
                        <a:srcRect/>
                        <a:stretch>
                          <a:fillRect/>
                        </a:stretch>
                      </p:blipFill>
                      <p:spPr bwMode="auto">
                        <a:xfrm>
                          <a:off x="6583932" y="995629"/>
                          <a:ext cx="445865" cy="314175"/>
                        </a:xfrm>
                        <a:prstGeom prst="rect">
                          <a:avLst/>
                        </a:prstGeom>
                        <a:noFill/>
                        <a:ln>
                          <a:noFill/>
                        </a:ln>
                      </p:spPr>
                    </p:pic>
                  </p:oleObj>
                </mc:Fallback>
              </mc:AlternateContent>
            </a:graphicData>
          </a:graphic>
        </p:graphicFrame>
        <p:sp>
          <p:nvSpPr>
            <p:cNvPr id="143" name="TextBox 142"/>
            <p:cNvSpPr txBox="1"/>
            <p:nvPr/>
          </p:nvSpPr>
          <p:spPr>
            <a:xfrm rot="12424">
              <a:off x="6813408" y="442301"/>
              <a:ext cx="1577676" cy="338554"/>
            </a:xfrm>
            <a:prstGeom prst="rect">
              <a:avLst/>
            </a:prstGeom>
            <a:noFill/>
          </p:spPr>
          <p:txBody>
            <a:bodyPr wrap="none" rtlCol="0">
              <a:spAutoFit/>
            </a:bodyPr>
            <a:lstStyle/>
            <a:p>
              <a:r>
                <a:rPr lang="en-US" sz="1600" dirty="0" smtClean="0"/>
                <a:t>Base, or Housing</a:t>
              </a:r>
              <a:endParaRPr lang="en-US" sz="1600" dirty="0"/>
            </a:p>
          </p:txBody>
        </p:sp>
        <p:sp>
          <p:nvSpPr>
            <p:cNvPr id="144" name="TextBox 143"/>
            <p:cNvSpPr txBox="1"/>
            <p:nvPr/>
          </p:nvSpPr>
          <p:spPr>
            <a:xfrm>
              <a:off x="4434198" y="2445785"/>
              <a:ext cx="3760306" cy="646331"/>
            </a:xfrm>
            <a:prstGeom prst="rect">
              <a:avLst/>
            </a:prstGeom>
            <a:noFill/>
          </p:spPr>
          <p:txBody>
            <a:bodyPr wrap="square" rtlCol="0">
              <a:spAutoFit/>
            </a:bodyPr>
            <a:lstStyle/>
            <a:p>
              <a:r>
                <a:rPr lang="en-US" dirty="0" smtClean="0"/>
                <a:t>MEMS Accelerometer modeled as a Proof Mass suspended in a Base</a:t>
              </a:r>
              <a:endParaRPr lang="en-US" dirty="0"/>
            </a:p>
          </p:txBody>
        </p:sp>
        <p:graphicFrame>
          <p:nvGraphicFramePr>
            <p:cNvPr id="146" name="Object 145"/>
            <p:cNvGraphicFramePr>
              <a:graphicFrameLocks noChangeAspect="1"/>
            </p:cNvGraphicFramePr>
            <p:nvPr>
              <p:extLst>
                <p:ext uri="{D42A27DB-BD31-4B8C-83A1-F6EECF244321}">
                  <p14:modId xmlns:p14="http://schemas.microsoft.com/office/powerpoint/2010/main" val="1600949426"/>
                </p:ext>
              </p:extLst>
            </p:nvPr>
          </p:nvGraphicFramePr>
          <p:xfrm>
            <a:off x="7720192" y="770475"/>
            <a:ext cx="1298575" cy="923925"/>
          </p:xfrm>
          <a:graphic>
            <a:graphicData uri="http://schemas.openxmlformats.org/presentationml/2006/ole">
              <mc:AlternateContent xmlns:mc="http://schemas.openxmlformats.org/markup-compatibility/2006">
                <mc:Choice xmlns:v="urn:schemas-microsoft-com:vml" Requires="v">
                  <p:oleObj spid="_x0000_s400774" name="Equation" r:id="rId14" imgW="914400" imgH="647640" progId="Equation.3">
                    <p:embed/>
                  </p:oleObj>
                </mc:Choice>
                <mc:Fallback>
                  <p:oleObj name="Equation" r:id="rId14" imgW="914400" imgH="647640" progId="Equation.3">
                    <p:embed/>
                    <p:pic>
                      <p:nvPicPr>
                        <p:cNvPr id="0" name=""/>
                        <p:cNvPicPr>
                          <a:picLocks noChangeAspect="1" noChangeArrowheads="1"/>
                        </p:cNvPicPr>
                        <p:nvPr/>
                      </p:nvPicPr>
                      <p:blipFill>
                        <a:blip r:embed="rId15"/>
                        <a:srcRect/>
                        <a:stretch>
                          <a:fillRect/>
                        </a:stretch>
                      </p:blipFill>
                      <p:spPr bwMode="auto">
                        <a:xfrm>
                          <a:off x="7720192" y="770475"/>
                          <a:ext cx="1298575" cy="923925"/>
                        </a:xfrm>
                        <a:prstGeom prst="rect">
                          <a:avLst/>
                        </a:prstGeom>
                        <a:noFill/>
                        <a:ln>
                          <a:noFill/>
                        </a:ln>
                      </p:spPr>
                    </p:pic>
                  </p:oleObj>
                </mc:Fallback>
              </mc:AlternateContent>
            </a:graphicData>
          </a:graphic>
        </p:graphicFrame>
        <p:graphicFrame>
          <p:nvGraphicFramePr>
            <p:cNvPr id="147" name="Object 146"/>
            <p:cNvGraphicFramePr>
              <a:graphicFrameLocks noChangeAspect="1"/>
            </p:cNvGraphicFramePr>
            <p:nvPr>
              <p:extLst>
                <p:ext uri="{D42A27DB-BD31-4B8C-83A1-F6EECF244321}">
                  <p14:modId xmlns:p14="http://schemas.microsoft.com/office/powerpoint/2010/main" val="3609349564"/>
                </p:ext>
              </p:extLst>
            </p:nvPr>
          </p:nvGraphicFramePr>
          <p:xfrm>
            <a:off x="7712885" y="1728093"/>
            <a:ext cx="1009650" cy="723900"/>
          </p:xfrm>
          <a:graphic>
            <a:graphicData uri="http://schemas.openxmlformats.org/presentationml/2006/ole">
              <mc:AlternateContent xmlns:mc="http://schemas.openxmlformats.org/markup-compatibility/2006">
                <mc:Choice xmlns:v="urn:schemas-microsoft-com:vml" Requires="v">
                  <p:oleObj spid="_x0000_s400775" name="Equation" r:id="rId16" imgW="711000" imgH="507960" progId="Equation.3">
                    <p:embed/>
                  </p:oleObj>
                </mc:Choice>
                <mc:Fallback>
                  <p:oleObj name="Equation" r:id="rId16" imgW="711000" imgH="507960" progId="Equation.3">
                    <p:embed/>
                    <p:pic>
                      <p:nvPicPr>
                        <p:cNvPr id="0" name=""/>
                        <p:cNvPicPr>
                          <a:picLocks noChangeAspect="1" noChangeArrowheads="1"/>
                        </p:cNvPicPr>
                        <p:nvPr/>
                      </p:nvPicPr>
                      <p:blipFill>
                        <a:blip r:embed="rId17"/>
                        <a:srcRect/>
                        <a:stretch>
                          <a:fillRect/>
                        </a:stretch>
                      </p:blipFill>
                      <p:spPr bwMode="auto">
                        <a:xfrm>
                          <a:off x="7712885" y="1728093"/>
                          <a:ext cx="1009650" cy="723900"/>
                        </a:xfrm>
                        <a:prstGeom prst="rect">
                          <a:avLst/>
                        </a:prstGeom>
                        <a:noFill/>
                        <a:ln>
                          <a:noFill/>
                        </a:ln>
                      </p:spPr>
                    </p:pic>
                  </p:oleObj>
                </mc:Fallback>
              </mc:AlternateContent>
            </a:graphicData>
          </a:graphic>
        </p:graphicFrame>
        <p:cxnSp>
          <p:nvCxnSpPr>
            <p:cNvPr id="164" name="Straight Connector 163"/>
            <p:cNvCxnSpPr/>
            <p:nvPr/>
          </p:nvCxnSpPr>
          <p:spPr>
            <a:xfrm flipV="1">
              <a:off x="6414609" y="1082093"/>
              <a:ext cx="0" cy="204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078825" y="1287965"/>
              <a:ext cx="682580" cy="592204"/>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3" name="Object 122"/>
            <p:cNvGraphicFramePr>
              <a:graphicFrameLocks noChangeAspect="1"/>
            </p:cNvGraphicFramePr>
            <p:nvPr>
              <p:extLst>
                <p:ext uri="{D42A27DB-BD31-4B8C-83A1-F6EECF244321}">
                  <p14:modId xmlns:p14="http://schemas.microsoft.com/office/powerpoint/2010/main" val="1390482851"/>
                </p:ext>
              </p:extLst>
            </p:nvPr>
          </p:nvGraphicFramePr>
          <p:xfrm>
            <a:off x="6273216" y="1449901"/>
            <a:ext cx="298450" cy="255588"/>
          </p:xfrm>
          <a:graphic>
            <a:graphicData uri="http://schemas.openxmlformats.org/presentationml/2006/ole">
              <mc:AlternateContent xmlns:mc="http://schemas.openxmlformats.org/markup-compatibility/2006">
                <mc:Choice xmlns:v="urn:schemas-microsoft-com:vml" Requires="v">
                  <p:oleObj spid="_x0000_s400776" name="Equation" r:id="rId18" imgW="164880" imgH="139680" progId="Equation.3">
                    <p:embed/>
                  </p:oleObj>
                </mc:Choice>
                <mc:Fallback>
                  <p:oleObj name="Equation" r:id="rId18" imgW="164880" imgH="139680" progId="Equation.3">
                    <p:embed/>
                    <p:pic>
                      <p:nvPicPr>
                        <p:cNvPr id="0" name=""/>
                        <p:cNvPicPr>
                          <a:picLocks noChangeAspect="1" noChangeArrowheads="1"/>
                        </p:cNvPicPr>
                        <p:nvPr/>
                      </p:nvPicPr>
                      <p:blipFill>
                        <a:blip r:embed="rId19"/>
                        <a:srcRect/>
                        <a:stretch>
                          <a:fillRect/>
                        </a:stretch>
                      </p:blipFill>
                      <p:spPr bwMode="auto">
                        <a:xfrm>
                          <a:off x="6273216" y="1449901"/>
                          <a:ext cx="298450" cy="255588"/>
                        </a:xfrm>
                        <a:prstGeom prst="rect">
                          <a:avLst/>
                        </a:prstGeom>
                        <a:noFill/>
                        <a:ln>
                          <a:noFill/>
                        </a:ln>
                      </p:spPr>
                    </p:pic>
                  </p:oleObj>
                </mc:Fallback>
              </mc:AlternateContent>
            </a:graphicData>
          </a:graphic>
        </p:graphicFrame>
      </p:grpSp>
      <p:grpSp>
        <p:nvGrpSpPr>
          <p:cNvPr id="93" name="Group 92"/>
          <p:cNvGrpSpPr/>
          <p:nvPr/>
        </p:nvGrpSpPr>
        <p:grpSpPr>
          <a:xfrm>
            <a:off x="323067" y="3432688"/>
            <a:ext cx="4227042" cy="2972161"/>
            <a:chOff x="323067" y="3432688"/>
            <a:chExt cx="4227042" cy="2972161"/>
          </a:xfrm>
        </p:grpSpPr>
        <p:pic>
          <p:nvPicPr>
            <p:cNvPr id="340996" name="Picture 4"/>
            <p:cNvPicPr>
              <a:picLocks noChangeAspect="1" noChangeArrowheads="1"/>
            </p:cNvPicPr>
            <p:nvPr/>
          </p:nvPicPr>
          <p:blipFill>
            <a:blip r:embed="rId2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58575" y="3498758"/>
              <a:ext cx="3583616" cy="24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flipH="1">
              <a:off x="2859292" y="4181067"/>
              <a:ext cx="174810" cy="97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96407" y="4284502"/>
              <a:ext cx="541692" cy="3018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75203" y="4228559"/>
              <a:ext cx="161931" cy="111887"/>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059265" y="4586353"/>
              <a:ext cx="227746" cy="157362"/>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8575" y="5465453"/>
              <a:ext cx="1419171" cy="738664"/>
            </a:xfrm>
            <a:prstGeom prst="rect">
              <a:avLst/>
            </a:prstGeom>
            <a:noFill/>
          </p:spPr>
          <p:txBody>
            <a:bodyPr wrap="square" rtlCol="0">
              <a:spAutoFit/>
            </a:bodyPr>
            <a:lstStyle/>
            <a:p>
              <a:r>
                <a:rPr lang="en-US" sz="1400" dirty="0" smtClean="0"/>
                <a:t>Measure Capacitance to determine </a:t>
              </a:r>
              <a:r>
                <a:rPr lang="en-US" sz="1400" dirty="0" smtClean="0">
                  <a:sym typeface="Symbol"/>
                </a:rPr>
                <a:t></a:t>
              </a:r>
              <a:endParaRPr lang="en-US" sz="1400" dirty="0"/>
            </a:p>
          </p:txBody>
        </p:sp>
        <p:cxnSp>
          <p:nvCxnSpPr>
            <p:cNvPr id="43" name="Straight Arrow Connector 42"/>
            <p:cNvCxnSpPr/>
            <p:nvPr/>
          </p:nvCxnSpPr>
          <p:spPr>
            <a:xfrm flipV="1">
              <a:off x="1538421" y="4745649"/>
              <a:ext cx="601810" cy="988786"/>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017984" y="4030145"/>
              <a:ext cx="279392" cy="307777"/>
            </a:xfrm>
            <a:prstGeom prst="rect">
              <a:avLst/>
            </a:prstGeom>
            <a:noFill/>
          </p:spPr>
          <p:txBody>
            <a:bodyPr wrap="square" rtlCol="0">
              <a:spAutoFit/>
            </a:bodyPr>
            <a:lstStyle/>
            <a:p>
              <a:r>
                <a:rPr lang="en-US" sz="1400" i="1" dirty="0" smtClean="0">
                  <a:sym typeface="Symbol"/>
                </a:rPr>
                <a:t></a:t>
              </a:r>
              <a:endParaRPr lang="en-US" sz="1400" i="1" dirty="0"/>
            </a:p>
          </p:txBody>
        </p:sp>
        <p:cxnSp>
          <p:nvCxnSpPr>
            <p:cNvPr id="48" name="Straight Arrow Connector 47"/>
            <p:cNvCxnSpPr/>
            <p:nvPr/>
          </p:nvCxnSpPr>
          <p:spPr>
            <a:xfrm>
              <a:off x="2702866" y="4381747"/>
              <a:ext cx="161931" cy="1118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59292" y="4064477"/>
              <a:ext cx="161931" cy="1118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436807" y="4120420"/>
              <a:ext cx="386455" cy="307777"/>
            </a:xfrm>
            <a:prstGeom prst="rect">
              <a:avLst/>
            </a:prstGeom>
            <a:noFill/>
          </p:spPr>
          <p:txBody>
            <a:bodyPr wrap="square" rtlCol="0">
              <a:spAutoFit/>
            </a:bodyPr>
            <a:lstStyle/>
            <a:p>
              <a:r>
                <a:rPr lang="en-US" sz="1400" i="1" dirty="0" err="1" smtClean="0">
                  <a:sym typeface="Symbol"/>
                </a:rPr>
                <a:t>x</a:t>
              </a:r>
              <a:r>
                <a:rPr lang="en-US" sz="1400" i="1" baseline="-25000" dirty="0" err="1" smtClean="0">
                  <a:sym typeface="Symbol"/>
                </a:rPr>
                <a:t>m</a:t>
              </a:r>
              <a:endParaRPr lang="en-US" sz="1400" i="1" baseline="-25000" dirty="0"/>
            </a:p>
          </p:txBody>
        </p:sp>
        <p:sp>
          <p:nvSpPr>
            <p:cNvPr id="52" name="TextBox 51"/>
            <p:cNvSpPr txBox="1"/>
            <p:nvPr/>
          </p:nvSpPr>
          <p:spPr>
            <a:xfrm>
              <a:off x="2666064" y="3790887"/>
              <a:ext cx="386455" cy="307777"/>
            </a:xfrm>
            <a:prstGeom prst="rect">
              <a:avLst/>
            </a:prstGeom>
            <a:noFill/>
          </p:spPr>
          <p:txBody>
            <a:bodyPr wrap="square" rtlCol="0">
              <a:spAutoFit/>
            </a:bodyPr>
            <a:lstStyle/>
            <a:p>
              <a:r>
                <a:rPr lang="en-US" sz="1400" i="1" dirty="0" err="1" smtClean="0">
                  <a:sym typeface="Symbol"/>
                </a:rPr>
                <a:t>x</a:t>
              </a:r>
              <a:r>
                <a:rPr lang="en-US" sz="1400" i="1" baseline="-25000" dirty="0" err="1" smtClean="0">
                  <a:sym typeface="Symbol"/>
                </a:rPr>
                <a:t>b</a:t>
              </a:r>
              <a:endParaRPr lang="en-US" sz="1400" i="1" baseline="-25000" dirty="0"/>
            </a:p>
          </p:txBody>
        </p:sp>
        <p:sp>
          <p:nvSpPr>
            <p:cNvPr id="134" name="TextBox 133"/>
            <p:cNvSpPr txBox="1"/>
            <p:nvPr/>
          </p:nvSpPr>
          <p:spPr>
            <a:xfrm>
              <a:off x="2571045" y="5666185"/>
              <a:ext cx="1419171" cy="738664"/>
            </a:xfrm>
            <a:prstGeom prst="rect">
              <a:avLst/>
            </a:prstGeom>
            <a:noFill/>
          </p:spPr>
          <p:txBody>
            <a:bodyPr wrap="square" rtlCol="0">
              <a:spAutoFit/>
            </a:bodyPr>
            <a:lstStyle/>
            <a:p>
              <a:r>
                <a:rPr lang="en-US" sz="1400" dirty="0" smtClean="0"/>
                <a:t>Motion damped via surrounding air (damping: </a:t>
              </a:r>
              <a:r>
                <a:rPr lang="en-US" sz="1400" i="1" dirty="0" smtClean="0"/>
                <a:t>b</a:t>
              </a:r>
              <a:r>
                <a:rPr lang="en-US" sz="1400" dirty="0" smtClean="0"/>
                <a:t>)</a:t>
              </a:r>
              <a:endParaRPr lang="en-US" sz="1400" dirty="0"/>
            </a:p>
          </p:txBody>
        </p:sp>
        <p:cxnSp>
          <p:nvCxnSpPr>
            <p:cNvPr id="140" name="Straight Arrow Connector 139"/>
            <p:cNvCxnSpPr/>
            <p:nvPr/>
          </p:nvCxnSpPr>
          <p:spPr>
            <a:xfrm flipH="1" flipV="1">
              <a:off x="717782" y="4586354"/>
              <a:ext cx="666699" cy="389485"/>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rot="1762647">
              <a:off x="323067" y="4756642"/>
              <a:ext cx="1223668" cy="338554"/>
            </a:xfrm>
            <a:prstGeom prst="rect">
              <a:avLst/>
            </a:prstGeom>
            <a:noFill/>
          </p:spPr>
          <p:txBody>
            <a:bodyPr wrap="none" rtlCol="0">
              <a:spAutoFit/>
            </a:bodyPr>
            <a:lstStyle/>
            <a:p>
              <a:r>
                <a:rPr lang="en-US" sz="1600" dirty="0" smtClean="0"/>
                <a:t>Acceleration</a:t>
              </a:r>
              <a:endParaRPr lang="en-US" sz="1600" dirty="0"/>
            </a:p>
          </p:txBody>
        </p:sp>
        <p:sp>
          <p:nvSpPr>
            <p:cNvPr id="148" name="TextBox 147"/>
            <p:cNvSpPr txBox="1"/>
            <p:nvPr/>
          </p:nvSpPr>
          <p:spPr>
            <a:xfrm rot="2034456">
              <a:off x="3510082" y="4404140"/>
              <a:ext cx="1040027" cy="307777"/>
            </a:xfrm>
            <a:prstGeom prst="rect">
              <a:avLst/>
            </a:prstGeom>
            <a:noFill/>
          </p:spPr>
          <p:txBody>
            <a:bodyPr wrap="square" rtlCol="0">
              <a:spAutoFit/>
            </a:bodyPr>
            <a:lstStyle/>
            <a:p>
              <a:r>
                <a:rPr lang="en-US" sz="1400" dirty="0" smtClean="0"/>
                <a:t>Spring (</a:t>
              </a:r>
              <a:r>
                <a:rPr lang="en-US" sz="1400" i="1" dirty="0" smtClean="0"/>
                <a:t>k/2</a:t>
              </a:r>
              <a:r>
                <a:rPr lang="en-US" sz="1400" dirty="0" smtClean="0"/>
                <a:t>)</a:t>
              </a:r>
              <a:endParaRPr lang="en-US" sz="1400" dirty="0"/>
            </a:p>
          </p:txBody>
        </p:sp>
        <p:sp>
          <p:nvSpPr>
            <p:cNvPr id="149" name="TextBox 148"/>
            <p:cNvSpPr txBox="1"/>
            <p:nvPr/>
          </p:nvSpPr>
          <p:spPr>
            <a:xfrm rot="2034456">
              <a:off x="1801599" y="3432688"/>
              <a:ext cx="1040027" cy="307777"/>
            </a:xfrm>
            <a:prstGeom prst="rect">
              <a:avLst/>
            </a:prstGeom>
            <a:noFill/>
          </p:spPr>
          <p:txBody>
            <a:bodyPr wrap="square" rtlCol="0">
              <a:spAutoFit/>
            </a:bodyPr>
            <a:lstStyle/>
            <a:p>
              <a:r>
                <a:rPr lang="en-US" sz="1400" dirty="0" smtClean="0"/>
                <a:t>Spring (</a:t>
              </a:r>
              <a:r>
                <a:rPr lang="en-US" sz="1400" i="1" dirty="0" smtClean="0"/>
                <a:t>k/2</a:t>
              </a:r>
              <a:r>
                <a:rPr lang="en-US" sz="1400" dirty="0" smtClean="0"/>
                <a:t>)</a:t>
              </a:r>
              <a:endParaRPr lang="en-US" sz="1400" dirty="0"/>
            </a:p>
          </p:txBody>
        </p:sp>
        <p:cxnSp>
          <p:nvCxnSpPr>
            <p:cNvPr id="162" name="Straight Connector 161"/>
            <p:cNvCxnSpPr/>
            <p:nvPr/>
          </p:nvCxnSpPr>
          <p:spPr>
            <a:xfrm flipH="1">
              <a:off x="2735780" y="4498658"/>
              <a:ext cx="124137" cy="6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434198" y="3073521"/>
            <a:ext cx="4137562" cy="3726613"/>
            <a:chOff x="4434198" y="3073521"/>
            <a:chExt cx="4137562" cy="3726613"/>
          </a:xfrm>
        </p:grpSpPr>
        <p:graphicFrame>
          <p:nvGraphicFramePr>
            <p:cNvPr id="38" name="Object 37"/>
            <p:cNvGraphicFramePr>
              <a:graphicFrameLocks noChangeAspect="1"/>
            </p:cNvGraphicFramePr>
            <p:nvPr>
              <p:extLst>
                <p:ext uri="{D42A27DB-BD31-4B8C-83A1-F6EECF244321}">
                  <p14:modId xmlns:p14="http://schemas.microsoft.com/office/powerpoint/2010/main" val="3196399802"/>
                </p:ext>
              </p:extLst>
            </p:nvPr>
          </p:nvGraphicFramePr>
          <p:xfrm>
            <a:off x="4663180" y="3727224"/>
            <a:ext cx="3244850" cy="2649538"/>
          </p:xfrm>
          <a:graphic>
            <a:graphicData uri="http://schemas.openxmlformats.org/presentationml/2006/ole">
              <mc:AlternateContent xmlns:mc="http://schemas.openxmlformats.org/markup-compatibility/2006">
                <mc:Choice xmlns:v="urn:schemas-microsoft-com:vml" Requires="v">
                  <p:oleObj spid="_x0000_s400777" name="Equation" r:id="rId21" imgW="2120760" imgH="1726920" progId="Equation.3">
                    <p:embed/>
                  </p:oleObj>
                </mc:Choice>
                <mc:Fallback>
                  <p:oleObj name="Equation" r:id="rId21" imgW="2120760" imgH="1726920" progId="Equation.3">
                    <p:embed/>
                    <p:pic>
                      <p:nvPicPr>
                        <p:cNvPr id="0" name="Object 3"/>
                        <p:cNvPicPr>
                          <a:picLocks noChangeAspect="1" noChangeArrowheads="1"/>
                        </p:cNvPicPr>
                        <p:nvPr/>
                      </p:nvPicPr>
                      <p:blipFill>
                        <a:blip r:embed="rId22"/>
                        <a:srcRect/>
                        <a:stretch>
                          <a:fillRect/>
                        </a:stretch>
                      </p:blipFill>
                      <p:spPr bwMode="auto">
                        <a:xfrm>
                          <a:off x="4663180" y="3727224"/>
                          <a:ext cx="3244850" cy="2649538"/>
                        </a:xfrm>
                        <a:prstGeom prst="rect">
                          <a:avLst/>
                        </a:prstGeom>
                        <a:noFill/>
                        <a:ln>
                          <a:noFill/>
                        </a:ln>
                      </p:spPr>
                    </p:pic>
                  </p:oleObj>
                </mc:Fallback>
              </mc:AlternateContent>
            </a:graphicData>
          </a:graphic>
        </p:graphicFrame>
        <p:sp>
          <p:nvSpPr>
            <p:cNvPr id="145" name="TextBox 144"/>
            <p:cNvSpPr txBox="1"/>
            <p:nvPr/>
          </p:nvSpPr>
          <p:spPr>
            <a:xfrm>
              <a:off x="4434198" y="3073521"/>
              <a:ext cx="3760306" cy="646331"/>
            </a:xfrm>
            <a:prstGeom prst="rect">
              <a:avLst/>
            </a:prstGeom>
            <a:noFill/>
          </p:spPr>
          <p:txBody>
            <a:bodyPr wrap="square" rtlCol="0">
              <a:spAutoFit/>
            </a:bodyPr>
            <a:lstStyle/>
            <a:p>
              <a:r>
                <a:rPr lang="en-US" dirty="0" smtClean="0"/>
                <a:t>Summing Forces acting on Proof Mass via Newton’s 2</a:t>
              </a:r>
              <a:r>
                <a:rPr lang="en-US" baseline="30000" dirty="0" smtClean="0"/>
                <a:t>nd</a:t>
              </a:r>
              <a:r>
                <a:rPr lang="en-US" dirty="0" smtClean="0"/>
                <a:t> Law:</a:t>
              </a:r>
              <a:endParaRPr lang="en-US" dirty="0"/>
            </a:p>
          </p:txBody>
        </p:sp>
        <p:graphicFrame>
          <p:nvGraphicFramePr>
            <p:cNvPr id="150" name="Object 149"/>
            <p:cNvGraphicFramePr>
              <a:graphicFrameLocks noChangeAspect="1"/>
            </p:cNvGraphicFramePr>
            <p:nvPr>
              <p:extLst>
                <p:ext uri="{D42A27DB-BD31-4B8C-83A1-F6EECF244321}">
                  <p14:modId xmlns:p14="http://schemas.microsoft.com/office/powerpoint/2010/main" val="2879480536"/>
                </p:ext>
              </p:extLst>
            </p:nvPr>
          </p:nvGraphicFramePr>
          <p:xfrm>
            <a:off x="7192223" y="4114851"/>
            <a:ext cx="1379537" cy="701675"/>
          </p:xfrm>
          <a:graphic>
            <a:graphicData uri="http://schemas.openxmlformats.org/presentationml/2006/ole">
              <mc:AlternateContent xmlns:mc="http://schemas.openxmlformats.org/markup-compatibility/2006">
                <mc:Choice xmlns:v="urn:schemas-microsoft-com:vml" Requires="v">
                  <p:oleObj spid="_x0000_s400778" name="Equation" r:id="rId23" imgW="901440" imgH="457200" progId="Equation.3">
                    <p:embed/>
                  </p:oleObj>
                </mc:Choice>
                <mc:Fallback>
                  <p:oleObj name="Equation" r:id="rId23" imgW="901440" imgH="457200" progId="Equation.3">
                    <p:embed/>
                    <p:pic>
                      <p:nvPicPr>
                        <p:cNvPr id="0" name=""/>
                        <p:cNvPicPr>
                          <a:picLocks noChangeAspect="1" noChangeArrowheads="1"/>
                        </p:cNvPicPr>
                        <p:nvPr/>
                      </p:nvPicPr>
                      <p:blipFill>
                        <a:blip r:embed="rId24"/>
                        <a:srcRect/>
                        <a:stretch>
                          <a:fillRect/>
                        </a:stretch>
                      </p:blipFill>
                      <p:spPr bwMode="auto">
                        <a:xfrm>
                          <a:off x="7192223" y="4114851"/>
                          <a:ext cx="1379537" cy="701675"/>
                        </a:xfrm>
                        <a:prstGeom prst="rect">
                          <a:avLst/>
                        </a:prstGeom>
                        <a:noFill/>
                        <a:ln>
                          <a:noFill/>
                        </a:ln>
                      </p:spPr>
                    </p:pic>
                  </p:oleObj>
                </mc:Fallback>
              </mc:AlternateContent>
            </a:graphicData>
          </a:graphic>
        </p:graphicFrame>
        <p:sp>
          <p:nvSpPr>
            <p:cNvPr id="65" name="Left Brace 64"/>
            <p:cNvSpPr/>
            <p:nvPr/>
          </p:nvSpPr>
          <p:spPr>
            <a:xfrm>
              <a:off x="6981956" y="4150607"/>
              <a:ext cx="239139" cy="595042"/>
            </a:xfrm>
            <a:prstGeom prst="leftBrace">
              <a:avLst>
                <a:gd name="adj1" fmla="val 298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Arrow Connector 66"/>
            <p:cNvCxnSpPr>
              <a:stCxn id="65" idx="1"/>
            </p:cNvCxnSpPr>
            <p:nvPr/>
          </p:nvCxnSpPr>
          <p:spPr>
            <a:xfrm flipH="1">
              <a:off x="6555346" y="4448128"/>
              <a:ext cx="426610" cy="10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55" name="Object 154"/>
            <p:cNvGraphicFramePr>
              <a:graphicFrameLocks noChangeAspect="1"/>
            </p:cNvGraphicFramePr>
            <p:nvPr>
              <p:extLst>
                <p:ext uri="{D42A27DB-BD31-4B8C-83A1-F6EECF244321}">
                  <p14:modId xmlns:p14="http://schemas.microsoft.com/office/powerpoint/2010/main" val="1934986962"/>
                </p:ext>
              </p:extLst>
            </p:nvPr>
          </p:nvGraphicFramePr>
          <p:xfrm>
            <a:off x="4938713" y="6381034"/>
            <a:ext cx="1439862" cy="419100"/>
          </p:xfrm>
          <a:graphic>
            <a:graphicData uri="http://schemas.openxmlformats.org/presentationml/2006/ole">
              <mc:AlternateContent xmlns:mc="http://schemas.openxmlformats.org/markup-compatibility/2006">
                <mc:Choice xmlns:v="urn:schemas-microsoft-com:vml" Requires="v">
                  <p:oleObj spid="_x0000_s400779" name="Equation" r:id="rId25" imgW="1091880" imgH="317160" progId="Equation.3">
                    <p:embed/>
                  </p:oleObj>
                </mc:Choice>
                <mc:Fallback>
                  <p:oleObj name="Equation" r:id="rId25" imgW="1091880" imgH="317160" progId="Equation.3">
                    <p:embed/>
                    <p:pic>
                      <p:nvPicPr>
                        <p:cNvPr id="0" name=""/>
                        <p:cNvPicPr>
                          <a:picLocks noChangeAspect="1" noChangeArrowheads="1"/>
                        </p:cNvPicPr>
                        <p:nvPr/>
                      </p:nvPicPr>
                      <p:blipFill>
                        <a:blip r:embed="rId26"/>
                        <a:srcRect/>
                        <a:stretch>
                          <a:fillRect/>
                        </a:stretch>
                      </p:blipFill>
                      <p:spPr bwMode="auto">
                        <a:xfrm>
                          <a:off x="4938713" y="6381034"/>
                          <a:ext cx="1439862" cy="419100"/>
                        </a:xfrm>
                        <a:prstGeom prst="rect">
                          <a:avLst/>
                        </a:prstGeom>
                        <a:noFill/>
                        <a:ln>
                          <a:noFill/>
                        </a:ln>
                      </p:spPr>
                    </p:pic>
                  </p:oleObj>
                </mc:Fallback>
              </mc:AlternateContent>
            </a:graphicData>
          </a:graphic>
        </p:graphicFrame>
      </p:grpSp>
      <p:sp>
        <p:nvSpPr>
          <p:cNvPr id="156" name="TextBox 155"/>
          <p:cNvSpPr txBox="1"/>
          <p:nvPr/>
        </p:nvSpPr>
        <p:spPr>
          <a:xfrm>
            <a:off x="6794335" y="5680048"/>
            <a:ext cx="2104968" cy="1077218"/>
          </a:xfrm>
          <a:prstGeom prst="rect">
            <a:avLst/>
          </a:prstGeom>
          <a:noFill/>
          <a:ln w="28575">
            <a:solidFill>
              <a:srgbClr val="C00000"/>
            </a:solidFill>
          </a:ln>
        </p:spPr>
        <p:txBody>
          <a:bodyPr wrap="square" rtlCol="0">
            <a:spAutoFit/>
          </a:bodyPr>
          <a:lstStyle/>
          <a:p>
            <a:r>
              <a:rPr lang="en-US" sz="1600" b="1" dirty="0" smtClean="0"/>
              <a:t>2</a:t>
            </a:r>
            <a:r>
              <a:rPr lang="en-US" sz="1600" b="1" baseline="30000" dirty="0" smtClean="0"/>
              <a:t>nd</a:t>
            </a:r>
            <a:r>
              <a:rPr lang="en-US" sz="1600" b="1" dirty="0" smtClean="0"/>
              <a:t> Order Response:</a:t>
            </a:r>
          </a:p>
          <a:p>
            <a:r>
              <a:rPr lang="en-US" sz="1600" dirty="0" smtClean="0"/>
              <a:t>At frequencies below BW, </a:t>
            </a:r>
            <a:r>
              <a:rPr lang="en-US" sz="1600" dirty="0" smtClean="0">
                <a:sym typeface="Symbol"/>
              </a:rPr>
              <a:t> is proportional to acceleration!</a:t>
            </a:r>
            <a:endParaRPr lang="en-US" sz="1600" dirty="0"/>
          </a:p>
        </p:txBody>
      </p:sp>
      <p:sp>
        <p:nvSpPr>
          <p:cNvPr id="4" name="TextBox 3"/>
          <p:cNvSpPr txBox="1"/>
          <p:nvPr/>
        </p:nvSpPr>
        <p:spPr>
          <a:xfrm rot="1683360">
            <a:off x="1828213" y="2176679"/>
            <a:ext cx="900952" cy="276999"/>
          </a:xfrm>
          <a:prstGeom prst="rect">
            <a:avLst/>
          </a:prstGeom>
          <a:noFill/>
        </p:spPr>
        <p:txBody>
          <a:bodyPr wrap="none" rtlCol="0">
            <a:spAutoFit/>
          </a:bodyPr>
          <a:lstStyle/>
          <a:p>
            <a:r>
              <a:rPr lang="en-US" sz="1200" b="1" dirty="0" smtClean="0"/>
              <a:t>Proof Mass</a:t>
            </a:r>
            <a:endParaRPr lang="en-US" sz="1200" b="1" dirty="0"/>
          </a:p>
        </p:txBody>
      </p:sp>
      <p:sp>
        <p:nvSpPr>
          <p:cNvPr id="105" name="TextBox 104"/>
          <p:cNvSpPr txBox="1"/>
          <p:nvPr/>
        </p:nvSpPr>
        <p:spPr>
          <a:xfrm rot="2034456">
            <a:off x="2045259" y="1496463"/>
            <a:ext cx="736998" cy="307777"/>
          </a:xfrm>
          <a:prstGeom prst="rect">
            <a:avLst/>
          </a:prstGeom>
          <a:noFill/>
        </p:spPr>
        <p:txBody>
          <a:bodyPr wrap="square" rtlCol="0">
            <a:spAutoFit/>
          </a:bodyPr>
          <a:lstStyle/>
          <a:p>
            <a:r>
              <a:rPr lang="en-US" sz="1400" dirty="0" smtClean="0"/>
              <a:t>Spring</a:t>
            </a:r>
            <a:endParaRPr lang="en-US" sz="1400" dirty="0"/>
          </a:p>
        </p:txBody>
      </p:sp>
      <p:sp>
        <p:nvSpPr>
          <p:cNvPr id="106" name="TextBox 105"/>
          <p:cNvSpPr txBox="1"/>
          <p:nvPr/>
        </p:nvSpPr>
        <p:spPr>
          <a:xfrm rot="2034456">
            <a:off x="3621717" y="2395421"/>
            <a:ext cx="736998" cy="307777"/>
          </a:xfrm>
          <a:prstGeom prst="rect">
            <a:avLst/>
          </a:prstGeom>
          <a:noFill/>
        </p:spPr>
        <p:txBody>
          <a:bodyPr wrap="square" rtlCol="0">
            <a:spAutoFit/>
          </a:bodyPr>
          <a:lstStyle/>
          <a:p>
            <a:r>
              <a:rPr lang="en-US" sz="1400" dirty="0" smtClean="0"/>
              <a:t>Spring</a:t>
            </a:r>
            <a:endParaRPr lang="en-US" sz="1400" dirty="0"/>
          </a:p>
        </p:txBody>
      </p:sp>
    </p:spTree>
    <p:extLst>
      <p:ext uri="{BB962C8B-B14F-4D97-AF65-F5344CB8AC3E}">
        <p14:creationId xmlns:p14="http://schemas.microsoft.com/office/powerpoint/2010/main" val="14860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MEMS Accelerometers</a:t>
            </a:r>
            <a:endParaRPr lang="en-US" dirty="0"/>
          </a:p>
        </p:txBody>
      </p:sp>
      <p:sp>
        <p:nvSpPr>
          <p:cNvPr id="4" name="Slide Number Placeholder 3"/>
          <p:cNvSpPr>
            <a:spLocks noGrp="1"/>
          </p:cNvSpPr>
          <p:nvPr>
            <p:ph type="sldNum" sz="quarter" idx="12"/>
          </p:nvPr>
        </p:nvSpPr>
        <p:spPr/>
        <p:txBody>
          <a:bodyPr/>
          <a:lstStyle/>
          <a:p>
            <a:fld id="{B3AB4247-CE5F-4970-A5ED-D81D737F7922}" type="slidenum">
              <a:rPr lang="en-US" smtClean="0"/>
              <a:pPr/>
              <a:t>9</a:t>
            </a:fld>
            <a:endParaRPr lang="en-US"/>
          </a:p>
        </p:txBody>
      </p:sp>
      <p:pic>
        <p:nvPicPr>
          <p:cNvPr id="6" name="Picture 2" descr="http://www.wtec.org/loyola/mcc/mems_eu/Media/5_11.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71" y="1524801"/>
            <a:ext cx="4039547" cy="2756079"/>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466516" y="1060698"/>
            <a:ext cx="4572000" cy="461665"/>
          </a:xfrm>
          <a:prstGeom prst="rect">
            <a:avLst/>
          </a:prstGeom>
        </p:spPr>
        <p:txBody>
          <a:bodyPr>
            <a:spAutoFit/>
          </a:bodyPr>
          <a:lstStyle/>
          <a:p>
            <a:r>
              <a:rPr lang="en-US" sz="1200" dirty="0"/>
              <a:t>http://</a:t>
            </a:r>
            <a:r>
              <a:rPr lang="en-US" sz="1200" dirty="0" smtClean="0"/>
              <a:t>www.wtec.org/loyola/mcc/mems_eu/Pages/Chapter-5.html</a:t>
            </a:r>
          </a:p>
          <a:p>
            <a:r>
              <a:rPr lang="en-US" sz="1200" dirty="0"/>
              <a:t>Fig. 5.11. Low-g accelerometer on SOI (</a:t>
            </a:r>
            <a:r>
              <a:rPr lang="en-US" sz="1200" dirty="0" err="1"/>
              <a:t>Source:LETI</a:t>
            </a:r>
            <a:r>
              <a:rPr lang="en-US" sz="1200" dirty="0"/>
              <a:t>)</a:t>
            </a:r>
          </a:p>
        </p:txBody>
      </p:sp>
      <p:grpSp>
        <p:nvGrpSpPr>
          <p:cNvPr id="369665" name="Group 369664"/>
          <p:cNvGrpSpPr/>
          <p:nvPr/>
        </p:nvGrpSpPr>
        <p:grpSpPr>
          <a:xfrm>
            <a:off x="1224345" y="4389398"/>
            <a:ext cx="3814169" cy="2078357"/>
            <a:chOff x="966767" y="4436573"/>
            <a:chExt cx="4318480" cy="2353159"/>
          </a:xfrm>
        </p:grpSpPr>
        <p:pic>
          <p:nvPicPr>
            <p:cNvPr id="369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67" y="4790893"/>
              <a:ext cx="4318480" cy="199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rot="21429712">
              <a:off x="2894165" y="5234711"/>
              <a:ext cx="1267055" cy="383318"/>
            </a:xfrm>
            <a:prstGeom prst="rect">
              <a:avLst/>
            </a:prstGeom>
            <a:noFill/>
          </p:spPr>
          <p:txBody>
            <a:bodyPr wrap="none" rtlCol="0">
              <a:spAutoFit/>
            </a:bodyPr>
            <a:lstStyle/>
            <a:p>
              <a:r>
                <a:rPr lang="en-US" sz="1600" dirty="0" smtClean="0"/>
                <a:t>Proof Mass</a:t>
              </a:r>
              <a:endParaRPr lang="en-US" sz="1600" dirty="0"/>
            </a:p>
          </p:txBody>
        </p:sp>
        <p:sp>
          <p:nvSpPr>
            <p:cNvPr id="66" name="TextBox 65"/>
            <p:cNvSpPr txBox="1"/>
            <p:nvPr/>
          </p:nvSpPr>
          <p:spPr>
            <a:xfrm rot="21429712">
              <a:off x="1606701" y="4599234"/>
              <a:ext cx="802572" cy="383318"/>
            </a:xfrm>
            <a:prstGeom prst="rect">
              <a:avLst/>
            </a:prstGeom>
            <a:noFill/>
          </p:spPr>
          <p:txBody>
            <a:bodyPr wrap="none" rtlCol="0">
              <a:spAutoFit/>
            </a:bodyPr>
            <a:lstStyle/>
            <a:p>
              <a:r>
                <a:rPr lang="en-US" sz="1600" dirty="0" smtClean="0"/>
                <a:t>Spring</a:t>
              </a:r>
              <a:endParaRPr lang="en-US" sz="1600" dirty="0"/>
            </a:p>
          </p:txBody>
        </p:sp>
        <p:sp>
          <p:nvSpPr>
            <p:cNvPr id="67" name="TextBox 66"/>
            <p:cNvSpPr txBox="1"/>
            <p:nvPr/>
          </p:nvSpPr>
          <p:spPr>
            <a:xfrm rot="21429712">
              <a:off x="4241000" y="4436573"/>
              <a:ext cx="802572" cy="383318"/>
            </a:xfrm>
            <a:prstGeom prst="rect">
              <a:avLst/>
            </a:prstGeom>
            <a:noFill/>
          </p:spPr>
          <p:txBody>
            <a:bodyPr wrap="none" rtlCol="0">
              <a:spAutoFit/>
            </a:bodyPr>
            <a:lstStyle/>
            <a:p>
              <a:r>
                <a:rPr lang="en-US" sz="1600" dirty="0" smtClean="0"/>
                <a:t>Spring</a:t>
              </a:r>
              <a:endParaRPr lang="en-US" sz="1600" dirty="0"/>
            </a:p>
          </p:txBody>
        </p:sp>
      </p:grpSp>
      <p:sp>
        <p:nvSpPr>
          <p:cNvPr id="70" name="TextBox 69"/>
          <p:cNvSpPr txBox="1"/>
          <p:nvPr/>
        </p:nvSpPr>
        <p:spPr>
          <a:xfrm>
            <a:off x="0" y="5404737"/>
            <a:ext cx="1419171" cy="1384995"/>
          </a:xfrm>
          <a:prstGeom prst="rect">
            <a:avLst/>
          </a:prstGeom>
          <a:noFill/>
        </p:spPr>
        <p:txBody>
          <a:bodyPr wrap="square" rtlCol="0">
            <a:spAutoFit/>
          </a:bodyPr>
          <a:lstStyle/>
          <a:p>
            <a:r>
              <a:rPr lang="en-US" sz="1400" dirty="0" smtClean="0"/>
              <a:t>Measure Capacitance to determine PM displacement, hence acceleration</a:t>
            </a:r>
            <a:endParaRPr lang="en-US" sz="1400" dirty="0"/>
          </a:p>
        </p:txBody>
      </p:sp>
      <p:cxnSp>
        <p:nvCxnSpPr>
          <p:cNvPr id="369668" name="Straight Arrow Connector 369667"/>
          <p:cNvCxnSpPr/>
          <p:nvPr/>
        </p:nvCxnSpPr>
        <p:spPr>
          <a:xfrm flipV="1">
            <a:off x="2918966" y="6146354"/>
            <a:ext cx="1421214" cy="65452"/>
          </a:xfrm>
          <a:prstGeom prst="straightConnector1">
            <a:avLst/>
          </a:prstGeom>
          <a:ln>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rot="21376827">
            <a:off x="2659354" y="6173011"/>
            <a:ext cx="2186534" cy="461665"/>
          </a:xfrm>
          <a:prstGeom prst="rect">
            <a:avLst/>
          </a:prstGeom>
          <a:noFill/>
        </p:spPr>
        <p:txBody>
          <a:bodyPr wrap="square" rtlCol="0">
            <a:spAutoFit/>
          </a:bodyPr>
          <a:lstStyle/>
          <a:p>
            <a:pPr algn="ctr"/>
            <a:r>
              <a:rPr lang="en-US" sz="1200" dirty="0" smtClean="0"/>
              <a:t>Measures Acceleration along this dimension</a:t>
            </a:r>
            <a:endParaRPr lang="en-US" sz="1200" dirty="0"/>
          </a:p>
        </p:txBody>
      </p:sp>
      <p:sp>
        <p:nvSpPr>
          <p:cNvPr id="369672" name="Freeform 369671"/>
          <p:cNvSpPr/>
          <p:nvPr/>
        </p:nvSpPr>
        <p:spPr>
          <a:xfrm>
            <a:off x="862885" y="5383369"/>
            <a:ext cx="437881" cy="244699"/>
          </a:xfrm>
          <a:custGeom>
            <a:avLst/>
            <a:gdLst>
              <a:gd name="connsiteX0" fmla="*/ 0 w 437881"/>
              <a:gd name="connsiteY0" fmla="*/ 244699 h 244699"/>
              <a:gd name="connsiteX1" fmla="*/ 128788 w 437881"/>
              <a:gd name="connsiteY1" fmla="*/ 90152 h 244699"/>
              <a:gd name="connsiteX2" fmla="*/ 437881 w 437881"/>
              <a:gd name="connsiteY2" fmla="*/ 0 h 244699"/>
            </a:gdLst>
            <a:ahLst/>
            <a:cxnLst>
              <a:cxn ang="0">
                <a:pos x="connsiteX0" y="connsiteY0"/>
              </a:cxn>
              <a:cxn ang="0">
                <a:pos x="connsiteX1" y="connsiteY1"/>
              </a:cxn>
              <a:cxn ang="0">
                <a:pos x="connsiteX2" y="connsiteY2"/>
              </a:cxn>
            </a:cxnLst>
            <a:rect l="l" t="t" r="r" b="b"/>
            <a:pathLst>
              <a:path w="437881" h="244699">
                <a:moveTo>
                  <a:pt x="0" y="244699"/>
                </a:moveTo>
                <a:cubicBezTo>
                  <a:pt x="27904" y="187817"/>
                  <a:pt x="55808" y="130935"/>
                  <a:pt x="128788" y="90152"/>
                </a:cubicBezTo>
                <a:cubicBezTo>
                  <a:pt x="201768" y="49369"/>
                  <a:pt x="319824" y="24684"/>
                  <a:pt x="437881"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674" name="Freeform 369673"/>
          <p:cNvSpPr/>
          <p:nvPr/>
        </p:nvSpPr>
        <p:spPr>
          <a:xfrm>
            <a:off x="1120462" y="6104586"/>
            <a:ext cx="463639" cy="98826"/>
          </a:xfrm>
          <a:custGeom>
            <a:avLst/>
            <a:gdLst>
              <a:gd name="connsiteX0" fmla="*/ 0 w 463639"/>
              <a:gd name="connsiteY0" fmla="*/ 0 h 98826"/>
              <a:gd name="connsiteX1" fmla="*/ 218941 w 463639"/>
              <a:gd name="connsiteY1" fmla="*/ 90152 h 98826"/>
              <a:gd name="connsiteX2" fmla="*/ 463639 w 463639"/>
              <a:gd name="connsiteY2" fmla="*/ 90152 h 98826"/>
            </a:gdLst>
            <a:ahLst/>
            <a:cxnLst>
              <a:cxn ang="0">
                <a:pos x="connsiteX0" y="connsiteY0"/>
              </a:cxn>
              <a:cxn ang="0">
                <a:pos x="connsiteX1" y="connsiteY1"/>
              </a:cxn>
              <a:cxn ang="0">
                <a:pos x="connsiteX2" y="connsiteY2"/>
              </a:cxn>
            </a:cxnLst>
            <a:rect l="l" t="t" r="r" b="b"/>
            <a:pathLst>
              <a:path w="463639" h="98826">
                <a:moveTo>
                  <a:pt x="0" y="0"/>
                </a:moveTo>
                <a:cubicBezTo>
                  <a:pt x="70834" y="37563"/>
                  <a:pt x="141668" y="75127"/>
                  <a:pt x="218941" y="90152"/>
                </a:cubicBezTo>
                <a:cubicBezTo>
                  <a:pt x="296214" y="105177"/>
                  <a:pt x="379926" y="97664"/>
                  <a:pt x="463639" y="90152"/>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675" name="AutoShape 4" descr="Image result for Invensense MPU 6000 sem"/>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676" name="AutoShape 6" descr="Image result for Invensense MPU 6000 sem"/>
          <p:cNvSpPr>
            <a:spLocks noChangeAspect="1" noChangeArrowheads="1"/>
          </p:cNvSpPr>
          <p:nvPr/>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69677" name="Picture 8" descr="http://uk.farnell.com/productimages/standard/en_GB/1862383-40.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9455" y="4502842"/>
            <a:ext cx="1676981" cy="1352404"/>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6233375" y="5798133"/>
            <a:ext cx="2307813" cy="954107"/>
          </a:xfrm>
          <a:prstGeom prst="rect">
            <a:avLst/>
          </a:prstGeom>
          <a:noFill/>
        </p:spPr>
        <p:txBody>
          <a:bodyPr wrap="square" rtlCol="0">
            <a:spAutoFit/>
          </a:bodyPr>
          <a:lstStyle/>
          <a:p>
            <a:r>
              <a:rPr lang="en-US" sz="1400" dirty="0" smtClean="0"/>
              <a:t>Example MEMS IMU (triad of accelerometers &amp; gyros).  Specific implementation may differ from that described.</a:t>
            </a:r>
            <a:endParaRPr lang="en-US" sz="1400" dirty="0"/>
          </a:p>
        </p:txBody>
      </p:sp>
      <p:cxnSp>
        <p:nvCxnSpPr>
          <p:cNvPr id="87" name="Straight Arrow Connector 86"/>
          <p:cNvCxnSpPr/>
          <p:nvPr/>
        </p:nvCxnSpPr>
        <p:spPr>
          <a:xfrm>
            <a:off x="5571245" y="2767367"/>
            <a:ext cx="0" cy="2677347"/>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rot="12424">
            <a:off x="5021975" y="896644"/>
            <a:ext cx="3581166" cy="830997"/>
          </a:xfrm>
          <a:prstGeom prst="rect">
            <a:avLst/>
          </a:prstGeom>
          <a:noFill/>
        </p:spPr>
        <p:txBody>
          <a:bodyPr wrap="square" rtlCol="0">
            <a:spAutoFit/>
          </a:bodyPr>
          <a:lstStyle/>
          <a:p>
            <a:r>
              <a:rPr lang="en-US" sz="1600" dirty="0" smtClean="0"/>
              <a:t>Inertial Measurement Units (IMUs) typically have a triad of orthogonal accelerometers</a:t>
            </a:r>
            <a:endParaRPr lang="en-US" sz="1600" dirty="0"/>
          </a:p>
        </p:txBody>
      </p:sp>
      <p:grpSp>
        <p:nvGrpSpPr>
          <p:cNvPr id="71" name="Group 70"/>
          <p:cNvGrpSpPr/>
          <p:nvPr/>
        </p:nvGrpSpPr>
        <p:grpSpPr>
          <a:xfrm>
            <a:off x="5364511" y="2973852"/>
            <a:ext cx="612797" cy="2133109"/>
            <a:chOff x="6271066" y="1470073"/>
            <a:chExt cx="612797" cy="2133109"/>
          </a:xfrm>
        </p:grpSpPr>
        <p:sp>
          <p:nvSpPr>
            <p:cNvPr id="272" name="Rectangle 271"/>
            <p:cNvSpPr/>
            <p:nvPr/>
          </p:nvSpPr>
          <p:spPr>
            <a:xfrm rot="5400000">
              <a:off x="5411623" y="2329516"/>
              <a:ext cx="2133109" cy="414223"/>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3" name="Rectangle 272"/>
            <p:cNvSpPr/>
            <p:nvPr/>
          </p:nvSpPr>
          <p:spPr>
            <a:xfrm rot="5400000">
              <a:off x="5480066" y="2371942"/>
              <a:ext cx="1995937" cy="329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74" name="Group 273"/>
            <p:cNvGrpSpPr/>
            <p:nvPr/>
          </p:nvGrpSpPr>
          <p:grpSpPr>
            <a:xfrm rot="5400000">
              <a:off x="6183710" y="3144129"/>
              <a:ext cx="578452" cy="219214"/>
              <a:chOff x="4244447" y="4675715"/>
              <a:chExt cx="1030287" cy="168277"/>
            </a:xfrm>
          </p:grpSpPr>
          <p:cxnSp>
            <p:nvCxnSpPr>
              <p:cNvPr id="287" name="Straight Connector 286"/>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75" name="Group 274"/>
            <p:cNvGrpSpPr/>
            <p:nvPr/>
          </p:nvGrpSpPr>
          <p:grpSpPr>
            <a:xfrm rot="5400000">
              <a:off x="5985219" y="1916770"/>
              <a:ext cx="975433" cy="219211"/>
              <a:chOff x="4235534" y="4675715"/>
              <a:chExt cx="1039200" cy="168277"/>
            </a:xfrm>
          </p:grpSpPr>
          <p:cxnSp>
            <p:nvCxnSpPr>
              <p:cNvPr id="277" name="Straight Connector 276"/>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2" name="Straight Connector 281"/>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a:endCxn id="273" idx="1"/>
              </p:cNvCxnSpPr>
              <p:nvPr/>
            </p:nvCxnSpPr>
            <p:spPr bwMode="auto">
              <a:xfrm rot="16200000" flipH="1" flipV="1">
                <a:off x="4360216" y="4627233"/>
                <a:ext cx="4024" cy="2533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76" name="Rectangle 275"/>
            <p:cNvSpPr/>
            <p:nvPr/>
          </p:nvSpPr>
          <p:spPr>
            <a:xfrm rot="5400000">
              <a:off x="6252120" y="2639579"/>
              <a:ext cx="443352" cy="217493"/>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54" name="Straight Connector 253"/>
            <p:cNvCxnSpPr>
              <a:stCxn id="272" idx="0"/>
            </p:cNvCxnSpPr>
            <p:nvPr/>
          </p:nvCxnSpPr>
          <p:spPr>
            <a:xfrm rot="5400000" flipV="1">
              <a:off x="6700175" y="2521742"/>
              <a:ext cx="0" cy="2977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rot="5400000">
              <a:off x="6626100" y="2454078"/>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0g</a:t>
              </a:r>
              <a:endParaRPr lang="en-US" sz="800" dirty="0">
                <a:latin typeface="Arial" panose="020B0604020202020204" pitchFamily="34" charset="0"/>
                <a:cs typeface="Arial" panose="020B0604020202020204" pitchFamily="34" charset="0"/>
              </a:endParaRPr>
            </a:p>
          </p:txBody>
        </p:sp>
        <p:cxnSp>
          <p:nvCxnSpPr>
            <p:cNvPr id="256" name="Straight Connector 255"/>
            <p:cNvCxnSpPr/>
            <p:nvPr/>
          </p:nvCxnSpPr>
          <p:spPr>
            <a:xfrm rot="5400000" flipV="1">
              <a:off x="6689847" y="2717529"/>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rot="5400000">
              <a:off x="6609268" y="2634680"/>
              <a:ext cx="333746" cy="215444"/>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258" name="Straight Connector 257"/>
            <p:cNvCxnSpPr/>
            <p:nvPr/>
          </p:nvCxnSpPr>
          <p:spPr>
            <a:xfrm rot="5400000" flipV="1">
              <a:off x="6689847" y="2930035"/>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rot="5400000">
              <a:off x="6609268" y="2847186"/>
              <a:ext cx="333746" cy="215444"/>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260" name="Straight Connector 259"/>
            <p:cNvCxnSpPr/>
            <p:nvPr/>
          </p:nvCxnSpPr>
          <p:spPr>
            <a:xfrm rot="5400000" flipV="1">
              <a:off x="6689847" y="3140020"/>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rot="5400000">
              <a:off x="6609268" y="3057170"/>
              <a:ext cx="333746" cy="215444"/>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-3g</a:t>
              </a:r>
              <a:endParaRPr lang="en-US" sz="800" dirty="0">
                <a:latin typeface="Arial" panose="020B0604020202020204" pitchFamily="34" charset="0"/>
                <a:cs typeface="Arial" panose="020B0604020202020204" pitchFamily="34" charset="0"/>
              </a:endParaRPr>
            </a:p>
          </p:txBody>
        </p:sp>
        <p:cxnSp>
          <p:nvCxnSpPr>
            <p:cNvPr id="262" name="Straight Connector 261"/>
            <p:cNvCxnSpPr/>
            <p:nvPr/>
          </p:nvCxnSpPr>
          <p:spPr>
            <a:xfrm rot="5400000" flipV="1">
              <a:off x="6689847" y="1882805"/>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rot="5400000">
              <a:off x="6626100" y="1825471"/>
              <a:ext cx="30008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3</a:t>
              </a:r>
              <a:r>
                <a:rPr lang="en-US" sz="800" dirty="0" smtClean="0">
                  <a:latin typeface="Arial" panose="020B0604020202020204" pitchFamily="34" charset="0"/>
                  <a:cs typeface="Arial" panose="020B0604020202020204" pitchFamily="34" charset="0"/>
                </a:rPr>
                <a:t>g</a:t>
              </a:r>
              <a:endParaRPr lang="en-US" sz="800" dirty="0">
                <a:latin typeface="Arial" panose="020B0604020202020204" pitchFamily="34" charset="0"/>
                <a:cs typeface="Arial" panose="020B0604020202020204" pitchFamily="34" charset="0"/>
              </a:endParaRPr>
            </a:p>
          </p:txBody>
        </p:sp>
        <p:cxnSp>
          <p:nvCxnSpPr>
            <p:cNvPr id="264" name="Straight Connector 263"/>
            <p:cNvCxnSpPr/>
            <p:nvPr/>
          </p:nvCxnSpPr>
          <p:spPr>
            <a:xfrm rot="5400000" flipV="1">
              <a:off x="6689847" y="2088921"/>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rot="5400000">
              <a:off x="6626100" y="2031587"/>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266" name="Straight Connector 265"/>
            <p:cNvCxnSpPr/>
            <p:nvPr/>
          </p:nvCxnSpPr>
          <p:spPr>
            <a:xfrm rot="5400000" flipV="1">
              <a:off x="6689847" y="2301428"/>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5400000">
              <a:off x="6626100" y="2244095"/>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268" name="Straight Connector 267"/>
            <p:cNvCxnSpPr/>
            <p:nvPr/>
          </p:nvCxnSpPr>
          <p:spPr>
            <a:xfrm rot="5400000" flipV="1">
              <a:off x="6586809" y="2718237"/>
              <a:ext cx="0" cy="60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rot="5400000" flipV="1">
              <a:off x="6689847" y="2511413"/>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flipV="1">
              <a:off x="6689847" y="2511413"/>
              <a:ext cx="0" cy="504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rot="5400000">
              <a:off x="6330913" y="2637816"/>
              <a:ext cx="280846" cy="230832"/>
            </a:xfrm>
            <a:prstGeom prst="rect">
              <a:avLst/>
            </a:prstGeom>
            <a:noFill/>
          </p:spPr>
          <p:txBody>
            <a:bodyPr wrap="none" rtlCol="0">
              <a:spAutoFit/>
            </a:bodyPr>
            <a:lstStyle/>
            <a:p>
              <a:pPr algn="ctr"/>
              <a:r>
                <a:rPr lang="en-US" sz="900" dirty="0" smtClean="0">
                  <a:latin typeface="Arial" panose="020B0604020202020204" pitchFamily="34" charset="0"/>
                  <a:cs typeface="Arial" panose="020B0604020202020204" pitchFamily="34" charset="0"/>
                </a:rPr>
                <a:t>m</a:t>
              </a:r>
              <a:endParaRPr lang="en-US" sz="900" dirty="0">
                <a:latin typeface="Arial" panose="020B0604020202020204" pitchFamily="34" charset="0"/>
                <a:cs typeface="Arial" panose="020B0604020202020204" pitchFamily="34" charset="0"/>
              </a:endParaRPr>
            </a:p>
          </p:txBody>
        </p:sp>
      </p:grpSp>
      <p:sp>
        <p:nvSpPr>
          <p:cNvPr id="301" name="TextBox 300"/>
          <p:cNvSpPr txBox="1"/>
          <p:nvPr/>
        </p:nvSpPr>
        <p:spPr>
          <a:xfrm>
            <a:off x="5571622" y="5308628"/>
            <a:ext cx="266805" cy="307777"/>
          </a:xfrm>
          <a:prstGeom prst="rect">
            <a:avLst/>
          </a:prstGeom>
          <a:noFill/>
        </p:spPr>
        <p:txBody>
          <a:bodyPr wrap="square" rtlCol="0">
            <a:spAutoFit/>
          </a:bodyPr>
          <a:lstStyle/>
          <a:p>
            <a:r>
              <a:rPr lang="en-US" sz="1400" i="1" dirty="0" smtClean="0"/>
              <a:t>z</a:t>
            </a:r>
            <a:endParaRPr lang="en-US" sz="1400" i="1" dirty="0"/>
          </a:p>
        </p:txBody>
      </p:sp>
      <p:cxnSp>
        <p:nvCxnSpPr>
          <p:cNvPr id="302" name="Straight Arrow Connector 301"/>
          <p:cNvCxnSpPr>
            <a:endCxn id="309" idx="1"/>
          </p:cNvCxnSpPr>
          <p:nvPr/>
        </p:nvCxnSpPr>
        <p:spPr>
          <a:xfrm>
            <a:off x="5589600" y="2767367"/>
            <a:ext cx="2480869" cy="1244056"/>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flipV="1">
            <a:off x="5576721" y="1780290"/>
            <a:ext cx="2128960" cy="987077"/>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 name="TextBox 307"/>
          <p:cNvSpPr txBox="1"/>
          <p:nvPr/>
        </p:nvSpPr>
        <p:spPr>
          <a:xfrm>
            <a:off x="7705681" y="1641020"/>
            <a:ext cx="266805" cy="307777"/>
          </a:xfrm>
          <a:prstGeom prst="rect">
            <a:avLst/>
          </a:prstGeom>
          <a:noFill/>
        </p:spPr>
        <p:txBody>
          <a:bodyPr wrap="square" rtlCol="0">
            <a:spAutoFit/>
          </a:bodyPr>
          <a:lstStyle/>
          <a:p>
            <a:r>
              <a:rPr lang="en-US" sz="1400" i="1" dirty="0"/>
              <a:t>x</a:t>
            </a:r>
          </a:p>
        </p:txBody>
      </p:sp>
      <p:sp>
        <p:nvSpPr>
          <p:cNvPr id="309" name="TextBox 308"/>
          <p:cNvSpPr txBox="1"/>
          <p:nvPr/>
        </p:nvSpPr>
        <p:spPr>
          <a:xfrm>
            <a:off x="8070469" y="3857534"/>
            <a:ext cx="266805" cy="307777"/>
          </a:xfrm>
          <a:prstGeom prst="rect">
            <a:avLst/>
          </a:prstGeom>
          <a:noFill/>
        </p:spPr>
        <p:txBody>
          <a:bodyPr wrap="square" rtlCol="0">
            <a:spAutoFit/>
          </a:bodyPr>
          <a:lstStyle/>
          <a:p>
            <a:r>
              <a:rPr lang="en-US" sz="1400" i="1" dirty="0" smtClean="0"/>
              <a:t>y</a:t>
            </a:r>
            <a:endParaRPr lang="en-US" sz="1400" i="1" dirty="0"/>
          </a:p>
        </p:txBody>
      </p:sp>
      <p:sp>
        <p:nvSpPr>
          <p:cNvPr id="310" name="TextBox 309"/>
          <p:cNvSpPr txBox="1"/>
          <p:nvPr/>
        </p:nvSpPr>
        <p:spPr>
          <a:xfrm rot="21376827">
            <a:off x="2222797" y="4335808"/>
            <a:ext cx="2186534" cy="461665"/>
          </a:xfrm>
          <a:prstGeom prst="rect">
            <a:avLst/>
          </a:prstGeom>
          <a:noFill/>
        </p:spPr>
        <p:txBody>
          <a:bodyPr wrap="square" rtlCol="0">
            <a:spAutoFit/>
          </a:bodyPr>
          <a:lstStyle/>
          <a:p>
            <a:pPr algn="ctr"/>
            <a:r>
              <a:rPr lang="en-US" sz="1200" dirty="0" smtClean="0"/>
              <a:t>Top comb of electrodes </a:t>
            </a:r>
            <a:br>
              <a:rPr lang="en-US" sz="1200" dirty="0" smtClean="0"/>
            </a:br>
            <a:r>
              <a:rPr lang="en-US" sz="1200" dirty="0" smtClean="0"/>
              <a:t>not shown</a:t>
            </a:r>
            <a:endParaRPr lang="en-US" sz="1200" dirty="0"/>
          </a:p>
        </p:txBody>
      </p:sp>
      <p:grpSp>
        <p:nvGrpSpPr>
          <p:cNvPr id="65" name="Group 64"/>
          <p:cNvGrpSpPr/>
          <p:nvPr/>
        </p:nvGrpSpPr>
        <p:grpSpPr>
          <a:xfrm rot="20128124">
            <a:off x="5695345" y="1897709"/>
            <a:ext cx="1755170" cy="612798"/>
            <a:chOff x="5020197" y="2309427"/>
            <a:chExt cx="3284112" cy="943458"/>
          </a:xfrm>
        </p:grpSpPr>
        <p:grpSp>
          <p:nvGrpSpPr>
            <p:cNvPr id="369681" name="Group 369680"/>
            <p:cNvGrpSpPr/>
            <p:nvPr/>
          </p:nvGrpSpPr>
          <p:grpSpPr>
            <a:xfrm>
              <a:off x="5020197" y="2615151"/>
              <a:ext cx="3284112" cy="637734"/>
              <a:chOff x="5020197" y="2125014"/>
              <a:chExt cx="3284112" cy="1127872"/>
            </a:xfrm>
          </p:grpSpPr>
          <p:sp>
            <p:nvSpPr>
              <p:cNvPr id="89" name="Rectangle 88"/>
              <p:cNvSpPr/>
              <p:nvPr/>
            </p:nvSpPr>
            <p:spPr>
              <a:xfrm>
                <a:off x="5020197" y="2125014"/>
                <a:ext cx="3284112" cy="1127872"/>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ectangle 89"/>
              <p:cNvSpPr/>
              <p:nvPr/>
            </p:nvSpPr>
            <p:spPr>
              <a:xfrm>
                <a:off x="5125791" y="2240924"/>
                <a:ext cx="3072924" cy="89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91" name="Group 90"/>
              <p:cNvGrpSpPr/>
              <p:nvPr/>
            </p:nvGrpSpPr>
            <p:grpSpPr>
              <a:xfrm>
                <a:off x="7001507" y="2404778"/>
                <a:ext cx="1210088" cy="596890"/>
                <a:chOff x="4244447" y="4675715"/>
                <a:chExt cx="1030287" cy="168277"/>
              </a:xfrm>
            </p:grpSpPr>
            <p:cxnSp>
              <p:nvCxnSpPr>
                <p:cNvPr id="133" name="Straight Connector 132"/>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138671" y="2404782"/>
                <a:ext cx="1182292" cy="596880"/>
                <a:chOff x="4244447" y="4675715"/>
                <a:chExt cx="1030287" cy="168277"/>
              </a:xfrm>
            </p:grpSpPr>
            <p:cxnSp>
              <p:nvCxnSpPr>
                <p:cNvPr id="123" name="Straight Connector 122"/>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1" name="Rectangle 120"/>
              <p:cNvSpPr/>
              <p:nvPr/>
            </p:nvSpPr>
            <p:spPr>
              <a:xfrm>
                <a:off x="6320963" y="2404777"/>
                <a:ext cx="682580" cy="592204"/>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369685" name="Straight Connector 369684"/>
            <p:cNvCxnSpPr>
              <a:stCxn id="89" idx="0"/>
            </p:cNvCxnSpPr>
            <p:nvPr/>
          </p:nvCxnSpPr>
          <p:spPr>
            <a:xfrm flipV="1">
              <a:off x="6662253" y="2569314"/>
              <a:ext cx="0" cy="458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9690" name="TextBox 369689"/>
            <p:cNvSpPr txBox="1"/>
            <p:nvPr/>
          </p:nvSpPr>
          <p:spPr>
            <a:xfrm>
              <a:off x="6470007"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0g</a:t>
              </a:r>
              <a:endParaRPr lang="en-US" sz="800" dirty="0">
                <a:latin typeface="Arial" panose="020B0604020202020204" pitchFamily="34" charset="0"/>
                <a:cs typeface="Arial" panose="020B0604020202020204" pitchFamily="34" charset="0"/>
              </a:endParaRPr>
            </a:p>
          </p:txBody>
        </p:sp>
        <p:cxnSp>
          <p:nvCxnSpPr>
            <p:cNvPr id="181" name="Straight Connector 180"/>
            <p:cNvCxnSpPr/>
            <p:nvPr/>
          </p:nvCxnSpPr>
          <p:spPr>
            <a:xfrm flipV="1">
              <a:off x="6979587"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2144"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185" name="Straight Connector 184"/>
            <p:cNvCxnSpPr/>
            <p:nvPr/>
          </p:nvCxnSpPr>
          <p:spPr>
            <a:xfrm flipV="1">
              <a:off x="730676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7049317"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188" name="Straight Connector 187"/>
            <p:cNvCxnSpPr/>
            <p:nvPr/>
          </p:nvCxnSpPr>
          <p:spPr>
            <a:xfrm flipV="1">
              <a:off x="763005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7372606"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-3g</a:t>
              </a:r>
              <a:endParaRPr lang="en-US" sz="800" dirty="0">
                <a:latin typeface="Arial" panose="020B0604020202020204" pitchFamily="34" charset="0"/>
                <a:cs typeface="Arial" panose="020B0604020202020204" pitchFamily="34" charset="0"/>
              </a:endParaRPr>
            </a:p>
          </p:txBody>
        </p:sp>
        <p:cxnSp>
          <p:nvCxnSpPr>
            <p:cNvPr id="190" name="Straight Connector 189"/>
            <p:cNvCxnSpPr/>
            <p:nvPr/>
          </p:nvCxnSpPr>
          <p:spPr>
            <a:xfrm flipV="1">
              <a:off x="5694456"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5502210" y="2309427"/>
              <a:ext cx="462003" cy="331696"/>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3</a:t>
              </a:r>
              <a:r>
                <a:rPr lang="en-US" sz="800" dirty="0" smtClean="0">
                  <a:latin typeface="Arial" panose="020B0604020202020204" pitchFamily="34" charset="0"/>
                  <a:cs typeface="Arial" panose="020B0604020202020204" pitchFamily="34" charset="0"/>
                </a:rPr>
                <a:t>g</a:t>
              </a:r>
              <a:endParaRPr lang="en-US" sz="800" dirty="0">
                <a:latin typeface="Arial" panose="020B0604020202020204" pitchFamily="34" charset="0"/>
                <a:cs typeface="Arial" panose="020B0604020202020204" pitchFamily="34" charset="0"/>
              </a:endParaRPr>
            </a:p>
          </p:txBody>
        </p:sp>
        <p:cxnSp>
          <p:nvCxnSpPr>
            <p:cNvPr id="192" name="Straight Connector 191"/>
            <p:cNvCxnSpPr/>
            <p:nvPr/>
          </p:nvCxnSpPr>
          <p:spPr>
            <a:xfrm flipV="1">
              <a:off x="601179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5819544"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194" name="Straight Connector 193"/>
            <p:cNvCxnSpPr/>
            <p:nvPr/>
          </p:nvCxnSpPr>
          <p:spPr>
            <a:xfrm flipV="1">
              <a:off x="633896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6146718"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196" name="Straight Connector 195"/>
            <p:cNvCxnSpPr/>
            <p:nvPr/>
          </p:nvCxnSpPr>
          <p:spPr>
            <a:xfrm flipV="1">
              <a:off x="6662253" y="2720445"/>
              <a:ext cx="0" cy="92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flipV="1">
              <a:off x="666225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666225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6453612" y="2766856"/>
              <a:ext cx="432388" cy="355387"/>
            </a:xfrm>
            <a:prstGeom prst="rect">
              <a:avLst/>
            </a:prstGeom>
            <a:noFill/>
          </p:spPr>
          <p:txBody>
            <a:bodyPr wrap="none" rtlCol="0">
              <a:spAutoFit/>
            </a:bodyPr>
            <a:lstStyle/>
            <a:p>
              <a:pPr algn="ctr"/>
              <a:r>
                <a:rPr lang="en-US" sz="900" dirty="0" smtClean="0">
                  <a:latin typeface="Arial" panose="020B0604020202020204" pitchFamily="34" charset="0"/>
                  <a:cs typeface="Arial" panose="020B0604020202020204" pitchFamily="34" charset="0"/>
                </a:rPr>
                <a:t>m</a:t>
              </a:r>
              <a:endParaRPr lang="en-US" sz="900" dirty="0">
                <a:latin typeface="Arial" panose="020B0604020202020204" pitchFamily="34" charset="0"/>
                <a:cs typeface="Arial" panose="020B0604020202020204" pitchFamily="34" charset="0"/>
              </a:endParaRPr>
            </a:p>
          </p:txBody>
        </p:sp>
      </p:grpSp>
      <p:grpSp>
        <p:nvGrpSpPr>
          <p:cNvPr id="207" name="Group 206"/>
          <p:cNvGrpSpPr/>
          <p:nvPr/>
        </p:nvGrpSpPr>
        <p:grpSpPr>
          <a:xfrm rot="1530980">
            <a:off x="5822943" y="3030482"/>
            <a:ext cx="2133109" cy="612798"/>
            <a:chOff x="5020197" y="2309427"/>
            <a:chExt cx="3284112" cy="943458"/>
          </a:xfrm>
        </p:grpSpPr>
        <p:grpSp>
          <p:nvGrpSpPr>
            <p:cNvPr id="208" name="Group 207"/>
            <p:cNvGrpSpPr/>
            <p:nvPr/>
          </p:nvGrpSpPr>
          <p:grpSpPr>
            <a:xfrm>
              <a:off x="5020197" y="2615151"/>
              <a:ext cx="3284112" cy="637734"/>
              <a:chOff x="5020197" y="2125014"/>
              <a:chExt cx="3284112" cy="1127872"/>
            </a:xfrm>
          </p:grpSpPr>
          <p:sp>
            <p:nvSpPr>
              <p:cNvPr id="227" name="Rectangle 226"/>
              <p:cNvSpPr/>
              <p:nvPr/>
            </p:nvSpPr>
            <p:spPr>
              <a:xfrm>
                <a:off x="5020197" y="2125014"/>
                <a:ext cx="3284112" cy="1127872"/>
              </a:xfrm>
              <a:prstGeom prst="rect">
                <a:avLst/>
              </a:prstGeom>
              <a:solidFill>
                <a:srgbClr val="0A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8" name="Rectangle 227"/>
              <p:cNvSpPr/>
              <p:nvPr/>
            </p:nvSpPr>
            <p:spPr>
              <a:xfrm>
                <a:off x="5125791" y="2240924"/>
                <a:ext cx="3072924" cy="89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229" name="Group 228"/>
              <p:cNvGrpSpPr/>
              <p:nvPr/>
            </p:nvGrpSpPr>
            <p:grpSpPr>
              <a:xfrm>
                <a:off x="7001507" y="2404778"/>
                <a:ext cx="1210088" cy="596890"/>
                <a:chOff x="4244447" y="4675715"/>
                <a:chExt cx="1030287" cy="168277"/>
              </a:xfrm>
            </p:grpSpPr>
            <p:cxnSp>
              <p:nvCxnSpPr>
                <p:cNvPr id="242" name="Straight Connector 241"/>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1" name="Straight Connector 250"/>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30" name="Group 229"/>
              <p:cNvGrpSpPr/>
              <p:nvPr/>
            </p:nvGrpSpPr>
            <p:grpSpPr>
              <a:xfrm>
                <a:off x="5138671" y="2404782"/>
                <a:ext cx="1182292" cy="596880"/>
                <a:chOff x="4244447" y="4675715"/>
                <a:chExt cx="1030287" cy="168277"/>
              </a:xfrm>
            </p:grpSpPr>
            <p:cxnSp>
              <p:nvCxnSpPr>
                <p:cNvPr id="232" name="Straight Connector 231"/>
                <p:cNvCxnSpPr/>
                <p:nvPr/>
              </p:nvCxnSpPr>
              <p:spPr bwMode="auto">
                <a:xfrm rot="5400000" flipH="1">
                  <a:off x="486459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bwMode="auto">
                <a:xfrm rot="5400000" flipH="1" flipV="1">
                  <a:off x="4786236" y="4720959"/>
                  <a:ext cx="168275" cy="7778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bwMode="auto">
                <a:xfrm rot="5400000" flipH="1">
                  <a:off x="4704707" y="4720959"/>
                  <a:ext cx="168275" cy="777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bwMode="auto">
                <a:xfrm rot="5400000" flipH="1" flipV="1">
                  <a:off x="4632703" y="4728104"/>
                  <a:ext cx="168275" cy="63499"/>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bwMode="auto">
                <a:xfrm rot="5400000" flipH="1">
                  <a:off x="4557524" y="4714609"/>
                  <a:ext cx="168275" cy="904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bwMode="auto">
                <a:xfrm rot="5400000" flipH="1" flipV="1">
                  <a:off x="4479170" y="4721753"/>
                  <a:ext cx="168275" cy="7620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p:cNvCxnSpPr/>
                <p:nvPr/>
              </p:nvCxnSpPr>
              <p:spPr bwMode="auto">
                <a:xfrm rot="16200000" flipV="1">
                  <a:off x="4454791" y="4770172"/>
                  <a:ext cx="101600" cy="46037"/>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bwMode="auto">
                <a:xfrm rot="5400000" flipH="1" flipV="1">
                  <a:off x="4956175" y="4769907"/>
                  <a:ext cx="100542" cy="4762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bwMode="auto">
                <a:xfrm rot="10800000">
                  <a:off x="5022322" y="4749535"/>
                  <a:ext cx="252412" cy="1588"/>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bwMode="auto">
                <a:xfrm rot="10800000">
                  <a:off x="4244447" y="4748741"/>
                  <a:ext cx="244475" cy="3175"/>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31" name="Rectangle 230"/>
              <p:cNvSpPr/>
              <p:nvPr/>
            </p:nvSpPr>
            <p:spPr>
              <a:xfrm>
                <a:off x="6320963" y="2404777"/>
                <a:ext cx="682580" cy="592204"/>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209" name="Straight Connector 208"/>
            <p:cNvCxnSpPr>
              <a:stCxn id="227" idx="0"/>
            </p:cNvCxnSpPr>
            <p:nvPr/>
          </p:nvCxnSpPr>
          <p:spPr>
            <a:xfrm flipV="1">
              <a:off x="6662253" y="2569314"/>
              <a:ext cx="0" cy="4583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470007"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0g</a:t>
              </a:r>
              <a:endParaRPr lang="en-US" sz="800" dirty="0">
                <a:latin typeface="Arial" panose="020B0604020202020204" pitchFamily="34" charset="0"/>
                <a:cs typeface="Arial" panose="020B0604020202020204" pitchFamily="34" charset="0"/>
              </a:endParaRPr>
            </a:p>
          </p:txBody>
        </p:sp>
        <p:cxnSp>
          <p:nvCxnSpPr>
            <p:cNvPr id="211" name="Straight Connector 210"/>
            <p:cNvCxnSpPr/>
            <p:nvPr/>
          </p:nvCxnSpPr>
          <p:spPr>
            <a:xfrm flipV="1">
              <a:off x="6979587"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6722144"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213" name="Straight Connector 212"/>
            <p:cNvCxnSpPr/>
            <p:nvPr/>
          </p:nvCxnSpPr>
          <p:spPr>
            <a:xfrm flipV="1">
              <a:off x="730676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7049317"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215" name="Straight Connector 214"/>
            <p:cNvCxnSpPr/>
            <p:nvPr/>
          </p:nvCxnSpPr>
          <p:spPr>
            <a:xfrm flipV="1">
              <a:off x="763005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6" name="TextBox 215"/>
            <p:cNvSpPr txBox="1"/>
            <p:nvPr/>
          </p:nvSpPr>
          <p:spPr>
            <a:xfrm>
              <a:off x="7372606" y="2309427"/>
              <a:ext cx="513832" cy="331696"/>
            </a:xfrm>
            <a:prstGeom prst="rect">
              <a:avLst/>
            </a:prstGeom>
            <a:noFill/>
          </p:spPr>
          <p:txBody>
            <a:bodyPr wrap="none" rtlCol="0">
              <a:spAutoFit/>
            </a:bodyPr>
            <a:lstStyle/>
            <a:p>
              <a:pPr algn="ctr"/>
              <a:r>
                <a:rPr lang="en-US" sz="800" dirty="0" smtClean="0">
                  <a:latin typeface="Arial" panose="020B0604020202020204" pitchFamily="34" charset="0"/>
                  <a:cs typeface="Arial" panose="020B0604020202020204" pitchFamily="34" charset="0"/>
                </a:rPr>
                <a:t>-3g</a:t>
              </a:r>
              <a:endParaRPr lang="en-US" sz="800" dirty="0">
                <a:latin typeface="Arial" panose="020B0604020202020204" pitchFamily="34" charset="0"/>
                <a:cs typeface="Arial" panose="020B0604020202020204" pitchFamily="34" charset="0"/>
              </a:endParaRPr>
            </a:p>
          </p:txBody>
        </p:sp>
        <p:cxnSp>
          <p:nvCxnSpPr>
            <p:cNvPr id="217" name="Straight Connector 216"/>
            <p:cNvCxnSpPr/>
            <p:nvPr/>
          </p:nvCxnSpPr>
          <p:spPr>
            <a:xfrm flipV="1">
              <a:off x="5694456"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502210" y="2309427"/>
              <a:ext cx="462003" cy="331696"/>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3</a:t>
              </a:r>
              <a:r>
                <a:rPr lang="en-US" sz="800" dirty="0" smtClean="0">
                  <a:latin typeface="Arial" panose="020B0604020202020204" pitchFamily="34" charset="0"/>
                  <a:cs typeface="Arial" panose="020B0604020202020204" pitchFamily="34" charset="0"/>
                </a:rPr>
                <a:t>g</a:t>
              </a:r>
              <a:endParaRPr lang="en-US" sz="800" dirty="0">
                <a:latin typeface="Arial" panose="020B0604020202020204" pitchFamily="34" charset="0"/>
                <a:cs typeface="Arial" panose="020B0604020202020204" pitchFamily="34" charset="0"/>
              </a:endParaRPr>
            </a:p>
          </p:txBody>
        </p:sp>
        <p:cxnSp>
          <p:nvCxnSpPr>
            <p:cNvPr id="219" name="Straight Connector 218"/>
            <p:cNvCxnSpPr/>
            <p:nvPr/>
          </p:nvCxnSpPr>
          <p:spPr>
            <a:xfrm flipV="1">
              <a:off x="6011790"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819544"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2g</a:t>
              </a:r>
              <a:endParaRPr lang="en-US" sz="800" dirty="0">
                <a:latin typeface="Arial" panose="020B0604020202020204" pitchFamily="34" charset="0"/>
                <a:cs typeface="Arial" panose="020B0604020202020204" pitchFamily="34" charset="0"/>
              </a:endParaRPr>
            </a:p>
          </p:txBody>
        </p:sp>
        <p:cxnSp>
          <p:nvCxnSpPr>
            <p:cNvPr id="221" name="Straight Connector 220"/>
            <p:cNvCxnSpPr/>
            <p:nvPr/>
          </p:nvCxnSpPr>
          <p:spPr>
            <a:xfrm flipV="1">
              <a:off x="633896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6146718" y="2309427"/>
              <a:ext cx="462003" cy="331696"/>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1g</a:t>
              </a:r>
              <a:endParaRPr lang="en-US" sz="800" dirty="0">
                <a:latin typeface="Arial" panose="020B0604020202020204" pitchFamily="34" charset="0"/>
                <a:cs typeface="Arial" panose="020B0604020202020204" pitchFamily="34" charset="0"/>
              </a:endParaRPr>
            </a:p>
          </p:txBody>
        </p:sp>
        <p:cxnSp>
          <p:nvCxnSpPr>
            <p:cNvPr id="223" name="Straight Connector 222"/>
            <p:cNvCxnSpPr/>
            <p:nvPr/>
          </p:nvCxnSpPr>
          <p:spPr>
            <a:xfrm flipV="1">
              <a:off x="6662253" y="2720445"/>
              <a:ext cx="0" cy="92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V="1">
              <a:off x="666225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6662253" y="2569312"/>
              <a:ext cx="0" cy="776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6453612" y="2766856"/>
              <a:ext cx="432388" cy="355387"/>
            </a:xfrm>
            <a:prstGeom prst="rect">
              <a:avLst/>
            </a:prstGeom>
            <a:noFill/>
          </p:spPr>
          <p:txBody>
            <a:bodyPr wrap="none" rtlCol="0">
              <a:spAutoFit/>
            </a:bodyPr>
            <a:lstStyle/>
            <a:p>
              <a:pPr algn="ctr"/>
              <a:r>
                <a:rPr lang="en-US" sz="900" dirty="0" smtClean="0">
                  <a:latin typeface="Arial" panose="020B0604020202020204" pitchFamily="34" charset="0"/>
                  <a:cs typeface="Arial" panose="020B0604020202020204" pitchFamily="34" charset="0"/>
                </a:rPr>
                <a:t>m</a:t>
              </a:r>
              <a:endParaRPr lang="en-US" sz="9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58131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128539</TotalTime>
  <Words>4064</Words>
  <Application>Microsoft Office PowerPoint</Application>
  <PresentationFormat>On-screen Show (4:3)</PresentationFormat>
  <Paragraphs>762</Paragraphs>
  <Slides>35</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UAV Systems &amp; Control Lecture 9</vt:lpstr>
      <vt:lpstr>UAV System</vt:lpstr>
      <vt:lpstr>Trajectory Control</vt:lpstr>
      <vt:lpstr>Loiter/Orbit Trajectories</vt:lpstr>
      <vt:lpstr>Waypoint Trajectories</vt:lpstr>
      <vt:lpstr>Controller Command Switching</vt:lpstr>
      <vt:lpstr>Sensors for UAVs</vt:lpstr>
      <vt:lpstr>MEMS Proof-Mass Accelerometers</vt:lpstr>
      <vt:lpstr>MEMS Accelerometers</vt:lpstr>
      <vt:lpstr>Accelerometer Measurements</vt:lpstr>
      <vt:lpstr>Accels Read Acceleration relative to Gravity</vt:lpstr>
      <vt:lpstr>Accelerometer Measurements</vt:lpstr>
      <vt:lpstr>Acceleration on Fixed-Wing Aircraft</vt:lpstr>
      <vt:lpstr>Gyroscopes (Gyros)</vt:lpstr>
      <vt:lpstr>Coriolis Acceleration</vt:lpstr>
      <vt:lpstr>MEMS Gyro</vt:lpstr>
      <vt:lpstr>Gyro Measurements</vt:lpstr>
      <vt:lpstr>Pressure Measurement</vt:lpstr>
      <vt:lpstr>Barometric Formula</vt:lpstr>
      <vt:lpstr>Barometric Altitude Measurement</vt:lpstr>
      <vt:lpstr>Airspeed Measurement</vt:lpstr>
      <vt:lpstr>Magnetometers (Digital Compasses)</vt:lpstr>
      <vt:lpstr>3D &amp; 2D Magnetometer Measurements</vt:lpstr>
      <vt:lpstr>Global Positioning System</vt:lpstr>
      <vt:lpstr>GPS </vt:lpstr>
      <vt:lpstr>GPS timing error explained</vt:lpstr>
      <vt:lpstr>GPS Error Model for Simulation</vt:lpstr>
      <vt:lpstr>GPS Error Model Implementation</vt:lpstr>
      <vt:lpstr>GPS Velocity Vector Measurement</vt:lpstr>
      <vt:lpstr>Lecture 9 Homework, 1/6</vt:lpstr>
      <vt:lpstr>Lecture 9 Homework, 2/6</vt:lpstr>
      <vt:lpstr>Lecture 9 Homework, 3/6</vt:lpstr>
      <vt:lpstr>Lecture 9 Homework, 4/6</vt:lpstr>
      <vt:lpstr>Lecture 9 Homework, 5/6</vt:lpstr>
      <vt:lpstr>Lecture 9 Homework, 6/6</vt:lpstr>
    </vt:vector>
  </TitlesOfParts>
  <Company>JHUAPL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UAV Systems &amp; Control</dc:title>
  <dc:creator>bartojd1</dc:creator>
  <cp:lastModifiedBy>castejc1</cp:lastModifiedBy>
  <cp:revision>2111</cp:revision>
  <dcterms:created xsi:type="dcterms:W3CDTF">2014-10-07T23:59:29Z</dcterms:created>
  <dcterms:modified xsi:type="dcterms:W3CDTF">2016-11-01T16:15:09Z</dcterms:modified>
</cp:coreProperties>
</file>