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1MLp9R9k7sJulNMN/2Ki8JVn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BE9962-85E5-477A-A92A-DC74D4A8D82B}">
  <a:tblStyle styleId="{F3BE9962-85E5-477A-A92A-DC74D4A8D8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rsmi.com/orsblog/cost-of-physical-therapy" TargetMode="External"/><Relationship Id="rId3" Type="http://schemas.openxmlformats.org/officeDocument/2006/relationships/hyperlink" Target="https://www.sciencedirect.com/science/article/pii/S1658361216000056" TargetMode="External"/><Relationship Id="rId4" Type="http://schemas.openxmlformats.org/officeDocument/2006/relationships/hyperlink" Target="https://www.datapine.com/kpi-examples-and-templates/healthcare#patient-wait-tim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rsmi.com/orsblog/cost-of-physical-therapy" TargetMode="External"/><Relationship Id="rId3" Type="http://schemas.openxmlformats.org/officeDocument/2006/relationships/hyperlink" Target="https://www.sciencedirect.com/science/article/pii/S1658361216000056" TargetMode="External"/><Relationship Id="rId4" Type="http://schemas.openxmlformats.org/officeDocument/2006/relationships/hyperlink" Target="https://www.datapine.com/kpi-examples-and-templates/healthcare#patient-wait-tim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rsmi.com/orsblog/cost-of-physical-therapy" TargetMode="External"/><Relationship Id="rId3" Type="http://schemas.openxmlformats.org/officeDocument/2006/relationships/hyperlink" Target="https://www.sciencedirect.com/science/article/pii/S1658361216000056" TargetMode="External"/><Relationship Id="rId4" Type="http://schemas.openxmlformats.org/officeDocument/2006/relationships/hyperlink" Target="https://www.datapine.com/kpi-examples-and-templates/healthcare#patient-wait-tim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rsmi.com/orsblog/cost-of-physical-therapy" TargetMode="External"/><Relationship Id="rId3" Type="http://schemas.openxmlformats.org/officeDocument/2006/relationships/hyperlink" Target="https://www.sciencedirect.com/science/article/pii/S1658361216000056" TargetMode="External"/><Relationship Id="rId4" Type="http://schemas.openxmlformats.org/officeDocument/2006/relationships/hyperlink" Target="https://www.datapine.com/kpi-examples-and-templates/healthcare#patient-wait-tim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rsmi.com/orsblog/cost-of-physical-therapy" TargetMode="External"/><Relationship Id="rId3" Type="http://schemas.openxmlformats.org/officeDocument/2006/relationships/hyperlink" Target="https://www.sciencedirect.com/science/article/pii/S1658361216000056" TargetMode="External"/><Relationship Id="rId4" Type="http://schemas.openxmlformats.org/officeDocument/2006/relationships/hyperlink" Target="https://www.datapine.com/kpi-examples-and-templates/healthcare#patient-wait-tim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rsmi.com/orsblog/cost-of-physical-therapy" TargetMode="External"/><Relationship Id="rId3" Type="http://schemas.openxmlformats.org/officeDocument/2006/relationships/hyperlink" Target="https://www.sciencedirect.com/science/article/pii/S1658361216000056" TargetMode="External"/><Relationship Id="rId4" Type="http://schemas.openxmlformats.org/officeDocument/2006/relationships/hyperlink" Target="https://www.datapine.com/kpi-examples-and-templates/healthcare#patient-wait-tim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 morning everyone, we are team alphalab. we have come up with a one stop app, Investr, that leverages on two key components, natural language processing insights and improved client-banker interactions, with an ultimate goal of enhancing wealth management solutions for the client.</a:t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</a:t>
            </a:r>
            <a:r>
              <a:rPr lang="en-US"/>
              <a:t> accuracy and precision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personalized. other than trade can see some analysis. more centralized instead of finding a banker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stop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investment opportunities, self 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start, insight into portfolio.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stems from 4 key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portfolio, other trading apps only show portfolio. current analysis of own portfolio not really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app. risk analysis. centralised </a:t>
            </a:r>
            <a:r>
              <a:rPr lang="en-US"/>
              <a:t>problems</a:t>
            </a:r>
            <a:r>
              <a:rPr lang="en-US"/>
              <a:t> when too many with different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pillars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lack of reliable information on investment opportunities and traps. educations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not much focused predictions in the market with </a:t>
            </a:r>
            <a:r>
              <a:rPr lang="en-US"/>
              <a:t>predictions</a:t>
            </a:r>
            <a:r>
              <a:rPr lang="en-US"/>
              <a:t> being </a:t>
            </a:r>
            <a:r>
              <a:rPr lang="en-US"/>
              <a:t>segregated</a:t>
            </a:r>
            <a:r>
              <a:rPr lang="en-US"/>
              <a:t> all over. lack of fundamental accuracy. biased predictions. guts. educated prediction based o……..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lack of portfolio analysis feature for most mass market app, most apps are focused on either transactions or insights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limited direct support from someone with insights about my specific portfolio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https://www.bayshore.ca/resources/demand-for-physiotherapy-will-rise-as-the-population-ages/ (Paragraph 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 https://www.ncbi.nlm.nih.gov/pmc/articles/PMC2923776/ (Paragraph 1 of introduction)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https://orsmi.com/orsblog/cost-of-physical-therapy</a:t>
            </a:r>
            <a:r>
              <a:rPr lang="en-US"/>
              <a:t> (</a:t>
            </a:r>
            <a:r>
              <a:rPr lang="en-US" cap="none"/>
              <a:t>The Higher Price Of Not Going To Physical Therapy)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4. </a:t>
            </a:r>
            <a:r>
              <a:rPr lang="en-US" u="sng" cap="none">
                <a:solidFill>
                  <a:schemeClr val="hlink"/>
                </a:solidFill>
                <a:hlinkClick r:id="rId3"/>
              </a:rPr>
              <a:t>https://www.sciencedirect.com/science/article/pii/s1658361216000056</a:t>
            </a:r>
            <a:r>
              <a:rPr lang="en-US" cap="none"/>
              <a:t> (Paragraph 1)</a:t>
            </a:r>
            <a:endParaRPr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5. </a:t>
            </a:r>
            <a:r>
              <a:rPr lang="en-US" u="sng" cap="none">
                <a:solidFill>
                  <a:schemeClr val="hlink"/>
                </a:solidFill>
                <a:hlinkClick r:id="rId4"/>
              </a:rPr>
              <a:t>https://www.datapine.com/kpi-examples-and-templates/healthcare#patient-wait-time</a:t>
            </a:r>
            <a:r>
              <a:rPr lang="en-US" cap="none"/>
              <a:t> (Patient Wait Time, Decrease Patients’ Waiting Time)</a:t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3bc6718c0_3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43bc6718c0_3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https://www.bayshore.ca/resources/demand-for-physiotherapy-will-rise-as-the-population-ages/ (Paragraph 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 https://www.ncbi.nlm.nih.gov/pmc/articles/PMC2923776/ (Paragraph 1 of introduction)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https://orsmi.com/orsblog/cost-of-physical-therapy</a:t>
            </a:r>
            <a:r>
              <a:rPr lang="en-US"/>
              <a:t> (</a:t>
            </a:r>
            <a:r>
              <a:rPr lang="en-US" cap="none"/>
              <a:t>The Higher Price Of Not Going To Physical Therapy)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4. </a:t>
            </a:r>
            <a:r>
              <a:rPr lang="en-US" u="sng" cap="none">
                <a:solidFill>
                  <a:schemeClr val="hlink"/>
                </a:solidFill>
                <a:hlinkClick r:id="rId3"/>
              </a:rPr>
              <a:t>https://www.sciencedirect.com/science/article/pii/s1658361216000056</a:t>
            </a:r>
            <a:r>
              <a:rPr lang="en-US" cap="none"/>
              <a:t> (Paragraph 1)</a:t>
            </a:r>
            <a:endParaRPr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5. </a:t>
            </a:r>
            <a:r>
              <a:rPr lang="en-US" u="sng" cap="none">
                <a:solidFill>
                  <a:schemeClr val="hlink"/>
                </a:solidFill>
                <a:hlinkClick r:id="rId4"/>
              </a:rPr>
              <a:t>https://www.datapine.com/kpi-examples-and-templates/healthcare#patient-wait-time</a:t>
            </a:r>
            <a:r>
              <a:rPr lang="en-US" cap="none"/>
              <a:t> (Patient Wait Time, Decrease Patients’ Waiting Time)</a:t>
            </a:r>
            <a:endParaRPr/>
          </a:p>
        </p:txBody>
      </p:sp>
      <p:sp>
        <p:nvSpPr>
          <p:cNvPr id="155" name="Google Shape;155;g143bc6718c0_3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3bc6718c0_3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43bc6718c0_3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https://www.bayshore.ca/resources/demand-for-physiotherapy-will-rise-as-the-population-ages/ (Paragraph 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 https://www.ncbi.nlm.nih.gov/pmc/articles/PMC2923776/ (Paragraph 1 of introduction)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https://orsmi.com/orsblog/cost-of-physical-therapy</a:t>
            </a:r>
            <a:r>
              <a:rPr lang="en-US"/>
              <a:t> (</a:t>
            </a:r>
            <a:r>
              <a:rPr lang="en-US" cap="none"/>
              <a:t>The Higher Price Of Not Going To Physical Therapy)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4. </a:t>
            </a:r>
            <a:r>
              <a:rPr lang="en-US" u="sng" cap="none">
                <a:solidFill>
                  <a:schemeClr val="hlink"/>
                </a:solidFill>
                <a:hlinkClick r:id="rId3"/>
              </a:rPr>
              <a:t>https://www.sciencedirect.com/science/article/pii/s1658361216000056</a:t>
            </a:r>
            <a:r>
              <a:rPr lang="en-US" cap="none"/>
              <a:t> (Paragraph 1)</a:t>
            </a:r>
            <a:endParaRPr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5. </a:t>
            </a:r>
            <a:r>
              <a:rPr lang="en-US" u="sng" cap="none">
                <a:solidFill>
                  <a:schemeClr val="hlink"/>
                </a:solidFill>
                <a:hlinkClick r:id="rId4"/>
              </a:rPr>
              <a:t>https://www.datapine.com/kpi-examples-and-templates/healthcare#patient-wait-time</a:t>
            </a:r>
            <a:r>
              <a:rPr lang="en-US" cap="none"/>
              <a:t> (Patient Wait Time, Decrease Patients’ Waiting Time)</a:t>
            </a:r>
            <a:endParaRPr/>
          </a:p>
        </p:txBody>
      </p:sp>
      <p:sp>
        <p:nvSpPr>
          <p:cNvPr id="174" name="Google Shape;174;g143bc6718c0_3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3bc6718c0_3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3bc6718c0_3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https://www.bayshore.ca/resources/demand-for-physiotherapy-will-rise-as-the-population-ages/ (Paragraph 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 https://www.ncbi.nlm.nih.gov/pmc/articles/PMC2923776/ (Paragraph 1 of introduction)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https://orsmi.com/orsblog/cost-of-physical-therapy</a:t>
            </a:r>
            <a:r>
              <a:rPr lang="en-US"/>
              <a:t> (</a:t>
            </a:r>
            <a:r>
              <a:rPr lang="en-US" cap="none"/>
              <a:t>The Higher Price Of Not Going To Physical Therapy)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4. </a:t>
            </a:r>
            <a:r>
              <a:rPr lang="en-US" u="sng" cap="none">
                <a:solidFill>
                  <a:schemeClr val="hlink"/>
                </a:solidFill>
                <a:hlinkClick r:id="rId3"/>
              </a:rPr>
              <a:t>https://www.sciencedirect.com/science/article/pii/s1658361216000056</a:t>
            </a:r>
            <a:r>
              <a:rPr lang="en-US" cap="none"/>
              <a:t> (Paragraph 1)</a:t>
            </a:r>
            <a:endParaRPr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5. </a:t>
            </a:r>
            <a:r>
              <a:rPr lang="en-US" u="sng" cap="none">
                <a:solidFill>
                  <a:schemeClr val="hlink"/>
                </a:solidFill>
                <a:hlinkClick r:id="rId4"/>
              </a:rPr>
              <a:t>https://www.datapine.com/kpi-examples-and-templates/healthcare#patient-wait-time</a:t>
            </a:r>
            <a:r>
              <a:rPr lang="en-US" cap="none"/>
              <a:t> (Patient Wait Time, Decrease Patients’ Waiting Time)</a:t>
            </a:r>
            <a:endParaRPr/>
          </a:p>
        </p:txBody>
      </p:sp>
      <p:sp>
        <p:nvSpPr>
          <p:cNvPr id="198" name="Google Shape;198;g143bc6718c0_3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3bc6718c0_3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43bc6718c0_3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https://www.bayshore.ca/resources/demand-for-physiotherapy-will-rise-as-the-population-ages/ (Paragraph 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 https://www.ncbi.nlm.nih.gov/pmc/articles/PMC2923776/ (Paragraph 1 of introduction)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https://orsmi.com/orsblog/cost-of-physical-therapy</a:t>
            </a:r>
            <a:r>
              <a:rPr lang="en-US"/>
              <a:t> (</a:t>
            </a:r>
            <a:r>
              <a:rPr lang="en-US" cap="none"/>
              <a:t>The Higher Price Of Not Going To Physical Therapy)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4. </a:t>
            </a:r>
            <a:r>
              <a:rPr lang="en-US" u="sng" cap="none">
                <a:solidFill>
                  <a:schemeClr val="hlink"/>
                </a:solidFill>
                <a:hlinkClick r:id="rId3"/>
              </a:rPr>
              <a:t>https://www.sciencedirect.com/science/article/pii/s1658361216000056</a:t>
            </a:r>
            <a:r>
              <a:rPr lang="en-US" cap="none"/>
              <a:t> (Paragraph 1)</a:t>
            </a:r>
            <a:endParaRPr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5. </a:t>
            </a:r>
            <a:r>
              <a:rPr lang="en-US" u="sng" cap="none">
                <a:solidFill>
                  <a:schemeClr val="hlink"/>
                </a:solidFill>
                <a:hlinkClick r:id="rId4"/>
              </a:rPr>
              <a:t>https://www.datapine.com/kpi-examples-and-templates/healthcare#patient-wait-time</a:t>
            </a:r>
            <a:r>
              <a:rPr lang="en-US" cap="none"/>
              <a:t> (Patient Wait Time, Decrease Patients’ Waiting Time)</a:t>
            </a:r>
            <a:endParaRPr/>
          </a:p>
        </p:txBody>
      </p:sp>
      <p:sp>
        <p:nvSpPr>
          <p:cNvPr id="215" name="Google Shape;215;g143bc6718c0_3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3bc6718c0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43bc6718c0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flask: machine learning server to conduct 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firebase: chat backend and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nodejs: server to scrape for stock betas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 so it can relay info directly to the user on the app layer</a:t>
            </a:r>
            <a:endParaRPr/>
          </a:p>
        </p:txBody>
      </p:sp>
      <p:sp>
        <p:nvSpPr>
          <p:cNvPr id="232" name="Google Shape;232;g143bc6718c0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3bc6718c0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43bc6718c0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https://www.bayshore.ca/resources/demand-for-physiotherapy-will-rise-as-the-population-ages/ (Paragraph 1,2,3)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 https://www.ncbi.nlm.nih.gov/pmc/articles/PMC2923776/ (Paragraph 1 of introduction)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https://orsmi.com/orsblog/cost-of-physical-therapy</a:t>
            </a:r>
            <a:r>
              <a:rPr lang="en-US"/>
              <a:t> (</a:t>
            </a:r>
            <a:r>
              <a:rPr lang="en-US" cap="none"/>
              <a:t>The Higher Price Of Not Going To Physical Therapy)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4. </a:t>
            </a:r>
            <a:r>
              <a:rPr lang="en-US" u="sng" cap="none">
                <a:solidFill>
                  <a:schemeClr val="hlink"/>
                </a:solidFill>
                <a:hlinkClick r:id="rId3"/>
              </a:rPr>
              <a:t>https://www.sciencedirect.com/science/article/pii/s1658361216000056</a:t>
            </a:r>
            <a:r>
              <a:rPr lang="en-US" cap="none"/>
              <a:t> (Paragraph 1)</a:t>
            </a:r>
            <a:endParaRPr cap="non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5. </a:t>
            </a:r>
            <a:r>
              <a:rPr lang="en-US" u="sng" cap="none">
                <a:solidFill>
                  <a:schemeClr val="hlink"/>
                </a:solidFill>
                <a:hlinkClick r:id="rId4"/>
              </a:rPr>
              <a:t>https://www.datapine.com/kpi-examples-and-templates/healthcare#patient-wait-time</a:t>
            </a:r>
            <a:r>
              <a:rPr lang="en-US" cap="none"/>
              <a:t> (Patient Wait Time, Decrease Patients’ Waiting Time)</a:t>
            </a:r>
            <a:endParaRPr/>
          </a:p>
        </p:txBody>
      </p:sp>
      <p:sp>
        <p:nvSpPr>
          <p:cNvPr id="246" name="Google Shape;246;g143bc6718c0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312218" y="136525"/>
            <a:ext cx="9789950" cy="731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312218" y="755129"/>
            <a:ext cx="978859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" name="Google Shape;24;p12"/>
          <p:cNvCxnSpPr/>
          <p:nvPr/>
        </p:nvCxnSpPr>
        <p:spPr>
          <a:xfrm>
            <a:off x="278501" y="230047"/>
            <a:ext cx="0" cy="85428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11757804" y="6427419"/>
            <a:ext cx="434196" cy="531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" name="Google Shape;26;p12"/>
          <p:cNvGraphicFramePr/>
          <p:nvPr/>
        </p:nvGraphicFramePr>
        <p:xfrm>
          <a:off x="-2" y="6487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{F3BE9962-85E5-477A-A92A-DC74D4A8D82B}</a:tableStyleId>
              </a:tblPr>
              <a:tblGrid>
                <a:gridCol w="1959625"/>
                <a:gridCol w="1959625"/>
                <a:gridCol w="1959625"/>
                <a:gridCol w="1959625"/>
                <a:gridCol w="1959625"/>
                <a:gridCol w="1959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Overview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595959"/>
                          </a:solidFill>
                        </a:rPr>
                        <a:t>Target Market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595959"/>
                          </a:solidFill>
                        </a:rPr>
                        <a:t>Competitive Strategy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595959"/>
                          </a:solidFill>
                        </a:rPr>
                        <a:t>Costing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595959"/>
                          </a:solidFill>
                        </a:rPr>
                        <a:t>Pricing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595959"/>
                          </a:solidFill>
                        </a:rPr>
                        <a:t>Financial Projections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" name="Google Shape;27;p12"/>
          <p:cNvCxnSpPr/>
          <p:nvPr/>
        </p:nvCxnSpPr>
        <p:spPr>
          <a:xfrm>
            <a:off x="1665" y="6487801"/>
            <a:ext cx="1956531" cy="0"/>
          </a:xfrm>
          <a:prstGeom prst="straightConnector1">
            <a:avLst/>
          </a:prstGeom>
          <a:noFill/>
          <a:ln cap="flat" cmpd="sng" w="38100">
            <a:solidFill>
              <a:srgbClr val="EE7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" name="Google Shape;2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63715" y="291243"/>
            <a:ext cx="1711187" cy="73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2218" y="136525"/>
            <a:ext cx="9204016" cy="731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2218" y="755129"/>
            <a:ext cx="9202737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13"/>
          <p:cNvCxnSpPr/>
          <p:nvPr/>
        </p:nvCxnSpPr>
        <p:spPr>
          <a:xfrm>
            <a:off x="278501" y="230047"/>
            <a:ext cx="0" cy="85428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11757804" y="6427419"/>
            <a:ext cx="434196" cy="531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63715" y="291243"/>
            <a:ext cx="1711187" cy="73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9740665" y="1662681"/>
            <a:ext cx="141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aseline="30000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lpha - Free education icons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3070" y="2288256"/>
            <a:ext cx="902100" cy="90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str lanceeraanbod" id="105" name="Google Shape;105;p1"/>
          <p:cNvPicPr preferRelativeResize="0"/>
          <p:nvPr/>
        </p:nvPicPr>
        <p:blipFill rotWithShape="1">
          <a:blip r:embed="rId4">
            <a:alphaModFix/>
          </a:blip>
          <a:srcRect b="32751" l="0" r="0" t="26573"/>
          <a:stretch/>
        </p:blipFill>
        <p:spPr>
          <a:xfrm>
            <a:off x="1612763" y="1207275"/>
            <a:ext cx="5530928" cy="149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4212" y="3706093"/>
            <a:ext cx="1939826" cy="14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1740938" y="3373725"/>
            <a:ext cx="52746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Leveraging on 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insights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improved </a:t>
            </a:r>
            <a:r>
              <a:rPr b="1" i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client-banker interactions </a:t>
            </a:r>
            <a:endParaRPr b="1" i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enhance wealth management solutions 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8609688" y="961750"/>
            <a:ext cx="19500" cy="52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312218" y="136525"/>
            <a:ext cx="9789950" cy="731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312218" y="755129"/>
            <a:ext cx="978859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Leveraging on natural language processing insights to improve client-banker relations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3533862" y="3451632"/>
            <a:ext cx="225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credible foresights on future changes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12217" y="5487615"/>
            <a:ext cx="11567565" cy="738321"/>
          </a:xfrm>
          <a:prstGeom prst="rect">
            <a:avLst/>
          </a:prstGeom>
          <a:solidFill>
            <a:srgbClr val="EE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Gap:  Readily available wealth management solutions that is effective, creating an opportunity for us to explore products and services that would nurture a conducive investing environment for clients.</a:t>
            </a:r>
            <a:endParaRPr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11757804" y="6427419"/>
            <a:ext cx="434196" cy="531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119" name="Google Shape;119;p2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10277832" y="231947"/>
            <a:ext cx="1730728" cy="9507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oolhouse"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3166" y="1615656"/>
            <a:ext cx="2055170" cy="2055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room" id="121" name="Google Shape;1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7063" y="1728204"/>
            <a:ext cx="1830067" cy="1830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ks on shelf" id="122" name="Google Shape;1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15866" y="1783872"/>
            <a:ext cx="1727498" cy="172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0" y="6427419"/>
            <a:ext cx="11879782" cy="48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815786" y="3451632"/>
            <a:ext cx="225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reliable information on investment opportunities 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299012" y="3451625"/>
            <a:ext cx="250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Banker Support for Clients (Lack of direct access)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9152683" y="3451630"/>
            <a:ext cx="225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centralised logging systems for investment transactions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etition with solid fill" id="127" name="Google Shape;12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0921" y="1513172"/>
            <a:ext cx="2268913" cy="226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uation cap with solid fill" id="128" name="Google Shape;12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6242" y="14347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uation cap with solid fill" id="129" name="Google Shape;12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81776" y="2138751"/>
            <a:ext cx="520139" cy="5201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10054800" y="103725"/>
            <a:ext cx="2080800" cy="14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131" name="Google Shape;131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12062" y="-40575"/>
            <a:ext cx="2166298" cy="1444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312218" y="136525"/>
            <a:ext cx="9789950" cy="731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Unique Value Proposition (UVP)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276118" y="755129"/>
            <a:ext cx="97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makes us different?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6245824" y="3972592"/>
            <a:ext cx="225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communication between bankers and clients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11757804" y="6427419"/>
            <a:ext cx="434196" cy="531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141" name="Google Shape;141;p4"/>
          <p:cNvPicPr preferRelativeResize="0"/>
          <p:nvPr/>
        </p:nvPicPr>
        <p:blipFill rotWithShape="1">
          <a:blip r:embed="rId3">
            <a:alphaModFix/>
          </a:blip>
          <a:srcRect b="15362" l="0" r="0" t="0"/>
          <a:stretch/>
        </p:blipFill>
        <p:spPr>
          <a:xfrm>
            <a:off x="10243182" y="175235"/>
            <a:ext cx="1730728" cy="9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>
            <a:off x="0" y="6427419"/>
            <a:ext cx="11879782" cy="48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518574" y="4335213"/>
            <a:ext cx="24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Multi-Layered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 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1013151" y="4249630"/>
            <a:ext cx="2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investment information 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8695058" y="4087340"/>
            <a:ext cx="225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tracking capabilities with aggregation view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 with solid fill"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5529" y="2799231"/>
            <a:ext cx="1584089" cy="15840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pwatch 25% with solid fill" id="147" name="Google Shape;1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5452" y="2427463"/>
            <a:ext cx="1584088" cy="1584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s with solid fill" id="148" name="Google Shape;14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600" y="2704513"/>
            <a:ext cx="1584100" cy="158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ers with solid fill" id="149" name="Google Shape;14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76725" y="2455662"/>
            <a:ext cx="1674621" cy="167462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>
            <a:off x="10156350" y="53250"/>
            <a:ext cx="1901100" cy="13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151" name="Google Shape;15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23750" y="0"/>
            <a:ext cx="2166298" cy="14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3bc6718c0_3_31"/>
          <p:cNvSpPr txBox="1"/>
          <p:nvPr>
            <p:ph type="title"/>
          </p:nvPr>
        </p:nvSpPr>
        <p:spPr>
          <a:xfrm>
            <a:off x="312218" y="136525"/>
            <a:ext cx="978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Unique Value Proposition (UVP)</a:t>
            </a:r>
            <a:endParaRPr/>
          </a:p>
        </p:txBody>
      </p:sp>
      <p:sp>
        <p:nvSpPr>
          <p:cNvPr id="158" name="Google Shape;158;g143bc6718c0_3_31"/>
          <p:cNvSpPr txBox="1"/>
          <p:nvPr>
            <p:ph idx="1" type="body"/>
          </p:nvPr>
        </p:nvSpPr>
        <p:spPr>
          <a:xfrm>
            <a:off x="276118" y="755129"/>
            <a:ext cx="97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makes us different?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9" name="Google Shape;159;g143bc6718c0_3_31"/>
          <p:cNvSpPr txBox="1"/>
          <p:nvPr>
            <p:ph idx="12" type="sldNum"/>
          </p:nvPr>
        </p:nvSpPr>
        <p:spPr>
          <a:xfrm>
            <a:off x="11757804" y="6427419"/>
            <a:ext cx="4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160" name="Google Shape;160;g143bc6718c0_3_31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10243182" y="175235"/>
            <a:ext cx="1730728" cy="9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43bc6718c0_3_31"/>
          <p:cNvSpPr/>
          <p:nvPr/>
        </p:nvSpPr>
        <p:spPr>
          <a:xfrm>
            <a:off x="0" y="6427419"/>
            <a:ext cx="118797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3bc6718c0_3_31"/>
          <p:cNvSpPr/>
          <p:nvPr/>
        </p:nvSpPr>
        <p:spPr>
          <a:xfrm>
            <a:off x="10156350" y="53250"/>
            <a:ext cx="1901100" cy="13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163" name="Google Shape;163;g143bc6718c0_3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750" y="0"/>
            <a:ext cx="2166298" cy="144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43bc6718c0_3_31"/>
          <p:cNvSpPr/>
          <p:nvPr/>
        </p:nvSpPr>
        <p:spPr>
          <a:xfrm rot="-5400000">
            <a:off x="5571635" y="3324898"/>
            <a:ext cx="597900" cy="32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43bc6718c0_3_31"/>
          <p:cNvSpPr txBox="1"/>
          <p:nvPr/>
        </p:nvSpPr>
        <p:spPr>
          <a:xfrm>
            <a:off x="4705226" y="2507380"/>
            <a:ext cx="233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investment information 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s with solid fill" id="166" name="Google Shape;166;g143bc6718c0_3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7675" y="962263"/>
            <a:ext cx="1584100" cy="15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43bc6718c0_3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151" y="3786150"/>
            <a:ext cx="3890964" cy="29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43bc6718c0_3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1810" y="4005367"/>
            <a:ext cx="5854315" cy="2668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43bc6718c0_3_31"/>
          <p:cNvSpPr txBox="1"/>
          <p:nvPr/>
        </p:nvSpPr>
        <p:spPr>
          <a:xfrm>
            <a:off x="973625" y="6628725"/>
            <a:ext cx="23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Stock Summary and History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43bc6718c0_3_31"/>
          <p:cNvSpPr txBox="1"/>
          <p:nvPr/>
        </p:nvSpPr>
        <p:spPr>
          <a:xfrm>
            <a:off x="5447525" y="6597450"/>
            <a:ext cx="23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Stock News, Winners and Losers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3bc6718c0_3_61"/>
          <p:cNvSpPr txBox="1"/>
          <p:nvPr>
            <p:ph type="title"/>
          </p:nvPr>
        </p:nvSpPr>
        <p:spPr>
          <a:xfrm>
            <a:off x="312218" y="136525"/>
            <a:ext cx="978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Unique Value Proposition (UVP)</a:t>
            </a:r>
            <a:endParaRPr/>
          </a:p>
        </p:txBody>
      </p:sp>
      <p:sp>
        <p:nvSpPr>
          <p:cNvPr id="177" name="Google Shape;177;g143bc6718c0_3_61"/>
          <p:cNvSpPr txBox="1"/>
          <p:nvPr>
            <p:ph idx="1" type="body"/>
          </p:nvPr>
        </p:nvSpPr>
        <p:spPr>
          <a:xfrm>
            <a:off x="276118" y="755129"/>
            <a:ext cx="97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makes us different?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8" name="Google Shape;178;g143bc6718c0_3_61"/>
          <p:cNvSpPr txBox="1"/>
          <p:nvPr>
            <p:ph idx="12" type="sldNum"/>
          </p:nvPr>
        </p:nvSpPr>
        <p:spPr>
          <a:xfrm>
            <a:off x="11757804" y="6427419"/>
            <a:ext cx="4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179" name="Google Shape;179;g143bc6718c0_3_61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10243182" y="175235"/>
            <a:ext cx="1730728" cy="9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43bc6718c0_3_61"/>
          <p:cNvSpPr/>
          <p:nvPr/>
        </p:nvSpPr>
        <p:spPr>
          <a:xfrm>
            <a:off x="0" y="6427419"/>
            <a:ext cx="118797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3bc6718c0_3_61"/>
          <p:cNvSpPr txBox="1"/>
          <p:nvPr/>
        </p:nvSpPr>
        <p:spPr>
          <a:xfrm>
            <a:off x="4737774" y="2430213"/>
            <a:ext cx="24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Multi-Layered analysis</a:t>
            </a:r>
            <a:endParaRPr/>
          </a:p>
        </p:txBody>
      </p:sp>
      <p:pic>
        <p:nvPicPr>
          <p:cNvPr descr="Database with solid fill" id="182" name="Google Shape;182;g143bc6718c0_3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4729" y="894231"/>
            <a:ext cx="1584089" cy="158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43bc6718c0_3_61"/>
          <p:cNvSpPr/>
          <p:nvPr/>
        </p:nvSpPr>
        <p:spPr>
          <a:xfrm>
            <a:off x="10156350" y="53250"/>
            <a:ext cx="1901100" cy="13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184" name="Google Shape;184;g143bc6718c0_3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23750" y="0"/>
            <a:ext cx="2166298" cy="14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43bc6718c0_3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6525" y="3565330"/>
            <a:ext cx="2418000" cy="249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43bc6718c0_3_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4617" y="3565324"/>
            <a:ext cx="2631924" cy="1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43bc6718c0_3_61"/>
          <p:cNvPicPr preferRelativeResize="0"/>
          <p:nvPr/>
        </p:nvPicPr>
        <p:blipFill rotWithShape="1">
          <a:blip r:embed="rId8">
            <a:alphaModFix/>
          </a:blip>
          <a:srcRect b="0" l="0" r="0" t="1835"/>
          <a:stretch/>
        </p:blipFill>
        <p:spPr>
          <a:xfrm>
            <a:off x="4653025" y="4822350"/>
            <a:ext cx="2631925" cy="14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43bc6718c0_3_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62700" y="3854784"/>
            <a:ext cx="3817000" cy="19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43bc6718c0_3_61"/>
          <p:cNvSpPr/>
          <p:nvPr/>
        </p:nvSpPr>
        <p:spPr>
          <a:xfrm rot="-1844810">
            <a:off x="3236826" y="2929587"/>
            <a:ext cx="597951" cy="3245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43bc6718c0_3_61"/>
          <p:cNvSpPr/>
          <p:nvPr/>
        </p:nvSpPr>
        <p:spPr>
          <a:xfrm rot="-5400000">
            <a:off x="5571635" y="3020098"/>
            <a:ext cx="597900" cy="32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43bc6718c0_3_61"/>
          <p:cNvSpPr/>
          <p:nvPr/>
        </p:nvSpPr>
        <p:spPr>
          <a:xfrm rot="-8389363">
            <a:off x="8218463" y="2929536"/>
            <a:ext cx="597996" cy="32465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43bc6718c0_3_61"/>
          <p:cNvSpPr txBox="1"/>
          <p:nvPr/>
        </p:nvSpPr>
        <p:spPr>
          <a:xfrm>
            <a:off x="1056524" y="6348963"/>
            <a:ext cx="24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analysis</a:t>
            </a:r>
            <a:endParaRPr i="1"/>
          </a:p>
        </p:txBody>
      </p:sp>
      <p:sp>
        <p:nvSpPr>
          <p:cNvPr id="193" name="Google Shape;193;g143bc6718c0_3_61"/>
          <p:cNvSpPr txBox="1"/>
          <p:nvPr/>
        </p:nvSpPr>
        <p:spPr>
          <a:xfrm>
            <a:off x="4661574" y="6348963"/>
            <a:ext cx="24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i="1"/>
          </a:p>
        </p:txBody>
      </p:sp>
      <p:sp>
        <p:nvSpPr>
          <p:cNvPr id="194" name="Google Shape;194;g143bc6718c0_3_61"/>
          <p:cNvSpPr txBox="1"/>
          <p:nvPr/>
        </p:nvSpPr>
        <p:spPr>
          <a:xfrm>
            <a:off x="8762199" y="6266538"/>
            <a:ext cx="24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Banker’s analysis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3bc6718c0_3_90"/>
          <p:cNvSpPr txBox="1"/>
          <p:nvPr>
            <p:ph type="title"/>
          </p:nvPr>
        </p:nvSpPr>
        <p:spPr>
          <a:xfrm>
            <a:off x="312218" y="136525"/>
            <a:ext cx="978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Unique Value Proposition (UVP)</a:t>
            </a:r>
            <a:endParaRPr/>
          </a:p>
        </p:txBody>
      </p:sp>
      <p:sp>
        <p:nvSpPr>
          <p:cNvPr id="201" name="Google Shape;201;g143bc6718c0_3_90"/>
          <p:cNvSpPr txBox="1"/>
          <p:nvPr>
            <p:ph idx="1" type="body"/>
          </p:nvPr>
        </p:nvSpPr>
        <p:spPr>
          <a:xfrm>
            <a:off x="276118" y="755129"/>
            <a:ext cx="97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makes us different?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2" name="Google Shape;202;g143bc6718c0_3_90"/>
          <p:cNvSpPr txBox="1"/>
          <p:nvPr>
            <p:ph idx="12" type="sldNum"/>
          </p:nvPr>
        </p:nvSpPr>
        <p:spPr>
          <a:xfrm>
            <a:off x="11757804" y="6427419"/>
            <a:ext cx="4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203" name="Google Shape;203;g143bc6718c0_3_90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10243182" y="175235"/>
            <a:ext cx="1730728" cy="9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43bc6718c0_3_90"/>
          <p:cNvSpPr/>
          <p:nvPr/>
        </p:nvSpPr>
        <p:spPr>
          <a:xfrm>
            <a:off x="0" y="6427419"/>
            <a:ext cx="118797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3bc6718c0_3_90"/>
          <p:cNvSpPr/>
          <p:nvPr/>
        </p:nvSpPr>
        <p:spPr>
          <a:xfrm>
            <a:off x="10156350" y="53250"/>
            <a:ext cx="1901100" cy="13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206" name="Google Shape;206;g143bc6718c0_3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750" y="0"/>
            <a:ext cx="2166298" cy="144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43bc6718c0_3_90"/>
          <p:cNvSpPr txBox="1"/>
          <p:nvPr/>
        </p:nvSpPr>
        <p:spPr>
          <a:xfrm>
            <a:off x="1205500" y="3546588"/>
            <a:ext cx="38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communication between bankers and clients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opwatch 25% with solid fill" id="208" name="Google Shape;208;g143bc6718c0_3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1252" y="2018526"/>
            <a:ext cx="1584088" cy="15840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43bc6718c0_3_90"/>
          <p:cNvSpPr/>
          <p:nvPr/>
        </p:nvSpPr>
        <p:spPr>
          <a:xfrm rot="10800000">
            <a:off x="5533135" y="3353336"/>
            <a:ext cx="597900" cy="32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143bc6718c0_3_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8698" y="1333150"/>
            <a:ext cx="2651399" cy="436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43bc6718c0_3_90"/>
          <p:cNvSpPr txBox="1"/>
          <p:nvPr/>
        </p:nvSpPr>
        <p:spPr>
          <a:xfrm>
            <a:off x="7178700" y="5698100"/>
            <a:ext cx="23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Chat between Client and Banker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3bc6718c0_3_117"/>
          <p:cNvSpPr txBox="1"/>
          <p:nvPr>
            <p:ph type="title"/>
          </p:nvPr>
        </p:nvSpPr>
        <p:spPr>
          <a:xfrm>
            <a:off x="312218" y="136525"/>
            <a:ext cx="978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Unique Value Proposition (UVP)</a:t>
            </a:r>
            <a:endParaRPr/>
          </a:p>
        </p:txBody>
      </p:sp>
      <p:sp>
        <p:nvSpPr>
          <p:cNvPr id="218" name="Google Shape;218;g143bc6718c0_3_117"/>
          <p:cNvSpPr txBox="1"/>
          <p:nvPr>
            <p:ph idx="1" type="body"/>
          </p:nvPr>
        </p:nvSpPr>
        <p:spPr>
          <a:xfrm>
            <a:off x="276118" y="755129"/>
            <a:ext cx="97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What makes us different?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9" name="Google Shape;219;g143bc6718c0_3_117"/>
          <p:cNvSpPr txBox="1"/>
          <p:nvPr>
            <p:ph idx="12" type="sldNum"/>
          </p:nvPr>
        </p:nvSpPr>
        <p:spPr>
          <a:xfrm>
            <a:off x="11757804" y="6427419"/>
            <a:ext cx="4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220" name="Google Shape;220;g143bc6718c0_3_117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10243182" y="175235"/>
            <a:ext cx="1730728" cy="9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43bc6718c0_3_117"/>
          <p:cNvSpPr/>
          <p:nvPr/>
        </p:nvSpPr>
        <p:spPr>
          <a:xfrm>
            <a:off x="0" y="6427419"/>
            <a:ext cx="118797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3bc6718c0_3_117"/>
          <p:cNvSpPr/>
          <p:nvPr/>
        </p:nvSpPr>
        <p:spPr>
          <a:xfrm>
            <a:off x="10156350" y="53250"/>
            <a:ext cx="1901100" cy="13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223" name="Google Shape;223;g143bc6718c0_3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750" y="0"/>
            <a:ext cx="2166298" cy="144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43bc6718c0_3_117"/>
          <p:cNvSpPr/>
          <p:nvPr/>
        </p:nvSpPr>
        <p:spPr>
          <a:xfrm rot="-5400000">
            <a:off x="5640910" y="3627186"/>
            <a:ext cx="597900" cy="32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43bc6718c0_3_117"/>
          <p:cNvSpPr txBox="1"/>
          <p:nvPr/>
        </p:nvSpPr>
        <p:spPr>
          <a:xfrm>
            <a:off x="4812908" y="2567115"/>
            <a:ext cx="225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tracking capabilities with aggregation view</a:t>
            </a:r>
            <a:endParaRPr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ers with solid fill" id="226" name="Google Shape;226;g143bc6718c0_3_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4575" y="935437"/>
            <a:ext cx="1674621" cy="167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43bc6718c0_3_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888" y="4181047"/>
            <a:ext cx="8106225" cy="26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43bc6718c0_3_117"/>
          <p:cNvSpPr txBox="1"/>
          <p:nvPr/>
        </p:nvSpPr>
        <p:spPr>
          <a:xfrm>
            <a:off x="1969000" y="6604425"/>
            <a:ext cx="238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Portfolio logging</a:t>
            </a:r>
            <a:endParaRPr i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3bc6718c0_6_0"/>
          <p:cNvSpPr txBox="1"/>
          <p:nvPr>
            <p:ph type="title"/>
          </p:nvPr>
        </p:nvSpPr>
        <p:spPr>
          <a:xfrm>
            <a:off x="312218" y="136525"/>
            <a:ext cx="978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Tech</a:t>
            </a:r>
            <a:endParaRPr/>
          </a:p>
        </p:txBody>
      </p:sp>
      <p:sp>
        <p:nvSpPr>
          <p:cNvPr id="235" name="Google Shape;235;g143bc6718c0_6_0"/>
          <p:cNvSpPr txBox="1"/>
          <p:nvPr>
            <p:ph idx="1" type="body"/>
          </p:nvPr>
        </p:nvSpPr>
        <p:spPr>
          <a:xfrm>
            <a:off x="312218" y="755129"/>
            <a:ext cx="97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236" name="Google Shape;236;g143bc6718c0_6_0"/>
          <p:cNvSpPr txBox="1"/>
          <p:nvPr>
            <p:ph idx="12" type="sldNum"/>
          </p:nvPr>
        </p:nvSpPr>
        <p:spPr>
          <a:xfrm>
            <a:off x="11757804" y="6427419"/>
            <a:ext cx="4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237" name="Google Shape;237;g143bc6718c0_6_0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10243182" y="175235"/>
            <a:ext cx="1730728" cy="9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43bc6718c0_6_0"/>
          <p:cNvSpPr/>
          <p:nvPr/>
        </p:nvSpPr>
        <p:spPr>
          <a:xfrm>
            <a:off x="0" y="6427419"/>
            <a:ext cx="118797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43bc6718c0_6_0"/>
          <p:cNvSpPr/>
          <p:nvPr/>
        </p:nvSpPr>
        <p:spPr>
          <a:xfrm>
            <a:off x="10138300" y="83325"/>
            <a:ext cx="1901100" cy="108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240" name="Google Shape;240;g143bc6718c0_6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5400" y="0"/>
            <a:ext cx="2166298" cy="1444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41" name="Google Shape;241;g143bc6718c0_6_0"/>
          <p:cNvSpPr/>
          <p:nvPr/>
        </p:nvSpPr>
        <p:spPr>
          <a:xfrm>
            <a:off x="8939675" y="2234925"/>
            <a:ext cx="613500" cy="8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143bc6718c0_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950" y="1551369"/>
            <a:ext cx="8448101" cy="47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str lanceeraanbod" id="248" name="Google Shape;248;g143bc6718c0_3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3575" y="2878784"/>
            <a:ext cx="1730725" cy="115381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43bc6718c0_3_8"/>
          <p:cNvSpPr txBox="1"/>
          <p:nvPr>
            <p:ph type="title"/>
          </p:nvPr>
        </p:nvSpPr>
        <p:spPr>
          <a:xfrm>
            <a:off x="1179093" y="2441875"/>
            <a:ext cx="9789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6000"/>
              <a:t>App Demo</a:t>
            </a:r>
            <a:endParaRPr sz="6000"/>
          </a:p>
        </p:txBody>
      </p:sp>
      <p:sp>
        <p:nvSpPr>
          <p:cNvPr id="250" name="Google Shape;250;g143bc6718c0_3_8"/>
          <p:cNvSpPr txBox="1"/>
          <p:nvPr>
            <p:ph idx="1" type="body"/>
          </p:nvPr>
        </p:nvSpPr>
        <p:spPr>
          <a:xfrm>
            <a:off x="520043" y="3212854"/>
            <a:ext cx="97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3000"/>
              <a:t>Live walkthrough of </a:t>
            </a:r>
            <a:endParaRPr i="1"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6000"/>
          </a:p>
        </p:txBody>
      </p:sp>
      <p:sp>
        <p:nvSpPr>
          <p:cNvPr id="251" name="Google Shape;251;g143bc6718c0_3_8"/>
          <p:cNvSpPr txBox="1"/>
          <p:nvPr>
            <p:ph idx="12" type="sldNum"/>
          </p:nvPr>
        </p:nvSpPr>
        <p:spPr>
          <a:xfrm>
            <a:off x="11757804" y="6427419"/>
            <a:ext cx="4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eter Russell – 1AA1" id="252" name="Google Shape;252;g143bc6718c0_3_8"/>
          <p:cNvPicPr preferRelativeResize="0"/>
          <p:nvPr/>
        </p:nvPicPr>
        <p:blipFill rotWithShape="1">
          <a:blip r:embed="rId4">
            <a:alphaModFix/>
          </a:blip>
          <a:srcRect b="15361" l="0" r="0" t="0"/>
          <a:stretch/>
        </p:blipFill>
        <p:spPr>
          <a:xfrm>
            <a:off x="10243182" y="175235"/>
            <a:ext cx="1730728" cy="9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43bc6718c0_3_8"/>
          <p:cNvSpPr/>
          <p:nvPr/>
        </p:nvSpPr>
        <p:spPr>
          <a:xfrm>
            <a:off x="0" y="6427419"/>
            <a:ext cx="118797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43bc6718c0_3_8"/>
          <p:cNvSpPr/>
          <p:nvPr/>
        </p:nvSpPr>
        <p:spPr>
          <a:xfrm>
            <a:off x="10156350" y="53250"/>
            <a:ext cx="1901100" cy="13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vestr lanceeraanbod" id="255" name="Google Shape;255;g143bc6718c0_3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3750" y="0"/>
            <a:ext cx="2166298" cy="14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2022-01-15T12:09:10Z</dcterms:created>
  <dc:creator>Ivan Lua Yangzhi</dc:creator>
</cp:coreProperties>
</file>