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3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  <p:sldId id="275" r:id="rId14"/>
    <p:sldId id="269" r:id="rId15"/>
    <p:sldId id="270" r:id="rId16"/>
    <p:sldId id="271" r:id="rId17"/>
    <p:sldId id="272" r:id="rId18"/>
    <p:sldId id="273" r:id="rId19"/>
    <p:sldId id="274" r:id="rId20"/>
    <p:sldId id="276" r:id="rId21"/>
    <p:sldId id="277" r:id="rId22"/>
    <p:sldId id="279" r:id="rId23"/>
    <p:sldId id="280" r:id="rId24"/>
    <p:sldId id="281" r:id="rId25"/>
    <p:sldId id="282" r:id="rId26"/>
    <p:sldId id="283" r:id="rId27"/>
    <p:sldId id="304" r:id="rId28"/>
    <p:sldId id="305" r:id="rId29"/>
    <p:sldId id="284" r:id="rId30"/>
    <p:sldId id="285" r:id="rId31"/>
    <p:sldId id="288" r:id="rId32"/>
    <p:sldId id="286" r:id="rId33"/>
    <p:sldId id="296" r:id="rId34"/>
    <p:sldId id="287" r:id="rId35"/>
    <p:sldId id="289" r:id="rId36"/>
    <p:sldId id="290" r:id="rId37"/>
    <p:sldId id="291" r:id="rId38"/>
    <p:sldId id="292" r:id="rId39"/>
    <p:sldId id="293" r:id="rId40"/>
    <p:sldId id="295" r:id="rId41"/>
    <p:sldId id="294" r:id="rId42"/>
    <p:sldId id="301" r:id="rId43"/>
    <p:sldId id="297" r:id="rId44"/>
    <p:sldId id="306" r:id="rId45"/>
    <p:sldId id="298" r:id="rId46"/>
    <p:sldId id="299" r:id="rId47"/>
    <p:sldId id="300" r:id="rId48"/>
    <p:sldId id="307" r:id="rId49"/>
    <p:sldId id="302" r:id="rId50"/>
    <p:sldId id="303" r:id="rId51"/>
    <p:sldId id="308" r:id="rId5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73019" autoAdjust="0"/>
  </p:normalViewPr>
  <p:slideViewPr>
    <p:cSldViewPr>
      <p:cViewPr varScale="1">
        <p:scale>
          <a:sx n="49" d="100"/>
          <a:sy n="49" d="100"/>
        </p:scale>
        <p:origin x="-11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7472"/>
    </p:cViewPr>
  </p:sorterViewPr>
  <p:notesViewPr>
    <p:cSldViewPr>
      <p:cViewPr varScale="1">
        <p:scale>
          <a:sx n="52" d="100"/>
          <a:sy n="52" d="100"/>
        </p:scale>
        <p:origin x="-1962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C2AF3B-4751-4315-971B-6B59C3F362F1}" type="datetimeFigureOut">
              <a:rPr lang="en-US" smtClean="0"/>
              <a:pPr/>
              <a:t>4/8/2009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AEE1A-B8F1-451B-9317-C8D6805F33AD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Goal is to manage memory for you... Something</a:t>
            </a:r>
            <a:r>
              <a:rPr lang="en-GB" baseline="0" dirty="0" smtClean="0"/>
              <a:t> less to think about.</a:t>
            </a:r>
          </a:p>
          <a:p>
            <a:r>
              <a:rPr lang="en-GB" baseline="0" dirty="0" smtClean="0"/>
              <a:t>Abstraction – no need to think about the ownership of the memory and/or tracking ownership in code.</a:t>
            </a:r>
            <a:endParaRPr lang="en-GB" dirty="0" smtClean="0"/>
          </a:p>
          <a:p>
            <a:r>
              <a:rPr lang="en-GB" dirty="0" smtClean="0"/>
              <a:t>Security-</a:t>
            </a:r>
            <a:r>
              <a:rPr lang="en-GB" baseline="0" dirty="0" smtClean="0"/>
              <a:t> module with internal read-only dictionary can’t just return a pointer to the data as client may free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All the work happens in update – we adjust the count for the new pointer and then adjust for the old.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Recursively</a:t>
            </a:r>
            <a:r>
              <a:rPr lang="en-GB" baseline="0" dirty="0" smtClean="0"/>
              <a:t> trace through the roots.</a:t>
            </a:r>
          </a:p>
          <a:p>
            <a:r>
              <a:rPr lang="en-GB" baseline="0" dirty="0" smtClean="0"/>
              <a:t>Then walk through the objects.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25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Requires multiple</a:t>
            </a:r>
            <a:r>
              <a:rPr lang="en-GB" baseline="0" dirty="0" smtClean="0"/>
              <a:t> passes through the heap.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27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Need all of the roots available</a:t>
            </a:r>
            <a:r>
              <a:rPr lang="en-GB" baseline="0" dirty="0" smtClean="0"/>
              <a:t> (not in a register).</a:t>
            </a:r>
          </a:p>
          <a:p>
            <a:r>
              <a:rPr lang="en-GB" baseline="0" dirty="0" smtClean="0"/>
              <a:t>No interior pointers.</a:t>
            </a:r>
          </a:p>
          <a:p>
            <a:r>
              <a:rPr lang="en-GB" baseline="0" dirty="0" smtClean="0"/>
              <a:t>Poll in backwards branch.</a:t>
            </a:r>
          </a:p>
          <a:p>
            <a:r>
              <a:rPr lang="en-GB" baseline="0" dirty="0" smtClean="0"/>
              <a:t>Haskell and sparks on parallel machines.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33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Need to record the pointers from 1 to 0 – act as root allowing us to collect generation 0.</a:t>
            </a:r>
          </a:p>
          <a:p>
            <a:r>
              <a:rPr lang="en-GB" dirty="0" smtClean="0"/>
              <a:t>Don’t need the pointers the other way as when collecting gen</a:t>
            </a:r>
            <a:r>
              <a:rPr lang="en-GB" baseline="0" dirty="0" smtClean="0"/>
              <a:t> 1 we will also collect generation 0.</a:t>
            </a:r>
          </a:p>
          <a:p>
            <a:r>
              <a:rPr lang="en-GB" baseline="0" dirty="0" err="1" smtClean="0"/>
              <a:t>Cf</a:t>
            </a:r>
            <a:r>
              <a:rPr lang="en-GB" baseline="0" dirty="0" smtClean="0"/>
              <a:t> train algorithm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35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Need to record the pointers that cross the boundary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36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Don’t notice 1 and 2 are dead until we collect gen1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37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Of course,</a:t>
            </a:r>
            <a:r>
              <a:rPr lang="en-GB" baseline="0" dirty="0" smtClean="0"/>
              <a:t> if 1 were dead, we would still keep it until we do a generation 1 collection.</a:t>
            </a:r>
          </a:p>
          <a:p>
            <a:r>
              <a:rPr lang="en-GB" baseline="0" dirty="0" smtClean="0"/>
              <a:t>Typically that 2-&gt;3 pointer would remain around – we’d scan when collecting and remove if no gen0 pointers found.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38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Trade off space against need to scan at </a:t>
            </a:r>
            <a:r>
              <a:rPr lang="en-GB" dirty="0" err="1" smtClean="0"/>
              <a:t>gc</a:t>
            </a:r>
            <a:r>
              <a:rPr lang="en-GB" dirty="0" smtClean="0"/>
              <a:t> time.</a:t>
            </a:r>
          </a:p>
          <a:p>
            <a:r>
              <a:rPr lang="en-GB" dirty="0" smtClean="0"/>
              <a:t>Maintain</a:t>
            </a:r>
            <a:r>
              <a:rPr lang="en-GB" baseline="0" dirty="0" smtClean="0"/>
              <a:t> the truth of the map – if find no pointers, clear the bit.</a:t>
            </a:r>
          </a:p>
          <a:p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39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Lower the pause time at the cost of throughput.</a:t>
            </a:r>
          </a:p>
          <a:p>
            <a:r>
              <a:rPr lang="en-GB" dirty="0" smtClean="0"/>
              <a:t>Fixing pointers may be costly, so often indirect through object tables.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41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Caches that grow without</a:t>
            </a:r>
            <a:r>
              <a:rPr lang="en-GB" baseline="0" dirty="0" smtClean="0"/>
              <a:t> bound will still do so.</a:t>
            </a:r>
          </a:p>
          <a:p>
            <a:r>
              <a:rPr lang="en-GB" baseline="0" dirty="0" smtClean="0"/>
              <a:t>Conservative estimate as to what is live – if you hold onto 1mB blocks, the system may not be able to deduce they are dead.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Foreign objects</a:t>
            </a:r>
            <a:r>
              <a:rPr lang="en-GB" baseline="0" dirty="0" smtClean="0"/>
              <a:t> managed by </a:t>
            </a:r>
            <a:r>
              <a:rPr lang="en-GB" baseline="0" dirty="0" err="1" smtClean="0"/>
              <a:t>malloc</a:t>
            </a:r>
            <a:r>
              <a:rPr lang="en-GB" baseline="0" dirty="0" smtClean="0"/>
              <a:t>/free or marshalling but nicer if the heap can be acted on directly (at the cost of possible corruption).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44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30% gain by turning</a:t>
            </a:r>
            <a:r>
              <a:rPr lang="en-GB" baseline="0" dirty="0" smtClean="0"/>
              <a:t> off the virtual memory system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lower rectangle is the heap – the memory area managed by the garbage collector. It may be many disconnected blocks.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GC could preserve correctness</a:t>
            </a:r>
            <a:r>
              <a:rPr lang="en-GB" baseline="0" dirty="0" smtClean="0"/>
              <a:t> by never reclaiming any memory.</a:t>
            </a:r>
            <a:endParaRPr lang="en-GB" baseline="0" smtClean="0"/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Space may be in the object or elsewhere ( a</a:t>
            </a:r>
            <a:r>
              <a:rPr lang="en-GB" baseline="0" dirty="0" smtClean="0"/>
              <a:t> mark bit attached to the object or in mark bitmap elsewhere)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The type field fields points outside the heap...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Single instance of out of memory exception.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RC</a:t>
            </a:r>
            <a:r>
              <a:rPr lang="en-GB" baseline="0" dirty="0" smtClean="0"/>
              <a:t> sponsored project for Rotor after complaints about </a:t>
            </a:r>
            <a:r>
              <a:rPr lang="en-GB" baseline="0" dirty="0" err="1" smtClean="0"/>
              <a:t>Idispose</a:t>
            </a:r>
            <a:r>
              <a:rPr lang="en-GB" baseline="0" dirty="0" smtClean="0"/>
              <a:t>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7AEE1A-B8F1-451B-9317-C8D6805F33AD}" type="slidenum">
              <a:rPr lang="en-GB" smtClean="0"/>
              <a:pPr/>
              <a:t>21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21276-D8D2-4A64-BB64-C9C8A6137E1A}" type="datetimeFigureOut">
              <a:rPr lang="en-US" smtClean="0"/>
              <a:pPr/>
              <a:t>4/8/2009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B9D1E-4DC2-4AE9-9FA0-CF2EE9E364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21276-D8D2-4A64-BB64-C9C8A6137E1A}" type="datetimeFigureOut">
              <a:rPr lang="en-US" smtClean="0"/>
              <a:pPr/>
              <a:t>4/8/2009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B9D1E-4DC2-4AE9-9FA0-CF2EE9E364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21276-D8D2-4A64-BB64-C9C8A6137E1A}" type="datetimeFigureOut">
              <a:rPr lang="en-US" smtClean="0"/>
              <a:pPr/>
              <a:t>4/8/2009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B9D1E-4DC2-4AE9-9FA0-CF2EE9E364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21276-D8D2-4A64-BB64-C9C8A6137E1A}" type="datetimeFigureOut">
              <a:rPr lang="en-US" smtClean="0"/>
              <a:pPr/>
              <a:t>4/8/2009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B9D1E-4DC2-4AE9-9FA0-CF2EE9E364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21276-D8D2-4A64-BB64-C9C8A6137E1A}" type="datetimeFigureOut">
              <a:rPr lang="en-US" smtClean="0"/>
              <a:pPr/>
              <a:t>4/8/2009</a:t>
            </a:fld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B9D1E-4DC2-4AE9-9FA0-CF2EE9E364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21276-D8D2-4A64-BB64-C9C8A6137E1A}" type="datetimeFigureOut">
              <a:rPr lang="en-US" smtClean="0"/>
              <a:pPr/>
              <a:t>4/8/2009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B9D1E-4DC2-4AE9-9FA0-CF2EE9E364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21276-D8D2-4A64-BB64-C9C8A6137E1A}" type="datetimeFigureOut">
              <a:rPr lang="en-US" smtClean="0"/>
              <a:pPr/>
              <a:t>4/8/2009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B9D1E-4DC2-4AE9-9FA0-CF2EE9E364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21276-D8D2-4A64-BB64-C9C8A6137E1A}" type="datetimeFigureOut">
              <a:rPr lang="en-US" smtClean="0"/>
              <a:pPr/>
              <a:t>4/8/2009</a:t>
            </a:fld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B9D1E-4DC2-4AE9-9FA0-CF2EE9E364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21276-D8D2-4A64-BB64-C9C8A6137E1A}" type="datetimeFigureOut">
              <a:rPr lang="en-US" smtClean="0"/>
              <a:pPr/>
              <a:t>4/8/2009</a:t>
            </a:fld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B9D1E-4DC2-4AE9-9FA0-CF2EE9E364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21276-D8D2-4A64-BB64-C9C8A6137E1A}" type="datetimeFigureOut">
              <a:rPr lang="en-US" smtClean="0"/>
              <a:pPr/>
              <a:t>4/8/2009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B9D1E-4DC2-4AE9-9FA0-CF2EE9E364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4421276-D8D2-4A64-BB64-C9C8A6137E1A}" type="datetimeFigureOut">
              <a:rPr lang="en-US" smtClean="0"/>
              <a:pPr/>
              <a:t>4/8/2009</a:t>
            </a:fld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CB9D1E-4DC2-4AE9-9FA0-CF2EE9E36455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4421276-D8D2-4A64-BB64-C9C8A6137E1A}" type="datetimeFigureOut">
              <a:rPr lang="en-US" smtClean="0"/>
              <a:pPr/>
              <a:t>4/8/2009</a:t>
            </a:fld>
            <a:endParaRPr lang="en-GB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GB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D4CB9D1E-4DC2-4AE9-9FA0-CF2EE9E36455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Garbage Collection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Why? How? When? Where?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14348" y="2143116"/>
            <a:ext cx="7500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           </a:t>
            </a:r>
            <a:r>
              <a:rPr lang="en-GB" dirty="0" err="1" smtClean="0"/>
              <a:t>PartTimer</a:t>
            </a:r>
            <a:r>
              <a:rPr lang="en-GB" dirty="0" smtClean="0"/>
              <a:t> </a:t>
            </a:r>
            <a:r>
              <a:rPr lang="en-GB" dirty="0" err="1" smtClean="0"/>
              <a:t>obj</a:t>
            </a:r>
            <a:r>
              <a:rPr lang="en-GB" dirty="0" smtClean="0"/>
              <a:t> = new </a:t>
            </a:r>
            <a:r>
              <a:rPr lang="en-GB" dirty="0" err="1" smtClean="0"/>
              <a:t>PartTimer</a:t>
            </a:r>
            <a:r>
              <a:rPr lang="en-GB" dirty="0" smtClean="0"/>
              <a:t>();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WeakReference</a:t>
            </a:r>
            <a:r>
              <a:rPr lang="en-GB" dirty="0" smtClean="0"/>
              <a:t> ref1 = new </a:t>
            </a:r>
            <a:r>
              <a:rPr lang="en-GB" dirty="0" err="1" smtClean="0"/>
              <a:t>WeakReference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);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WeakReference</a:t>
            </a:r>
            <a:r>
              <a:rPr lang="en-GB" dirty="0" smtClean="0"/>
              <a:t> ref2 = new </a:t>
            </a:r>
            <a:r>
              <a:rPr lang="en-GB" dirty="0" err="1" smtClean="0"/>
              <a:t>WeakReference</a:t>
            </a:r>
            <a:r>
              <a:rPr lang="en-GB" dirty="0" smtClean="0"/>
              <a:t>(</a:t>
            </a:r>
            <a:r>
              <a:rPr lang="en-GB" dirty="0" err="1" smtClean="0"/>
              <a:t>obj</a:t>
            </a:r>
            <a:r>
              <a:rPr lang="en-GB" dirty="0" smtClean="0"/>
              <a:t>, true);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GC.Collect</a:t>
            </a:r>
            <a:r>
              <a:rPr lang="en-GB" dirty="0" smtClean="0"/>
              <a:t>(2);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Console.WriteLine</a:t>
            </a:r>
            <a:r>
              <a:rPr lang="en-GB" dirty="0" smtClean="0"/>
              <a:t>(ref1.IsAlive);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Console.WriteLine</a:t>
            </a:r>
            <a:r>
              <a:rPr lang="en-GB" dirty="0" smtClean="0"/>
              <a:t>(ref2.IsAlive);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GC?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50 years of technique</a:t>
            </a:r>
          </a:p>
          <a:p>
            <a:r>
              <a:rPr lang="en-GB" dirty="0" smtClean="0"/>
              <a:t>An automated resource manager</a:t>
            </a:r>
          </a:p>
          <a:p>
            <a:r>
              <a:rPr lang="en-GB" dirty="0" smtClean="0"/>
              <a:t>An aid to abstraction and modularity</a:t>
            </a:r>
          </a:p>
          <a:p>
            <a:r>
              <a:rPr lang="en-GB" dirty="0" smtClean="0"/>
              <a:t>A means to manage sharing of data</a:t>
            </a:r>
          </a:p>
          <a:p>
            <a:r>
              <a:rPr lang="en-GB" smtClean="0"/>
              <a:t>Solves leaks and dangling </a:t>
            </a:r>
            <a:r>
              <a:rPr lang="en-GB" dirty="0" smtClean="0"/>
              <a:t>references</a:t>
            </a:r>
          </a:p>
          <a:p>
            <a:r>
              <a:rPr lang="en-GB" dirty="0" smtClean="0"/>
              <a:t>Something less to debug</a:t>
            </a:r>
            <a:br>
              <a:rPr lang="en-GB" dirty="0" smtClean="0"/>
            </a:br>
            <a:r>
              <a:rPr lang="en-GB" dirty="0" smtClean="0"/>
              <a:t>   40% more time solving the real problem</a:t>
            </a:r>
          </a:p>
          <a:p>
            <a:pPr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GC isn’t?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solution for unbounded data structures</a:t>
            </a:r>
          </a:p>
          <a:p>
            <a:r>
              <a:rPr lang="en-GB" dirty="0" smtClean="0"/>
              <a:t>Always suitable for real time systems</a:t>
            </a:r>
            <a:br>
              <a:rPr lang="en-GB" dirty="0" smtClean="0"/>
            </a:br>
            <a:r>
              <a:rPr lang="en-GB" dirty="0" smtClean="0"/>
              <a:t>   - though ok for soft real time</a:t>
            </a:r>
          </a:p>
          <a:p>
            <a:r>
              <a:rPr lang="en-GB" dirty="0" smtClean="0"/>
              <a:t>Free</a:t>
            </a:r>
          </a:p>
          <a:p>
            <a:r>
              <a:rPr lang="en-GB" dirty="0" smtClean="0"/>
              <a:t>Non-deterministic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Malloc</a:t>
            </a:r>
            <a:r>
              <a:rPr lang="en-GB" dirty="0" smtClean="0"/>
              <a:t> and Free aren’t free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Kernighan and Richie</a:t>
            </a:r>
            <a:br>
              <a:rPr lang="en-GB" dirty="0" smtClean="0"/>
            </a:br>
            <a:r>
              <a:rPr lang="en-GB" dirty="0" err="1" smtClean="0"/>
              <a:t>Int</a:t>
            </a:r>
            <a:r>
              <a:rPr lang="en-GB" dirty="0" smtClean="0"/>
              <a:t> * </a:t>
            </a:r>
            <a:r>
              <a:rPr lang="en-GB" dirty="0" err="1" smtClean="0"/>
              <a:t>foo</a:t>
            </a:r>
            <a:r>
              <a:rPr lang="en-GB" dirty="0" smtClean="0"/>
              <a:t>  = </a:t>
            </a:r>
            <a:r>
              <a:rPr lang="en-GB" dirty="0" err="1" smtClean="0"/>
              <a:t>malloc</a:t>
            </a:r>
            <a:r>
              <a:rPr lang="en-GB" dirty="0" smtClean="0"/>
              <a:t>(</a:t>
            </a:r>
            <a:r>
              <a:rPr lang="en-GB" dirty="0" err="1" smtClean="0"/>
              <a:t>sizeof</a:t>
            </a:r>
            <a:r>
              <a:rPr lang="en-GB" dirty="0" smtClean="0"/>
              <a:t>(</a:t>
            </a:r>
            <a:r>
              <a:rPr lang="en-GB" dirty="0" err="1" smtClean="0"/>
              <a:t>int</a:t>
            </a:r>
            <a:r>
              <a:rPr lang="en-GB" dirty="0" smtClean="0"/>
              <a:t>));</a:t>
            </a:r>
            <a:br>
              <a:rPr lang="en-GB" dirty="0" smtClean="0"/>
            </a:br>
            <a:r>
              <a:rPr lang="en-GB" dirty="0" smtClean="0"/>
              <a:t>*</a:t>
            </a:r>
            <a:r>
              <a:rPr lang="en-GB" dirty="0" err="1" smtClean="0"/>
              <a:t>foo</a:t>
            </a:r>
            <a:r>
              <a:rPr lang="en-GB" dirty="0" smtClean="0"/>
              <a:t> = 36;</a:t>
            </a:r>
            <a:br>
              <a:rPr lang="en-GB" dirty="0" smtClean="0"/>
            </a:br>
            <a:r>
              <a:rPr lang="en-GB" dirty="0" smtClean="0"/>
              <a:t>free(</a:t>
            </a:r>
            <a:r>
              <a:rPr lang="en-GB" dirty="0" err="1" smtClean="0"/>
              <a:t>foo</a:t>
            </a:r>
            <a:r>
              <a:rPr lang="en-GB" dirty="0" smtClean="0"/>
              <a:t>);</a:t>
            </a:r>
          </a:p>
          <a:p>
            <a:r>
              <a:rPr lang="en-GB" dirty="0" err="1" smtClean="0"/>
              <a:t>Malloc</a:t>
            </a:r>
            <a:r>
              <a:rPr lang="en-GB" dirty="0" smtClean="0"/>
              <a:t> needs to find a block</a:t>
            </a:r>
          </a:p>
          <a:p>
            <a:r>
              <a:rPr lang="en-GB" dirty="0" smtClean="0"/>
              <a:t>It needs to avoid fragmentation</a:t>
            </a:r>
          </a:p>
          <a:p>
            <a:r>
              <a:rPr lang="en-GB" dirty="0" smtClean="0"/>
              <a:t>Free needs to coalesce blocks</a:t>
            </a:r>
          </a:p>
          <a:p>
            <a:r>
              <a:rPr lang="en-GB" dirty="0" smtClean="0"/>
              <a:t>Both need to be thread safe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what is it really?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Automated Verification of Practical Garbage Collectors</a:t>
            </a:r>
          </a:p>
          <a:p>
            <a:pPr>
              <a:buNone/>
            </a:pP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A verified, simplified GC that runs on Singularity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world of mutating objects</a:t>
            </a:r>
            <a:endParaRPr lang="en-GB" dirty="0"/>
          </a:p>
        </p:txBody>
      </p:sp>
      <p:grpSp>
        <p:nvGrpSpPr>
          <p:cNvPr id="33" name="Group 32"/>
          <p:cNvGrpSpPr/>
          <p:nvPr/>
        </p:nvGrpSpPr>
        <p:grpSpPr>
          <a:xfrm>
            <a:off x="357158" y="1857364"/>
            <a:ext cx="7500990" cy="500066"/>
            <a:chOff x="357158" y="1857364"/>
            <a:chExt cx="7500990" cy="500066"/>
          </a:xfrm>
        </p:grpSpPr>
        <p:grpSp>
          <p:nvGrpSpPr>
            <p:cNvPr id="7" name="Group 6"/>
            <p:cNvGrpSpPr/>
            <p:nvPr/>
          </p:nvGrpSpPr>
          <p:grpSpPr>
            <a:xfrm>
              <a:off x="1214414" y="1857364"/>
              <a:ext cx="1071570" cy="500066"/>
              <a:chOff x="928662" y="1857364"/>
              <a:chExt cx="1071570" cy="500066"/>
            </a:xfrm>
          </p:grpSpPr>
          <p:sp>
            <p:nvSpPr>
              <p:cNvPr id="3" name="Rectangle 2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4" name="Rectangle 3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8" name="Group 7"/>
            <p:cNvGrpSpPr/>
            <p:nvPr/>
          </p:nvGrpSpPr>
          <p:grpSpPr>
            <a:xfrm>
              <a:off x="3143240" y="1857364"/>
              <a:ext cx="1071570" cy="500066"/>
              <a:chOff x="928662" y="1857364"/>
              <a:chExt cx="1071570" cy="50006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10"/>
            <p:cNvGrpSpPr/>
            <p:nvPr/>
          </p:nvGrpSpPr>
          <p:grpSpPr>
            <a:xfrm>
              <a:off x="4929190" y="1857364"/>
              <a:ext cx="1071570" cy="500066"/>
              <a:chOff x="928662" y="1857364"/>
              <a:chExt cx="1071570" cy="50006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3</a:t>
                </a:r>
                <a:endParaRPr lang="en-GB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786578" y="1857364"/>
              <a:ext cx="1071570" cy="500066"/>
              <a:chOff x="928662" y="1857364"/>
              <a:chExt cx="1071570" cy="50006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4</a:t>
                </a:r>
                <a:endParaRPr lang="en-GB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26" name="Straight Arrow Connector 25"/>
            <p:cNvCxnSpPr>
              <a:endCxn id="3" idx="1"/>
            </p:cNvCxnSpPr>
            <p:nvPr/>
          </p:nvCxnSpPr>
          <p:spPr>
            <a:xfrm>
              <a:off x="357158" y="2071678"/>
              <a:ext cx="857256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endCxn id="9" idx="1"/>
            </p:cNvCxnSpPr>
            <p:nvPr/>
          </p:nvCxnSpPr>
          <p:spPr>
            <a:xfrm>
              <a:off x="2000232" y="2071678"/>
              <a:ext cx="1143008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12" idx="1"/>
            </p:cNvCxnSpPr>
            <p:nvPr/>
          </p:nvCxnSpPr>
          <p:spPr>
            <a:xfrm flipV="1">
              <a:off x="4000496" y="2107397"/>
              <a:ext cx="928694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endCxn id="15" idx="1"/>
            </p:cNvCxnSpPr>
            <p:nvPr/>
          </p:nvCxnSpPr>
          <p:spPr>
            <a:xfrm flipV="1">
              <a:off x="5715008" y="2107397"/>
              <a:ext cx="1071570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428596" y="4572008"/>
            <a:ext cx="7500990" cy="1071570"/>
            <a:chOff x="428596" y="4572008"/>
            <a:chExt cx="7500990" cy="1071570"/>
          </a:xfrm>
        </p:grpSpPr>
        <p:grpSp>
          <p:nvGrpSpPr>
            <p:cNvPr id="35" name="Group 6"/>
            <p:cNvGrpSpPr/>
            <p:nvPr/>
          </p:nvGrpSpPr>
          <p:grpSpPr>
            <a:xfrm>
              <a:off x="1285852" y="4572008"/>
              <a:ext cx="1071570" cy="500066"/>
              <a:chOff x="928662" y="1857364"/>
              <a:chExt cx="1071570" cy="500066"/>
            </a:xfrm>
          </p:grpSpPr>
          <p:sp>
            <p:nvSpPr>
              <p:cNvPr id="49" name="Rectangle 2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50" name="Rectangle 3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6" name="Group 7"/>
            <p:cNvGrpSpPr/>
            <p:nvPr/>
          </p:nvGrpSpPr>
          <p:grpSpPr>
            <a:xfrm>
              <a:off x="3214678" y="4572008"/>
              <a:ext cx="1071570" cy="500066"/>
              <a:chOff x="928662" y="1857364"/>
              <a:chExt cx="1071570" cy="500066"/>
            </a:xfrm>
          </p:grpSpPr>
          <p:sp>
            <p:nvSpPr>
              <p:cNvPr id="47" name="Rectangle 46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48" name="Rectangle 47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7" name="Group 10"/>
            <p:cNvGrpSpPr/>
            <p:nvPr/>
          </p:nvGrpSpPr>
          <p:grpSpPr>
            <a:xfrm>
              <a:off x="5000628" y="4572008"/>
              <a:ext cx="1071570" cy="500066"/>
              <a:chOff x="928662" y="1857364"/>
              <a:chExt cx="1071570" cy="500066"/>
            </a:xfrm>
          </p:grpSpPr>
          <p:sp>
            <p:nvSpPr>
              <p:cNvPr id="45" name="Rectangle 44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3</a:t>
                </a:r>
                <a:endParaRPr lang="en-GB" dirty="0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38" name="Group 13"/>
            <p:cNvGrpSpPr/>
            <p:nvPr/>
          </p:nvGrpSpPr>
          <p:grpSpPr>
            <a:xfrm>
              <a:off x="6858016" y="4572008"/>
              <a:ext cx="1071570" cy="500066"/>
              <a:chOff x="928662" y="1857364"/>
              <a:chExt cx="1071570" cy="500066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4</a:t>
                </a:r>
                <a:endParaRPr lang="en-GB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428596" y="4786322"/>
              <a:ext cx="857256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45" idx="1"/>
            </p:cNvCxnSpPr>
            <p:nvPr/>
          </p:nvCxnSpPr>
          <p:spPr>
            <a:xfrm flipV="1">
              <a:off x="4071934" y="4822041"/>
              <a:ext cx="928694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2071670" y="4786322"/>
              <a:ext cx="1571636" cy="857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/>
            <p:nvPr/>
          </p:nvCxnSpPr>
          <p:spPr>
            <a:xfrm flipV="1">
              <a:off x="3643306" y="4929198"/>
              <a:ext cx="128588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509558" y="3152772"/>
            <a:ext cx="7500990" cy="1071570"/>
            <a:chOff x="357158" y="3000372"/>
            <a:chExt cx="7500990" cy="1071570"/>
          </a:xfrm>
        </p:grpSpPr>
        <p:grpSp>
          <p:nvGrpSpPr>
            <p:cNvPr id="57" name="Group 6"/>
            <p:cNvGrpSpPr/>
            <p:nvPr/>
          </p:nvGrpSpPr>
          <p:grpSpPr>
            <a:xfrm>
              <a:off x="1214414" y="3000372"/>
              <a:ext cx="1071570" cy="500066"/>
              <a:chOff x="928662" y="1857364"/>
              <a:chExt cx="1071570" cy="500066"/>
            </a:xfrm>
          </p:grpSpPr>
          <p:sp>
            <p:nvSpPr>
              <p:cNvPr id="72" name="Rectangle 2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73" name="Rectangle 3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8" name="Group 7"/>
            <p:cNvGrpSpPr/>
            <p:nvPr/>
          </p:nvGrpSpPr>
          <p:grpSpPr>
            <a:xfrm>
              <a:off x="3143240" y="3000372"/>
              <a:ext cx="1071570" cy="500066"/>
              <a:chOff x="928662" y="1857364"/>
              <a:chExt cx="1071570" cy="500066"/>
            </a:xfrm>
          </p:grpSpPr>
          <p:sp>
            <p:nvSpPr>
              <p:cNvPr id="70" name="Rectangle 69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9" name="Group 10"/>
            <p:cNvGrpSpPr/>
            <p:nvPr/>
          </p:nvGrpSpPr>
          <p:grpSpPr>
            <a:xfrm>
              <a:off x="4929190" y="3000372"/>
              <a:ext cx="1071570" cy="500066"/>
              <a:chOff x="928662" y="1857364"/>
              <a:chExt cx="1071570" cy="500066"/>
            </a:xfrm>
          </p:grpSpPr>
          <p:sp>
            <p:nvSpPr>
              <p:cNvPr id="68" name="Rectangle 67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3</a:t>
                </a:r>
                <a:endParaRPr lang="en-GB" dirty="0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0" name="Group 13"/>
            <p:cNvGrpSpPr/>
            <p:nvPr/>
          </p:nvGrpSpPr>
          <p:grpSpPr>
            <a:xfrm>
              <a:off x="6786578" y="3000372"/>
              <a:ext cx="1071570" cy="500066"/>
              <a:chOff x="928662" y="1857364"/>
              <a:chExt cx="1071570" cy="500066"/>
            </a:xfrm>
          </p:grpSpPr>
          <p:sp>
            <p:nvSpPr>
              <p:cNvPr id="66" name="Rectangle 65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4</a:t>
                </a:r>
                <a:endParaRPr lang="en-GB" dirty="0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1" name="Straight Arrow Connector 60"/>
            <p:cNvCxnSpPr/>
            <p:nvPr/>
          </p:nvCxnSpPr>
          <p:spPr>
            <a:xfrm>
              <a:off x="357158" y="3214686"/>
              <a:ext cx="857256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endCxn id="68" idx="1"/>
            </p:cNvCxnSpPr>
            <p:nvPr/>
          </p:nvCxnSpPr>
          <p:spPr>
            <a:xfrm flipV="1">
              <a:off x="4000496" y="3250405"/>
              <a:ext cx="928694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endCxn id="66" idx="1"/>
            </p:cNvCxnSpPr>
            <p:nvPr/>
          </p:nvCxnSpPr>
          <p:spPr>
            <a:xfrm flipV="1">
              <a:off x="5715008" y="3250405"/>
              <a:ext cx="1071570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2000232" y="3214686"/>
              <a:ext cx="1571636" cy="857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3571868" y="3357562"/>
              <a:ext cx="128588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78" name="Rectangle 77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79" name="Picture 78" descr="RedGateLogo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With a mapping to memory</a:t>
            </a:r>
            <a:endParaRPr lang="en-GB" dirty="0"/>
          </a:p>
        </p:txBody>
      </p:sp>
      <p:grpSp>
        <p:nvGrpSpPr>
          <p:cNvPr id="29" name="Group 28"/>
          <p:cNvGrpSpPr/>
          <p:nvPr/>
        </p:nvGrpSpPr>
        <p:grpSpPr>
          <a:xfrm>
            <a:off x="357158" y="2357430"/>
            <a:ext cx="8001056" cy="3071834"/>
            <a:chOff x="357158" y="2357430"/>
            <a:chExt cx="8001056" cy="3071834"/>
          </a:xfrm>
        </p:grpSpPr>
        <p:grpSp>
          <p:nvGrpSpPr>
            <p:cNvPr id="3" name="Group 2"/>
            <p:cNvGrpSpPr/>
            <p:nvPr/>
          </p:nvGrpSpPr>
          <p:grpSpPr>
            <a:xfrm>
              <a:off x="357158" y="2357430"/>
              <a:ext cx="7500990" cy="1071570"/>
              <a:chOff x="428596" y="4572008"/>
              <a:chExt cx="7500990" cy="1071570"/>
            </a:xfrm>
          </p:grpSpPr>
          <p:grpSp>
            <p:nvGrpSpPr>
              <p:cNvPr id="4" name="Group 6"/>
              <p:cNvGrpSpPr/>
              <p:nvPr/>
            </p:nvGrpSpPr>
            <p:grpSpPr>
              <a:xfrm>
                <a:off x="1285852" y="4572008"/>
                <a:ext cx="1071570" cy="500066"/>
                <a:chOff x="928662" y="1857364"/>
                <a:chExt cx="1071570" cy="500066"/>
              </a:xfrm>
            </p:grpSpPr>
            <p:sp>
              <p:nvSpPr>
                <p:cNvPr id="18" name="Rectangle 2"/>
                <p:cNvSpPr/>
                <p:nvPr/>
              </p:nvSpPr>
              <p:spPr>
                <a:xfrm>
                  <a:off x="928662" y="1857364"/>
                  <a:ext cx="571504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19" name="Rectangle 3"/>
                <p:cNvSpPr/>
                <p:nvPr/>
              </p:nvSpPr>
              <p:spPr>
                <a:xfrm>
                  <a:off x="1500166" y="1857364"/>
                  <a:ext cx="500066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" name="Group 7"/>
              <p:cNvGrpSpPr/>
              <p:nvPr/>
            </p:nvGrpSpPr>
            <p:grpSpPr>
              <a:xfrm>
                <a:off x="3214678" y="4572008"/>
                <a:ext cx="1071570" cy="500066"/>
                <a:chOff x="928662" y="1857364"/>
                <a:chExt cx="1071570" cy="500066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928662" y="1857364"/>
                  <a:ext cx="571504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2</a:t>
                  </a:r>
                  <a:endParaRPr lang="en-GB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500166" y="1857364"/>
                  <a:ext cx="500066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" name="Group 10"/>
              <p:cNvGrpSpPr/>
              <p:nvPr/>
            </p:nvGrpSpPr>
            <p:grpSpPr>
              <a:xfrm>
                <a:off x="5000628" y="4572008"/>
                <a:ext cx="1071570" cy="500066"/>
                <a:chOff x="928662" y="1857364"/>
                <a:chExt cx="1071570" cy="50006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928662" y="1857364"/>
                  <a:ext cx="571504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3</a:t>
                  </a:r>
                  <a:endParaRPr lang="en-GB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500166" y="1857364"/>
                  <a:ext cx="500066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" name="Group 13"/>
              <p:cNvGrpSpPr/>
              <p:nvPr/>
            </p:nvGrpSpPr>
            <p:grpSpPr>
              <a:xfrm>
                <a:off x="6858016" y="4572008"/>
                <a:ext cx="1071570" cy="500066"/>
                <a:chOff x="928662" y="1857364"/>
                <a:chExt cx="1071570" cy="500066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928662" y="1857364"/>
                  <a:ext cx="571504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4</a:t>
                  </a:r>
                  <a:endParaRPr lang="en-GB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500166" y="1857364"/>
                  <a:ext cx="500066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428596" y="4786322"/>
                <a:ext cx="857256" cy="35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endCxn id="14" idx="1"/>
              </p:cNvCxnSpPr>
              <p:nvPr/>
            </p:nvCxnSpPr>
            <p:spPr>
              <a:xfrm flipV="1">
                <a:off x="4071934" y="4822041"/>
                <a:ext cx="928694" cy="35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071670" y="4786322"/>
                <a:ext cx="1571636" cy="85725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/>
              <p:nvPr/>
            </p:nvCxnSpPr>
            <p:spPr>
              <a:xfrm flipV="1">
                <a:off x="3643306" y="4929198"/>
                <a:ext cx="1285884" cy="7143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Rectangle 19"/>
            <p:cNvSpPr/>
            <p:nvPr/>
          </p:nvSpPr>
          <p:spPr>
            <a:xfrm>
              <a:off x="785786" y="4929198"/>
              <a:ext cx="7572428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785918" y="5000636"/>
              <a:ext cx="857256" cy="357190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929190" y="5000636"/>
              <a:ext cx="857256" cy="357190"/>
            </a:xfrm>
            <a:prstGeom prst="rect">
              <a:avLst/>
            </a:prstGeom>
            <a:solidFill>
              <a:schemeClr val="tx2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rot="16200000" flipH="1">
              <a:off x="928662" y="3643314"/>
              <a:ext cx="2000264" cy="42862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4500562" y="3857628"/>
              <a:ext cx="1928826" cy="71438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27" name="Rectangle 26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27" descr="RedGateLogo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cxnSp>
        <p:nvCxnSpPr>
          <p:cNvPr id="31" name="Straight Connector 30"/>
          <p:cNvCxnSpPr>
            <a:stCxn id="21" idx="2"/>
          </p:cNvCxnSpPr>
          <p:nvPr/>
        </p:nvCxnSpPr>
        <p:spPr>
          <a:xfrm rot="16200000" flipH="1">
            <a:off x="2786050" y="4786322"/>
            <a:ext cx="714380" cy="18573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4071934" y="5429264"/>
            <a:ext cx="1143008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 perhaps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357158" y="2357430"/>
            <a:ext cx="7500990" cy="1071570"/>
            <a:chOff x="428596" y="4572008"/>
            <a:chExt cx="7500990" cy="1071570"/>
          </a:xfrm>
        </p:grpSpPr>
        <p:grpSp>
          <p:nvGrpSpPr>
            <p:cNvPr id="10" name="Group 6"/>
            <p:cNvGrpSpPr/>
            <p:nvPr/>
          </p:nvGrpSpPr>
          <p:grpSpPr>
            <a:xfrm>
              <a:off x="1285852" y="4572008"/>
              <a:ext cx="1071570" cy="500066"/>
              <a:chOff x="928662" y="1857364"/>
              <a:chExt cx="1071570" cy="500066"/>
            </a:xfrm>
          </p:grpSpPr>
          <p:sp>
            <p:nvSpPr>
              <p:cNvPr id="24" name="Rectangle 2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25" name="Rectangle 3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7"/>
            <p:cNvGrpSpPr/>
            <p:nvPr/>
          </p:nvGrpSpPr>
          <p:grpSpPr>
            <a:xfrm>
              <a:off x="3214678" y="4572008"/>
              <a:ext cx="1071570" cy="500066"/>
              <a:chOff x="928662" y="1857364"/>
              <a:chExt cx="1071570" cy="50006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000628" y="4572008"/>
              <a:ext cx="1071570" cy="500066"/>
              <a:chOff x="928662" y="1857364"/>
              <a:chExt cx="1071570" cy="50006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3</a:t>
                </a:r>
                <a:endParaRPr lang="en-GB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6858016" y="4572008"/>
              <a:ext cx="1071570" cy="500066"/>
              <a:chOff x="928662" y="1857364"/>
              <a:chExt cx="1071570" cy="500066"/>
            </a:xfrm>
          </p:grpSpPr>
          <p:sp>
            <p:nvSpPr>
              <p:cNvPr id="18" name="Rectangle 11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4</a:t>
                </a:r>
                <a:endParaRPr lang="en-GB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428596" y="4786322"/>
              <a:ext cx="857256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8"/>
            <p:cNvCxnSpPr>
              <a:endCxn id="20" idx="1"/>
            </p:cNvCxnSpPr>
            <p:nvPr/>
          </p:nvCxnSpPr>
          <p:spPr>
            <a:xfrm flipV="1">
              <a:off x="4071934" y="4822041"/>
              <a:ext cx="928694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9"/>
            <p:cNvCxnSpPr/>
            <p:nvPr/>
          </p:nvCxnSpPr>
          <p:spPr>
            <a:xfrm>
              <a:off x="2071670" y="4786322"/>
              <a:ext cx="1571636" cy="857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0"/>
            <p:cNvCxnSpPr/>
            <p:nvPr/>
          </p:nvCxnSpPr>
          <p:spPr>
            <a:xfrm flipV="1">
              <a:off x="3643306" y="4929198"/>
              <a:ext cx="128588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/>
          <p:cNvSpPr/>
          <p:nvPr/>
        </p:nvSpPr>
        <p:spPr>
          <a:xfrm>
            <a:off x="785786" y="4929198"/>
            <a:ext cx="7572428" cy="5000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785918" y="5000636"/>
            <a:ext cx="857256" cy="35719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/>
          <p:cNvSpPr/>
          <p:nvPr/>
        </p:nvSpPr>
        <p:spPr>
          <a:xfrm>
            <a:off x="4929190" y="5000636"/>
            <a:ext cx="857256" cy="35719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/>
          <p:cNvCxnSpPr/>
          <p:nvPr/>
        </p:nvCxnSpPr>
        <p:spPr>
          <a:xfrm rot="16200000" flipH="1">
            <a:off x="928662" y="3643314"/>
            <a:ext cx="2000264" cy="42862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5400000">
            <a:off x="4500562" y="3857628"/>
            <a:ext cx="1928826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3428992" y="5000636"/>
            <a:ext cx="857256" cy="357190"/>
          </a:xfrm>
          <a:prstGeom prst="rect">
            <a:avLst/>
          </a:prstGeom>
          <a:solidFill>
            <a:schemeClr val="tx2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8" name="Straight Arrow Connector 27"/>
          <p:cNvCxnSpPr/>
          <p:nvPr/>
        </p:nvCxnSpPr>
        <p:spPr>
          <a:xfrm rot="16200000" flipH="1">
            <a:off x="2750331" y="3821909"/>
            <a:ext cx="2000264" cy="7143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2"/>
          </p:cNvCxnSpPr>
          <p:nvPr/>
        </p:nvCxnSpPr>
        <p:spPr>
          <a:xfrm rot="16200000" flipH="1">
            <a:off x="2750331" y="4822041"/>
            <a:ext cx="571504" cy="16430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3857620" y="5429264"/>
            <a:ext cx="135732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7" name="Picture 36" descr="RedGate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what do the blobs look like?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With a type or not</a:t>
            </a:r>
            <a:br>
              <a:rPr lang="en-GB" dirty="0" smtClean="0"/>
            </a:br>
            <a:r>
              <a:rPr lang="en-GB" dirty="0" smtClean="0"/>
              <a:t>   BIBOP</a:t>
            </a:r>
            <a:br>
              <a:rPr lang="en-GB" dirty="0" smtClean="0"/>
            </a:br>
            <a:r>
              <a:rPr lang="en-GB" dirty="0" smtClean="0"/>
              <a:t>   Tagged pointers</a:t>
            </a:r>
            <a:br>
              <a:rPr lang="en-GB" dirty="0" smtClean="0"/>
            </a:br>
            <a:r>
              <a:rPr lang="en-GB" dirty="0" smtClean="0"/>
              <a:t>   Header</a:t>
            </a:r>
          </a:p>
          <a:p>
            <a:r>
              <a:rPr lang="en-GB" dirty="0" smtClean="0"/>
              <a:t>With space for the garbage collector’s use</a:t>
            </a:r>
          </a:p>
          <a:p>
            <a:r>
              <a:rPr lang="en-GB" dirty="0" smtClean="0"/>
              <a:t>With the data elsewhere (Object tables)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CLR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500166" y="1928802"/>
            <a:ext cx="6643734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                           Data for fields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1571604" y="2071678"/>
            <a:ext cx="1214446" cy="42862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2857488" y="2071678"/>
            <a:ext cx="1071570" cy="42862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2857488" y="3786190"/>
            <a:ext cx="4357718" cy="357190"/>
            <a:chOff x="2428860" y="3357562"/>
            <a:chExt cx="4357718" cy="357190"/>
          </a:xfrm>
        </p:grpSpPr>
        <p:sp>
          <p:nvSpPr>
            <p:cNvPr id="7" name="Rectangle 6"/>
            <p:cNvSpPr/>
            <p:nvPr/>
          </p:nvSpPr>
          <p:spPr>
            <a:xfrm>
              <a:off x="2428860" y="3357562"/>
              <a:ext cx="4357718" cy="35719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428992" y="3357562"/>
              <a:ext cx="2428892" cy="285752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" name="Straight Arrow Connector 10"/>
          <p:cNvCxnSpPr>
            <a:stCxn id="6" idx="2"/>
          </p:cNvCxnSpPr>
          <p:nvPr/>
        </p:nvCxnSpPr>
        <p:spPr>
          <a:xfrm rot="16200000" flipH="1">
            <a:off x="3018222" y="2875356"/>
            <a:ext cx="1214448" cy="46434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000496" y="335756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 smtClean="0"/>
              <a:t>Vtable</a:t>
            </a:r>
            <a:endParaRPr lang="en-GB" dirty="0"/>
          </a:p>
        </p:txBody>
      </p:sp>
      <p:sp>
        <p:nvSpPr>
          <p:cNvPr id="14" name="Rectangle 1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5" name="Picture 14" descr="RedGate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Box 15"/>
          <p:cNvSpPr txBox="1"/>
          <p:nvPr/>
        </p:nvSpPr>
        <p:spPr>
          <a:xfrm>
            <a:off x="3000364" y="1428736"/>
            <a:ext cx="68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Type</a:t>
            </a:r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couple of comments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Mass of techniques</a:t>
            </a:r>
          </a:p>
          <a:p>
            <a:r>
              <a:rPr lang="en-GB" dirty="0" smtClean="0"/>
              <a:t>Many papers</a:t>
            </a:r>
          </a:p>
          <a:p>
            <a:r>
              <a:rPr lang="en-GB" dirty="0" smtClean="0"/>
              <a:t>Lots of tradeoffs</a:t>
            </a:r>
          </a:p>
          <a:p>
            <a:r>
              <a:rPr lang="en-GB" dirty="0" smtClean="0"/>
              <a:t>There’s lots to cover and little time</a:t>
            </a:r>
            <a:br>
              <a:rPr lang="en-GB" dirty="0" smtClean="0"/>
            </a:br>
            <a:r>
              <a:rPr lang="en-GB" dirty="0" smtClean="0"/>
              <a:t> ... So we’ll miss lots of stuff out</a:t>
            </a:r>
          </a:p>
          <a:p>
            <a:r>
              <a:rPr lang="en-GB" dirty="0" smtClean="0"/>
              <a:t>CLR via ROTOR and blogs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Roots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Static fields</a:t>
            </a:r>
            <a:br>
              <a:rPr lang="en-GB" dirty="0" smtClean="0"/>
            </a:br>
            <a:r>
              <a:rPr lang="en-GB" dirty="0" smtClean="0"/>
              <a:t>   ... Though not in all languages</a:t>
            </a:r>
          </a:p>
          <a:p>
            <a:r>
              <a:rPr lang="en-GB" dirty="0" smtClean="0"/>
              <a:t>Things the runtime needs</a:t>
            </a:r>
          </a:p>
          <a:p>
            <a:r>
              <a:rPr lang="en-GB" dirty="0" smtClean="0"/>
              <a:t>Most importantly stacks</a:t>
            </a:r>
            <a:br>
              <a:rPr lang="en-GB" dirty="0" smtClean="0"/>
            </a:br>
            <a:r>
              <a:rPr lang="en-GB" dirty="0" smtClean="0"/>
              <a:t>   ... Though not for all languages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three techniques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Mark and Sweep (McCarthy, 1960)</a:t>
            </a:r>
          </a:p>
          <a:p>
            <a:r>
              <a:rPr lang="en-GB" dirty="0" smtClean="0"/>
              <a:t>Reference counting (1960)</a:t>
            </a:r>
          </a:p>
          <a:p>
            <a:r>
              <a:rPr lang="en-GB" dirty="0" smtClean="0"/>
              <a:t>Copying (1963)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And the CLR uses two of these</a:t>
            </a:r>
            <a:br>
              <a:rPr lang="en-GB" dirty="0" smtClean="0"/>
            </a:br>
            <a:r>
              <a:rPr lang="en-GB" dirty="0" smtClean="0"/>
              <a:t>... And the third was tried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 Counting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357158" y="1857364"/>
            <a:ext cx="7500990" cy="500066"/>
            <a:chOff x="357158" y="1857364"/>
            <a:chExt cx="7500990" cy="500066"/>
          </a:xfrm>
        </p:grpSpPr>
        <p:grpSp>
          <p:nvGrpSpPr>
            <p:cNvPr id="4" name="Group 6"/>
            <p:cNvGrpSpPr/>
            <p:nvPr/>
          </p:nvGrpSpPr>
          <p:grpSpPr>
            <a:xfrm>
              <a:off x="1214414" y="1857364"/>
              <a:ext cx="1071570" cy="500066"/>
              <a:chOff x="928662" y="1857364"/>
              <a:chExt cx="1071570" cy="500066"/>
            </a:xfrm>
          </p:grpSpPr>
          <p:sp>
            <p:nvSpPr>
              <p:cNvPr id="18" name="Rectangle 2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19" name="Rectangle 3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Group 7"/>
            <p:cNvGrpSpPr/>
            <p:nvPr/>
          </p:nvGrpSpPr>
          <p:grpSpPr>
            <a:xfrm>
              <a:off x="3143240" y="1857364"/>
              <a:ext cx="1071570" cy="500066"/>
              <a:chOff x="928662" y="1857364"/>
              <a:chExt cx="1071570" cy="50006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4929190" y="1857364"/>
              <a:ext cx="1071570" cy="500066"/>
              <a:chOff x="928662" y="1857364"/>
              <a:chExt cx="1071570" cy="50006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3</a:t>
                </a:r>
                <a:endParaRPr lang="en-GB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oup 13"/>
            <p:cNvGrpSpPr/>
            <p:nvPr/>
          </p:nvGrpSpPr>
          <p:grpSpPr>
            <a:xfrm>
              <a:off x="6786578" y="1857364"/>
              <a:ext cx="1071570" cy="500066"/>
              <a:chOff x="928662" y="1857364"/>
              <a:chExt cx="1071570" cy="50006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4</a:t>
                </a:r>
                <a:endParaRPr lang="en-GB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357158" y="2071678"/>
              <a:ext cx="857256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6" idx="1"/>
            </p:cNvCxnSpPr>
            <p:nvPr/>
          </p:nvCxnSpPr>
          <p:spPr>
            <a:xfrm>
              <a:off x="2000232" y="2071678"/>
              <a:ext cx="1143008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4" idx="1"/>
            </p:cNvCxnSpPr>
            <p:nvPr/>
          </p:nvCxnSpPr>
          <p:spPr>
            <a:xfrm flipV="1">
              <a:off x="4000496" y="2107397"/>
              <a:ext cx="928694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12" idx="1"/>
            </p:cNvCxnSpPr>
            <p:nvPr/>
          </p:nvCxnSpPr>
          <p:spPr>
            <a:xfrm flipV="1">
              <a:off x="5715008" y="2107397"/>
              <a:ext cx="1071570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TextBox 54"/>
          <p:cNvSpPr txBox="1"/>
          <p:nvPr/>
        </p:nvSpPr>
        <p:spPr>
          <a:xfrm>
            <a:off x="1214414" y="150017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56" name="TextBox 55"/>
          <p:cNvSpPr txBox="1"/>
          <p:nvPr/>
        </p:nvSpPr>
        <p:spPr>
          <a:xfrm>
            <a:off x="3143240" y="16430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09" name="TextBox 108"/>
          <p:cNvSpPr txBox="1"/>
          <p:nvPr/>
        </p:nvSpPr>
        <p:spPr>
          <a:xfrm>
            <a:off x="6715140" y="17144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10" name="TextBox 109"/>
          <p:cNvSpPr txBox="1"/>
          <p:nvPr/>
        </p:nvSpPr>
        <p:spPr>
          <a:xfrm>
            <a:off x="4857752" y="164305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grpSp>
        <p:nvGrpSpPr>
          <p:cNvPr id="38" name="Group 6"/>
          <p:cNvGrpSpPr/>
          <p:nvPr/>
        </p:nvGrpSpPr>
        <p:grpSpPr>
          <a:xfrm>
            <a:off x="1366814" y="3152772"/>
            <a:ext cx="1071570" cy="500066"/>
            <a:chOff x="928662" y="1857364"/>
            <a:chExt cx="1071570" cy="500066"/>
          </a:xfrm>
        </p:grpSpPr>
        <p:sp>
          <p:nvSpPr>
            <p:cNvPr id="53" name="Rectangle 2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54" name="Rectangle 3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10"/>
          <p:cNvGrpSpPr/>
          <p:nvPr/>
        </p:nvGrpSpPr>
        <p:grpSpPr>
          <a:xfrm>
            <a:off x="5081590" y="3152772"/>
            <a:ext cx="1071570" cy="500066"/>
            <a:chOff x="928662" y="1857364"/>
            <a:chExt cx="1071570" cy="500066"/>
          </a:xfrm>
        </p:grpSpPr>
        <p:sp>
          <p:nvSpPr>
            <p:cNvPr id="49" name="Rectangle 48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1" name="Group 13"/>
          <p:cNvGrpSpPr/>
          <p:nvPr/>
        </p:nvGrpSpPr>
        <p:grpSpPr>
          <a:xfrm>
            <a:off x="6938978" y="3152772"/>
            <a:ext cx="1071570" cy="500066"/>
            <a:chOff x="928662" y="1857364"/>
            <a:chExt cx="1071570" cy="500066"/>
          </a:xfrm>
        </p:grpSpPr>
        <p:sp>
          <p:nvSpPr>
            <p:cNvPr id="47" name="Rectangle 46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2" name="Straight Arrow Connector 41"/>
          <p:cNvCxnSpPr/>
          <p:nvPr/>
        </p:nvCxnSpPr>
        <p:spPr>
          <a:xfrm>
            <a:off x="509558" y="3367086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endCxn id="47" idx="1"/>
          </p:cNvCxnSpPr>
          <p:nvPr/>
        </p:nvCxnSpPr>
        <p:spPr>
          <a:xfrm flipV="1">
            <a:off x="5867408" y="3402805"/>
            <a:ext cx="107157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2152632" y="3367086"/>
            <a:ext cx="1571636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 flipV="1">
            <a:off x="3724268" y="3509962"/>
            <a:ext cx="128588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929454" y="292893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13" name="TextBox 112"/>
          <p:cNvSpPr txBox="1"/>
          <p:nvPr/>
        </p:nvSpPr>
        <p:spPr>
          <a:xfrm>
            <a:off x="1357290" y="2857496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grpSp>
        <p:nvGrpSpPr>
          <p:cNvPr id="21" name="Group 6"/>
          <p:cNvGrpSpPr/>
          <p:nvPr/>
        </p:nvGrpSpPr>
        <p:grpSpPr>
          <a:xfrm>
            <a:off x="1285852" y="4572008"/>
            <a:ext cx="1071570" cy="500066"/>
            <a:chOff x="928662" y="1857364"/>
            <a:chExt cx="1071570" cy="500066"/>
          </a:xfrm>
        </p:grpSpPr>
        <p:sp>
          <p:nvSpPr>
            <p:cNvPr id="35" name="Rectangle 2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36" name="Rectangle 3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10"/>
          <p:cNvGrpSpPr/>
          <p:nvPr/>
        </p:nvGrpSpPr>
        <p:grpSpPr>
          <a:xfrm>
            <a:off x="5000628" y="4572008"/>
            <a:ext cx="1071570" cy="500066"/>
            <a:chOff x="928662" y="1857364"/>
            <a:chExt cx="1071570" cy="500066"/>
          </a:xfrm>
        </p:grpSpPr>
        <p:sp>
          <p:nvSpPr>
            <p:cNvPr id="31" name="Rectangle 30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428596" y="4786322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2071670" y="4786322"/>
            <a:ext cx="1571636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3643306" y="4929198"/>
            <a:ext cx="128588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1357290" y="4143380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20" name="TextBox 119"/>
          <p:cNvSpPr txBox="1"/>
          <p:nvPr/>
        </p:nvSpPr>
        <p:spPr>
          <a:xfrm>
            <a:off x="5072066" y="2928934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21" name="TextBox 120"/>
          <p:cNvSpPr txBox="1"/>
          <p:nvPr/>
        </p:nvSpPr>
        <p:spPr>
          <a:xfrm>
            <a:off x="5000628" y="4214818"/>
            <a:ext cx="142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1</a:t>
            </a:r>
            <a:endParaRPr lang="en-GB" dirty="0"/>
          </a:p>
        </p:txBody>
      </p:sp>
      <p:sp>
        <p:nvSpPr>
          <p:cNvPr id="122" name="Rectangle 121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123" name="Picture 122" descr="RedGate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7" name="TextBox 56"/>
          <p:cNvSpPr txBox="1"/>
          <p:nvPr/>
        </p:nvSpPr>
        <p:spPr>
          <a:xfrm>
            <a:off x="5000628" y="25003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</a:t>
            </a:r>
            <a:endParaRPr lang="en-GB" dirty="0"/>
          </a:p>
        </p:txBody>
      </p:sp>
      <p:sp>
        <p:nvSpPr>
          <p:cNvPr id="58" name="TextBox 57"/>
          <p:cNvSpPr txBox="1"/>
          <p:nvPr/>
        </p:nvSpPr>
        <p:spPr>
          <a:xfrm>
            <a:off x="3143240" y="250030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  <p:sp>
        <p:nvSpPr>
          <p:cNvPr id="59" name="TextBox 58"/>
          <p:cNvSpPr txBox="1"/>
          <p:nvPr/>
        </p:nvSpPr>
        <p:spPr>
          <a:xfrm>
            <a:off x="6929454" y="392906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0</a:t>
            </a:r>
            <a:endParaRPr lang="en-GB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Good And The Bad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Memory released as soon as possible</a:t>
            </a:r>
            <a:br>
              <a:rPr lang="en-GB" dirty="0" smtClean="0"/>
            </a:br>
            <a:r>
              <a:rPr lang="en-GB" dirty="0" smtClean="0"/>
              <a:t>   ... managing external resources</a:t>
            </a:r>
          </a:p>
          <a:p>
            <a:r>
              <a:rPr lang="en-GB" dirty="0" smtClean="0"/>
              <a:t>Ripple effect when an object is freed</a:t>
            </a:r>
          </a:p>
          <a:p>
            <a:r>
              <a:rPr lang="en-GB" dirty="0" smtClean="0"/>
              <a:t>Failure to handle cycles</a:t>
            </a:r>
          </a:p>
          <a:p>
            <a:r>
              <a:rPr lang="en-GB" dirty="0" smtClean="0"/>
              <a:t>Too much overhead on stacks</a:t>
            </a:r>
            <a:br>
              <a:rPr lang="en-GB" dirty="0" smtClean="0"/>
            </a:br>
            <a:r>
              <a:rPr lang="en-GB" dirty="0" smtClean="0"/>
              <a:t>... Even with compiler optimisation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Used to good effect in COM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the fixes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Release on allocate</a:t>
            </a:r>
          </a:p>
          <a:p>
            <a:r>
              <a:rPr lang="en-GB" dirty="0" smtClean="0"/>
              <a:t>ZCT</a:t>
            </a:r>
          </a:p>
          <a:p>
            <a:r>
              <a:rPr lang="en-GB" dirty="0" smtClean="0"/>
              <a:t>Weak and strong counts</a:t>
            </a:r>
          </a:p>
          <a:p>
            <a:r>
              <a:rPr lang="en-GB" dirty="0" smtClean="0"/>
              <a:t>Collect the cycles sometimes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Mark and Sweep</a:t>
            </a:r>
            <a:endParaRPr lang="en-GB" dirty="0"/>
          </a:p>
        </p:txBody>
      </p:sp>
      <p:grpSp>
        <p:nvGrpSpPr>
          <p:cNvPr id="22" name="Group 21"/>
          <p:cNvGrpSpPr/>
          <p:nvPr/>
        </p:nvGrpSpPr>
        <p:grpSpPr>
          <a:xfrm>
            <a:off x="571472" y="1928802"/>
            <a:ext cx="7500990" cy="1500198"/>
            <a:chOff x="571472" y="2428868"/>
            <a:chExt cx="7500990" cy="1500198"/>
          </a:xfrm>
        </p:grpSpPr>
        <p:grpSp>
          <p:nvGrpSpPr>
            <p:cNvPr id="4" name="Group 6"/>
            <p:cNvGrpSpPr/>
            <p:nvPr/>
          </p:nvGrpSpPr>
          <p:grpSpPr>
            <a:xfrm>
              <a:off x="1428728" y="2857496"/>
              <a:ext cx="1071570" cy="500066"/>
              <a:chOff x="928662" y="1857364"/>
              <a:chExt cx="1071570" cy="500066"/>
            </a:xfrm>
          </p:grpSpPr>
          <p:sp>
            <p:nvSpPr>
              <p:cNvPr id="18" name="Rectangle 2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19" name="Rectangle 3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Group 7"/>
            <p:cNvGrpSpPr/>
            <p:nvPr/>
          </p:nvGrpSpPr>
          <p:grpSpPr>
            <a:xfrm>
              <a:off x="3357554" y="2857496"/>
              <a:ext cx="1071570" cy="500066"/>
              <a:chOff x="928662" y="1857364"/>
              <a:chExt cx="1071570" cy="500066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5143504" y="2857496"/>
              <a:ext cx="1071570" cy="500066"/>
              <a:chOff x="928662" y="1857364"/>
              <a:chExt cx="1071570" cy="500066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3</a:t>
                </a:r>
                <a:endParaRPr lang="en-GB" dirty="0"/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oup 13"/>
            <p:cNvGrpSpPr/>
            <p:nvPr/>
          </p:nvGrpSpPr>
          <p:grpSpPr>
            <a:xfrm>
              <a:off x="7000892" y="2857496"/>
              <a:ext cx="1071570" cy="500066"/>
              <a:chOff x="928662" y="1857364"/>
              <a:chExt cx="1071570" cy="500066"/>
            </a:xfrm>
          </p:grpSpPr>
          <p:sp>
            <p:nvSpPr>
              <p:cNvPr id="12" name="Rectangle 11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4</a:t>
                </a:r>
                <a:endParaRPr lang="en-GB" dirty="0"/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571472" y="3071810"/>
              <a:ext cx="857256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4" idx="1"/>
            </p:cNvCxnSpPr>
            <p:nvPr/>
          </p:nvCxnSpPr>
          <p:spPr>
            <a:xfrm flipV="1">
              <a:off x="4214810" y="3107529"/>
              <a:ext cx="928694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14546" y="3071810"/>
              <a:ext cx="1571636" cy="857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786182" y="3214686"/>
              <a:ext cx="128588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Lightning Bolt 19"/>
            <p:cNvSpPr/>
            <p:nvPr/>
          </p:nvSpPr>
          <p:spPr>
            <a:xfrm>
              <a:off x="1571604" y="2428868"/>
              <a:ext cx="285752" cy="35719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Lightning Bolt 20"/>
            <p:cNvSpPr/>
            <p:nvPr/>
          </p:nvSpPr>
          <p:spPr>
            <a:xfrm>
              <a:off x="5143504" y="2428868"/>
              <a:ext cx="285752" cy="357190"/>
            </a:xfrm>
            <a:prstGeom prst="lightningBol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4" name="Group 6"/>
          <p:cNvGrpSpPr/>
          <p:nvPr/>
        </p:nvGrpSpPr>
        <p:grpSpPr>
          <a:xfrm>
            <a:off x="1500166" y="4714884"/>
            <a:ext cx="1071570" cy="500066"/>
            <a:chOff x="928662" y="1857364"/>
            <a:chExt cx="1071570" cy="500066"/>
          </a:xfrm>
        </p:grpSpPr>
        <p:sp>
          <p:nvSpPr>
            <p:cNvPr id="40" name="Rectangle 2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41" name="Rectangle 3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10"/>
          <p:cNvGrpSpPr/>
          <p:nvPr/>
        </p:nvGrpSpPr>
        <p:grpSpPr>
          <a:xfrm>
            <a:off x="5214942" y="4714884"/>
            <a:ext cx="1071570" cy="500066"/>
            <a:chOff x="928662" y="1857364"/>
            <a:chExt cx="1071570" cy="500066"/>
          </a:xfrm>
        </p:grpSpPr>
        <p:sp>
          <p:nvSpPr>
            <p:cNvPr id="36" name="Rectangle 35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8" name="Straight Arrow Connector 27"/>
          <p:cNvCxnSpPr/>
          <p:nvPr/>
        </p:nvCxnSpPr>
        <p:spPr>
          <a:xfrm>
            <a:off x="642910" y="4929198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285984" y="4929198"/>
            <a:ext cx="1571636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3857620" y="5072074"/>
            <a:ext cx="128588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3" name="Picture 42" descr="RedGate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Good and The Bad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Nothing moves</a:t>
            </a:r>
          </a:p>
          <a:p>
            <a:r>
              <a:rPr lang="en-GB" dirty="0" smtClean="0"/>
              <a:t>Recursive tracing requires a stack</a:t>
            </a:r>
            <a:br>
              <a:rPr lang="en-GB" dirty="0" smtClean="0"/>
            </a:br>
            <a:r>
              <a:rPr lang="en-GB" dirty="0" smtClean="0"/>
              <a:t>    pointer reversal </a:t>
            </a:r>
            <a:br>
              <a:rPr lang="en-GB" dirty="0" smtClean="0"/>
            </a:br>
            <a:r>
              <a:rPr lang="en-GB" dirty="0" smtClean="0"/>
              <a:t>    overflow strategy</a:t>
            </a:r>
          </a:p>
          <a:p>
            <a:r>
              <a:rPr lang="en-GB" dirty="0" smtClean="0"/>
              <a:t>Small overhead per object</a:t>
            </a:r>
          </a:p>
          <a:p>
            <a:r>
              <a:rPr lang="en-GB" dirty="0" smtClean="0"/>
              <a:t>Fragmentation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Compaction</a:t>
            </a:r>
            <a:endParaRPr lang="en-GB" dirty="0"/>
          </a:p>
        </p:txBody>
      </p:sp>
      <p:grpSp>
        <p:nvGrpSpPr>
          <p:cNvPr id="12" name="Group 11"/>
          <p:cNvGrpSpPr/>
          <p:nvPr/>
        </p:nvGrpSpPr>
        <p:grpSpPr>
          <a:xfrm>
            <a:off x="1142976" y="1857364"/>
            <a:ext cx="5643602" cy="1071570"/>
            <a:chOff x="642910" y="4714884"/>
            <a:chExt cx="5643602" cy="1071570"/>
          </a:xfrm>
        </p:grpSpPr>
        <p:grpSp>
          <p:nvGrpSpPr>
            <p:cNvPr id="3" name="Group 6"/>
            <p:cNvGrpSpPr/>
            <p:nvPr/>
          </p:nvGrpSpPr>
          <p:grpSpPr>
            <a:xfrm>
              <a:off x="1500166" y="4714884"/>
              <a:ext cx="1071570" cy="500066"/>
              <a:chOff x="928662" y="1857364"/>
              <a:chExt cx="1071570" cy="500066"/>
            </a:xfrm>
          </p:grpSpPr>
          <p:sp>
            <p:nvSpPr>
              <p:cNvPr id="4" name="Rectangle 2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5" name="Rectangle 3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5214942" y="4714884"/>
              <a:ext cx="1071570" cy="500066"/>
              <a:chOff x="928662" y="1857364"/>
              <a:chExt cx="1071570" cy="5000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3</a:t>
                </a:r>
                <a:endParaRPr lang="en-GB" dirty="0"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9" name="Straight Arrow Connector 8"/>
            <p:cNvCxnSpPr/>
            <p:nvPr/>
          </p:nvCxnSpPr>
          <p:spPr>
            <a:xfrm>
              <a:off x="642910" y="4929198"/>
              <a:ext cx="857256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2285984" y="4929198"/>
              <a:ext cx="1571636" cy="857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3857620" y="5072074"/>
              <a:ext cx="128588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/>
          <p:cNvGrpSpPr/>
          <p:nvPr/>
        </p:nvGrpSpPr>
        <p:grpSpPr>
          <a:xfrm>
            <a:off x="1071538" y="4500570"/>
            <a:ext cx="3357586" cy="714380"/>
            <a:chOff x="1571604" y="4500570"/>
            <a:chExt cx="3357586" cy="714380"/>
          </a:xfrm>
        </p:grpSpPr>
        <p:grpSp>
          <p:nvGrpSpPr>
            <p:cNvPr id="14" name="Group 6"/>
            <p:cNvGrpSpPr/>
            <p:nvPr/>
          </p:nvGrpSpPr>
          <p:grpSpPr>
            <a:xfrm>
              <a:off x="2428860" y="4500570"/>
              <a:ext cx="1071570" cy="500066"/>
              <a:chOff x="928662" y="1857364"/>
              <a:chExt cx="1071570" cy="500066"/>
            </a:xfrm>
          </p:grpSpPr>
          <p:sp>
            <p:nvSpPr>
              <p:cNvPr id="21" name="Rectangle 2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22" name="Rectangle 3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5" name="Group 10"/>
            <p:cNvGrpSpPr/>
            <p:nvPr/>
          </p:nvGrpSpPr>
          <p:grpSpPr>
            <a:xfrm>
              <a:off x="3857620" y="4500570"/>
              <a:ext cx="1071570" cy="500066"/>
              <a:chOff x="928662" y="1857364"/>
              <a:chExt cx="1071570" cy="500066"/>
            </a:xfrm>
          </p:grpSpPr>
          <p:sp>
            <p:nvSpPr>
              <p:cNvPr id="19" name="Rectangle 18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3</a:t>
                </a:r>
                <a:endParaRPr lang="en-GB" dirty="0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6" name="Straight Arrow Connector 15"/>
            <p:cNvCxnSpPr/>
            <p:nvPr/>
          </p:nvCxnSpPr>
          <p:spPr>
            <a:xfrm>
              <a:off x="1571604" y="4714884"/>
              <a:ext cx="857256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6200000" flipH="1">
              <a:off x="3214678" y="4714884"/>
              <a:ext cx="500066" cy="500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 flipH="1" flipV="1">
              <a:off x="3679025" y="4964917"/>
              <a:ext cx="285752" cy="21431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1142976" y="3286124"/>
            <a:ext cx="5643602" cy="776294"/>
            <a:chOff x="1438252" y="3295648"/>
            <a:chExt cx="5643602" cy="776294"/>
          </a:xfrm>
        </p:grpSpPr>
        <p:grpSp>
          <p:nvGrpSpPr>
            <p:cNvPr id="28" name="Group 6"/>
            <p:cNvGrpSpPr/>
            <p:nvPr/>
          </p:nvGrpSpPr>
          <p:grpSpPr>
            <a:xfrm>
              <a:off x="2295508" y="3295648"/>
              <a:ext cx="1071570" cy="500066"/>
              <a:chOff x="928662" y="1857364"/>
              <a:chExt cx="1071570" cy="500066"/>
            </a:xfrm>
          </p:grpSpPr>
          <p:sp>
            <p:nvSpPr>
              <p:cNvPr id="35" name="Rectangle 2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36" name="Rectangle 3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oup 10"/>
            <p:cNvGrpSpPr/>
            <p:nvPr/>
          </p:nvGrpSpPr>
          <p:grpSpPr>
            <a:xfrm>
              <a:off x="6010284" y="3295648"/>
              <a:ext cx="1071570" cy="500066"/>
              <a:chOff x="928662" y="1857364"/>
              <a:chExt cx="1071570" cy="500066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3</a:t>
                </a:r>
                <a:endParaRPr lang="en-GB" dirty="0"/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30" name="Straight Arrow Connector 29"/>
            <p:cNvCxnSpPr/>
            <p:nvPr/>
          </p:nvCxnSpPr>
          <p:spPr>
            <a:xfrm>
              <a:off x="1438252" y="3509962"/>
              <a:ext cx="857256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H="1">
              <a:off x="3045607" y="3545681"/>
              <a:ext cx="561980" cy="49054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3469473" y="3745709"/>
              <a:ext cx="428628" cy="223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8" name="Picture 37" descr="RedGateLogo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when?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When it will benefit the system</a:t>
            </a:r>
            <a:br>
              <a:rPr lang="en-GB" dirty="0" smtClean="0"/>
            </a:br>
            <a:r>
              <a:rPr lang="en-GB" dirty="0" smtClean="0"/>
              <a:t>   scheduling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5" name="Rectangle 4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edGateLogo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Copying Collectors</a:t>
            </a:r>
            <a:endParaRPr lang="en-GB" dirty="0"/>
          </a:p>
        </p:txBody>
      </p:sp>
      <p:grpSp>
        <p:nvGrpSpPr>
          <p:cNvPr id="4" name="Group 6"/>
          <p:cNvGrpSpPr/>
          <p:nvPr/>
        </p:nvGrpSpPr>
        <p:grpSpPr>
          <a:xfrm>
            <a:off x="1428728" y="2357430"/>
            <a:ext cx="1071570" cy="500066"/>
            <a:chOff x="928662" y="1857364"/>
            <a:chExt cx="1071570" cy="500066"/>
          </a:xfrm>
        </p:grpSpPr>
        <p:sp>
          <p:nvSpPr>
            <p:cNvPr id="20" name="Rectangle 2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21" name="Rectangle 3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7"/>
          <p:cNvGrpSpPr/>
          <p:nvPr/>
        </p:nvGrpSpPr>
        <p:grpSpPr>
          <a:xfrm>
            <a:off x="3357554" y="2357430"/>
            <a:ext cx="1071570" cy="500066"/>
            <a:chOff x="928662" y="1857364"/>
            <a:chExt cx="1071570" cy="500066"/>
          </a:xfrm>
        </p:grpSpPr>
        <p:sp>
          <p:nvSpPr>
            <p:cNvPr id="18" name="Rectangle 17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" name="Group 10"/>
          <p:cNvGrpSpPr/>
          <p:nvPr/>
        </p:nvGrpSpPr>
        <p:grpSpPr>
          <a:xfrm>
            <a:off x="5143504" y="2357430"/>
            <a:ext cx="1071570" cy="500066"/>
            <a:chOff x="928662" y="1857364"/>
            <a:chExt cx="1071570" cy="500066"/>
          </a:xfrm>
        </p:grpSpPr>
        <p:sp>
          <p:nvSpPr>
            <p:cNvPr id="16" name="Rectangle 15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13"/>
          <p:cNvGrpSpPr/>
          <p:nvPr/>
        </p:nvGrpSpPr>
        <p:grpSpPr>
          <a:xfrm>
            <a:off x="7000892" y="2357430"/>
            <a:ext cx="1071570" cy="500066"/>
            <a:chOff x="928662" y="1857364"/>
            <a:chExt cx="1071570" cy="500066"/>
          </a:xfrm>
        </p:grpSpPr>
        <p:sp>
          <p:nvSpPr>
            <p:cNvPr id="14" name="Rectangle 13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4</a:t>
              </a:r>
              <a:endParaRPr lang="en-GB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8" name="Straight Arrow Connector 7"/>
          <p:cNvCxnSpPr/>
          <p:nvPr/>
        </p:nvCxnSpPr>
        <p:spPr>
          <a:xfrm>
            <a:off x="571472" y="2571744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16" idx="1"/>
          </p:cNvCxnSpPr>
          <p:nvPr/>
        </p:nvCxnSpPr>
        <p:spPr>
          <a:xfrm flipV="1">
            <a:off x="4214810" y="2607463"/>
            <a:ext cx="92869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214546" y="2571744"/>
            <a:ext cx="1571636" cy="8572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3786182" y="2714620"/>
            <a:ext cx="128588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6"/>
          <p:cNvGrpSpPr/>
          <p:nvPr/>
        </p:nvGrpSpPr>
        <p:grpSpPr>
          <a:xfrm>
            <a:off x="1428728" y="4714884"/>
            <a:ext cx="1071570" cy="500066"/>
            <a:chOff x="928662" y="1857364"/>
            <a:chExt cx="1071570" cy="500066"/>
          </a:xfrm>
        </p:grpSpPr>
        <p:sp>
          <p:nvSpPr>
            <p:cNvPr id="23" name="Rectangle 2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24" name="Rectangle 3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571472" y="4929198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10"/>
          <p:cNvGrpSpPr/>
          <p:nvPr/>
        </p:nvGrpSpPr>
        <p:grpSpPr>
          <a:xfrm>
            <a:off x="2714612" y="4714884"/>
            <a:ext cx="1071570" cy="500066"/>
            <a:chOff x="928662" y="1857364"/>
            <a:chExt cx="1071570" cy="500066"/>
          </a:xfrm>
        </p:grpSpPr>
        <p:sp>
          <p:nvSpPr>
            <p:cNvPr id="27" name="Rectangle 26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0" name="Straight Connector 29"/>
          <p:cNvCxnSpPr/>
          <p:nvPr/>
        </p:nvCxnSpPr>
        <p:spPr>
          <a:xfrm rot="16200000" flipH="1">
            <a:off x="2107389" y="5179231"/>
            <a:ext cx="714380" cy="5000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27" idx="2"/>
          </p:cNvCxnSpPr>
          <p:nvPr/>
        </p:nvCxnSpPr>
        <p:spPr>
          <a:xfrm rot="5400000" flipH="1" flipV="1">
            <a:off x="2571736" y="5357826"/>
            <a:ext cx="57150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34" name="Picture 33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5" name="TextBox 34"/>
          <p:cNvSpPr txBox="1"/>
          <p:nvPr/>
        </p:nvSpPr>
        <p:spPr>
          <a:xfrm>
            <a:off x="500034" y="192880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FromSpace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428596" y="4286256"/>
            <a:ext cx="1082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ToSpace</a:t>
            </a:r>
            <a:endParaRPr lang="en-GB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we’ll cover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motivating examples</a:t>
            </a:r>
          </a:p>
          <a:p>
            <a:r>
              <a:rPr lang="en-GB" dirty="0" smtClean="0"/>
              <a:t>Some standard methods</a:t>
            </a:r>
          </a:p>
          <a:p>
            <a:r>
              <a:rPr lang="en-GB" dirty="0" smtClean="0"/>
              <a:t>Some effects on the programming style</a:t>
            </a:r>
          </a:p>
          <a:p>
            <a:r>
              <a:rPr lang="en-GB" dirty="0" smtClean="0"/>
              <a:t>Some common misunderstandings</a:t>
            </a:r>
          </a:p>
          <a:p>
            <a:r>
              <a:rPr lang="en-GB" dirty="0" smtClean="0"/>
              <a:t>Explaining the examples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Good and The Bad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Only touches the live data</a:t>
            </a:r>
          </a:p>
          <a:p>
            <a:r>
              <a:rPr lang="en-GB" dirty="0" smtClean="0"/>
              <a:t>Avoids fragmentation</a:t>
            </a:r>
          </a:p>
          <a:p>
            <a:r>
              <a:rPr lang="en-GB" dirty="0" smtClean="0"/>
              <a:t>Copy not good for big objects</a:t>
            </a:r>
          </a:p>
          <a:p>
            <a:r>
              <a:rPr lang="en-GB" dirty="0" smtClean="0"/>
              <a:t>Requires </a:t>
            </a:r>
            <a:r>
              <a:rPr lang="en-GB" dirty="0" err="1" smtClean="0"/>
              <a:t>fromspace</a:t>
            </a:r>
            <a:r>
              <a:rPr lang="en-GB" dirty="0" smtClean="0"/>
              <a:t> and </a:t>
            </a:r>
            <a:r>
              <a:rPr lang="en-GB" dirty="0" err="1" smtClean="0"/>
              <a:t>tospace</a:t>
            </a:r>
            <a:endParaRPr lang="en-GB" dirty="0" smtClean="0"/>
          </a:p>
          <a:p>
            <a:r>
              <a:rPr lang="en-GB" dirty="0" smtClean="0"/>
              <a:t>Make non-recursive (Cheney 1970)</a:t>
            </a:r>
          </a:p>
          <a:p>
            <a:r>
              <a:rPr lang="en-GB" dirty="0" smtClean="0"/>
              <a:t>Bump pointer allocation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 without collecting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Regions</a:t>
            </a:r>
            <a:br>
              <a:rPr lang="en-GB" dirty="0" smtClean="0"/>
            </a:br>
            <a:r>
              <a:rPr lang="en-GB" dirty="0" smtClean="0"/>
              <a:t>    ... Some </a:t>
            </a:r>
            <a:r>
              <a:rPr lang="en-GB" dirty="0" err="1" smtClean="0"/>
              <a:t>Prolog</a:t>
            </a:r>
            <a:r>
              <a:rPr lang="en-GB" dirty="0" smtClean="0"/>
              <a:t> systems</a:t>
            </a:r>
          </a:p>
          <a:p>
            <a:r>
              <a:rPr lang="en-GB" dirty="0" smtClean="0"/>
              <a:t>Linear types</a:t>
            </a:r>
          </a:p>
          <a:p>
            <a:r>
              <a:rPr lang="en-GB" dirty="0" smtClean="0"/>
              <a:t>Sharing analysis</a:t>
            </a:r>
          </a:p>
          <a:p>
            <a:r>
              <a:rPr lang="en-GB" dirty="0" smtClean="0"/>
              <a:t>Stack allocation via escape analysis</a:t>
            </a:r>
          </a:p>
          <a:p>
            <a:r>
              <a:rPr lang="en-GB" dirty="0" smtClean="0"/>
              <a:t>Code-pitching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stack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Some languages put the stack in the heap</a:t>
            </a:r>
            <a:br>
              <a:rPr lang="en-GB" dirty="0" smtClean="0"/>
            </a:br>
            <a:r>
              <a:rPr lang="en-GB" dirty="0" smtClean="0"/>
              <a:t>    ... The CLR doesn’t</a:t>
            </a:r>
          </a:p>
          <a:p>
            <a:r>
              <a:rPr lang="en-GB" dirty="0" smtClean="0"/>
              <a:t>Some languages have no stack</a:t>
            </a:r>
          </a:p>
          <a:p>
            <a:r>
              <a:rPr lang="en-GB" dirty="0" smtClean="0"/>
              <a:t>We need to interpret the contents of the stack to find the live pointers</a:t>
            </a:r>
            <a:br>
              <a:rPr lang="en-GB" dirty="0" smtClean="0"/>
            </a:br>
            <a:r>
              <a:rPr lang="en-GB" dirty="0" smtClean="0"/>
              <a:t>    ... The runtime keeps a map (CLR)</a:t>
            </a:r>
            <a:br>
              <a:rPr lang="en-GB" dirty="0" smtClean="0"/>
            </a:br>
            <a:r>
              <a:rPr lang="en-GB" dirty="0" smtClean="0"/>
              <a:t>    ... Markers on the stack</a:t>
            </a:r>
          </a:p>
          <a:p>
            <a:r>
              <a:rPr lang="en-GB" dirty="0" smtClean="0"/>
              <a:t>Though there are </a:t>
            </a:r>
            <a:r>
              <a:rPr lang="en-GB" smtClean="0"/>
              <a:t>conservative collectors</a:t>
            </a:r>
            <a:endParaRPr lang="en-GB" dirty="0" smtClean="0"/>
          </a:p>
          <a:p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4" name="Rectangle 3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5" name="Picture 4" descr="RedGateLogo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Stopping the world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Safe points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In foreign code, prevent re-entry</a:t>
            </a:r>
          </a:p>
          <a:p>
            <a:r>
              <a:rPr lang="en-GB" dirty="0" smtClean="0"/>
              <a:t>Poll for stopping (ROTOR)</a:t>
            </a:r>
          </a:p>
          <a:p>
            <a:r>
              <a:rPr lang="en-GB" dirty="0" smtClean="0"/>
              <a:t>Interrupt the thread</a:t>
            </a:r>
          </a:p>
          <a:p>
            <a:r>
              <a:rPr lang="en-GB" dirty="0" smtClean="0"/>
              <a:t>Hijack function returns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Need to guarantee quick synchronisation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5" name="Rectangle 4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edGateLogo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But Too Much Work?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 don’t want to pause for long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The weak generational hypothesis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     “Most objects die young”</a:t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98% for one functional language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generations</a:t>
            </a:r>
            <a:endParaRPr lang="en-GB" dirty="0"/>
          </a:p>
        </p:txBody>
      </p:sp>
      <p:grpSp>
        <p:nvGrpSpPr>
          <p:cNvPr id="26" name="Group 25"/>
          <p:cNvGrpSpPr/>
          <p:nvPr/>
        </p:nvGrpSpPr>
        <p:grpSpPr>
          <a:xfrm>
            <a:off x="500034" y="2428868"/>
            <a:ext cx="8001056" cy="3226852"/>
            <a:chOff x="500034" y="2428868"/>
            <a:chExt cx="8001056" cy="3226852"/>
          </a:xfrm>
        </p:grpSpPr>
        <p:sp>
          <p:nvSpPr>
            <p:cNvPr id="22" name="Rectangle 21"/>
            <p:cNvSpPr/>
            <p:nvPr/>
          </p:nvSpPr>
          <p:spPr>
            <a:xfrm>
              <a:off x="4857752" y="2428868"/>
              <a:ext cx="3643338" cy="200026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785786" y="2428868"/>
              <a:ext cx="3929090" cy="200026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500034" y="3071810"/>
              <a:ext cx="7500990" cy="500066"/>
              <a:chOff x="357158" y="1857364"/>
              <a:chExt cx="7500990" cy="500066"/>
            </a:xfrm>
          </p:grpSpPr>
          <p:grpSp>
            <p:nvGrpSpPr>
              <p:cNvPr id="4" name="Group 6"/>
              <p:cNvGrpSpPr/>
              <p:nvPr/>
            </p:nvGrpSpPr>
            <p:grpSpPr>
              <a:xfrm>
                <a:off x="1214414" y="1857364"/>
                <a:ext cx="1071570" cy="500066"/>
                <a:chOff x="928662" y="1857364"/>
                <a:chExt cx="1071570" cy="500066"/>
              </a:xfrm>
            </p:grpSpPr>
            <p:sp>
              <p:nvSpPr>
                <p:cNvPr id="18" name="Rectangle 2"/>
                <p:cNvSpPr/>
                <p:nvPr/>
              </p:nvSpPr>
              <p:spPr>
                <a:xfrm>
                  <a:off x="928662" y="1857364"/>
                  <a:ext cx="571504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1</a:t>
                  </a:r>
                  <a:endParaRPr lang="en-GB" dirty="0"/>
                </a:p>
              </p:txBody>
            </p:sp>
            <p:sp>
              <p:nvSpPr>
                <p:cNvPr id="19" name="Rectangle 3"/>
                <p:cNvSpPr/>
                <p:nvPr/>
              </p:nvSpPr>
              <p:spPr>
                <a:xfrm>
                  <a:off x="1500166" y="1857364"/>
                  <a:ext cx="500066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5" name="Group 7"/>
              <p:cNvGrpSpPr/>
              <p:nvPr/>
            </p:nvGrpSpPr>
            <p:grpSpPr>
              <a:xfrm>
                <a:off x="3143240" y="1857364"/>
                <a:ext cx="1071570" cy="500066"/>
                <a:chOff x="928662" y="1857364"/>
                <a:chExt cx="1071570" cy="500066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928662" y="1857364"/>
                  <a:ext cx="571504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2</a:t>
                  </a:r>
                  <a:endParaRPr lang="en-GB" dirty="0"/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>
                  <a:off x="1500166" y="1857364"/>
                  <a:ext cx="500066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6" name="Group 10"/>
              <p:cNvGrpSpPr/>
              <p:nvPr/>
            </p:nvGrpSpPr>
            <p:grpSpPr>
              <a:xfrm>
                <a:off x="4929190" y="1857364"/>
                <a:ext cx="1071570" cy="500066"/>
                <a:chOff x="928662" y="1857364"/>
                <a:chExt cx="1071570" cy="500066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928662" y="1857364"/>
                  <a:ext cx="571504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3</a:t>
                  </a:r>
                  <a:endParaRPr lang="en-GB" dirty="0"/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>
                  <a:off x="1500166" y="1857364"/>
                  <a:ext cx="500066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7" name="Group 13"/>
              <p:cNvGrpSpPr/>
              <p:nvPr/>
            </p:nvGrpSpPr>
            <p:grpSpPr>
              <a:xfrm>
                <a:off x="6786578" y="1857364"/>
                <a:ext cx="1071570" cy="500066"/>
                <a:chOff x="928662" y="1857364"/>
                <a:chExt cx="1071570" cy="500066"/>
              </a:xfrm>
            </p:grpSpPr>
            <p:sp>
              <p:nvSpPr>
                <p:cNvPr id="12" name="Rectangle 11"/>
                <p:cNvSpPr/>
                <p:nvPr/>
              </p:nvSpPr>
              <p:spPr>
                <a:xfrm>
                  <a:off x="928662" y="1857364"/>
                  <a:ext cx="571504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dirty="0" smtClean="0"/>
                    <a:t>4</a:t>
                  </a:r>
                  <a:endParaRPr lang="en-GB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500166" y="1857364"/>
                  <a:ext cx="500066" cy="5000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8" name="Straight Arrow Connector 7"/>
              <p:cNvCxnSpPr/>
              <p:nvPr/>
            </p:nvCxnSpPr>
            <p:spPr>
              <a:xfrm>
                <a:off x="357158" y="2071678"/>
                <a:ext cx="857256" cy="35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/>
              <p:cNvCxnSpPr>
                <a:endCxn id="16" idx="1"/>
              </p:cNvCxnSpPr>
              <p:nvPr/>
            </p:nvCxnSpPr>
            <p:spPr>
              <a:xfrm>
                <a:off x="2000232" y="2071678"/>
                <a:ext cx="1143008" cy="35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endCxn id="14" idx="1"/>
              </p:cNvCxnSpPr>
              <p:nvPr/>
            </p:nvCxnSpPr>
            <p:spPr>
              <a:xfrm flipV="1">
                <a:off x="4000496" y="2107397"/>
                <a:ext cx="928694" cy="35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/>
              <p:cNvCxnSpPr>
                <a:endCxn id="12" idx="1"/>
              </p:cNvCxnSpPr>
              <p:nvPr/>
            </p:nvCxnSpPr>
            <p:spPr>
              <a:xfrm flipV="1">
                <a:off x="5715008" y="2107397"/>
                <a:ext cx="1071570" cy="3571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715272" y="4500570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gen0</a:t>
              </a:r>
              <a:endParaRPr lang="en-GB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000496" y="457200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gen1</a:t>
              </a:r>
              <a:endParaRPr lang="en-GB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85786" y="5286388"/>
              <a:ext cx="3506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Object 2 points into generation 0</a:t>
              </a:r>
              <a:endParaRPr lang="en-GB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28" name="Rectangle 27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9" name="Picture 28" descr="RedGateLogo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we need a barrier</a:t>
            </a:r>
            <a:endParaRPr lang="en-GB" dirty="0"/>
          </a:p>
        </p:txBody>
      </p:sp>
      <p:grpSp>
        <p:nvGrpSpPr>
          <p:cNvPr id="31" name="Group 30"/>
          <p:cNvGrpSpPr/>
          <p:nvPr/>
        </p:nvGrpSpPr>
        <p:grpSpPr>
          <a:xfrm>
            <a:off x="428596" y="1785926"/>
            <a:ext cx="8001056" cy="3503851"/>
            <a:chOff x="428596" y="1785926"/>
            <a:chExt cx="8001056" cy="3503851"/>
          </a:xfrm>
        </p:grpSpPr>
        <p:sp>
          <p:nvSpPr>
            <p:cNvPr id="4" name="Rectangle 3"/>
            <p:cNvSpPr/>
            <p:nvPr/>
          </p:nvSpPr>
          <p:spPr>
            <a:xfrm>
              <a:off x="4786314" y="1785926"/>
              <a:ext cx="3643338" cy="200026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ectangle 4"/>
            <p:cNvSpPr/>
            <p:nvPr/>
          </p:nvSpPr>
          <p:spPr>
            <a:xfrm>
              <a:off x="714348" y="1785926"/>
              <a:ext cx="3929090" cy="200026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0" name="Group 6"/>
            <p:cNvGrpSpPr/>
            <p:nvPr/>
          </p:nvGrpSpPr>
          <p:grpSpPr>
            <a:xfrm>
              <a:off x="1285852" y="2428868"/>
              <a:ext cx="1071570" cy="500066"/>
              <a:chOff x="928662" y="1857364"/>
              <a:chExt cx="1071570" cy="500066"/>
            </a:xfrm>
          </p:grpSpPr>
          <p:sp>
            <p:nvSpPr>
              <p:cNvPr id="24" name="Rectangle 2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25" name="Rectangle 3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1" name="Group 7"/>
            <p:cNvGrpSpPr/>
            <p:nvPr/>
          </p:nvGrpSpPr>
          <p:grpSpPr>
            <a:xfrm>
              <a:off x="3214678" y="2428868"/>
              <a:ext cx="1071570" cy="500066"/>
              <a:chOff x="928662" y="1857364"/>
              <a:chExt cx="1071570" cy="500066"/>
            </a:xfrm>
          </p:grpSpPr>
          <p:sp>
            <p:nvSpPr>
              <p:cNvPr id="22" name="Rectangle 21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5000628" y="2428868"/>
              <a:ext cx="1071570" cy="500066"/>
              <a:chOff x="928662" y="1857364"/>
              <a:chExt cx="1071570" cy="500066"/>
            </a:xfrm>
          </p:grpSpPr>
          <p:sp>
            <p:nvSpPr>
              <p:cNvPr id="20" name="Rectangle 19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3</a:t>
                </a:r>
                <a:endParaRPr lang="en-GB" dirty="0"/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3" name="Group 13"/>
            <p:cNvGrpSpPr/>
            <p:nvPr/>
          </p:nvGrpSpPr>
          <p:grpSpPr>
            <a:xfrm>
              <a:off x="6858016" y="2428868"/>
              <a:ext cx="1071570" cy="500066"/>
              <a:chOff x="928662" y="1857364"/>
              <a:chExt cx="1071570" cy="500066"/>
            </a:xfrm>
          </p:grpSpPr>
          <p:sp>
            <p:nvSpPr>
              <p:cNvPr id="18" name="Rectangle 11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4</a:t>
                </a:r>
                <a:endParaRPr lang="en-GB" dirty="0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14" name="Straight Arrow Connector 13"/>
            <p:cNvCxnSpPr/>
            <p:nvPr/>
          </p:nvCxnSpPr>
          <p:spPr>
            <a:xfrm>
              <a:off x="428596" y="2643182"/>
              <a:ext cx="857256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9"/>
            <p:cNvCxnSpPr>
              <a:endCxn id="20" idx="1"/>
            </p:cNvCxnSpPr>
            <p:nvPr/>
          </p:nvCxnSpPr>
          <p:spPr>
            <a:xfrm flipV="1">
              <a:off x="4071934" y="2678901"/>
              <a:ext cx="928694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643834" y="3857628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gen0</a:t>
              </a:r>
              <a:endParaRPr lang="en-GB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929058" y="3929066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gen1</a:t>
              </a:r>
              <a:endParaRPr lang="en-GB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14348" y="4643446"/>
              <a:ext cx="350608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Object 2 points into generation 0</a:t>
              </a:r>
              <a:br>
                <a:rPr lang="en-GB" dirty="0" smtClean="0"/>
              </a:br>
              <a:r>
                <a:rPr lang="en-GB" dirty="0" smtClean="0"/>
                <a:t>Object 1 points into generation 0</a:t>
              </a:r>
              <a:endParaRPr lang="en-GB" dirty="0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2214546" y="2714620"/>
              <a:ext cx="1785950" cy="78581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4000496" y="3000372"/>
              <a:ext cx="1285884" cy="500066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33" name="Rectangle 32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34" name="Picture 33" descr="RedGateLogo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Collection Gen0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86314" y="1785926"/>
            <a:ext cx="3643338" cy="20002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14348" y="1785926"/>
            <a:ext cx="3929090" cy="20002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285852" y="2428868"/>
            <a:ext cx="1071570" cy="500066"/>
            <a:chOff x="928662" y="1857364"/>
            <a:chExt cx="1071570" cy="500066"/>
          </a:xfrm>
        </p:grpSpPr>
        <p:sp>
          <p:nvSpPr>
            <p:cNvPr id="23" name="Rectangle 2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24" name="Rectangle 3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14678" y="2428868"/>
            <a:ext cx="1071570" cy="500066"/>
            <a:chOff x="928662" y="1857364"/>
            <a:chExt cx="1071570" cy="500066"/>
          </a:xfrm>
        </p:grpSpPr>
        <p:sp>
          <p:nvSpPr>
            <p:cNvPr id="21" name="Rectangle 20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11"/>
          <p:cNvGrpSpPr/>
          <p:nvPr/>
        </p:nvGrpSpPr>
        <p:grpSpPr>
          <a:xfrm>
            <a:off x="5000628" y="2428868"/>
            <a:ext cx="1071570" cy="500066"/>
            <a:chOff x="928662" y="1857364"/>
            <a:chExt cx="1071570" cy="500066"/>
          </a:xfrm>
        </p:grpSpPr>
        <p:sp>
          <p:nvSpPr>
            <p:cNvPr id="19" name="Rectangle 18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428596" y="2643182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9"/>
          <p:cNvCxnSpPr>
            <a:endCxn id="19" idx="1"/>
          </p:cNvCxnSpPr>
          <p:nvPr/>
        </p:nvCxnSpPr>
        <p:spPr>
          <a:xfrm flipV="1">
            <a:off x="4071934" y="2678901"/>
            <a:ext cx="928694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6"/>
          <p:cNvSpPr txBox="1"/>
          <p:nvPr/>
        </p:nvSpPr>
        <p:spPr>
          <a:xfrm>
            <a:off x="7643834" y="38576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gen0</a:t>
            </a:r>
            <a:endParaRPr lang="en-GB" dirty="0"/>
          </a:p>
        </p:txBody>
      </p:sp>
      <p:sp>
        <p:nvSpPr>
          <p:cNvPr id="13" name="TextBox 7"/>
          <p:cNvSpPr txBox="1"/>
          <p:nvPr/>
        </p:nvSpPr>
        <p:spPr>
          <a:xfrm>
            <a:off x="3929058" y="39290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gen1</a:t>
            </a:r>
            <a:endParaRPr lang="en-GB" dirty="0"/>
          </a:p>
        </p:txBody>
      </p:sp>
      <p:sp>
        <p:nvSpPr>
          <p:cNvPr id="14" name="TextBox 8"/>
          <p:cNvSpPr txBox="1"/>
          <p:nvPr/>
        </p:nvSpPr>
        <p:spPr>
          <a:xfrm>
            <a:off x="714348" y="4643446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Object 2 points into generation 0</a:t>
            </a:r>
            <a:br>
              <a:rPr lang="en-GB" dirty="0" smtClean="0"/>
            </a:br>
            <a:r>
              <a:rPr lang="en-GB" dirty="0" smtClean="0"/>
              <a:t>Object 1 points into generation 0</a:t>
            </a:r>
            <a:endParaRPr lang="en-GB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214546" y="2714620"/>
            <a:ext cx="1785950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000496" y="3000372"/>
            <a:ext cx="128588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27" name="Rectangle 26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27" descr="RedGateLogo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null out the object 2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4786314" y="1785926"/>
            <a:ext cx="3643338" cy="20002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14348" y="1785926"/>
            <a:ext cx="3929090" cy="200026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6" name="Group 6"/>
          <p:cNvGrpSpPr/>
          <p:nvPr/>
        </p:nvGrpSpPr>
        <p:grpSpPr>
          <a:xfrm>
            <a:off x="1285852" y="2428868"/>
            <a:ext cx="1071570" cy="500066"/>
            <a:chOff x="928662" y="1857364"/>
            <a:chExt cx="1071570" cy="500066"/>
          </a:xfrm>
        </p:grpSpPr>
        <p:sp>
          <p:nvSpPr>
            <p:cNvPr id="20" name="Rectangle 2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21" name="Rectangle 3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214678" y="2428868"/>
            <a:ext cx="1071570" cy="500066"/>
            <a:chOff x="928662" y="1857364"/>
            <a:chExt cx="1071570" cy="500066"/>
          </a:xfrm>
        </p:grpSpPr>
        <p:sp>
          <p:nvSpPr>
            <p:cNvPr id="18" name="Rectangle 17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2</a:t>
              </a:r>
              <a:endParaRPr lang="en-GB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" name="Group 11"/>
          <p:cNvGrpSpPr/>
          <p:nvPr/>
        </p:nvGrpSpPr>
        <p:grpSpPr>
          <a:xfrm>
            <a:off x="5000628" y="2428868"/>
            <a:ext cx="1071570" cy="500066"/>
            <a:chOff x="928662" y="1857364"/>
            <a:chExt cx="1071570" cy="500066"/>
          </a:xfrm>
        </p:grpSpPr>
        <p:sp>
          <p:nvSpPr>
            <p:cNvPr id="16" name="Rectangle 15"/>
            <p:cNvSpPr/>
            <p:nvPr/>
          </p:nvSpPr>
          <p:spPr>
            <a:xfrm>
              <a:off x="928662" y="1857364"/>
              <a:ext cx="571504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3</a:t>
              </a:r>
              <a:endParaRPr lang="en-GB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500166" y="1857364"/>
              <a:ext cx="500066" cy="5000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" name="Straight Arrow Connector 8"/>
          <p:cNvCxnSpPr/>
          <p:nvPr/>
        </p:nvCxnSpPr>
        <p:spPr>
          <a:xfrm>
            <a:off x="428596" y="2643182"/>
            <a:ext cx="857256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6"/>
          <p:cNvSpPr txBox="1"/>
          <p:nvPr/>
        </p:nvSpPr>
        <p:spPr>
          <a:xfrm>
            <a:off x="7643834" y="38576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gen0</a:t>
            </a:r>
            <a:endParaRPr lang="en-GB" dirty="0"/>
          </a:p>
        </p:txBody>
      </p:sp>
      <p:sp>
        <p:nvSpPr>
          <p:cNvPr id="12" name="TextBox 7"/>
          <p:cNvSpPr txBox="1"/>
          <p:nvPr/>
        </p:nvSpPr>
        <p:spPr>
          <a:xfrm>
            <a:off x="3929058" y="3929066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gen1</a:t>
            </a:r>
            <a:endParaRPr lang="en-GB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2214546" y="2714620"/>
            <a:ext cx="1785950" cy="785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000496" y="3000372"/>
            <a:ext cx="128588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23" name="Rectangle 22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4" name="Picture 23" descr="RedGateLogo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5" name="TextBox 8"/>
          <p:cNvSpPr txBox="1"/>
          <p:nvPr/>
        </p:nvSpPr>
        <p:spPr>
          <a:xfrm>
            <a:off x="785786" y="4786322"/>
            <a:ext cx="35060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Object 2 points into generation 0</a:t>
            </a:r>
            <a:br>
              <a:rPr lang="en-GB" dirty="0" smtClean="0"/>
            </a:br>
            <a:r>
              <a:rPr lang="en-GB" dirty="0" smtClean="0"/>
              <a:t>Object 1 points into generation 0</a:t>
            </a:r>
            <a:endParaRPr lang="en-GB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Barriers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We’ve seen a write barrier</a:t>
            </a:r>
          </a:p>
          <a:p>
            <a:r>
              <a:rPr lang="en-GB" dirty="0" smtClean="0"/>
              <a:t>Historically entry tables came first</a:t>
            </a:r>
          </a:p>
          <a:p>
            <a:r>
              <a:rPr lang="en-GB" dirty="0" smtClean="0"/>
              <a:t>Typically use card marking</a:t>
            </a:r>
            <a:br>
              <a:rPr lang="en-GB" dirty="0" smtClean="0"/>
            </a:br>
            <a:r>
              <a:rPr lang="en-GB" dirty="0" smtClean="0"/>
              <a:t>    ... Which address might contain pointers</a:t>
            </a:r>
          </a:p>
          <a:p>
            <a:r>
              <a:rPr lang="en-GB" dirty="0" smtClean="0"/>
              <a:t>Brick tables </a:t>
            </a:r>
            <a:br>
              <a:rPr lang="en-GB" dirty="0" smtClean="0"/>
            </a:br>
            <a:r>
              <a:rPr lang="en-GB" dirty="0" smtClean="0"/>
              <a:t>    ... Used to find the start of object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5" name="Rectangle 4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edGateLogo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0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071538" y="1357298"/>
            <a:ext cx="678661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class Holder</a:t>
            </a:r>
          </a:p>
          <a:p>
            <a:r>
              <a:rPr lang="en-GB" dirty="0" smtClean="0"/>
              <a:t> {</a:t>
            </a:r>
          </a:p>
          <a:p>
            <a:r>
              <a:rPr lang="en-GB" dirty="0" smtClean="0"/>
              <a:t>            public object </a:t>
            </a:r>
            <a:r>
              <a:rPr lang="en-GB" dirty="0" err="1" smtClean="0"/>
              <a:t>m_Held</a:t>
            </a:r>
            <a:r>
              <a:rPr lang="en-GB" dirty="0" smtClean="0"/>
              <a:t> = null;</a:t>
            </a:r>
          </a:p>
          <a:p>
            <a:r>
              <a:rPr lang="en-GB" dirty="0" smtClean="0"/>
              <a:t> }</a:t>
            </a:r>
          </a:p>
          <a:p>
            <a:endParaRPr lang="en-GB" dirty="0" smtClean="0"/>
          </a:p>
          <a:p>
            <a:r>
              <a:rPr lang="en-GB" dirty="0" smtClean="0"/>
              <a:t> static void Main(string[] </a:t>
            </a:r>
            <a:r>
              <a:rPr lang="en-GB" dirty="0" err="1" smtClean="0"/>
              <a:t>args</a:t>
            </a:r>
            <a:r>
              <a:rPr lang="en-GB" dirty="0" smtClean="0"/>
              <a:t>)</a:t>
            </a:r>
          </a:p>
          <a:p>
            <a:r>
              <a:rPr lang="en-GB" dirty="0" smtClean="0"/>
              <a:t> {</a:t>
            </a:r>
          </a:p>
          <a:p>
            <a:r>
              <a:rPr lang="en-GB" dirty="0" smtClean="0"/>
              <a:t>            Holder obj1 = new Holder();</a:t>
            </a:r>
          </a:p>
          <a:p>
            <a:r>
              <a:rPr lang="en-GB" dirty="0" smtClean="0"/>
              <a:t>            for (</a:t>
            </a:r>
            <a:r>
              <a:rPr lang="en-GB" dirty="0" err="1" smtClean="0"/>
              <a:t>int</a:t>
            </a:r>
            <a:r>
              <a:rPr lang="en-GB" dirty="0" smtClean="0"/>
              <a:t> </a:t>
            </a:r>
            <a:r>
              <a:rPr lang="en-GB" dirty="0" err="1" smtClean="0"/>
              <a:t>i</a:t>
            </a:r>
            <a:r>
              <a:rPr lang="en-GB" dirty="0" smtClean="0"/>
              <a:t> = 0; </a:t>
            </a:r>
            <a:r>
              <a:rPr lang="en-GB" dirty="0" err="1" smtClean="0"/>
              <a:t>i</a:t>
            </a:r>
            <a:r>
              <a:rPr lang="en-GB" dirty="0" smtClean="0"/>
              <a:t> &lt; 1000000; </a:t>
            </a:r>
            <a:r>
              <a:rPr lang="en-GB" dirty="0" err="1" smtClean="0"/>
              <a:t>i</a:t>
            </a:r>
            <a:r>
              <a:rPr lang="en-GB" dirty="0" smtClean="0"/>
              <a:t>++)</a:t>
            </a:r>
          </a:p>
          <a:p>
            <a:r>
              <a:rPr lang="en-GB" dirty="0" smtClean="0"/>
              <a:t>            {</a:t>
            </a:r>
          </a:p>
          <a:p>
            <a:r>
              <a:rPr lang="en-GB" dirty="0" smtClean="0"/>
              <a:t>                for (</a:t>
            </a:r>
            <a:r>
              <a:rPr lang="en-GB" dirty="0" err="1" smtClean="0"/>
              <a:t>int</a:t>
            </a:r>
            <a:r>
              <a:rPr lang="en-GB" dirty="0" smtClean="0"/>
              <a:t> j = 0; j &lt; 1000000; j++)</a:t>
            </a:r>
          </a:p>
          <a:p>
            <a:r>
              <a:rPr lang="en-GB" dirty="0" smtClean="0"/>
              <a:t>                {</a:t>
            </a:r>
          </a:p>
          <a:p>
            <a:r>
              <a:rPr lang="en-GB" dirty="0" smtClean="0"/>
              <a:t>                    obj1.m_Held = new Holder();</a:t>
            </a:r>
          </a:p>
          <a:p>
            <a:r>
              <a:rPr lang="en-GB" dirty="0" smtClean="0"/>
              <a:t>                }</a:t>
            </a:r>
          </a:p>
          <a:p>
            <a:r>
              <a:rPr lang="en-GB" dirty="0" smtClean="0"/>
              <a:t>            }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Scheduling the collection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On allocation failure</a:t>
            </a:r>
          </a:p>
          <a:p>
            <a:r>
              <a:rPr lang="en-GB" dirty="0" smtClean="0"/>
              <a:t>When requested by the user</a:t>
            </a:r>
          </a:p>
          <a:p>
            <a:r>
              <a:rPr lang="en-GB" dirty="0" smtClean="0"/>
              <a:t>On memory pressure</a:t>
            </a:r>
          </a:p>
          <a:p>
            <a:r>
              <a:rPr lang="en-GB" dirty="0" smtClean="0"/>
              <a:t>On system high memory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Use heuristics and adaptive behaviour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5" name="Rectangle 4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edGateLogo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Incremental Collectors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Do some work on each allocation</a:t>
            </a:r>
          </a:p>
          <a:p>
            <a:r>
              <a:rPr lang="en-GB" dirty="0" smtClean="0"/>
              <a:t>Baker’s variant of Cheney’s method</a:t>
            </a:r>
          </a:p>
          <a:p>
            <a:r>
              <a:rPr lang="en-GB" dirty="0" smtClean="0"/>
              <a:t>Stacks still problematic</a:t>
            </a:r>
            <a:br>
              <a:rPr lang="en-GB" dirty="0" smtClean="0"/>
            </a:br>
            <a:r>
              <a:rPr lang="en-GB" dirty="0" smtClean="0"/>
              <a:t>    .... Too much for a single scan</a:t>
            </a:r>
            <a:br>
              <a:rPr lang="en-GB" dirty="0" smtClean="0"/>
            </a:br>
            <a:r>
              <a:rPr lang="en-GB" dirty="0" smtClean="0"/>
              <a:t>    .... Read barriers</a:t>
            </a:r>
            <a:br>
              <a:rPr lang="en-GB" dirty="0" smtClean="0"/>
            </a:br>
            <a:r>
              <a:rPr lang="en-GB" dirty="0" smtClean="0"/>
              <a:t>    .... Frame hijacking</a:t>
            </a:r>
          </a:p>
          <a:p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5" name="Rectangle 4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edGateLogo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Black/White/Grey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Black == object to be kept</a:t>
            </a:r>
          </a:p>
          <a:p>
            <a:r>
              <a:rPr lang="en-GB" dirty="0" smtClean="0"/>
              <a:t>White == object could be garbage</a:t>
            </a:r>
          </a:p>
          <a:p>
            <a:r>
              <a:rPr lang="en-GB" dirty="0" smtClean="0"/>
              <a:t>Grey == object being scanned by collector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Never allow a white object to be written into a black object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5" name="Rectangle 4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edGateLogo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Old generation Management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Using blocks like the train algorithm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5" name="Rectangle 4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edGateLogo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1214414" y="1500174"/>
            <a:ext cx="7500990" cy="20002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pinning</a:t>
            </a:r>
            <a:endParaRPr lang="en-GB" dirty="0"/>
          </a:p>
        </p:txBody>
      </p:sp>
      <p:grpSp>
        <p:nvGrpSpPr>
          <p:cNvPr id="3" name="Group 2"/>
          <p:cNvGrpSpPr/>
          <p:nvPr/>
        </p:nvGrpSpPr>
        <p:grpSpPr>
          <a:xfrm>
            <a:off x="785786" y="2071678"/>
            <a:ext cx="7500990" cy="1071570"/>
            <a:chOff x="357158" y="3000372"/>
            <a:chExt cx="7500990" cy="1071570"/>
          </a:xfrm>
        </p:grpSpPr>
        <p:grpSp>
          <p:nvGrpSpPr>
            <p:cNvPr id="4" name="Group 6"/>
            <p:cNvGrpSpPr/>
            <p:nvPr/>
          </p:nvGrpSpPr>
          <p:grpSpPr>
            <a:xfrm>
              <a:off x="1214414" y="3000372"/>
              <a:ext cx="1071570" cy="500066"/>
              <a:chOff x="928662" y="1857364"/>
              <a:chExt cx="1071570" cy="500066"/>
            </a:xfrm>
          </p:grpSpPr>
          <p:sp>
            <p:nvSpPr>
              <p:cNvPr id="19" name="Rectangle 2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1</a:t>
                </a:r>
                <a:endParaRPr lang="en-GB" dirty="0"/>
              </a:p>
            </p:txBody>
          </p:sp>
          <p:sp>
            <p:nvSpPr>
              <p:cNvPr id="20" name="Rectangle 3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5" name="Group 7"/>
            <p:cNvGrpSpPr/>
            <p:nvPr/>
          </p:nvGrpSpPr>
          <p:grpSpPr>
            <a:xfrm>
              <a:off x="3143240" y="3000372"/>
              <a:ext cx="1071570" cy="500066"/>
              <a:chOff x="928662" y="1857364"/>
              <a:chExt cx="1071570" cy="500066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2</a:t>
                </a:r>
                <a:endParaRPr lang="en-GB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10"/>
            <p:cNvGrpSpPr/>
            <p:nvPr/>
          </p:nvGrpSpPr>
          <p:grpSpPr>
            <a:xfrm>
              <a:off x="4929190" y="3000372"/>
              <a:ext cx="1071570" cy="500066"/>
              <a:chOff x="928662" y="1857364"/>
              <a:chExt cx="1071570" cy="500066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3</a:t>
                </a:r>
                <a:endParaRPr lang="en-GB" dirty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oup 13"/>
            <p:cNvGrpSpPr/>
            <p:nvPr/>
          </p:nvGrpSpPr>
          <p:grpSpPr>
            <a:xfrm>
              <a:off x="6786578" y="3000372"/>
              <a:ext cx="1071570" cy="500066"/>
              <a:chOff x="928662" y="1857364"/>
              <a:chExt cx="1071570" cy="500066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928662" y="1857364"/>
                <a:ext cx="571504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smtClean="0"/>
                  <a:t>4</a:t>
                </a:r>
                <a:endParaRPr lang="en-GB" dirty="0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1500166" y="1857364"/>
                <a:ext cx="500066" cy="50006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" name="Straight Arrow Connector 7"/>
            <p:cNvCxnSpPr/>
            <p:nvPr/>
          </p:nvCxnSpPr>
          <p:spPr>
            <a:xfrm>
              <a:off x="357158" y="3214686"/>
              <a:ext cx="857256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endCxn id="15" idx="1"/>
            </p:cNvCxnSpPr>
            <p:nvPr/>
          </p:nvCxnSpPr>
          <p:spPr>
            <a:xfrm flipV="1">
              <a:off x="4000496" y="3250405"/>
              <a:ext cx="928694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3" idx="1"/>
            </p:cNvCxnSpPr>
            <p:nvPr/>
          </p:nvCxnSpPr>
          <p:spPr>
            <a:xfrm flipV="1">
              <a:off x="5715008" y="3250405"/>
              <a:ext cx="1071570" cy="35719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00232" y="3214686"/>
              <a:ext cx="1571636" cy="85725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/>
            <p:nvPr/>
          </p:nvCxnSpPr>
          <p:spPr>
            <a:xfrm flipV="1">
              <a:off x="3571868" y="3357562"/>
              <a:ext cx="1285884" cy="71438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/>
          <p:cNvCxnSpPr/>
          <p:nvPr/>
        </p:nvCxnSpPr>
        <p:spPr>
          <a:xfrm rot="5400000" flipH="1" flipV="1">
            <a:off x="4036215" y="2821777"/>
            <a:ext cx="1857388" cy="15001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286116" y="4643446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Foreign code</a:t>
            </a:r>
            <a:endParaRPr lang="en-GB" dirty="0"/>
          </a:p>
        </p:txBody>
      </p:sp>
      <p:grpSp>
        <p:nvGrpSpPr>
          <p:cNvPr id="25" name="Group 24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26" name="Rectangle 25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27" name="Picture 26" descr="RedGateLogo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CLR does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3 generations</a:t>
            </a:r>
          </a:p>
          <a:p>
            <a:r>
              <a:rPr lang="en-GB" dirty="0" smtClean="0"/>
              <a:t>Ephemeral generations by copying</a:t>
            </a:r>
          </a:p>
          <a:p>
            <a:r>
              <a:rPr lang="en-GB" dirty="0" smtClean="0"/>
              <a:t>A large object heap</a:t>
            </a:r>
          </a:p>
          <a:p>
            <a:r>
              <a:rPr lang="en-GB" dirty="0" smtClean="0"/>
              <a:t>Generation 2 collected by mark and sweep</a:t>
            </a:r>
          </a:p>
          <a:p>
            <a:r>
              <a:rPr lang="en-GB" dirty="0" smtClean="0"/>
              <a:t>Concurrent GC stops the world several times</a:t>
            </a:r>
          </a:p>
          <a:p>
            <a:r>
              <a:rPr lang="en-GB" dirty="0" smtClean="0"/>
              <a:t>Server GC.</a:t>
            </a:r>
          </a:p>
          <a:p>
            <a:r>
              <a:rPr lang="en-GB" dirty="0" smtClean="0"/>
              <a:t>Gen0 small for level 2 cache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5" name="Rectangle 4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edGateLogo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Finalization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Managed objects often proxy unmanaged</a:t>
            </a:r>
          </a:p>
          <a:p>
            <a:r>
              <a:rPr lang="en-GB" dirty="0" smtClean="0"/>
              <a:t>Useful to know if objects not needed</a:t>
            </a:r>
          </a:p>
          <a:p>
            <a:r>
              <a:rPr lang="en-GB" dirty="0" smtClean="0"/>
              <a:t>“Dead” not really a very good term</a:t>
            </a:r>
            <a:br>
              <a:rPr lang="en-GB" dirty="0" smtClean="0"/>
            </a:br>
            <a:r>
              <a:rPr lang="en-GB" dirty="0" smtClean="0"/>
              <a:t>    ... Resurrection!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5" name="Rectangle 4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edGateLogo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 we add finalization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Objects with a </a:t>
            </a:r>
            <a:r>
              <a:rPr lang="en-GB" dirty="0" err="1" smtClean="0"/>
              <a:t>finalizer</a:t>
            </a:r>
            <a:r>
              <a:rPr lang="en-GB" dirty="0" smtClean="0"/>
              <a:t> added to a table</a:t>
            </a:r>
          </a:p>
          <a:p>
            <a:r>
              <a:rPr lang="en-GB" dirty="0" smtClean="0"/>
              <a:t>Do normal tracing of other roots including </a:t>
            </a:r>
            <a:r>
              <a:rPr lang="en-GB" dirty="0" err="1" smtClean="0"/>
              <a:t>freachable</a:t>
            </a:r>
            <a:r>
              <a:rPr lang="en-GB" dirty="0" smtClean="0"/>
              <a:t> queue</a:t>
            </a:r>
          </a:p>
          <a:p>
            <a:r>
              <a:rPr lang="en-GB" dirty="0" smtClean="0"/>
              <a:t>Then walk this table, maybe pushing onto </a:t>
            </a:r>
            <a:r>
              <a:rPr lang="en-GB" dirty="0" err="1" smtClean="0"/>
              <a:t>freachable</a:t>
            </a:r>
            <a:r>
              <a:rPr lang="en-GB" dirty="0" smtClean="0"/>
              <a:t> queue and tracing through them</a:t>
            </a:r>
          </a:p>
          <a:p>
            <a:r>
              <a:rPr lang="en-GB" dirty="0" smtClean="0"/>
              <a:t>[Objects have a bit denoting table membership]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5" name="Rectangle 4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edGateLogo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 err="1" smtClean="0"/>
              <a:t>Finalizer</a:t>
            </a:r>
            <a:r>
              <a:rPr lang="en-GB" dirty="0" smtClean="0"/>
              <a:t> Thread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 thread works through the </a:t>
            </a:r>
            <a:r>
              <a:rPr lang="en-GB" dirty="0" err="1" smtClean="0"/>
              <a:t>finalizers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... Via the </a:t>
            </a:r>
            <a:r>
              <a:rPr lang="en-GB" dirty="0" err="1" smtClean="0"/>
              <a:t>freachable</a:t>
            </a:r>
            <a:r>
              <a:rPr lang="en-GB" dirty="0" smtClean="0"/>
              <a:t> queue</a:t>
            </a:r>
          </a:p>
          <a:p>
            <a:r>
              <a:rPr lang="en-GB" dirty="0" smtClean="0"/>
              <a:t>It’s not your thread so be careful with it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5" name="Rectangle 4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edGateLogo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And weak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Caching or detecting things unused</a:t>
            </a:r>
          </a:p>
          <a:p>
            <a:r>
              <a:rPr lang="en-GB" dirty="0" smtClean="0"/>
              <a:t>Short or long</a:t>
            </a:r>
          </a:p>
          <a:p>
            <a:r>
              <a:rPr lang="en-GB" dirty="0" smtClean="0"/>
              <a:t>Depends on when they are processed</a:t>
            </a:r>
          </a:p>
          <a:p>
            <a:r>
              <a:rPr lang="en-GB" dirty="0" smtClean="0"/>
              <a:t>Before the </a:t>
            </a:r>
            <a:r>
              <a:rPr lang="en-GB" dirty="0" err="1" smtClean="0"/>
              <a:t>freachable</a:t>
            </a:r>
            <a:r>
              <a:rPr lang="en-GB" dirty="0" smtClean="0"/>
              <a:t> queue part</a:t>
            </a:r>
          </a:p>
          <a:p>
            <a:r>
              <a:rPr lang="en-GB" dirty="0" smtClean="0"/>
              <a:t>After the </a:t>
            </a:r>
            <a:r>
              <a:rPr lang="en-GB" dirty="0" err="1" smtClean="0"/>
              <a:t>freachable</a:t>
            </a:r>
            <a:r>
              <a:rPr lang="en-GB" dirty="0" smtClean="0"/>
              <a:t> queue part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5" name="Rectangle 4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edGateLogo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1028343"/>
            <a:ext cx="78581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0110008f b980309000      </a:t>
            </a:r>
            <a:r>
              <a:rPr lang="en-GB" dirty="0" err="1" smtClean="0"/>
              <a:t>mov</a:t>
            </a:r>
            <a:r>
              <a:rPr lang="en-GB" dirty="0" smtClean="0"/>
              <a:t>     ecx,903080h   </a:t>
            </a:r>
          </a:p>
          <a:p>
            <a:r>
              <a:rPr lang="en-GB" dirty="0" smtClean="0"/>
              <a:t>01100094 e8831f7fff      call    008f201c</a:t>
            </a:r>
          </a:p>
          <a:p>
            <a:r>
              <a:rPr lang="en-GB" dirty="0" smtClean="0"/>
              <a:t>01100099 8bc8            </a:t>
            </a:r>
            <a:r>
              <a:rPr lang="en-GB" dirty="0" err="1" smtClean="0"/>
              <a:t>mov</a:t>
            </a:r>
            <a:r>
              <a:rPr lang="en-GB" dirty="0" smtClean="0"/>
              <a:t>     </a:t>
            </a:r>
            <a:r>
              <a:rPr lang="en-GB" dirty="0" err="1" smtClean="0"/>
              <a:t>ecx,eax</a:t>
            </a:r>
            <a:endParaRPr lang="en-GB" dirty="0" smtClean="0"/>
          </a:p>
          <a:p>
            <a:r>
              <a:rPr lang="en-GB" dirty="0" smtClean="0"/>
              <a:t>0110009b 33d2            </a:t>
            </a:r>
            <a:r>
              <a:rPr lang="en-GB" dirty="0" err="1" smtClean="0"/>
              <a:t>xor</a:t>
            </a:r>
            <a:r>
              <a:rPr lang="en-GB" dirty="0" smtClean="0"/>
              <a:t>     </a:t>
            </a:r>
            <a:r>
              <a:rPr lang="en-GB" dirty="0" err="1" smtClean="0"/>
              <a:t>edx,edx</a:t>
            </a:r>
            <a:endParaRPr lang="en-GB" dirty="0" smtClean="0"/>
          </a:p>
          <a:p>
            <a:r>
              <a:rPr lang="en-GB" dirty="0" smtClean="0"/>
              <a:t>0110009d 895104          </a:t>
            </a:r>
            <a:r>
              <a:rPr lang="en-GB" dirty="0" err="1" smtClean="0"/>
              <a:t>mov</a:t>
            </a:r>
            <a:r>
              <a:rPr lang="en-GB" dirty="0" smtClean="0"/>
              <a:t>     </a:t>
            </a:r>
            <a:r>
              <a:rPr lang="en-GB" dirty="0" err="1" smtClean="0"/>
              <a:t>dword</a:t>
            </a:r>
            <a:r>
              <a:rPr lang="en-GB" dirty="0" smtClean="0"/>
              <a:t> </a:t>
            </a:r>
            <a:r>
              <a:rPr lang="en-GB" dirty="0" err="1" smtClean="0"/>
              <a:t>ptr</a:t>
            </a:r>
            <a:r>
              <a:rPr lang="en-GB" dirty="0" smtClean="0"/>
              <a:t> [ecx+4],</a:t>
            </a:r>
            <a:r>
              <a:rPr lang="en-GB" dirty="0" err="1" smtClean="0"/>
              <a:t>edx</a:t>
            </a:r>
            <a:endParaRPr lang="en-GB" dirty="0" smtClean="0"/>
          </a:p>
          <a:p>
            <a:r>
              <a:rPr lang="en-GB" dirty="0" smtClean="0"/>
              <a:t>011000a0 8d5704          lea     </a:t>
            </a:r>
            <a:r>
              <a:rPr lang="en-GB" dirty="0" err="1" smtClean="0"/>
              <a:t>edx</a:t>
            </a:r>
            <a:r>
              <a:rPr lang="en-GB" dirty="0" smtClean="0"/>
              <a:t>,[edi+4]</a:t>
            </a:r>
          </a:p>
          <a:p>
            <a:r>
              <a:rPr lang="en-GB" dirty="0" smtClean="0"/>
              <a:t>011000a3 e8682dd778      call    mscorwks+0x2e10 (79e72e10)   </a:t>
            </a:r>
          </a:p>
          <a:p>
            <a:r>
              <a:rPr lang="en-GB" dirty="0" smtClean="0"/>
              <a:t>011000a8 46              inc     </a:t>
            </a:r>
            <a:r>
              <a:rPr lang="en-GB" dirty="0" err="1" smtClean="0"/>
              <a:t>esi</a:t>
            </a:r>
            <a:endParaRPr lang="en-GB" dirty="0" smtClean="0"/>
          </a:p>
          <a:p>
            <a:r>
              <a:rPr lang="en-GB" dirty="0" smtClean="0"/>
              <a:t>011000a9 81fe40420f00    </a:t>
            </a:r>
            <a:r>
              <a:rPr lang="en-GB" dirty="0" err="1" smtClean="0"/>
              <a:t>cmp</a:t>
            </a:r>
            <a:r>
              <a:rPr lang="en-GB" dirty="0" smtClean="0"/>
              <a:t>     esi,0F4240h</a:t>
            </a:r>
          </a:p>
          <a:p>
            <a:r>
              <a:rPr lang="en-GB" dirty="0" smtClean="0"/>
              <a:t>011000af 0f9cc0          </a:t>
            </a:r>
            <a:r>
              <a:rPr lang="en-GB" dirty="0" err="1" smtClean="0"/>
              <a:t>setl</a:t>
            </a:r>
            <a:r>
              <a:rPr lang="en-GB" dirty="0" smtClean="0"/>
              <a:t>    al</a:t>
            </a:r>
          </a:p>
          <a:p>
            <a:r>
              <a:rPr lang="en-GB" dirty="0" smtClean="0"/>
              <a:t>011000b2 0fb6c0          </a:t>
            </a:r>
            <a:r>
              <a:rPr lang="en-GB" dirty="0" err="1" smtClean="0"/>
              <a:t>movzx</a:t>
            </a:r>
            <a:r>
              <a:rPr lang="en-GB" dirty="0" smtClean="0"/>
              <a:t>   </a:t>
            </a:r>
            <a:r>
              <a:rPr lang="en-GB" dirty="0" err="1" smtClean="0"/>
              <a:t>eax,al</a:t>
            </a:r>
            <a:endParaRPr lang="en-GB" dirty="0" smtClean="0"/>
          </a:p>
          <a:p>
            <a:r>
              <a:rPr lang="en-GB" dirty="0" smtClean="0"/>
              <a:t>011000b5 85c0            test    </a:t>
            </a:r>
            <a:r>
              <a:rPr lang="en-GB" dirty="0" err="1" smtClean="0"/>
              <a:t>eax,eax</a:t>
            </a:r>
            <a:endParaRPr lang="en-GB" dirty="0" smtClean="0"/>
          </a:p>
          <a:p>
            <a:r>
              <a:rPr lang="en-GB" dirty="0" smtClean="0"/>
              <a:t>011000b7 75d6            </a:t>
            </a:r>
            <a:r>
              <a:rPr lang="en-GB" dirty="0" err="1" smtClean="0"/>
              <a:t>jne</a:t>
            </a:r>
            <a:r>
              <a:rPr lang="en-GB" dirty="0" smtClean="0"/>
              <a:t>     0110008f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How does it affect programs?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Should I null my locals?</a:t>
            </a:r>
            <a:br>
              <a:rPr lang="en-GB" dirty="0" smtClean="0"/>
            </a:br>
            <a:r>
              <a:rPr lang="en-GB" dirty="0" smtClean="0"/>
              <a:t>    ... JIT does dataflow</a:t>
            </a:r>
            <a:br>
              <a:rPr lang="en-GB" dirty="0" smtClean="0"/>
            </a:br>
            <a:r>
              <a:rPr lang="en-GB" dirty="0" smtClean="0"/>
              <a:t>    .... debug builds extend lifetimes</a:t>
            </a:r>
            <a:br>
              <a:rPr lang="en-GB" dirty="0" smtClean="0"/>
            </a:br>
            <a:r>
              <a:rPr lang="en-GB" dirty="0" smtClean="0"/>
              <a:t>    .... Often move to separate functions</a:t>
            </a:r>
            <a:br>
              <a:rPr lang="en-GB" dirty="0" smtClean="0"/>
            </a:br>
            <a:r>
              <a:rPr lang="en-GB" dirty="0" smtClean="0"/>
              <a:t>    ......though </a:t>
            </a:r>
            <a:r>
              <a:rPr lang="en-GB" dirty="0" err="1" smtClean="0"/>
              <a:t>inlining</a:t>
            </a:r>
            <a:r>
              <a:rPr lang="en-GB" dirty="0" smtClean="0"/>
              <a:t> may </a:t>
            </a:r>
            <a:r>
              <a:rPr lang="en-GB" smtClean="0"/>
              <a:t>not help</a:t>
            </a:r>
            <a:endParaRPr lang="en-GB" dirty="0" smtClean="0"/>
          </a:p>
          <a:p>
            <a:r>
              <a:rPr lang="en-GB" dirty="0" smtClean="0"/>
              <a:t>Should I null fields of heap objects?</a:t>
            </a:r>
            <a:br>
              <a:rPr lang="en-GB" dirty="0" smtClean="0"/>
            </a:br>
            <a:r>
              <a:rPr lang="en-GB" dirty="0" smtClean="0"/>
              <a:t>    .... If pointer crosses generations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5" name="Rectangle 4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edGateLogo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Summary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Three standard methods for GC</a:t>
            </a:r>
          </a:p>
          <a:p>
            <a:r>
              <a:rPr lang="en-GB" dirty="0" smtClean="0"/>
              <a:t>CLR fuses them all really nicely</a:t>
            </a:r>
            <a:endParaRPr lang="en-GB" dirty="0"/>
          </a:p>
        </p:txBody>
      </p:sp>
      <p:grpSp>
        <p:nvGrpSpPr>
          <p:cNvPr id="4" name="Group 3"/>
          <p:cNvGrpSpPr/>
          <p:nvPr/>
        </p:nvGrpSpPr>
        <p:grpSpPr>
          <a:xfrm>
            <a:off x="0" y="6429375"/>
            <a:ext cx="9144000" cy="428625"/>
            <a:chOff x="0" y="6429375"/>
            <a:chExt cx="9144000" cy="428625"/>
          </a:xfrm>
        </p:grpSpPr>
        <p:sp>
          <p:nvSpPr>
            <p:cNvPr id="5" name="Rectangle 4"/>
            <p:cNvSpPr/>
            <p:nvPr/>
          </p:nvSpPr>
          <p:spPr>
            <a:xfrm>
              <a:off x="0" y="6429375"/>
              <a:ext cx="9144000" cy="428625"/>
            </a:xfrm>
            <a:prstGeom prst="rect">
              <a:avLst/>
            </a:prstGeom>
            <a:solidFill>
              <a:srgbClr val="CC000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 dirty="0">
                <a:solidFill>
                  <a:schemeClr val="bg1"/>
                </a:solidFill>
              </a:endParaRPr>
            </a:p>
          </p:txBody>
        </p:sp>
        <p:pic>
          <p:nvPicPr>
            <p:cNvPr id="6" name="Picture 5" descr="RedGateLogo.png"/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7935913" y="6473825"/>
              <a:ext cx="1090612" cy="347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1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00034" y="1214422"/>
            <a:ext cx="800105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class </a:t>
            </a:r>
            <a:r>
              <a:rPr lang="en-GB" dirty="0" err="1" smtClean="0"/>
              <a:t>PartTime</a:t>
            </a:r>
            <a:endParaRPr lang="en-GB" dirty="0" smtClean="0"/>
          </a:p>
          <a:p>
            <a:r>
              <a:rPr lang="en-GB" dirty="0" smtClean="0"/>
              <a:t> {</a:t>
            </a:r>
          </a:p>
          <a:p>
            <a:r>
              <a:rPr lang="en-GB" dirty="0" smtClean="0"/>
              <a:t>            public </a:t>
            </a:r>
            <a:r>
              <a:rPr lang="en-GB" dirty="0" err="1" smtClean="0"/>
              <a:t>PartTimer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    {</a:t>
            </a:r>
          </a:p>
          <a:p>
            <a:r>
              <a:rPr lang="en-GB" dirty="0" smtClean="0"/>
              <a:t>            }</a:t>
            </a:r>
          </a:p>
          <a:p>
            <a:endParaRPr lang="en-GB" dirty="0" smtClean="0"/>
          </a:p>
          <a:p>
            <a:r>
              <a:rPr lang="en-GB" dirty="0" smtClean="0"/>
              <a:t>            ~</a:t>
            </a:r>
            <a:r>
              <a:rPr lang="en-GB" dirty="0" err="1" smtClean="0"/>
              <a:t>PartTimer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    {</a:t>
            </a:r>
          </a:p>
          <a:p>
            <a:r>
              <a:rPr lang="en-GB" dirty="0" smtClean="0"/>
              <a:t>                </a:t>
            </a:r>
            <a:r>
              <a:rPr lang="en-GB" dirty="0" err="1" smtClean="0"/>
              <a:t>Console.WriteLine</a:t>
            </a:r>
            <a:r>
              <a:rPr lang="en-GB" dirty="0" smtClean="0"/>
              <a:t>("This object was not marked.");</a:t>
            </a:r>
          </a:p>
          <a:p>
            <a:r>
              <a:rPr lang="en-GB" dirty="0" smtClean="0"/>
              <a:t>            }</a:t>
            </a:r>
          </a:p>
          <a:p>
            <a:endParaRPr lang="en-GB" dirty="0" smtClean="0"/>
          </a:p>
          <a:p>
            <a:r>
              <a:rPr lang="en-GB" dirty="0" smtClean="0"/>
              <a:t>            void Output()</a:t>
            </a:r>
          </a:p>
          <a:p>
            <a:r>
              <a:rPr lang="en-GB" dirty="0" smtClean="0"/>
              <a:t>            {</a:t>
            </a:r>
          </a:p>
          <a:p>
            <a:r>
              <a:rPr lang="en-GB" dirty="0" smtClean="0"/>
              <a:t>                </a:t>
            </a:r>
            <a:r>
              <a:rPr lang="en-GB" dirty="0" err="1" smtClean="0"/>
              <a:t>Console.WriteLine</a:t>
            </a:r>
            <a:r>
              <a:rPr lang="en-GB" dirty="0" smtClean="0"/>
              <a:t>("Alive.");</a:t>
            </a:r>
          </a:p>
          <a:p>
            <a:r>
              <a:rPr lang="en-GB" dirty="0" smtClean="0"/>
              <a:t>            }</a:t>
            </a:r>
          </a:p>
          <a:p>
            <a:r>
              <a:rPr lang="en-GB" dirty="0" smtClean="0"/>
              <a:t> }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1305342"/>
            <a:ext cx="792961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static void </a:t>
            </a:r>
            <a:r>
              <a:rPr lang="en-GB" dirty="0" err="1" smtClean="0"/>
              <a:t>TestFunction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{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Console.WriteLine</a:t>
            </a:r>
            <a:r>
              <a:rPr lang="en-GB" dirty="0" smtClean="0"/>
              <a:t>("Start </a:t>
            </a:r>
            <a:r>
              <a:rPr lang="en-GB" dirty="0" err="1" smtClean="0"/>
              <a:t>TestFunction</a:t>
            </a:r>
            <a:r>
              <a:rPr lang="en-GB" dirty="0" smtClean="0"/>
              <a:t>");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PartTimer</a:t>
            </a:r>
            <a:r>
              <a:rPr lang="en-GB" dirty="0" smtClean="0"/>
              <a:t> xxx = new </a:t>
            </a:r>
            <a:r>
              <a:rPr lang="en-GB" dirty="0" err="1" smtClean="0"/>
              <a:t>PartTimer</a:t>
            </a:r>
            <a:r>
              <a:rPr lang="en-GB" dirty="0" smtClean="0"/>
              <a:t>();</a:t>
            </a:r>
          </a:p>
          <a:p>
            <a:r>
              <a:rPr lang="nn-NO" dirty="0" smtClean="0"/>
              <a:t>            for (int i =0; i &lt; 1000; i++)</a:t>
            </a:r>
          </a:p>
          <a:p>
            <a:r>
              <a:rPr lang="en-GB" dirty="0" smtClean="0"/>
              <a:t>            {</a:t>
            </a:r>
          </a:p>
          <a:p>
            <a:r>
              <a:rPr lang="en-GB" dirty="0" smtClean="0"/>
              <a:t>                for (</a:t>
            </a:r>
            <a:r>
              <a:rPr lang="en-GB" dirty="0" err="1" smtClean="0"/>
              <a:t>int</a:t>
            </a:r>
            <a:r>
              <a:rPr lang="en-GB" dirty="0" smtClean="0"/>
              <a:t> j = 0; j &lt; 1000; j++)</a:t>
            </a:r>
          </a:p>
          <a:p>
            <a:r>
              <a:rPr lang="en-GB" dirty="0" smtClean="0"/>
              <a:t>                {</a:t>
            </a:r>
          </a:p>
          <a:p>
            <a:r>
              <a:rPr lang="en-GB" dirty="0" smtClean="0"/>
              <a:t>                    byte[] data = new byte[1000];</a:t>
            </a:r>
          </a:p>
          <a:p>
            <a:r>
              <a:rPr lang="en-GB" dirty="0" smtClean="0"/>
              <a:t>                }</a:t>
            </a:r>
          </a:p>
          <a:p>
            <a:r>
              <a:rPr lang="en-GB" dirty="0" smtClean="0"/>
              <a:t>            }</a:t>
            </a:r>
          </a:p>
          <a:p>
            <a:r>
              <a:rPr lang="en-GB" dirty="0" smtClean="0"/>
              <a:t>            </a:t>
            </a:r>
            <a:r>
              <a:rPr lang="en-GB" dirty="0" err="1" smtClean="0"/>
              <a:t>Console.WriteLine</a:t>
            </a:r>
            <a:r>
              <a:rPr lang="en-GB" dirty="0" smtClean="0"/>
              <a:t>("End </a:t>
            </a:r>
            <a:r>
              <a:rPr lang="en-GB" dirty="0" err="1" smtClean="0"/>
              <a:t>TestFunction</a:t>
            </a:r>
            <a:r>
              <a:rPr lang="en-GB" dirty="0" smtClean="0"/>
              <a:t>");</a:t>
            </a:r>
          </a:p>
          <a:p>
            <a:r>
              <a:rPr lang="en-GB" dirty="0" smtClean="0"/>
              <a:t>}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4" name="Picture 3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2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1071538" y="2143116"/>
            <a:ext cx="72866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 byte[] item1 = new byte[10];</a:t>
            </a:r>
          </a:p>
          <a:p>
            <a:r>
              <a:rPr lang="en-GB" dirty="0" smtClean="0"/>
              <a:t>  byte[] item2 = new byte[100000];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Console.WriteLine</a:t>
            </a:r>
            <a:r>
              <a:rPr lang="en-GB" dirty="0" smtClean="0"/>
              <a:t>(</a:t>
            </a:r>
            <a:r>
              <a:rPr lang="en-GB" dirty="0" err="1" smtClean="0"/>
              <a:t>System.GC.GetGeneration</a:t>
            </a:r>
            <a:r>
              <a:rPr lang="en-GB" dirty="0" smtClean="0"/>
              <a:t>(item1));</a:t>
            </a:r>
          </a:p>
          <a:p>
            <a:r>
              <a:rPr lang="en-GB" dirty="0" smtClean="0"/>
              <a:t>  </a:t>
            </a:r>
            <a:r>
              <a:rPr lang="en-GB" dirty="0" err="1" smtClean="0"/>
              <a:t>Console.WriteLine</a:t>
            </a:r>
            <a:r>
              <a:rPr lang="en-GB" dirty="0" smtClean="0"/>
              <a:t>(</a:t>
            </a:r>
            <a:r>
              <a:rPr lang="en-GB" dirty="0" err="1" smtClean="0"/>
              <a:t>System.GC.GetGeneration</a:t>
            </a:r>
            <a:r>
              <a:rPr lang="en-GB" dirty="0" smtClean="0"/>
              <a:t>(item2));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3</a:t>
            </a:r>
            <a:endParaRPr lang="en-GB" dirty="0"/>
          </a:p>
        </p:txBody>
      </p:sp>
      <p:sp>
        <p:nvSpPr>
          <p:cNvPr id="3" name="Rectangle 2"/>
          <p:cNvSpPr/>
          <p:nvPr/>
        </p:nvSpPr>
        <p:spPr>
          <a:xfrm>
            <a:off x="571472" y="1857364"/>
            <a:ext cx="75724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/>
              <a:t> class </a:t>
            </a:r>
            <a:r>
              <a:rPr lang="en-GB" dirty="0" err="1" smtClean="0"/>
              <a:t>PartTimer</a:t>
            </a:r>
            <a:endParaRPr lang="en-GB" dirty="0" smtClean="0"/>
          </a:p>
          <a:p>
            <a:r>
              <a:rPr lang="en-GB" dirty="0" smtClean="0"/>
              <a:t> {</a:t>
            </a:r>
          </a:p>
          <a:p>
            <a:r>
              <a:rPr lang="en-GB" dirty="0" smtClean="0"/>
              <a:t>            public </a:t>
            </a:r>
            <a:r>
              <a:rPr lang="en-GB" dirty="0" err="1" smtClean="0"/>
              <a:t>PartTimer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    {</a:t>
            </a:r>
          </a:p>
          <a:p>
            <a:r>
              <a:rPr lang="en-GB" dirty="0" smtClean="0"/>
              <a:t>            }</a:t>
            </a:r>
          </a:p>
          <a:p>
            <a:endParaRPr lang="en-GB" dirty="0" smtClean="0"/>
          </a:p>
          <a:p>
            <a:r>
              <a:rPr lang="en-GB" dirty="0" smtClean="0"/>
              <a:t>            ~</a:t>
            </a:r>
            <a:r>
              <a:rPr lang="en-GB" dirty="0" err="1" smtClean="0"/>
              <a:t>PartTimer</a:t>
            </a:r>
            <a:r>
              <a:rPr lang="en-GB" dirty="0" smtClean="0"/>
              <a:t>()</a:t>
            </a:r>
          </a:p>
          <a:p>
            <a:r>
              <a:rPr lang="en-GB" dirty="0" smtClean="0"/>
              <a:t>            {</a:t>
            </a:r>
          </a:p>
          <a:p>
            <a:r>
              <a:rPr lang="en-GB" dirty="0" smtClean="0"/>
              <a:t>                </a:t>
            </a:r>
            <a:r>
              <a:rPr lang="en-GB" dirty="0" err="1" smtClean="0"/>
              <a:t>Console.WriteLine</a:t>
            </a:r>
            <a:r>
              <a:rPr lang="en-GB" dirty="0" smtClean="0"/>
              <a:t>("This object was not marked.");</a:t>
            </a:r>
          </a:p>
          <a:p>
            <a:r>
              <a:rPr lang="en-GB" dirty="0" smtClean="0"/>
              <a:t>                storage = this;</a:t>
            </a:r>
          </a:p>
          <a:p>
            <a:r>
              <a:rPr lang="en-GB" dirty="0" smtClean="0"/>
              <a:t>            }</a:t>
            </a:r>
          </a:p>
          <a:p>
            <a:r>
              <a:rPr lang="en-GB" dirty="0" smtClean="0"/>
              <a:t> } 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6429375"/>
            <a:ext cx="9144000" cy="428625"/>
          </a:xfrm>
          <a:prstGeom prst="rect">
            <a:avLst/>
          </a:prstGeom>
          <a:solidFill>
            <a:srgbClr val="CC000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 dirty="0">
              <a:solidFill>
                <a:schemeClr val="bg1"/>
              </a:solidFill>
            </a:endParaRPr>
          </a:p>
        </p:txBody>
      </p:sp>
      <p:pic>
        <p:nvPicPr>
          <p:cNvPr id="5" name="Picture 4" descr="RedGateLogo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35913" y="6473825"/>
            <a:ext cx="1090612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hy_F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Why_F</Template>
  <TotalTime>372</TotalTime>
  <Words>1463</Words>
  <Application>Microsoft Office PowerPoint</Application>
  <PresentationFormat>On-screen Show (4:3)</PresentationFormat>
  <Paragraphs>389</Paragraphs>
  <Slides>51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Why_F</vt:lpstr>
      <vt:lpstr>Garbage Collection</vt:lpstr>
      <vt:lpstr>A couple of comments</vt:lpstr>
      <vt:lpstr>What we’ll cover</vt:lpstr>
      <vt:lpstr>Example 0</vt:lpstr>
      <vt:lpstr>Slide 5</vt:lpstr>
      <vt:lpstr>Example 1</vt:lpstr>
      <vt:lpstr>Slide 7</vt:lpstr>
      <vt:lpstr>Example 2</vt:lpstr>
      <vt:lpstr>Example 3</vt:lpstr>
      <vt:lpstr>Slide 10</vt:lpstr>
      <vt:lpstr>What is GC?</vt:lpstr>
      <vt:lpstr>What GC isn’t?</vt:lpstr>
      <vt:lpstr>Malloc and Free aren’t free</vt:lpstr>
      <vt:lpstr>But what is it really?</vt:lpstr>
      <vt:lpstr>A world of mutating objects</vt:lpstr>
      <vt:lpstr>With a mapping to memory</vt:lpstr>
      <vt:lpstr>Or perhaps</vt:lpstr>
      <vt:lpstr>And what do the blobs look like?</vt:lpstr>
      <vt:lpstr>CLR</vt:lpstr>
      <vt:lpstr>Roots</vt:lpstr>
      <vt:lpstr>The three techniques</vt:lpstr>
      <vt:lpstr>Reference Counting</vt:lpstr>
      <vt:lpstr>The Good And The Bad</vt:lpstr>
      <vt:lpstr>And the fixes</vt:lpstr>
      <vt:lpstr>Mark and Sweep</vt:lpstr>
      <vt:lpstr>The Good and The Bad</vt:lpstr>
      <vt:lpstr>Compaction</vt:lpstr>
      <vt:lpstr>But when?</vt:lpstr>
      <vt:lpstr>Copying Collectors</vt:lpstr>
      <vt:lpstr>The Good and The Bad</vt:lpstr>
      <vt:lpstr>Collect without collecting</vt:lpstr>
      <vt:lpstr>The stack</vt:lpstr>
      <vt:lpstr>Stopping the world</vt:lpstr>
      <vt:lpstr>But Too Much Work?</vt:lpstr>
      <vt:lpstr>Use generations</vt:lpstr>
      <vt:lpstr>And we need a barrier</vt:lpstr>
      <vt:lpstr>Collection Gen0</vt:lpstr>
      <vt:lpstr>And null out the object 2</vt:lpstr>
      <vt:lpstr>Barriers</vt:lpstr>
      <vt:lpstr>Scheduling the collection</vt:lpstr>
      <vt:lpstr>Incremental Collectors</vt:lpstr>
      <vt:lpstr>Black/White/Grey</vt:lpstr>
      <vt:lpstr>Old generation Management</vt:lpstr>
      <vt:lpstr>And pinning</vt:lpstr>
      <vt:lpstr>The CLR does</vt:lpstr>
      <vt:lpstr>Finalization</vt:lpstr>
      <vt:lpstr>How do we add finalization</vt:lpstr>
      <vt:lpstr>The Finalizer Thread</vt:lpstr>
      <vt:lpstr>And weak references</vt:lpstr>
      <vt:lpstr>How does it affect programs?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Garbage Collection</dc:title>
  <dc:creator>Clive</dc:creator>
  <cp:lastModifiedBy>Clive</cp:lastModifiedBy>
  <cp:revision>88</cp:revision>
  <dcterms:created xsi:type="dcterms:W3CDTF">2009-03-31T19:38:15Z</dcterms:created>
  <dcterms:modified xsi:type="dcterms:W3CDTF">2009-04-08T16:51:10Z</dcterms:modified>
</cp:coreProperties>
</file>