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9" r:id="rId9"/>
    <p:sldId id="260" r:id="rId10"/>
    <p:sldId id="261" r:id="rId11"/>
    <p:sldId id="263" r:id="rId12"/>
    <p:sldId id="262" r:id="rId13"/>
    <p:sldId id="269" r:id="rId14"/>
    <p:sldId id="273" r:id="rId15"/>
    <p:sldId id="274" r:id="rId16"/>
    <p:sldId id="271" r:id="rId17"/>
    <p:sldId id="270" r:id="rId18"/>
    <p:sldId id="272" r:id="rId19"/>
    <p:sldId id="275" r:id="rId20"/>
    <p:sldId id="276" r:id="rId21"/>
    <p:sldId id="277" r:id="rId22"/>
    <p:sldId id="279" r:id="rId23"/>
    <p:sldId id="278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0D03A66-37AC-43AF-9C86-EECEC48D6036}" type="datetimeFigureOut">
              <a:rPr lang="en-GB" smtClean="0"/>
              <a:t>23/11/2010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6EA2D0-32D6-46DF-9BC2-023DDEDDCF2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next C#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Really just the </a:t>
            </a:r>
            <a:r>
              <a:rPr lang="en-GB" dirty="0" err="1" smtClean="0"/>
              <a:t>async</a:t>
            </a:r>
            <a:r>
              <a:rPr lang="en-GB" dirty="0" smtClean="0"/>
              <a:t> modifier and the await keyword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6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Boring…seen it all before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87624" y="2204864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public </a:t>
            </a:r>
            <a:r>
              <a:rPr lang="en-GB" dirty="0" err="1"/>
              <a:t>IEnumerable</a:t>
            </a:r>
            <a:r>
              <a:rPr lang="en-GB" dirty="0"/>
              <a:t>&lt;</a:t>
            </a:r>
            <a:r>
              <a:rPr lang="en-GB" dirty="0" err="1"/>
              <a:t>int</a:t>
            </a:r>
            <a:r>
              <a:rPr lang="en-GB" dirty="0"/>
              <a:t>&gt; Foo(</a:t>
            </a:r>
            <a:r>
              <a:rPr lang="en-GB" dirty="0" err="1"/>
              <a:t>int</a:t>
            </a:r>
            <a:r>
              <a:rPr lang="en-GB" dirty="0"/>
              <a:t> y)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</a:t>
            </a:r>
            <a:r>
              <a:rPr lang="en-GB" dirty="0" err="1"/>
              <a:t>foreach</a:t>
            </a:r>
            <a:r>
              <a:rPr lang="en-GB" dirty="0"/>
              <a:t> (</a:t>
            </a:r>
            <a:r>
              <a:rPr lang="en-GB" dirty="0" err="1"/>
              <a:t>int</a:t>
            </a:r>
            <a:r>
              <a:rPr lang="en-GB" dirty="0"/>
              <a:t> iteratorVariable0 in new </a:t>
            </a:r>
            <a:r>
              <a:rPr lang="en-GB" dirty="0" err="1"/>
              <a:t>int</a:t>
            </a:r>
            <a:r>
              <a:rPr lang="en-GB" dirty="0"/>
              <a:t>[] { 1, 2, 3, 4, 5, 6, 7 })</a:t>
            </a:r>
          </a:p>
          <a:p>
            <a:r>
              <a:rPr lang="en-GB" dirty="0"/>
              <a:t>      {</a:t>
            </a:r>
          </a:p>
          <a:p>
            <a:r>
              <a:rPr lang="en-GB" dirty="0"/>
              <a:t>        if (iteratorVariable0 != y)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yield return iteratorVariable0;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2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278026"/>
            <a:ext cx="8229600" cy="1143000"/>
          </a:xfrm>
        </p:spPr>
        <p:txBody>
          <a:bodyPr/>
          <a:lstStyle/>
          <a:p>
            <a:r>
              <a:rPr lang="en-GB" dirty="0" smtClean="0"/>
              <a:t>A transform by the compiler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4411" y="1449067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Current state: 0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43929" y="2420888"/>
            <a:ext cx="712879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</a:t>
            </a:r>
            <a:r>
              <a:rPr lang="en-GB" dirty="0" smtClean="0"/>
              <a:t>switch(</a:t>
            </a:r>
            <a:r>
              <a:rPr lang="en-GB" dirty="0" err="1" smtClean="0"/>
              <a:t>m_State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case 0:</a:t>
            </a:r>
          </a:p>
          <a:p>
            <a:r>
              <a:rPr lang="en-GB" dirty="0"/>
              <a:t>                // do chunk 1</a:t>
            </a:r>
          </a:p>
          <a:p>
            <a:r>
              <a:rPr lang="en-GB" dirty="0"/>
              <a:t>                 </a:t>
            </a:r>
            <a:r>
              <a:rPr lang="en-GB" dirty="0" err="1" smtClean="0"/>
              <a:t>m_State</a:t>
            </a:r>
            <a:r>
              <a:rPr lang="en-GB" dirty="0" smtClean="0"/>
              <a:t> </a:t>
            </a:r>
            <a:r>
              <a:rPr lang="en-GB" dirty="0"/>
              <a:t>= 1;</a:t>
            </a:r>
          </a:p>
          <a:p>
            <a:r>
              <a:rPr lang="en-GB" dirty="0"/>
              <a:t>                 return true;</a:t>
            </a:r>
          </a:p>
          <a:p>
            <a:r>
              <a:rPr lang="en-GB" dirty="0"/>
              <a:t>                case 1:</a:t>
            </a:r>
          </a:p>
          <a:p>
            <a:r>
              <a:rPr lang="en-GB" dirty="0"/>
              <a:t>                 // do chunk 2</a:t>
            </a:r>
          </a:p>
          <a:p>
            <a:r>
              <a:rPr lang="en-GB" dirty="0"/>
              <a:t>                 </a:t>
            </a:r>
            <a:r>
              <a:rPr lang="en-GB" dirty="0" err="1"/>
              <a:t>m_State</a:t>
            </a:r>
            <a:r>
              <a:rPr lang="en-GB" dirty="0"/>
              <a:t> = 2;</a:t>
            </a:r>
          </a:p>
          <a:p>
            <a:r>
              <a:rPr lang="en-GB" dirty="0"/>
              <a:t>                 return true;</a:t>
            </a:r>
          </a:p>
          <a:p>
            <a:r>
              <a:rPr lang="en-GB" dirty="0"/>
              <a:t>                case 2:</a:t>
            </a:r>
          </a:p>
          <a:p>
            <a:r>
              <a:rPr lang="en-GB" dirty="0"/>
              <a:t>                    return false;</a:t>
            </a:r>
          </a:p>
          <a:p>
            <a:r>
              <a:rPr lang="en-GB" dirty="0"/>
              <a:t>    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62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Await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Available only in </a:t>
            </a:r>
            <a:r>
              <a:rPr lang="en-GB" dirty="0" err="1" smtClean="0"/>
              <a:t>async</a:t>
            </a:r>
            <a:r>
              <a:rPr lang="en-GB" dirty="0" smtClean="0"/>
              <a:t> methods</a:t>
            </a:r>
            <a:br>
              <a:rPr lang="en-GB" dirty="0" smtClean="0"/>
            </a:br>
            <a:r>
              <a:rPr lang="en-GB" dirty="0" smtClean="0"/>
              <a:t>   … which must return </a:t>
            </a:r>
            <a:br>
              <a:rPr lang="en-GB" dirty="0" smtClean="0"/>
            </a:br>
            <a:r>
              <a:rPr lang="en-GB" dirty="0" smtClean="0"/>
              <a:t>        void, Task, Task&lt;T&gt;</a:t>
            </a:r>
          </a:p>
          <a:p>
            <a:r>
              <a:rPr lang="en-GB" dirty="0" smtClean="0"/>
              <a:t>Please note that await is an expression!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76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about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</a:p>
          <a:p>
            <a:r>
              <a:rPr lang="en-GB" dirty="0" smtClean="0"/>
              <a:t>Can be used as future</a:t>
            </a:r>
          </a:p>
          <a:p>
            <a:r>
              <a:rPr lang="en-GB" dirty="0" smtClean="0"/>
              <a:t>Can be cancelled</a:t>
            </a:r>
          </a:p>
          <a:p>
            <a:r>
              <a:rPr lang="en-GB" dirty="0" smtClean="0"/>
              <a:t>Can be dependent </a:t>
            </a:r>
            <a:r>
              <a:rPr lang="en-GB" smtClean="0"/>
              <a:t>on other tasks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484784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 smtClean="0"/>
              <a:t>this.m_task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.</a:t>
            </a:r>
            <a:r>
              <a:rPr lang="en-GB" dirty="0" err="1"/>
              <a:t>ContinueWith</a:t>
            </a:r>
            <a:r>
              <a:rPr lang="en-GB" dirty="0" smtClean="0"/>
              <a:t>(</a:t>
            </a:r>
          </a:p>
          <a:p>
            <a:r>
              <a:rPr lang="en-GB" dirty="0"/>
              <a:t> </a:t>
            </a:r>
            <a:r>
              <a:rPr lang="en-GB" dirty="0" smtClean="0"/>
              <a:t>             action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</a:t>
            </a:r>
            <a:r>
              <a:rPr lang="en-GB" dirty="0" err="1" smtClean="0"/>
              <a:t>CancellationToken.None</a:t>
            </a:r>
            <a:r>
              <a:rPr lang="en-GB" dirty="0" smtClean="0"/>
              <a:t>,</a:t>
            </a:r>
          </a:p>
          <a:p>
            <a:r>
              <a:rPr lang="en-GB" dirty="0"/>
              <a:t> </a:t>
            </a:r>
            <a:r>
              <a:rPr lang="en-GB" dirty="0" smtClean="0"/>
              <a:t>            </a:t>
            </a:r>
            <a:r>
              <a:rPr lang="en-GB" dirty="0" err="1" smtClean="0"/>
              <a:t>TaskContinuationOptions.ExecuteSynchronously</a:t>
            </a:r>
            <a:r>
              <a:rPr lang="en-GB" dirty="0" smtClean="0"/>
              <a:t>,</a:t>
            </a:r>
          </a:p>
          <a:p>
            <a:r>
              <a:rPr lang="en-GB" dirty="0"/>
              <a:t> </a:t>
            </a:r>
            <a:r>
              <a:rPr lang="en-GB" dirty="0" smtClean="0"/>
              <a:t>            </a:t>
            </a:r>
            <a:r>
              <a:rPr lang="en-GB" dirty="0" err="1" smtClean="0"/>
              <a:t>TaskScheduler.Default</a:t>
            </a:r>
            <a:r>
              <a:rPr lang="en-GB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2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why is it a pattern?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Retro fit via extension methods</a:t>
            </a:r>
          </a:p>
          <a:p>
            <a:r>
              <a:rPr lang="en-GB" dirty="0" smtClean="0"/>
              <a:t>Better compile-time checking</a:t>
            </a:r>
            <a:br>
              <a:rPr lang="en-GB" dirty="0" smtClean="0"/>
            </a:br>
            <a:r>
              <a:rPr lang="en-GB" dirty="0" smtClean="0"/>
              <a:t>  … see recent PDC LINQ talk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4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Danger Will Robinson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may need to care about re-entrancy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61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that’s it…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Silverlight, the </a:t>
            </a:r>
            <a:r>
              <a:rPr lang="en-GB" dirty="0" err="1" smtClean="0"/>
              <a:t>async</a:t>
            </a:r>
            <a:r>
              <a:rPr lang="en-GB" dirty="0" smtClean="0"/>
              <a:t> revolution</a:t>
            </a:r>
          </a:p>
          <a:p>
            <a:r>
              <a:rPr lang="en-GB" dirty="0" smtClean="0"/>
              <a:t>Apparently they tried other things like joins</a:t>
            </a:r>
            <a:br>
              <a:rPr lang="en-GB" dirty="0" smtClean="0"/>
            </a:br>
            <a:r>
              <a:rPr lang="en-GB" dirty="0" smtClean="0"/>
              <a:t>  … but it was too hard</a:t>
            </a:r>
            <a:endParaRPr lang="en-GB" dirty="0"/>
          </a:p>
          <a:p>
            <a:r>
              <a:rPr lang="en-GB" dirty="0" smtClean="0"/>
              <a:t>There’s also Rx (with different goals)</a:t>
            </a:r>
            <a:br>
              <a:rPr lang="en-GB" dirty="0" smtClean="0"/>
            </a:br>
            <a:r>
              <a:rPr lang="en-GB" dirty="0" smtClean="0"/>
              <a:t>  … and ideas merge with  </a:t>
            </a:r>
            <a:br>
              <a:rPr lang="en-GB" dirty="0" smtClean="0"/>
            </a:br>
            <a:r>
              <a:rPr lang="en-GB" dirty="0" smtClean="0"/>
              <a:t>         </a:t>
            </a:r>
            <a:r>
              <a:rPr lang="en-GB" dirty="0" err="1" smtClean="0"/>
              <a:t>IAsyncEnumerable</a:t>
            </a:r>
            <a:endParaRPr lang="en-GB" dirty="0"/>
          </a:p>
          <a:p>
            <a:r>
              <a:rPr lang="en-GB" dirty="0" smtClean="0"/>
              <a:t>And VB will be extended to iterators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46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code that blocks </a:t>
            </a:r>
            <a:br>
              <a:rPr lang="en-GB" dirty="0" smtClean="0"/>
            </a:br>
            <a:r>
              <a:rPr lang="en-GB" dirty="0" smtClean="0"/>
              <a:t>  … without the inversion of control</a:t>
            </a:r>
          </a:p>
          <a:p>
            <a:r>
              <a:rPr lang="en-GB" dirty="0" smtClean="0"/>
              <a:t>Allow thread dependent chunks</a:t>
            </a:r>
            <a:br>
              <a:rPr lang="en-GB" dirty="0" smtClean="0"/>
            </a:br>
            <a:r>
              <a:rPr lang="en-GB" dirty="0" smtClean="0"/>
              <a:t>   … to share the thread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more will follow….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Compiler as a service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0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751344"/>
            <a:ext cx="756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  private void button1_Click(object sender, </a:t>
            </a:r>
            <a:r>
              <a:rPr lang="en-GB" dirty="0" err="1" smtClean="0"/>
              <a:t>EventArgs</a:t>
            </a:r>
            <a:r>
              <a:rPr lang="en-GB" dirty="0" smtClean="0"/>
              <a:t> e)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long total = 0;</a:t>
            </a:r>
          </a:p>
          <a:p>
            <a:endParaRPr lang="en-GB" dirty="0" smtClean="0"/>
          </a:p>
          <a:p>
            <a:r>
              <a:rPr lang="en-GB" dirty="0" smtClean="0"/>
              <a:t>            progressBar1.Value = 0;</a:t>
            </a:r>
          </a:p>
          <a:p>
            <a:r>
              <a:rPr lang="en-GB" dirty="0" smtClean="0"/>
              <a:t>            textBox1.Text = "";</a:t>
            </a:r>
          </a:p>
          <a:p>
            <a:endParaRPr lang="en-GB" dirty="0" smtClean="0"/>
          </a:p>
          <a:p>
            <a:r>
              <a:rPr lang="en-GB" dirty="0" smtClean="0"/>
              <a:t>            for (</a:t>
            </a:r>
            <a:r>
              <a:rPr lang="en-GB" dirty="0" err="1" smtClean="0"/>
              <a:t>int</a:t>
            </a:r>
            <a:r>
              <a:rPr lang="en-GB" dirty="0" smtClean="0"/>
              <a:t> i = 0; i &lt; 100; i++)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DateTime</a:t>
            </a:r>
            <a:r>
              <a:rPr lang="en-GB" dirty="0" smtClean="0"/>
              <a:t> now = </a:t>
            </a:r>
            <a:r>
              <a:rPr lang="en-GB" dirty="0" err="1" smtClean="0"/>
              <a:t>DateTime.Now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Thread.Sleep</a:t>
            </a:r>
            <a:r>
              <a:rPr lang="en-GB" dirty="0" smtClean="0"/>
              <a:t>(100);</a:t>
            </a:r>
          </a:p>
          <a:p>
            <a:r>
              <a:rPr lang="en-GB" dirty="0" smtClean="0"/>
              <a:t>                progressBar1.Value = i;</a:t>
            </a:r>
          </a:p>
          <a:p>
            <a:r>
              <a:rPr lang="en-GB" dirty="0" smtClean="0"/>
              <a:t>                total += (</a:t>
            </a:r>
            <a:r>
              <a:rPr lang="en-GB" dirty="0" err="1" smtClean="0"/>
              <a:t>DateTime.Now</a:t>
            </a:r>
            <a:r>
              <a:rPr lang="en-GB" dirty="0" smtClean="0"/>
              <a:t> - now).Milliseconds;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textBox1.Text = </a:t>
            </a:r>
            <a:r>
              <a:rPr lang="en-GB" dirty="0" err="1" smtClean="0"/>
              <a:t>total.ToString</a:t>
            </a:r>
            <a:r>
              <a:rPr lang="en-GB" dirty="0" smtClean="0"/>
              <a:t>();</a:t>
            </a:r>
          </a:p>
          <a:p>
            <a:r>
              <a:rPr lang="en-GB" dirty="0" smtClean="0"/>
              <a:t>        }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1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6462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class Program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dynamic x = new Moo();</a:t>
            </a:r>
          </a:p>
          <a:p>
            <a:r>
              <a:rPr lang="en-GB" dirty="0"/>
              <a:t>            </a:t>
            </a:r>
            <a:r>
              <a:rPr lang="en-GB" dirty="0" err="1" smtClean="0"/>
              <a:t>x.Op</a:t>
            </a:r>
            <a:r>
              <a:rPr lang="en-GB" dirty="0" smtClean="0"/>
              <a:t>(x);</a:t>
            </a:r>
            <a:endParaRPr lang="en-GB" dirty="0"/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class Moo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void </a:t>
            </a:r>
            <a:r>
              <a:rPr lang="en-GB" dirty="0" smtClean="0"/>
              <a:t>Op(Moo x)</a:t>
            </a:r>
            <a:endParaRPr lang="en-GB" dirty="0"/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("You called me 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406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it’s a type then?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C# it is a type</a:t>
            </a:r>
            <a:br>
              <a:rPr lang="en-GB" dirty="0" smtClean="0"/>
            </a:br>
            <a:r>
              <a:rPr lang="en-GB" dirty="0" smtClean="0"/>
              <a:t>   … but not to the CLR</a:t>
            </a:r>
          </a:p>
          <a:p>
            <a:r>
              <a:rPr lang="en-GB" dirty="0" smtClean="0"/>
              <a:t>It gets converted to object</a:t>
            </a:r>
          </a:p>
          <a:p>
            <a:r>
              <a:rPr lang="en-GB" dirty="0" smtClean="0"/>
              <a:t>But when you use it, the calling mechanism does a lot of work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92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123728" y="21328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smtClean="0"/>
              <a:t>     </a:t>
            </a:r>
            <a:r>
              <a:rPr lang="en-GB" dirty="0"/>
              <a:t>dynamic x = 23;</a:t>
            </a:r>
          </a:p>
          <a:p>
            <a:r>
              <a:rPr lang="en-GB" dirty="0"/>
              <a:t>  </a:t>
            </a:r>
            <a:r>
              <a:rPr lang="en-GB" dirty="0" smtClean="0"/>
              <a:t>      </a:t>
            </a:r>
            <a:r>
              <a:rPr lang="en-GB" dirty="0" err="1"/>
              <a:t>Console.WriteLine</a:t>
            </a:r>
            <a:r>
              <a:rPr lang="en-GB" dirty="0"/>
              <a:t>(x + x);</a:t>
            </a:r>
          </a:p>
          <a:p>
            <a:r>
              <a:rPr lang="en-GB" dirty="0"/>
              <a:t>  </a:t>
            </a:r>
            <a:r>
              <a:rPr lang="en-GB" dirty="0" smtClean="0"/>
              <a:t>      </a:t>
            </a:r>
            <a:r>
              <a:rPr lang="en-GB" dirty="0"/>
              <a:t>x = "hello mum";</a:t>
            </a:r>
          </a:p>
          <a:p>
            <a:r>
              <a:rPr lang="en-GB" dirty="0"/>
              <a:t>  </a:t>
            </a:r>
            <a:r>
              <a:rPr lang="en-GB" dirty="0" smtClean="0"/>
              <a:t>      </a:t>
            </a:r>
            <a:r>
              <a:rPr lang="en-GB" dirty="0" err="1"/>
              <a:t>Console.WriteLine</a:t>
            </a:r>
            <a:r>
              <a:rPr lang="en-GB" dirty="0"/>
              <a:t>(x + x);</a:t>
            </a:r>
          </a:p>
          <a:p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817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536" y="1412617"/>
            <a:ext cx="9270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private static void Main(string[] </a:t>
            </a:r>
            <a:r>
              <a:rPr lang="en-GB" sz="1000" dirty="0" err="1"/>
              <a:t>args</a:t>
            </a:r>
            <a:r>
              <a:rPr lang="en-GB" sz="1000" dirty="0"/>
              <a:t>)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    object x = 0x17;</a:t>
            </a:r>
          </a:p>
          <a:p>
            <a:r>
              <a:rPr lang="en-GB" sz="1000" dirty="0"/>
              <a:t>    if (&lt;Main&gt;o__SiteContainer0.&lt;&gt;p__Site1 == null)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&lt;Main&gt;o__SiteContainer0.&lt;&gt;p__Site1 = </a:t>
            </a:r>
          </a:p>
          <a:p>
            <a:r>
              <a:rPr lang="en-GB" sz="1000" dirty="0"/>
              <a:t>              </a:t>
            </a:r>
            <a:r>
              <a:rPr lang="en-GB" sz="1000" dirty="0" err="1"/>
              <a:t>CallSite</a:t>
            </a:r>
            <a:r>
              <a:rPr lang="en-GB" sz="1000" dirty="0"/>
              <a:t>&lt;Action&lt;</a:t>
            </a:r>
            <a:r>
              <a:rPr lang="en-GB" sz="1000" dirty="0" err="1"/>
              <a:t>CallSite</a:t>
            </a:r>
            <a:r>
              <a:rPr lang="en-GB" sz="1000" dirty="0"/>
              <a:t>, Type, object&gt;&gt;.Create(</a:t>
            </a:r>
          </a:p>
          <a:p>
            <a:r>
              <a:rPr lang="en-GB" sz="1000" dirty="0"/>
              <a:t>                   </a:t>
            </a:r>
            <a:r>
              <a:rPr lang="en-GB" sz="1000" dirty="0" err="1"/>
              <a:t>Binder.InvokeMember</a:t>
            </a:r>
            <a:r>
              <a:rPr lang="en-GB" sz="1000" dirty="0"/>
              <a:t>(</a:t>
            </a:r>
          </a:p>
          <a:p>
            <a:r>
              <a:rPr lang="en-GB" sz="1000" dirty="0"/>
              <a:t>                       </a:t>
            </a:r>
            <a:r>
              <a:rPr lang="en-GB" sz="1000" dirty="0" err="1"/>
              <a:t>CSharpBinderFlags.ResultDiscarded</a:t>
            </a:r>
            <a:r>
              <a:rPr lang="en-GB" sz="1000" dirty="0"/>
              <a:t>, "</a:t>
            </a:r>
            <a:r>
              <a:rPr lang="en-GB" sz="1000" dirty="0" err="1"/>
              <a:t>WriteLine</a:t>
            </a:r>
            <a:r>
              <a:rPr lang="en-GB" sz="1000" dirty="0"/>
              <a:t>", null, </a:t>
            </a:r>
          </a:p>
          <a:p>
            <a:r>
              <a:rPr lang="en-GB" sz="1000" dirty="0"/>
              <a:t>                       </a:t>
            </a:r>
            <a:r>
              <a:rPr lang="en-GB" sz="1000" dirty="0" err="1"/>
              <a:t>typeof</a:t>
            </a:r>
            <a:r>
              <a:rPr lang="en-GB" sz="1000" dirty="0"/>
              <a:t>(Program), </a:t>
            </a:r>
          </a:p>
          <a:p>
            <a:r>
              <a:rPr lang="en-GB" sz="1000" dirty="0"/>
              <a:t>                       new </a:t>
            </a:r>
            <a:r>
              <a:rPr lang="en-GB" sz="1000" dirty="0" err="1"/>
              <a:t>CSharpArgumentInfo</a:t>
            </a:r>
            <a:r>
              <a:rPr lang="en-GB" sz="1000" dirty="0"/>
              <a:t>[] { </a:t>
            </a:r>
          </a:p>
          <a:p>
            <a:r>
              <a:rPr lang="en-GB" sz="1000" dirty="0"/>
              <a:t>                          </a:t>
            </a:r>
            <a:r>
              <a:rPr lang="en-GB" sz="1000" dirty="0" err="1"/>
              <a:t>CSharpArgumentInfo.Create</a:t>
            </a:r>
            <a:r>
              <a:rPr lang="en-GB" sz="1000" dirty="0"/>
              <a:t>(</a:t>
            </a:r>
            <a:r>
              <a:rPr lang="en-GB" sz="1000" dirty="0" err="1"/>
              <a:t>CSharpArgumentInfoFlags.IsStaticType</a:t>
            </a:r>
            <a:r>
              <a:rPr lang="en-GB" sz="1000" dirty="0"/>
              <a:t> | </a:t>
            </a:r>
            <a:r>
              <a:rPr lang="en-GB" sz="1000" dirty="0" err="1"/>
              <a:t>CSharpArgumentInfoFlags.UseCompileTimeType</a:t>
            </a:r>
            <a:r>
              <a:rPr lang="en-GB" sz="1000" dirty="0"/>
              <a:t>, null), </a:t>
            </a:r>
          </a:p>
          <a:p>
            <a:r>
              <a:rPr lang="en-GB" sz="1000" dirty="0"/>
              <a:t>                          </a:t>
            </a:r>
            <a:r>
              <a:rPr lang="en-GB" sz="1000" dirty="0" err="1"/>
              <a:t>CSharpArgumentInfo.Create</a:t>
            </a:r>
            <a:r>
              <a:rPr lang="en-GB" sz="1000" dirty="0"/>
              <a:t>(</a:t>
            </a:r>
            <a:r>
              <a:rPr lang="en-GB" sz="1000" dirty="0" err="1"/>
              <a:t>CSharpArgumentInfoFlags.None</a:t>
            </a:r>
            <a:r>
              <a:rPr lang="en-GB" sz="1000" dirty="0"/>
              <a:t>, null) }));</a:t>
            </a:r>
          </a:p>
          <a:p>
            <a:r>
              <a:rPr lang="en-GB" sz="1000" dirty="0"/>
              <a:t>    }</a:t>
            </a:r>
          </a:p>
          <a:p>
            <a:r>
              <a:rPr lang="en-GB" sz="1000" dirty="0"/>
              <a:t>    if (&lt;Main&gt;o__SiteContainer0.&lt;&gt;p__Site2 == null)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&lt;Main&gt;o__SiteContainer0.&lt;&gt;p__Site2 = </a:t>
            </a:r>
            <a:r>
              <a:rPr lang="en-GB" sz="1000" dirty="0" err="1"/>
              <a:t>CallSite</a:t>
            </a:r>
            <a:r>
              <a:rPr lang="en-GB" sz="1000" dirty="0"/>
              <a:t>&lt;</a:t>
            </a:r>
            <a:r>
              <a:rPr lang="en-GB" sz="1000" dirty="0" err="1"/>
              <a:t>Func</a:t>
            </a:r>
            <a:r>
              <a:rPr lang="en-GB" sz="1000" dirty="0"/>
              <a:t>&lt;</a:t>
            </a:r>
            <a:r>
              <a:rPr lang="en-GB" sz="1000" dirty="0" err="1"/>
              <a:t>CallSite</a:t>
            </a:r>
            <a:r>
              <a:rPr lang="en-GB" sz="1000" dirty="0"/>
              <a:t>, object, object, object&gt;&gt;.Create(</a:t>
            </a:r>
            <a:r>
              <a:rPr lang="en-GB" sz="1000" dirty="0" err="1"/>
              <a:t>Binder.BinaryOperation</a:t>
            </a:r>
            <a:r>
              <a:rPr lang="en-GB" sz="1000" dirty="0"/>
              <a:t>(....);</a:t>
            </a:r>
          </a:p>
          <a:p>
            <a:r>
              <a:rPr lang="en-GB" sz="1000" dirty="0"/>
              <a:t>    }</a:t>
            </a:r>
          </a:p>
          <a:p>
            <a:r>
              <a:rPr lang="en-GB" sz="1000" dirty="0"/>
              <a:t>    &lt;Main&gt;o__SiteContainer0.&lt;&gt;p__Site1.Target(&lt;Main&gt;o__SiteContainer0.&lt;&gt;p__Site1, </a:t>
            </a:r>
            <a:r>
              <a:rPr lang="en-GB" sz="1000" dirty="0" err="1"/>
              <a:t>typeof</a:t>
            </a:r>
            <a:r>
              <a:rPr lang="en-GB" sz="1000" dirty="0"/>
              <a:t>(Console</a:t>
            </a:r>
            <a:r>
              <a:rPr lang="en-GB" sz="1000" dirty="0" smtClean="0"/>
              <a:t>),</a:t>
            </a:r>
            <a:br>
              <a:rPr lang="en-GB" sz="1000" dirty="0" smtClean="0"/>
            </a:br>
            <a:r>
              <a:rPr lang="en-GB" sz="1000" dirty="0" smtClean="0"/>
              <a:t>                                                                                &lt;</a:t>
            </a:r>
            <a:r>
              <a:rPr lang="en-GB" sz="1000" dirty="0"/>
              <a:t>Main&gt;o__SiteContainer0.&lt;&gt;p__Site2.Target(&lt;Main&gt;o__SiteContainer0.&lt;&gt;p__Site2, x, x));</a:t>
            </a:r>
          </a:p>
          <a:p>
            <a:r>
              <a:rPr lang="en-GB" sz="1000" dirty="0"/>
              <a:t>    x = "hello mum";</a:t>
            </a:r>
          </a:p>
          <a:p>
            <a:r>
              <a:rPr lang="en-GB" sz="1000" dirty="0"/>
              <a:t>    if (&lt;Main&gt;o__SiteContainer0.&lt;&gt;p__Site3 == null)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&lt;Main&gt;o__SiteContainer0.&lt;&gt;p__Site3 = </a:t>
            </a:r>
            <a:r>
              <a:rPr lang="en-GB" sz="1000" dirty="0" err="1"/>
              <a:t>CallSite</a:t>
            </a:r>
            <a:r>
              <a:rPr lang="en-GB" sz="1000" dirty="0"/>
              <a:t>&lt;Action&lt;</a:t>
            </a:r>
            <a:r>
              <a:rPr lang="en-GB" sz="1000" dirty="0" err="1"/>
              <a:t>CallSite</a:t>
            </a:r>
            <a:r>
              <a:rPr lang="en-GB" sz="1000" dirty="0"/>
              <a:t>, Type, object&gt;&gt;.Create(</a:t>
            </a:r>
            <a:r>
              <a:rPr lang="en-GB" sz="1000" dirty="0" err="1"/>
              <a:t>Binder.InvokeMember</a:t>
            </a:r>
            <a:r>
              <a:rPr lang="en-GB" sz="1000" dirty="0"/>
              <a:t>(...);</a:t>
            </a:r>
          </a:p>
          <a:p>
            <a:r>
              <a:rPr lang="en-GB" sz="1000" dirty="0"/>
              <a:t>    }</a:t>
            </a:r>
          </a:p>
          <a:p>
            <a:r>
              <a:rPr lang="en-GB" sz="1000" dirty="0"/>
              <a:t>    if (&lt;Main&gt;o__SiteContainer0.&lt;&gt;p__Site4 == null)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&lt;Main&gt;o__SiteContainer0.&lt;&gt;p__Site4 = </a:t>
            </a:r>
            <a:r>
              <a:rPr lang="en-GB" sz="1000" dirty="0" err="1"/>
              <a:t>CallSite</a:t>
            </a:r>
            <a:r>
              <a:rPr lang="en-GB" sz="1000" dirty="0"/>
              <a:t>&lt;</a:t>
            </a:r>
            <a:r>
              <a:rPr lang="en-GB" sz="1000" dirty="0" err="1"/>
              <a:t>Func</a:t>
            </a:r>
            <a:r>
              <a:rPr lang="en-GB" sz="1000" dirty="0"/>
              <a:t>&lt;</a:t>
            </a:r>
            <a:r>
              <a:rPr lang="en-GB" sz="1000" dirty="0" err="1"/>
              <a:t>CallSite</a:t>
            </a:r>
            <a:r>
              <a:rPr lang="en-GB" sz="1000" dirty="0"/>
              <a:t>, object, object, object&gt;&gt;.Create(....);</a:t>
            </a:r>
          </a:p>
          <a:p>
            <a:r>
              <a:rPr lang="en-GB" sz="1000" dirty="0"/>
              <a:t>    }</a:t>
            </a:r>
          </a:p>
          <a:p>
            <a:r>
              <a:rPr lang="en-GB" sz="1000" dirty="0"/>
              <a:t>    &lt;Main&gt;o__SiteContainer0.&lt;&gt;p__Site3.Target(&lt;Main&gt;o__SiteContainer0.&lt;&gt;p__Site3, </a:t>
            </a:r>
            <a:r>
              <a:rPr lang="en-GB" sz="1000" dirty="0" err="1"/>
              <a:t>typeof</a:t>
            </a:r>
            <a:r>
              <a:rPr lang="en-GB" sz="1000" dirty="0"/>
              <a:t>(Console</a:t>
            </a:r>
            <a:r>
              <a:rPr lang="en-GB" sz="1000" dirty="0" smtClean="0"/>
              <a:t>),</a:t>
            </a:r>
            <a:br>
              <a:rPr lang="en-GB" sz="1000" dirty="0" smtClean="0"/>
            </a:br>
            <a:r>
              <a:rPr lang="en-GB" sz="1000" dirty="0" smtClean="0"/>
              <a:t>                                                                              &lt;</a:t>
            </a:r>
            <a:r>
              <a:rPr lang="en-GB" sz="1000" dirty="0"/>
              <a:t>Main&gt;o__SiteContainer0.&lt;&gt;p__Site4.Target(&lt;Main&gt;o__SiteContainer0.&lt;&gt;p__Site4, x, x));</a:t>
            </a:r>
          </a:p>
          <a:p>
            <a:r>
              <a:rPr lang="en-GB" sz="1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53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 sounds terribly inefficient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binder determines the target method</a:t>
            </a:r>
          </a:p>
          <a:p>
            <a:r>
              <a:rPr lang="en-GB" dirty="0" smtClean="0"/>
              <a:t>Caching of the lookup at several places</a:t>
            </a:r>
            <a:br>
              <a:rPr lang="en-GB" dirty="0" smtClean="0"/>
            </a:br>
            <a:r>
              <a:rPr lang="en-GB" dirty="0" smtClean="0"/>
              <a:t>  per call site</a:t>
            </a:r>
            <a:br>
              <a:rPr lang="en-GB" dirty="0" smtClean="0"/>
            </a:br>
            <a:r>
              <a:rPr lang="en-GB" dirty="0" smtClean="0"/>
              <a:t>  per target type</a:t>
            </a:r>
            <a:br>
              <a:rPr lang="en-GB" dirty="0" smtClean="0"/>
            </a:br>
            <a:r>
              <a:rPr lang="en-GB" dirty="0" smtClean="0"/>
              <a:t>  global cache too</a:t>
            </a:r>
          </a:p>
          <a:p>
            <a:r>
              <a:rPr lang="en-GB" dirty="0" smtClean="0"/>
              <a:t>The object can help determine the target too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125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own dynamic object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55576" y="2348880"/>
            <a:ext cx="76328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 class Moo : </a:t>
            </a:r>
            <a:r>
              <a:rPr lang="en-GB" sz="1200" dirty="0" err="1"/>
              <a:t>DynamicObject</a:t>
            </a:r>
            <a:endParaRPr lang="en-GB" sz="1200" dirty="0"/>
          </a:p>
          <a:p>
            <a:r>
              <a:rPr lang="en-GB" sz="1200" dirty="0"/>
              <a:t>    {</a:t>
            </a:r>
          </a:p>
          <a:p>
            <a:r>
              <a:rPr lang="en-GB" sz="1200" dirty="0"/>
              <a:t>        public override bool </a:t>
            </a:r>
            <a:r>
              <a:rPr lang="en-GB" sz="1200" dirty="0" err="1"/>
              <a:t>TryInvokeMember</a:t>
            </a:r>
            <a:r>
              <a:rPr lang="en-GB" sz="1200" dirty="0"/>
              <a:t>(</a:t>
            </a:r>
            <a:r>
              <a:rPr lang="en-GB" sz="1200" dirty="0" err="1"/>
              <a:t>InvokeMemberBinder</a:t>
            </a:r>
            <a:r>
              <a:rPr lang="en-GB" sz="1200" dirty="0"/>
              <a:t> binder, object[] </a:t>
            </a:r>
            <a:r>
              <a:rPr lang="en-GB" sz="1200" dirty="0" err="1"/>
              <a:t>args</a:t>
            </a:r>
            <a:r>
              <a:rPr lang="en-GB" sz="1200" dirty="0"/>
              <a:t>, out object result)</a:t>
            </a:r>
          </a:p>
          <a:p>
            <a:r>
              <a:rPr lang="en-GB" sz="1200" dirty="0"/>
              <a:t>        {</a:t>
            </a:r>
          </a:p>
          <a:p>
            <a:r>
              <a:rPr lang="en-GB" sz="1200" dirty="0"/>
              <a:t>            if (</a:t>
            </a:r>
            <a:r>
              <a:rPr lang="en-GB" sz="1200" dirty="0" err="1"/>
              <a:t>binder.Name</a:t>
            </a:r>
            <a:r>
              <a:rPr lang="en-GB" sz="1200" dirty="0"/>
              <a:t> == "</a:t>
            </a:r>
            <a:r>
              <a:rPr lang="en-GB" sz="1200" dirty="0" err="1"/>
              <a:t>NoWay</a:t>
            </a:r>
            <a:r>
              <a:rPr lang="en-GB" sz="1200" dirty="0"/>
              <a:t>")</a:t>
            </a:r>
          </a:p>
          <a:p>
            <a:r>
              <a:rPr lang="en-GB" sz="1200" dirty="0"/>
              <a:t>            {</a:t>
            </a:r>
          </a:p>
          <a:p>
            <a:r>
              <a:rPr lang="en-GB" sz="1200" dirty="0"/>
              <a:t>                result = 42;</a:t>
            </a:r>
          </a:p>
          <a:p>
            <a:r>
              <a:rPr lang="en-GB" sz="1200" dirty="0"/>
              <a:t>                return true;</a:t>
            </a:r>
          </a:p>
          <a:p>
            <a:r>
              <a:rPr lang="en-GB" sz="1200" dirty="0"/>
              <a:t>            }</a:t>
            </a:r>
          </a:p>
          <a:p>
            <a:r>
              <a:rPr lang="en-GB" sz="1200" dirty="0"/>
              <a:t>            return </a:t>
            </a:r>
            <a:r>
              <a:rPr lang="en-GB" sz="1200" dirty="0" err="1"/>
              <a:t>base.TryInvokeMember</a:t>
            </a:r>
            <a:r>
              <a:rPr lang="en-GB" sz="1200" dirty="0"/>
              <a:t>(binder, </a:t>
            </a:r>
            <a:r>
              <a:rPr lang="en-GB" sz="1200" dirty="0" err="1"/>
              <a:t>args</a:t>
            </a:r>
            <a:r>
              <a:rPr lang="en-GB" sz="1200" dirty="0"/>
              <a:t>, out result);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    </a:t>
            </a:r>
          </a:p>
          <a:p>
            <a:r>
              <a:rPr lang="en-GB" sz="1200" dirty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557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use case then?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Interoperation with .NET languages</a:t>
            </a:r>
            <a:br>
              <a:rPr lang="en-GB" dirty="0" smtClean="0"/>
            </a:br>
            <a:r>
              <a:rPr lang="en-GB" dirty="0" smtClean="0"/>
              <a:t>  … </a:t>
            </a:r>
            <a:r>
              <a:rPr lang="en-GB" dirty="0" err="1" smtClean="0"/>
              <a:t>IronPython</a:t>
            </a:r>
            <a:endParaRPr lang="en-GB" dirty="0" smtClean="0"/>
          </a:p>
          <a:p>
            <a:r>
              <a:rPr lang="en-GB" dirty="0" smtClean="0"/>
              <a:t>A neater reflection</a:t>
            </a:r>
          </a:p>
          <a:p>
            <a:r>
              <a:rPr lang="en-GB" dirty="0" err="1" smtClean="0"/>
              <a:t>Expando</a:t>
            </a:r>
            <a:r>
              <a:rPr lang="en-GB" dirty="0" smtClean="0"/>
              <a:t> objects like HTML elements</a:t>
            </a:r>
            <a:br>
              <a:rPr lang="en-GB" dirty="0" smtClean="0"/>
            </a:br>
            <a:r>
              <a:rPr lang="en-GB" dirty="0" smtClean="0"/>
              <a:t>    … or XML documents</a:t>
            </a:r>
          </a:p>
          <a:p>
            <a:r>
              <a:rPr lang="en-GB" dirty="0" smtClean="0"/>
              <a:t>Or perhaps COM objects without a </a:t>
            </a:r>
            <a:r>
              <a:rPr lang="en-GB" smtClean="0"/>
              <a:t>type library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72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1072919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 private void button1_Click(object sender, </a:t>
            </a:r>
            <a:r>
              <a:rPr lang="en-GB" sz="1100" dirty="0" err="1" smtClean="0"/>
              <a:t>EventArgs</a:t>
            </a:r>
            <a:r>
              <a:rPr lang="en-GB" sz="1100" dirty="0" smtClean="0"/>
              <a:t> e)</a:t>
            </a:r>
          </a:p>
          <a:p>
            <a:r>
              <a:rPr lang="en-GB" sz="1100" dirty="0" smtClean="0"/>
              <a:t>        {</a:t>
            </a:r>
          </a:p>
          <a:p>
            <a:r>
              <a:rPr lang="en-GB" sz="1100" dirty="0" smtClean="0"/>
              <a:t>            long total = 0;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progressBar1.Value = 0;</a:t>
            </a:r>
          </a:p>
          <a:p>
            <a:r>
              <a:rPr lang="en-GB" sz="1100" dirty="0" smtClean="0"/>
              <a:t>            textBox1.Text = "";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BackgroundWorker</a:t>
            </a:r>
            <a:r>
              <a:rPr lang="en-GB" sz="1100" dirty="0" smtClean="0"/>
              <a:t> worker = new </a:t>
            </a:r>
            <a:r>
              <a:rPr lang="en-GB" sz="1100" dirty="0" err="1" smtClean="0"/>
              <a:t>BackgroundWorker</a:t>
            </a:r>
            <a:r>
              <a:rPr lang="en-GB" sz="1100" dirty="0" smtClean="0"/>
              <a:t>();</a:t>
            </a:r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worker.WorkerReportsProgress</a:t>
            </a:r>
            <a:r>
              <a:rPr lang="en-GB" sz="1100" dirty="0" smtClean="0"/>
              <a:t> = true;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worker.DoWork</a:t>
            </a:r>
            <a:r>
              <a:rPr lang="en-GB" sz="1100" dirty="0" smtClean="0"/>
              <a:t> += (o, </a:t>
            </a:r>
            <a:r>
              <a:rPr lang="en-GB" sz="1100" dirty="0" err="1" smtClean="0"/>
              <a:t>args</a:t>
            </a:r>
            <a:r>
              <a:rPr lang="en-GB" sz="1100" dirty="0" smtClean="0"/>
              <a:t>) =&gt;</a:t>
            </a:r>
          </a:p>
          <a:p>
            <a:r>
              <a:rPr lang="en-GB" sz="1100" dirty="0" smtClean="0"/>
              <a:t>                {</a:t>
            </a:r>
          </a:p>
          <a:p>
            <a:r>
              <a:rPr lang="en-GB" sz="1100" dirty="0" smtClean="0"/>
              <a:t>                    for (</a:t>
            </a:r>
            <a:r>
              <a:rPr lang="en-GB" sz="1100" dirty="0" err="1" smtClean="0"/>
              <a:t>int</a:t>
            </a:r>
            <a:r>
              <a:rPr lang="en-GB" sz="1100" dirty="0" smtClean="0"/>
              <a:t> i = 0; i &lt; 100; i++)</a:t>
            </a:r>
          </a:p>
          <a:p>
            <a:r>
              <a:rPr lang="en-GB" sz="1100" dirty="0" smtClean="0"/>
              <a:t>                    {</a:t>
            </a:r>
          </a:p>
          <a:p>
            <a:r>
              <a:rPr lang="en-GB" sz="1100" dirty="0" smtClean="0"/>
              <a:t>                        </a:t>
            </a:r>
            <a:r>
              <a:rPr lang="en-GB" sz="1100" dirty="0" err="1" smtClean="0"/>
              <a:t>DateTime</a:t>
            </a:r>
            <a:r>
              <a:rPr lang="en-GB" sz="1100" dirty="0" smtClean="0"/>
              <a:t> now = </a:t>
            </a:r>
            <a:r>
              <a:rPr lang="en-GB" sz="1100" dirty="0" err="1" smtClean="0"/>
              <a:t>DateTime.Now</a:t>
            </a:r>
            <a:r>
              <a:rPr lang="en-GB" sz="1100" dirty="0" smtClean="0"/>
              <a:t>;</a:t>
            </a:r>
          </a:p>
          <a:p>
            <a:r>
              <a:rPr lang="en-GB" sz="1100" dirty="0" smtClean="0"/>
              <a:t>                        </a:t>
            </a:r>
            <a:r>
              <a:rPr lang="en-GB" sz="1100" dirty="0" err="1" smtClean="0"/>
              <a:t>Thread.Sleep</a:t>
            </a:r>
            <a:r>
              <a:rPr lang="en-GB" sz="1100" dirty="0" smtClean="0"/>
              <a:t>(100);</a:t>
            </a:r>
          </a:p>
          <a:p>
            <a:r>
              <a:rPr lang="en-GB" sz="1100" dirty="0" smtClean="0"/>
              <a:t>                        </a:t>
            </a:r>
            <a:r>
              <a:rPr lang="en-GB" sz="1100" dirty="0" err="1" smtClean="0"/>
              <a:t>worker.ReportProgress</a:t>
            </a:r>
            <a:r>
              <a:rPr lang="en-GB" sz="1100" dirty="0" smtClean="0"/>
              <a:t>(i);</a:t>
            </a:r>
          </a:p>
          <a:p>
            <a:r>
              <a:rPr lang="en-GB" sz="1100" dirty="0" smtClean="0"/>
              <a:t>                        total += (</a:t>
            </a:r>
            <a:r>
              <a:rPr lang="en-GB" sz="1100" dirty="0" err="1" smtClean="0"/>
              <a:t>DateTime.Now</a:t>
            </a:r>
            <a:r>
              <a:rPr lang="en-GB" sz="1100" dirty="0" smtClean="0"/>
              <a:t> - now).Milliseconds;</a:t>
            </a:r>
          </a:p>
          <a:p>
            <a:r>
              <a:rPr lang="en-GB" sz="1100" dirty="0" smtClean="0"/>
              <a:t>                    }</a:t>
            </a:r>
          </a:p>
          <a:p>
            <a:r>
              <a:rPr lang="en-GB" sz="1100" dirty="0" smtClean="0"/>
              <a:t>                };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worker.ProgressChanged</a:t>
            </a:r>
            <a:r>
              <a:rPr lang="en-GB" sz="1100" dirty="0" smtClean="0"/>
              <a:t> += (o, </a:t>
            </a:r>
            <a:r>
              <a:rPr lang="en-GB" sz="1100" dirty="0" err="1" smtClean="0"/>
              <a:t>args</a:t>
            </a:r>
            <a:r>
              <a:rPr lang="en-GB" sz="1100" dirty="0" smtClean="0"/>
              <a:t>) =&gt;</a:t>
            </a:r>
          </a:p>
          <a:p>
            <a:r>
              <a:rPr lang="en-GB" sz="1100" dirty="0" smtClean="0"/>
              <a:t>            {</a:t>
            </a:r>
          </a:p>
          <a:p>
            <a:r>
              <a:rPr lang="en-GB" sz="1100" dirty="0" smtClean="0"/>
              <a:t>                progressBar1.Value = </a:t>
            </a:r>
            <a:r>
              <a:rPr lang="en-GB" sz="1100" dirty="0" err="1" smtClean="0"/>
              <a:t>args.ProgressPercentage</a:t>
            </a:r>
            <a:r>
              <a:rPr lang="en-GB" sz="1100" dirty="0" smtClean="0"/>
              <a:t>;</a:t>
            </a:r>
          </a:p>
          <a:p>
            <a:r>
              <a:rPr lang="en-GB" sz="1100" dirty="0" smtClean="0"/>
              <a:t>            };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worker.RunWorkerCompleted</a:t>
            </a:r>
            <a:r>
              <a:rPr lang="en-GB" sz="1100" dirty="0" smtClean="0"/>
              <a:t> += (o, </a:t>
            </a:r>
            <a:r>
              <a:rPr lang="en-GB" sz="1100" dirty="0" err="1" smtClean="0"/>
              <a:t>args</a:t>
            </a:r>
            <a:r>
              <a:rPr lang="en-GB" sz="1100" dirty="0" smtClean="0"/>
              <a:t>) =&gt;</a:t>
            </a:r>
          </a:p>
          <a:p>
            <a:r>
              <a:rPr lang="en-GB" sz="1100" dirty="0" smtClean="0"/>
              <a:t>                {</a:t>
            </a:r>
          </a:p>
          <a:p>
            <a:r>
              <a:rPr lang="en-GB" sz="1100" dirty="0" smtClean="0"/>
              <a:t>                    textBox1.Text = </a:t>
            </a:r>
            <a:r>
              <a:rPr lang="en-GB" sz="1100" dirty="0" err="1" smtClean="0"/>
              <a:t>total.ToString</a:t>
            </a:r>
            <a:r>
              <a:rPr lang="en-GB" sz="1100" dirty="0" smtClean="0"/>
              <a:t>();</a:t>
            </a:r>
          </a:p>
          <a:p>
            <a:r>
              <a:rPr lang="en-GB" sz="1100" dirty="0" smtClean="0"/>
              <a:t>                };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worker.RunWorkerAsync</a:t>
            </a:r>
            <a:r>
              <a:rPr lang="en-GB" sz="1100" dirty="0" smtClean="0"/>
              <a:t>();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</a:t>
            </a:r>
          </a:p>
          <a:p>
            <a:r>
              <a:rPr lang="en-GB" sz="1100" dirty="0" smtClean="0"/>
              <a:t>        }</a:t>
            </a:r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46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12844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</a:t>
            </a:r>
            <a:r>
              <a:rPr lang="en-GB" dirty="0" err="1" smtClean="0"/>
              <a:t>async</a:t>
            </a:r>
            <a:r>
              <a:rPr lang="en-GB" dirty="0" smtClean="0"/>
              <a:t> private void button1_Click(object sender, </a:t>
            </a:r>
            <a:r>
              <a:rPr lang="en-GB" dirty="0" err="1" smtClean="0"/>
              <a:t>EventArgs</a:t>
            </a:r>
            <a:r>
              <a:rPr lang="en-GB" dirty="0" smtClean="0"/>
              <a:t> e)</a:t>
            </a:r>
          </a:p>
          <a:p>
            <a:r>
              <a:rPr lang="en-GB" dirty="0" smtClean="0"/>
              <a:t>        {</a:t>
            </a:r>
          </a:p>
          <a:p>
            <a:r>
              <a:rPr lang="en-GB" dirty="0" smtClean="0"/>
              <a:t>            long total = 0;</a:t>
            </a:r>
          </a:p>
          <a:p>
            <a:endParaRPr lang="en-GB" dirty="0" smtClean="0"/>
          </a:p>
          <a:p>
            <a:r>
              <a:rPr lang="en-GB" dirty="0" smtClean="0"/>
              <a:t>            progressBar1.Value = 0;</a:t>
            </a:r>
          </a:p>
          <a:p>
            <a:r>
              <a:rPr lang="en-GB" dirty="0" smtClean="0"/>
              <a:t>            textBox1.Text = "";</a:t>
            </a:r>
          </a:p>
          <a:p>
            <a:endParaRPr lang="en-GB" dirty="0" smtClean="0"/>
          </a:p>
          <a:p>
            <a:r>
              <a:rPr lang="en-GB" dirty="0" smtClean="0"/>
              <a:t>            for (</a:t>
            </a:r>
            <a:r>
              <a:rPr lang="en-GB" dirty="0" err="1" smtClean="0"/>
              <a:t>int</a:t>
            </a:r>
            <a:r>
              <a:rPr lang="en-GB" dirty="0" smtClean="0"/>
              <a:t> i = 0; i &lt; 100; i++)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DateTime</a:t>
            </a:r>
            <a:r>
              <a:rPr lang="en-GB" dirty="0" smtClean="0"/>
              <a:t> now = </a:t>
            </a:r>
            <a:r>
              <a:rPr lang="en-GB" dirty="0" err="1" smtClean="0"/>
              <a:t>DateTime.Now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            //</a:t>
            </a:r>
            <a:r>
              <a:rPr lang="en-GB" dirty="0" err="1" smtClean="0"/>
              <a:t>Thread.Sleep</a:t>
            </a:r>
            <a:r>
              <a:rPr lang="en-GB" dirty="0" smtClean="0"/>
              <a:t>(100);</a:t>
            </a:r>
          </a:p>
          <a:p>
            <a:r>
              <a:rPr lang="en-GB" dirty="0" smtClean="0"/>
              <a:t>                await </a:t>
            </a:r>
            <a:r>
              <a:rPr lang="en-GB" dirty="0" err="1" smtClean="0"/>
              <a:t>TaskEx.Delay</a:t>
            </a:r>
            <a:r>
              <a:rPr lang="en-GB" dirty="0" smtClean="0"/>
              <a:t>(100);</a:t>
            </a:r>
          </a:p>
          <a:p>
            <a:r>
              <a:rPr lang="en-GB" dirty="0" smtClean="0"/>
              <a:t>                progressBar1.Value = i;</a:t>
            </a:r>
          </a:p>
          <a:p>
            <a:r>
              <a:rPr lang="en-GB" dirty="0" smtClean="0"/>
              <a:t>                total += (</a:t>
            </a:r>
            <a:r>
              <a:rPr lang="en-GB" dirty="0" err="1" smtClean="0"/>
              <a:t>DateTime.Now</a:t>
            </a:r>
            <a:r>
              <a:rPr lang="en-GB" dirty="0" smtClean="0"/>
              <a:t> - now).Milliseconds;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textBox1.Text = </a:t>
            </a:r>
            <a:r>
              <a:rPr lang="en-GB" dirty="0" err="1" smtClean="0"/>
              <a:t>total.ToString</a:t>
            </a:r>
            <a:r>
              <a:rPr lang="en-GB" dirty="0" smtClean="0"/>
              <a:t>();</a:t>
            </a:r>
          </a:p>
          <a:p>
            <a:r>
              <a:rPr lang="en-GB" dirty="0" smtClean="0"/>
              <a:t>        }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07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 smtClean="0"/>
              <a:t> </a:t>
            </a:r>
            <a:r>
              <a:rPr lang="en-GB" sz="800" dirty="0" err="1" smtClean="0"/>
              <a:t>async</a:t>
            </a:r>
            <a:r>
              <a:rPr lang="en-GB" sz="800" dirty="0" smtClean="0"/>
              <a:t> private void button1_Click(object sender, </a:t>
            </a:r>
            <a:r>
              <a:rPr lang="en-GB" sz="800" dirty="0" err="1" smtClean="0"/>
              <a:t>EventArgs</a:t>
            </a:r>
            <a:r>
              <a:rPr lang="en-GB" sz="800" dirty="0" smtClean="0"/>
              <a:t> e)</a:t>
            </a:r>
          </a:p>
          <a:p>
            <a:r>
              <a:rPr lang="en-GB" sz="800" dirty="0" smtClean="0"/>
              <a:t>        {</a:t>
            </a:r>
          </a:p>
          <a:p>
            <a:r>
              <a:rPr lang="en-GB" sz="800" dirty="0" smtClean="0"/>
              <a:t>            long total = 0;</a:t>
            </a:r>
          </a:p>
          <a:p>
            <a:endParaRPr lang="en-GB" sz="800" dirty="0" smtClean="0"/>
          </a:p>
          <a:p>
            <a:r>
              <a:rPr lang="en-GB" sz="800" dirty="0" smtClean="0"/>
              <a:t>            progressBar1.Value = 0;</a:t>
            </a:r>
          </a:p>
          <a:p>
            <a:r>
              <a:rPr lang="en-GB" sz="800" dirty="0" smtClean="0"/>
              <a:t>            textBox1.Text = "";</a:t>
            </a:r>
          </a:p>
          <a:p>
            <a:endParaRPr lang="en-GB" sz="800" dirty="0" smtClean="0"/>
          </a:p>
          <a:p>
            <a:r>
              <a:rPr lang="en-GB" sz="800" dirty="0" smtClean="0"/>
              <a:t>            for (</a:t>
            </a:r>
            <a:r>
              <a:rPr lang="en-GB" sz="800" dirty="0" err="1" smtClean="0"/>
              <a:t>int</a:t>
            </a:r>
            <a:r>
              <a:rPr lang="en-GB" sz="800" dirty="0" smtClean="0"/>
              <a:t> i = 0; i &lt; 100; i++)</a:t>
            </a:r>
          </a:p>
          <a:p>
            <a:r>
              <a:rPr lang="en-GB" sz="800" dirty="0" smtClean="0"/>
              <a:t>            {</a:t>
            </a:r>
          </a:p>
          <a:p>
            <a:r>
              <a:rPr lang="en-GB" sz="800" dirty="0" smtClean="0"/>
              <a:t>                </a:t>
            </a:r>
            <a:r>
              <a:rPr lang="en-GB" sz="800" dirty="0" err="1" smtClean="0"/>
              <a:t>DateTime</a:t>
            </a:r>
            <a:r>
              <a:rPr lang="en-GB" sz="800" dirty="0" smtClean="0"/>
              <a:t> now = </a:t>
            </a:r>
            <a:r>
              <a:rPr lang="en-GB" sz="800" dirty="0" err="1" smtClean="0"/>
              <a:t>DateTime.Now</a:t>
            </a:r>
            <a:r>
              <a:rPr lang="en-GB" sz="800" dirty="0" smtClean="0"/>
              <a:t>;</a:t>
            </a:r>
          </a:p>
          <a:p>
            <a:r>
              <a:rPr lang="en-GB" sz="800" dirty="0" smtClean="0"/>
              <a:t>                await new </a:t>
            </a:r>
            <a:r>
              <a:rPr lang="en-GB" sz="800" dirty="0" err="1" smtClean="0"/>
              <a:t>MyDelay</a:t>
            </a:r>
            <a:r>
              <a:rPr lang="en-GB" sz="800" dirty="0" smtClean="0"/>
              <a:t>();</a:t>
            </a:r>
          </a:p>
          <a:p>
            <a:r>
              <a:rPr lang="en-GB" sz="800" dirty="0" smtClean="0"/>
              <a:t>                progressBar1.Value = i;</a:t>
            </a:r>
          </a:p>
          <a:p>
            <a:r>
              <a:rPr lang="en-GB" sz="800" dirty="0" smtClean="0"/>
              <a:t>                total += (</a:t>
            </a:r>
            <a:r>
              <a:rPr lang="en-GB" sz="800" dirty="0" err="1" smtClean="0"/>
              <a:t>DateTime.Now</a:t>
            </a:r>
            <a:r>
              <a:rPr lang="en-GB" sz="800" dirty="0" smtClean="0"/>
              <a:t> - now).Milliseconds;</a:t>
            </a:r>
          </a:p>
          <a:p>
            <a:r>
              <a:rPr lang="en-GB" sz="800" dirty="0" smtClean="0"/>
              <a:t>            }</a:t>
            </a:r>
          </a:p>
          <a:p>
            <a:endParaRPr lang="en-GB" sz="800" dirty="0" smtClean="0"/>
          </a:p>
          <a:p>
            <a:r>
              <a:rPr lang="en-GB" sz="800" dirty="0" smtClean="0"/>
              <a:t>            textBox1.Text = </a:t>
            </a:r>
            <a:r>
              <a:rPr lang="en-GB" sz="800" dirty="0" err="1" smtClean="0"/>
              <a:t>total.ToString</a:t>
            </a:r>
            <a:r>
              <a:rPr lang="en-GB" sz="800" dirty="0" smtClean="0"/>
              <a:t>();</a:t>
            </a:r>
          </a:p>
          <a:p>
            <a:r>
              <a:rPr lang="en-GB" sz="800" dirty="0" smtClean="0"/>
              <a:t>        }</a:t>
            </a:r>
          </a:p>
          <a:p>
            <a:endParaRPr lang="en-GB" sz="800" dirty="0" smtClean="0"/>
          </a:p>
          <a:p>
            <a:r>
              <a:rPr lang="en-GB" sz="800" dirty="0" smtClean="0"/>
              <a:t>        class </a:t>
            </a:r>
            <a:r>
              <a:rPr lang="en-GB" sz="800" dirty="0" err="1" smtClean="0"/>
              <a:t>MyDelay</a:t>
            </a:r>
            <a:endParaRPr lang="en-GB" sz="800" dirty="0" smtClean="0"/>
          </a:p>
          <a:p>
            <a:r>
              <a:rPr lang="en-GB" sz="800" dirty="0" smtClean="0"/>
              <a:t>        {</a:t>
            </a:r>
          </a:p>
          <a:p>
            <a:r>
              <a:rPr lang="en-GB" sz="800" dirty="0" smtClean="0"/>
              <a:t>            public </a:t>
            </a:r>
            <a:r>
              <a:rPr lang="en-GB" sz="800" dirty="0" err="1" smtClean="0"/>
              <a:t>MyDelay</a:t>
            </a:r>
            <a:r>
              <a:rPr lang="en-GB" sz="800" dirty="0" smtClean="0"/>
              <a:t> </a:t>
            </a:r>
            <a:r>
              <a:rPr lang="en-GB" sz="800" dirty="0" err="1" smtClean="0"/>
              <a:t>GetAwaiter</a:t>
            </a:r>
            <a:r>
              <a:rPr lang="en-GB" sz="800" dirty="0" smtClean="0"/>
              <a:t>()</a:t>
            </a:r>
          </a:p>
          <a:p>
            <a:r>
              <a:rPr lang="en-GB" sz="800" dirty="0" smtClean="0"/>
              <a:t>            {</a:t>
            </a:r>
          </a:p>
          <a:p>
            <a:r>
              <a:rPr lang="en-GB" sz="800" dirty="0" smtClean="0"/>
              <a:t>                return this;</a:t>
            </a:r>
          </a:p>
          <a:p>
            <a:r>
              <a:rPr lang="en-GB" sz="800" dirty="0" smtClean="0"/>
              <a:t>            }</a:t>
            </a:r>
          </a:p>
          <a:p>
            <a:endParaRPr lang="en-GB" sz="800" dirty="0" smtClean="0"/>
          </a:p>
          <a:p>
            <a:r>
              <a:rPr lang="en-GB" sz="800" dirty="0" smtClean="0"/>
              <a:t>            public bool </a:t>
            </a:r>
            <a:r>
              <a:rPr lang="en-GB" sz="800" dirty="0" err="1" smtClean="0"/>
              <a:t>BeginAwait</a:t>
            </a:r>
            <a:r>
              <a:rPr lang="en-GB" sz="800" dirty="0" smtClean="0"/>
              <a:t>(Action </a:t>
            </a:r>
            <a:r>
              <a:rPr lang="en-GB" sz="800" dirty="0" err="1" smtClean="0"/>
              <a:t>cont</a:t>
            </a:r>
            <a:r>
              <a:rPr lang="en-GB" sz="800" dirty="0" smtClean="0"/>
              <a:t>)</a:t>
            </a:r>
          </a:p>
          <a:p>
            <a:r>
              <a:rPr lang="en-GB" sz="800" dirty="0" smtClean="0"/>
              <a:t>            {</a:t>
            </a:r>
          </a:p>
          <a:p>
            <a:r>
              <a:rPr lang="en-GB" sz="800" dirty="0" smtClean="0"/>
              <a:t>                </a:t>
            </a:r>
            <a:r>
              <a:rPr lang="en-GB" sz="800" dirty="0" err="1" smtClean="0"/>
              <a:t>ThreadPool.QueueUserWorkItem</a:t>
            </a:r>
            <a:r>
              <a:rPr lang="en-GB" sz="800" dirty="0" smtClean="0"/>
              <a:t>(_ =&gt;</a:t>
            </a:r>
          </a:p>
          <a:p>
            <a:r>
              <a:rPr lang="en-GB" sz="800" dirty="0" smtClean="0"/>
              <a:t>                    {</a:t>
            </a:r>
          </a:p>
          <a:p>
            <a:r>
              <a:rPr lang="en-GB" sz="800" dirty="0" smtClean="0"/>
              <a:t>                        </a:t>
            </a:r>
            <a:r>
              <a:rPr lang="en-GB" sz="800" dirty="0" err="1" smtClean="0"/>
              <a:t>Thread.Sleep</a:t>
            </a:r>
            <a:r>
              <a:rPr lang="en-GB" sz="800" dirty="0" smtClean="0"/>
              <a:t>(100);</a:t>
            </a:r>
          </a:p>
          <a:p>
            <a:r>
              <a:rPr lang="en-GB" sz="800" dirty="0" smtClean="0"/>
              <a:t>                        </a:t>
            </a:r>
            <a:r>
              <a:rPr lang="en-GB" sz="800" dirty="0" err="1" smtClean="0"/>
              <a:t>cont</a:t>
            </a:r>
            <a:r>
              <a:rPr lang="en-GB" sz="800" dirty="0" smtClean="0"/>
              <a:t>();</a:t>
            </a:r>
          </a:p>
          <a:p>
            <a:r>
              <a:rPr lang="en-GB" sz="800" dirty="0" smtClean="0"/>
              <a:t>                    });</a:t>
            </a:r>
          </a:p>
          <a:p>
            <a:r>
              <a:rPr lang="en-GB" sz="800" dirty="0" smtClean="0"/>
              <a:t>                return true;</a:t>
            </a:r>
          </a:p>
          <a:p>
            <a:r>
              <a:rPr lang="en-GB" sz="800" dirty="0" smtClean="0"/>
              <a:t>            }</a:t>
            </a:r>
          </a:p>
          <a:p>
            <a:endParaRPr lang="en-GB" sz="800" dirty="0" smtClean="0"/>
          </a:p>
          <a:p>
            <a:r>
              <a:rPr lang="en-GB" sz="800" dirty="0" smtClean="0"/>
              <a:t>            public void </a:t>
            </a:r>
            <a:r>
              <a:rPr lang="en-GB" sz="800" dirty="0" err="1" smtClean="0"/>
              <a:t>EndAwait</a:t>
            </a:r>
            <a:r>
              <a:rPr lang="en-GB" sz="800" dirty="0" smtClean="0"/>
              <a:t>()</a:t>
            </a:r>
          </a:p>
          <a:p>
            <a:r>
              <a:rPr lang="en-GB" sz="800" dirty="0" smtClean="0"/>
              <a:t>            {</a:t>
            </a:r>
          </a:p>
          <a:p>
            <a:r>
              <a:rPr lang="en-GB" sz="800" dirty="0" smtClean="0"/>
              <a:t>            }</a:t>
            </a:r>
          </a:p>
          <a:p>
            <a:r>
              <a:rPr lang="en-GB" sz="800" dirty="0" smtClean="0"/>
              <a:t>        }</a:t>
            </a:r>
          </a:p>
          <a:p>
            <a:r>
              <a:rPr lang="en-GB" sz="800" dirty="0" smtClean="0"/>
              <a:t>    }</a:t>
            </a:r>
            <a:endParaRPr lang="en-GB" sz="800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7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24744"/>
            <a:ext cx="819065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 class </a:t>
            </a:r>
            <a:r>
              <a:rPr lang="en-GB" sz="1100" dirty="0" err="1" smtClean="0"/>
              <a:t>MyDelay</a:t>
            </a:r>
            <a:endParaRPr lang="en-GB" sz="1100" dirty="0" smtClean="0"/>
          </a:p>
          <a:p>
            <a:r>
              <a:rPr lang="en-GB" sz="1100" dirty="0" smtClean="0"/>
              <a:t>        {</a:t>
            </a:r>
          </a:p>
          <a:p>
            <a:r>
              <a:rPr lang="en-GB" sz="1100" dirty="0" smtClean="0"/>
              <a:t>            </a:t>
            </a:r>
            <a:r>
              <a:rPr lang="en-GB" sz="1100" dirty="0" err="1" smtClean="0"/>
              <a:t>SynchronizationContext</a:t>
            </a:r>
            <a:r>
              <a:rPr lang="en-GB" sz="1100" dirty="0" smtClean="0"/>
              <a:t> context = </a:t>
            </a:r>
            <a:r>
              <a:rPr lang="en-GB" sz="1100" dirty="0" err="1" smtClean="0"/>
              <a:t>SynchronizationContext.Current</a:t>
            </a:r>
            <a:r>
              <a:rPr lang="en-GB" sz="1100" dirty="0" smtClean="0"/>
              <a:t>;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public </a:t>
            </a:r>
            <a:r>
              <a:rPr lang="en-GB" sz="1100" dirty="0" err="1" smtClean="0"/>
              <a:t>MyDelay</a:t>
            </a:r>
            <a:r>
              <a:rPr lang="en-GB" sz="1100" dirty="0" smtClean="0"/>
              <a:t> </a:t>
            </a:r>
            <a:r>
              <a:rPr lang="en-GB" sz="1100" dirty="0" err="1" smtClean="0"/>
              <a:t>GetAwaiter</a:t>
            </a:r>
            <a:r>
              <a:rPr lang="en-GB" sz="1100" dirty="0" smtClean="0"/>
              <a:t>()</a:t>
            </a:r>
          </a:p>
          <a:p>
            <a:r>
              <a:rPr lang="en-GB" sz="1100" dirty="0" smtClean="0"/>
              <a:t>            {</a:t>
            </a:r>
          </a:p>
          <a:p>
            <a:r>
              <a:rPr lang="en-GB" sz="1100" dirty="0" smtClean="0"/>
              <a:t>                return this;</a:t>
            </a:r>
          </a:p>
          <a:p>
            <a:r>
              <a:rPr lang="en-GB" sz="1100" dirty="0" smtClean="0"/>
              <a:t>            }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public bool </a:t>
            </a:r>
            <a:r>
              <a:rPr lang="en-GB" sz="1100" dirty="0" err="1" smtClean="0"/>
              <a:t>BeginAwait</a:t>
            </a:r>
            <a:r>
              <a:rPr lang="en-GB" sz="1100" dirty="0" smtClean="0"/>
              <a:t>(Action </a:t>
            </a:r>
            <a:r>
              <a:rPr lang="en-GB" sz="1100" dirty="0" err="1" smtClean="0"/>
              <a:t>cont</a:t>
            </a:r>
            <a:r>
              <a:rPr lang="en-GB" sz="1100" dirty="0" smtClean="0"/>
              <a:t>)</a:t>
            </a:r>
          </a:p>
          <a:p>
            <a:r>
              <a:rPr lang="en-GB" sz="1100" dirty="0" smtClean="0"/>
              <a:t>            {</a:t>
            </a:r>
          </a:p>
          <a:p>
            <a:r>
              <a:rPr lang="en-GB" sz="1100" dirty="0" smtClean="0"/>
              <a:t>                </a:t>
            </a:r>
            <a:r>
              <a:rPr lang="en-GB" sz="1100" dirty="0" err="1" smtClean="0"/>
              <a:t>ThreadPool.QueueUserWorkItem</a:t>
            </a:r>
            <a:r>
              <a:rPr lang="en-GB" sz="1100" dirty="0" smtClean="0"/>
              <a:t>(_ =&gt;</a:t>
            </a:r>
          </a:p>
          <a:p>
            <a:r>
              <a:rPr lang="en-GB" sz="1100" dirty="0" smtClean="0"/>
              <a:t>                    {</a:t>
            </a:r>
          </a:p>
          <a:p>
            <a:r>
              <a:rPr lang="en-GB" sz="1100" dirty="0" smtClean="0"/>
              <a:t>                        </a:t>
            </a:r>
            <a:r>
              <a:rPr lang="en-GB" sz="1100" dirty="0" err="1" smtClean="0"/>
              <a:t>Thread.Sleep</a:t>
            </a:r>
            <a:r>
              <a:rPr lang="en-GB" sz="1100" dirty="0" smtClean="0"/>
              <a:t>(100);</a:t>
            </a:r>
          </a:p>
          <a:p>
            <a:r>
              <a:rPr lang="en-GB" sz="1100" dirty="0" smtClean="0"/>
              <a:t>                        </a:t>
            </a:r>
            <a:r>
              <a:rPr lang="en-GB" sz="1100" dirty="0" err="1" smtClean="0"/>
              <a:t>context.Post</a:t>
            </a:r>
            <a:r>
              <a:rPr lang="en-GB" sz="1100" dirty="0" smtClean="0"/>
              <a:t>(o =&gt; </a:t>
            </a:r>
            <a:r>
              <a:rPr lang="en-GB" sz="1100" dirty="0" err="1" smtClean="0"/>
              <a:t>cont</a:t>
            </a:r>
            <a:r>
              <a:rPr lang="en-GB" sz="1100" dirty="0" smtClean="0"/>
              <a:t>(), null);</a:t>
            </a:r>
          </a:p>
          <a:p>
            <a:r>
              <a:rPr lang="en-GB" sz="1100" dirty="0" smtClean="0"/>
              <a:t>                    });</a:t>
            </a:r>
          </a:p>
          <a:p>
            <a:r>
              <a:rPr lang="en-GB" sz="1100" dirty="0" smtClean="0"/>
              <a:t>                return true;</a:t>
            </a:r>
          </a:p>
          <a:p>
            <a:r>
              <a:rPr lang="en-GB" sz="1100" dirty="0" smtClean="0"/>
              <a:t>            }</a:t>
            </a:r>
          </a:p>
          <a:p>
            <a:endParaRPr lang="en-GB" sz="1100" dirty="0" smtClean="0"/>
          </a:p>
          <a:p>
            <a:r>
              <a:rPr lang="en-GB" sz="1100" dirty="0" smtClean="0"/>
              <a:t>            public void </a:t>
            </a:r>
            <a:r>
              <a:rPr lang="en-GB" sz="1100" dirty="0" err="1" smtClean="0"/>
              <a:t>EndAwait</a:t>
            </a:r>
            <a:r>
              <a:rPr lang="en-GB" sz="1100" dirty="0" smtClean="0"/>
              <a:t>()</a:t>
            </a:r>
          </a:p>
          <a:p>
            <a:r>
              <a:rPr lang="en-GB" sz="1100" dirty="0" smtClean="0"/>
              <a:t>            {</a:t>
            </a:r>
          </a:p>
          <a:p>
            <a:r>
              <a:rPr lang="en-GB" sz="1100" dirty="0" smtClean="0"/>
              <a:t>            }</a:t>
            </a:r>
          </a:p>
          <a:p>
            <a:r>
              <a:rPr lang="en-GB" sz="1100" dirty="0" smtClean="0"/>
              <a:t>        }</a:t>
            </a:r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79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Asynchronous,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the multithread kind</a:t>
            </a:r>
          </a:p>
          <a:p>
            <a:r>
              <a:rPr lang="en-GB" dirty="0" smtClean="0"/>
              <a:t>Thread is a resource</a:t>
            </a:r>
            <a:br>
              <a:rPr lang="en-GB" dirty="0" smtClean="0"/>
            </a:br>
            <a:r>
              <a:rPr lang="en-GB" dirty="0" smtClean="0"/>
              <a:t>   … we wish to minimise usage</a:t>
            </a:r>
          </a:p>
          <a:p>
            <a:r>
              <a:rPr lang="en-GB" dirty="0" smtClean="0"/>
              <a:t>We’d like to share the thread </a:t>
            </a:r>
            <a:br>
              <a:rPr lang="en-GB" dirty="0" smtClean="0"/>
            </a:br>
            <a:r>
              <a:rPr lang="en-GB" dirty="0" smtClean="0"/>
              <a:t>   … when we don’t need it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94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stack in version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55576" y="220486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5576" y="342900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483768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handler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44354" y="472514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72546" y="47251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handler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056722" y="4725144"/>
            <a:ext cx="15953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4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stack in await version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11560" y="19888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39752" y="198884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handler (1)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7727" y="31409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076056" y="314096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Thread pool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72200" y="314096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89827" y="422108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18019" y="42210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handler (2)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0837" y="522920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Loop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75591" y="530056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Thread pool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360295" y="530056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Sleep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8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y_F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VisualisingMemoryProblems</Template>
  <TotalTime>350</TotalTime>
  <Words>1119</Words>
  <Application>Microsoft Office PowerPoint</Application>
  <PresentationFormat>On-screen Show (4:3)</PresentationFormat>
  <Paragraphs>295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Why_F</vt:lpstr>
      <vt:lpstr>The next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Asynchronous, how?</vt:lpstr>
      <vt:lpstr>The stack in version 1</vt:lpstr>
      <vt:lpstr>The stack in await version</vt:lpstr>
      <vt:lpstr>Boring…seen it all before</vt:lpstr>
      <vt:lpstr>A transform by the compiler</vt:lpstr>
      <vt:lpstr>Await</vt:lpstr>
      <vt:lpstr>More about Tasks</vt:lpstr>
      <vt:lpstr>PowerPoint Presentation</vt:lpstr>
      <vt:lpstr>So why is it a pattern?</vt:lpstr>
      <vt:lpstr>Danger Will Robinson</vt:lpstr>
      <vt:lpstr>And that’s it…</vt:lpstr>
      <vt:lpstr>So in summary</vt:lpstr>
      <vt:lpstr>But more will follow….</vt:lpstr>
      <vt:lpstr>Dynamic</vt:lpstr>
      <vt:lpstr>So it’s a type then?</vt:lpstr>
      <vt:lpstr>An example</vt:lpstr>
      <vt:lpstr>An example (cont)</vt:lpstr>
      <vt:lpstr>That sounds terribly inefficient</vt:lpstr>
      <vt:lpstr>Our own dynamic object</vt:lpstr>
      <vt:lpstr>What’s the use case then?</vt:lpstr>
    </vt:vector>
  </TitlesOfParts>
  <Company>Red-Gate Software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C#</dc:title>
  <dc:creator>clive.tong</dc:creator>
  <cp:lastModifiedBy>clive.tong</cp:lastModifiedBy>
  <cp:revision>32</cp:revision>
  <dcterms:created xsi:type="dcterms:W3CDTF">2010-11-19T09:46:35Z</dcterms:created>
  <dcterms:modified xsi:type="dcterms:W3CDTF">2010-11-23T12:31:29Z</dcterms:modified>
</cp:coreProperties>
</file>