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2" r:id="rId24"/>
    <p:sldId id="280" r:id="rId25"/>
    <p:sldId id="281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4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56E8F59-6605-424D-993D-EA6D87A95265}" type="datetimeFigureOut">
              <a:rPr lang="en-GB" smtClean="0"/>
              <a:pPr/>
              <a:t>15/09/2010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leepInsideMainAfterStartup.amp6results" TargetMode="External"/><Relationship Id="rId2" Type="http://schemas.openxmlformats.org/officeDocument/2006/relationships/hyperlink" Target="file:///C:\TalkData\RunConsoleApplicationSleepingOnMain.l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ode://mscorlib/System.IO.TextWriter" TargetMode="External"/><Relationship Id="rId2" Type="http://schemas.openxmlformats.org/officeDocument/2006/relationships/hyperlink" Target="file:///c:\TalkData\CallIntoWriteLine.amp6resu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talkdata\CallsAStaticMethodWithAParamsIntArgument.amp6resul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talkdata\ShortestRootPath.amp6resul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QueryBeeAfterClosingWindow.amp6results" TargetMode="External"/><Relationship Id="rId2" Type="http://schemas.openxmlformats.org/officeDocument/2006/relationships/hyperlink" Target="file:///c:\talkdata\StartQueryBee.l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ictureBox.amp6resul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QueryBeeFinalizerQueue.amp6results" TargetMode="External"/><Relationship Id="rId2" Type="http://schemas.openxmlformats.org/officeDocument/2006/relationships/hyperlink" Target="QueryBeeDisposed.amp6resu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PictureBoxToIllustratePins.amp6results" TargetMode="External"/><Relationship Id="rId4" Type="http://schemas.openxmlformats.org/officeDocument/2006/relationships/hyperlink" Target="PictureBoxToIllustrateComPlus.amp6resul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baOkS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losingOverTooMuch.amp6resul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RunClearingLocals.ln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ode://mscorlib/System.GC/Collect(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Program%20Files/Red%20Gate/ANTS%20Memory%20Profiler%206/RedGate.MemoryProfiler.UI.ex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" TargetMode="External"/><Relationship Id="rId2" Type="http://schemas.openxmlformats.org/officeDocument/2006/relationships/hyperlink" Target="mailto:Clive.Tong@red-ga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bit.ly/baOkS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Looking At Some Common Memory Problems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Clive Tong</a:t>
            </a:r>
            <a:br>
              <a:rPr lang="en-GB" dirty="0" smtClean="0"/>
            </a:br>
            <a:r>
              <a:rPr lang="en-GB" dirty="0" smtClean="0"/>
              <a:t>Red Gate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Abstraction confuses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Compiler introduced allocation</a:t>
            </a:r>
            <a:br>
              <a:rPr lang="en-GB" dirty="0" smtClean="0"/>
            </a:br>
            <a:r>
              <a:rPr lang="en-GB" dirty="0" smtClean="0"/>
              <a:t>       </a:t>
            </a:r>
            <a:r>
              <a:rPr lang="en-GB" dirty="0" err="1" smtClean="0">
                <a:latin typeface="Lucida Console" pitchFamily="49" charset="0"/>
              </a:rPr>
              <a:t>foo</a:t>
            </a:r>
            <a:r>
              <a:rPr lang="en-GB" dirty="0" smtClean="0">
                <a:latin typeface="Lucida Console" pitchFamily="49" charset="0"/>
              </a:rPr>
              <a:t>(67, 72, 69, 69, 83, 69);</a:t>
            </a:r>
          </a:p>
          <a:p>
            <a:r>
              <a:rPr lang="en-GB" dirty="0" smtClean="0"/>
              <a:t>Lifetime analysis</a:t>
            </a:r>
          </a:p>
          <a:p>
            <a:r>
              <a:rPr lang="en-GB" smtClean="0"/>
              <a:t>Anonymous delegates are </a:t>
            </a:r>
            <a:r>
              <a:rPr lang="en-GB" dirty="0" smtClean="0"/>
              <a:t>instances of new classes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Runtime library overhead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6000 objects before we get to do anything</a:t>
            </a:r>
            <a:br>
              <a:rPr lang="en-GB" dirty="0" smtClean="0"/>
            </a:br>
            <a:r>
              <a:rPr lang="en-GB" dirty="0" smtClean="0"/>
              <a:t>                       </a:t>
            </a:r>
            <a:r>
              <a:rPr lang="en-GB" dirty="0" smtClean="0">
                <a:hlinkClick r:id="rId2" action="ppaction://hlinkfile"/>
              </a:rPr>
              <a:t>demo</a:t>
            </a:r>
            <a:endParaRPr lang="en-GB" dirty="0" smtClean="0"/>
          </a:p>
          <a:p>
            <a:r>
              <a:rPr lang="en-GB" dirty="0" smtClean="0"/>
              <a:t>Visualization is the key</a:t>
            </a:r>
            <a:br>
              <a:rPr lang="en-GB" dirty="0" smtClean="0"/>
            </a:br>
            <a:r>
              <a:rPr lang="en-GB" dirty="0" smtClean="0"/>
              <a:t>                       </a:t>
            </a:r>
            <a:r>
              <a:rPr lang="en-GB" dirty="0" smtClean="0">
                <a:hlinkClick r:id="rId3" action="ppaction://hlinkfile"/>
              </a:rPr>
              <a:t>demo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 your program enough to spot objects that ought not to be there</a:t>
            </a:r>
            <a:br>
              <a:rPr lang="en-GB" dirty="0" smtClean="0"/>
            </a:br>
            <a:r>
              <a:rPr lang="en-GB" dirty="0" smtClean="0"/>
              <a:t>      by class</a:t>
            </a:r>
            <a:br>
              <a:rPr lang="en-GB" dirty="0" smtClean="0"/>
            </a:br>
            <a:r>
              <a:rPr lang="en-GB" dirty="0" smtClean="0"/>
              <a:t>      by instance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Identifying the interesting objects tricky</a:t>
            </a:r>
            <a:br>
              <a:rPr lang="en-GB" dirty="0" smtClean="0"/>
            </a:br>
            <a:r>
              <a:rPr lang="en-GB" dirty="0" smtClean="0"/>
              <a:t>  ... so we’ll need some filtering</a:t>
            </a:r>
          </a:p>
          <a:p>
            <a:pPr>
              <a:buNone/>
            </a:pPr>
            <a:r>
              <a:rPr lang="en-GB" dirty="0" smtClean="0"/>
              <a:t>     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Snapshots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collection </a:t>
            </a:r>
          </a:p>
          <a:p>
            <a:r>
              <a:rPr lang="en-GB" dirty="0" smtClean="0"/>
              <a:t>Dump of surviving objects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trick is to allow comparison</a:t>
            </a:r>
            <a:br>
              <a:rPr lang="en-GB" dirty="0" smtClean="0"/>
            </a:br>
            <a:r>
              <a:rPr lang="en-GB" dirty="0" smtClean="0"/>
              <a:t>  ... requires tracking all collections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look at some snapshots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Lucida Console" pitchFamily="49" charset="0"/>
              </a:rPr>
              <a:t> static void Main()</a:t>
            </a:r>
          </a:p>
          <a:p>
            <a:pPr>
              <a:buNone/>
            </a:pPr>
            <a:r>
              <a:rPr lang="en-GB" dirty="0" smtClean="0"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GB" dirty="0" smtClean="0">
                <a:latin typeface="Lucida Console" pitchFamily="49" charset="0"/>
              </a:rPr>
              <a:t>  </a:t>
            </a:r>
            <a:r>
              <a:rPr lang="en-GB" dirty="0" err="1" smtClean="0">
                <a:latin typeface="Lucida Console" pitchFamily="49" charset="0"/>
              </a:rPr>
              <a:t>Console.ReadLine</a:t>
            </a:r>
            <a:r>
              <a:rPr lang="en-GB" dirty="0" smtClean="0">
                <a:latin typeface="Lucida Console" pitchFamily="49" charset="0"/>
              </a:rPr>
              <a:t>(); //snapshot</a:t>
            </a:r>
          </a:p>
          <a:p>
            <a:pPr>
              <a:buNone/>
            </a:pPr>
            <a:r>
              <a:rPr lang="en-GB" dirty="0" smtClean="0">
                <a:latin typeface="Lucida Console" pitchFamily="49" charset="0"/>
              </a:rPr>
              <a:t>  </a:t>
            </a:r>
            <a:r>
              <a:rPr lang="en-GB" dirty="0" err="1" smtClean="0">
                <a:latin typeface="Lucida Console" pitchFamily="49" charset="0"/>
              </a:rPr>
              <a:t>Console.WriteLine</a:t>
            </a:r>
            <a:r>
              <a:rPr lang="en-GB" dirty="0" smtClean="0">
                <a:latin typeface="Lucida Console" pitchFamily="49" charset="0"/>
              </a:rPr>
              <a:t>("Hello");</a:t>
            </a:r>
          </a:p>
          <a:p>
            <a:pPr>
              <a:buNone/>
            </a:pPr>
            <a:r>
              <a:rPr lang="en-GB" dirty="0" smtClean="0">
                <a:latin typeface="Lucida Console" pitchFamily="49" charset="0"/>
              </a:rPr>
              <a:t>  </a:t>
            </a:r>
            <a:r>
              <a:rPr lang="en-GB" dirty="0" err="1" smtClean="0">
                <a:latin typeface="Lucida Console" pitchFamily="49" charset="0"/>
              </a:rPr>
              <a:t>Console.ReadLine</a:t>
            </a:r>
            <a:r>
              <a:rPr lang="en-GB" dirty="0" smtClean="0">
                <a:latin typeface="Lucida Console" pitchFamily="49" charset="0"/>
              </a:rPr>
              <a:t>(); //snapshot</a:t>
            </a:r>
          </a:p>
          <a:p>
            <a:pPr>
              <a:buNone/>
            </a:pPr>
            <a:r>
              <a:rPr lang="en-GB" dirty="0" smtClean="0">
                <a:latin typeface="Lucida Console" pitchFamily="49" charset="0"/>
              </a:rPr>
              <a:t> }</a:t>
            </a:r>
            <a:br>
              <a:rPr lang="en-GB" dirty="0" smtClean="0">
                <a:latin typeface="Lucida Console" pitchFamily="49" charset="0"/>
              </a:rPr>
            </a:br>
            <a:r>
              <a:rPr lang="en-GB" dirty="0" smtClean="0">
                <a:latin typeface="Lucida Console" pitchFamily="49" charset="0"/>
              </a:rPr>
              <a:t>       </a:t>
            </a:r>
            <a:r>
              <a:rPr lang="en-GB" dirty="0" smtClean="0">
                <a:latin typeface="Lucida Console" pitchFamily="49" charset="0"/>
                <a:hlinkClick r:id="rId2" action="ppaction://hlinkfile"/>
              </a:rPr>
              <a:t>demo</a:t>
            </a:r>
            <a:r>
              <a:rPr lang="en-GB" dirty="0" smtClean="0">
                <a:latin typeface="Lucida Console" pitchFamily="49" charset="0"/>
              </a:rPr>
              <a:t> </a:t>
            </a:r>
            <a:r>
              <a:rPr lang="en-GB" dirty="0" err="1" smtClean="0">
                <a:latin typeface="Lucida Console" pitchFamily="49" charset="0"/>
                <a:hlinkClick r:id="rId3"/>
              </a:rPr>
              <a:t>TextWriter</a:t>
            </a:r>
            <a:endParaRPr lang="en-GB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Hypothesis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/>
            </a:r>
            <a:br>
              <a:rPr lang="en-GB" sz="2000" dirty="0" smtClean="0">
                <a:latin typeface="Lucida Console" pitchFamily="49" charset="0"/>
              </a:rPr>
            </a:br>
            <a:endParaRPr lang="en-GB" sz="2000" dirty="0" smtClean="0">
              <a:latin typeface="Lucida Console" pitchFamily="49" charset="0"/>
            </a:endParaRPr>
          </a:p>
          <a:p>
            <a:pPr>
              <a:buNone/>
            </a:pPr>
            <a:endParaRPr lang="en-GB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  </a:t>
            </a:r>
            <a:r>
              <a:rPr lang="en-GB" sz="2000" dirty="0" err="1" smtClean="0">
                <a:latin typeface="Lucida Console" pitchFamily="49" charset="0"/>
              </a:rPr>
              <a:t>foo</a:t>
            </a:r>
            <a:r>
              <a:rPr lang="en-GB" sz="2000" smtClean="0">
                <a:latin typeface="Lucida Console" pitchFamily="49" charset="0"/>
              </a:rPr>
              <a:t>(67, 72, 69, 69, 83, 69);</a:t>
            </a:r>
            <a:endParaRPr lang="en-GB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}</a:t>
            </a:r>
          </a:p>
          <a:p>
            <a:pPr>
              <a:buNone/>
            </a:pPr>
            <a:endParaRPr lang="en-GB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static void </a:t>
            </a:r>
            <a:r>
              <a:rPr lang="en-GB" sz="2000" dirty="0" err="1" smtClean="0">
                <a:latin typeface="Lucida Console" pitchFamily="49" charset="0"/>
              </a:rPr>
              <a:t>foo</a:t>
            </a:r>
            <a:r>
              <a:rPr lang="en-GB" sz="2000" dirty="0" smtClean="0">
                <a:latin typeface="Lucida Console" pitchFamily="49" charset="0"/>
              </a:rPr>
              <a:t>(</a:t>
            </a:r>
            <a:r>
              <a:rPr lang="en-GB" sz="2000" dirty="0" err="1" smtClean="0">
                <a:latin typeface="Lucida Console" pitchFamily="49" charset="0"/>
              </a:rPr>
              <a:t>params</a:t>
            </a:r>
            <a:r>
              <a:rPr lang="en-GB" sz="2000" dirty="0" smtClean="0">
                <a:latin typeface="Lucida Console" pitchFamily="49" charset="0"/>
              </a:rPr>
              <a:t> </a:t>
            </a:r>
            <a:r>
              <a:rPr lang="en-GB" sz="2000" dirty="0" err="1" smtClean="0">
                <a:latin typeface="Lucida Console" pitchFamily="49" charset="0"/>
              </a:rPr>
              <a:t>int</a:t>
            </a:r>
            <a:r>
              <a:rPr lang="en-GB" sz="2000" dirty="0" smtClean="0">
                <a:latin typeface="Lucida Console" pitchFamily="49" charset="0"/>
              </a:rPr>
              <a:t>[] </a:t>
            </a:r>
            <a:r>
              <a:rPr lang="en-GB" sz="2000" dirty="0" err="1" smtClean="0">
                <a:latin typeface="Lucida Console" pitchFamily="49" charset="0"/>
              </a:rPr>
              <a:t>args</a:t>
            </a:r>
            <a:r>
              <a:rPr lang="en-GB" sz="20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{</a:t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/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/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>                    </a:t>
            </a:r>
            <a:r>
              <a:rPr lang="en-GB" sz="2000" dirty="0" smtClean="0">
                <a:latin typeface="Lucida Console" pitchFamily="49" charset="0"/>
                <a:hlinkClick r:id="rId2" action="ppaction://hlinkfile"/>
              </a:rPr>
              <a:t>demo</a:t>
            </a:r>
            <a:endParaRPr lang="en-GB" sz="2000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Only the closest </a:t>
            </a:r>
            <a:r>
              <a:rPr lang="en-GB" smtClean="0"/>
              <a:t>root is </a:t>
            </a:r>
            <a:r>
              <a:rPr lang="en-GB" dirty="0" smtClean="0"/>
              <a:t>shown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1200" dirty="0" smtClean="0">
              <a:latin typeface="Lucida Console" pitchFamily="49" charset="0"/>
            </a:endParaRPr>
          </a:p>
          <a:p>
            <a:pPr>
              <a:buNone/>
            </a:pPr>
            <a:endParaRPr lang="en-GB" sz="12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/>
            </a:r>
            <a:br>
              <a:rPr lang="en-GB" sz="1200" dirty="0" smtClean="0">
                <a:latin typeface="Lucida Console" pitchFamily="49" charset="0"/>
              </a:rPr>
            </a:br>
            <a:r>
              <a:rPr lang="en-GB" sz="1200" dirty="0" smtClean="0">
                <a:latin typeface="Lucida Console" pitchFamily="49" charset="0"/>
              </a:rPr>
              <a:t/>
            </a:r>
            <a:br>
              <a:rPr lang="en-GB" sz="1200" dirty="0" smtClean="0">
                <a:latin typeface="Lucida Console" pitchFamily="49" charset="0"/>
              </a:rPr>
            </a:br>
            <a:r>
              <a:rPr lang="en-GB" sz="1200" dirty="0" smtClean="0">
                <a:latin typeface="Lucida Console" pitchFamily="49" charset="0"/>
              </a:rPr>
              <a:t>    private static object root1;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private static object root2;</a:t>
            </a:r>
          </a:p>
          <a:p>
            <a:pPr>
              <a:buNone/>
            </a:pPr>
            <a:endParaRPr lang="en-GB" sz="12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static void Construct()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{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    object level3 = 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       </a:t>
            </a:r>
            <a:r>
              <a:rPr lang="en-GB" sz="1200" dirty="0" err="1" smtClean="0">
                <a:latin typeface="Lucida Console" pitchFamily="49" charset="0"/>
              </a:rPr>
              <a:t>TreeNode.MakeNode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TreeNode.MakeNode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TreeNode.MakeNode</a:t>
            </a:r>
            <a:r>
              <a:rPr lang="en-GB" sz="1200" dirty="0" smtClean="0">
                <a:latin typeface="Lucida Console" pitchFamily="49" charset="0"/>
              </a:rPr>
              <a:t>(new Target())));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    object level5 = </a:t>
            </a:r>
            <a:r>
              <a:rPr lang="en-GB" sz="1200" dirty="0" err="1" smtClean="0">
                <a:latin typeface="Lucida Console" pitchFamily="49" charset="0"/>
              </a:rPr>
              <a:t>TreeNode.MakeNode</a:t>
            </a:r>
            <a:r>
              <a:rPr lang="en-GB" sz="1200" dirty="0" smtClean="0">
                <a:latin typeface="Lucida Console" pitchFamily="49" charset="0"/>
              </a:rPr>
              <a:t>(</a:t>
            </a:r>
            <a:r>
              <a:rPr lang="en-GB" sz="1200" dirty="0" err="1" smtClean="0">
                <a:latin typeface="Lucida Console" pitchFamily="49" charset="0"/>
              </a:rPr>
              <a:t>TreeNode.MakeNode</a:t>
            </a:r>
            <a:r>
              <a:rPr lang="en-GB" sz="1200" dirty="0" smtClean="0">
                <a:latin typeface="Lucida Console" pitchFamily="49" charset="0"/>
              </a:rPr>
              <a:t>(level3));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    root1 = level3;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    root2 = level5;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}</a:t>
            </a:r>
            <a:br>
              <a:rPr lang="en-GB" sz="1200" dirty="0" smtClean="0">
                <a:latin typeface="Lucida Console" pitchFamily="49" charset="0"/>
              </a:rPr>
            </a:br>
            <a:r>
              <a:rPr lang="en-GB" sz="1200" dirty="0" smtClean="0">
                <a:latin typeface="Lucida Console" pitchFamily="49" charset="0"/>
              </a:rPr>
              <a:t/>
            </a:r>
            <a:br>
              <a:rPr lang="en-GB" sz="1200" dirty="0" smtClean="0">
                <a:latin typeface="Lucida Console" pitchFamily="49" charset="0"/>
              </a:rPr>
            </a:br>
            <a:r>
              <a:rPr lang="en-GB" sz="1200" dirty="0" smtClean="0">
                <a:latin typeface="Lucida Console" pitchFamily="49" charset="0"/>
              </a:rPr>
              <a:t>      </a:t>
            </a:r>
          </a:p>
          <a:p>
            <a:pPr>
              <a:buNone/>
            </a:pPr>
            <a:r>
              <a:rPr lang="en-GB" sz="1200" dirty="0" smtClean="0">
                <a:latin typeface="Lucida Console" pitchFamily="49" charset="0"/>
              </a:rPr>
              <a:t>                                     </a:t>
            </a:r>
            <a:r>
              <a:rPr lang="en-GB" sz="1600" dirty="0" smtClean="0">
                <a:hlinkClick r:id="rId2" action="ppaction://hlinkfile"/>
              </a:rPr>
              <a:t>demo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to short lifetime objects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Pointer from object that lives long to one that lives short</a:t>
            </a:r>
            <a:br>
              <a:rPr lang="en-GB" dirty="0" smtClean="0"/>
            </a:br>
            <a:r>
              <a:rPr lang="en-GB" dirty="0" smtClean="0"/>
              <a:t>  ... so the target lives as long as the host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Event handlers  </a:t>
            </a:r>
            <a:r>
              <a:rPr lang="en-GB" dirty="0" smtClean="0">
                <a:hlinkClick r:id="rId2" action="ppaction://hlinkfile"/>
              </a:rPr>
              <a:t>project</a:t>
            </a:r>
            <a:r>
              <a:rPr lang="en-GB" dirty="0" smtClean="0"/>
              <a:t> </a:t>
            </a:r>
            <a:r>
              <a:rPr lang="en-GB" dirty="0" smtClean="0">
                <a:hlinkClick r:id="rId3" action="ppaction://hlinkfile"/>
              </a:rPr>
              <a:t>demo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Last processed item </a:t>
            </a:r>
            <a:br>
              <a:rPr lang="en-GB" dirty="0" smtClean="0"/>
            </a:br>
            <a:r>
              <a:rPr lang="en-GB" dirty="0" smtClean="0"/>
              <a:t>  Lazy initialization</a:t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dirty="0" err="1" smtClean="0"/>
              <a:t>Memoization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Release Failures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WPF </a:t>
            </a:r>
            <a:r>
              <a:rPr lang="en-GB" dirty="0" err="1" smtClean="0"/>
              <a:t>databinding</a:t>
            </a:r>
            <a:r>
              <a:rPr lang="en-GB" dirty="0" smtClean="0"/>
              <a:t> </a:t>
            </a:r>
            <a:r>
              <a:rPr lang="en-GB" dirty="0" smtClean="0">
                <a:hlinkClick r:id="rId2" action="ppaction://hlinkfile"/>
              </a:rPr>
              <a:t>demo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Really need the profiler to understand the library in the way it understands the </a:t>
            </a:r>
            <a:r>
              <a:rPr lang="en-GB" dirty="0" err="1" smtClean="0"/>
              <a:t>IDisposable</a:t>
            </a:r>
            <a:r>
              <a:rPr lang="en-GB" dirty="0" smtClean="0"/>
              <a:t>  interface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Pointers to/from unmanaged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Dispose      </a:t>
            </a:r>
            <a:r>
              <a:rPr lang="en-GB" dirty="0" smtClean="0">
                <a:hlinkClick r:id="rId2" action="ppaction://hlinkfile"/>
              </a:rPr>
              <a:t>demo</a:t>
            </a:r>
            <a:endParaRPr lang="en-GB" dirty="0" smtClean="0"/>
          </a:p>
          <a:p>
            <a:r>
              <a:rPr lang="en-GB" dirty="0" smtClean="0"/>
              <a:t>Finalization </a:t>
            </a:r>
            <a:r>
              <a:rPr lang="en-GB" dirty="0" smtClean="0">
                <a:hlinkClick r:id="rId3" action="ppaction://hlinkfile"/>
              </a:rPr>
              <a:t>demo</a:t>
            </a:r>
            <a:endParaRPr lang="en-GB" dirty="0" smtClean="0"/>
          </a:p>
          <a:p>
            <a:r>
              <a:rPr lang="en-GB" dirty="0" smtClean="0"/>
              <a:t>COM+         </a:t>
            </a:r>
            <a:r>
              <a:rPr lang="en-GB" dirty="0" smtClean="0">
                <a:hlinkClick r:id="rId4" action="ppaction://hlinkfile"/>
              </a:rPr>
              <a:t>demo</a:t>
            </a:r>
            <a:endParaRPr lang="en-GB" dirty="0" smtClean="0"/>
          </a:p>
          <a:p>
            <a:r>
              <a:rPr lang="en-GB" dirty="0" smtClean="0"/>
              <a:t>Pins            </a:t>
            </a:r>
            <a:r>
              <a:rPr lang="en-GB" dirty="0" smtClean="0">
                <a:hlinkClick r:id="rId5" action="ppaction://hlinkfile"/>
              </a:rPr>
              <a:t>demo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Quiz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Today is Quiz Day: </a:t>
            </a:r>
            <a:r>
              <a:rPr lang="en-GB" u="sng" dirty="0" smtClean="0">
                <a:hlinkClick r:id="rId2"/>
              </a:rPr>
              <a:t>http://bit.ly/baOkSF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Win .NET books, free copy of ANTS Memory Profiler, $50 Amazon voucher, etc.</a:t>
            </a:r>
          </a:p>
          <a:p>
            <a:endParaRPr lang="en-GB" dirty="0" smtClean="0"/>
          </a:p>
          <a:p>
            <a:r>
              <a:rPr lang="en-GB" dirty="0" smtClean="0"/>
              <a:t>We’ll be offering clues in this lunchtime presentation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Fragmentation of LOH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 place for large objects</a:t>
            </a:r>
          </a:p>
          <a:p>
            <a:r>
              <a:rPr lang="en-GB" dirty="0" smtClean="0"/>
              <a:t>Long time before memory recycled</a:t>
            </a:r>
          </a:p>
          <a:p>
            <a:r>
              <a:rPr lang="en-GB" dirty="0" smtClean="0"/>
              <a:t>No compaction of this heap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Solutions include</a:t>
            </a:r>
            <a:br>
              <a:rPr lang="en-GB" dirty="0" smtClean="0"/>
            </a:br>
            <a:r>
              <a:rPr lang="en-GB" dirty="0" smtClean="0"/>
              <a:t>   changing data structures</a:t>
            </a:r>
            <a:br>
              <a:rPr lang="en-GB" dirty="0" smtClean="0"/>
            </a:br>
            <a:r>
              <a:rPr lang="en-GB" dirty="0" smtClean="0"/>
              <a:t>   using memory pools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/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/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>      private static </a:t>
            </a:r>
            <a:r>
              <a:rPr lang="en-GB" sz="2000" dirty="0" err="1" smtClean="0">
                <a:latin typeface="Lucida Console" pitchFamily="49" charset="0"/>
              </a:rPr>
              <a:t>Func</a:t>
            </a:r>
            <a:r>
              <a:rPr lang="en-GB" sz="2000" dirty="0" smtClean="0">
                <a:latin typeface="Lucida Console" pitchFamily="49" charset="0"/>
              </a:rPr>
              <a:t>&lt;</a:t>
            </a:r>
            <a:r>
              <a:rPr lang="en-GB" sz="2000" dirty="0" err="1" smtClean="0">
                <a:latin typeface="Lucida Console" pitchFamily="49" charset="0"/>
              </a:rPr>
              <a:t>int</a:t>
            </a:r>
            <a:r>
              <a:rPr lang="en-GB" sz="2000" dirty="0" smtClean="0">
                <a:latin typeface="Lucida Console" pitchFamily="49" charset="0"/>
              </a:rPr>
              <a:t>, </a:t>
            </a:r>
            <a:r>
              <a:rPr lang="en-GB" sz="2000" dirty="0" err="1" smtClean="0">
                <a:latin typeface="Lucida Console" pitchFamily="49" charset="0"/>
              </a:rPr>
              <a:t>int</a:t>
            </a:r>
            <a:r>
              <a:rPr lang="en-GB" sz="2000" dirty="0" smtClean="0">
                <a:latin typeface="Lucida Console" pitchFamily="49" charset="0"/>
              </a:rPr>
              <a:t>&gt; </a:t>
            </a:r>
            <a:r>
              <a:rPr lang="en-GB" sz="2000" dirty="0" err="1" smtClean="0">
                <a:latin typeface="Lucida Console" pitchFamily="49" charset="0"/>
              </a:rPr>
              <a:t>s_Target</a:t>
            </a:r>
            <a:r>
              <a:rPr lang="en-GB" sz="20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endParaRPr lang="en-GB" sz="2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static void Main()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{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    Program[] </a:t>
            </a:r>
            <a:r>
              <a:rPr lang="en-GB" sz="2000" dirty="0" err="1" smtClean="0">
                <a:latin typeface="Lucida Console" pitchFamily="49" charset="0"/>
              </a:rPr>
              <a:t>foo</a:t>
            </a:r>
            <a:r>
              <a:rPr lang="en-GB" sz="2000" dirty="0" smtClean="0"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        new Program[] {new Program()};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    </a:t>
            </a:r>
            <a:r>
              <a:rPr lang="en-GB" sz="2000" dirty="0" err="1" smtClean="0">
                <a:latin typeface="Lucida Console" pitchFamily="49" charset="0"/>
              </a:rPr>
              <a:t>s_Target</a:t>
            </a:r>
            <a:r>
              <a:rPr lang="en-GB" sz="2000" dirty="0" smtClean="0">
                <a:latin typeface="Lucida Console" pitchFamily="49" charset="0"/>
              </a:rPr>
              <a:t> = x =&gt; x + </a:t>
            </a:r>
            <a:r>
              <a:rPr lang="en-GB" sz="2000" dirty="0" err="1" smtClean="0">
                <a:latin typeface="Lucida Console" pitchFamily="49" charset="0"/>
              </a:rPr>
              <a:t>foo.Length</a:t>
            </a:r>
            <a:r>
              <a:rPr lang="en-GB" sz="20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    </a:t>
            </a:r>
            <a:r>
              <a:rPr lang="en-GB" sz="2000" dirty="0" err="1" smtClean="0">
                <a:latin typeface="Lucida Console" pitchFamily="49" charset="0"/>
              </a:rPr>
              <a:t>Thread.Sleep</a:t>
            </a:r>
            <a:r>
              <a:rPr lang="en-GB" sz="2000" dirty="0" smtClean="0">
                <a:latin typeface="Lucida Console" pitchFamily="49" charset="0"/>
              </a:rPr>
              <a:t>(30000);</a:t>
            </a:r>
          </a:p>
          <a:p>
            <a:pPr>
              <a:buNone/>
            </a:pPr>
            <a:r>
              <a:rPr lang="en-GB" sz="2000" dirty="0" smtClean="0">
                <a:latin typeface="Lucida Console" pitchFamily="49" charset="0"/>
              </a:rPr>
              <a:t>        }</a:t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/>
            </a:r>
            <a:br>
              <a:rPr lang="en-GB" sz="2000" dirty="0" smtClean="0">
                <a:latin typeface="Lucida Console" pitchFamily="49" charset="0"/>
              </a:rPr>
            </a:br>
            <a:r>
              <a:rPr lang="en-GB" sz="2000" dirty="0" smtClean="0">
                <a:latin typeface="Lucida Console" pitchFamily="49" charset="0"/>
              </a:rPr>
              <a:t>                    </a:t>
            </a:r>
            <a:r>
              <a:rPr lang="en-GB" sz="2000" dirty="0" smtClean="0">
                <a:latin typeface="Lucida Console" pitchFamily="49" charset="0"/>
                <a:hlinkClick r:id="rId2" action="ppaction://hlinkfile"/>
              </a:rPr>
              <a:t>demo</a:t>
            </a:r>
            <a:endParaRPr lang="en-GB" sz="2000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your locals to null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Helps for the debug build</a:t>
            </a:r>
            <a:br>
              <a:rPr lang="en-GB" dirty="0" smtClean="0"/>
            </a:br>
            <a:r>
              <a:rPr lang="en-GB" sz="1000" dirty="0" smtClean="0">
                <a:latin typeface="Lucida Console" pitchFamily="49" charset="0"/>
              </a:rPr>
              <a:t>        static void Main()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{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Target local1 = new Target(1);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Target local2 = new Target(2);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Target local3 = new Target(3);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Target local4 = new Target(4);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Target local5 = new Target(5);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local5.DoSomething();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local5 = null;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local2.DoSomething();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local2 = null;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local1.DoSomething();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local1 = null;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local4.DoSomething();</a:t>
            </a: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    local4 = null;</a:t>
            </a:r>
          </a:p>
          <a:p>
            <a:pPr>
              <a:buNone/>
            </a:pPr>
            <a:r>
              <a:rPr lang="en-GB" sz="1000" smtClean="0">
                <a:latin typeface="Lucida Console" pitchFamily="49" charset="0"/>
              </a:rPr>
              <a:t>                local3.DoSomething();</a:t>
            </a:r>
            <a:endParaRPr lang="en-GB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GB" sz="1000" dirty="0" smtClean="0">
                <a:latin typeface="Lucida Console" pitchFamily="49" charset="0"/>
              </a:rPr>
              <a:t>            }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.... but not for the release  </a:t>
            </a:r>
            <a:r>
              <a:rPr lang="en-GB" dirty="0" smtClean="0">
                <a:hlinkClick r:id="rId2" action="ppaction://hlinkfile"/>
              </a:rPr>
              <a:t>demo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Collect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Runtime monitors what’s going on</a:t>
            </a:r>
            <a:br>
              <a:rPr lang="en-GB" dirty="0" smtClean="0"/>
            </a:br>
            <a:r>
              <a:rPr lang="en-GB" dirty="0" smtClean="0"/>
              <a:t>   ... Best not to interfere</a:t>
            </a:r>
            <a:br>
              <a:rPr lang="en-GB" dirty="0" smtClean="0"/>
            </a:br>
            <a:r>
              <a:rPr lang="en-GB" dirty="0" smtClean="0"/>
              <a:t>                   </a:t>
            </a:r>
            <a:r>
              <a:rPr lang="en-GB" dirty="0" smtClean="0">
                <a:hlinkClick r:id="rId2"/>
              </a:rPr>
              <a:t>demo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Workaround for LOH fragmentation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Mid-Life Crisis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Mixed flows through a function</a:t>
            </a:r>
          </a:p>
          <a:p>
            <a:r>
              <a:rPr lang="en-GB" dirty="0" smtClean="0"/>
              <a:t>Young for one operation mix with old from another</a:t>
            </a:r>
          </a:p>
          <a:p>
            <a:r>
              <a:rPr lang="en-GB" dirty="0" smtClean="0"/>
              <a:t>Premature promotion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there a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private bytes counter </a:t>
            </a:r>
            <a:r>
              <a:rPr lang="en-GB" dirty="0" smtClean="0">
                <a:hlinkClick r:id="rId2" action="ppaction://hlinkfile"/>
              </a:rPr>
              <a:t>demo</a:t>
            </a:r>
            <a:endParaRPr lang="en-GB" dirty="0" smtClean="0"/>
          </a:p>
          <a:p>
            <a:r>
              <a:rPr lang="en-GB" dirty="0" smtClean="0"/>
              <a:t>Lots of collections might not be significant</a:t>
            </a:r>
            <a:br>
              <a:rPr lang="en-GB" dirty="0" smtClean="0"/>
            </a:br>
            <a:r>
              <a:rPr lang="en-GB" dirty="0" smtClean="0"/>
              <a:t>... </a:t>
            </a:r>
            <a:r>
              <a:rPr lang="en-GB" smtClean="0"/>
              <a:t>though </a:t>
            </a:r>
            <a:r>
              <a:rPr lang="en-GB" dirty="0" smtClean="0"/>
              <a:t>high survival rates may be bad</a:t>
            </a:r>
          </a:p>
          <a:p>
            <a:r>
              <a:rPr lang="en-GB" dirty="0" smtClean="0"/>
              <a:t>Not a good idea to mix some performance counters and snapshots at the same time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Memory usage is something you can optimize</a:t>
            </a:r>
          </a:p>
          <a:p>
            <a:r>
              <a:rPr lang="en-GB" dirty="0" smtClean="0"/>
              <a:t>But its hard because you need to understand how the program is translated to objects in the runtime</a:t>
            </a:r>
          </a:p>
          <a:p>
            <a:r>
              <a:rPr lang="en-GB" dirty="0" smtClean="0"/>
              <a:t>Visualization tools are the key to making this possible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and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Clive.Tong@red-gate.com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Visit </a:t>
            </a:r>
            <a:r>
              <a:rPr lang="en-GB" dirty="0" smtClean="0">
                <a:hlinkClick r:id="rId3"/>
              </a:rPr>
              <a:t>www.red-gate.com</a:t>
            </a:r>
            <a:r>
              <a:rPr lang="en-GB" dirty="0" smtClean="0"/>
              <a:t> for a free </a:t>
            </a:r>
            <a:r>
              <a:rPr lang="en-GB" dirty="0" smtClean="0"/>
              <a:t>trial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Don’t forget the Red Gate </a:t>
            </a:r>
            <a:r>
              <a:rPr lang="en-GB" dirty="0" err="1" smtClean="0"/>
              <a:t>Devscovery</a:t>
            </a:r>
            <a:r>
              <a:rPr lang="en-GB" smtClean="0"/>
              <a:t> Quiz: </a:t>
            </a:r>
            <a:r>
              <a:rPr lang="en-GB" u="sng" dirty="0" smtClean="0">
                <a:hlinkClick r:id="rId4"/>
              </a:rPr>
              <a:t>http://bit.ly/baOkSF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r>
              <a:rPr lang="en-GB" smtClean="0"/>
              <a:t>Diagnosing problems</a:t>
            </a:r>
            <a:endParaRPr lang="en-GB" dirty="0" smtClean="0"/>
          </a:p>
          <a:p>
            <a:r>
              <a:rPr lang="en-GB" dirty="0" smtClean="0"/>
              <a:t>Deciding that there is a problem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Managed Runtime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more dangling pointers</a:t>
            </a:r>
          </a:p>
          <a:p>
            <a:r>
              <a:rPr lang="en-GB" dirty="0" smtClean="0"/>
              <a:t>No more recycled live memory</a:t>
            </a:r>
          </a:p>
          <a:p>
            <a:r>
              <a:rPr lang="en-GB" dirty="0" smtClean="0"/>
              <a:t>No more writing past the block end</a:t>
            </a:r>
          </a:p>
          <a:p>
            <a:r>
              <a:rPr lang="en-GB" dirty="0" smtClean="0"/>
              <a:t>No more paying to free things</a:t>
            </a:r>
            <a:br>
              <a:rPr lang="en-GB" dirty="0" smtClean="0"/>
            </a:br>
            <a:r>
              <a:rPr lang="en-GB" dirty="0" smtClean="0"/>
              <a:t>     ... managing fragmentation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that still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Stuff we don’t need taking up space</a:t>
            </a:r>
            <a:br>
              <a:rPr lang="en-GB" dirty="0" smtClean="0"/>
            </a:br>
            <a:r>
              <a:rPr lang="en-GB" dirty="0" smtClean="0"/>
              <a:t>  user objects</a:t>
            </a:r>
            <a:br>
              <a:rPr lang="en-GB" dirty="0" smtClean="0"/>
            </a:br>
            <a:r>
              <a:rPr lang="en-GB" dirty="0" smtClean="0"/>
              <a:t>  proxies for unmanaged memory</a:t>
            </a:r>
            <a:br>
              <a:rPr lang="en-GB" dirty="0" smtClean="0"/>
            </a:br>
            <a:r>
              <a:rPr lang="en-GB" dirty="0" smtClean="0"/>
              <a:t>  held by the runtime </a:t>
            </a:r>
            <a:br>
              <a:rPr lang="en-GB" dirty="0" smtClean="0"/>
            </a:br>
            <a:r>
              <a:rPr lang="en-GB" dirty="0" smtClean="0"/>
              <a:t>  implementation of the </a:t>
            </a:r>
            <a:r>
              <a:rPr lang="en-GB" smtClean="0"/>
              <a:t>runtime libraries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Allocation cheap, Free is free</a:t>
            </a:r>
            <a:br>
              <a:rPr lang="en-GB" dirty="0" smtClean="0"/>
            </a:br>
            <a:r>
              <a:rPr lang="en-GB" dirty="0" smtClean="0"/>
              <a:t>    ... It’s staying around that costs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not live?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garbage </a:t>
            </a:r>
            <a:r>
              <a:rPr lang="en-GB" smtClean="0"/>
              <a:t>collector calculates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... though errs on the side of caution</a:t>
            </a:r>
          </a:p>
          <a:p>
            <a:endParaRPr lang="en-GB" dirty="0" smtClean="0"/>
          </a:p>
          <a:p>
            <a:r>
              <a:rPr lang="en-GB" dirty="0" smtClean="0"/>
              <a:t>A valid implementation could do nothing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free instantly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Latency in the hunt for performance</a:t>
            </a:r>
          </a:p>
          <a:p>
            <a:r>
              <a:rPr lang="en-GB" dirty="0" smtClean="0"/>
              <a:t>Most young objects die young</a:t>
            </a:r>
            <a:br>
              <a:rPr lang="en-GB" dirty="0" smtClean="0"/>
            </a:br>
            <a:r>
              <a:rPr lang="en-GB" dirty="0" smtClean="0"/>
              <a:t>   ... so use generations 0, 1, 2</a:t>
            </a:r>
            <a:br>
              <a:rPr lang="en-GB" dirty="0" smtClean="0"/>
            </a:br>
            <a:r>
              <a:rPr lang="en-GB" dirty="0" smtClean="0"/>
              <a:t>   ... independent collection costs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Memory pressure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always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Expect survival rates to be small</a:t>
            </a:r>
          </a:p>
          <a:p>
            <a:r>
              <a:rPr lang="en-GB" dirty="0" smtClean="0"/>
              <a:t>Cost proportional to surviving live objects</a:t>
            </a:r>
          </a:p>
          <a:p>
            <a:r>
              <a:rPr lang="en-GB" dirty="0" smtClean="0"/>
              <a:t>Hence use copying</a:t>
            </a:r>
            <a:br>
              <a:rPr lang="en-GB" dirty="0" smtClean="0"/>
            </a:br>
            <a:r>
              <a:rPr lang="en-GB" dirty="0" smtClean="0"/>
              <a:t>   ... locality is maintained</a:t>
            </a:r>
          </a:p>
          <a:p>
            <a:endParaRPr lang="en-GB" dirty="0" smtClean="0"/>
          </a:p>
          <a:p>
            <a:r>
              <a:rPr lang="en-GB" dirty="0" smtClean="0"/>
              <a:t>But cost for a large object is prohibitive</a:t>
            </a:r>
            <a:br>
              <a:rPr lang="en-GB" dirty="0" smtClean="0"/>
            </a:br>
            <a:r>
              <a:rPr lang="en-GB" dirty="0" smtClean="0"/>
              <a:t>    ... hence a separate Large Object Heap</a:t>
            </a:r>
            <a:br>
              <a:rPr lang="en-GB" dirty="0" smtClean="0"/>
            </a:br>
            <a:r>
              <a:rPr lang="en-GB" dirty="0" smtClean="0"/>
              <a:t>    ... </a:t>
            </a:r>
            <a:r>
              <a:rPr lang="en-GB" smtClean="0"/>
              <a:t>associated with generation 2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 or alive?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Finalizers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My code doesn’t point to some objects</a:t>
            </a:r>
          </a:p>
          <a:p>
            <a:pPr>
              <a:buNone/>
            </a:pPr>
            <a:r>
              <a:rPr lang="en-GB" dirty="0" smtClean="0"/>
              <a:t>     But the runtime does</a:t>
            </a:r>
          </a:p>
          <a:p>
            <a:endParaRPr lang="en-GB" dirty="0" smtClean="0"/>
          </a:p>
          <a:p>
            <a:r>
              <a:rPr lang="en-GB" dirty="0" smtClean="0"/>
              <a:t>Oh, and they might never ever run!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y_F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Garbage Collection</Template>
  <TotalTime>359</TotalTime>
  <Words>405</Words>
  <Application>Microsoft Office PowerPoint</Application>
  <PresentationFormat>On-screen Show (4:3)</PresentationFormat>
  <Paragraphs>154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Why_F</vt:lpstr>
      <vt:lpstr>Looking At Some Common Memory Problems</vt:lpstr>
      <vt:lpstr>Quiz</vt:lpstr>
      <vt:lpstr>Contents</vt:lpstr>
      <vt:lpstr>Managed Runtime</vt:lpstr>
      <vt:lpstr>Why is that still here?</vt:lpstr>
      <vt:lpstr>What’s not live?</vt:lpstr>
      <vt:lpstr>Don’t free instantly</vt:lpstr>
      <vt:lpstr>There’s always an exception</vt:lpstr>
      <vt:lpstr>Dead or alive?</vt:lpstr>
      <vt:lpstr>Abstraction confuses things</vt:lpstr>
      <vt:lpstr>Runtime library overhead</vt:lpstr>
      <vt:lpstr>Technique</vt:lpstr>
      <vt:lpstr>Snapshots</vt:lpstr>
      <vt:lpstr>Let’s look at some snapshots</vt:lpstr>
      <vt:lpstr>Hypothesis Checking</vt:lpstr>
      <vt:lpstr>Only the closest root is shown</vt:lpstr>
      <vt:lpstr>Long to short lifetime objects </vt:lpstr>
      <vt:lpstr>Library Release Failures</vt:lpstr>
      <vt:lpstr>Pointers to/from unmanaged world</vt:lpstr>
      <vt:lpstr>Fragmentation of LOH</vt:lpstr>
      <vt:lpstr>Closures</vt:lpstr>
      <vt:lpstr>Setting your locals to null</vt:lpstr>
      <vt:lpstr>Calling Collect</vt:lpstr>
      <vt:lpstr>The Mid-Life Crisis</vt:lpstr>
      <vt:lpstr>Is there a problem?</vt:lpstr>
      <vt:lpstr>Conclusion</vt:lpstr>
      <vt:lpstr>Feedback and comments</vt:lpstr>
    </vt:vector>
  </TitlesOfParts>
  <Company>RedGate Software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Common Memory Problems</dc:title>
  <dc:creator>clive.tong</dc:creator>
  <cp:lastModifiedBy>clive.tong</cp:lastModifiedBy>
  <cp:revision>85</cp:revision>
  <dcterms:created xsi:type="dcterms:W3CDTF">2010-09-07T14:08:24Z</dcterms:created>
  <dcterms:modified xsi:type="dcterms:W3CDTF">2010-09-15T18:48:38Z</dcterms:modified>
</cp:coreProperties>
</file>