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3" r:id="rId11"/>
    <p:sldId id="266" r:id="rId12"/>
    <p:sldId id="278" r:id="rId13"/>
    <p:sldId id="267" r:id="rId14"/>
    <p:sldId id="268" r:id="rId15"/>
    <p:sldId id="269" r:id="rId16"/>
    <p:sldId id="270" r:id="rId17"/>
    <p:sldId id="271" r:id="rId18"/>
    <p:sldId id="276" r:id="rId19"/>
    <p:sldId id="277" r:id="rId20"/>
    <p:sldId id="272" r:id="rId21"/>
    <p:sldId id="273" r:id="rId22"/>
    <p:sldId id="279" r:id="rId23"/>
    <p:sldId id="280" r:id="rId24"/>
    <p:sldId id="282" r:id="rId25"/>
    <p:sldId id="281" r:id="rId26"/>
    <p:sldId id="285" r:id="rId27"/>
    <p:sldId id="286" r:id="rId28"/>
    <p:sldId id="287" r:id="rId29"/>
    <p:sldId id="283" r:id="rId30"/>
    <p:sldId id="284" r:id="rId31"/>
    <p:sldId id="288" r:id="rId32"/>
    <p:sldId id="289" r:id="rId33"/>
    <p:sldId id="290" r:id="rId34"/>
    <p:sldId id="291" r:id="rId35"/>
    <p:sldId id="29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4" autoAdjust="0"/>
    <p:restoredTop sz="98899" autoAdjust="0"/>
  </p:normalViewPr>
  <p:slideViewPr>
    <p:cSldViewPr>
      <p:cViewPr>
        <p:scale>
          <a:sx n="88" d="100"/>
          <a:sy n="88" d="100"/>
        </p:scale>
        <p:origin x="-72" y="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-2430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BD7104-54CC-4706-A528-B701CCF9650D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4FCED-AA5C-41AB-B5BF-B1C805CC900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74443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FCED-AA5C-41AB-B5BF-B1C805CC900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283315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FCED-AA5C-41AB-B5BF-B1C805CC9000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4232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FCED-AA5C-41AB-B5BF-B1C805CC900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24702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By the time the program starts the heap isn’t empty – the runtime itself allocates lots of stuff when it starts up. </a:t>
            </a:r>
          </a:p>
          <a:p>
            <a:r>
              <a:rPr lang="en-GB" dirty="0" smtClean="0"/>
              <a:t>We’re not bothering to show the List&lt;&gt; object here.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FCED-AA5C-41AB-B5BF-B1C805CC900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6166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There is no locking around this routine – prize to the person who can tells me why that doesn’t cause a problem</a:t>
            </a:r>
          </a:p>
          <a:p>
            <a:endParaRPr lang="en-GB" dirty="0" smtClean="0"/>
          </a:p>
          <a:p>
            <a:r>
              <a:rPr lang="en-GB" dirty="0" smtClean="0"/>
              <a:t>Note that there is a thread local variable here (so that there is no locking around the bump)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FCED-AA5C-41AB-B5BF-B1C805CC9000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23565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Time required to bring the threads to a safe point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FCED-AA5C-41AB-B5BF-B1C805CC9000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006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Reflector</a:t>
            </a:r>
          </a:p>
          <a:p>
            <a:r>
              <a:rPr lang="en-GB" dirty="0"/>
              <a:t> </a:t>
            </a:r>
            <a:r>
              <a:rPr lang="en-GB" dirty="0" smtClean="0"/>
              <a:t> - show the count of collections</a:t>
            </a:r>
          </a:p>
          <a:p>
            <a:r>
              <a:rPr lang="en-GB" dirty="0"/>
              <a:t> </a:t>
            </a:r>
            <a:r>
              <a:rPr lang="en-GB" dirty="0" smtClean="0"/>
              <a:t> - %time in GC and allocation in bytes/sec</a:t>
            </a:r>
          </a:p>
          <a:p>
            <a:endParaRPr lang="en-GB" dirty="0" smtClean="0"/>
          </a:p>
          <a:p>
            <a:r>
              <a:rPr lang="en-GB" dirty="0"/>
              <a:t>See http://msdn.microsoft.com/en-us/magazine/cc163528.aspx</a:t>
            </a:r>
          </a:p>
          <a:p>
            <a:endParaRPr lang="en-GB" dirty="0" smtClean="0"/>
          </a:p>
          <a:p>
            <a:r>
              <a:rPr lang="en-GB" dirty="0" smtClean="0"/>
              <a:t>“If</a:t>
            </a:r>
            <a:r>
              <a:rPr lang="en-GB" dirty="0"/>
              <a:t>, instead, % Time in GC does not go above 10 </a:t>
            </a:r>
            <a:r>
              <a:rPr lang="en-GB" dirty="0" err="1"/>
              <a:t>percent</a:t>
            </a:r>
            <a:r>
              <a:rPr lang="en-GB" dirty="0"/>
              <a:t>, it usually is not worth spending time trying to reduce the time the GC spends in collections because the benefits will be marginal</a:t>
            </a:r>
            <a:r>
              <a:rPr lang="en-GB" dirty="0" smtClean="0"/>
              <a:t>.”</a:t>
            </a:r>
          </a:p>
          <a:p>
            <a:endParaRPr lang="en-GB" dirty="0"/>
          </a:p>
          <a:p>
            <a:r>
              <a:rPr lang="en-GB" dirty="0" smtClean="0"/>
              <a:t>“</a:t>
            </a:r>
            <a:r>
              <a:rPr lang="en-GB" dirty="0"/>
              <a:t>As a rule of thumb, a healthy ratio between generation collections is one Gen 2 collection for every ten Gen 1 collections. If you are seeing a lot of time spent in garbage collection, it could be that Gen 2 collections are being done too often. </a:t>
            </a:r>
            <a:r>
              <a:rPr lang="en-GB"/>
              <a:t>You should check this ratio to ensure there aren't too many Gen 2 collections relative to the number of Gen 1 collections</a:t>
            </a:r>
            <a:r>
              <a:rPr lang="en-GB" smtClean="0"/>
              <a:t>.”</a:t>
            </a:r>
            <a:endParaRPr lang="en-GB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FCED-AA5C-41AB-B5BF-B1C805CC9000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33705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Size of a generation accurately reflecting how much data there is in it.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FCED-AA5C-41AB-B5BF-B1C805CC900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55258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Debug/Release builds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FCED-AA5C-41AB-B5BF-B1C805CC9000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71996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FCED-AA5C-41AB-B5BF-B1C805CC9000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66670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84FCED-AA5C-41AB-B5BF-B1C805CC9000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2532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8F59-6605-424D-993D-EA6D87A95265}" type="datetimeFigureOut">
              <a:rPr lang="en-GB" smtClean="0"/>
              <a:pPr/>
              <a:t>29/05/2011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C55D6-89C5-4BE2-98CB-A2DBA85A666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Some </a:t>
            </a:r>
            <a:r>
              <a:rPr lang="en-GB" dirty="0"/>
              <a:t>C</a:t>
            </a:r>
            <a:r>
              <a:rPr lang="en-GB" dirty="0" smtClean="0"/>
              <a:t>ommon </a:t>
            </a:r>
            <a:r>
              <a:rPr lang="en-GB" dirty="0"/>
              <a:t>M</a:t>
            </a:r>
            <a:r>
              <a:rPr lang="en-GB" dirty="0" smtClean="0"/>
              <a:t>isconceptions </a:t>
            </a:r>
            <a:r>
              <a:rPr lang="en-GB" dirty="0"/>
              <a:t>A</a:t>
            </a:r>
            <a:r>
              <a:rPr lang="en-GB" dirty="0" smtClean="0"/>
              <a:t>bout Memory Management in .NET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Clive Tong</a:t>
            </a:r>
            <a:br>
              <a:rPr lang="en-GB" dirty="0" smtClean="0"/>
            </a:br>
            <a:r>
              <a:rPr lang="en-GB" dirty="0" smtClean="0"/>
              <a:t>Red Gate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Fast allocation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16832"/>
            <a:ext cx="396775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0:000&gt; u 002c2020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mov</a:t>
            </a:r>
            <a:r>
              <a:rPr lang="en-GB" dirty="0" smtClean="0"/>
              <a:t>     </a:t>
            </a:r>
            <a:r>
              <a:rPr lang="en-GB" dirty="0" err="1"/>
              <a:t>eax,dword</a:t>
            </a:r>
            <a:r>
              <a:rPr lang="en-GB" dirty="0"/>
              <a:t> </a:t>
            </a:r>
            <a:r>
              <a:rPr lang="en-GB" dirty="0" err="1"/>
              <a:t>ptr</a:t>
            </a:r>
            <a:r>
              <a:rPr lang="en-GB" dirty="0"/>
              <a:t> [ecx+4]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mov</a:t>
            </a:r>
            <a:r>
              <a:rPr lang="en-GB" dirty="0" smtClean="0"/>
              <a:t>     </a:t>
            </a:r>
            <a:r>
              <a:rPr lang="en-GB" dirty="0" err="1"/>
              <a:t>edx,dword</a:t>
            </a:r>
            <a:r>
              <a:rPr lang="en-GB" dirty="0"/>
              <a:t> </a:t>
            </a:r>
            <a:r>
              <a:rPr lang="en-GB" dirty="0" err="1"/>
              <a:t>ptr</a:t>
            </a:r>
            <a:r>
              <a:rPr lang="en-GB" dirty="0"/>
              <a:t> </a:t>
            </a:r>
            <a:r>
              <a:rPr lang="en-GB" dirty="0" err="1"/>
              <a:t>fs</a:t>
            </a:r>
            <a:r>
              <a:rPr lang="en-GB" dirty="0"/>
              <a:t>:[0E40h]</a:t>
            </a:r>
          </a:p>
          <a:p>
            <a:r>
              <a:rPr lang="en-GB" dirty="0" smtClean="0"/>
              <a:t>  add      </a:t>
            </a:r>
            <a:r>
              <a:rPr lang="en-GB" dirty="0" err="1"/>
              <a:t>eax,dword</a:t>
            </a:r>
            <a:r>
              <a:rPr lang="en-GB" dirty="0"/>
              <a:t> </a:t>
            </a:r>
            <a:r>
              <a:rPr lang="en-GB" dirty="0" err="1"/>
              <a:t>ptr</a:t>
            </a:r>
            <a:r>
              <a:rPr lang="en-GB" dirty="0"/>
              <a:t> [edx+48h]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cmp</a:t>
            </a:r>
            <a:r>
              <a:rPr lang="en-GB" dirty="0" smtClean="0"/>
              <a:t>     </a:t>
            </a:r>
            <a:r>
              <a:rPr lang="en-GB" dirty="0" err="1"/>
              <a:t>eax,dword</a:t>
            </a:r>
            <a:r>
              <a:rPr lang="en-GB" dirty="0"/>
              <a:t> </a:t>
            </a:r>
            <a:r>
              <a:rPr lang="en-GB" dirty="0" err="1"/>
              <a:t>ptr</a:t>
            </a:r>
            <a:r>
              <a:rPr lang="en-GB" dirty="0"/>
              <a:t> [edx+4Ch]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ja</a:t>
            </a:r>
            <a:r>
              <a:rPr lang="en-GB" dirty="0" smtClean="0"/>
              <a:t>         002c203b</a:t>
            </a:r>
            <a:endParaRPr lang="en-GB" dirty="0"/>
          </a:p>
          <a:p>
            <a:r>
              <a:rPr lang="en-GB" dirty="0" smtClean="0"/>
              <a:t>  </a:t>
            </a:r>
            <a:r>
              <a:rPr lang="en-GB" dirty="0" err="1" smtClean="0"/>
              <a:t>mov</a:t>
            </a:r>
            <a:r>
              <a:rPr lang="en-GB" dirty="0" smtClean="0"/>
              <a:t>     </a:t>
            </a:r>
            <a:r>
              <a:rPr lang="en-GB" dirty="0" err="1"/>
              <a:t>dword</a:t>
            </a:r>
            <a:r>
              <a:rPr lang="en-GB" dirty="0"/>
              <a:t> </a:t>
            </a:r>
            <a:r>
              <a:rPr lang="en-GB" dirty="0" err="1"/>
              <a:t>ptr</a:t>
            </a:r>
            <a:r>
              <a:rPr lang="en-GB" dirty="0"/>
              <a:t> [edx+48h],</a:t>
            </a:r>
            <a:r>
              <a:rPr lang="en-GB" dirty="0" err="1"/>
              <a:t>eax</a:t>
            </a:r>
            <a:endParaRPr lang="en-GB" dirty="0"/>
          </a:p>
          <a:p>
            <a:r>
              <a:rPr lang="en-GB" dirty="0" smtClean="0"/>
              <a:t>  sub      </a:t>
            </a:r>
            <a:r>
              <a:rPr lang="en-GB" dirty="0" err="1" smtClean="0"/>
              <a:t>eax,dword</a:t>
            </a:r>
            <a:r>
              <a:rPr lang="en-GB" dirty="0" smtClean="0"/>
              <a:t> </a:t>
            </a:r>
            <a:r>
              <a:rPr lang="en-GB" dirty="0" err="1"/>
              <a:t>ptr</a:t>
            </a:r>
            <a:r>
              <a:rPr lang="en-GB" dirty="0"/>
              <a:t> [ecx+4]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mov</a:t>
            </a:r>
            <a:r>
              <a:rPr lang="en-GB" dirty="0" smtClean="0"/>
              <a:t>     </a:t>
            </a:r>
            <a:r>
              <a:rPr lang="en-GB" dirty="0" err="1"/>
              <a:t>dword</a:t>
            </a:r>
            <a:r>
              <a:rPr lang="en-GB" dirty="0"/>
              <a:t> </a:t>
            </a:r>
            <a:r>
              <a:rPr lang="en-GB" dirty="0" err="1"/>
              <a:t>ptr</a:t>
            </a:r>
            <a:r>
              <a:rPr lang="en-GB" dirty="0"/>
              <a:t> [</a:t>
            </a:r>
            <a:r>
              <a:rPr lang="en-GB" dirty="0" err="1"/>
              <a:t>eax</a:t>
            </a:r>
            <a:r>
              <a:rPr lang="en-GB" dirty="0"/>
              <a:t>],</a:t>
            </a:r>
            <a:r>
              <a:rPr lang="en-GB" dirty="0" err="1"/>
              <a:t>ecx</a:t>
            </a:r>
            <a:endParaRPr lang="en-GB" dirty="0"/>
          </a:p>
          <a:p>
            <a:r>
              <a:rPr lang="en-GB" dirty="0" smtClean="0"/>
              <a:t>  ret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002c203b:</a:t>
            </a:r>
            <a:endParaRPr lang="en-GB" dirty="0"/>
          </a:p>
          <a:p>
            <a:r>
              <a:rPr lang="en-GB" dirty="0" smtClean="0"/>
              <a:t>  </a:t>
            </a:r>
            <a:r>
              <a:rPr lang="en-GB" dirty="0" err="1" smtClean="0"/>
              <a:t>jmp</a:t>
            </a:r>
            <a:r>
              <a:rPr lang="en-GB" dirty="0" smtClean="0"/>
              <a:t>      </a:t>
            </a:r>
            <a:r>
              <a:rPr lang="en-GB" dirty="0" err="1" smtClean="0"/>
              <a:t>clr!JIT_NewFast</a:t>
            </a:r>
            <a:r>
              <a:rPr lang="en-GB" dirty="0" smtClean="0"/>
              <a:t> </a:t>
            </a:r>
            <a:r>
              <a:rPr lang="en-GB" dirty="0"/>
              <a:t>(5cbded01)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349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there is one other trick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00201"/>
            <a:ext cx="8075240" cy="1108719"/>
          </a:xfrm>
        </p:spPr>
        <p:txBody>
          <a:bodyPr/>
          <a:lstStyle/>
          <a:p>
            <a:r>
              <a:rPr lang="en-GB" dirty="0"/>
              <a:t>Use generations to focus </a:t>
            </a:r>
            <a:r>
              <a:rPr lang="en-GB" dirty="0" smtClean="0"/>
              <a:t>attention</a:t>
            </a:r>
          </a:p>
          <a:p>
            <a:r>
              <a:rPr lang="en-GB" dirty="0"/>
              <a:t>Need to track object references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91680" y="2852936"/>
            <a:ext cx="414722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0:000&gt; u 5cbc2fb0</a:t>
            </a:r>
          </a:p>
          <a:p>
            <a:r>
              <a:rPr lang="en-GB" sz="1400" dirty="0" err="1"/>
              <a:t>clr!JIT_WriteBarrierEAX</a:t>
            </a:r>
            <a:r>
              <a:rPr lang="en-GB" sz="1400" dirty="0"/>
              <a:t>: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mov</a:t>
            </a:r>
            <a:r>
              <a:rPr lang="en-GB" sz="1400" dirty="0" smtClean="0"/>
              <a:t>     </a:t>
            </a:r>
            <a:r>
              <a:rPr lang="en-GB" sz="1400" dirty="0" err="1"/>
              <a:t>dword</a:t>
            </a:r>
            <a:r>
              <a:rPr lang="en-GB" sz="1400" dirty="0"/>
              <a:t> </a:t>
            </a:r>
            <a:r>
              <a:rPr lang="en-GB" sz="1400" dirty="0" err="1"/>
              <a:t>ptr</a:t>
            </a:r>
            <a:r>
              <a:rPr lang="en-GB" sz="1400" dirty="0"/>
              <a:t> [</a:t>
            </a:r>
            <a:r>
              <a:rPr lang="en-GB" sz="1400" dirty="0" err="1"/>
              <a:t>edx</a:t>
            </a:r>
            <a:r>
              <a:rPr lang="en-GB" sz="1400" dirty="0"/>
              <a:t>],</a:t>
            </a:r>
            <a:r>
              <a:rPr lang="en-GB" sz="1400" dirty="0" err="1"/>
              <a:t>eax</a:t>
            </a:r>
            <a:endParaRPr lang="en-GB" sz="1400" dirty="0"/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cmp</a:t>
            </a:r>
            <a:r>
              <a:rPr lang="en-GB" sz="1400" dirty="0" smtClean="0"/>
              <a:t>     </a:t>
            </a:r>
            <a:r>
              <a:rPr lang="en-GB" sz="1400" dirty="0"/>
              <a:t>eax,271100Ch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jb</a:t>
            </a:r>
            <a:r>
              <a:rPr lang="en-GB" sz="1400" dirty="0" smtClean="0"/>
              <a:t>         </a:t>
            </a:r>
            <a:r>
              <a:rPr lang="en-GB" sz="1400" dirty="0"/>
              <a:t>clr!JIT_WriteBarrierEAX+0x17 (5cbc2fc7)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shr</a:t>
            </a:r>
            <a:r>
              <a:rPr lang="en-GB" sz="1400" dirty="0" smtClean="0"/>
              <a:t>       </a:t>
            </a:r>
            <a:r>
              <a:rPr lang="en-GB" sz="1400" dirty="0"/>
              <a:t>edx,0Ah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nop</a:t>
            </a:r>
            <a:endParaRPr lang="en-GB" sz="1400" dirty="0"/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cmp</a:t>
            </a:r>
            <a:r>
              <a:rPr lang="en-GB" sz="1400" dirty="0" smtClean="0"/>
              <a:t>     </a:t>
            </a:r>
            <a:r>
              <a:rPr lang="en-GB" sz="1400" dirty="0"/>
              <a:t>byte </a:t>
            </a:r>
            <a:r>
              <a:rPr lang="en-GB" sz="1400" dirty="0" err="1"/>
              <a:t>ptr</a:t>
            </a:r>
            <a:r>
              <a:rPr lang="en-GB" sz="1400" dirty="0"/>
              <a:t> [edx+0BD63E0h],0FFh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jne</a:t>
            </a:r>
            <a:r>
              <a:rPr lang="en-GB" sz="1400" dirty="0" smtClean="0"/>
              <a:t>       </a:t>
            </a:r>
            <a:r>
              <a:rPr lang="en-GB" sz="1400" dirty="0"/>
              <a:t>clr!JIT_WriteBarrierEAX+0x1a (5cbc2fca)</a:t>
            </a:r>
          </a:p>
          <a:p>
            <a:r>
              <a:rPr lang="en-GB" sz="1400" dirty="0" smtClean="0"/>
              <a:t>  ret</a:t>
            </a:r>
            <a:endParaRPr lang="en-GB" sz="1400" dirty="0"/>
          </a:p>
          <a:p>
            <a:r>
              <a:rPr lang="en-GB" sz="1400" dirty="0" smtClean="0"/>
              <a:t>clr!JIT_WriteBarrierEAX+0x18</a:t>
            </a:r>
            <a:r>
              <a:rPr lang="en-GB" sz="1400" dirty="0"/>
              <a:t>:</a:t>
            </a:r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nop</a:t>
            </a:r>
            <a:endParaRPr lang="en-GB" sz="1400" dirty="0"/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nop</a:t>
            </a:r>
            <a:endParaRPr lang="en-GB" sz="1400" dirty="0"/>
          </a:p>
          <a:p>
            <a:r>
              <a:rPr lang="en-GB" sz="1400" dirty="0" smtClean="0"/>
              <a:t>  </a:t>
            </a:r>
            <a:r>
              <a:rPr lang="en-GB" sz="1400" dirty="0" err="1" smtClean="0"/>
              <a:t>mov</a:t>
            </a:r>
            <a:r>
              <a:rPr lang="en-GB" sz="1400" dirty="0" smtClean="0"/>
              <a:t>     </a:t>
            </a:r>
            <a:r>
              <a:rPr lang="en-GB" sz="1400" dirty="0"/>
              <a:t>byte </a:t>
            </a:r>
            <a:r>
              <a:rPr lang="en-GB" sz="1400" dirty="0" err="1"/>
              <a:t>ptr</a:t>
            </a:r>
            <a:r>
              <a:rPr lang="en-GB" sz="1400" dirty="0"/>
              <a:t> [edx+0BD63E0h],0FFh</a:t>
            </a:r>
          </a:p>
          <a:p>
            <a:r>
              <a:rPr lang="en-GB" sz="1400" dirty="0" smtClean="0"/>
              <a:t>  ret</a:t>
            </a:r>
            <a:endParaRPr lang="en-GB" sz="1400" dirty="0"/>
          </a:p>
        </p:txBody>
      </p:sp>
      <p:sp>
        <p:nvSpPr>
          <p:cNvPr id="5" name="Rectangle 4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4696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Lots </a:t>
            </a:r>
            <a:r>
              <a:rPr lang="en-GB" dirty="0"/>
              <a:t>of gen0 collections is bad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GB" dirty="0" smtClean="0"/>
              <a:t>We have covered this already</a:t>
            </a:r>
          </a:p>
          <a:p>
            <a:r>
              <a:rPr lang="en-GB" dirty="0" smtClean="0"/>
              <a:t>Time proportional to live data</a:t>
            </a:r>
          </a:p>
          <a:p>
            <a:r>
              <a:rPr lang="en-GB" dirty="0" smtClean="0"/>
              <a:t>Though with (fixed) overheads </a:t>
            </a:r>
          </a:p>
          <a:p>
            <a:endParaRPr lang="en-GB" dirty="0"/>
          </a:p>
          <a:p>
            <a:r>
              <a:rPr lang="en-GB" dirty="0" smtClean="0"/>
              <a:t>Worse case double allocation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3948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GB" dirty="0"/>
              <a:t>Performance counters are accurate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2404864"/>
          </a:xfrm>
        </p:spPr>
        <p:txBody>
          <a:bodyPr/>
          <a:lstStyle/>
          <a:p>
            <a:r>
              <a:rPr lang="en-GB" dirty="0" smtClean="0"/>
              <a:t>Quick demonstration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89653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Periodic measurements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important to remember that these are updated when a collection happens</a:t>
            </a:r>
          </a:p>
          <a:p>
            <a:r>
              <a:rPr lang="en-GB" dirty="0" smtClean="0"/>
              <a:t>No collection means the counter is stuck</a:t>
            </a:r>
          </a:p>
          <a:p>
            <a:r>
              <a:rPr lang="en-GB" dirty="0" smtClean="0"/>
              <a:t>Which means that the average value can be misleading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12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7664" y="1124744"/>
            <a:ext cx="547887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</a:t>
            </a:r>
            <a:r>
              <a:rPr lang="en-GB" dirty="0" smtClean="0"/>
              <a:t>{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  </a:t>
            </a:r>
            <a:r>
              <a:rPr lang="en-GB" dirty="0" err="1" smtClean="0"/>
              <a:t>var</a:t>
            </a:r>
            <a:r>
              <a:rPr lang="en-GB" dirty="0" smtClean="0"/>
              <a:t> </a:t>
            </a:r>
            <a:r>
              <a:rPr lang="en-GB" dirty="0"/>
              <a:t>accumulator = new List&lt;Program&gt;();</a:t>
            </a:r>
          </a:p>
          <a:p>
            <a:endParaRPr lang="en-GB" dirty="0"/>
          </a:p>
          <a:p>
            <a:r>
              <a:rPr lang="en-GB" dirty="0" smtClean="0"/>
              <a:t>  while </a:t>
            </a:r>
            <a:r>
              <a:rPr lang="en-GB" dirty="0"/>
              <a:t>(true)</a:t>
            </a:r>
          </a:p>
          <a:p>
            <a:r>
              <a:rPr lang="en-GB" dirty="0"/>
              <a:t>  </a:t>
            </a:r>
            <a:r>
              <a:rPr lang="en-GB" dirty="0" smtClean="0"/>
              <a:t>{</a:t>
            </a:r>
            <a:endParaRPr lang="en-GB" dirty="0"/>
          </a:p>
          <a:p>
            <a:r>
              <a:rPr lang="en-GB" dirty="0" smtClean="0"/>
              <a:t>    </a:t>
            </a:r>
            <a:r>
              <a:rPr lang="en-GB" dirty="0" err="1" smtClean="0"/>
              <a:t>DateTime</a:t>
            </a:r>
            <a:r>
              <a:rPr lang="en-GB" dirty="0" smtClean="0"/>
              <a:t> </a:t>
            </a:r>
            <a:r>
              <a:rPr lang="en-GB" dirty="0"/>
              <a:t>start = </a:t>
            </a:r>
            <a:r>
              <a:rPr lang="en-GB" dirty="0" err="1"/>
              <a:t>DateTime.Now</a:t>
            </a:r>
            <a:r>
              <a:rPr lang="en-GB" dirty="0"/>
              <a:t>;</a:t>
            </a:r>
          </a:p>
          <a:p>
            <a:r>
              <a:rPr lang="en-GB" dirty="0" smtClean="0"/>
              <a:t>    while </a:t>
            </a:r>
            <a:r>
              <a:rPr lang="en-GB" dirty="0"/>
              <a:t>((</a:t>
            </a:r>
            <a:r>
              <a:rPr lang="en-GB" dirty="0" err="1"/>
              <a:t>DateTime.Now</a:t>
            </a:r>
            <a:r>
              <a:rPr lang="en-GB" dirty="0"/>
              <a:t> - start).</a:t>
            </a:r>
            <a:r>
              <a:rPr lang="en-GB" dirty="0" err="1"/>
              <a:t>TotalSeconds</a:t>
            </a:r>
            <a:r>
              <a:rPr lang="en-GB" dirty="0"/>
              <a:t> &lt; 15)</a:t>
            </a:r>
          </a:p>
          <a:p>
            <a:r>
              <a:rPr lang="en-GB" dirty="0" smtClean="0"/>
              <a:t>    {</a:t>
            </a:r>
            <a:endParaRPr lang="en-GB" dirty="0"/>
          </a:p>
          <a:p>
            <a:r>
              <a:rPr lang="en-GB" dirty="0" smtClean="0"/>
              <a:t>      </a:t>
            </a:r>
            <a:r>
              <a:rPr lang="en-GB" dirty="0" err="1" smtClean="0"/>
              <a:t>accumulator.Add</a:t>
            </a:r>
            <a:r>
              <a:rPr lang="en-GB" dirty="0" smtClean="0"/>
              <a:t>(new </a:t>
            </a:r>
            <a:r>
              <a:rPr lang="en-GB" dirty="0"/>
              <a:t>Program());</a:t>
            </a:r>
          </a:p>
          <a:p>
            <a:r>
              <a:rPr lang="en-GB" dirty="0" smtClean="0"/>
              <a:t>      </a:t>
            </a:r>
            <a:r>
              <a:rPr lang="en-GB" dirty="0" err="1" smtClean="0"/>
              <a:t>Thread.Sleep</a:t>
            </a:r>
            <a:r>
              <a:rPr lang="en-GB" dirty="0" smtClean="0"/>
              <a:t>(1</a:t>
            </a:r>
            <a:r>
              <a:rPr lang="en-GB" dirty="0"/>
              <a:t>);</a:t>
            </a:r>
          </a:p>
          <a:p>
            <a:r>
              <a:rPr lang="en-GB" dirty="0" smtClean="0"/>
              <a:t>    }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    </a:t>
            </a:r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accumulator.Count</a:t>
            </a:r>
            <a:r>
              <a:rPr lang="en-GB" dirty="0"/>
              <a:t>);</a:t>
            </a:r>
          </a:p>
          <a:p>
            <a:r>
              <a:rPr lang="en-GB" dirty="0" smtClean="0"/>
              <a:t>  }</a:t>
            </a:r>
            <a:endParaRPr lang="en-GB" dirty="0"/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55790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9512" y="1091410"/>
            <a:ext cx="8820472" cy="485864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7" name="Picture 6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054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999677"/>
            <a:ext cx="9144000" cy="48586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RedGate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82997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7367"/>
            <a:ext cx="9144000" cy="64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73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217367"/>
            <a:ext cx="9144000" cy="642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4071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Five misconceptions</a:t>
            </a:r>
            <a:br>
              <a:rPr lang="en-GB" dirty="0" smtClean="0"/>
            </a:br>
            <a:r>
              <a:rPr lang="en-GB" dirty="0" smtClean="0"/>
              <a:t>  A garbage collector collects garbage</a:t>
            </a:r>
            <a:br>
              <a:rPr lang="en-GB" dirty="0" smtClean="0"/>
            </a:br>
            <a:r>
              <a:rPr lang="en-GB" dirty="0" smtClean="0"/>
              <a:t>  Doing lots </a:t>
            </a:r>
            <a:r>
              <a:rPr lang="en-GB" dirty="0"/>
              <a:t>of gen0 collections is </a:t>
            </a:r>
            <a:r>
              <a:rPr lang="en-GB" dirty="0" smtClean="0"/>
              <a:t>bad</a:t>
            </a:r>
            <a:br>
              <a:rPr lang="en-GB" dirty="0" smtClean="0"/>
            </a:br>
            <a:r>
              <a:rPr lang="en-GB" dirty="0" smtClean="0"/>
              <a:t>  Performance counters are great for </a:t>
            </a:r>
            <a:br>
              <a:rPr lang="en-GB" dirty="0" smtClean="0"/>
            </a:br>
            <a:r>
              <a:rPr lang="en-GB" dirty="0" smtClean="0"/>
              <a:t>        understanding what is happening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.NET doesn’t leak memory</a:t>
            </a:r>
            <a:br>
              <a:rPr lang="en-GB" dirty="0" smtClean="0"/>
            </a:br>
            <a:r>
              <a:rPr lang="en-GB" dirty="0" smtClean="0"/>
              <a:t>  All objects are treated the same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9293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681" y="0"/>
            <a:ext cx="8858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4347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681" y="0"/>
            <a:ext cx="8858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01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.NET doesn’t leak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 question of definition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Old definition</a:t>
            </a:r>
            <a:br>
              <a:rPr lang="en-GB" dirty="0" smtClean="0"/>
            </a:br>
            <a:r>
              <a:rPr lang="en-GB" dirty="0" smtClean="0"/>
              <a:t>  Forgot to de-allocate after use</a:t>
            </a: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  Lost the final pointer to some memory</a:t>
            </a:r>
            <a:br>
              <a:rPr lang="en-GB" dirty="0" smtClean="0"/>
            </a:br>
            <a:r>
              <a:rPr lang="en-GB" dirty="0" smtClean="0"/>
              <a:t>  Forgot your responsibilities</a:t>
            </a:r>
            <a:br>
              <a:rPr lang="en-GB" dirty="0" smtClean="0"/>
            </a:br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11876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New 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Premature release was often fatal</a:t>
            </a:r>
          </a:p>
          <a:p>
            <a:r>
              <a:rPr lang="en-GB" dirty="0" smtClean="0"/>
              <a:t>Those days are gone (*)</a:t>
            </a:r>
          </a:p>
          <a:p>
            <a:r>
              <a:rPr lang="en-GB" dirty="0" smtClean="0"/>
              <a:t>The runtime is ultra-cautious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 smtClean="0"/>
              <a:t>It’s difficult to have an effective cost model</a:t>
            </a:r>
          </a:p>
          <a:p>
            <a:pPr marL="0" indent="0"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(*) except when you aggressively dispose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888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makes things live longer?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Application</a:t>
            </a:r>
          </a:p>
          <a:p>
            <a:r>
              <a:rPr lang="en-GB" dirty="0" smtClean="0"/>
              <a:t>User</a:t>
            </a:r>
          </a:p>
          <a:p>
            <a:r>
              <a:rPr lang="en-GB" dirty="0" smtClean="0"/>
              <a:t>Library</a:t>
            </a:r>
          </a:p>
          <a:p>
            <a:r>
              <a:rPr lang="en-GB" dirty="0" smtClean="0"/>
              <a:t>Compiler</a:t>
            </a: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0805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Application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Type of build</a:t>
            </a:r>
          </a:p>
          <a:p>
            <a:r>
              <a:rPr lang="en-GB" dirty="0" smtClean="0"/>
              <a:t>Having a debugger attached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9052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Event </a:t>
            </a:r>
            <a:r>
              <a:rPr lang="en-GB" dirty="0" smtClean="0"/>
              <a:t>handlers</a:t>
            </a:r>
          </a:p>
          <a:p>
            <a:r>
              <a:rPr lang="en-GB" dirty="0"/>
              <a:t>Assigning temporary values to fields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4353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Library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smtClean="0"/>
              <a:t>binding</a:t>
            </a:r>
          </a:p>
          <a:p>
            <a:r>
              <a:rPr lang="en-GB" dirty="0"/>
              <a:t>Caches without a lifetime policy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938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Compiler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Closures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24382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Closures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1628800"/>
            <a:ext cx="496373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   class </a:t>
            </a:r>
            <a:r>
              <a:rPr lang="en-GB" dirty="0"/>
              <a:t>Program</a:t>
            </a:r>
          </a:p>
          <a:p>
            <a:r>
              <a:rPr lang="en-GB" dirty="0"/>
              <a:t>    {</a:t>
            </a:r>
          </a:p>
          <a:p>
            <a:r>
              <a:rPr lang="en-GB" dirty="0"/>
              <a:t>        private static </a:t>
            </a:r>
            <a:r>
              <a:rPr lang="en-GB" dirty="0" err="1"/>
              <a:t>Func</a:t>
            </a:r>
            <a:r>
              <a:rPr lang="en-GB" dirty="0"/>
              <a:t>&lt;</a:t>
            </a:r>
            <a:r>
              <a:rPr lang="en-GB" dirty="0" err="1"/>
              <a:t>int</a:t>
            </a:r>
            <a:r>
              <a:rPr lang="en-GB" dirty="0"/>
              <a:t>&gt; </a:t>
            </a:r>
            <a:r>
              <a:rPr lang="en-GB" dirty="0" err="1"/>
              <a:t>s_LongLived</a:t>
            </a:r>
            <a:r>
              <a:rPr lang="en-GB" dirty="0"/>
              <a:t>;</a:t>
            </a:r>
          </a:p>
          <a:p>
            <a:endParaRPr lang="en-GB" dirty="0"/>
          </a:p>
          <a:p>
            <a:r>
              <a:rPr lang="en-GB" dirty="0"/>
              <a:t>        static void Main(string[] </a:t>
            </a:r>
            <a:r>
              <a:rPr lang="en-GB" dirty="0" err="1"/>
              <a:t>args</a:t>
            </a:r>
            <a:r>
              <a:rPr lang="en-GB" dirty="0"/>
              <a:t>)</a:t>
            </a:r>
          </a:p>
          <a:p>
            <a:r>
              <a:rPr lang="en-GB" dirty="0"/>
              <a:t>        {</a:t>
            </a:r>
          </a:p>
          <a:p>
            <a:r>
              <a:rPr lang="en-GB" dirty="0"/>
              <a:t>            </a:t>
            </a:r>
            <a:r>
              <a:rPr lang="en-GB" dirty="0" err="1"/>
              <a:t>var</a:t>
            </a:r>
            <a:r>
              <a:rPr lang="en-GB" dirty="0"/>
              <a:t> x = 20;</a:t>
            </a:r>
          </a:p>
          <a:p>
            <a:r>
              <a:rPr lang="en-GB" dirty="0"/>
              <a:t>            </a:t>
            </a:r>
            <a:r>
              <a:rPr lang="en-GB" dirty="0" err="1"/>
              <a:t>var</a:t>
            </a:r>
            <a:r>
              <a:rPr lang="en-GB" dirty="0"/>
              <a:t> y = new </a:t>
            </a:r>
            <a:r>
              <a:rPr lang="en-GB" dirty="0" err="1"/>
              <a:t>int</a:t>
            </a:r>
            <a:r>
              <a:rPr lang="en-GB" dirty="0"/>
              <a:t>[20200</a:t>
            </a:r>
            <a:r>
              <a:rPr lang="en-GB" dirty="0" smtClean="0"/>
              <a:t>];</a:t>
            </a:r>
            <a:endParaRPr lang="en-GB" dirty="0"/>
          </a:p>
          <a:p>
            <a:endParaRPr lang="en-GB" dirty="0"/>
          </a:p>
          <a:p>
            <a:r>
              <a:rPr lang="en-GB" dirty="0"/>
              <a:t>            </a:t>
            </a:r>
            <a:r>
              <a:rPr lang="en-GB" dirty="0" err="1"/>
              <a:t>Func</a:t>
            </a:r>
            <a:r>
              <a:rPr lang="en-GB" dirty="0"/>
              <a:t>&lt;</a:t>
            </a:r>
            <a:r>
              <a:rPr lang="en-GB" dirty="0" err="1"/>
              <a:t>int</a:t>
            </a:r>
            <a:r>
              <a:rPr lang="en-GB" dirty="0"/>
              <a:t>&gt; </a:t>
            </a:r>
            <a:r>
              <a:rPr lang="en-GB" dirty="0" err="1"/>
              <a:t>getSum</a:t>
            </a:r>
            <a:r>
              <a:rPr lang="en-GB" dirty="0"/>
              <a:t> = () =&gt; x + </a:t>
            </a:r>
            <a:r>
              <a:rPr lang="en-GB" dirty="0" err="1" smtClean="0"/>
              <a:t>y.Length</a:t>
            </a:r>
            <a:r>
              <a:rPr lang="en-GB" dirty="0" smtClean="0"/>
              <a:t>;</a:t>
            </a:r>
            <a:endParaRPr lang="en-GB" dirty="0"/>
          </a:p>
          <a:p>
            <a:r>
              <a:rPr lang="en-GB" dirty="0"/>
              <a:t>            </a:t>
            </a:r>
            <a:r>
              <a:rPr lang="en-GB" dirty="0" err="1"/>
              <a:t>Func</a:t>
            </a:r>
            <a:r>
              <a:rPr lang="en-GB" dirty="0"/>
              <a:t>&lt;</a:t>
            </a:r>
            <a:r>
              <a:rPr lang="en-GB" dirty="0" err="1"/>
              <a:t>int</a:t>
            </a:r>
            <a:r>
              <a:rPr lang="en-GB" dirty="0"/>
              <a:t>&gt; </a:t>
            </a:r>
            <a:r>
              <a:rPr lang="en-GB" dirty="0" err="1"/>
              <a:t>getFirst</a:t>
            </a:r>
            <a:r>
              <a:rPr lang="en-GB" dirty="0"/>
              <a:t> = () =&gt; x;</a:t>
            </a:r>
          </a:p>
          <a:p>
            <a:endParaRPr lang="en-GB" dirty="0"/>
          </a:p>
          <a:p>
            <a:r>
              <a:rPr lang="en-GB" dirty="0"/>
              <a:t>            </a:t>
            </a:r>
            <a:r>
              <a:rPr lang="en-GB" dirty="0" err="1"/>
              <a:t>s_LongLived</a:t>
            </a:r>
            <a:r>
              <a:rPr lang="en-GB" dirty="0"/>
              <a:t> = </a:t>
            </a:r>
            <a:r>
              <a:rPr lang="en-GB" dirty="0" err="1"/>
              <a:t>getFirst</a:t>
            </a:r>
            <a:r>
              <a:rPr lang="en-GB" dirty="0"/>
              <a:t>;</a:t>
            </a:r>
          </a:p>
          <a:p>
            <a:r>
              <a:rPr lang="en-GB" dirty="0"/>
              <a:t>        }</a:t>
            </a:r>
          </a:p>
          <a:p>
            <a:r>
              <a:rPr lang="en-GB" dirty="0"/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9033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Garbage Collectors Collect Garbage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focus is really on the non-garbage</a:t>
            </a:r>
          </a:p>
          <a:p>
            <a:r>
              <a:rPr lang="en-GB" dirty="0" smtClean="0"/>
              <a:t>Most (young) objects die young</a:t>
            </a:r>
          </a:p>
          <a:p>
            <a:r>
              <a:rPr lang="en-GB" dirty="0" smtClean="0"/>
              <a:t>Designed to collect dead items without processing them individually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Additionally this allows quick allocation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Note this is for generation 0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004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5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077283"/>
            <a:ext cx="9144000" cy="47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12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All objects are created equal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Copying takes a while</a:t>
            </a:r>
          </a:p>
          <a:p>
            <a:r>
              <a:rPr lang="en-GB" dirty="0" smtClean="0"/>
              <a:t>Need a better way to handle large objects</a:t>
            </a:r>
          </a:p>
          <a:p>
            <a:endParaRPr lang="en-GB" dirty="0"/>
          </a:p>
          <a:p>
            <a:r>
              <a:rPr lang="en-GB" dirty="0" smtClean="0"/>
              <a:t>Resort to standard mark-and-sweep</a:t>
            </a:r>
          </a:p>
          <a:p>
            <a:r>
              <a:rPr lang="en-GB" dirty="0" smtClean="0"/>
              <a:t>No compact at the moment</a:t>
            </a:r>
          </a:p>
          <a:p>
            <a:r>
              <a:rPr lang="en-GB" dirty="0" smtClean="0"/>
              <a:t>Only do when gen2 is collected</a:t>
            </a:r>
          </a:p>
          <a:p>
            <a:r>
              <a:rPr lang="en-GB" dirty="0" smtClean="0"/>
              <a:t>Temporary large objects don’t </a:t>
            </a:r>
            <a:r>
              <a:rPr lang="en-GB" smtClean="0"/>
              <a:t>fit model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85774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GB" dirty="0" smtClean="0"/>
              <a:t>o copying during collection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907976" y="2401381"/>
            <a:ext cx="6264696" cy="648072"/>
            <a:chOff x="907976" y="2401381"/>
            <a:chExt cx="6264696" cy="648072"/>
          </a:xfrm>
        </p:grpSpPr>
        <p:sp>
          <p:nvSpPr>
            <p:cNvPr id="24" name="Rectangle 23"/>
            <p:cNvSpPr/>
            <p:nvPr/>
          </p:nvSpPr>
          <p:spPr>
            <a:xfrm>
              <a:off x="907976" y="2401381"/>
              <a:ext cx="62646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047753" y="2545397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67158" y="2545397"/>
              <a:ext cx="608970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5248" y="2536269"/>
              <a:ext cx="576064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996208" y="2540934"/>
              <a:ext cx="524881" cy="2720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44280" y="2545397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300736" y="2536269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40424" y="2532956"/>
              <a:ext cx="50405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16488" y="2532956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51883" y="2532956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44453" y="4365104"/>
            <a:ext cx="6264696" cy="648072"/>
            <a:chOff x="944453" y="4365104"/>
            <a:chExt cx="6264696" cy="648072"/>
          </a:xfrm>
        </p:grpSpPr>
        <p:sp>
          <p:nvSpPr>
            <p:cNvPr id="43" name="Rectangle 42"/>
            <p:cNvSpPr/>
            <p:nvPr/>
          </p:nvSpPr>
          <p:spPr>
            <a:xfrm>
              <a:off x="944453" y="4365104"/>
              <a:ext cx="62646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84230" y="4509120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032685" y="4504657"/>
              <a:ext cx="524881" cy="2720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976901" y="4496679"/>
              <a:ext cx="50405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95536" y="1835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Before</a:t>
            </a:r>
            <a:endParaRPr lang="en-GB" dirty="0"/>
          </a:p>
        </p:txBody>
      </p:sp>
      <p:sp>
        <p:nvSpPr>
          <p:cNvPr id="69" name="TextBox 68"/>
          <p:cNvSpPr txBox="1"/>
          <p:nvPr/>
        </p:nvSpPr>
        <p:spPr>
          <a:xfrm>
            <a:off x="465022" y="38610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After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1" name="Picture 20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67158" y="4504657"/>
            <a:ext cx="1329050" cy="272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609307" y="4504657"/>
            <a:ext cx="1382858" cy="272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8340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 movement, so no fix-ups</a:t>
            </a:r>
          </a:p>
          <a:p>
            <a:r>
              <a:rPr lang="en-GB" dirty="0" smtClean="0"/>
              <a:t>Potential parallelism</a:t>
            </a:r>
          </a:p>
          <a:p>
            <a:r>
              <a:rPr lang="en-GB" dirty="0" smtClean="0"/>
              <a:t>But potential fragmentation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436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problem of fragmentation</a:t>
            </a:r>
            <a:endParaRPr lang="en-GB" dirty="0"/>
          </a:p>
        </p:txBody>
      </p:sp>
      <p:grpSp>
        <p:nvGrpSpPr>
          <p:cNvPr id="16" name="Group 15"/>
          <p:cNvGrpSpPr/>
          <p:nvPr/>
        </p:nvGrpSpPr>
        <p:grpSpPr>
          <a:xfrm>
            <a:off x="907976" y="1995194"/>
            <a:ext cx="6264696" cy="648072"/>
            <a:chOff x="907976" y="1995194"/>
            <a:chExt cx="6264696" cy="648072"/>
          </a:xfrm>
        </p:grpSpPr>
        <p:sp>
          <p:nvSpPr>
            <p:cNvPr id="5" name="Rectangle 4"/>
            <p:cNvSpPr/>
            <p:nvPr/>
          </p:nvSpPr>
          <p:spPr>
            <a:xfrm>
              <a:off x="907976" y="1995194"/>
              <a:ext cx="62646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47753" y="2139210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67158" y="2139210"/>
              <a:ext cx="608970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75248" y="2130082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996208" y="2134747"/>
              <a:ext cx="524881" cy="272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44280" y="2139210"/>
              <a:ext cx="50405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00736" y="2130082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40424" y="2126769"/>
              <a:ext cx="50405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16488" y="2126769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51883" y="2126769"/>
              <a:ext cx="50405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907976" y="3128527"/>
            <a:ext cx="6264696" cy="648072"/>
            <a:chOff x="907976" y="3128527"/>
            <a:chExt cx="6264696" cy="648072"/>
          </a:xfrm>
        </p:grpSpPr>
        <p:sp>
          <p:nvSpPr>
            <p:cNvPr id="20" name="Rectangle 19"/>
            <p:cNvSpPr/>
            <p:nvPr/>
          </p:nvSpPr>
          <p:spPr>
            <a:xfrm>
              <a:off x="907976" y="3128527"/>
              <a:ext cx="62646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47753" y="3272543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375248" y="3263415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44280" y="3272543"/>
              <a:ext cx="50405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940424" y="3260102"/>
              <a:ext cx="50405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51883" y="3260102"/>
              <a:ext cx="50405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07976" y="5013176"/>
            <a:ext cx="7696471" cy="648072"/>
            <a:chOff x="907976" y="5013176"/>
            <a:chExt cx="7696471" cy="648072"/>
          </a:xfrm>
        </p:grpSpPr>
        <p:sp>
          <p:nvSpPr>
            <p:cNvPr id="31" name="Rectangle 30"/>
            <p:cNvSpPr/>
            <p:nvPr/>
          </p:nvSpPr>
          <p:spPr>
            <a:xfrm>
              <a:off x="907976" y="5013176"/>
              <a:ext cx="7696471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048291" y="5157192"/>
              <a:ext cx="596641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380894" y="5148064"/>
              <a:ext cx="59153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654808" y="5157192"/>
              <a:ext cx="514643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955938" y="5144751"/>
              <a:ext cx="509657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72058" y="5144751"/>
              <a:ext cx="50499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07479" y="5144751"/>
              <a:ext cx="97261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11769" y="1605377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Before collection</a:t>
            </a:r>
            <a:endParaRPr lang="en-GB" dirty="0"/>
          </a:p>
        </p:txBody>
      </p:sp>
      <p:sp>
        <p:nvSpPr>
          <p:cNvPr id="53" name="TextBox 52"/>
          <p:cNvSpPr txBox="1"/>
          <p:nvPr/>
        </p:nvSpPr>
        <p:spPr>
          <a:xfrm>
            <a:off x="471446" y="277163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collection</a:t>
            </a:r>
            <a:endParaRPr lang="en-GB" dirty="0"/>
          </a:p>
        </p:txBody>
      </p:sp>
      <p:sp>
        <p:nvSpPr>
          <p:cNvPr id="54" name="TextBox 53"/>
          <p:cNvSpPr txBox="1"/>
          <p:nvPr/>
        </p:nvSpPr>
        <p:spPr>
          <a:xfrm>
            <a:off x="547935" y="458112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Next allocation</a:t>
            </a:r>
            <a:endParaRPr lang="en-GB" dirty="0"/>
          </a:p>
        </p:txBody>
      </p:sp>
      <p:sp>
        <p:nvSpPr>
          <p:cNvPr id="55" name="Rectangle 54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6" name="Picture 55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ctangle 38"/>
          <p:cNvSpPr/>
          <p:nvPr/>
        </p:nvSpPr>
        <p:spPr>
          <a:xfrm>
            <a:off x="3580148" y="4028067"/>
            <a:ext cx="972616" cy="28803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684977" y="396441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Allocate block of this size: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xmlns="" val="39853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There’s a lot going on inside your process heap </a:t>
            </a:r>
          </a:p>
          <a:p>
            <a:r>
              <a:rPr lang="en-GB" dirty="0" smtClean="0"/>
              <a:t>The only way to really understand what is going on is to use tools to </a:t>
            </a:r>
            <a:r>
              <a:rPr lang="en-GB" smtClean="0"/>
              <a:t>visualise things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6232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simple </a:t>
            </a:r>
            <a:r>
              <a:rPr lang="en-GB" dirty="0" err="1" smtClean="0"/>
              <a:t>mutator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11564" y="1844824"/>
            <a:ext cx="514275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err="1"/>
              <a:t>var</a:t>
            </a:r>
            <a:r>
              <a:rPr lang="en-GB" sz="3200" dirty="0"/>
              <a:t> collect = new List&lt;B&gt;();</a:t>
            </a:r>
            <a:br>
              <a:rPr lang="en-GB" sz="3200" dirty="0"/>
            </a:br>
            <a:r>
              <a:rPr lang="en-GB" sz="3200" dirty="0"/>
              <a:t>while(true)</a:t>
            </a:r>
            <a:br>
              <a:rPr lang="en-GB" sz="3200" dirty="0"/>
            </a:br>
            <a:r>
              <a:rPr lang="en-GB" sz="3200" dirty="0"/>
              <a:t>{</a:t>
            </a:r>
            <a:br>
              <a:rPr lang="en-GB" sz="3200" dirty="0"/>
            </a:br>
            <a:r>
              <a:rPr lang="en-GB" sz="3200" dirty="0"/>
              <a:t> </a:t>
            </a:r>
            <a:r>
              <a:rPr lang="en-GB" sz="3200" dirty="0" smtClean="0"/>
              <a:t>     </a:t>
            </a:r>
            <a:r>
              <a:rPr lang="en-GB" sz="3200" dirty="0" err="1" smtClean="0"/>
              <a:t>collect.Add</a:t>
            </a:r>
            <a:r>
              <a:rPr lang="en-GB" sz="3200" dirty="0" smtClean="0"/>
              <a:t>(new </a:t>
            </a:r>
            <a:r>
              <a:rPr lang="en-GB" sz="3200" dirty="0"/>
              <a:t>A());</a:t>
            </a:r>
            <a:br>
              <a:rPr lang="en-GB" sz="3200" dirty="0"/>
            </a:br>
            <a:r>
              <a:rPr lang="en-GB" sz="3200" dirty="0" smtClean="0"/>
              <a:t>      </a:t>
            </a:r>
            <a:r>
              <a:rPr lang="en-GB" sz="3200" dirty="0"/>
              <a:t>new A();</a:t>
            </a:r>
            <a:br>
              <a:rPr lang="en-GB" sz="3200" dirty="0"/>
            </a:br>
            <a:r>
              <a:rPr lang="en-GB" sz="3200" dirty="0"/>
              <a:t>      new A();</a:t>
            </a:r>
            <a:br>
              <a:rPr lang="en-GB" sz="3200" dirty="0"/>
            </a:br>
            <a:r>
              <a:rPr lang="en-GB" sz="3200" dirty="0" smtClean="0"/>
              <a:t>}</a:t>
            </a:r>
            <a:endParaRPr lang="en-GB" sz="3200" dirty="0"/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xmlns="" val="270003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Collecting generation 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16474" y="197711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Generation 0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331640" y="5301208"/>
            <a:ext cx="62646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/>
          <p:cNvGrpSpPr/>
          <p:nvPr/>
        </p:nvGrpSpPr>
        <p:grpSpPr>
          <a:xfrm>
            <a:off x="1471417" y="5432783"/>
            <a:ext cx="5608186" cy="300473"/>
            <a:chOff x="1471417" y="5432783"/>
            <a:chExt cx="5608186" cy="300473"/>
          </a:xfrm>
        </p:grpSpPr>
        <p:sp>
          <p:nvSpPr>
            <p:cNvPr id="6" name="Rectangle 5"/>
            <p:cNvSpPr/>
            <p:nvPr/>
          </p:nvSpPr>
          <p:spPr>
            <a:xfrm>
              <a:off x="1471417" y="5445224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90822" y="5445224"/>
              <a:ext cx="608970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798912" y="5436096"/>
              <a:ext cx="576064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419872" y="5440761"/>
              <a:ext cx="524881" cy="2720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67944" y="5445224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724400" y="5436096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364088" y="5432783"/>
              <a:ext cx="50405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0152" y="5432783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5547" y="5432783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331640" y="3861048"/>
            <a:ext cx="6264696" cy="648072"/>
            <a:chOff x="1331640" y="3861048"/>
            <a:chExt cx="6264696" cy="648072"/>
          </a:xfrm>
        </p:grpSpPr>
        <p:sp>
          <p:nvSpPr>
            <p:cNvPr id="17" name="Rectangle 16"/>
            <p:cNvSpPr/>
            <p:nvPr/>
          </p:nvSpPr>
          <p:spPr>
            <a:xfrm>
              <a:off x="1331640" y="3861048"/>
              <a:ext cx="62646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71417" y="4005064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90822" y="4005064"/>
              <a:ext cx="608970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98912" y="3995936"/>
              <a:ext cx="576064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1335764" y="2564904"/>
            <a:ext cx="626469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793235" y="3356992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After one iteration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858479" y="4797152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As we go into the fourth iteration</a:t>
            </a:r>
            <a:endParaRPr lang="en-GB" dirty="0"/>
          </a:p>
        </p:txBody>
      </p:sp>
      <p:sp>
        <p:nvSpPr>
          <p:cNvPr id="35" name="Rectangle 34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6" name="Picture 35" descr="RedGate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7653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 space, so copy</a:t>
            </a:r>
            <a:endParaRPr lang="en-GB" dirty="0"/>
          </a:p>
        </p:txBody>
      </p:sp>
      <p:grpSp>
        <p:nvGrpSpPr>
          <p:cNvPr id="17" name="Group 16"/>
          <p:cNvGrpSpPr/>
          <p:nvPr/>
        </p:nvGrpSpPr>
        <p:grpSpPr>
          <a:xfrm>
            <a:off x="1111863" y="3157465"/>
            <a:ext cx="7128792" cy="1728192"/>
            <a:chOff x="1111863" y="3157465"/>
            <a:chExt cx="7128792" cy="1728192"/>
          </a:xfrm>
        </p:grpSpPr>
        <p:sp>
          <p:nvSpPr>
            <p:cNvPr id="15" name="Rectangle 14"/>
            <p:cNvSpPr/>
            <p:nvPr/>
          </p:nvSpPr>
          <p:spPr>
            <a:xfrm>
              <a:off x="1111863" y="4309593"/>
              <a:ext cx="71287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1111863" y="3157465"/>
              <a:ext cx="6264696" cy="1584176"/>
              <a:chOff x="1111863" y="3157465"/>
              <a:chExt cx="6264696" cy="15841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111863" y="3157465"/>
                <a:ext cx="626469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51640" y="3301481"/>
                <a:ext cx="576064" cy="2880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871045" y="3301481"/>
                <a:ext cx="608970" cy="28803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579135" y="3292353"/>
                <a:ext cx="576064" cy="28803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200095" y="3297018"/>
                <a:ext cx="524881" cy="272075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848167" y="3301481"/>
                <a:ext cx="504056" cy="28803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04623" y="3292353"/>
                <a:ext cx="504056" cy="28803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144311" y="3289040"/>
                <a:ext cx="504056" cy="2880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5720375" y="3289040"/>
                <a:ext cx="504056" cy="28803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355770" y="3289040"/>
                <a:ext cx="504056" cy="28803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331985" y="4453609"/>
                <a:ext cx="576064" cy="2880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2003071" y="4453609"/>
                <a:ext cx="576064" cy="2880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2696039" y="4453609"/>
                <a:ext cx="576064" cy="2880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8" name="Straight Arrow Connector 37"/>
              <p:cNvCxnSpPr>
                <a:endCxn id="27" idx="0"/>
              </p:cNvCxnSpPr>
              <p:nvPr/>
            </p:nvCxnSpPr>
            <p:spPr>
              <a:xfrm>
                <a:off x="1539672" y="3433055"/>
                <a:ext cx="80345" cy="10205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endCxn id="28" idx="0"/>
              </p:cNvCxnSpPr>
              <p:nvPr/>
            </p:nvCxnSpPr>
            <p:spPr>
              <a:xfrm flipH="1">
                <a:off x="2291103" y="3445497"/>
                <a:ext cx="1171432" cy="10081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endCxn id="29" idx="0"/>
              </p:cNvCxnSpPr>
              <p:nvPr/>
            </p:nvCxnSpPr>
            <p:spPr>
              <a:xfrm flipH="1">
                <a:off x="2984071" y="3445497"/>
                <a:ext cx="2412268" cy="10081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1" name="Rectangle 60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2" name="Picture 61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539552" y="223622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Promote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388424" y="3298572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gen0</a:t>
            </a:r>
            <a:endParaRPr lang="en-GB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8388424" y="4451648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gen1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xmlns="" val="195197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recycle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15616" y="3112435"/>
            <a:ext cx="7128792" cy="1728192"/>
            <a:chOff x="1115616" y="3112435"/>
            <a:chExt cx="7128792" cy="1728192"/>
          </a:xfrm>
        </p:grpSpPr>
        <p:sp>
          <p:nvSpPr>
            <p:cNvPr id="4" name="Rectangle 3"/>
            <p:cNvSpPr/>
            <p:nvPr/>
          </p:nvSpPr>
          <p:spPr>
            <a:xfrm>
              <a:off x="1115616" y="3112435"/>
              <a:ext cx="62646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15616" y="4264563"/>
              <a:ext cx="71287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35738" y="4408579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06824" y="4408579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699792" y="4408579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1" name="Picture 10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8481219" y="325006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gen0</a:t>
            </a:r>
            <a:endParaRPr lang="en-GB" sz="900" dirty="0"/>
          </a:p>
        </p:txBody>
      </p:sp>
      <p:sp>
        <p:nvSpPr>
          <p:cNvPr id="14" name="TextBox 13"/>
          <p:cNvSpPr txBox="1"/>
          <p:nvPr/>
        </p:nvSpPr>
        <p:spPr>
          <a:xfrm>
            <a:off x="8513285" y="4394040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gen1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xmlns="" val="327091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Fix-up</a:t>
            </a:r>
            <a:endParaRPr lang="en-GB" dirty="0"/>
          </a:p>
        </p:txBody>
      </p:sp>
      <p:grpSp>
        <p:nvGrpSpPr>
          <p:cNvPr id="23" name="Group 22"/>
          <p:cNvGrpSpPr/>
          <p:nvPr/>
        </p:nvGrpSpPr>
        <p:grpSpPr>
          <a:xfrm>
            <a:off x="940227" y="1876262"/>
            <a:ext cx="7128792" cy="3208922"/>
            <a:chOff x="940227" y="1876262"/>
            <a:chExt cx="7128792" cy="3208922"/>
          </a:xfrm>
        </p:grpSpPr>
        <p:sp>
          <p:nvSpPr>
            <p:cNvPr id="5" name="Rectangle 4"/>
            <p:cNvSpPr/>
            <p:nvPr/>
          </p:nvSpPr>
          <p:spPr>
            <a:xfrm>
              <a:off x="940227" y="1876262"/>
              <a:ext cx="6264696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80004" y="2020278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99409" y="2020278"/>
              <a:ext cx="608970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07499" y="2011150"/>
              <a:ext cx="576064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28459" y="2015815"/>
              <a:ext cx="524881" cy="2720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76531" y="2020278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32987" y="2011150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72675" y="2007837"/>
              <a:ext cx="504056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48739" y="2007837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84134" y="2007837"/>
              <a:ext cx="504056" cy="28803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0227" y="3028390"/>
              <a:ext cx="7128792" cy="5760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60349" y="3172406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31435" y="3172406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24403" y="3172406"/>
              <a:ext cx="576064" cy="2880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Arrow Connector 18"/>
            <p:cNvCxnSpPr>
              <a:endCxn id="16" idx="0"/>
            </p:cNvCxnSpPr>
            <p:nvPr/>
          </p:nvCxnSpPr>
          <p:spPr>
            <a:xfrm>
              <a:off x="1368036" y="2151852"/>
              <a:ext cx="80345" cy="10205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7" idx="0"/>
            </p:cNvCxnSpPr>
            <p:nvPr/>
          </p:nvCxnSpPr>
          <p:spPr>
            <a:xfrm flipH="1">
              <a:off x="2119467" y="2164294"/>
              <a:ext cx="1171432" cy="100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endCxn id="18" idx="0"/>
            </p:cNvCxnSpPr>
            <p:nvPr/>
          </p:nvCxnSpPr>
          <p:spPr>
            <a:xfrm flipH="1">
              <a:off x="2812435" y="2164294"/>
              <a:ext cx="2412268" cy="10081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800767" y="4725144"/>
              <a:ext cx="635395" cy="3600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Straight Arrow Connector 23"/>
          <p:cNvCxnSpPr>
            <a:endCxn id="12" idx="2"/>
          </p:cNvCxnSpPr>
          <p:nvPr/>
        </p:nvCxnSpPr>
        <p:spPr>
          <a:xfrm flipH="1" flipV="1">
            <a:off x="5224703" y="2295869"/>
            <a:ext cx="893761" cy="260929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3100467" y="3460438"/>
            <a:ext cx="3017998" cy="1444727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29" name="Picture 28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8481219" y="2020278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gen0</a:t>
            </a:r>
            <a:endParaRPr lang="en-GB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8481219" y="3172406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 smtClean="0"/>
              <a:t>gen1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xmlns="" val="21351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Trick is that objects are allowed to move</a:t>
            </a:r>
          </a:p>
          <a:p>
            <a:r>
              <a:rPr lang="en-GB" dirty="0"/>
              <a:t>Need to get to a safe point when pointers can be fixed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44324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1967</TotalTime>
  <Words>834</Words>
  <Application>Microsoft Office PowerPoint</Application>
  <PresentationFormat>On-screen Show (4:3)</PresentationFormat>
  <Paragraphs>181</Paragraphs>
  <Slides>35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Some Common Misconceptions About Memory Management in .NET</vt:lpstr>
      <vt:lpstr>Contents</vt:lpstr>
      <vt:lpstr>Garbage Collectors Collect Garbage</vt:lpstr>
      <vt:lpstr>A simple mutator</vt:lpstr>
      <vt:lpstr>Collecting generation 0</vt:lpstr>
      <vt:lpstr>No space, so copy</vt:lpstr>
      <vt:lpstr>And recycle</vt:lpstr>
      <vt:lpstr>Fix-up</vt:lpstr>
      <vt:lpstr>Observations</vt:lpstr>
      <vt:lpstr>Fast allocation</vt:lpstr>
      <vt:lpstr>And there is one other trick</vt:lpstr>
      <vt:lpstr>Lots of gen0 collections is bad </vt:lpstr>
      <vt:lpstr>Performance counters are accurate </vt:lpstr>
      <vt:lpstr>Periodic measurements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.NET doesn’t leak</vt:lpstr>
      <vt:lpstr>New definition</vt:lpstr>
      <vt:lpstr>What makes things live longer?</vt:lpstr>
      <vt:lpstr>Application</vt:lpstr>
      <vt:lpstr>User</vt:lpstr>
      <vt:lpstr>Library</vt:lpstr>
      <vt:lpstr>Compiler</vt:lpstr>
      <vt:lpstr>Closures</vt:lpstr>
      <vt:lpstr>Slide 30</vt:lpstr>
      <vt:lpstr>All objects are created equal</vt:lpstr>
      <vt:lpstr>No copying during collection</vt:lpstr>
      <vt:lpstr>Some observations</vt:lpstr>
      <vt:lpstr>The problem of fragmentation</vt:lpstr>
      <vt:lpstr>Conclusion</vt:lpstr>
    </vt:vector>
  </TitlesOfParts>
  <Company>RedGate Software ltd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Common Memory Problems</dc:title>
  <dc:creator>clive.tong</dc:creator>
  <cp:lastModifiedBy>Clive</cp:lastModifiedBy>
  <cp:revision>162</cp:revision>
  <dcterms:created xsi:type="dcterms:W3CDTF">2010-09-07T14:08:24Z</dcterms:created>
  <dcterms:modified xsi:type="dcterms:W3CDTF">2011-05-29T17:28:39Z</dcterms:modified>
</cp:coreProperties>
</file>