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9" r:id="rId3"/>
    <p:sldId id="258" r:id="rId4"/>
    <p:sldId id="294" r:id="rId5"/>
    <p:sldId id="292" r:id="rId6"/>
    <p:sldId id="260" r:id="rId7"/>
    <p:sldId id="261" r:id="rId8"/>
    <p:sldId id="262" r:id="rId9"/>
    <p:sldId id="293" r:id="rId10"/>
    <p:sldId id="263" r:id="rId11"/>
    <p:sldId id="264" r:id="rId12"/>
    <p:sldId id="265" r:id="rId13"/>
    <p:sldId id="266" r:id="rId14"/>
    <p:sldId id="267" r:id="rId15"/>
    <p:sldId id="268" r:id="rId16"/>
    <p:sldId id="269" r:id="rId17"/>
    <p:sldId id="270" r:id="rId18"/>
    <p:sldId id="272" r:id="rId19"/>
    <p:sldId id="273" r:id="rId20"/>
    <p:sldId id="271" r:id="rId21"/>
    <p:sldId id="275" r:id="rId22"/>
    <p:sldId id="274" r:id="rId23"/>
    <p:sldId id="276" r:id="rId24"/>
    <p:sldId id="278" r:id="rId25"/>
    <p:sldId id="277" r:id="rId26"/>
    <p:sldId id="279" r:id="rId27"/>
    <p:sldId id="280" r:id="rId28"/>
    <p:sldId id="282" r:id="rId29"/>
    <p:sldId id="281" r:id="rId30"/>
    <p:sldId id="283" r:id="rId31"/>
    <p:sldId id="284" r:id="rId32"/>
    <p:sldId id="286" r:id="rId33"/>
    <p:sldId id="285" r:id="rId34"/>
    <p:sldId id="288" r:id="rId35"/>
    <p:sldId id="289" r:id="rId36"/>
    <p:sldId id="290" r:id="rId37"/>
    <p:sldId id="291"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78" autoAdjust="0"/>
  </p:normalViewPr>
  <p:slideViewPr>
    <p:cSldViewPr>
      <p:cViewPr>
        <p:scale>
          <a:sx n="87" d="100"/>
          <a:sy n="87" d="100"/>
        </p:scale>
        <p:origin x="-6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63A9D8-D62D-4C1F-813A-424ED6D399E8}" type="datetimeFigureOut">
              <a:rPr lang="en-GB" smtClean="0"/>
              <a:t>25/09/2012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6059-D6F7-4FD4-B3E4-6B316932151E}" type="slidenum">
              <a:rPr lang="en-GB" smtClean="0"/>
              <a:t>‹#›</a:t>
            </a:fld>
            <a:endParaRPr lang="en-GB"/>
          </a:p>
        </p:txBody>
      </p:sp>
    </p:spTree>
    <p:extLst>
      <p:ext uri="{BB962C8B-B14F-4D97-AF65-F5344CB8AC3E}">
        <p14:creationId xmlns:p14="http://schemas.microsoft.com/office/powerpoint/2010/main" val="309909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 was essentially a better Java. </a:t>
            </a:r>
            <a:r>
              <a:rPr lang="en-GB" dirty="0" err="1" smtClean="0"/>
              <a:t>Valuetypes</a:t>
            </a:r>
            <a:r>
              <a:rPr lang="en-GB" dirty="0" smtClean="0"/>
              <a:t>/non-virtual</a:t>
            </a:r>
            <a:r>
              <a:rPr lang="en-GB" baseline="0" dirty="0" smtClean="0"/>
              <a:t> methods for performance and a focus on more component oriented features like events/properties. Good interaction with unmanaged code and COM.</a:t>
            </a:r>
          </a:p>
          <a:p>
            <a:r>
              <a:rPr lang="en-GB" dirty="0" smtClean="0"/>
              <a:t>2.0 generics was an</a:t>
            </a:r>
            <a:r>
              <a:rPr lang="en-GB" baseline="0" dirty="0" smtClean="0"/>
              <a:t> improvement allowing more efficient collections – not all stored as Object and then cast when fetched from the collection. Major change to the virtual machine itself as the generics are represented at runtime and used in the IL instructions (</a:t>
            </a:r>
            <a:r>
              <a:rPr lang="en-GB" baseline="0" dirty="0" err="1" smtClean="0"/>
              <a:t>cf</a:t>
            </a:r>
            <a:r>
              <a:rPr lang="en-GB" baseline="0" dirty="0" smtClean="0"/>
              <a:t> Java)</a:t>
            </a:r>
          </a:p>
          <a:p>
            <a:r>
              <a:rPr lang="en-GB" baseline="0" dirty="0" smtClean="0"/>
              <a:t>3.0 introduced a DSL for general purpose querying into the language (plus new GUI technology WPF with its XAML that led to Silverlight). Anonymous typed and lambda expressions, but all implemented by the compiler via code generation with no support from the underlying CLR.</a:t>
            </a:r>
          </a:p>
          <a:p>
            <a:r>
              <a:rPr lang="en-GB" baseline="0" dirty="0" smtClean="0"/>
              <a:t>4.0 introduced dynamic language support, adding a dynamic type that deferred the method lookup until runtime (side-stepping the usual strong type checking of the C# compiler). No need for .Item all over the place.</a:t>
            </a:r>
          </a:p>
          <a:p>
            <a:r>
              <a:rPr lang="en-GB" baseline="0" dirty="0" smtClean="0"/>
              <a:t>5.0 main feature is asynchrony… the world is full of applications that need to talk to other applications, while band width and other concerns mean that we may be waiting for the reply for some time.</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a:t>
            </a:fld>
            <a:endParaRPr lang="en-GB"/>
          </a:p>
        </p:txBody>
      </p:sp>
    </p:spTree>
    <p:extLst>
      <p:ext uri="{BB962C8B-B14F-4D97-AF65-F5344CB8AC3E}">
        <p14:creationId xmlns:p14="http://schemas.microsoft.com/office/powerpoint/2010/main" val="70727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need the method to return quickly, so that we get back into the processing of the message loop,</a:t>
            </a:r>
            <a:r>
              <a:rPr lang="en-GB" baseline="0" dirty="0" smtClean="0"/>
              <a:t> but we also don’t want to lose the state of the local variables that are live at the point that we return as we need them in the following code.</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18</a:t>
            </a:fld>
            <a:endParaRPr lang="en-GB"/>
          </a:p>
        </p:txBody>
      </p:sp>
    </p:spTree>
    <p:extLst>
      <p:ext uri="{BB962C8B-B14F-4D97-AF65-F5344CB8AC3E}">
        <p14:creationId xmlns:p14="http://schemas.microsoft.com/office/powerpoint/2010/main" val="1812097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Lambda expression to capture the state – this is the kind of thing</a:t>
            </a:r>
            <a:r>
              <a:rPr lang="en-GB" baseline="0" dirty="0" smtClean="0"/>
              <a:t> that </a:t>
            </a:r>
            <a:r>
              <a:rPr lang="en-GB" baseline="0" dirty="0" err="1" smtClean="0"/>
              <a:t>nodeJs</a:t>
            </a:r>
            <a:r>
              <a:rPr lang="en-GB" baseline="0" dirty="0" smtClean="0"/>
              <a:t> does.</a:t>
            </a:r>
            <a:endParaRPr lang="en-GB" dirty="0" smtClean="0"/>
          </a:p>
          <a:p>
            <a:r>
              <a:rPr lang="en-GB" dirty="0" smtClean="0"/>
              <a:t>Demand that Read2 calls us back then the operation completes</a:t>
            </a:r>
          </a:p>
          <a:p>
            <a:r>
              <a:rPr lang="en-GB" dirty="0" smtClean="0"/>
              <a:t>  - though there are some subtle effects here </a:t>
            </a:r>
          </a:p>
          <a:p>
            <a:r>
              <a:rPr lang="en-GB" dirty="0" smtClean="0"/>
              <a:t>    – some</a:t>
            </a:r>
            <a:r>
              <a:rPr lang="en-GB" baseline="0" dirty="0" smtClean="0"/>
              <a:t> operations are bound to the thread on which they happen</a:t>
            </a:r>
          </a:p>
          <a:p>
            <a:r>
              <a:rPr lang="en-GB" baseline="0" dirty="0" smtClean="0"/>
              <a:t>      -  maybe the continuation code wants to set a value into a label of the GUI</a:t>
            </a:r>
          </a:p>
          <a:p>
            <a:r>
              <a:rPr lang="en-GB" baseline="0" dirty="0" smtClean="0"/>
              <a:t>       (we’ll talk more about the issue of keeping the rest of the method on the right thread).</a:t>
            </a:r>
          </a:p>
          <a:p>
            <a:r>
              <a:rPr lang="en-GB" baseline="0" dirty="0" smtClean="0"/>
              <a:t>We can then return from the button click handler, back to the message loop… this is saving resources as we aren’t locking the thread</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19</a:t>
            </a:fld>
            <a:endParaRPr lang="en-GB"/>
          </a:p>
        </p:txBody>
      </p:sp>
    </p:spTree>
    <p:extLst>
      <p:ext uri="{BB962C8B-B14F-4D97-AF65-F5344CB8AC3E}">
        <p14:creationId xmlns:p14="http://schemas.microsoft.com/office/powerpoint/2010/main" val="123573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to make it clear what this has bought us…</a:t>
            </a:r>
          </a:p>
          <a:p>
            <a:r>
              <a:rPr lang="en-GB" dirty="0" smtClean="0"/>
              <a:t>  Read2 maybe executes</a:t>
            </a:r>
            <a:r>
              <a:rPr lang="en-GB" baseline="0" dirty="0" smtClean="0"/>
              <a:t> and blocks on a thread pool thread</a:t>
            </a:r>
          </a:p>
          <a:p>
            <a:r>
              <a:rPr lang="en-GB" baseline="0" dirty="0" smtClean="0"/>
              <a:t>   - better still gets the OS to start the read and then gets called back (on a thread pool thread) by the OS when it can continue</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20</a:t>
            </a:fld>
            <a:endParaRPr lang="en-GB"/>
          </a:p>
        </p:txBody>
      </p:sp>
    </p:spTree>
    <p:extLst>
      <p:ext uri="{BB962C8B-B14F-4D97-AF65-F5344CB8AC3E}">
        <p14:creationId xmlns:p14="http://schemas.microsoft.com/office/powerpoint/2010/main" val="162182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 button click is being handled, other messages can get in</a:t>
            </a:r>
            <a:r>
              <a:rPr lang="en-GB" baseline="0" dirty="0" smtClean="0"/>
              <a:t> there, most obviously multiple clicks to the button unless we go to the trouble of disabling and re-enabling it.</a:t>
            </a:r>
          </a:p>
          <a:p>
            <a:r>
              <a:rPr lang="en-GB" baseline="0" dirty="0" smtClean="0"/>
              <a:t>  [That’s something we should be doing anyway]</a:t>
            </a:r>
          </a:p>
          <a:p>
            <a:endParaRPr lang="en-GB" dirty="0" smtClean="0"/>
          </a:p>
        </p:txBody>
      </p:sp>
      <p:sp>
        <p:nvSpPr>
          <p:cNvPr id="4" name="Slide Number Placeholder 3"/>
          <p:cNvSpPr>
            <a:spLocks noGrp="1"/>
          </p:cNvSpPr>
          <p:nvPr>
            <p:ph type="sldNum" sz="quarter" idx="10"/>
          </p:nvPr>
        </p:nvSpPr>
        <p:spPr/>
        <p:txBody>
          <a:bodyPr/>
          <a:lstStyle/>
          <a:p>
            <a:fld id="{4AD46059-D6F7-4FD4-B3E4-6B316932151E}" type="slidenum">
              <a:rPr lang="en-GB" smtClean="0"/>
              <a:t>21</a:t>
            </a:fld>
            <a:endParaRPr lang="en-GB"/>
          </a:p>
        </p:txBody>
      </p:sp>
    </p:spTree>
    <p:extLst>
      <p:ext uri="{BB962C8B-B14F-4D97-AF65-F5344CB8AC3E}">
        <p14:creationId xmlns:p14="http://schemas.microsoft.com/office/powerpoint/2010/main" val="134725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change to using some user written classes to</a:t>
            </a:r>
          </a:p>
          <a:p>
            <a:pPr marL="285750" indent="-285750">
              <a:buAutoNum type="romanLcParenBoth"/>
            </a:pPr>
            <a:r>
              <a:rPr lang="en-GB" baseline="0" dirty="0" smtClean="0"/>
              <a:t>Make it clear that this isn’t just for framework classes</a:t>
            </a:r>
          </a:p>
          <a:p>
            <a:pPr marL="285750" indent="-285750">
              <a:buAutoNum type="romanLcParenBoth"/>
            </a:pPr>
            <a:r>
              <a:rPr lang="en-GB" baseline="0" dirty="0" smtClean="0"/>
              <a:t>Make it clear that anyone can implement the relevant pattern and interface</a:t>
            </a:r>
          </a:p>
          <a:p>
            <a:pPr marL="0" indent="0">
              <a:buNone/>
            </a:pPr>
            <a:r>
              <a:rPr lang="en-GB" baseline="0" dirty="0" smtClean="0"/>
              <a:t>What we’d really like is a way to mark where the method should return, and obviously we’d like the compiler to know which methods it is expected to modify in this way(so that it can check our expectations). The compiler is going to take our existing method, work out the places where the method can return and hook into the classes so that execution continues once the spawned operation completes.</a:t>
            </a:r>
          </a:p>
          <a:p>
            <a:pPr marL="0" indent="0">
              <a:buNone/>
            </a:pPr>
            <a:r>
              <a:rPr lang="en-GB" baseline="0" dirty="0" smtClean="0"/>
              <a:t>Asynchronous lambda expressions and delegates too</a:t>
            </a:r>
          </a:p>
          <a:p>
            <a:pPr marL="0" indent="0">
              <a:buNone/>
            </a:pPr>
            <a:endParaRPr lang="en-GB" dirty="0" smtClean="0"/>
          </a:p>
        </p:txBody>
      </p:sp>
      <p:sp>
        <p:nvSpPr>
          <p:cNvPr id="4" name="Slide Number Placeholder 3"/>
          <p:cNvSpPr>
            <a:spLocks noGrp="1"/>
          </p:cNvSpPr>
          <p:nvPr>
            <p:ph type="sldNum" sz="quarter" idx="10"/>
          </p:nvPr>
        </p:nvSpPr>
        <p:spPr/>
        <p:txBody>
          <a:bodyPr/>
          <a:lstStyle/>
          <a:p>
            <a:fld id="{4AD46059-D6F7-4FD4-B3E4-6B316932151E}" type="slidenum">
              <a:rPr lang="en-GB" smtClean="0"/>
              <a:t>22</a:t>
            </a:fld>
            <a:endParaRPr lang="en-GB"/>
          </a:p>
        </p:txBody>
      </p:sp>
    </p:spTree>
    <p:extLst>
      <p:ext uri="{BB962C8B-B14F-4D97-AF65-F5344CB8AC3E}">
        <p14:creationId xmlns:p14="http://schemas.microsoft.com/office/powerpoint/2010/main" val="1040822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hooks does the compiler need us</a:t>
            </a:r>
            <a:r>
              <a:rPr lang="en-GB" baseline="0" dirty="0" smtClean="0"/>
              <a:t> to implement to let it do the method breaking for us?</a:t>
            </a:r>
            <a:endParaRPr lang="en-GB" dirty="0" smtClean="0"/>
          </a:p>
          <a:p>
            <a:r>
              <a:rPr lang="en-GB" dirty="0" smtClean="0"/>
              <a:t>Much</a:t>
            </a:r>
            <a:r>
              <a:rPr lang="en-GB" baseline="0" dirty="0" smtClean="0"/>
              <a:t> like Enumerators, where the compiler looks for a public </a:t>
            </a:r>
            <a:r>
              <a:rPr lang="en-GB" baseline="0" dirty="0" err="1" smtClean="0"/>
              <a:t>GetEnumerator</a:t>
            </a:r>
            <a:r>
              <a:rPr lang="en-GB" baseline="0" dirty="0" smtClean="0"/>
              <a:t> method.</a:t>
            </a:r>
          </a:p>
          <a:p>
            <a:r>
              <a:rPr lang="en-GB" baseline="0" dirty="0" smtClean="0"/>
              <a:t>The compiler looks for a top level method called </a:t>
            </a:r>
            <a:r>
              <a:rPr lang="en-GB" baseline="0" dirty="0" err="1" smtClean="0"/>
              <a:t>GetAwaiter</a:t>
            </a:r>
            <a:r>
              <a:rPr lang="en-GB" baseline="0" dirty="0" smtClean="0"/>
              <a:t>. This is often implemented to return this, but here we generate a new instance… this returned instance offers the hooks that the compiler needs:</a:t>
            </a:r>
          </a:p>
          <a:p>
            <a:pPr marL="285750" indent="-285750">
              <a:buAutoNum type="romanLcParenBoth"/>
            </a:pPr>
            <a:r>
              <a:rPr lang="en-GB" baseline="0" dirty="0" smtClean="0"/>
              <a:t>Has the method completed already</a:t>
            </a:r>
          </a:p>
          <a:p>
            <a:pPr marL="285750" indent="-285750">
              <a:buAutoNum type="romanLcParenBoth"/>
            </a:pPr>
            <a:r>
              <a:rPr lang="en-GB" baseline="0" dirty="0" smtClean="0"/>
              <a:t>Get the result if it has completed</a:t>
            </a:r>
          </a:p>
          <a:p>
            <a:pPr marL="285750" indent="-285750">
              <a:buAutoNum type="romanLcParenBoth"/>
            </a:pPr>
            <a:r>
              <a:rPr lang="en-GB" baseline="0" dirty="0" smtClean="0"/>
              <a:t>A hook that the client calls once it has finished.</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23</a:t>
            </a:fld>
            <a:endParaRPr lang="en-GB"/>
          </a:p>
        </p:txBody>
      </p:sp>
    </p:spTree>
    <p:extLst>
      <p:ext uri="{BB962C8B-B14F-4D97-AF65-F5344CB8AC3E}">
        <p14:creationId xmlns:p14="http://schemas.microsoft.com/office/powerpoint/2010/main" val="118008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example we have so far is quite simple. In particular it returns nothing (</a:t>
            </a:r>
            <a:r>
              <a:rPr lang="en-GB" dirty="0" err="1" smtClean="0"/>
              <a:t>ie</a:t>
            </a:r>
            <a:r>
              <a:rPr lang="en-GB" dirty="0" smtClean="0"/>
              <a:t> void). The question</a:t>
            </a:r>
            <a:r>
              <a:rPr lang="en-GB" baseline="0" dirty="0" smtClean="0"/>
              <a:t> is, how do we modify things to allow us to return a value from the </a:t>
            </a:r>
            <a:r>
              <a:rPr lang="en-GB" baseline="0" dirty="0" err="1" smtClean="0"/>
              <a:t>async</a:t>
            </a:r>
            <a:r>
              <a:rPr lang="en-GB" baseline="0" dirty="0" smtClean="0"/>
              <a:t> method.</a:t>
            </a:r>
          </a:p>
          <a:p>
            <a:r>
              <a:rPr lang="en-GB" baseline="0" dirty="0" smtClean="0"/>
              <a:t>We can’t keep the void – we need something else.</a:t>
            </a:r>
          </a:p>
          <a:p>
            <a:r>
              <a:rPr lang="en-GB" baseline="0" dirty="0" smtClean="0"/>
              <a:t>This method returns at the time it hits the await expression, and the </a:t>
            </a:r>
            <a:r>
              <a:rPr lang="en-GB" baseline="0" dirty="0" err="1" smtClean="0"/>
              <a:t>int</a:t>
            </a:r>
            <a:r>
              <a:rPr lang="en-GB" baseline="0" dirty="0" smtClean="0"/>
              <a:t> value will not be available until much later</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24</a:t>
            </a:fld>
            <a:endParaRPr lang="en-GB"/>
          </a:p>
        </p:txBody>
      </p:sp>
    </p:spTree>
    <p:extLst>
      <p:ext uri="{BB962C8B-B14F-4D97-AF65-F5344CB8AC3E}">
        <p14:creationId xmlns:p14="http://schemas.microsoft.com/office/powerpoint/2010/main" val="137250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the answer</a:t>
            </a:r>
            <a:r>
              <a:rPr lang="en-GB" baseline="0" dirty="0" smtClean="0"/>
              <a:t> lies in a very cool library that was included in .NET 4 – the TPL (task parallel library).</a:t>
            </a:r>
          </a:p>
          <a:p>
            <a:r>
              <a:rPr lang="en-GB" baseline="0" dirty="0" smtClean="0"/>
              <a:t>Tasks give us a way of representing a future – a value that isn’t yet available at the current time, but will be available in the future.</a:t>
            </a:r>
          </a:p>
          <a:p>
            <a:r>
              <a:rPr lang="en-GB" baseline="0" dirty="0" smtClean="0"/>
              <a:t>Moreover, there is a series of operators that let us combine tasks – for example, we can link two tasks so that the second begins when the first finishes.</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25</a:t>
            </a:fld>
            <a:endParaRPr lang="en-GB"/>
          </a:p>
        </p:txBody>
      </p:sp>
    </p:spTree>
    <p:extLst>
      <p:ext uri="{BB962C8B-B14F-4D97-AF65-F5344CB8AC3E}">
        <p14:creationId xmlns:p14="http://schemas.microsoft.com/office/powerpoint/2010/main" val="2995788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can use a</a:t>
            </a:r>
            <a:r>
              <a:rPr lang="en-GB" baseline="0" dirty="0" smtClean="0"/>
              <a:t> Task&lt;</a:t>
            </a:r>
            <a:r>
              <a:rPr lang="en-GB" baseline="0" dirty="0" err="1" smtClean="0"/>
              <a:t>int</a:t>
            </a:r>
            <a:r>
              <a:rPr lang="en-GB" baseline="0" dirty="0" smtClean="0"/>
              <a:t>&gt; as a placeholder for the integer value that will eventually be available.</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26</a:t>
            </a:fld>
            <a:endParaRPr lang="en-GB"/>
          </a:p>
        </p:txBody>
      </p:sp>
    </p:spTree>
    <p:extLst>
      <p:ext uri="{BB962C8B-B14F-4D97-AF65-F5344CB8AC3E}">
        <p14:creationId xmlns:p14="http://schemas.microsoft.com/office/powerpoint/2010/main" val="4081809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several other things that we need too.</a:t>
            </a:r>
          </a:p>
          <a:p>
            <a:r>
              <a:rPr lang="en-GB" dirty="0" smtClean="0"/>
              <a:t>Some way to handle exceptions which will inevitably happen when we do things</a:t>
            </a:r>
            <a:r>
              <a:rPr lang="en-GB" baseline="0" dirty="0" smtClean="0"/>
              <a:t> for real.</a:t>
            </a:r>
          </a:p>
          <a:p>
            <a:r>
              <a:rPr lang="en-GB" dirty="0" smtClean="0"/>
              <a:t>There is a slight difficulty</a:t>
            </a:r>
            <a:r>
              <a:rPr lang="en-GB" baseline="0" dirty="0" smtClean="0"/>
              <a:t> with void returning methods and exceptions </a:t>
            </a:r>
          </a:p>
          <a:p>
            <a:r>
              <a:rPr lang="en-GB" baseline="0" dirty="0" smtClean="0"/>
              <a:t>  - where does the exception get raised, as there can’t be anyone waiting for the result</a:t>
            </a:r>
          </a:p>
        </p:txBody>
      </p:sp>
      <p:sp>
        <p:nvSpPr>
          <p:cNvPr id="4" name="Slide Number Placeholder 3"/>
          <p:cNvSpPr>
            <a:spLocks noGrp="1"/>
          </p:cNvSpPr>
          <p:nvPr>
            <p:ph type="sldNum" sz="quarter" idx="10"/>
          </p:nvPr>
        </p:nvSpPr>
        <p:spPr/>
        <p:txBody>
          <a:bodyPr/>
          <a:lstStyle/>
          <a:p>
            <a:fld id="{4AD46059-D6F7-4FD4-B3E4-6B316932151E}" type="slidenum">
              <a:rPr lang="en-GB" smtClean="0"/>
              <a:t>27</a:t>
            </a:fld>
            <a:endParaRPr lang="en-GB"/>
          </a:p>
        </p:txBody>
      </p:sp>
    </p:spTree>
    <p:extLst>
      <p:ext uri="{BB962C8B-B14F-4D97-AF65-F5344CB8AC3E}">
        <p14:creationId xmlns:p14="http://schemas.microsoft.com/office/powerpoint/2010/main" val="188083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a common source of bugs, the second a way of optimising a common pattern.</a:t>
            </a:r>
          </a:p>
          <a:p>
            <a:r>
              <a:rPr lang="en-GB" dirty="0" smtClean="0"/>
              <a:t>The</a:t>
            </a:r>
            <a:r>
              <a:rPr lang="en-GB" baseline="0" dirty="0" smtClean="0"/>
              <a:t> big feature is a major change to the language to support new patterns of application caused by mobile/web and multithreading</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4</a:t>
            </a:fld>
            <a:endParaRPr lang="en-GB"/>
          </a:p>
        </p:txBody>
      </p:sp>
    </p:spTree>
    <p:extLst>
      <p:ext uri="{BB962C8B-B14F-4D97-AF65-F5344CB8AC3E}">
        <p14:creationId xmlns:p14="http://schemas.microsoft.com/office/powerpoint/2010/main" val="27063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context problem is also solvable.</a:t>
            </a:r>
            <a:r>
              <a:rPr lang="en-GB" baseline="0" dirty="0" smtClean="0"/>
              <a:t> .NET 2 introduced the notion of Synchronisation and execution contexts which capture (some of) the state of the thread, allowing us to restore that state when we want to continue the execution of the method.</a:t>
            </a:r>
            <a:endParaRPr lang="en-GB" dirty="0" smtClean="0"/>
          </a:p>
          <a:p>
            <a:r>
              <a:rPr lang="en-GB" dirty="0" smtClean="0"/>
              <a:t>This example demonstrates the synchronisation context which supports posting something back to the thread –</a:t>
            </a:r>
            <a:r>
              <a:rPr lang="en-GB" baseline="0" dirty="0" smtClean="0"/>
              <a:t> Windows Forms sets up such a context, but thread pool threads and console application main threads simple return null.</a:t>
            </a:r>
          </a:p>
          <a:p>
            <a:r>
              <a:rPr lang="en-GB" baseline="0" dirty="0" smtClean="0"/>
              <a:t>For void returning methods</a:t>
            </a:r>
          </a:p>
          <a:p>
            <a:r>
              <a:rPr lang="en-GB" baseline="0" dirty="0" smtClean="0"/>
              <a:t> - the specification talks about the exception getting thrown in the right synchronisation context</a:t>
            </a:r>
          </a:p>
          <a:p>
            <a:r>
              <a:rPr lang="en-GB" baseline="0" dirty="0" smtClean="0"/>
              <a:t>Compiler generated code will flow the execution context (as it’s a very low level notion), but not the synchronisation context </a:t>
            </a:r>
          </a:p>
          <a:p>
            <a:r>
              <a:rPr lang="en-GB" baseline="0" dirty="0" smtClean="0"/>
              <a:t>  - specially implemented as the synchronisation context is included in the execution context </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28</a:t>
            </a:fld>
            <a:endParaRPr lang="en-GB"/>
          </a:p>
        </p:txBody>
      </p:sp>
    </p:spTree>
    <p:extLst>
      <p:ext uri="{BB962C8B-B14F-4D97-AF65-F5344CB8AC3E}">
        <p14:creationId xmlns:p14="http://schemas.microsoft.com/office/powerpoint/2010/main" val="223798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going</a:t>
            </a:r>
            <a:r>
              <a:rPr lang="en-GB" baseline="0" dirty="0" smtClean="0"/>
              <a:t> to take a look at the results of the transformation that the compiler, to see how it interacts with the </a:t>
            </a:r>
            <a:r>
              <a:rPr lang="en-GB" baseline="0" dirty="0" err="1" smtClean="0"/>
              <a:t>awaiter</a:t>
            </a:r>
            <a:r>
              <a:rPr lang="en-GB" baseline="0" dirty="0" smtClean="0"/>
              <a:t> pattern that we looked at earlier.</a:t>
            </a:r>
          </a:p>
          <a:p>
            <a:r>
              <a:rPr lang="en-GB" baseline="0" dirty="0" smtClean="0"/>
              <a:t>We’ll continue to work with the click handler that we’ve been using up to now.</a:t>
            </a:r>
          </a:p>
          <a:p>
            <a:r>
              <a:rPr lang="en-GB" baseline="0" dirty="0" smtClean="0"/>
              <a:t>When we load the compiled code into Reflector, it uses its knowledge of the pattern to paste the compiler implementation back into something that looks very much like the original C# implementation.</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29</a:t>
            </a:fld>
            <a:endParaRPr lang="en-GB"/>
          </a:p>
        </p:txBody>
      </p:sp>
    </p:spTree>
    <p:extLst>
      <p:ext uri="{BB962C8B-B14F-4D97-AF65-F5344CB8AC3E}">
        <p14:creationId xmlns:p14="http://schemas.microsoft.com/office/powerpoint/2010/main" val="2374192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Turning down the framework level,</a:t>
            </a:r>
            <a:r>
              <a:rPr lang="en-GB" baseline="0" dirty="0" smtClean="0"/>
              <a:t> stops Reflector hiding the generating code so we get to see more what it looks like.</a:t>
            </a:r>
          </a:p>
          <a:p>
            <a:r>
              <a:rPr lang="en-GB" baseline="0" dirty="0" smtClean="0"/>
              <a:t>It looks like the code we started has been thrown away, and replaced by something that manipulations an instance of a new </a:t>
            </a:r>
            <a:r>
              <a:rPr lang="en-GB" baseline="0" dirty="0" err="1" smtClean="0"/>
              <a:t>struct</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30</a:t>
            </a:fld>
            <a:endParaRPr lang="en-GB"/>
          </a:p>
        </p:txBody>
      </p:sp>
    </p:spTree>
    <p:extLst>
      <p:ext uri="{BB962C8B-B14F-4D97-AF65-F5344CB8AC3E}">
        <p14:creationId xmlns:p14="http://schemas.microsoft.com/office/powerpoint/2010/main" val="1681323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fields in this structure that correspond</a:t>
            </a:r>
            <a:r>
              <a:rPr lang="en-GB" baseline="0" dirty="0" smtClean="0"/>
              <a:t> to the local variables from the original method – this kind of technique you see in the compilation of lambda expressions – the hoisting of closed over variables into an object with a longer lifetime.</a:t>
            </a:r>
          </a:p>
          <a:p>
            <a:r>
              <a:rPr lang="en-GB" baseline="0" dirty="0" smtClean="0"/>
              <a:t>Stack is used to handle the case where we have multiple await expressions in a statement</a:t>
            </a:r>
          </a:p>
          <a:p>
            <a:r>
              <a:rPr lang="en-GB" baseline="0" dirty="0" smtClean="0"/>
              <a:t>  - </a:t>
            </a:r>
            <a:r>
              <a:rPr lang="en-GB" baseline="0" dirty="0" err="1" smtClean="0"/>
              <a:t>int</a:t>
            </a:r>
            <a:r>
              <a:rPr lang="en-GB" baseline="0" dirty="0" smtClean="0"/>
              <a:t> x = await foo1() + await foo2()</a:t>
            </a:r>
          </a:p>
          <a:p>
            <a:r>
              <a:rPr lang="en-GB" baseline="0" dirty="0" smtClean="0"/>
              <a:t>The key element here is the </a:t>
            </a:r>
            <a:r>
              <a:rPr lang="en-GB" baseline="0" dirty="0" err="1" smtClean="0"/>
              <a:t>MoveNext</a:t>
            </a:r>
            <a:r>
              <a:rPr lang="en-GB" baseline="0" dirty="0" smtClean="0"/>
              <a:t> method. The name is based on the way that enumerators are implemented, and is used to transition a stopped method to its next stopping point.</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31</a:t>
            </a:fld>
            <a:endParaRPr lang="en-GB"/>
          </a:p>
        </p:txBody>
      </p:sp>
    </p:spTree>
    <p:extLst>
      <p:ext uri="{BB962C8B-B14F-4D97-AF65-F5344CB8AC3E}">
        <p14:creationId xmlns:p14="http://schemas.microsoft.com/office/powerpoint/2010/main" val="94805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MoveNext</a:t>
            </a:r>
            <a:r>
              <a:rPr lang="en-GB" baseline="0" dirty="0" smtClean="0"/>
              <a:t> needs to know where it is at the moment, so the object maintains an integer state that will change to allow us to determine how far we are through the method.</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32</a:t>
            </a:fld>
            <a:endParaRPr lang="en-GB"/>
          </a:p>
        </p:txBody>
      </p:sp>
    </p:spTree>
    <p:extLst>
      <p:ext uri="{BB962C8B-B14F-4D97-AF65-F5344CB8AC3E}">
        <p14:creationId xmlns:p14="http://schemas.microsoft.com/office/powerpoint/2010/main" val="407066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now we are in a position to look at the </a:t>
            </a:r>
            <a:r>
              <a:rPr lang="en-GB" dirty="0" err="1" smtClean="0"/>
              <a:t>MoveNext</a:t>
            </a:r>
            <a:r>
              <a:rPr lang="en-GB" dirty="0" smtClean="0"/>
              <a:t> method in all its</a:t>
            </a:r>
            <a:r>
              <a:rPr lang="en-GB" baseline="0" dirty="0" smtClean="0"/>
              <a:t> glory.</a:t>
            </a:r>
          </a:p>
          <a:p>
            <a:r>
              <a:rPr lang="en-GB" baseline="0" dirty="0" smtClean="0"/>
              <a:t>Remember when we looked at the code for this in 4.5 mode it was four lines.</a:t>
            </a:r>
          </a:p>
          <a:p>
            <a:r>
              <a:rPr lang="en-GB" baseline="0" dirty="0" smtClean="0"/>
              <a:t>Point out the change of state for next time before we go into the </a:t>
            </a:r>
            <a:r>
              <a:rPr lang="en-GB" baseline="0" dirty="0" err="1" smtClean="0"/>
              <a:t>awaiter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33</a:t>
            </a:fld>
            <a:endParaRPr lang="en-GB"/>
          </a:p>
        </p:txBody>
      </p:sp>
    </p:spTree>
    <p:extLst>
      <p:ext uri="{BB962C8B-B14F-4D97-AF65-F5344CB8AC3E}">
        <p14:creationId xmlns:p14="http://schemas.microsoft.com/office/powerpoint/2010/main" val="4091195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Never have to</a:t>
            </a:r>
            <a:r>
              <a:rPr lang="en-GB" baseline="0" dirty="0" smtClean="0"/>
              <a:t> implement yourself </a:t>
            </a:r>
          </a:p>
          <a:p>
            <a:r>
              <a:rPr lang="en-GB" baseline="0" dirty="0" smtClean="0"/>
              <a:t>  - lots of hard work to get it right and subtle interaction with the state like the synchronisation context</a:t>
            </a:r>
          </a:p>
          <a:p>
            <a:r>
              <a:rPr lang="en-GB" baseline="0" dirty="0" smtClean="0"/>
              <a:t>  – Microsoft have got the task type to obey the await mechanism</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34</a:t>
            </a:fld>
            <a:endParaRPr lang="en-GB"/>
          </a:p>
        </p:txBody>
      </p:sp>
    </p:spTree>
    <p:extLst>
      <p:ext uri="{BB962C8B-B14F-4D97-AF65-F5344CB8AC3E}">
        <p14:creationId xmlns:p14="http://schemas.microsoft.com/office/powerpoint/2010/main" val="3374081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Talked before about all the places where the libraries have been extended.</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36</a:t>
            </a:fld>
            <a:endParaRPr lang="en-GB"/>
          </a:p>
        </p:txBody>
      </p:sp>
    </p:spTree>
    <p:extLst>
      <p:ext uri="{BB962C8B-B14F-4D97-AF65-F5344CB8AC3E}">
        <p14:creationId xmlns:p14="http://schemas.microsoft.com/office/powerpoint/2010/main" val="147719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Databinding</a:t>
            </a:r>
            <a:r>
              <a:rPr lang="en-GB" dirty="0" smtClean="0"/>
              <a:t> </a:t>
            </a:r>
          </a:p>
          <a:p>
            <a:r>
              <a:rPr lang="en-GB" dirty="0" smtClean="0"/>
              <a:t>Spirit of </a:t>
            </a:r>
            <a:r>
              <a:rPr lang="en-GB" dirty="0" err="1" smtClean="0"/>
              <a:t>consiseness</a:t>
            </a:r>
            <a:endParaRPr lang="en-GB" dirty="0" smtClean="0"/>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10</a:t>
            </a:fld>
            <a:endParaRPr lang="en-GB"/>
          </a:p>
        </p:txBody>
      </p:sp>
    </p:spTree>
    <p:extLst>
      <p:ext uri="{BB962C8B-B14F-4D97-AF65-F5344CB8AC3E}">
        <p14:creationId xmlns:p14="http://schemas.microsoft.com/office/powerpoint/2010/main" val="61449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implemented by the compiler which </a:t>
            </a:r>
            <a:r>
              <a:rPr lang="en-GB" dirty="0" err="1" smtClean="0"/>
              <a:t>inlines</a:t>
            </a:r>
            <a:r>
              <a:rPr lang="en-GB" dirty="0" smtClean="0"/>
              <a:t> the</a:t>
            </a:r>
            <a:r>
              <a:rPr lang="en-GB" baseline="0" dirty="0" smtClean="0"/>
              <a:t> unsupplied parameters at the </a:t>
            </a:r>
            <a:r>
              <a:rPr lang="en-GB" baseline="0" dirty="0" err="1" smtClean="0"/>
              <a:t>callsite</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12</a:t>
            </a:fld>
            <a:endParaRPr lang="en-GB"/>
          </a:p>
        </p:txBody>
      </p:sp>
    </p:spTree>
    <p:extLst>
      <p:ext uri="{BB962C8B-B14F-4D97-AF65-F5344CB8AC3E}">
        <p14:creationId xmlns:p14="http://schemas.microsoft.com/office/powerpoint/2010/main" val="157184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all</a:t>
            </a:r>
            <a:r>
              <a:rPr lang="en-GB" baseline="0" dirty="0" smtClean="0"/>
              <a:t> of the optional parameters, the extra parameters are generated and then passed at the call site</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13</a:t>
            </a:fld>
            <a:endParaRPr lang="en-GB"/>
          </a:p>
        </p:txBody>
      </p:sp>
    </p:spTree>
    <p:extLst>
      <p:ext uri="{BB962C8B-B14F-4D97-AF65-F5344CB8AC3E}">
        <p14:creationId xmlns:p14="http://schemas.microsoft.com/office/powerpoint/2010/main" val="328690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Essence</a:t>
            </a:r>
            <a:r>
              <a:rPr lang="en-GB" baseline="0" dirty="0" smtClean="0"/>
              <a:t> of web/cloud/mobile is asynchronous programming. Getting data from a remote source adds unexpected delays owing to latency, and we don’t want resources on the client held while the call happens.</a:t>
            </a:r>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14</a:t>
            </a:fld>
            <a:endParaRPr lang="en-GB"/>
          </a:p>
        </p:txBody>
      </p:sp>
    </p:spTree>
    <p:extLst>
      <p:ext uri="{BB962C8B-B14F-4D97-AF65-F5344CB8AC3E}">
        <p14:creationId xmlns:p14="http://schemas.microsoft.com/office/powerpoint/2010/main" val="4034705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 Forms application</a:t>
            </a:r>
            <a:r>
              <a:rPr lang="en-GB" baseline="0" dirty="0" smtClean="0"/>
              <a:t> with a form containing a single button. The button has a click handler that runs the shown code.</a:t>
            </a:r>
          </a:p>
          <a:p>
            <a:r>
              <a:rPr lang="en-GB" baseline="0" dirty="0" smtClean="0"/>
              <a:t>The code supposed to represent a potentially time consuming operation, and even though we don’t think that way, a file operation can take a surprising amount of time.</a:t>
            </a:r>
          </a:p>
          <a:p>
            <a:r>
              <a:rPr lang="en-GB" baseline="0" dirty="0" smtClean="0"/>
              <a:t>Certainly the view of the Windows 8 implementers who have added non-blocking API methods for all functions that can take more than 50 milliseconds.</a:t>
            </a:r>
          </a:p>
          <a:p>
            <a:r>
              <a:rPr lang="en-GB" baseline="0" dirty="0" smtClean="0"/>
              <a:t>For a touch device we need to keep responsive or we lose the advantages of the UI</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15</a:t>
            </a:fld>
            <a:endParaRPr lang="en-GB"/>
          </a:p>
        </p:txBody>
      </p:sp>
    </p:spTree>
    <p:extLst>
      <p:ext uri="{BB962C8B-B14F-4D97-AF65-F5344CB8AC3E}">
        <p14:creationId xmlns:p14="http://schemas.microsoft.com/office/powerpoint/2010/main" val="373170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16</a:t>
            </a:fld>
            <a:endParaRPr lang="en-GB"/>
          </a:p>
        </p:txBody>
      </p:sp>
    </p:spTree>
    <p:extLst>
      <p:ext uri="{BB962C8B-B14F-4D97-AF65-F5344CB8AC3E}">
        <p14:creationId xmlns:p14="http://schemas.microsoft.com/office/powerpoint/2010/main" val="260272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a:t>
            </a:r>
            <a:r>
              <a:rPr lang="en-GB" baseline="0" dirty="0" smtClean="0"/>
              <a:t> window system demand that all interaction with the windows happens on a single thread – this prevents complicated synchronisation code to stop modifications while the system responds to a previous action.</a:t>
            </a:r>
          </a:p>
          <a:p>
            <a:r>
              <a:rPr lang="en-GB" baseline="0" dirty="0" smtClean="0"/>
              <a:t>In this example we’ll just pretend that the system sends the button click to the application followed by a paint message because some of the screen needs updating.</a:t>
            </a:r>
          </a:p>
          <a:p>
            <a:endParaRPr lang="en-GB" dirty="0"/>
          </a:p>
        </p:txBody>
      </p:sp>
      <p:sp>
        <p:nvSpPr>
          <p:cNvPr id="4" name="Slide Number Placeholder 3"/>
          <p:cNvSpPr>
            <a:spLocks noGrp="1"/>
          </p:cNvSpPr>
          <p:nvPr>
            <p:ph type="sldNum" sz="quarter" idx="10"/>
          </p:nvPr>
        </p:nvSpPr>
        <p:spPr/>
        <p:txBody>
          <a:bodyPr/>
          <a:lstStyle/>
          <a:p>
            <a:fld id="{4AD46059-D6F7-4FD4-B3E4-6B316932151E}" type="slidenum">
              <a:rPr lang="en-GB" smtClean="0"/>
              <a:t>17</a:t>
            </a:fld>
            <a:endParaRPr lang="en-GB"/>
          </a:p>
        </p:txBody>
      </p:sp>
    </p:spTree>
    <p:extLst>
      <p:ext uri="{BB962C8B-B14F-4D97-AF65-F5344CB8AC3E}">
        <p14:creationId xmlns:p14="http://schemas.microsoft.com/office/powerpoint/2010/main" val="297467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07" y="53752"/>
            <a:ext cx="8229600" cy="1143000"/>
          </a:xfrm>
        </p:spPr>
        <p:txBody>
          <a:bodyPr/>
          <a:lstStyle>
            <a:lvl1pPr algn="l">
              <a:defRPr b="1"/>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pic>
        <p:nvPicPr>
          <p:cNvPr id="7" name="Picture 2" descr="W:\Public Design Work\LOGOS\Product Logos\dotNET TOOLS\FOR WHITE BG\RGB\PNG\Reflector_Logo_On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0392" y="6086642"/>
            <a:ext cx="942373" cy="642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8" name="Rectangle 5"/>
          <p:cNvSpPr>
            <a:spLocks noGrp="1" noChangeArrowheads="1"/>
          </p:cNvSpPr>
          <p:nvPr>
            <p:ph type="ftr" sz="quarter" idx="11"/>
          </p:nvPr>
        </p:nvSpPr>
        <p:spPr>
          <a:ln/>
        </p:spPr>
        <p:txBody>
          <a:bodyPr/>
          <a:lstStyle>
            <a:lvl1pPr>
              <a:defRPr/>
            </a:lvl1pPr>
          </a:lstStyle>
          <a:p>
            <a:endParaRPr lang="en-GB"/>
          </a:p>
        </p:txBody>
      </p:sp>
      <p:sp>
        <p:nvSpPr>
          <p:cNvPr id="9"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4" name="Rectangle 5"/>
          <p:cNvSpPr>
            <a:spLocks noGrp="1" noChangeArrowheads="1"/>
          </p:cNvSpPr>
          <p:nvPr>
            <p:ph type="ftr" sz="quarter" idx="11"/>
          </p:nvPr>
        </p:nvSpPr>
        <p:spPr>
          <a:ln/>
        </p:spPr>
        <p:txBody>
          <a:bodyPr/>
          <a:lstStyle>
            <a:lvl1pPr>
              <a:defRPr/>
            </a:lvl1pPr>
          </a:lstStyle>
          <a:p>
            <a:endParaRPr lang="en-GB"/>
          </a:p>
        </p:txBody>
      </p:sp>
      <p:sp>
        <p:nvSpPr>
          <p:cNvPr id="5"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3" name="Rectangle 5"/>
          <p:cNvSpPr>
            <a:spLocks noGrp="1" noChangeArrowheads="1"/>
          </p:cNvSpPr>
          <p:nvPr>
            <p:ph type="ftr" sz="quarter" idx="11"/>
          </p:nvPr>
        </p:nvSpPr>
        <p:spPr>
          <a:ln/>
        </p:spPr>
        <p:txBody>
          <a:bodyPr/>
          <a:lstStyle>
            <a:lvl1pPr>
              <a:defRPr/>
            </a:lvl1pPr>
          </a:lstStyle>
          <a:p>
            <a:endParaRPr lang="en-GB"/>
          </a:p>
        </p:txBody>
      </p:sp>
      <p:sp>
        <p:nvSpPr>
          <p:cNvPr id="4"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F352FCD-4B14-42D8-8AA8-B2E84EC05544}" type="datetimeFigureOut">
              <a:rPr lang="en-GB" smtClean="0"/>
              <a:t>25/09/2012</a:t>
            </a:fld>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6ED48B23-F585-4995-BCEE-686F15D478F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bg1">
                <a:lumMod val="95000"/>
              </a:schemeClr>
            </a:gs>
            <a:gs pos="100000">
              <a:srgbClr val="DFE3E4"/>
            </a:gs>
          </a:gsLst>
          <a:path path="circle">
            <a:fillToRect l="100000" t="10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j-lt"/>
              </a:defRPr>
            </a:lvl1pPr>
          </a:lstStyle>
          <a:p>
            <a:fld id="{9F352FCD-4B14-42D8-8AA8-B2E84EC05544}" type="datetimeFigureOut">
              <a:rPr lang="en-GB" smtClean="0"/>
              <a:pPr/>
              <a:t>25/09/2012</a:t>
            </a:fld>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defRPr>
            </a:lvl1pPr>
          </a:lstStyle>
          <a:p>
            <a:fld id="{6ED48B23-F585-4995-BCEE-686F15D478F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j-lt"/>
        </a:defRPr>
      </a:lvl2pPr>
      <a:lvl3pPr marL="1143000" indent="-228600" algn="l" rtl="0" eaLnBrk="1" fontAlgn="base" hangingPunct="1">
        <a:spcBef>
          <a:spcPct val="20000"/>
        </a:spcBef>
        <a:spcAft>
          <a:spcPct val="0"/>
        </a:spcAft>
        <a:buChar char="•"/>
        <a:defRPr sz="2400">
          <a:solidFill>
            <a:schemeClr val="tx1"/>
          </a:solidFill>
          <a:latin typeface="+mj-lt"/>
        </a:defRPr>
      </a:lvl3pPr>
      <a:lvl4pPr marL="1600200" indent="-228600" algn="l" rtl="0" eaLnBrk="1" fontAlgn="base" hangingPunct="1">
        <a:spcBef>
          <a:spcPct val="20000"/>
        </a:spcBef>
        <a:spcAft>
          <a:spcPct val="0"/>
        </a:spcAft>
        <a:buChar char="–"/>
        <a:defRPr sz="2000">
          <a:solidFill>
            <a:schemeClr val="tx1"/>
          </a:solidFill>
          <a:latin typeface="+mj-lt"/>
        </a:defRPr>
      </a:lvl4pPr>
      <a:lvl5pPr marL="2057400" indent="-228600" algn="l" rtl="0" eaLnBrk="1" fontAlgn="base" hangingPunct="1">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Public Design Work\LOGOS\Product Logos\dotNET TOOLS\FOR WHITE BG\RGB\PNG\Reflector_Logo_OnWhite_RG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645024"/>
            <a:ext cx="4419987" cy="30117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nvSpPr>
        <p:spPr bwMode="auto">
          <a:xfrm>
            <a:off x="0" y="1788964"/>
            <a:ext cx="91440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l"/>
            <a:r>
              <a:rPr lang="en-GB" sz="4800" b="1" dirty="0" smtClean="0">
                <a:solidFill>
                  <a:schemeClr val="tx1"/>
                </a:solidFill>
                <a:latin typeface="Arial" pitchFamily="34" charset="0"/>
                <a:cs typeface="Arial" pitchFamily="34" charset="0"/>
              </a:rPr>
              <a:t>C# 5 - It’s more than </a:t>
            </a:r>
            <a:r>
              <a:rPr lang="en-GB" sz="4800" b="1" dirty="0" err="1">
                <a:solidFill>
                  <a:schemeClr val="tx1"/>
                </a:solidFill>
                <a:latin typeface="Arial" pitchFamily="34" charset="0"/>
                <a:cs typeface="Arial" pitchFamily="34" charset="0"/>
              </a:rPr>
              <a:t>A</a:t>
            </a:r>
            <a:r>
              <a:rPr lang="en-GB" sz="4800" b="1" dirty="0" err="1" smtClean="0">
                <a:solidFill>
                  <a:schemeClr val="tx1"/>
                </a:solidFill>
                <a:latin typeface="Arial" pitchFamily="34" charset="0"/>
                <a:cs typeface="Arial" pitchFamily="34" charset="0"/>
              </a:rPr>
              <a:t>sync</a:t>
            </a:r>
            <a:r>
              <a:rPr lang="en-GB" sz="4800" b="1" dirty="0" smtClean="0">
                <a:solidFill>
                  <a:schemeClr val="tx1"/>
                </a:solidFill>
                <a:latin typeface="Arial" pitchFamily="34" charset="0"/>
                <a:cs typeface="Arial" pitchFamily="34" charset="0"/>
              </a:rPr>
              <a:t> </a:t>
            </a:r>
            <a:endParaRPr lang="en-GB" sz="4800" b="1" dirty="0">
              <a:solidFill>
                <a:schemeClr val="tx1"/>
              </a:solidFill>
              <a:latin typeface="Arial" pitchFamily="34" charset="0"/>
              <a:cs typeface="Arial" pitchFamily="34" charset="0"/>
            </a:endParaRPr>
          </a:p>
        </p:txBody>
      </p:sp>
      <p:sp>
        <p:nvSpPr>
          <p:cNvPr id="10" name="Subtitle 2"/>
          <p:cNvSpPr>
            <a:spLocks noGrp="1"/>
          </p:cNvSpPr>
          <p:nvPr/>
        </p:nvSpPr>
        <p:spPr bwMode="auto">
          <a:xfrm>
            <a:off x="971600" y="3836640"/>
            <a:ext cx="65803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defRPr>
            </a:lvl2pPr>
            <a:lvl3pPr marL="914400" indent="0" algn="ctr" rtl="0" eaLnBrk="1" fontAlgn="base" hangingPunct="1">
              <a:spcBef>
                <a:spcPct val="20000"/>
              </a:spcBef>
              <a:spcAft>
                <a:spcPct val="0"/>
              </a:spcAft>
              <a:buNone/>
              <a:defRPr sz="2400">
                <a:solidFill>
                  <a:schemeClr val="tx1"/>
                </a:solidFill>
                <a:latin typeface="+mn-lt"/>
              </a:defRPr>
            </a:lvl3pPr>
            <a:lvl4pPr marL="1371600" indent="0" algn="ctr" rtl="0" eaLnBrk="1" fontAlgn="base" hangingPunct="1">
              <a:spcBef>
                <a:spcPct val="20000"/>
              </a:spcBef>
              <a:spcAft>
                <a:spcPct val="0"/>
              </a:spcAft>
              <a:buNone/>
              <a:defRPr sz="2000">
                <a:solidFill>
                  <a:schemeClr val="tx1"/>
                </a:solidFill>
                <a:latin typeface="+mn-lt"/>
              </a:defRPr>
            </a:lvl4pPr>
            <a:lvl5pPr marL="1828800" indent="0" algn="ctr" rtl="0" eaLnBrk="1" fontAlgn="base" hangingPunct="1">
              <a:spcBef>
                <a:spcPct val="20000"/>
              </a:spcBef>
              <a:spcAft>
                <a:spcPct val="0"/>
              </a:spcAft>
              <a:buNone/>
              <a:defRPr sz="2000">
                <a:solidFill>
                  <a:schemeClr val="tx1"/>
                </a:solidFill>
                <a:latin typeface="+mn-lt"/>
              </a:defRPr>
            </a:lvl5pPr>
            <a:lvl6pPr marL="2286000" indent="0" algn="ctr" rtl="0" eaLnBrk="1" fontAlgn="base" hangingPunct="1">
              <a:spcBef>
                <a:spcPct val="20000"/>
              </a:spcBef>
              <a:spcAft>
                <a:spcPct val="0"/>
              </a:spcAft>
              <a:buNone/>
              <a:defRPr sz="2000">
                <a:solidFill>
                  <a:schemeClr val="tx1"/>
                </a:solidFill>
                <a:latin typeface="+mn-lt"/>
              </a:defRPr>
            </a:lvl6pPr>
            <a:lvl7pPr marL="2743200" indent="0" algn="ctr" rtl="0" eaLnBrk="1" fontAlgn="base" hangingPunct="1">
              <a:spcBef>
                <a:spcPct val="20000"/>
              </a:spcBef>
              <a:spcAft>
                <a:spcPct val="0"/>
              </a:spcAft>
              <a:buNone/>
              <a:defRPr sz="2000">
                <a:solidFill>
                  <a:schemeClr val="tx1"/>
                </a:solidFill>
                <a:latin typeface="+mn-lt"/>
              </a:defRPr>
            </a:lvl7pPr>
            <a:lvl8pPr marL="3200400" indent="0" algn="ctr" rtl="0" eaLnBrk="1" fontAlgn="base" hangingPunct="1">
              <a:spcBef>
                <a:spcPct val="20000"/>
              </a:spcBef>
              <a:spcAft>
                <a:spcPct val="0"/>
              </a:spcAft>
              <a:buNone/>
              <a:defRPr sz="2000">
                <a:solidFill>
                  <a:schemeClr val="tx1"/>
                </a:solidFill>
                <a:latin typeface="+mn-lt"/>
              </a:defRPr>
            </a:lvl8pPr>
            <a:lvl9pPr marL="3657600" indent="0" algn="ctr" rtl="0" eaLnBrk="1" fontAlgn="base" hangingPunct="1">
              <a:spcBef>
                <a:spcPct val="20000"/>
              </a:spcBef>
              <a:spcAft>
                <a:spcPct val="0"/>
              </a:spcAft>
              <a:buNone/>
              <a:defRPr sz="2000">
                <a:solidFill>
                  <a:schemeClr val="tx1"/>
                </a:solidFill>
                <a:latin typeface="+mn-lt"/>
              </a:defRPr>
            </a:lvl9pPr>
          </a:lstStyle>
          <a:p>
            <a:pPr algn="l"/>
            <a:r>
              <a:rPr lang="en-GB" dirty="0" smtClean="0">
                <a:latin typeface="Arial" pitchFamily="34" charset="0"/>
                <a:cs typeface="Arial" pitchFamily="34" charset="0"/>
              </a:rPr>
              <a:t>Clive Tong</a:t>
            </a:r>
            <a:br>
              <a:rPr lang="en-GB" dirty="0" smtClean="0">
                <a:latin typeface="Arial" pitchFamily="34" charset="0"/>
                <a:cs typeface="Arial" pitchFamily="34" charset="0"/>
              </a:rPr>
            </a:br>
            <a:r>
              <a:rPr lang="en-GB" dirty="0" smtClean="0">
                <a:latin typeface="Arial" pitchFamily="34" charset="0"/>
                <a:cs typeface="Arial" pitchFamily="34" charset="0"/>
              </a:rPr>
              <a:t>Red Gate Software</a:t>
            </a:r>
            <a:endParaRPr lang="en-GB" dirty="0">
              <a:latin typeface="Arial" pitchFamily="34" charset="0"/>
              <a:cs typeface="Arial" pitchFamily="34" charset="0"/>
            </a:endParaRPr>
          </a:p>
        </p:txBody>
      </p:sp>
    </p:spTree>
    <p:extLst>
      <p:ext uri="{BB962C8B-B14F-4D97-AF65-F5344CB8AC3E}">
        <p14:creationId xmlns:p14="http://schemas.microsoft.com/office/powerpoint/2010/main" val="3199566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8229600" cy="1143000"/>
          </a:xfrm>
        </p:spPr>
        <p:txBody>
          <a:bodyPr/>
          <a:lstStyle/>
          <a:p>
            <a:pPr algn="r"/>
            <a:r>
              <a:rPr lang="en-GB" dirty="0" smtClean="0"/>
              <a:t>Basic change notification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77" y="2060848"/>
            <a:ext cx="7598446" cy="3456384"/>
          </a:xfrm>
          <a:prstGeom prst="rect">
            <a:avLst/>
          </a:prstGeom>
        </p:spPr>
      </p:pic>
      <p:sp>
        <p:nvSpPr>
          <p:cNvPr id="5" name="Rectangle 4"/>
          <p:cNvSpPr/>
          <p:nvPr/>
        </p:nvSpPr>
        <p:spPr>
          <a:xfrm>
            <a:off x="6948264" y="2379103"/>
            <a:ext cx="1296144" cy="4458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710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Towards Notification Nirvana</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354062" cy="3705742"/>
          </a:xfrm>
          <a:prstGeom prst="rect">
            <a:avLst/>
          </a:prstGeom>
        </p:spPr>
      </p:pic>
      <p:sp>
        <p:nvSpPr>
          <p:cNvPr id="7" name="Rounded Rectangle 6"/>
          <p:cNvSpPr/>
          <p:nvPr/>
        </p:nvSpPr>
        <p:spPr>
          <a:xfrm>
            <a:off x="3203848" y="4581128"/>
            <a:ext cx="1512168" cy="50405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267744" y="2204864"/>
            <a:ext cx="4824536" cy="43204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557895" y="2564904"/>
            <a:ext cx="6316241" cy="93610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095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Notification nirvana</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132855"/>
            <a:ext cx="5334745" cy="3096057"/>
          </a:xfrm>
          <a:prstGeom prst="rect">
            <a:avLst/>
          </a:prstGeom>
        </p:spPr>
      </p:pic>
      <p:sp>
        <p:nvSpPr>
          <p:cNvPr id="7" name="Rounded Rectangle 6"/>
          <p:cNvSpPr/>
          <p:nvPr/>
        </p:nvSpPr>
        <p:spPr>
          <a:xfrm>
            <a:off x="2339752" y="4509120"/>
            <a:ext cx="1728192" cy="28803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691532" y="2632224"/>
            <a:ext cx="4032448" cy="36472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Caller attributes</a:t>
            </a:r>
            <a:br>
              <a:rPr lang="en-GB" dirty="0" smtClean="0"/>
            </a:br>
            <a:r>
              <a:rPr lang="en-GB" dirty="0" smtClean="0"/>
              <a:t>are there?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988840"/>
            <a:ext cx="2867425" cy="2162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4581128"/>
            <a:ext cx="6468378" cy="1076475"/>
          </a:xfrm>
          <a:prstGeom prst="rect">
            <a:avLst/>
          </a:prstGeom>
        </p:spPr>
      </p:pic>
    </p:spTree>
    <p:extLst>
      <p:ext uri="{BB962C8B-B14F-4D97-AF65-F5344CB8AC3E}">
        <p14:creationId xmlns:p14="http://schemas.microsoft.com/office/powerpoint/2010/main" val="42949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 y="116632"/>
            <a:ext cx="9137915" cy="1143000"/>
          </a:xfrm>
        </p:spPr>
        <p:txBody>
          <a:bodyPr/>
          <a:lstStyle/>
          <a:p>
            <a:pPr algn="ctr"/>
            <a:r>
              <a:rPr lang="en-GB" sz="6000" dirty="0" err="1">
                <a:latin typeface="Courier" pitchFamily="49" charset="0"/>
              </a:rPr>
              <a:t>a</a:t>
            </a:r>
            <a:r>
              <a:rPr lang="en-GB" sz="6000" dirty="0" err="1" smtClean="0">
                <a:latin typeface="Courier" pitchFamily="49" charset="0"/>
              </a:rPr>
              <a:t>sync</a:t>
            </a:r>
            <a:endParaRPr lang="en-GB" dirty="0">
              <a:latin typeface="Courier" pitchFamily="49" charset="0"/>
            </a:endParaRPr>
          </a:p>
        </p:txBody>
      </p:sp>
      <p:sp>
        <p:nvSpPr>
          <p:cNvPr id="3" name="Content Placeholder 2"/>
          <p:cNvSpPr>
            <a:spLocks noGrp="1"/>
          </p:cNvSpPr>
          <p:nvPr>
            <p:ph idx="1"/>
          </p:nvPr>
        </p:nvSpPr>
        <p:spPr/>
        <p:txBody>
          <a:bodyPr/>
          <a:lstStyle/>
          <a:p>
            <a:r>
              <a:rPr lang="en-GB" dirty="0" smtClean="0"/>
              <a:t>The feature that has got all the attention</a:t>
            </a:r>
          </a:p>
          <a:p>
            <a:r>
              <a:rPr lang="en-GB" dirty="0" smtClean="0"/>
              <a:t>Why? </a:t>
            </a:r>
            <a:endParaRPr lang="en-GB" dirty="0"/>
          </a:p>
        </p:txBody>
      </p:sp>
    </p:spTree>
    <p:extLst>
      <p:ext uri="{BB962C8B-B14F-4D97-AF65-F5344CB8AC3E}">
        <p14:creationId xmlns:p14="http://schemas.microsoft.com/office/powerpoint/2010/main" val="1912496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Canonical Example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796913"/>
            <a:ext cx="2524478" cy="12479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4365104"/>
            <a:ext cx="5134692" cy="1095528"/>
          </a:xfrm>
          <a:prstGeom prst="rect">
            <a:avLst/>
          </a:prstGeom>
        </p:spPr>
      </p:pic>
      <p:sp>
        <p:nvSpPr>
          <p:cNvPr id="6" name="Oval 5"/>
          <p:cNvSpPr/>
          <p:nvPr/>
        </p:nvSpPr>
        <p:spPr>
          <a:xfrm>
            <a:off x="2123728" y="2204864"/>
            <a:ext cx="1152128" cy="57606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urved Connector 19"/>
          <p:cNvCxnSpPr/>
          <p:nvPr/>
        </p:nvCxnSpPr>
        <p:spPr>
          <a:xfrm rot="16200000" flipH="1">
            <a:off x="3419872" y="3380805"/>
            <a:ext cx="1080120" cy="648072"/>
          </a:xfrm>
          <a:prstGeom prst="curvedConnector3">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3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77" y="116632"/>
            <a:ext cx="8229600" cy="994122"/>
          </a:xfrm>
        </p:spPr>
        <p:txBody>
          <a:bodyPr/>
          <a:lstStyle/>
          <a:p>
            <a:pPr algn="r"/>
            <a:r>
              <a:rPr lang="en-GB" dirty="0" smtClean="0"/>
              <a:t>What’s the cost of this?</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340768"/>
            <a:ext cx="7659169" cy="4867955"/>
          </a:xfrm>
          <a:prstGeom prst="rect">
            <a:avLst/>
          </a:prstGeom>
        </p:spPr>
      </p:pic>
      <p:sp>
        <p:nvSpPr>
          <p:cNvPr id="8" name="Rounded Rectangle 7"/>
          <p:cNvSpPr/>
          <p:nvPr/>
        </p:nvSpPr>
        <p:spPr>
          <a:xfrm>
            <a:off x="2555776" y="1268760"/>
            <a:ext cx="1008112" cy="28803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3995936" y="3284984"/>
            <a:ext cx="2952328" cy="2160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2915816" y="1916832"/>
            <a:ext cx="792088" cy="1440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27921" y="1844824"/>
            <a:ext cx="288032" cy="28803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438262" y="3249825"/>
            <a:ext cx="329615" cy="28803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3851920" y="5517232"/>
            <a:ext cx="2808312" cy="57606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28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The message loop</a:t>
            </a:r>
            <a:endParaRPr lang="en-GB" dirty="0">
              <a:solidFill>
                <a:schemeClr val="tx1"/>
              </a:solidFill>
            </a:endParaRPr>
          </a:p>
        </p:txBody>
      </p:sp>
      <p:sp>
        <p:nvSpPr>
          <p:cNvPr id="7" name="Rectangle 6"/>
          <p:cNvSpPr/>
          <p:nvPr/>
        </p:nvSpPr>
        <p:spPr>
          <a:xfrm>
            <a:off x="860128" y="4561114"/>
            <a:ext cx="3672408" cy="668086"/>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Rectangle 18"/>
          <p:cNvSpPr/>
          <p:nvPr/>
        </p:nvSpPr>
        <p:spPr>
          <a:xfrm>
            <a:off x="3657505" y="2855837"/>
            <a:ext cx="2033861" cy="1014189"/>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Code running the message loop</a:t>
            </a:r>
            <a:endParaRPr lang="en-GB" dirty="0">
              <a:solidFill>
                <a:schemeClr val="tx1"/>
              </a:solidFill>
            </a:endParaRPr>
          </a:p>
        </p:txBody>
      </p:sp>
      <p:sp>
        <p:nvSpPr>
          <p:cNvPr id="21" name="Up Arrow 20"/>
          <p:cNvSpPr/>
          <p:nvPr/>
        </p:nvSpPr>
        <p:spPr>
          <a:xfrm>
            <a:off x="3925529" y="3870027"/>
            <a:ext cx="484758" cy="691087"/>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Up Arrow 22"/>
          <p:cNvSpPr/>
          <p:nvPr/>
        </p:nvSpPr>
        <p:spPr>
          <a:xfrm>
            <a:off x="5165166" y="2192987"/>
            <a:ext cx="484632" cy="662851"/>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Rectangle 23"/>
          <p:cNvSpPr/>
          <p:nvPr/>
        </p:nvSpPr>
        <p:spPr>
          <a:xfrm>
            <a:off x="4306860" y="1474056"/>
            <a:ext cx="2237308" cy="718931"/>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Button click handler</a:t>
            </a:r>
            <a:endParaRPr lang="en-GB" dirty="0">
              <a:solidFill>
                <a:schemeClr val="tx1"/>
              </a:solidFill>
            </a:endParaRPr>
          </a:p>
        </p:txBody>
      </p:sp>
      <p:sp>
        <p:nvSpPr>
          <p:cNvPr id="26" name="Rectangle 25"/>
          <p:cNvSpPr/>
          <p:nvPr/>
        </p:nvSpPr>
        <p:spPr>
          <a:xfrm>
            <a:off x="333815" y="5949280"/>
            <a:ext cx="1851634" cy="648072"/>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Window system</a:t>
            </a:r>
            <a:endParaRPr lang="en-GB" dirty="0">
              <a:solidFill>
                <a:schemeClr val="tx1"/>
              </a:solidFill>
            </a:endParaRPr>
          </a:p>
        </p:txBody>
      </p:sp>
      <p:sp>
        <p:nvSpPr>
          <p:cNvPr id="27" name="Up Arrow 26"/>
          <p:cNvSpPr/>
          <p:nvPr/>
        </p:nvSpPr>
        <p:spPr>
          <a:xfrm>
            <a:off x="1017316" y="5270636"/>
            <a:ext cx="484632" cy="678644"/>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Up Arrow 33"/>
          <p:cNvSpPr/>
          <p:nvPr/>
        </p:nvSpPr>
        <p:spPr>
          <a:xfrm>
            <a:off x="5165166" y="2205112"/>
            <a:ext cx="484632" cy="650726"/>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Rectangle 34"/>
          <p:cNvSpPr/>
          <p:nvPr/>
        </p:nvSpPr>
        <p:spPr>
          <a:xfrm>
            <a:off x="4306860" y="1499332"/>
            <a:ext cx="2237308" cy="705780"/>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Paint handler</a:t>
            </a:r>
            <a:endParaRPr lang="en-GB" dirty="0">
              <a:solidFill>
                <a:schemeClr val="tx1"/>
              </a:solidFill>
            </a:endParaRPr>
          </a:p>
        </p:txBody>
      </p:sp>
      <p:pic>
        <p:nvPicPr>
          <p:cNvPr id="1026" name="Picture 2" descr="C:\Users\roger.hart\Desktop\working-images\envel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957" y="3151000"/>
            <a:ext cx="614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roger.hart\Desktop\working-images\envel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570" y="4683226"/>
            <a:ext cx="614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roger.hart\Desktop\working-images\envel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498" y="4683226"/>
            <a:ext cx="614362" cy="42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4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2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2" animBg="1"/>
      <p:bldP spid="24" grpId="0" animBg="1"/>
      <p:bldP spid="24" grpId="1" animBg="1"/>
      <p:bldP spid="34" grpId="1"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could we restructure?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636912"/>
            <a:ext cx="5134692" cy="1095528"/>
          </a:xfrm>
          <a:prstGeom prst="rect">
            <a:avLst/>
          </a:prstGeom>
        </p:spPr>
      </p:pic>
      <p:cxnSp>
        <p:nvCxnSpPr>
          <p:cNvPr id="8" name="Straight Arrow Connector 7"/>
          <p:cNvCxnSpPr/>
          <p:nvPr/>
        </p:nvCxnSpPr>
        <p:spPr>
          <a:xfrm flipV="1">
            <a:off x="3203848" y="3356992"/>
            <a:ext cx="0" cy="144016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30203" y="4826361"/>
            <a:ext cx="4147289" cy="369332"/>
          </a:xfrm>
          <a:prstGeom prst="rect">
            <a:avLst/>
          </a:prstGeom>
          <a:noFill/>
        </p:spPr>
        <p:txBody>
          <a:bodyPr wrap="none" rtlCol="0">
            <a:spAutoFit/>
          </a:bodyPr>
          <a:lstStyle/>
          <a:p>
            <a:r>
              <a:rPr lang="en-GB" b="1" dirty="0" smtClean="0"/>
              <a:t>break down the method at this point</a:t>
            </a:r>
            <a:endParaRPr lang="en-GB" b="1" dirty="0"/>
          </a:p>
        </p:txBody>
      </p:sp>
    </p:spTree>
    <p:extLst>
      <p:ext uri="{BB962C8B-B14F-4D97-AF65-F5344CB8AC3E}">
        <p14:creationId xmlns:p14="http://schemas.microsoft.com/office/powerpoint/2010/main" val="3834389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do this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258" y="2492896"/>
            <a:ext cx="5963483" cy="1619476"/>
          </a:xfrm>
          <a:prstGeom prst="rect">
            <a:avLst/>
          </a:prstGeom>
        </p:spPr>
      </p:pic>
      <p:sp>
        <p:nvSpPr>
          <p:cNvPr id="3" name="Rectangle 2"/>
          <p:cNvSpPr/>
          <p:nvPr/>
        </p:nvSpPr>
        <p:spPr>
          <a:xfrm>
            <a:off x="2123728" y="3212976"/>
            <a:ext cx="5328592" cy="72008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16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we’ll cover</a:t>
            </a:r>
            <a:endParaRPr lang="en-GB" b="1" dirty="0"/>
          </a:p>
        </p:txBody>
      </p:sp>
      <p:sp>
        <p:nvSpPr>
          <p:cNvPr id="3" name="Content Placeholder 2"/>
          <p:cNvSpPr>
            <a:spLocks noGrp="1"/>
          </p:cNvSpPr>
          <p:nvPr>
            <p:ph idx="1"/>
          </p:nvPr>
        </p:nvSpPr>
        <p:spPr/>
        <p:txBody>
          <a:bodyPr/>
          <a:lstStyle/>
          <a:p>
            <a:r>
              <a:rPr lang="en-GB" dirty="0" smtClean="0"/>
              <a:t>Brief history of C# so far</a:t>
            </a:r>
          </a:p>
          <a:p>
            <a:r>
              <a:rPr lang="en-GB" dirty="0" smtClean="0"/>
              <a:t>The theme behind .NET 4.5 </a:t>
            </a:r>
          </a:p>
          <a:p>
            <a:r>
              <a:rPr lang="en-GB" dirty="0" smtClean="0"/>
              <a:t>Breaking changes</a:t>
            </a:r>
          </a:p>
          <a:p>
            <a:r>
              <a:rPr lang="en-GB" dirty="0" smtClean="0"/>
              <a:t>New features</a:t>
            </a:r>
          </a:p>
          <a:p>
            <a:r>
              <a:rPr lang="en-GB" dirty="0" smtClean="0"/>
              <a:t>Asynchronous programming</a:t>
            </a:r>
            <a:endParaRPr lang="en-GB" dirty="0"/>
          </a:p>
        </p:txBody>
      </p:sp>
    </p:spTree>
    <p:extLst>
      <p:ext uri="{BB962C8B-B14F-4D97-AF65-F5344CB8AC3E}">
        <p14:creationId xmlns:p14="http://schemas.microsoft.com/office/powerpoint/2010/main" val="3745110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085381" y="1772816"/>
            <a:ext cx="2237308" cy="1245592"/>
            <a:chOff x="3085381" y="1772816"/>
            <a:chExt cx="2237308" cy="1245592"/>
          </a:xfrm>
          <a:noFill/>
        </p:grpSpPr>
        <p:sp>
          <p:nvSpPr>
            <p:cNvPr id="14" name="Up Arrow 13"/>
            <p:cNvSpPr/>
            <p:nvPr/>
          </p:nvSpPr>
          <p:spPr>
            <a:xfrm>
              <a:off x="3943687" y="2420888"/>
              <a:ext cx="484632" cy="597520"/>
            </a:xfrm>
            <a:prstGeom prst="upArrow">
              <a:avLst/>
            </a:prstGeom>
            <a:grp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3085381" y="1772816"/>
              <a:ext cx="2237308" cy="648072"/>
            </a:xfrm>
            <a:prstGeom prst="rect">
              <a:avLst/>
            </a:prstGeom>
            <a:grp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Button click handler</a:t>
              </a:r>
              <a:endParaRPr lang="en-GB" dirty="0">
                <a:solidFill>
                  <a:schemeClr val="tx1"/>
                </a:solidFill>
              </a:endParaRPr>
            </a:p>
          </p:txBody>
        </p:sp>
      </p:grpSp>
      <p:grpSp>
        <p:nvGrpSpPr>
          <p:cNvPr id="35" name="Group 34"/>
          <p:cNvGrpSpPr/>
          <p:nvPr/>
        </p:nvGrpSpPr>
        <p:grpSpPr>
          <a:xfrm>
            <a:off x="1937555" y="1655418"/>
            <a:ext cx="5334745" cy="1485550"/>
            <a:chOff x="1937555" y="1655418"/>
            <a:chExt cx="5334745" cy="1485550"/>
          </a:xfrm>
          <a:noFill/>
        </p:grpSpPr>
        <p:sp>
          <p:nvSpPr>
            <p:cNvPr id="33" name="Up Arrow 32"/>
            <p:cNvSpPr/>
            <p:nvPr/>
          </p:nvSpPr>
          <p:spPr>
            <a:xfrm>
              <a:off x="3973799" y="2338830"/>
              <a:ext cx="576064" cy="802138"/>
            </a:xfrm>
            <a:prstGeom prst="up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555" y="1655418"/>
              <a:ext cx="5334745" cy="666843"/>
            </a:xfrm>
            <a:prstGeom prst="rect">
              <a:avLst/>
            </a:prstGeom>
            <a:grpFill/>
            <a:ln w="50800">
              <a:noFill/>
            </a:ln>
          </p:spPr>
        </p:pic>
      </p:grpSp>
      <p:grpSp>
        <p:nvGrpSpPr>
          <p:cNvPr id="20" name="Group 19"/>
          <p:cNvGrpSpPr/>
          <p:nvPr/>
        </p:nvGrpSpPr>
        <p:grpSpPr>
          <a:xfrm>
            <a:off x="3206925" y="1772816"/>
            <a:ext cx="2237308" cy="1245592"/>
            <a:chOff x="3085381" y="1772816"/>
            <a:chExt cx="2237308" cy="1245592"/>
          </a:xfrm>
          <a:noFill/>
        </p:grpSpPr>
        <p:sp>
          <p:nvSpPr>
            <p:cNvPr id="21" name="Up Arrow 20"/>
            <p:cNvSpPr/>
            <p:nvPr/>
          </p:nvSpPr>
          <p:spPr>
            <a:xfrm>
              <a:off x="3943687" y="2420888"/>
              <a:ext cx="484632" cy="597520"/>
            </a:xfrm>
            <a:prstGeom prst="upArrow">
              <a:avLst/>
            </a:prstGeom>
            <a:grp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Rectangle 21"/>
            <p:cNvSpPr/>
            <p:nvPr/>
          </p:nvSpPr>
          <p:spPr>
            <a:xfrm>
              <a:off x="3085381" y="1772816"/>
              <a:ext cx="2237308" cy="648072"/>
            </a:xfrm>
            <a:prstGeom prst="rect">
              <a:avLst/>
            </a:prstGeom>
            <a:grp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Paint handler</a:t>
              </a:r>
              <a:endParaRPr lang="en-GB" dirty="0">
                <a:solidFill>
                  <a:schemeClr val="tx1"/>
                </a:solidFill>
              </a:endParaRPr>
            </a:p>
          </p:txBody>
        </p:sp>
      </p:grpSp>
      <p:sp>
        <p:nvSpPr>
          <p:cNvPr id="2" name="Title 1"/>
          <p:cNvSpPr>
            <a:spLocks noGrp="1"/>
          </p:cNvSpPr>
          <p:nvPr>
            <p:ph type="title"/>
          </p:nvPr>
        </p:nvSpPr>
        <p:spPr/>
        <p:txBody>
          <a:bodyPr/>
          <a:lstStyle/>
          <a:p>
            <a:r>
              <a:rPr lang="en-GB" dirty="0" smtClean="0"/>
              <a:t>Don’t just sit there waiting</a:t>
            </a:r>
            <a:endParaRPr lang="en-GB" dirty="0"/>
          </a:p>
        </p:txBody>
      </p:sp>
      <p:sp>
        <p:nvSpPr>
          <p:cNvPr id="4" name="Rectangle 3"/>
          <p:cNvSpPr/>
          <p:nvPr/>
        </p:nvSpPr>
        <p:spPr>
          <a:xfrm>
            <a:off x="874072" y="5229200"/>
            <a:ext cx="3744799" cy="576064"/>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Rectangle 10"/>
          <p:cNvSpPr/>
          <p:nvPr/>
        </p:nvSpPr>
        <p:spPr>
          <a:xfrm>
            <a:off x="3206925" y="3352102"/>
            <a:ext cx="2051893" cy="1031044"/>
          </a:xfrm>
          <a:prstGeom prst="rect">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Code running the message loop</a:t>
            </a:r>
            <a:endParaRPr lang="en-GB" dirty="0">
              <a:solidFill>
                <a:schemeClr val="tx1"/>
              </a:solidFill>
            </a:endParaRPr>
          </a:p>
        </p:txBody>
      </p:sp>
      <p:sp>
        <p:nvSpPr>
          <p:cNvPr id="12" name="Up Arrow 11"/>
          <p:cNvSpPr/>
          <p:nvPr/>
        </p:nvSpPr>
        <p:spPr>
          <a:xfrm>
            <a:off x="3943561" y="4415273"/>
            <a:ext cx="484758" cy="792088"/>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Up Arrow 15"/>
          <p:cNvSpPr/>
          <p:nvPr/>
        </p:nvSpPr>
        <p:spPr>
          <a:xfrm>
            <a:off x="1017316" y="5877272"/>
            <a:ext cx="484632" cy="648072"/>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6" name="Group 25"/>
          <p:cNvGrpSpPr/>
          <p:nvPr/>
        </p:nvGrpSpPr>
        <p:grpSpPr>
          <a:xfrm>
            <a:off x="4982245" y="1002210"/>
            <a:ext cx="2808312" cy="770606"/>
            <a:chOff x="5148064" y="1461089"/>
            <a:chExt cx="2808312" cy="612068"/>
          </a:xfrm>
          <a:noFill/>
        </p:grpSpPr>
        <p:cxnSp>
          <p:nvCxnSpPr>
            <p:cNvPr id="24" name="Straight Arrow Connector 23"/>
            <p:cNvCxnSpPr/>
            <p:nvPr/>
          </p:nvCxnSpPr>
          <p:spPr>
            <a:xfrm flipV="1">
              <a:off x="5148064" y="1772816"/>
              <a:ext cx="1440160" cy="216024"/>
            </a:xfrm>
            <a:prstGeom prst="straightConnector1">
              <a:avLst/>
            </a:prstGeom>
            <a:grpFill/>
            <a:ln w="508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588224" y="1461089"/>
              <a:ext cx="1368152" cy="612068"/>
            </a:xfrm>
            <a:prstGeom prst="ellipse">
              <a:avLst/>
            </a:prstGeom>
            <a:grp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Read2</a:t>
              </a:r>
              <a:endParaRPr lang="en-GB" dirty="0">
                <a:solidFill>
                  <a:schemeClr val="tx1"/>
                </a:solidFill>
              </a:endParaRPr>
            </a:p>
          </p:txBody>
        </p:sp>
      </p:gr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245" y="2096852"/>
            <a:ext cx="3962953" cy="447738"/>
          </a:xfrm>
          <a:prstGeom prst="rect">
            <a:avLst/>
          </a:prstGeom>
        </p:spPr>
      </p:pic>
      <p:pic>
        <p:nvPicPr>
          <p:cNvPr id="39" name="Picture 2" descr="C:\Users\roger.hart\Desktop\working-images\envelo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464" y="3655693"/>
            <a:ext cx="614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roger.hart\Desktop\working-images\envelo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545" y="5305301"/>
            <a:ext cx="614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Users\roger.hart\Desktop\working-images\envelo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640" y="5305301"/>
            <a:ext cx="614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roger.hart\Desktop\working-images\envelo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5305301"/>
            <a:ext cx="614362" cy="423862"/>
          </a:xfrm>
          <a:prstGeom prst="rect">
            <a:avLst/>
          </a:prstGeom>
          <a:noFill/>
          <a:extLst>
            <a:ext uri="{909E8E84-426E-40DD-AFC4-6F175D3DCCD1}">
              <a14:hiddenFill xmlns:a14="http://schemas.microsoft.com/office/drawing/2010/main">
                <a:solidFill>
                  <a:srgbClr val="FFFFFF"/>
                </a:solidFill>
              </a14:hiddenFill>
            </a:ext>
          </a:extLst>
        </p:spPr>
      </p:pic>
      <p:sp>
        <p:nvSpPr>
          <p:cNvPr id="27" name="Up Arrow 26"/>
          <p:cNvSpPr/>
          <p:nvPr/>
        </p:nvSpPr>
        <p:spPr>
          <a:xfrm>
            <a:off x="4019515" y="2415863"/>
            <a:ext cx="484632" cy="648072"/>
          </a:xfrm>
          <a:prstGeom prst="upArrow">
            <a:avLst/>
          </a:prstGeom>
          <a:no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74096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Re-entrancy</a:t>
            </a:r>
            <a:endParaRPr lang="en-GB" dirty="0"/>
          </a:p>
        </p:txBody>
      </p:sp>
      <p:sp>
        <p:nvSpPr>
          <p:cNvPr id="3" name="Content Placeholder 2"/>
          <p:cNvSpPr>
            <a:spLocks noGrp="1"/>
          </p:cNvSpPr>
          <p:nvPr>
            <p:ph idx="1"/>
          </p:nvPr>
        </p:nvSpPr>
        <p:spPr/>
        <p:txBody>
          <a:bodyPr/>
          <a:lstStyle/>
          <a:p>
            <a:r>
              <a:rPr lang="en-GB" dirty="0" smtClean="0"/>
              <a:t>Note that things are more re-entrant now</a:t>
            </a:r>
            <a:br>
              <a:rPr lang="en-GB" dirty="0" smtClean="0"/>
            </a:br>
            <a:r>
              <a:rPr lang="en-GB" dirty="0" smtClean="0"/>
              <a:t>  … disable the button until finish</a:t>
            </a:r>
          </a:p>
        </p:txBody>
      </p:sp>
    </p:spTree>
    <p:extLst>
      <p:ext uri="{BB962C8B-B14F-4D97-AF65-F5344CB8AC3E}">
        <p14:creationId xmlns:p14="http://schemas.microsoft.com/office/powerpoint/2010/main" val="290689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a:t>
            </a:r>
            <a:r>
              <a:rPr lang="en-GB" smtClean="0"/>
              <a:t>elp </a:t>
            </a:r>
            <a:r>
              <a:rPr lang="en-GB" dirty="0" smtClean="0"/>
              <a:t>from the compiler</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988840"/>
            <a:ext cx="5134692" cy="1095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022" y="4293096"/>
            <a:ext cx="5068008" cy="1162212"/>
          </a:xfrm>
          <a:prstGeom prst="rect">
            <a:avLst/>
          </a:prstGeom>
        </p:spPr>
      </p:pic>
      <p:sp>
        <p:nvSpPr>
          <p:cNvPr id="12" name="Rounded Rectangle 11"/>
          <p:cNvSpPr/>
          <p:nvPr/>
        </p:nvSpPr>
        <p:spPr>
          <a:xfrm>
            <a:off x="2843808" y="2420888"/>
            <a:ext cx="792088" cy="2160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2843808" y="4799673"/>
            <a:ext cx="1008112" cy="14905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3347864" y="4948731"/>
            <a:ext cx="911162" cy="13645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6" name="Rounded Rectangle 15"/>
          <p:cNvSpPr/>
          <p:nvPr/>
        </p:nvSpPr>
        <p:spPr>
          <a:xfrm>
            <a:off x="2987824" y="2552615"/>
            <a:ext cx="792088" cy="2160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2987824" y="4948731"/>
            <a:ext cx="396044" cy="13645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a:off x="3239852" y="2636912"/>
            <a:ext cx="108012" cy="216276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83868" y="2768639"/>
            <a:ext cx="419577" cy="2180092"/>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67744" y="4293096"/>
            <a:ext cx="432048" cy="2160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Curved Connector 4"/>
          <p:cNvCxnSpPr/>
          <p:nvPr/>
        </p:nvCxnSpPr>
        <p:spPr>
          <a:xfrm rot="16200000" flipH="1">
            <a:off x="4111652" y="3430260"/>
            <a:ext cx="920696" cy="576064"/>
          </a:xfrm>
          <a:prstGeom prst="curvedConnector3">
            <a:avLst>
              <a:gd name="adj1" fmla="val 50000"/>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3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5" grpId="0" animBg="1"/>
      <p:bldP spid="15" grpId="1" animBg="1"/>
      <p:bldP spid="16" grpId="0" animBg="1"/>
      <p:bldP spid="16" grpId="1" animBg="1"/>
      <p:bldP spid="17"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3" y="1988840"/>
            <a:ext cx="5210903" cy="24863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439" y="2521471"/>
            <a:ext cx="6125430" cy="2286319"/>
          </a:xfrm>
          <a:prstGeom prst="rect">
            <a:avLst/>
          </a:prstGeom>
        </p:spPr>
      </p:pic>
      <p:sp>
        <p:nvSpPr>
          <p:cNvPr id="2" name="Title 1"/>
          <p:cNvSpPr>
            <a:spLocks noGrp="1"/>
          </p:cNvSpPr>
          <p:nvPr>
            <p:ph type="title"/>
          </p:nvPr>
        </p:nvSpPr>
        <p:spPr/>
        <p:txBody>
          <a:bodyPr/>
          <a:lstStyle/>
          <a:p>
            <a:r>
              <a:rPr lang="en-GB" dirty="0" smtClean="0"/>
              <a:t>So what do we implement?</a:t>
            </a:r>
            <a:endParaRPr lang="en-GB" dirty="0"/>
          </a:p>
        </p:txBody>
      </p:sp>
      <p:sp>
        <p:nvSpPr>
          <p:cNvPr id="11" name="Rounded Rectangle 10"/>
          <p:cNvSpPr/>
          <p:nvPr/>
        </p:nvSpPr>
        <p:spPr>
          <a:xfrm>
            <a:off x="2195736" y="3501008"/>
            <a:ext cx="86409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3059832" y="3501008"/>
            <a:ext cx="86409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1789" y="2354759"/>
            <a:ext cx="3581900" cy="2619741"/>
          </a:xfrm>
          <a:prstGeom prst="rect">
            <a:avLst/>
          </a:prstGeom>
        </p:spPr>
      </p:pic>
      <p:sp>
        <p:nvSpPr>
          <p:cNvPr id="12" name="Rounded Rectangle 11"/>
          <p:cNvSpPr/>
          <p:nvPr/>
        </p:nvSpPr>
        <p:spPr>
          <a:xfrm>
            <a:off x="3995936" y="3356992"/>
            <a:ext cx="86409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3923928" y="4149080"/>
            <a:ext cx="808811"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3995936" y="2636912"/>
            <a:ext cx="864096"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3995936" y="3356992"/>
            <a:ext cx="736803" cy="1440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2699792" y="3356992"/>
            <a:ext cx="1296144" cy="1440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215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12" grpId="0" animBg="1"/>
      <p:bldP spid="13" grpId="0" animBg="1"/>
      <p:bldP spid="14" grpId="0" animBg="1"/>
      <p:bldP spid="15" grpId="0" animBg="1"/>
      <p:bldP spid="15" grpId="1" animBg="1"/>
      <p:bldP spid="4" grpId="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what if we need to return something?</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132856"/>
            <a:ext cx="5068008" cy="1162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2996952"/>
            <a:ext cx="5087060" cy="1238423"/>
          </a:xfrm>
          <a:prstGeom prst="rect">
            <a:avLst/>
          </a:prstGeom>
        </p:spPr>
      </p:pic>
      <p:sp>
        <p:nvSpPr>
          <p:cNvPr id="8" name="Rounded Rectangle 7"/>
          <p:cNvSpPr/>
          <p:nvPr/>
        </p:nvSpPr>
        <p:spPr>
          <a:xfrm>
            <a:off x="2627784" y="3861048"/>
            <a:ext cx="1224136" cy="2160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3347864" y="2996952"/>
            <a:ext cx="360040" cy="14401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765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Task Parallel Library</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37" y="2204866"/>
            <a:ext cx="5906325" cy="2448267"/>
          </a:xfrm>
          <a:prstGeom prst="rect">
            <a:avLst/>
          </a:prstGeom>
        </p:spPr>
      </p:pic>
      <p:sp>
        <p:nvSpPr>
          <p:cNvPr id="3" name="Rounded Rectangle 2"/>
          <p:cNvSpPr/>
          <p:nvPr/>
        </p:nvSpPr>
        <p:spPr>
          <a:xfrm>
            <a:off x="2339752" y="2204866"/>
            <a:ext cx="1008112" cy="14401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7" name="Rounded Rectangle 6"/>
          <p:cNvSpPr/>
          <p:nvPr/>
        </p:nvSpPr>
        <p:spPr>
          <a:xfrm>
            <a:off x="3347864" y="2204866"/>
            <a:ext cx="2772308" cy="110659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339752" y="3218295"/>
            <a:ext cx="1382238" cy="21602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6660232" y="3219985"/>
            <a:ext cx="720080" cy="21602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033" y="4221088"/>
            <a:ext cx="1600423" cy="1095528"/>
          </a:xfrm>
          <a:prstGeom prst="rect">
            <a:avLst/>
          </a:prstGeom>
        </p:spPr>
      </p:pic>
      <p:sp>
        <p:nvSpPr>
          <p:cNvPr id="11" name="Rounded Rectangle 10"/>
          <p:cNvSpPr/>
          <p:nvPr/>
        </p:nvSpPr>
        <p:spPr>
          <a:xfrm>
            <a:off x="2771800" y="3789040"/>
            <a:ext cx="1296144" cy="43204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618837" y="3681028"/>
            <a:ext cx="864931"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6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P spid="8" grpId="1" animBg="1"/>
      <p:bldP spid="9" grpId="0" animBg="1"/>
      <p:bldP spid="9" grpId="1" animBg="1"/>
      <p:bldP spid="11" grpId="0" animBg="1"/>
      <p:bldP spid="5" grpId="0" animBg="1"/>
      <p:bldP spid="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we use that</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996" y="2809788"/>
            <a:ext cx="5068008" cy="1238423"/>
          </a:xfrm>
          <a:prstGeom prst="rect">
            <a:avLst/>
          </a:prstGeom>
        </p:spPr>
      </p:pic>
      <p:sp>
        <p:nvSpPr>
          <p:cNvPr id="5" name="Rounded Rectangle 4"/>
          <p:cNvSpPr/>
          <p:nvPr/>
        </p:nvSpPr>
        <p:spPr>
          <a:xfrm>
            <a:off x="2915816" y="2728323"/>
            <a:ext cx="758428" cy="28803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4689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 y="53752"/>
            <a:ext cx="9136293" cy="1143000"/>
          </a:xfrm>
        </p:spPr>
        <p:txBody>
          <a:bodyPr/>
          <a:lstStyle/>
          <a:p>
            <a:pPr algn="r"/>
            <a:r>
              <a:rPr lang="en-GB" dirty="0" smtClean="0"/>
              <a:t>And exceptions?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138015"/>
            <a:ext cx="4439270" cy="1686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3573016"/>
            <a:ext cx="6134957" cy="1914792"/>
          </a:xfrm>
          <a:prstGeom prst="rect">
            <a:avLst/>
          </a:prstGeom>
        </p:spPr>
      </p:pic>
      <p:sp>
        <p:nvSpPr>
          <p:cNvPr id="3" name="Rounded Rectangle 2"/>
          <p:cNvSpPr/>
          <p:nvPr/>
        </p:nvSpPr>
        <p:spPr>
          <a:xfrm>
            <a:off x="4211961" y="2348880"/>
            <a:ext cx="2160240"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050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49" y="2132856"/>
            <a:ext cx="7983065" cy="28960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57" y="2132856"/>
            <a:ext cx="7954486" cy="3600953"/>
          </a:xfrm>
          <a:prstGeom prst="rect">
            <a:avLst/>
          </a:prstGeom>
        </p:spPr>
      </p:pic>
      <p:sp>
        <p:nvSpPr>
          <p:cNvPr id="2" name="Title 1"/>
          <p:cNvSpPr>
            <a:spLocks noGrp="1"/>
          </p:cNvSpPr>
          <p:nvPr>
            <p:ph type="title"/>
          </p:nvPr>
        </p:nvSpPr>
        <p:spPr/>
        <p:txBody>
          <a:bodyPr/>
          <a:lstStyle/>
          <a:p>
            <a:r>
              <a:rPr lang="en-GB" dirty="0" smtClean="0"/>
              <a:t>But we need context…</a:t>
            </a:r>
            <a:br>
              <a:rPr lang="en-GB" dirty="0" smtClean="0"/>
            </a:br>
            <a:endParaRPr lang="en-GB"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2381104"/>
            <a:ext cx="5877746" cy="1047896"/>
          </a:xfrm>
          <a:prstGeom prst="rect">
            <a:avLst/>
          </a:prstGeom>
        </p:spPr>
      </p:pic>
      <p:sp>
        <p:nvSpPr>
          <p:cNvPr id="3" name="Rectangle 2"/>
          <p:cNvSpPr/>
          <p:nvPr/>
        </p:nvSpPr>
        <p:spPr>
          <a:xfrm>
            <a:off x="14881" y="822240"/>
            <a:ext cx="9144000" cy="646331"/>
          </a:xfrm>
          <a:prstGeom prst="rect">
            <a:avLst/>
          </a:prstGeom>
        </p:spPr>
        <p:txBody>
          <a:bodyPr wrap="square">
            <a:spAutoFit/>
          </a:bodyPr>
          <a:lstStyle/>
          <a:p>
            <a:pPr algn="r"/>
            <a:r>
              <a:rPr lang="en-GB" sz="3600" dirty="0" smtClean="0"/>
              <a:t>…and we’ll </a:t>
            </a:r>
            <a:r>
              <a:rPr lang="en-GB" sz="3600" dirty="0"/>
              <a:t>come back to this</a:t>
            </a:r>
          </a:p>
        </p:txBody>
      </p:sp>
      <p:sp>
        <p:nvSpPr>
          <p:cNvPr id="6" name="Rounded Rectangle 5"/>
          <p:cNvSpPr/>
          <p:nvPr/>
        </p:nvSpPr>
        <p:spPr>
          <a:xfrm>
            <a:off x="1892761" y="2381104"/>
            <a:ext cx="3168352" cy="2482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213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83" y="680653"/>
            <a:ext cx="7754433" cy="5496693"/>
          </a:xfrm>
          <a:prstGeom prst="rect">
            <a:avLst/>
          </a:prstGeom>
        </p:spPr>
      </p:pic>
    </p:spTree>
    <p:extLst>
      <p:ext uri="{BB962C8B-B14F-4D97-AF65-F5344CB8AC3E}">
        <p14:creationId xmlns:p14="http://schemas.microsoft.com/office/powerpoint/2010/main" val="1645582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Background</a:t>
            </a:r>
            <a:endParaRPr lang="en-GB" dirty="0"/>
          </a:p>
        </p:txBody>
      </p:sp>
      <p:sp>
        <p:nvSpPr>
          <p:cNvPr id="3" name="Content Placeholder 2"/>
          <p:cNvSpPr>
            <a:spLocks noGrp="1"/>
          </p:cNvSpPr>
          <p:nvPr>
            <p:ph idx="1"/>
          </p:nvPr>
        </p:nvSpPr>
        <p:spPr>
          <a:xfrm>
            <a:off x="107504" y="836712"/>
            <a:ext cx="8229600" cy="748680"/>
          </a:xfrm>
        </p:spPr>
        <p:txBody>
          <a:bodyPr/>
          <a:lstStyle/>
          <a:p>
            <a:pPr marL="0" indent="0">
              <a:buNone/>
            </a:pPr>
            <a:r>
              <a:rPr lang="en-GB" dirty="0" smtClean="0"/>
              <a:t>Various versions seem to have themes</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409250136"/>
              </p:ext>
            </p:extLst>
          </p:nvPr>
        </p:nvGraphicFramePr>
        <p:xfrm>
          <a:off x="491532" y="1916832"/>
          <a:ext cx="8160937" cy="3699624"/>
        </p:xfrm>
        <a:graphic>
          <a:graphicData uri="http://schemas.openxmlformats.org/drawingml/2006/table">
            <a:tbl>
              <a:tblPr firstRow="1" bandRow="1">
                <a:tableStyleId>{E269D01E-BC32-4049-B463-5C60D7B0CCD2}</a:tableStyleId>
              </a:tblPr>
              <a:tblGrid>
                <a:gridCol w="1831594"/>
                <a:gridCol w="2409993"/>
                <a:gridCol w="1985655"/>
                <a:gridCol w="1933695"/>
              </a:tblGrid>
              <a:tr h="856898">
                <a:tc>
                  <a:txBody>
                    <a:bodyPr/>
                    <a:lstStyle/>
                    <a:p>
                      <a:r>
                        <a:rPr lang="en-GB" sz="2400" dirty="0" smtClean="0"/>
                        <a:t>Language</a:t>
                      </a:r>
                      <a:r>
                        <a:rPr lang="en-GB" sz="2400" baseline="0" dirty="0" smtClean="0"/>
                        <a:t> version</a:t>
                      </a:r>
                      <a:endParaRPr lang="en-GB" sz="2400" dirty="0">
                        <a:latin typeface="Arial" pitchFamily="34" charset="0"/>
                        <a:cs typeface="Arial" pitchFamily="34" charset="0"/>
                      </a:endParaRPr>
                    </a:p>
                  </a:txBody>
                  <a:tcPr marL="122414" marR="122414" marT="61207" marB="61207"/>
                </a:tc>
                <a:tc>
                  <a:txBody>
                    <a:bodyPr/>
                    <a:lstStyle/>
                    <a:p>
                      <a:r>
                        <a:rPr lang="en-GB" sz="2400" dirty="0" smtClean="0"/>
                        <a:t>Theme</a:t>
                      </a:r>
                      <a:endParaRPr lang="en-GB" sz="2400" dirty="0">
                        <a:latin typeface="Arial" pitchFamily="34" charset="0"/>
                        <a:cs typeface="Arial" pitchFamily="34" charset="0"/>
                      </a:endParaRPr>
                    </a:p>
                  </a:txBody>
                  <a:tcPr marL="122414" marR="122414" marT="61207" marB="61207"/>
                </a:tc>
                <a:tc>
                  <a:txBody>
                    <a:bodyPr/>
                    <a:lstStyle/>
                    <a:p>
                      <a:r>
                        <a:rPr lang="en-GB" sz="2400" dirty="0" smtClean="0"/>
                        <a:t>Year</a:t>
                      </a:r>
                      <a:endParaRPr lang="en-GB" sz="2400" dirty="0">
                        <a:latin typeface="Arial" pitchFamily="34" charset="0"/>
                        <a:cs typeface="Arial" pitchFamily="34" charset="0"/>
                      </a:endParaRPr>
                    </a:p>
                  </a:txBody>
                  <a:tcPr marL="122414" marR="122414" marT="61207" marB="61207"/>
                </a:tc>
                <a:tc>
                  <a:txBody>
                    <a:bodyPr/>
                    <a:lstStyle/>
                    <a:p>
                      <a:r>
                        <a:rPr lang="en-GB" sz="2400" dirty="0" smtClean="0"/>
                        <a:t>.NET</a:t>
                      </a:r>
                      <a:endParaRPr lang="en-GB" sz="2400" dirty="0">
                        <a:latin typeface="Arial" pitchFamily="34" charset="0"/>
                        <a:cs typeface="Arial" pitchFamily="34" charset="0"/>
                      </a:endParaRPr>
                    </a:p>
                  </a:txBody>
                  <a:tcPr marL="122414" marR="122414" marT="61207" marB="61207"/>
                </a:tc>
              </a:tr>
              <a:tr h="856898">
                <a:tc>
                  <a:txBody>
                    <a:bodyPr/>
                    <a:lstStyle/>
                    <a:p>
                      <a:r>
                        <a:rPr lang="en-GB" sz="2400" dirty="0" smtClean="0"/>
                        <a:t>C# 1.0</a:t>
                      </a:r>
                      <a:endParaRPr lang="en-GB" sz="2400" dirty="0">
                        <a:latin typeface="Arial" pitchFamily="34" charset="0"/>
                        <a:cs typeface="Arial" pitchFamily="34" charset="0"/>
                      </a:endParaRPr>
                    </a:p>
                  </a:txBody>
                  <a:tcPr marL="122414" marR="122414" marT="61207" marB="61207"/>
                </a:tc>
                <a:tc>
                  <a:txBody>
                    <a:bodyPr/>
                    <a:lstStyle/>
                    <a:p>
                      <a:r>
                        <a:rPr lang="en-GB" sz="2400" dirty="0" smtClean="0"/>
                        <a:t>Managed language</a:t>
                      </a:r>
                      <a:endParaRPr lang="en-GB" sz="2400" dirty="0">
                        <a:latin typeface="Arial" pitchFamily="34" charset="0"/>
                        <a:cs typeface="Arial" pitchFamily="34" charset="0"/>
                      </a:endParaRPr>
                    </a:p>
                  </a:txBody>
                  <a:tcPr marL="122414" marR="122414" marT="61207" marB="61207"/>
                </a:tc>
                <a:tc>
                  <a:txBody>
                    <a:bodyPr/>
                    <a:lstStyle/>
                    <a:p>
                      <a:r>
                        <a:rPr lang="en-GB" sz="2400" dirty="0" smtClean="0"/>
                        <a:t>2002</a:t>
                      </a:r>
                      <a:endParaRPr lang="en-GB" sz="2400" dirty="0">
                        <a:latin typeface="Arial" pitchFamily="34" charset="0"/>
                        <a:cs typeface="Arial" pitchFamily="34" charset="0"/>
                      </a:endParaRPr>
                    </a:p>
                  </a:txBody>
                  <a:tcPr marL="122414" marR="122414" marT="61207" marB="61207"/>
                </a:tc>
                <a:tc>
                  <a:txBody>
                    <a:bodyPr/>
                    <a:lstStyle/>
                    <a:p>
                      <a:r>
                        <a:rPr lang="en-GB" sz="2400" dirty="0" smtClean="0"/>
                        <a:t>1.0</a:t>
                      </a:r>
                      <a:endParaRPr lang="en-GB" sz="2400" dirty="0">
                        <a:latin typeface="Arial" pitchFamily="34" charset="0"/>
                        <a:cs typeface="Arial" pitchFamily="34" charset="0"/>
                      </a:endParaRPr>
                    </a:p>
                  </a:txBody>
                  <a:tcPr marL="122414" marR="122414" marT="61207" marB="61207"/>
                </a:tc>
              </a:tr>
              <a:tr h="496457">
                <a:tc>
                  <a:txBody>
                    <a:bodyPr/>
                    <a:lstStyle/>
                    <a:p>
                      <a:r>
                        <a:rPr lang="en-GB" sz="2400" dirty="0" smtClean="0"/>
                        <a:t>C#</a:t>
                      </a:r>
                      <a:r>
                        <a:rPr lang="en-GB" sz="2400" baseline="0" dirty="0" smtClean="0"/>
                        <a:t> 2.0</a:t>
                      </a:r>
                      <a:endParaRPr lang="en-GB" sz="2400" dirty="0">
                        <a:latin typeface="Arial" pitchFamily="34" charset="0"/>
                        <a:cs typeface="Arial" pitchFamily="34" charset="0"/>
                      </a:endParaRPr>
                    </a:p>
                  </a:txBody>
                  <a:tcPr marL="122414" marR="122414" marT="61207" marB="61207"/>
                </a:tc>
                <a:tc>
                  <a:txBody>
                    <a:bodyPr/>
                    <a:lstStyle/>
                    <a:p>
                      <a:r>
                        <a:rPr lang="en-GB" sz="2400" dirty="0" smtClean="0"/>
                        <a:t>Generics</a:t>
                      </a:r>
                      <a:endParaRPr lang="en-GB" sz="2400" dirty="0">
                        <a:latin typeface="Arial" pitchFamily="34" charset="0"/>
                        <a:cs typeface="Arial" pitchFamily="34" charset="0"/>
                      </a:endParaRPr>
                    </a:p>
                  </a:txBody>
                  <a:tcPr marL="122414" marR="122414" marT="61207" marB="61207"/>
                </a:tc>
                <a:tc>
                  <a:txBody>
                    <a:bodyPr/>
                    <a:lstStyle/>
                    <a:p>
                      <a:r>
                        <a:rPr lang="en-GB" sz="2400" dirty="0" smtClean="0"/>
                        <a:t>2005</a:t>
                      </a:r>
                      <a:endParaRPr lang="en-GB" sz="2400" dirty="0">
                        <a:latin typeface="Arial" pitchFamily="34" charset="0"/>
                        <a:cs typeface="Arial" pitchFamily="34" charset="0"/>
                      </a:endParaRPr>
                    </a:p>
                  </a:txBody>
                  <a:tcPr marL="122414" marR="122414" marT="61207" marB="61207"/>
                </a:tc>
                <a:tc>
                  <a:txBody>
                    <a:bodyPr/>
                    <a:lstStyle/>
                    <a:p>
                      <a:r>
                        <a:rPr lang="en-GB" sz="2400" dirty="0" smtClean="0"/>
                        <a:t>2.0</a:t>
                      </a:r>
                      <a:endParaRPr lang="en-GB" sz="2400" dirty="0">
                        <a:latin typeface="Arial" pitchFamily="34" charset="0"/>
                        <a:cs typeface="Arial" pitchFamily="34" charset="0"/>
                      </a:endParaRPr>
                    </a:p>
                  </a:txBody>
                  <a:tcPr marL="122414" marR="122414" marT="61207" marB="61207"/>
                </a:tc>
              </a:tr>
              <a:tr h="496457">
                <a:tc>
                  <a:txBody>
                    <a:bodyPr/>
                    <a:lstStyle/>
                    <a:p>
                      <a:r>
                        <a:rPr lang="en-GB" sz="2400" dirty="0" smtClean="0"/>
                        <a:t>C# 3.0</a:t>
                      </a:r>
                      <a:endParaRPr lang="en-GB" sz="2400" dirty="0">
                        <a:latin typeface="Arial" pitchFamily="34" charset="0"/>
                        <a:cs typeface="Arial" pitchFamily="34" charset="0"/>
                      </a:endParaRPr>
                    </a:p>
                  </a:txBody>
                  <a:tcPr marL="122414" marR="122414" marT="61207" marB="61207"/>
                </a:tc>
                <a:tc>
                  <a:txBody>
                    <a:bodyPr/>
                    <a:lstStyle/>
                    <a:p>
                      <a:r>
                        <a:rPr lang="en-GB" sz="2400" dirty="0" smtClean="0"/>
                        <a:t>LINQ</a:t>
                      </a:r>
                      <a:endParaRPr lang="en-GB" sz="2400" dirty="0">
                        <a:latin typeface="Arial" pitchFamily="34" charset="0"/>
                        <a:cs typeface="Arial" pitchFamily="34" charset="0"/>
                      </a:endParaRPr>
                    </a:p>
                  </a:txBody>
                  <a:tcPr marL="122414" marR="122414" marT="61207" marB="61207"/>
                </a:tc>
                <a:tc>
                  <a:txBody>
                    <a:bodyPr/>
                    <a:lstStyle/>
                    <a:p>
                      <a:r>
                        <a:rPr lang="en-GB" sz="2400" dirty="0" smtClean="0"/>
                        <a:t>2007</a:t>
                      </a:r>
                      <a:endParaRPr lang="en-GB" sz="2400" dirty="0">
                        <a:latin typeface="Arial" pitchFamily="34" charset="0"/>
                        <a:cs typeface="Arial" pitchFamily="34" charset="0"/>
                      </a:endParaRPr>
                    </a:p>
                  </a:txBody>
                  <a:tcPr marL="122414" marR="122414" marT="61207" marB="61207"/>
                </a:tc>
                <a:tc>
                  <a:txBody>
                    <a:bodyPr/>
                    <a:lstStyle/>
                    <a:p>
                      <a:r>
                        <a:rPr lang="en-GB" sz="2400" dirty="0" smtClean="0"/>
                        <a:t>3.5</a:t>
                      </a:r>
                      <a:endParaRPr lang="en-GB" sz="2400" dirty="0">
                        <a:latin typeface="Arial" pitchFamily="34" charset="0"/>
                        <a:cs typeface="Arial" pitchFamily="34" charset="0"/>
                      </a:endParaRPr>
                    </a:p>
                  </a:txBody>
                  <a:tcPr marL="122414" marR="122414" marT="61207" marB="61207"/>
                </a:tc>
              </a:tr>
              <a:tr h="496457">
                <a:tc>
                  <a:txBody>
                    <a:bodyPr/>
                    <a:lstStyle/>
                    <a:p>
                      <a:r>
                        <a:rPr lang="en-GB" sz="2400" dirty="0" smtClean="0"/>
                        <a:t>C# 4.0</a:t>
                      </a:r>
                      <a:endParaRPr lang="en-GB" sz="2400" dirty="0">
                        <a:latin typeface="Arial" pitchFamily="34" charset="0"/>
                        <a:cs typeface="Arial" pitchFamily="34" charset="0"/>
                      </a:endParaRPr>
                    </a:p>
                  </a:txBody>
                  <a:tcPr marL="122414" marR="122414" marT="61207" marB="61207"/>
                </a:tc>
                <a:tc>
                  <a:txBody>
                    <a:bodyPr/>
                    <a:lstStyle/>
                    <a:p>
                      <a:r>
                        <a:rPr lang="en-GB" sz="2400" dirty="0" smtClean="0"/>
                        <a:t>Dynamic</a:t>
                      </a:r>
                      <a:endParaRPr lang="en-GB" sz="2400" dirty="0">
                        <a:latin typeface="Arial" pitchFamily="34" charset="0"/>
                        <a:cs typeface="Arial" pitchFamily="34" charset="0"/>
                      </a:endParaRPr>
                    </a:p>
                  </a:txBody>
                  <a:tcPr marL="122414" marR="122414" marT="61207" marB="61207"/>
                </a:tc>
                <a:tc>
                  <a:txBody>
                    <a:bodyPr/>
                    <a:lstStyle/>
                    <a:p>
                      <a:r>
                        <a:rPr lang="en-GB" sz="2400" dirty="0" smtClean="0"/>
                        <a:t>2010</a:t>
                      </a:r>
                      <a:endParaRPr lang="en-GB" sz="2400" dirty="0">
                        <a:latin typeface="Arial" pitchFamily="34" charset="0"/>
                        <a:cs typeface="Arial" pitchFamily="34" charset="0"/>
                      </a:endParaRPr>
                    </a:p>
                  </a:txBody>
                  <a:tcPr marL="122414" marR="122414" marT="61207" marB="61207"/>
                </a:tc>
                <a:tc>
                  <a:txBody>
                    <a:bodyPr/>
                    <a:lstStyle/>
                    <a:p>
                      <a:r>
                        <a:rPr lang="en-GB" sz="2400" dirty="0" smtClean="0"/>
                        <a:t>4.0</a:t>
                      </a:r>
                      <a:endParaRPr lang="en-GB" sz="2400" dirty="0">
                        <a:latin typeface="Arial" pitchFamily="34" charset="0"/>
                        <a:cs typeface="Arial" pitchFamily="34" charset="0"/>
                      </a:endParaRPr>
                    </a:p>
                  </a:txBody>
                  <a:tcPr marL="122414" marR="122414" marT="61207" marB="61207"/>
                </a:tc>
              </a:tr>
              <a:tr h="496457">
                <a:tc>
                  <a:txBody>
                    <a:bodyPr/>
                    <a:lstStyle/>
                    <a:p>
                      <a:r>
                        <a:rPr lang="en-GB" sz="2400" dirty="0" smtClean="0"/>
                        <a:t>C# 5.0</a:t>
                      </a:r>
                      <a:endParaRPr lang="en-GB" sz="2400" dirty="0">
                        <a:latin typeface="Arial" pitchFamily="34" charset="0"/>
                        <a:cs typeface="Arial" pitchFamily="34" charset="0"/>
                      </a:endParaRPr>
                    </a:p>
                  </a:txBody>
                  <a:tcPr marL="122414" marR="122414" marT="61207" marB="61207"/>
                </a:tc>
                <a:tc>
                  <a:txBody>
                    <a:bodyPr/>
                    <a:lstStyle/>
                    <a:p>
                      <a:r>
                        <a:rPr lang="en-GB" sz="2400" dirty="0" smtClean="0"/>
                        <a:t>Asynchrony</a:t>
                      </a:r>
                      <a:endParaRPr lang="en-GB" sz="2400" dirty="0">
                        <a:latin typeface="Arial" pitchFamily="34" charset="0"/>
                        <a:cs typeface="Arial" pitchFamily="34" charset="0"/>
                      </a:endParaRPr>
                    </a:p>
                  </a:txBody>
                  <a:tcPr marL="122414" marR="122414" marT="61207" marB="61207"/>
                </a:tc>
                <a:tc>
                  <a:txBody>
                    <a:bodyPr/>
                    <a:lstStyle/>
                    <a:p>
                      <a:r>
                        <a:rPr lang="en-GB" sz="2400" dirty="0" smtClean="0"/>
                        <a:t>2012</a:t>
                      </a:r>
                      <a:endParaRPr lang="en-GB" sz="2400" dirty="0">
                        <a:latin typeface="Arial" pitchFamily="34" charset="0"/>
                        <a:cs typeface="Arial" pitchFamily="34" charset="0"/>
                      </a:endParaRPr>
                    </a:p>
                  </a:txBody>
                  <a:tcPr marL="122414" marR="122414" marT="61207" marB="61207"/>
                </a:tc>
                <a:tc>
                  <a:txBody>
                    <a:bodyPr/>
                    <a:lstStyle/>
                    <a:p>
                      <a:r>
                        <a:rPr lang="en-GB" sz="2400" dirty="0" smtClean="0"/>
                        <a:t>4.5</a:t>
                      </a:r>
                      <a:endParaRPr lang="en-GB" sz="2400" dirty="0">
                        <a:latin typeface="Arial" pitchFamily="34" charset="0"/>
                        <a:cs typeface="Arial" pitchFamily="34" charset="0"/>
                      </a:endParaRPr>
                    </a:p>
                  </a:txBody>
                  <a:tcPr marL="122414" marR="122414" marT="61207" marB="61207"/>
                </a:tc>
              </a:tr>
            </a:tbl>
          </a:graphicData>
        </a:graphic>
      </p:graphicFrame>
    </p:spTree>
    <p:extLst>
      <p:ext uri="{BB962C8B-B14F-4D97-AF65-F5344CB8AC3E}">
        <p14:creationId xmlns:p14="http://schemas.microsoft.com/office/powerpoint/2010/main" val="120065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836712"/>
            <a:ext cx="6384980" cy="4525963"/>
          </a:xfrm>
        </p:spPr>
      </p:pic>
      <p:sp>
        <p:nvSpPr>
          <p:cNvPr id="5" name="Rounded Rectangle 4"/>
          <p:cNvSpPr/>
          <p:nvPr/>
        </p:nvSpPr>
        <p:spPr>
          <a:xfrm>
            <a:off x="4139952" y="1233229"/>
            <a:ext cx="576064" cy="360040"/>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8564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9510" y="764704"/>
            <a:ext cx="6384980" cy="4525963"/>
          </a:xfrm>
        </p:spPr>
      </p:pic>
      <p:sp>
        <p:nvSpPr>
          <p:cNvPr id="7" name="Rounded Rectangle 6"/>
          <p:cNvSpPr/>
          <p:nvPr/>
        </p:nvSpPr>
        <p:spPr>
          <a:xfrm>
            <a:off x="4644008" y="2324323"/>
            <a:ext cx="1035450" cy="19229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4644008" y="2780928"/>
            <a:ext cx="1008112" cy="36004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4644008" y="2234313"/>
            <a:ext cx="803785" cy="18002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644008" y="3140968"/>
            <a:ext cx="792088" cy="36004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1"/>
          <p:cNvSpPr/>
          <p:nvPr/>
        </p:nvSpPr>
        <p:spPr>
          <a:xfrm>
            <a:off x="4355976" y="3645024"/>
            <a:ext cx="1152128" cy="1440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807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7"/>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0" grpId="1" animBg="1"/>
      <p:bldP spid="2" grpId="0" animBg="1"/>
      <p:bldP spid="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03648" y="836712"/>
            <a:ext cx="6384980" cy="4525963"/>
          </a:xfrm>
          <a:prstGeom prst="rect">
            <a:avLst/>
          </a:prstGeom>
          <a:noFill/>
          <a:ln w="9525">
            <a:noFill/>
            <a:miter lim="800000"/>
            <a:headEnd/>
            <a:tailEnd/>
          </a:ln>
        </p:spPr>
      </p:pic>
      <p:sp>
        <p:nvSpPr>
          <p:cNvPr id="7" name="Rounded Rectangle 6"/>
          <p:cNvSpPr/>
          <p:nvPr/>
        </p:nvSpPr>
        <p:spPr>
          <a:xfrm>
            <a:off x="4283968" y="2780928"/>
            <a:ext cx="1080120" cy="14401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1970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41" y="42389"/>
            <a:ext cx="7821117" cy="6773221"/>
          </a:xfrm>
          <a:prstGeom prst="rect">
            <a:avLst/>
          </a:prstGeom>
        </p:spPr>
      </p:pic>
      <p:sp>
        <p:nvSpPr>
          <p:cNvPr id="5" name="Rounded Rectangle 4"/>
          <p:cNvSpPr/>
          <p:nvPr/>
        </p:nvSpPr>
        <p:spPr>
          <a:xfrm>
            <a:off x="1277634" y="836712"/>
            <a:ext cx="936104" cy="28803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1068273" y="2132856"/>
            <a:ext cx="4007783" cy="42027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115616" y="2448236"/>
            <a:ext cx="4752528" cy="20979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068272" y="2582906"/>
            <a:ext cx="1487503" cy="63007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1057264" y="3140968"/>
            <a:ext cx="7425293" cy="79208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986337" y="1556927"/>
            <a:ext cx="540060" cy="36004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1"/>
          <p:cNvSpPr/>
          <p:nvPr/>
        </p:nvSpPr>
        <p:spPr>
          <a:xfrm>
            <a:off x="666062" y="5229200"/>
            <a:ext cx="2573789" cy="100811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ounded Rectangle 2"/>
          <p:cNvSpPr/>
          <p:nvPr/>
        </p:nvSpPr>
        <p:spPr>
          <a:xfrm>
            <a:off x="666062" y="6309320"/>
            <a:ext cx="1842371" cy="43204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27584" y="4653136"/>
            <a:ext cx="91810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827584" y="4437113"/>
            <a:ext cx="4824536" cy="80177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827584" y="3933056"/>
            <a:ext cx="4824536" cy="129614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2"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3" nodeType="click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P spid="6" grpId="1" animBg="1"/>
      <p:bldP spid="7" grpId="0" animBg="1"/>
      <p:bldP spid="7" grpId="1" animBg="1"/>
      <p:bldP spid="8" grpId="0" animBg="1"/>
      <p:bldP spid="8" grpId="1" animBg="1"/>
      <p:bldP spid="10" grpId="0" animBg="1"/>
      <p:bldP spid="10" grpId="1" animBg="1"/>
      <p:bldP spid="12" grpId="0" animBg="1"/>
      <p:bldP spid="12" grpId="1" animBg="1"/>
      <p:bldP spid="2" grpId="0" animBg="1"/>
      <p:bldP spid="2" grpId="1" animBg="1"/>
      <p:bldP spid="3" grpId="0" animBg="1"/>
      <p:bldP spid="9" grpId="0" animBg="1"/>
      <p:bldP spid="9" grpId="1" animBg="1"/>
      <p:bldP spid="11" grpId="0" animBg="1"/>
      <p:bldP spid="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Awaiting a Task</a:t>
            </a:r>
            <a:br>
              <a:rPr lang="en-GB" dirty="0" smtClean="0"/>
            </a:b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23122"/>
            <a:ext cx="8748464" cy="52490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90" y="764704"/>
            <a:ext cx="9020910" cy="54023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90" y="841616"/>
            <a:ext cx="8892480" cy="532539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355" y="936020"/>
            <a:ext cx="8756380" cy="52438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909" y="948918"/>
            <a:ext cx="8734842" cy="523098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0255" y="983474"/>
            <a:ext cx="8713305" cy="5218091"/>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255" y="941548"/>
            <a:ext cx="8655603" cy="5183535"/>
          </a:xfrm>
          <a:prstGeom prst="rect">
            <a:avLst/>
          </a:prstGeom>
        </p:spPr>
      </p:pic>
    </p:spTree>
    <p:extLst>
      <p:ext uri="{BB962C8B-B14F-4D97-AF65-F5344CB8AC3E}">
        <p14:creationId xmlns:p14="http://schemas.microsoft.com/office/powerpoint/2010/main" val="404811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useful Task items</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4221088"/>
            <a:ext cx="4544060" cy="3810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708920"/>
            <a:ext cx="3553321" cy="98121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922" y="2014362"/>
            <a:ext cx="5887272" cy="704948"/>
          </a:xfrm>
          <a:prstGeom prst="rect">
            <a:avLst/>
          </a:prstGeom>
        </p:spPr>
      </p:pic>
    </p:spTree>
    <p:extLst>
      <p:ext uri="{BB962C8B-B14F-4D97-AF65-F5344CB8AC3E}">
        <p14:creationId xmlns:p14="http://schemas.microsoft.com/office/powerpoint/2010/main" val="38511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FileStream</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98" y="1485628"/>
            <a:ext cx="8792803" cy="3886743"/>
          </a:xfrm>
          <a:prstGeom prst="rect">
            <a:avLst/>
          </a:prstGeom>
        </p:spPr>
      </p:pic>
      <p:sp>
        <p:nvSpPr>
          <p:cNvPr id="7" name="Rectangle 6"/>
          <p:cNvSpPr/>
          <p:nvPr/>
        </p:nvSpPr>
        <p:spPr>
          <a:xfrm>
            <a:off x="1259632" y="3068960"/>
            <a:ext cx="5040560" cy="21602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278834" y="3645024"/>
            <a:ext cx="7708769" cy="28803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259632" y="4725144"/>
            <a:ext cx="7488832" cy="28803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1259632" y="1988840"/>
            <a:ext cx="7708768" cy="36004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1278834" y="2492896"/>
            <a:ext cx="4248473" cy="36004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123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XmlReader</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13" y="1196752"/>
            <a:ext cx="8383171" cy="4982271"/>
          </a:xfrm>
          <a:prstGeom prst="rect">
            <a:avLst/>
          </a:prstGeom>
        </p:spPr>
      </p:pic>
      <p:sp>
        <p:nvSpPr>
          <p:cNvPr id="7" name="Rectangle 6"/>
          <p:cNvSpPr/>
          <p:nvPr/>
        </p:nvSpPr>
        <p:spPr>
          <a:xfrm>
            <a:off x="1552802" y="3687886"/>
            <a:ext cx="2880320" cy="24517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547664" y="4149080"/>
            <a:ext cx="7215920" cy="21054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547664" y="4506381"/>
            <a:ext cx="6120680" cy="1467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547664" y="4797152"/>
            <a:ext cx="6120680" cy="1440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95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did </a:t>
            </a:r>
            <a:r>
              <a:rPr lang="en-GB" dirty="0" err="1" smtClean="0"/>
              <a:t>async</a:t>
            </a:r>
            <a:r>
              <a:rPr lang="en-GB" dirty="0" smtClean="0"/>
              <a:t> give us?</a:t>
            </a:r>
            <a:endParaRPr lang="en-GB" dirty="0"/>
          </a:p>
        </p:txBody>
      </p:sp>
      <p:sp>
        <p:nvSpPr>
          <p:cNvPr id="3" name="Content Placeholder 2"/>
          <p:cNvSpPr>
            <a:spLocks noGrp="1"/>
          </p:cNvSpPr>
          <p:nvPr>
            <p:ph idx="1"/>
          </p:nvPr>
        </p:nvSpPr>
        <p:spPr/>
        <p:txBody>
          <a:bodyPr/>
          <a:lstStyle/>
          <a:p>
            <a:r>
              <a:rPr lang="en-GB" dirty="0" smtClean="0"/>
              <a:t>A way to write linear code that pauses </a:t>
            </a:r>
            <a:r>
              <a:rPr lang="en-GB" smtClean="0"/>
              <a:t>without locking </a:t>
            </a:r>
            <a:r>
              <a:rPr lang="en-GB" dirty="0" smtClean="0"/>
              <a:t>a resource</a:t>
            </a:r>
          </a:p>
          <a:p>
            <a:r>
              <a:rPr lang="en-GB" dirty="0" smtClean="0"/>
              <a:t>A way to encourage responsive applications</a:t>
            </a:r>
          </a:p>
        </p:txBody>
      </p:sp>
    </p:spTree>
    <p:extLst>
      <p:ext uri="{BB962C8B-B14F-4D97-AF65-F5344CB8AC3E}">
        <p14:creationId xmlns:p14="http://schemas.microsoft.com/office/powerpoint/2010/main" val="1857208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3" y="4437112"/>
            <a:ext cx="9144000" cy="1200329"/>
          </a:xfrm>
          <a:prstGeom prst="rect">
            <a:avLst/>
          </a:prstGeom>
          <a:noFill/>
        </p:spPr>
        <p:txBody>
          <a:bodyPr wrap="square" rtlCol="0">
            <a:spAutoFit/>
          </a:bodyPr>
          <a:lstStyle/>
          <a:p>
            <a:pPr algn="ctr"/>
            <a:r>
              <a:rPr lang="en-GB" sz="7200" b="1" dirty="0" smtClean="0"/>
              <a:t>www.reflector.net</a:t>
            </a:r>
            <a:endParaRPr lang="en-GB" sz="7200" b="1" dirty="0"/>
          </a:p>
        </p:txBody>
      </p:sp>
      <p:sp>
        <p:nvSpPr>
          <p:cNvPr id="5" name="TextBox 4"/>
          <p:cNvSpPr txBox="1"/>
          <p:nvPr/>
        </p:nvSpPr>
        <p:spPr>
          <a:xfrm>
            <a:off x="755576" y="5487615"/>
            <a:ext cx="7632848" cy="523220"/>
          </a:xfrm>
          <a:prstGeom prst="rect">
            <a:avLst/>
          </a:prstGeom>
          <a:noFill/>
        </p:spPr>
        <p:txBody>
          <a:bodyPr wrap="square" rtlCol="0">
            <a:spAutoFit/>
          </a:bodyPr>
          <a:lstStyle/>
          <a:p>
            <a:r>
              <a:rPr lang="en-GB" sz="2400" dirty="0" smtClean="0"/>
              <a:t>Understand and debug any .NET code. </a:t>
            </a:r>
            <a:r>
              <a:rPr lang="en-GB" sz="2800" dirty="0" smtClean="0"/>
              <a:t>Try it out.</a:t>
            </a:r>
            <a:endParaRPr lang="en-GB" sz="2800" dirty="0"/>
          </a:p>
        </p:txBody>
      </p:sp>
      <p:pic>
        <p:nvPicPr>
          <p:cNvPr id="1027" name="Picture 3" descr="C:\Users\roger.hart\Desktop\working-images\magnifyingglasslogo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435" y="908720"/>
            <a:ext cx="4343131" cy="327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69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theme for 4.5</a:t>
            </a:r>
            <a:endParaRPr lang="en-GB" dirty="0"/>
          </a:p>
        </p:txBody>
      </p:sp>
      <p:sp>
        <p:nvSpPr>
          <p:cNvPr id="3" name="Content Placeholder 2"/>
          <p:cNvSpPr>
            <a:spLocks noGrp="1"/>
          </p:cNvSpPr>
          <p:nvPr>
            <p:ph idx="1"/>
          </p:nvPr>
        </p:nvSpPr>
        <p:spPr/>
        <p:txBody>
          <a:bodyPr/>
          <a:lstStyle/>
          <a:p>
            <a:r>
              <a:rPr lang="en-GB" dirty="0" smtClean="0"/>
              <a:t>Fixing some long standing language issues</a:t>
            </a:r>
          </a:p>
          <a:p>
            <a:r>
              <a:rPr lang="en-GB" dirty="0" smtClean="0"/>
              <a:t>Language/framework support for responsive applications</a:t>
            </a:r>
            <a:endParaRPr lang="en-GB" dirty="0"/>
          </a:p>
        </p:txBody>
      </p:sp>
    </p:spTree>
    <p:extLst>
      <p:ext uri="{BB962C8B-B14F-4D97-AF65-F5344CB8AC3E}">
        <p14:creationId xmlns:p14="http://schemas.microsoft.com/office/powerpoint/2010/main" val="3310575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Breaking changes</a:t>
            </a:r>
            <a:endParaRPr lang="en-GB" dirty="0"/>
          </a:p>
        </p:txBody>
      </p:sp>
      <p:sp>
        <p:nvSpPr>
          <p:cNvPr id="3" name="Content Placeholder 2"/>
          <p:cNvSpPr>
            <a:spLocks noGrp="1"/>
          </p:cNvSpPr>
          <p:nvPr>
            <p:ph idx="1"/>
          </p:nvPr>
        </p:nvSpPr>
        <p:spPr/>
        <p:txBody>
          <a:bodyPr/>
          <a:lstStyle/>
          <a:p>
            <a:r>
              <a:rPr lang="en-GB" dirty="0" smtClean="0"/>
              <a:t>Closure over a loop variable</a:t>
            </a:r>
          </a:p>
          <a:p>
            <a:r>
              <a:rPr lang="en-GB" dirty="0" smtClean="0"/>
              <a:t>Evaluation order of named arguments</a:t>
            </a:r>
          </a:p>
          <a:p>
            <a:r>
              <a:rPr lang="en-GB" dirty="0" smtClean="0"/>
              <a:t>Some changes to overload resolution</a:t>
            </a:r>
          </a:p>
        </p:txBody>
      </p:sp>
    </p:spTree>
    <p:extLst>
      <p:ext uri="{BB962C8B-B14F-4D97-AF65-F5344CB8AC3E}">
        <p14:creationId xmlns:p14="http://schemas.microsoft.com/office/powerpoint/2010/main" val="420101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8229600" cy="1143000"/>
          </a:xfrm>
        </p:spPr>
        <p:txBody>
          <a:bodyPr/>
          <a:lstStyle/>
          <a:p>
            <a:pPr algn="r"/>
            <a:r>
              <a:rPr lang="en-GB" dirty="0" smtClean="0"/>
              <a:t>Closure over a loop variable</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460" y="4158874"/>
            <a:ext cx="3258867" cy="137215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852" y="4149529"/>
            <a:ext cx="3324689" cy="139084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090456"/>
            <a:ext cx="2915057" cy="94310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297" y="2090456"/>
            <a:ext cx="7056784" cy="429806"/>
          </a:xfrm>
          <a:prstGeom prst="rect">
            <a:avLst/>
          </a:prstGeom>
        </p:spPr>
      </p:pic>
      <p:sp>
        <p:nvSpPr>
          <p:cNvPr id="6" name="TextBox 5"/>
          <p:cNvSpPr txBox="1"/>
          <p:nvPr/>
        </p:nvSpPr>
        <p:spPr>
          <a:xfrm>
            <a:off x="2177400" y="3645024"/>
            <a:ext cx="1098378" cy="400110"/>
          </a:xfrm>
          <a:prstGeom prst="rect">
            <a:avLst/>
          </a:prstGeom>
          <a:noFill/>
        </p:spPr>
        <p:txBody>
          <a:bodyPr wrap="none" rtlCol="0">
            <a:spAutoFit/>
          </a:bodyPr>
          <a:lstStyle/>
          <a:p>
            <a:r>
              <a:rPr lang="en-GB" sz="2000" b="1" dirty="0" smtClean="0"/>
              <a:t>VS2010</a:t>
            </a:r>
            <a:endParaRPr lang="en-GB" sz="2000" b="1" dirty="0"/>
          </a:p>
        </p:txBody>
      </p:sp>
      <p:sp>
        <p:nvSpPr>
          <p:cNvPr id="12" name="TextBox 11"/>
          <p:cNvSpPr txBox="1"/>
          <p:nvPr/>
        </p:nvSpPr>
        <p:spPr>
          <a:xfrm>
            <a:off x="5868223" y="3683508"/>
            <a:ext cx="1098378" cy="400110"/>
          </a:xfrm>
          <a:prstGeom prst="rect">
            <a:avLst/>
          </a:prstGeom>
          <a:noFill/>
        </p:spPr>
        <p:txBody>
          <a:bodyPr wrap="none" rtlCol="0">
            <a:spAutoFit/>
          </a:bodyPr>
          <a:lstStyle/>
          <a:p>
            <a:r>
              <a:rPr lang="en-GB" sz="2000" b="1" dirty="0" smtClean="0"/>
              <a:t>VS2012</a:t>
            </a:r>
            <a:endParaRPr lang="en-GB" sz="2000" b="1" dirty="0"/>
          </a:p>
        </p:txBody>
      </p:sp>
    </p:spTree>
    <p:extLst>
      <p:ext uri="{BB962C8B-B14F-4D97-AF65-F5344CB8AC3E}">
        <p14:creationId xmlns:p14="http://schemas.microsoft.com/office/powerpoint/2010/main" val="39449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 order of</a:t>
            </a:r>
            <a:br>
              <a:rPr lang="en-GB" dirty="0" smtClean="0"/>
            </a:br>
            <a:r>
              <a:rPr lang="en-GB" dirty="0" smtClean="0"/>
              <a:t>named arguments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58177"/>
            <a:ext cx="4896544" cy="18376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59" y="4653136"/>
            <a:ext cx="3010320" cy="9050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6979" y="4623295"/>
            <a:ext cx="2772162" cy="905001"/>
          </a:xfrm>
          <a:prstGeom prst="rect">
            <a:avLst/>
          </a:prstGeom>
        </p:spPr>
      </p:pic>
      <p:sp>
        <p:nvSpPr>
          <p:cNvPr id="10" name="TextBox 9"/>
          <p:cNvSpPr txBox="1"/>
          <p:nvPr/>
        </p:nvSpPr>
        <p:spPr>
          <a:xfrm>
            <a:off x="2339752" y="4284741"/>
            <a:ext cx="912429" cy="338554"/>
          </a:xfrm>
          <a:prstGeom prst="rect">
            <a:avLst/>
          </a:prstGeom>
          <a:noFill/>
        </p:spPr>
        <p:txBody>
          <a:bodyPr wrap="none" rtlCol="0">
            <a:spAutoFit/>
          </a:bodyPr>
          <a:lstStyle/>
          <a:p>
            <a:r>
              <a:rPr lang="en-GB" sz="1600" b="1" dirty="0" smtClean="0"/>
              <a:t>VS2010</a:t>
            </a:r>
            <a:endParaRPr lang="en-GB" sz="1600" b="1" dirty="0"/>
          </a:p>
        </p:txBody>
      </p:sp>
      <p:sp>
        <p:nvSpPr>
          <p:cNvPr id="11" name="TextBox 10"/>
          <p:cNvSpPr txBox="1"/>
          <p:nvPr/>
        </p:nvSpPr>
        <p:spPr>
          <a:xfrm>
            <a:off x="5787892" y="4314030"/>
            <a:ext cx="912429" cy="338554"/>
          </a:xfrm>
          <a:prstGeom prst="rect">
            <a:avLst/>
          </a:prstGeom>
          <a:noFill/>
        </p:spPr>
        <p:txBody>
          <a:bodyPr wrap="none" rtlCol="0">
            <a:spAutoFit/>
          </a:bodyPr>
          <a:lstStyle/>
          <a:p>
            <a:r>
              <a:rPr lang="en-GB" sz="1600" b="1" dirty="0" smtClean="0"/>
              <a:t>VS2012</a:t>
            </a:r>
            <a:endParaRPr lang="en-GB" sz="1600" b="1" dirty="0"/>
          </a:p>
        </p:txBody>
      </p:sp>
    </p:spTree>
    <p:extLst>
      <p:ext uri="{BB962C8B-B14F-4D97-AF65-F5344CB8AC3E}">
        <p14:creationId xmlns:p14="http://schemas.microsoft.com/office/powerpoint/2010/main" val="50265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Changes to overload </a:t>
            </a:r>
            <a:r>
              <a:rPr lang="en-GB" dirty="0" smtClean="0"/>
              <a:t>resolution</a:t>
            </a:r>
            <a:endParaRPr lang="en-GB" dirty="0"/>
          </a:p>
        </p:txBody>
      </p:sp>
      <p:sp>
        <p:nvSpPr>
          <p:cNvPr id="3" name="Content Placeholder 2"/>
          <p:cNvSpPr>
            <a:spLocks noGrp="1"/>
          </p:cNvSpPr>
          <p:nvPr>
            <p:ph idx="1"/>
          </p:nvPr>
        </p:nvSpPr>
        <p:spPr/>
        <p:txBody>
          <a:bodyPr/>
          <a:lstStyle/>
          <a:p>
            <a:r>
              <a:rPr lang="en-GB" dirty="0" smtClean="0"/>
              <a:t>Improved for calls that use named arguments to call methods that contain a </a:t>
            </a:r>
            <a:r>
              <a:rPr lang="en-GB" dirty="0" err="1" smtClean="0"/>
              <a:t>params</a:t>
            </a:r>
            <a:r>
              <a:rPr lang="en-GB" dirty="0" smtClean="0"/>
              <a:t> parameter</a:t>
            </a:r>
            <a:br>
              <a:rPr lang="en-GB" dirty="0" smtClean="0"/>
            </a:br>
            <a:endParaRPr lang="en-GB" dirty="0" smtClean="0"/>
          </a:p>
          <a:p>
            <a:r>
              <a:rPr lang="en-GB" dirty="0" smtClean="0"/>
              <a:t>Improved for calls where there is a choice between a </a:t>
            </a:r>
            <a:r>
              <a:rPr lang="en-GB" dirty="0" err="1" smtClean="0"/>
              <a:t>Func</a:t>
            </a:r>
            <a:r>
              <a:rPr lang="en-GB" dirty="0" smtClean="0"/>
              <a:t>&lt;object&gt; and a </a:t>
            </a:r>
            <a:r>
              <a:rPr lang="en-GB" dirty="0" err="1" smtClean="0"/>
              <a:t>Func</a:t>
            </a:r>
            <a:r>
              <a:rPr lang="en-GB" dirty="0" smtClean="0"/>
              <a:t> of some other type</a:t>
            </a:r>
            <a:endParaRPr lang="en-GB" dirty="0"/>
          </a:p>
        </p:txBody>
      </p:sp>
    </p:spTree>
    <p:extLst>
      <p:ext uri="{BB962C8B-B14F-4D97-AF65-F5344CB8AC3E}">
        <p14:creationId xmlns:p14="http://schemas.microsoft.com/office/powerpoint/2010/main" val="1867800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features</a:t>
            </a:r>
            <a:endParaRPr lang="en-GB" dirty="0"/>
          </a:p>
        </p:txBody>
      </p:sp>
      <p:sp>
        <p:nvSpPr>
          <p:cNvPr id="3" name="Content Placeholder 2"/>
          <p:cNvSpPr>
            <a:spLocks noGrp="1"/>
          </p:cNvSpPr>
          <p:nvPr>
            <p:ph idx="1"/>
          </p:nvPr>
        </p:nvSpPr>
        <p:spPr/>
        <p:txBody>
          <a:bodyPr/>
          <a:lstStyle/>
          <a:p>
            <a:r>
              <a:rPr lang="en-GB" smtClean="0"/>
              <a:t>Help with implementation </a:t>
            </a:r>
            <a:r>
              <a:rPr lang="en-GB" dirty="0" smtClean="0"/>
              <a:t>of </a:t>
            </a:r>
            <a:r>
              <a:rPr lang="en-GB" dirty="0" err="1" smtClean="0"/>
              <a:t>INotifyPropertyChanged</a:t>
            </a:r>
            <a:endParaRPr lang="en-GB" dirty="0" smtClean="0"/>
          </a:p>
          <a:p>
            <a:r>
              <a:rPr lang="en-GB" dirty="0" err="1" smtClean="0"/>
              <a:t>async</a:t>
            </a:r>
            <a:endParaRPr lang="en-GB" dirty="0"/>
          </a:p>
        </p:txBody>
      </p:sp>
    </p:spTree>
    <p:extLst>
      <p:ext uri="{BB962C8B-B14F-4D97-AF65-F5344CB8AC3E}">
        <p14:creationId xmlns:p14="http://schemas.microsoft.com/office/powerpoint/2010/main" val="162343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hy_F">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SomeMemoryMisconceptions</Template>
  <TotalTime>2189</TotalTime>
  <Words>2031</Words>
  <Application>Microsoft Office PowerPoint</Application>
  <PresentationFormat>On-screen Show (4:3)</PresentationFormat>
  <Paragraphs>197</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Why_F</vt:lpstr>
      <vt:lpstr>PowerPoint Presentation</vt:lpstr>
      <vt:lpstr>What we’ll cover</vt:lpstr>
      <vt:lpstr>Background</vt:lpstr>
      <vt:lpstr>The theme for 4.5</vt:lpstr>
      <vt:lpstr>Breaking changes</vt:lpstr>
      <vt:lpstr>Closure over a loop variable</vt:lpstr>
      <vt:lpstr>Evaluation order of named arguments</vt:lpstr>
      <vt:lpstr>Changes to overload resolution</vt:lpstr>
      <vt:lpstr>New features</vt:lpstr>
      <vt:lpstr>Basic change notification</vt:lpstr>
      <vt:lpstr>Towards Notification Nirvana</vt:lpstr>
      <vt:lpstr>Notification nirvana</vt:lpstr>
      <vt:lpstr>What Caller attributes are there?</vt:lpstr>
      <vt:lpstr>async</vt:lpstr>
      <vt:lpstr>The Canonical Example</vt:lpstr>
      <vt:lpstr>What’s the cost of this?</vt:lpstr>
      <vt:lpstr>The message loop</vt:lpstr>
      <vt:lpstr>How could we restructure?</vt:lpstr>
      <vt:lpstr>How to do this</vt:lpstr>
      <vt:lpstr>Don’t just sit there waiting</vt:lpstr>
      <vt:lpstr>Re-entrancy</vt:lpstr>
      <vt:lpstr>Help from the compiler</vt:lpstr>
      <vt:lpstr>So what do we implement?</vt:lpstr>
      <vt:lpstr>But what if we need to return something?</vt:lpstr>
      <vt:lpstr>The Task Parallel Library</vt:lpstr>
      <vt:lpstr>So we use that</vt:lpstr>
      <vt:lpstr>And exceptions?</vt:lpstr>
      <vt:lpstr>But we need context… </vt:lpstr>
      <vt:lpstr>PowerPoint Presentation</vt:lpstr>
      <vt:lpstr>PowerPoint Presentation</vt:lpstr>
      <vt:lpstr>PowerPoint Presentation</vt:lpstr>
      <vt:lpstr>PowerPoint Presentation</vt:lpstr>
      <vt:lpstr>PowerPoint Presentation</vt:lpstr>
      <vt:lpstr>Awaiting a Task </vt:lpstr>
      <vt:lpstr>Some useful Task items</vt:lpstr>
      <vt:lpstr>FileStream</vt:lpstr>
      <vt:lpstr>XmlReader</vt:lpstr>
      <vt:lpstr>What did async give us?</vt:lpstr>
      <vt:lpstr>PowerPoint Presentation</vt:lpstr>
    </vt:vector>
  </TitlesOfParts>
  <Company>Red-Gate Software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5 – It’s more than async</dc:title>
  <dc:creator>clive.tong</dc:creator>
  <cp:lastModifiedBy>Roger Hart</cp:lastModifiedBy>
  <cp:revision>191</cp:revision>
  <dcterms:created xsi:type="dcterms:W3CDTF">2012-09-07T07:56:32Z</dcterms:created>
  <dcterms:modified xsi:type="dcterms:W3CDTF">2012-09-25T09:20:17Z</dcterms:modified>
</cp:coreProperties>
</file>