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6305" autoAdjust="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EEEBCC-DB19-46D6-B74D-B8B0B5E3E188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D46D-3474-4F5C-85B8-5A6166151BF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33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BCC-DB19-46D6-B74D-B8B0B5E3E188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D46D-3474-4F5C-85B8-5A616615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09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BCC-DB19-46D6-B74D-B8B0B5E3E188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D46D-3474-4F5C-85B8-5A6166151BF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7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BCC-DB19-46D6-B74D-B8B0B5E3E188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D46D-3474-4F5C-85B8-5A616615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40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BCC-DB19-46D6-B74D-B8B0B5E3E188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D46D-3474-4F5C-85B8-5A6166151BF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6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BCC-DB19-46D6-B74D-B8B0B5E3E188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D46D-3474-4F5C-85B8-5A616615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14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BCC-DB19-46D6-B74D-B8B0B5E3E188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D46D-3474-4F5C-85B8-5A616615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45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BCC-DB19-46D6-B74D-B8B0B5E3E188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D46D-3474-4F5C-85B8-5A616615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6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BCC-DB19-46D6-B74D-B8B0B5E3E188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D46D-3474-4F5C-85B8-5A616615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53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BCC-DB19-46D6-B74D-B8B0B5E3E188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D46D-3474-4F5C-85B8-5A6166151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0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BCC-DB19-46D6-B74D-B8B0B5E3E188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AD46D-3474-4F5C-85B8-5A6166151BF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6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EEEBCC-DB19-46D6-B74D-B8B0B5E3E188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AAD46D-3474-4F5C-85B8-5A6166151BF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Homomorphic</a:t>
            </a:r>
            <a:r>
              <a:rPr lang="en-GB" dirty="0" smtClean="0"/>
              <a:t> Encryption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How we could make the cloud safer, in theory (but not yet in practice)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6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 some work and get rid of noise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0" y="2731448"/>
            <a:ext cx="2534887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19" y="4320762"/>
            <a:ext cx="2534887" cy="127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84" y="3334862"/>
            <a:ext cx="2534887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148" y="3330336"/>
            <a:ext cx="2534887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99" y="3334862"/>
            <a:ext cx="819692" cy="4127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96" y="4404849"/>
            <a:ext cx="819692" cy="4127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167" y="3747588"/>
            <a:ext cx="819692" cy="41272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448790" y="5910076"/>
            <a:ext cx="338820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8790" y="6008330"/>
            <a:ext cx="352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How deep is this part of the circuit?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82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make it </a:t>
            </a:r>
            <a:r>
              <a:rPr lang="en-GB" dirty="0" err="1" smtClean="0"/>
              <a:t>bootstrappable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err="1" smtClean="0"/>
              <a:t>precomputing</a:t>
            </a:r>
            <a:r>
              <a:rPr lang="en-GB" dirty="0" smtClean="0"/>
              <a:t> some of the renormalization work (like server </a:t>
            </a:r>
            <a:r>
              <a:rPr lang="en-GB" smtClean="0"/>
              <a:t>aided </a:t>
            </a:r>
            <a:r>
              <a:rPr lang="en-GB" smtClean="0"/>
              <a:t>de</a:t>
            </a:r>
            <a:r>
              <a:rPr lang="en-GB" smtClean="0"/>
              <a:t>cryption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Though this has the effect of lengthening the keys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Callout 17"/>
          <p:cNvSpPr/>
          <p:nvPr/>
        </p:nvSpPr>
        <p:spPr>
          <a:xfrm>
            <a:off x="2206202" y="740182"/>
            <a:ext cx="7941408" cy="287202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575459" y="4003224"/>
            <a:ext cx="9041080" cy="56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322119" y="4710984"/>
            <a:ext cx="9547761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467998" y="4106378"/>
            <a:ext cx="30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internet (here be dragons)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743200" y="2519117"/>
            <a:ext cx="0" cy="2801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09" y="1234353"/>
            <a:ext cx="2609850" cy="17526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9250876" y="2342243"/>
            <a:ext cx="1" cy="2977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6317" y="5320145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Encrypt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8918999" y="5344405"/>
            <a:ext cx="92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Decrypt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322119" y="346590"/>
            <a:ext cx="289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cloud (dragons here too)</a:t>
            </a:r>
            <a:endParaRPr lang="en-GB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52" y="426388"/>
            <a:ext cx="361997" cy="30166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88" y="4132833"/>
            <a:ext cx="361997" cy="3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it is currently impractical!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Orders of magnitude expansion in the data (to keys of gigabytes)</a:t>
            </a:r>
          </a:p>
          <a:p>
            <a:r>
              <a:rPr lang="en-GB" dirty="0" smtClean="0"/>
              <a:t>Multi-second time for the operations</a:t>
            </a:r>
          </a:p>
          <a:p>
            <a:r>
              <a:rPr lang="en-GB" dirty="0" smtClean="0"/>
              <a:t>Multi-minute time for the </a:t>
            </a:r>
            <a:r>
              <a:rPr lang="en-GB" smtClean="0"/>
              <a:t>key generation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Callout 8"/>
          <p:cNvSpPr/>
          <p:nvPr/>
        </p:nvSpPr>
        <p:spPr>
          <a:xfrm>
            <a:off x="2206202" y="740182"/>
            <a:ext cx="7941408" cy="287202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575459" y="4003224"/>
            <a:ext cx="9041080" cy="560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322119" y="4710984"/>
            <a:ext cx="9547761" cy="1187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467998" y="4106378"/>
            <a:ext cx="30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internet (here be dragons)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43200" y="2519117"/>
            <a:ext cx="0" cy="2801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09" y="1234353"/>
            <a:ext cx="2609850" cy="1752600"/>
          </a:xfrm>
        </p:spPr>
      </p:pic>
      <p:cxnSp>
        <p:nvCxnSpPr>
          <p:cNvPr id="13" name="Straight Arrow Connector 12"/>
          <p:cNvCxnSpPr/>
          <p:nvPr/>
        </p:nvCxnSpPr>
        <p:spPr>
          <a:xfrm>
            <a:off x="9250876" y="2342243"/>
            <a:ext cx="1" cy="2977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6317" y="5320145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Encrypt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801010" y="1852998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Encrypt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351168" y="2002908"/>
            <a:ext cx="92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Decrypt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918999" y="5344405"/>
            <a:ext cx="92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Decrypt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322119" y="346590"/>
            <a:ext cx="289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cloud (dragons here too)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346050" y="2187574"/>
            <a:ext cx="875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286678" y="2037664"/>
            <a:ext cx="1514332" cy="1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52" y="426388"/>
            <a:ext cx="361997" cy="3016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88" y="4132833"/>
            <a:ext cx="361997" cy="3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aside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talk here about + and ., but in the coming slides will look at circuits </a:t>
            </a:r>
            <a:br>
              <a:rPr lang="en-GB" dirty="0" smtClean="0"/>
            </a:br>
            <a:r>
              <a:rPr lang="en-GB" dirty="0" smtClean="0"/>
              <a:t>   (with AND </a:t>
            </a:r>
            <a:r>
              <a:rPr lang="en-GB" dirty="0" err="1" smtClean="0"/>
              <a:t>and</a:t>
            </a:r>
            <a:r>
              <a:rPr lang="en-GB" dirty="0" smtClean="0"/>
              <a:t> OR gates)</a:t>
            </a:r>
          </a:p>
          <a:p>
            <a:r>
              <a:rPr lang="en-GB" dirty="0" smtClean="0"/>
              <a:t>These are equivalent if we are thinking about bits of information modulo 2</a:t>
            </a:r>
          </a:p>
          <a:p>
            <a:r>
              <a:rPr lang="en-GB" dirty="0" smtClean="0"/>
              <a:t>So multiply === AND </a:t>
            </a:r>
            <a:r>
              <a:rPr lang="en-GB" dirty="0" err="1" smtClean="0"/>
              <a:t>and</a:t>
            </a:r>
            <a:r>
              <a:rPr lang="en-GB" dirty="0" smtClean="0"/>
              <a:t> addition === XOR</a:t>
            </a:r>
          </a:p>
        </p:txBody>
      </p:sp>
    </p:spTree>
    <p:extLst>
      <p:ext uri="{BB962C8B-B14F-4D97-AF65-F5344CB8AC3E}">
        <p14:creationId xmlns:p14="http://schemas.microsoft.com/office/powerpoint/2010/main" val="30164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RSA allows work on encrypted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C1 = m1 ^ e (mod n)</a:t>
            </a:r>
          </a:p>
          <a:p>
            <a:r>
              <a:rPr lang="en-GB" dirty="0" smtClean="0"/>
              <a:t>C2 = m2 ^ e (mod n)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C1 . C2 = m1 ^ e . m2 ^ e (mod n)</a:t>
            </a:r>
            <a:br>
              <a:rPr lang="en-GB" dirty="0" smtClean="0"/>
            </a:br>
            <a:r>
              <a:rPr lang="en-GB" dirty="0" smtClean="0"/>
              <a:t>             = (m1 . </a:t>
            </a:r>
            <a:r>
              <a:rPr lang="en-GB" dirty="0"/>
              <a:t>m</a:t>
            </a:r>
            <a:r>
              <a:rPr lang="en-GB" dirty="0" smtClean="0"/>
              <a:t>2) ^ e  (mod n)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So we can work out the product of encrypted values, without decrypting them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Can we find a scheme that supports + and . </a:t>
            </a:r>
            <a:r>
              <a:rPr lang="en-GB" dirty="0"/>
              <a:t>?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   [</a:t>
            </a:r>
            <a:r>
              <a:rPr lang="en-GB" dirty="0" err="1" smtClean="0"/>
              <a:t>Rivest</a:t>
            </a:r>
            <a:r>
              <a:rPr lang="en-GB" dirty="0" smtClean="0"/>
              <a:t> et al in 1978, </a:t>
            </a:r>
            <a:r>
              <a:rPr lang="en-GB" smtClean="0"/>
              <a:t>privacy homomorphism]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5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662213" y="3889020"/>
            <a:ext cx="1745672" cy="2375656"/>
            <a:chOff x="3581953" y="3866160"/>
            <a:chExt cx="1745672" cy="2375656"/>
          </a:xfrm>
        </p:grpSpPr>
        <p:sp>
          <p:nvSpPr>
            <p:cNvPr id="14" name="Oval 13"/>
            <p:cNvSpPr/>
            <p:nvPr/>
          </p:nvSpPr>
          <p:spPr>
            <a:xfrm>
              <a:off x="3581953" y="3866160"/>
              <a:ext cx="1745672" cy="2375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9486" y="4370106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8 + 10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8603" y="57832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18</a:t>
              </a:r>
              <a:endParaRPr lang="en-GB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334494" y="4739438"/>
              <a:ext cx="178129" cy="936967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5053" y="4002575"/>
            <a:ext cx="1710047" cy="2410691"/>
            <a:chOff x="1355053" y="4002575"/>
            <a:chExt cx="1710047" cy="2410691"/>
          </a:xfrm>
        </p:grpSpPr>
        <p:sp>
          <p:nvSpPr>
            <p:cNvPr id="13" name="Oval 12"/>
            <p:cNvSpPr/>
            <p:nvPr/>
          </p:nvSpPr>
          <p:spPr>
            <a:xfrm>
              <a:off x="1355053" y="4002575"/>
              <a:ext cx="1710047" cy="24106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89441" y="4370106"/>
              <a:ext cx="770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4 + 5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9235" y="57832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</a:t>
              </a:r>
              <a:endParaRPr lang="en-GB" dirty="0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2135290" y="4739438"/>
              <a:ext cx="149575" cy="1043845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Homomorphism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21198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“Structure preserving map between two structures”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World 1: integers with normal multiply and add</a:t>
            </a:r>
          </a:p>
          <a:p>
            <a:r>
              <a:rPr lang="en-GB" dirty="0" smtClean="0"/>
              <a:t>World 2: integers with x . y = (x . y)/2  x + y = </a:t>
            </a:r>
            <a:r>
              <a:rPr lang="en-GB" dirty="0" err="1" smtClean="0"/>
              <a:t>x+y</a:t>
            </a:r>
            <a:endParaRPr lang="en-GB" dirty="0" smtClean="0"/>
          </a:p>
          <a:p>
            <a:r>
              <a:rPr lang="en-GB" dirty="0" smtClean="0"/>
              <a:t>Go from world 1 to world 2 by x =&gt; x * 2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2727038" y="4504009"/>
            <a:ext cx="3319431" cy="10228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/>
          <p:cNvSpPr/>
          <p:nvPr/>
        </p:nvSpPr>
        <p:spPr>
          <a:xfrm>
            <a:off x="2617013" y="5917179"/>
            <a:ext cx="3429456" cy="129291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9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Craig Gentry (2009)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Showed that this is possible by coming up with a construction technique for such encryption schemes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He used lattices, but there quickly followed papers that used problems over the integers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1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Noisy encryption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Noise within the encryption scheme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Expand one bit into a value represented by an integer</a:t>
            </a:r>
            <a:br>
              <a:rPr lang="en-GB" dirty="0" smtClean="0"/>
            </a:br>
            <a:r>
              <a:rPr lang="en-GB" dirty="0" smtClean="0"/>
              <a:t>Decode the integer value by parity of the distance to a nearest prime multiple of some prime key value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93818" y="2565070"/>
            <a:ext cx="8859982" cy="34163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Just to leave you with a </a:t>
            </a:r>
            <a:r>
              <a:rPr lang="en-US" dirty="0" smtClean="0"/>
              <a:t>flavor </a:t>
            </a:r>
            <a:r>
              <a:rPr lang="en-US" dirty="0"/>
              <a:t>of what our somewhat </a:t>
            </a:r>
            <a:r>
              <a:rPr lang="en-US" dirty="0" err="1"/>
              <a:t>homomorphic</a:t>
            </a:r>
            <a:r>
              <a:rPr lang="en-US" dirty="0"/>
              <a:t> encryption scheme</a:t>
            </a:r>
          </a:p>
          <a:p>
            <a:r>
              <a:rPr lang="en-US" dirty="0"/>
              <a:t>looks like, consider the following secret key encryption scheme which merely uses integers.</a:t>
            </a:r>
          </a:p>
          <a:p>
            <a:r>
              <a:rPr lang="en-US" dirty="0"/>
              <a:t>The key is an odd integer p &gt; 2N. An encryption of a bit b is simply a random multiple</a:t>
            </a:r>
          </a:p>
          <a:p>
            <a:r>
              <a:rPr lang="en-US" dirty="0"/>
              <a:t>of p, plus a random integer B with the same parity as b </a:t>
            </a:r>
            <a:r>
              <a:rPr lang="en-US" dirty="0" smtClean="0"/>
              <a:t>- </a:t>
            </a:r>
            <a:r>
              <a:rPr lang="en-US" dirty="0"/>
              <a:t>i.e., B is even if b = 0 and is</a:t>
            </a:r>
          </a:p>
          <a:p>
            <a:r>
              <a:rPr lang="en-US" dirty="0"/>
              <a:t>odd if b = 1. A bit more concretely, the </a:t>
            </a:r>
            <a:r>
              <a:rPr lang="en-US" dirty="0" err="1"/>
              <a:t>ciphertext</a:t>
            </a:r>
            <a:r>
              <a:rPr lang="en-US" dirty="0"/>
              <a:t> is c = b + 2x + </a:t>
            </a:r>
            <a:r>
              <a:rPr lang="en-US" dirty="0" err="1"/>
              <a:t>kp</a:t>
            </a:r>
            <a:r>
              <a:rPr lang="en-US" dirty="0"/>
              <a:t>, where x is a random</a:t>
            </a:r>
          </a:p>
          <a:p>
            <a:r>
              <a:rPr lang="en-US" dirty="0"/>
              <a:t>integer in </a:t>
            </a:r>
            <a:r>
              <a:rPr lang="en-US" dirty="0" smtClean="0"/>
              <a:t>(-n/2</a:t>
            </a:r>
            <a:r>
              <a:rPr lang="en-US" dirty="0"/>
              <a:t>; n=2), and k is an integer chosen from some range. You decrypt by setting</a:t>
            </a:r>
          </a:p>
          <a:p>
            <a:r>
              <a:rPr lang="en-US" dirty="0"/>
              <a:t>b  </a:t>
            </a:r>
            <a:r>
              <a:rPr lang="en-US" dirty="0" smtClean="0"/>
              <a:t>= </a:t>
            </a:r>
            <a:r>
              <a:rPr lang="en-US" dirty="0"/>
              <a:t>(c mod p) mod 2, where (c mod p) is the number in </a:t>
            </a:r>
            <a:r>
              <a:rPr lang="en-US" dirty="0" smtClean="0"/>
              <a:t>(-p/2</a:t>
            </a:r>
            <a:r>
              <a:rPr lang="en-US" dirty="0"/>
              <a:t>; </a:t>
            </a:r>
            <a:r>
              <a:rPr lang="en-US" dirty="0" smtClean="0"/>
              <a:t>p/2</a:t>
            </a:r>
            <a:r>
              <a:rPr lang="en-US" dirty="0"/>
              <a:t>) that equals c modulo</a:t>
            </a:r>
          </a:p>
          <a:p>
            <a:r>
              <a:rPr lang="en-US" dirty="0"/>
              <a:t>p. Actually, (c mod p), which is the \noise parameter" in this scheme, will be in </a:t>
            </a:r>
            <a:r>
              <a:rPr lang="en-US" dirty="0" smtClean="0"/>
              <a:t>[-n, </a:t>
            </a:r>
            <a:r>
              <a:rPr lang="en-US" dirty="0"/>
              <a:t>n],</a:t>
            </a:r>
          </a:p>
          <a:p>
            <a:r>
              <a:rPr lang="en-US" dirty="0"/>
              <a:t>since b + 2x is in that range. However, decryption would have worked correctly as long as</a:t>
            </a:r>
          </a:p>
          <a:p>
            <a:r>
              <a:rPr lang="en-US" dirty="0"/>
              <a:t>b + 2x </a:t>
            </a:r>
            <a:r>
              <a:rPr lang="en-US" dirty="0" smtClean="0"/>
              <a:t>is in [-N;N</a:t>
            </a:r>
            <a:r>
              <a:rPr lang="en-US" dirty="0"/>
              <a:t>] </a:t>
            </a:r>
            <a:r>
              <a:rPr lang="en-US" dirty="0" smtClean="0"/>
              <a:t>which is a subset of (-p/2</a:t>
            </a:r>
            <a:r>
              <a:rPr lang="en-US" dirty="0"/>
              <a:t>; </a:t>
            </a:r>
            <a:r>
              <a:rPr lang="en-US" dirty="0" smtClean="0"/>
              <a:t>p/2</a:t>
            </a:r>
            <a:r>
              <a:rPr lang="en-US" dirty="0"/>
              <a:t>). (As an aside relevant to bootstrapping, we mention </a:t>
            </a:r>
            <a:r>
              <a:rPr lang="en-US" dirty="0" smtClean="0"/>
              <a:t>that computing </a:t>
            </a:r>
            <a:r>
              <a:rPr lang="en-US" dirty="0"/>
              <a:t>c mod p can be done by a very shallow circuit, with depth logarithmic in </a:t>
            </a:r>
            <a:r>
              <a:rPr lang="en-US" dirty="0" smtClean="0"/>
              <a:t>the bit-lengths </a:t>
            </a:r>
            <a:r>
              <a:rPr lang="en-US" dirty="0"/>
              <a:t>of c and p.)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37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Somewhat </a:t>
            </a:r>
            <a:r>
              <a:rPr lang="en-GB" dirty="0" err="1" smtClean="0"/>
              <a:t>homomorphic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31" y="2007053"/>
            <a:ext cx="7475022" cy="26639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6786" y="5153891"/>
            <a:ext cx="194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Noise close to zero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443844" y="5338557"/>
            <a:ext cx="139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Slightly noisy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672646" y="552322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Noisier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633361" y="5937662"/>
            <a:ext cx="23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Noisier than a MBV gig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349887" y="574590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……..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3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this is the bit I love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get rid of the noise by decrypting and encrypting</a:t>
            </a:r>
          </a:p>
          <a:p>
            <a:r>
              <a:rPr lang="en-GB" dirty="0" smtClean="0"/>
              <a:t>And we can encode this as a series of gates</a:t>
            </a:r>
          </a:p>
          <a:p>
            <a:r>
              <a:rPr lang="en-GB" dirty="0" smtClean="0"/>
              <a:t>These gates work on encrypted values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ie</a:t>
            </a:r>
            <a:r>
              <a:rPr lang="en-GB" dirty="0" smtClean="0"/>
              <a:t> the gates will know the encrypted value of the keys)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7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247</TotalTime>
  <Words>518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Homomorphic Encryption</vt:lpstr>
      <vt:lpstr>PowerPoint Presentation</vt:lpstr>
      <vt:lpstr>Quick aside</vt:lpstr>
      <vt:lpstr>RSA allows work on encrypted data</vt:lpstr>
      <vt:lpstr>Homomorphism</vt:lpstr>
      <vt:lpstr>Craig Gentry (2009)</vt:lpstr>
      <vt:lpstr>Noisy encryption</vt:lpstr>
      <vt:lpstr>Somewhat homomorphic</vt:lpstr>
      <vt:lpstr>And this is the bit I love</vt:lpstr>
      <vt:lpstr>Do some work and get rid of noise</vt:lpstr>
      <vt:lpstr>How do we make it bootstrappable?</vt:lpstr>
      <vt:lpstr>PowerPoint Presentation</vt:lpstr>
      <vt:lpstr>But it is currently impractical!</vt:lpstr>
    </vt:vector>
  </TitlesOfParts>
  <Company>RedGate Software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Homomorphic Encryption</dc:title>
  <dc:creator>Clive Tong</dc:creator>
  <cp:lastModifiedBy>Clive Tong</cp:lastModifiedBy>
  <cp:revision>43</cp:revision>
  <dcterms:created xsi:type="dcterms:W3CDTF">2014-12-01T08:12:22Z</dcterms:created>
  <dcterms:modified xsi:type="dcterms:W3CDTF">2014-12-02T10:50:55Z</dcterms:modified>
</cp:coreProperties>
</file>