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57" r:id="rId5"/>
    <p:sldId id="269" r:id="rId6"/>
    <p:sldId id="260" r:id="rId7"/>
    <p:sldId id="267" r:id="rId8"/>
    <p:sldId id="261" r:id="rId9"/>
    <p:sldId id="268" r:id="rId10"/>
    <p:sldId id="262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2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931BEA6-0083-4CD6-88E3-6DD73365DC53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4376-D7A1-4525-BE71-BB9255F5C50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664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EA6-0083-4CD6-88E3-6DD73365DC53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4376-D7A1-4525-BE71-BB9255F5C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5450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EA6-0083-4CD6-88E3-6DD73365DC53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4376-D7A1-4525-BE71-BB9255F5C50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302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EA6-0083-4CD6-88E3-6DD73365DC53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4376-D7A1-4525-BE71-BB9255F5C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102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EA6-0083-4CD6-88E3-6DD73365DC53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4376-D7A1-4525-BE71-BB9255F5C50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73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EA6-0083-4CD6-88E3-6DD73365DC53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4376-D7A1-4525-BE71-BB9255F5C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4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EA6-0083-4CD6-88E3-6DD73365DC53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4376-D7A1-4525-BE71-BB9255F5C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6494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EA6-0083-4CD6-88E3-6DD73365DC53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4376-D7A1-4525-BE71-BB9255F5C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713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EA6-0083-4CD6-88E3-6DD73365DC53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4376-D7A1-4525-BE71-BB9255F5C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25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EA6-0083-4CD6-88E3-6DD73365DC53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4376-D7A1-4525-BE71-BB9255F5C5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442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BEA6-0083-4CD6-88E3-6DD73365DC53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34376-D7A1-4525-BE71-BB9255F5C504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284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931BEA6-0083-4CD6-88E3-6DD73365DC53}" type="datetimeFigureOut">
              <a:rPr lang="en-GB" smtClean="0"/>
              <a:t>15/06/2018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E5634376-D7A1-4525-BE71-BB9255F5C50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648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html.spec.whatwg.org/multipage/webappapis.html#event-loop" TargetMode="Externa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COL7MC4Pl0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97B7-275C-41AD-AF1F-926E007BA0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Tasks, micro-Tasks and the RAF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3D3562-5094-4837-A3EE-2F195D9B2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67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08004-4BC3-48EB-8538-F85CF84AA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what has that picture abstracted away?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8A733-E062-41C2-B3E3-7C0B74B6CC9B}"/>
              </a:ext>
            </a:extLst>
          </p:cNvPr>
          <p:cNvSpPr txBox="1"/>
          <p:nvPr/>
        </p:nvSpPr>
        <p:spPr>
          <a:xfrm>
            <a:off x="1651000" y="2247901"/>
            <a:ext cx="722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u="sng" dirty="0">
                <a:hlinkClick r:id="rId2"/>
              </a:rPr>
              <a:t>https://html.spec.whatwg.org/multipage/webappapis.html#event-loop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413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7F398-8BB3-4652-9242-58393C96B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turns out we don’t want to mix the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7325E-3F30-4A37-8BC2-7A9E3EDC0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Micro-tasks have been around for a while</a:t>
            </a:r>
          </a:p>
          <a:p>
            <a:endParaRPr lang="en-GB" dirty="0"/>
          </a:p>
          <a:p>
            <a:r>
              <a:rPr lang="en-GB" dirty="0"/>
              <a:t>And they are at many points in the diagram</a:t>
            </a:r>
          </a:p>
          <a:p>
            <a:r>
              <a:rPr lang="en-GB" dirty="0"/>
              <a:t>And they let you react to a reaction without interruption</a:t>
            </a:r>
          </a:p>
          <a:p>
            <a:endParaRPr lang="en-GB" dirty="0"/>
          </a:p>
          <a:p>
            <a:r>
              <a:rPr lang="en-GB" dirty="0"/>
              <a:t>At micro-task checkpoints</a:t>
            </a:r>
          </a:p>
        </p:txBody>
      </p:sp>
    </p:spTree>
    <p:extLst>
      <p:ext uri="{BB962C8B-B14F-4D97-AF65-F5344CB8AC3E}">
        <p14:creationId xmlns:p14="http://schemas.microsoft.com/office/powerpoint/2010/main" val="80134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00171-93F7-4F1B-8802-58CFCEA6C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there are three queue semantics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04B5-ED8D-4E99-87F2-75178B861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Task queue</a:t>
            </a:r>
            <a:br>
              <a:rPr lang="en-GB" dirty="0"/>
            </a:br>
            <a:r>
              <a:rPr lang="en-GB" dirty="0"/>
              <a:t>Take one, execute and spin </a:t>
            </a:r>
            <a:br>
              <a:rPr lang="en-GB" dirty="0"/>
            </a:br>
            <a:endParaRPr lang="en-GB" dirty="0"/>
          </a:p>
          <a:p>
            <a:r>
              <a:rPr lang="en-GB" dirty="0"/>
              <a:t>RAF queue</a:t>
            </a:r>
            <a:br>
              <a:rPr lang="en-GB" dirty="0"/>
            </a:br>
            <a:r>
              <a:rPr lang="en-GB" dirty="0"/>
              <a:t>Take all and execute one by one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Micro-task queue</a:t>
            </a:r>
            <a:br>
              <a:rPr lang="en-GB" dirty="0"/>
            </a:br>
            <a:r>
              <a:rPr lang="en-GB" dirty="0"/>
              <a:t>Execute head until the queue is empty</a:t>
            </a:r>
          </a:p>
        </p:txBody>
      </p:sp>
    </p:spTree>
    <p:extLst>
      <p:ext uri="{BB962C8B-B14F-4D97-AF65-F5344CB8AC3E}">
        <p14:creationId xmlns:p14="http://schemas.microsoft.com/office/powerpoint/2010/main" val="2047564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ADA4C-ED01-48A7-98CD-8DC8197ED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Jake Archibald has more puzzles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91660-B2DB-49D0-BF36-905D33A75BA9}"/>
              </a:ext>
            </a:extLst>
          </p:cNvPr>
          <p:cNvSpPr txBox="1"/>
          <p:nvPr/>
        </p:nvSpPr>
        <p:spPr>
          <a:xfrm>
            <a:off x="2489200" y="2336800"/>
            <a:ext cx="3314700" cy="296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let x = 0; </a:t>
            </a:r>
          </a:p>
          <a:p>
            <a:endParaRPr lang="en-GB" dirty="0"/>
          </a:p>
          <a:p>
            <a:r>
              <a:rPr lang="en-GB" dirty="0"/>
              <a:t>async function </a:t>
            </a:r>
            <a:r>
              <a:rPr lang="en-GB" dirty="0" err="1"/>
              <a:t>incrementX</a:t>
            </a:r>
            <a:r>
              <a:rPr lang="en-GB" dirty="0"/>
              <a:t>() { </a:t>
            </a:r>
          </a:p>
          <a:p>
            <a:r>
              <a:rPr lang="en-GB" dirty="0"/>
              <a:t>  x += await 2; </a:t>
            </a:r>
          </a:p>
          <a:p>
            <a:r>
              <a:rPr lang="en-GB" dirty="0"/>
              <a:t>  console.log(x); </a:t>
            </a:r>
          </a:p>
          <a:p>
            <a:r>
              <a:rPr lang="en-GB" dirty="0"/>
              <a:t>} </a:t>
            </a:r>
          </a:p>
          <a:p>
            <a:endParaRPr lang="en-GB" dirty="0"/>
          </a:p>
          <a:p>
            <a:r>
              <a:rPr lang="en-GB" dirty="0" err="1"/>
              <a:t>incrementX</a:t>
            </a:r>
            <a:r>
              <a:rPr lang="en-GB" dirty="0"/>
              <a:t>(); </a:t>
            </a:r>
          </a:p>
          <a:p>
            <a:r>
              <a:rPr lang="en-GB" dirty="0"/>
              <a:t>x++; </a:t>
            </a:r>
          </a:p>
          <a:p>
            <a:r>
              <a:rPr lang="en-GB" dirty="0"/>
              <a:t>console.log(x);</a:t>
            </a:r>
          </a:p>
        </p:txBody>
      </p:sp>
    </p:spTree>
    <p:extLst>
      <p:ext uri="{BB962C8B-B14F-4D97-AF65-F5344CB8AC3E}">
        <p14:creationId xmlns:p14="http://schemas.microsoft.com/office/powerpoint/2010/main" val="2665368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4ABDA-5B3D-473A-B4C5-8D6A732CD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got me interested?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D014B-EAD8-4086-B48F-6BA22C59A0E2}"/>
              </a:ext>
            </a:extLst>
          </p:cNvPr>
          <p:cNvSpPr txBox="1"/>
          <p:nvPr/>
        </p:nvSpPr>
        <p:spPr>
          <a:xfrm>
            <a:off x="1744579" y="2676739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{ </a:t>
            </a:r>
            <a:r>
              <a:rPr lang="en-GB" sz="2000" dirty="0" err="1"/>
              <a:t>Promise</a:t>
            </a:r>
            <a:r>
              <a:rPr lang="en-GB" dirty="0" err="1"/>
              <a:t>.resolve</a:t>
            </a:r>
            <a:r>
              <a:rPr lang="en-GB" dirty="0"/>
              <a:t>().then(() =&gt; console.log(1)); console.log(2) }</a:t>
            </a:r>
          </a:p>
        </p:txBody>
      </p:sp>
    </p:spTree>
    <p:extLst>
      <p:ext uri="{BB962C8B-B14F-4D97-AF65-F5344CB8AC3E}">
        <p14:creationId xmlns:p14="http://schemas.microsoft.com/office/powerpoint/2010/main" val="110019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5F0D3-3B56-437D-8800-E6EEAEA4A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this talk solved it…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270017-186D-4EBE-9470-5D6482869EF5}"/>
              </a:ext>
            </a:extLst>
          </p:cNvPr>
          <p:cNvSpPr txBox="1"/>
          <p:nvPr/>
        </p:nvSpPr>
        <p:spPr>
          <a:xfrm>
            <a:off x="2198914" y="1834243"/>
            <a:ext cx="497379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Jake Archibald: In The Loop - </a:t>
            </a:r>
            <a:r>
              <a:rPr lang="en-GB" dirty="0" err="1"/>
              <a:t>JSConf.Asia</a:t>
            </a:r>
            <a:r>
              <a:rPr lang="en-GB" dirty="0"/>
              <a:t> 2018 </a:t>
            </a:r>
          </a:p>
          <a:p>
            <a:endParaRPr lang="en-GB" dirty="0"/>
          </a:p>
          <a:p>
            <a:r>
              <a:rPr lang="en-GB" dirty="0">
                <a:hlinkClick r:id="rId2"/>
              </a:rPr>
              <a:t>https://www.youtube.com/watch?v=cCOL7MC4Pl0</a:t>
            </a:r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E51871-95C9-4C41-BF7C-A2AB494D16D7}"/>
              </a:ext>
            </a:extLst>
          </p:cNvPr>
          <p:cNvSpPr txBox="1"/>
          <p:nvPr/>
        </p:nvSpPr>
        <p:spPr>
          <a:xfrm>
            <a:off x="1363939" y="3204755"/>
            <a:ext cx="779867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Have you ever had a bug where things were happening in the wrong order, </a:t>
            </a:r>
          </a:p>
          <a:p>
            <a:r>
              <a:rPr lang="en-GB" dirty="0"/>
              <a:t>or particular style changes were being ignored? Ever fixed that bug by wrapping </a:t>
            </a:r>
          </a:p>
          <a:p>
            <a:r>
              <a:rPr lang="en-GB" dirty="0"/>
              <a:t>a section of code in a </a:t>
            </a:r>
            <a:r>
              <a:rPr lang="en-GB" dirty="0" err="1"/>
              <a:t>setTimeout</a:t>
            </a:r>
            <a:r>
              <a:rPr lang="en-GB" dirty="0"/>
              <a:t>? </a:t>
            </a:r>
          </a:p>
          <a:p>
            <a:r>
              <a:rPr lang="en-GB" dirty="0"/>
              <a:t>Ever found that fix to be unreliable, and played around with the timeout number </a:t>
            </a:r>
          </a:p>
          <a:p>
            <a:r>
              <a:rPr lang="en-GB" dirty="0"/>
              <a:t>until it </a:t>
            </a:r>
            <a:r>
              <a:rPr lang="en-GB" dirty="0" err="1"/>
              <a:t>kinda</a:t>
            </a:r>
            <a:r>
              <a:rPr lang="en-GB" dirty="0"/>
              <a:t> almost always worked? </a:t>
            </a:r>
          </a:p>
          <a:p>
            <a:r>
              <a:rPr lang="en-GB" dirty="0"/>
              <a:t>This talk looks at the browser's event loop, the thing that orchestrates the main</a:t>
            </a:r>
          </a:p>
          <a:p>
            <a:r>
              <a:rPr lang="en-GB" dirty="0"/>
              <a:t>thread of the browser, which includes JavaScript, events, and rendering. We’ll </a:t>
            </a:r>
          </a:p>
          <a:p>
            <a:r>
              <a:rPr lang="en-GB" dirty="0"/>
              <a:t>look at the difference between tasks, microtasks, </a:t>
            </a:r>
          </a:p>
          <a:p>
            <a:r>
              <a:rPr lang="en-GB" dirty="0" err="1"/>
              <a:t>requestAnimationFrame</a:t>
            </a:r>
            <a:r>
              <a:rPr lang="en-GB" dirty="0"/>
              <a:t>, </a:t>
            </a:r>
            <a:r>
              <a:rPr lang="en-GB" dirty="0" err="1"/>
              <a:t>requestIdleCallback</a:t>
            </a:r>
            <a:r>
              <a:rPr lang="en-GB" dirty="0"/>
              <a:t>, and where events land. </a:t>
            </a:r>
          </a:p>
          <a:p>
            <a:r>
              <a:rPr lang="en-GB" dirty="0"/>
              <a:t>Hopefully you'll never have to use </a:t>
            </a:r>
            <a:r>
              <a:rPr lang="en-GB" dirty="0" err="1"/>
              <a:t>setTimeout</a:t>
            </a:r>
            <a:r>
              <a:rPr lang="en-GB" dirty="0"/>
              <a:t> hacks again!"</a:t>
            </a:r>
          </a:p>
        </p:txBody>
      </p:sp>
    </p:spTree>
    <p:extLst>
      <p:ext uri="{BB962C8B-B14F-4D97-AF65-F5344CB8AC3E}">
        <p14:creationId xmlns:p14="http://schemas.microsoft.com/office/powerpoint/2010/main" val="165361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B8782B-F40A-4678-94A3-3F007D6A4C23}"/>
              </a:ext>
            </a:extLst>
          </p:cNvPr>
          <p:cNvSpPr txBox="1"/>
          <p:nvPr/>
        </p:nvSpPr>
        <p:spPr>
          <a:xfrm>
            <a:off x="1469571" y="1674674"/>
            <a:ext cx="967803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let button = </a:t>
            </a:r>
            <a:r>
              <a:rPr lang="en-GB" dirty="0" err="1"/>
              <a:t>document.createElement</a:t>
            </a:r>
            <a:r>
              <a:rPr lang="en-GB" dirty="0"/>
              <a:t>("button")</a:t>
            </a:r>
          </a:p>
          <a:p>
            <a:endParaRPr lang="en-GB" dirty="0"/>
          </a:p>
          <a:p>
            <a:r>
              <a:rPr lang="en-GB" dirty="0" err="1"/>
              <a:t>document.body.innerHTML</a:t>
            </a:r>
            <a:r>
              <a:rPr lang="en-GB" dirty="0"/>
              <a:t> = "" </a:t>
            </a:r>
          </a:p>
          <a:p>
            <a:r>
              <a:rPr lang="en-GB" dirty="0" err="1"/>
              <a:t>button.innerText</a:t>
            </a:r>
            <a:r>
              <a:rPr lang="en-GB" dirty="0"/>
              <a:t> = "Press me"</a:t>
            </a:r>
          </a:p>
          <a:p>
            <a:r>
              <a:rPr lang="en-GB" dirty="0" err="1"/>
              <a:t>button.addEventListener</a:t>
            </a:r>
            <a:r>
              <a:rPr lang="en-GB" dirty="0"/>
              <a:t>("click", () =&gt; { console.log(1); </a:t>
            </a:r>
            <a:r>
              <a:rPr lang="en-GB" dirty="0" err="1"/>
              <a:t>Promise.resolve</a:t>
            </a:r>
            <a:r>
              <a:rPr lang="en-GB" dirty="0"/>
              <a:t>().then( () =&gt; console.log(2))} );</a:t>
            </a:r>
          </a:p>
          <a:p>
            <a:r>
              <a:rPr lang="en-GB" dirty="0" err="1"/>
              <a:t>button.addEventListener</a:t>
            </a:r>
            <a:r>
              <a:rPr lang="en-GB" dirty="0"/>
              <a:t>("click", () =&gt; { console.log(3); </a:t>
            </a:r>
            <a:r>
              <a:rPr lang="en-GB" dirty="0" err="1"/>
              <a:t>Promise.resolve</a:t>
            </a:r>
            <a:r>
              <a:rPr lang="en-GB" dirty="0"/>
              <a:t>().then( () =&gt; console.log(4))} );</a:t>
            </a:r>
          </a:p>
          <a:p>
            <a:r>
              <a:rPr lang="en-GB" dirty="0" err="1"/>
              <a:t>document.body.appendChild</a:t>
            </a:r>
            <a:r>
              <a:rPr lang="en-GB" dirty="0"/>
              <a:t>(button)</a:t>
            </a:r>
          </a:p>
          <a:p>
            <a:endParaRPr lang="en-GB" dirty="0"/>
          </a:p>
          <a:p>
            <a:r>
              <a:rPr lang="en-GB" dirty="0"/>
              <a:t>/* </a:t>
            </a:r>
            <a:r>
              <a:rPr lang="en-GB" dirty="0" err="1"/>
              <a:t>button.click</a:t>
            </a:r>
            <a:r>
              <a:rPr lang="en-GB" dirty="0"/>
              <a:t>() */</a:t>
            </a:r>
          </a:p>
        </p:txBody>
      </p:sp>
    </p:spTree>
    <p:extLst>
      <p:ext uri="{BB962C8B-B14F-4D97-AF65-F5344CB8AC3E}">
        <p14:creationId xmlns:p14="http://schemas.microsoft.com/office/powerpoint/2010/main" val="2791993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9E8AC-04B6-49F4-9291-49903C0B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Along the way, we’ll understand testing this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21B3FD-85C0-4270-A03D-A421EA48368A}"/>
              </a:ext>
            </a:extLst>
          </p:cNvPr>
          <p:cNvSpPr txBox="1"/>
          <p:nvPr/>
        </p:nvSpPr>
        <p:spPr>
          <a:xfrm>
            <a:off x="1112655" y="2574758"/>
            <a:ext cx="10389254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let button = </a:t>
            </a:r>
            <a:r>
              <a:rPr lang="en-GB" sz="2000" dirty="0" err="1"/>
              <a:t>document.createElement</a:t>
            </a:r>
            <a:r>
              <a:rPr lang="en-GB" sz="2000" dirty="0"/>
              <a:t>("button")</a:t>
            </a:r>
          </a:p>
          <a:p>
            <a:endParaRPr lang="en-GB" sz="2000" dirty="0"/>
          </a:p>
          <a:p>
            <a:r>
              <a:rPr lang="en-GB" sz="2000" dirty="0" err="1"/>
              <a:t>document.body.innerHTML</a:t>
            </a:r>
            <a:r>
              <a:rPr lang="en-GB" sz="2000" dirty="0"/>
              <a:t> = "" </a:t>
            </a:r>
          </a:p>
          <a:p>
            <a:r>
              <a:rPr lang="en-GB" sz="2000" dirty="0" err="1"/>
              <a:t>button.innerText</a:t>
            </a:r>
            <a:r>
              <a:rPr lang="en-GB" sz="2000" dirty="0"/>
              <a:t> = "Press me"</a:t>
            </a:r>
          </a:p>
          <a:p>
            <a:r>
              <a:rPr lang="en-GB" sz="2000" dirty="0" err="1"/>
              <a:t>button.addEventListener</a:t>
            </a:r>
            <a:r>
              <a:rPr lang="en-GB" sz="2000" dirty="0"/>
              <a:t>("click", () =&gt; { console.log(1); </a:t>
            </a:r>
            <a:r>
              <a:rPr lang="en-GB" sz="2000" dirty="0" err="1"/>
              <a:t>Promise.resolve</a:t>
            </a:r>
            <a:r>
              <a:rPr lang="en-GB" sz="2000" dirty="0"/>
              <a:t>().then( () =&gt; console.log(2))} );</a:t>
            </a:r>
          </a:p>
          <a:p>
            <a:r>
              <a:rPr lang="en-GB" sz="2000" dirty="0" err="1"/>
              <a:t>button.addEventListener</a:t>
            </a:r>
            <a:r>
              <a:rPr lang="en-GB" sz="2000" dirty="0"/>
              <a:t>("click", () =&gt; { console.log(3); </a:t>
            </a:r>
            <a:r>
              <a:rPr lang="en-GB" sz="2000" dirty="0" err="1"/>
              <a:t>Promise.resolve</a:t>
            </a:r>
            <a:r>
              <a:rPr lang="en-GB" sz="2000" dirty="0"/>
              <a:t>().then( () =&gt; console.log(4))} );</a:t>
            </a:r>
          </a:p>
          <a:p>
            <a:r>
              <a:rPr lang="en-GB" sz="2000" dirty="0" err="1"/>
              <a:t>document.body.appendChild</a:t>
            </a:r>
            <a:r>
              <a:rPr lang="en-GB" sz="2000" dirty="0"/>
              <a:t>(button)</a:t>
            </a:r>
          </a:p>
          <a:p>
            <a:endParaRPr lang="en-GB" sz="2000" dirty="0"/>
          </a:p>
          <a:p>
            <a:r>
              <a:rPr lang="en-GB" sz="2000" dirty="0"/>
              <a:t>/* </a:t>
            </a:r>
            <a:r>
              <a:rPr lang="en-GB" sz="2000" dirty="0" err="1"/>
              <a:t>button.click</a:t>
            </a:r>
            <a:r>
              <a:rPr lang="en-GB" sz="2000" dirty="0"/>
              <a:t>() */</a:t>
            </a:r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53193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E2CE-92EC-4CA6-A6B7-25C7AFA11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But all you need to remember is: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5BEE36-41A4-484E-8FF0-3F34F66B799C}"/>
              </a:ext>
            </a:extLst>
          </p:cNvPr>
          <p:cNvSpPr txBox="1"/>
          <p:nvPr/>
        </p:nvSpPr>
        <p:spPr>
          <a:xfrm>
            <a:off x="2209800" y="2667000"/>
            <a:ext cx="4933274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{ </a:t>
            </a:r>
          </a:p>
          <a:p>
            <a:r>
              <a:rPr lang="en-GB" sz="2000" dirty="0"/>
              <a:t>  </a:t>
            </a:r>
            <a:r>
              <a:rPr lang="en-GB" sz="2000" dirty="0" err="1"/>
              <a:t>setTimeout</a:t>
            </a:r>
            <a:r>
              <a:rPr lang="en-GB" sz="2000" dirty="0"/>
              <a:t>(() =&gt; console.log(2), 0); </a:t>
            </a:r>
          </a:p>
          <a:p>
            <a:r>
              <a:rPr lang="en-GB" sz="2000" dirty="0"/>
              <a:t>  </a:t>
            </a:r>
            <a:r>
              <a:rPr lang="en-GB" sz="2000" dirty="0" err="1"/>
              <a:t>Promise.resolve</a:t>
            </a:r>
            <a:r>
              <a:rPr lang="en-GB" sz="2000" dirty="0"/>
              <a:t>().then(() =&gt; console.log(3));</a:t>
            </a:r>
          </a:p>
          <a:p>
            <a:r>
              <a:rPr lang="en-GB" sz="2000" dirty="0"/>
              <a:t>  </a:t>
            </a:r>
            <a:r>
              <a:rPr lang="en-GB" sz="2000" dirty="0" err="1"/>
              <a:t>requestAnimationFrame</a:t>
            </a:r>
            <a:r>
              <a:rPr lang="en-GB" sz="2000" dirty="0"/>
              <a:t>(() =&gt; console.log(1));</a:t>
            </a:r>
          </a:p>
          <a:p>
            <a:r>
              <a:rPr lang="en-GB" sz="2000" dirty="0"/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230280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2BFAD-3E8C-41BC-8CA8-6D0708A5A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basic model DEMANDS SYNCHRONIZATION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57076-5F13-4D0B-A3D1-39BA3E452720}"/>
              </a:ext>
            </a:extLst>
          </p:cNvPr>
          <p:cNvSpPr txBox="1"/>
          <p:nvPr/>
        </p:nvSpPr>
        <p:spPr>
          <a:xfrm>
            <a:off x="2590955" y="2573738"/>
            <a:ext cx="3293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Document.body.appendChild</a:t>
            </a:r>
            <a:r>
              <a:rPr lang="en-GB" dirty="0"/>
              <a:t>(el);</a:t>
            </a:r>
          </a:p>
          <a:p>
            <a:r>
              <a:rPr lang="en-GB" dirty="0" err="1"/>
              <a:t>el.style.display</a:t>
            </a:r>
            <a:r>
              <a:rPr lang="en-GB" dirty="0"/>
              <a:t> = ‘none’</a:t>
            </a:r>
          </a:p>
        </p:txBody>
      </p:sp>
    </p:spTree>
    <p:extLst>
      <p:ext uri="{BB962C8B-B14F-4D97-AF65-F5344CB8AC3E}">
        <p14:creationId xmlns:p14="http://schemas.microsoft.com/office/powerpoint/2010/main" val="53710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A768C80-FA16-488C-8E0A-A5F085F5CB5C}"/>
              </a:ext>
            </a:extLst>
          </p:cNvPr>
          <p:cNvSpPr/>
          <p:nvPr/>
        </p:nvSpPr>
        <p:spPr>
          <a:xfrm>
            <a:off x="3454400" y="2324100"/>
            <a:ext cx="4343400" cy="27559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38F1F4FB-5ABB-4E40-A6AF-ED7A2DE4FAF6}"/>
              </a:ext>
            </a:extLst>
          </p:cNvPr>
          <p:cNvSpPr/>
          <p:nvPr/>
        </p:nvSpPr>
        <p:spPr>
          <a:xfrm>
            <a:off x="7797800" y="3378200"/>
            <a:ext cx="228600" cy="5715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Up 3">
            <a:extLst>
              <a:ext uri="{FF2B5EF4-FFF2-40B4-BE49-F238E27FC236}">
                <a16:creationId xmlns:a16="http://schemas.microsoft.com/office/drawing/2014/main" id="{8ABB5F5C-2580-479B-B2F1-E961CF4AD9EA}"/>
              </a:ext>
            </a:extLst>
          </p:cNvPr>
          <p:cNvSpPr/>
          <p:nvPr/>
        </p:nvSpPr>
        <p:spPr>
          <a:xfrm>
            <a:off x="3225800" y="3378200"/>
            <a:ext cx="228600" cy="5715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CED434-01E9-4B1F-BDD5-496640F5FAF9}"/>
              </a:ext>
            </a:extLst>
          </p:cNvPr>
          <p:cNvSpPr/>
          <p:nvPr/>
        </p:nvSpPr>
        <p:spPr>
          <a:xfrm>
            <a:off x="596900" y="3098800"/>
            <a:ext cx="736600" cy="1041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EE7B7-E5E7-4AAF-AF32-47F8F64DE70A}"/>
              </a:ext>
            </a:extLst>
          </p:cNvPr>
          <p:cNvSpPr/>
          <p:nvPr/>
        </p:nvSpPr>
        <p:spPr>
          <a:xfrm>
            <a:off x="728692" y="3225801"/>
            <a:ext cx="495300" cy="12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AAECC-B9F7-44B2-82DC-84956149EF22}"/>
              </a:ext>
            </a:extLst>
          </p:cNvPr>
          <p:cNvSpPr/>
          <p:nvPr/>
        </p:nvSpPr>
        <p:spPr>
          <a:xfrm>
            <a:off x="704850" y="3479802"/>
            <a:ext cx="495300" cy="12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B04B88-1738-4004-90EB-7039F5840B51}"/>
              </a:ext>
            </a:extLst>
          </p:cNvPr>
          <p:cNvSpPr/>
          <p:nvPr/>
        </p:nvSpPr>
        <p:spPr>
          <a:xfrm>
            <a:off x="717550" y="3746506"/>
            <a:ext cx="495300" cy="127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lowchart: Summing Junction 8">
            <a:extLst>
              <a:ext uri="{FF2B5EF4-FFF2-40B4-BE49-F238E27FC236}">
                <a16:creationId xmlns:a16="http://schemas.microsoft.com/office/drawing/2014/main" id="{EF54691D-9828-40BA-945C-2A2129913016}"/>
              </a:ext>
            </a:extLst>
          </p:cNvPr>
          <p:cNvSpPr/>
          <p:nvPr/>
        </p:nvSpPr>
        <p:spPr>
          <a:xfrm>
            <a:off x="3911600" y="4521201"/>
            <a:ext cx="317500" cy="279399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3BA11062-81A9-4463-888E-34873B738159}"/>
              </a:ext>
            </a:extLst>
          </p:cNvPr>
          <p:cNvSpPr/>
          <p:nvPr/>
        </p:nvSpPr>
        <p:spPr>
          <a:xfrm flipH="1">
            <a:off x="1435100" y="2552700"/>
            <a:ext cx="5981700" cy="2095500"/>
          </a:xfrm>
          <a:prstGeom prst="arc">
            <a:avLst>
              <a:gd name="adj1" fmla="val 16200000"/>
              <a:gd name="adj2" fmla="val 370404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1739AAE9-82F9-4369-85B8-6CA267C23ED7}"/>
              </a:ext>
            </a:extLst>
          </p:cNvPr>
          <p:cNvSpPr/>
          <p:nvPr/>
        </p:nvSpPr>
        <p:spPr>
          <a:xfrm>
            <a:off x="3086100" y="4660900"/>
            <a:ext cx="596900" cy="228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FF55D171-4F41-40BD-B9E1-0D37E530F32B}"/>
              </a:ext>
            </a:extLst>
          </p:cNvPr>
          <p:cNvSpPr/>
          <p:nvPr/>
        </p:nvSpPr>
        <p:spPr>
          <a:xfrm>
            <a:off x="5727700" y="2476500"/>
            <a:ext cx="5334000" cy="2413000"/>
          </a:xfrm>
          <a:prstGeom prst="arc">
            <a:avLst>
              <a:gd name="adj1" fmla="val 13049654"/>
              <a:gd name="adj2" fmla="val 844441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lowchart: Summing Junction 15">
            <a:extLst>
              <a:ext uri="{FF2B5EF4-FFF2-40B4-BE49-F238E27FC236}">
                <a16:creationId xmlns:a16="http://schemas.microsoft.com/office/drawing/2014/main" id="{BDB41C6F-BE29-493A-9166-4757C8F455E6}"/>
              </a:ext>
            </a:extLst>
          </p:cNvPr>
          <p:cNvSpPr/>
          <p:nvPr/>
        </p:nvSpPr>
        <p:spPr>
          <a:xfrm>
            <a:off x="6864350" y="2501900"/>
            <a:ext cx="292100" cy="266700"/>
          </a:xfrm>
          <a:prstGeom prst="flowChartSummingJunc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FCF1A256-99C3-4C18-9EF7-BA843BDD8D92}"/>
              </a:ext>
            </a:extLst>
          </p:cNvPr>
          <p:cNvSpPr/>
          <p:nvPr/>
        </p:nvSpPr>
        <p:spPr>
          <a:xfrm>
            <a:off x="7899400" y="2266950"/>
            <a:ext cx="508000" cy="2222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BBE1F3-527B-4512-85FC-E734DE732C68}"/>
              </a:ext>
            </a:extLst>
          </p:cNvPr>
          <p:cNvSpPr txBox="1"/>
          <p:nvPr/>
        </p:nvSpPr>
        <p:spPr>
          <a:xfrm>
            <a:off x="10559553" y="263525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RAF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103E66-C026-4CFC-B79A-05368E960DFC}"/>
              </a:ext>
            </a:extLst>
          </p:cNvPr>
          <p:cNvSpPr txBox="1"/>
          <p:nvPr/>
        </p:nvSpPr>
        <p:spPr>
          <a:xfrm>
            <a:off x="11108101" y="3479801"/>
            <a:ext cx="810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Layout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FBECE3E-FA8B-4AE0-8279-C4E18DD4002A}"/>
              </a:ext>
            </a:extLst>
          </p:cNvPr>
          <p:cNvSpPr txBox="1"/>
          <p:nvPr/>
        </p:nvSpPr>
        <p:spPr>
          <a:xfrm>
            <a:off x="10679469" y="4521201"/>
            <a:ext cx="65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Paint</a:t>
            </a:r>
          </a:p>
        </p:txBody>
      </p:sp>
      <p:sp>
        <p:nvSpPr>
          <p:cNvPr id="21" name="Arrow: Curved Left 20">
            <a:extLst>
              <a:ext uri="{FF2B5EF4-FFF2-40B4-BE49-F238E27FC236}">
                <a16:creationId xmlns:a16="http://schemas.microsoft.com/office/drawing/2014/main" id="{010A5516-5A9C-4BEA-81BC-AD713177D593}"/>
              </a:ext>
            </a:extLst>
          </p:cNvPr>
          <p:cNvSpPr/>
          <p:nvPr/>
        </p:nvSpPr>
        <p:spPr>
          <a:xfrm>
            <a:off x="6311900" y="3143250"/>
            <a:ext cx="812800" cy="104140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4C55AA-BD5B-4567-837E-4A856DF62544}"/>
              </a:ext>
            </a:extLst>
          </p:cNvPr>
          <p:cNvSpPr txBox="1"/>
          <p:nvPr/>
        </p:nvSpPr>
        <p:spPr>
          <a:xfrm>
            <a:off x="605336" y="4349239"/>
            <a:ext cx="671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Tasks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083D2E3-75A2-41FE-9713-4FFE7E2EA0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796" y="1800225"/>
            <a:ext cx="161925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980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0E907-F219-4C4D-99EF-1D024402F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 that explains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03443-282C-4C8D-820C-42D6EA29E59A}"/>
              </a:ext>
            </a:extLst>
          </p:cNvPr>
          <p:cNvSpPr txBox="1"/>
          <p:nvPr/>
        </p:nvSpPr>
        <p:spPr>
          <a:xfrm>
            <a:off x="1487837" y="2727702"/>
            <a:ext cx="43715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setTimeout</a:t>
            </a:r>
            <a:r>
              <a:rPr lang="en-GB" dirty="0"/>
              <a:t>(() =&gt; {</a:t>
            </a:r>
          </a:p>
          <a:p>
            <a:r>
              <a:rPr lang="en-GB" dirty="0"/>
              <a:t>  </a:t>
            </a:r>
            <a:r>
              <a:rPr lang="en-GB" dirty="0" err="1"/>
              <a:t>button.innerText</a:t>
            </a:r>
            <a:r>
              <a:rPr lang="en-GB" dirty="0"/>
              <a:t> = "done"; </a:t>
            </a:r>
          </a:p>
          <a:p>
            <a:r>
              <a:rPr lang="en-GB" dirty="0"/>
              <a:t>  var target = </a:t>
            </a:r>
            <a:r>
              <a:rPr lang="en-GB" dirty="0" err="1"/>
              <a:t>Date.now</a:t>
            </a:r>
            <a:r>
              <a:rPr lang="en-GB" dirty="0"/>
              <a:t>(); </a:t>
            </a:r>
          </a:p>
          <a:p>
            <a:r>
              <a:rPr lang="en-GB" dirty="0"/>
              <a:t>  while (</a:t>
            </a:r>
            <a:r>
              <a:rPr lang="en-GB" dirty="0" err="1"/>
              <a:t>Date.now</a:t>
            </a:r>
            <a:r>
              <a:rPr lang="en-GB" dirty="0"/>
              <a:t>() &lt; target + 10000) {}},</a:t>
            </a:r>
          </a:p>
          <a:p>
            <a:r>
              <a:rPr lang="en-GB" dirty="0"/>
              <a:t>  0);</a:t>
            </a:r>
          </a:p>
        </p:txBody>
      </p:sp>
    </p:spTree>
    <p:extLst>
      <p:ext uri="{BB962C8B-B14F-4D97-AF65-F5344CB8AC3E}">
        <p14:creationId xmlns:p14="http://schemas.microsoft.com/office/powerpoint/2010/main" val="395796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518</TotalTime>
  <Words>607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Tw Cen MT</vt:lpstr>
      <vt:lpstr>Tw Cen MT Condensed</vt:lpstr>
      <vt:lpstr>Wingdings 3</vt:lpstr>
      <vt:lpstr>Integral</vt:lpstr>
      <vt:lpstr>Tasks, micro-Tasks and the RAF</vt:lpstr>
      <vt:lpstr>What got me interested?</vt:lpstr>
      <vt:lpstr>And this talk solved it…</vt:lpstr>
      <vt:lpstr>PowerPoint Presentation</vt:lpstr>
      <vt:lpstr>Along the way, we’ll understand testing this</vt:lpstr>
      <vt:lpstr>But all you need to remember is:</vt:lpstr>
      <vt:lpstr>The basic model DEMANDS SYNCHRONIZATION</vt:lpstr>
      <vt:lpstr>PowerPoint Presentation</vt:lpstr>
      <vt:lpstr>So that explains</vt:lpstr>
      <vt:lpstr>So what has that picture abstracted away?</vt:lpstr>
      <vt:lpstr>It turns out we don’t want to mix the streams</vt:lpstr>
      <vt:lpstr>So there are three queue semantics </vt:lpstr>
      <vt:lpstr>And Jake Archibald has more puzzles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Tasks, micro-Tasks and the RAF</dc:title>
  <dc:creator>Clive Tong</dc:creator>
  <cp:lastModifiedBy>Clive Tong</cp:lastModifiedBy>
  <cp:revision>29</cp:revision>
  <dcterms:created xsi:type="dcterms:W3CDTF">2018-06-11T12:41:19Z</dcterms:created>
  <dcterms:modified xsi:type="dcterms:W3CDTF">2018-06-15T10:45:23Z</dcterms:modified>
</cp:coreProperties>
</file>