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August 31,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437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7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6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0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8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7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7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20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August 31,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0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August 31,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tong@tiger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1D95-586F-4923-810C-4D3C26852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600" dirty="0"/>
              <a:t>OAuth and OpenID Connect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75F61-E45D-488B-BE87-5A5880DD6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400" dirty="0">
                <a:solidFill>
                  <a:schemeClr val="tx1">
                    <a:alpha val="60000"/>
                  </a:schemeClr>
                </a:solidFill>
              </a:rPr>
              <a:t>OAuth is not an authentication protocol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31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F861-E232-4455-B11B-1BFA86F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I can go away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77D1AC-EB20-4013-A49F-7F9F8D81004C}"/>
              </a:ext>
            </a:extLst>
          </p:cNvPr>
          <p:cNvGrpSpPr/>
          <p:nvPr/>
        </p:nvGrpSpPr>
        <p:grpSpPr>
          <a:xfrm>
            <a:off x="2189748" y="1881275"/>
            <a:ext cx="7150771" cy="3260558"/>
            <a:chOff x="2406316" y="1395663"/>
            <a:chExt cx="7150771" cy="32605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9B70A0-B329-4FA2-BCB9-B3EF04FA8775}"/>
                </a:ext>
              </a:extLst>
            </p:cNvPr>
            <p:cNvSpPr/>
            <p:nvPr/>
          </p:nvSpPr>
          <p:spPr>
            <a:xfrm>
              <a:off x="2406316" y="3814011"/>
              <a:ext cx="2009273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Application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191EE5-F939-4F05-8323-362194757E26}"/>
                </a:ext>
              </a:extLst>
            </p:cNvPr>
            <p:cNvSpPr/>
            <p:nvPr/>
          </p:nvSpPr>
          <p:spPr>
            <a:xfrm>
              <a:off x="7303168" y="1395663"/>
              <a:ext cx="2249906" cy="938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Authorization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3BCE5B-5FE1-4AD4-80A3-B5120721C9AC}"/>
                </a:ext>
              </a:extLst>
            </p:cNvPr>
            <p:cNvSpPr/>
            <p:nvPr/>
          </p:nvSpPr>
          <p:spPr>
            <a:xfrm>
              <a:off x="7307182" y="3814011"/>
              <a:ext cx="2249905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Protected Resource</a:t>
              </a: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1F04D355-1547-4B5C-ABAF-A8E6319F75AD}"/>
              </a:ext>
            </a:extLst>
          </p:cNvPr>
          <p:cNvSpPr/>
          <p:nvPr/>
        </p:nvSpPr>
        <p:spPr>
          <a:xfrm>
            <a:off x="4812632" y="4547937"/>
            <a:ext cx="1876926" cy="25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B5DDD-8421-4D0E-8818-CC5D7D489B53}"/>
              </a:ext>
            </a:extLst>
          </p:cNvPr>
          <p:cNvSpPr txBox="1"/>
          <p:nvPr/>
        </p:nvSpPr>
        <p:spPr>
          <a:xfrm>
            <a:off x="5101387" y="5257800"/>
            <a:ext cx="149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Refresh token</a:t>
            </a:r>
          </a:p>
        </p:txBody>
      </p:sp>
    </p:spTree>
    <p:extLst>
      <p:ext uri="{BB962C8B-B14F-4D97-AF65-F5344CB8AC3E}">
        <p14:creationId xmlns:p14="http://schemas.microsoft.com/office/powerpoint/2010/main" val="15935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4A16-E70B-425D-A0F5-1FE0D513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3CE3-A0EB-4B58-B124-043AD126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client has my delegated authority after my single authentication</a:t>
            </a:r>
          </a:p>
          <a:p>
            <a:r>
              <a:rPr lang="en-GB" dirty="0"/>
              <a:t>The access token can be refreshed using a refresh token</a:t>
            </a:r>
          </a:p>
          <a:p>
            <a:r>
              <a:rPr lang="en-GB" dirty="0"/>
              <a:t>There was some form of authentication going on</a:t>
            </a:r>
          </a:p>
          <a:p>
            <a:endParaRPr lang="en-GB" dirty="0"/>
          </a:p>
          <a:p>
            <a:r>
              <a:rPr lang="en-GB" dirty="0"/>
              <a:t>The authentication and resource know and share information</a:t>
            </a:r>
          </a:p>
          <a:p>
            <a:r>
              <a:rPr lang="en-GB" dirty="0"/>
              <a:t>There are other flows inside the OAuth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02893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A040-2224-46C6-AC16-1407B02A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OAuth is not an authentication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B838-B8AE-4AD9-9878-3503AFECC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 though some authentication happened</a:t>
            </a:r>
          </a:p>
          <a:p>
            <a:endParaRPr lang="en-GB" dirty="0"/>
          </a:p>
          <a:p>
            <a:r>
              <a:rPr lang="en-GB" dirty="0"/>
              <a:t>The client can’t tell who we are</a:t>
            </a:r>
          </a:p>
          <a:p>
            <a:r>
              <a:rPr lang="en-GB" dirty="0"/>
              <a:t>Or how we authenticated</a:t>
            </a:r>
          </a:p>
          <a:p>
            <a:r>
              <a:rPr lang="en-GB" dirty="0"/>
              <a:t>Or if we are even present (as we may have generated the token a long time ago)</a:t>
            </a:r>
          </a:p>
        </p:txBody>
      </p:sp>
    </p:spTree>
    <p:extLst>
      <p:ext uri="{BB962C8B-B14F-4D97-AF65-F5344CB8AC3E}">
        <p14:creationId xmlns:p14="http://schemas.microsoft.com/office/powerpoint/2010/main" val="155442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FD23-279D-40C3-A245-86D13C9D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OpenID Connect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F8352-2DCB-4627-9BBC-E7CB794D2D27}"/>
              </a:ext>
            </a:extLst>
          </p:cNvPr>
          <p:cNvSpPr txBox="1"/>
          <p:nvPr/>
        </p:nvSpPr>
        <p:spPr>
          <a:xfrm>
            <a:off x="1694985" y="2219093"/>
            <a:ext cx="88813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{</a:t>
            </a:r>
          </a:p>
          <a:p>
            <a:r>
              <a:rPr lang="en-GB" dirty="0"/>
              <a:t>  “</a:t>
            </a:r>
            <a:r>
              <a:rPr lang="en-GB" dirty="0" err="1"/>
              <a:t>access_token</a:t>
            </a:r>
            <a:r>
              <a:rPr lang="en-GB" dirty="0"/>
              <a:t>”:   “438jdjie3ue2u8989”,</a:t>
            </a:r>
          </a:p>
          <a:p>
            <a:r>
              <a:rPr lang="en-GB" dirty="0"/>
              <a:t>  “</a:t>
            </a:r>
            <a:r>
              <a:rPr lang="en-GB" dirty="0" err="1"/>
              <a:t>token_type</a:t>
            </a:r>
            <a:r>
              <a:rPr lang="en-GB" dirty="0"/>
              <a:t>”:      “bearer”,</a:t>
            </a:r>
          </a:p>
          <a:p>
            <a:r>
              <a:rPr lang="en-GB" dirty="0"/>
              <a:t>  “</a:t>
            </a:r>
            <a:r>
              <a:rPr lang="en-GB" dirty="0" err="1"/>
              <a:t>id_token</a:t>
            </a:r>
            <a:r>
              <a:rPr lang="en-GB" dirty="0"/>
              <a:t>”:         “hfdhjdfjhfj.3io3ioi23ioeio3ei3io3eoi3eoie3oieioeioe3io.dj739r97r9r8987r”</a:t>
            </a:r>
          </a:p>
          <a:p>
            <a:r>
              <a:rPr lang="en-GB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5749F-0E00-4637-ACF2-DE2401B99AC9}"/>
              </a:ext>
            </a:extLst>
          </p:cNvPr>
          <p:cNvSpPr txBox="1"/>
          <p:nvPr/>
        </p:nvSpPr>
        <p:spPr>
          <a:xfrm>
            <a:off x="1895707" y="4976726"/>
            <a:ext cx="875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Signed JWT containing at least sub/</a:t>
            </a:r>
            <a:r>
              <a:rPr lang="en-GB" dirty="0" err="1"/>
              <a:t>iss</a:t>
            </a:r>
            <a:r>
              <a:rPr lang="en-GB" dirty="0"/>
              <a:t>/</a:t>
            </a:r>
            <a:r>
              <a:rPr lang="en-GB" dirty="0" err="1"/>
              <a:t>aud</a:t>
            </a:r>
            <a:r>
              <a:rPr lang="en-GB" dirty="0"/>
              <a:t> (who, issued by, for client) and an validity window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3B843A0-0866-4ED3-8F78-6DF39A54A7E5}"/>
              </a:ext>
            </a:extLst>
          </p:cNvPr>
          <p:cNvSpPr/>
          <p:nvPr/>
        </p:nvSpPr>
        <p:spPr>
          <a:xfrm flipV="1">
            <a:off x="5642517" y="3429000"/>
            <a:ext cx="724829" cy="136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96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D055-7B3B-444A-ABAC-0974D9F1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an endpoint (protected resource)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B383-CF02-442E-ADA0-0B05F395D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/</a:t>
            </a:r>
            <a:r>
              <a:rPr lang="en-GB" dirty="0" err="1"/>
              <a:t>UserInfo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Scopes to control access to the profile (</a:t>
            </a:r>
            <a:r>
              <a:rPr lang="en-GB" dirty="0" err="1"/>
              <a:t>openid</a:t>
            </a:r>
            <a:r>
              <a:rPr lang="en-GB" dirty="0"/>
              <a:t>/profile/email/address/phone)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C0E1E-B3C1-4295-9304-C93D76C84C9B}"/>
              </a:ext>
            </a:extLst>
          </p:cNvPr>
          <p:cNvSpPr txBox="1"/>
          <p:nvPr/>
        </p:nvSpPr>
        <p:spPr>
          <a:xfrm>
            <a:off x="3568390" y="2319454"/>
            <a:ext cx="34397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{ </a:t>
            </a:r>
          </a:p>
          <a:p>
            <a:r>
              <a:rPr lang="en-GB" dirty="0"/>
              <a:t>  “sub”:  “</a:t>
            </a:r>
            <a:r>
              <a:rPr lang="en-GB" dirty="0" err="1"/>
              <a:t>sksksksksk</a:t>
            </a:r>
            <a:r>
              <a:rPr lang="en-GB" dirty="0"/>
              <a:t>”,</a:t>
            </a:r>
          </a:p>
          <a:p>
            <a:r>
              <a:rPr lang="en-GB" dirty="0"/>
              <a:t>  “</a:t>
            </a:r>
            <a:r>
              <a:rPr lang="en-GB" dirty="0" err="1"/>
              <a:t>preferred_username</a:t>
            </a:r>
            <a:r>
              <a:rPr lang="en-GB" dirty="0"/>
              <a:t>”:  “</a:t>
            </a:r>
            <a:r>
              <a:rPr lang="en-GB" dirty="0" err="1"/>
              <a:t>tarquin</a:t>
            </a:r>
            <a:r>
              <a:rPr lang="en-GB" dirty="0"/>
              <a:t>”,</a:t>
            </a:r>
          </a:p>
          <a:p>
            <a:r>
              <a:rPr lang="en-GB" dirty="0"/>
              <a:t>  “name”:  “Peter”,</a:t>
            </a:r>
          </a:p>
          <a:p>
            <a:r>
              <a:rPr lang="en-GB" dirty="0"/>
              <a:t>  “email”:  </a:t>
            </a:r>
            <a:r>
              <a:rPr lang="en-GB" dirty="0">
                <a:hlinkClick r:id="rId2"/>
              </a:rPr>
              <a:t>tony@tiger.com</a:t>
            </a:r>
            <a:endParaRPr lang="en-GB" dirty="0"/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06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BE1E-8148-4E8A-9C03-7B2F2E8A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DDBF-9271-4F90-9031-4F055D92D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Authentication on Authorization on Authentication</a:t>
            </a:r>
          </a:p>
          <a:p>
            <a:r>
              <a:rPr lang="en-GB" dirty="0"/>
              <a:t>See chapter 13 of the book where you get to </a:t>
            </a:r>
            <a:r>
              <a:rPr lang="en-GB"/>
              <a:t>implement this</a:t>
            </a:r>
            <a:endParaRPr lang="en-GB" dirty="0"/>
          </a:p>
          <a:p>
            <a:endParaRPr lang="en-GB" dirty="0"/>
          </a:p>
          <a:p>
            <a:r>
              <a:rPr lang="en-GB" dirty="0"/>
              <a:t>You may sue someone like Google for the Authentication (using static configuration for the client) or there are dynamic client registration protocols defined</a:t>
            </a:r>
          </a:p>
        </p:txBody>
      </p:sp>
    </p:spTree>
    <p:extLst>
      <p:ext uri="{BB962C8B-B14F-4D97-AF65-F5344CB8AC3E}">
        <p14:creationId xmlns:p14="http://schemas.microsoft.com/office/powerpoint/2010/main" val="290532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B773F5C-466A-4AA5-9021-57523E933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3" y="1052513"/>
            <a:ext cx="38004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65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F861-E232-4455-B11B-1BFA86F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OAuth’s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5FE4C-CFF4-49EB-9A53-ECA75AA83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OAuth 2.0 fits many scenarios</a:t>
            </a:r>
          </a:p>
          <a:p>
            <a:r>
              <a:rPr lang="en-GB" dirty="0"/>
              <a:t>Let’s look at the classic Authorization Flow</a:t>
            </a:r>
          </a:p>
        </p:txBody>
      </p:sp>
    </p:spTree>
    <p:extLst>
      <p:ext uri="{BB962C8B-B14F-4D97-AF65-F5344CB8AC3E}">
        <p14:creationId xmlns:p14="http://schemas.microsoft.com/office/powerpoint/2010/main" val="101461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F861-E232-4455-B11B-1BFA86F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Browser Dance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77D1AC-EB20-4013-A49F-7F9F8D81004C}"/>
              </a:ext>
            </a:extLst>
          </p:cNvPr>
          <p:cNvGrpSpPr/>
          <p:nvPr/>
        </p:nvGrpSpPr>
        <p:grpSpPr>
          <a:xfrm>
            <a:off x="1768643" y="1881275"/>
            <a:ext cx="7571876" cy="3260558"/>
            <a:chOff x="1985211" y="1395663"/>
            <a:chExt cx="7571876" cy="32605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9B70A0-B329-4FA2-BCB9-B3EF04FA8775}"/>
                </a:ext>
              </a:extLst>
            </p:cNvPr>
            <p:cNvSpPr/>
            <p:nvPr/>
          </p:nvSpPr>
          <p:spPr>
            <a:xfrm>
              <a:off x="2406316" y="3814011"/>
              <a:ext cx="2009273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Application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D4710B-533E-409B-AA51-FD70094C0A56}"/>
                </a:ext>
              </a:extLst>
            </p:cNvPr>
            <p:cNvSpPr/>
            <p:nvPr/>
          </p:nvSpPr>
          <p:spPr>
            <a:xfrm>
              <a:off x="1985211" y="1491916"/>
              <a:ext cx="2009273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Resource Owner (me)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191EE5-F939-4F05-8323-362194757E26}"/>
                </a:ext>
              </a:extLst>
            </p:cNvPr>
            <p:cNvSpPr/>
            <p:nvPr/>
          </p:nvSpPr>
          <p:spPr>
            <a:xfrm>
              <a:off x="7303168" y="1395663"/>
              <a:ext cx="2249906" cy="938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Authorization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3BCE5B-5FE1-4AD4-80A3-B5120721C9AC}"/>
                </a:ext>
              </a:extLst>
            </p:cNvPr>
            <p:cNvSpPr/>
            <p:nvPr/>
          </p:nvSpPr>
          <p:spPr>
            <a:xfrm>
              <a:off x="7307182" y="3814011"/>
              <a:ext cx="2249905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Protected Resource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A5D38F-C5CD-4B5E-8BCD-3834194039C2}"/>
                </a:ext>
              </a:extLst>
            </p:cNvPr>
            <p:cNvSpPr/>
            <p:nvPr/>
          </p:nvSpPr>
          <p:spPr>
            <a:xfrm>
              <a:off x="4090737" y="1491917"/>
              <a:ext cx="1046747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Browser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46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F861-E232-4455-B11B-1BFA86F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Ask client to do something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77D1AC-EB20-4013-A49F-7F9F8D81004C}"/>
              </a:ext>
            </a:extLst>
          </p:cNvPr>
          <p:cNvGrpSpPr/>
          <p:nvPr/>
        </p:nvGrpSpPr>
        <p:grpSpPr>
          <a:xfrm>
            <a:off x="1768643" y="1881275"/>
            <a:ext cx="7571876" cy="3260558"/>
            <a:chOff x="1985211" y="1395663"/>
            <a:chExt cx="7571876" cy="32605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9B70A0-B329-4FA2-BCB9-B3EF04FA8775}"/>
                </a:ext>
              </a:extLst>
            </p:cNvPr>
            <p:cNvSpPr/>
            <p:nvPr/>
          </p:nvSpPr>
          <p:spPr>
            <a:xfrm>
              <a:off x="2406316" y="3814011"/>
              <a:ext cx="2009273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Application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D4710B-533E-409B-AA51-FD70094C0A56}"/>
                </a:ext>
              </a:extLst>
            </p:cNvPr>
            <p:cNvSpPr/>
            <p:nvPr/>
          </p:nvSpPr>
          <p:spPr>
            <a:xfrm>
              <a:off x="1985211" y="1491916"/>
              <a:ext cx="2009273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Resource Owner (me)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191EE5-F939-4F05-8323-362194757E26}"/>
                </a:ext>
              </a:extLst>
            </p:cNvPr>
            <p:cNvSpPr/>
            <p:nvPr/>
          </p:nvSpPr>
          <p:spPr>
            <a:xfrm>
              <a:off x="7303168" y="1395663"/>
              <a:ext cx="2249906" cy="938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Authorization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3BCE5B-5FE1-4AD4-80A3-B5120721C9AC}"/>
                </a:ext>
              </a:extLst>
            </p:cNvPr>
            <p:cNvSpPr/>
            <p:nvPr/>
          </p:nvSpPr>
          <p:spPr>
            <a:xfrm>
              <a:off x="7307182" y="3814011"/>
              <a:ext cx="2249905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Protected Resource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A5D38F-C5CD-4B5E-8BCD-3834194039C2}"/>
                </a:ext>
              </a:extLst>
            </p:cNvPr>
            <p:cNvSpPr/>
            <p:nvPr/>
          </p:nvSpPr>
          <p:spPr>
            <a:xfrm>
              <a:off x="4090737" y="1491917"/>
              <a:ext cx="1046747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Browser</a:t>
              </a:r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171A1306-B080-46A7-A285-94AB0F252D40}"/>
              </a:ext>
            </a:extLst>
          </p:cNvPr>
          <p:cNvSpPr/>
          <p:nvPr/>
        </p:nvSpPr>
        <p:spPr>
          <a:xfrm>
            <a:off x="3188367" y="3123862"/>
            <a:ext cx="565485" cy="1034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79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F861-E232-4455-B11B-1BFA86F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authenticate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77D1AC-EB20-4013-A49F-7F9F8D81004C}"/>
              </a:ext>
            </a:extLst>
          </p:cNvPr>
          <p:cNvGrpSpPr/>
          <p:nvPr/>
        </p:nvGrpSpPr>
        <p:grpSpPr>
          <a:xfrm>
            <a:off x="1768643" y="1881275"/>
            <a:ext cx="7571876" cy="3260558"/>
            <a:chOff x="1985211" y="1395663"/>
            <a:chExt cx="7571876" cy="32605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9B70A0-B329-4FA2-BCB9-B3EF04FA8775}"/>
                </a:ext>
              </a:extLst>
            </p:cNvPr>
            <p:cNvSpPr/>
            <p:nvPr/>
          </p:nvSpPr>
          <p:spPr>
            <a:xfrm>
              <a:off x="2406316" y="3814011"/>
              <a:ext cx="2009273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Application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D4710B-533E-409B-AA51-FD70094C0A56}"/>
                </a:ext>
              </a:extLst>
            </p:cNvPr>
            <p:cNvSpPr/>
            <p:nvPr/>
          </p:nvSpPr>
          <p:spPr>
            <a:xfrm>
              <a:off x="1985211" y="1491916"/>
              <a:ext cx="2009273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Resource Owner (me)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191EE5-F939-4F05-8323-362194757E26}"/>
                </a:ext>
              </a:extLst>
            </p:cNvPr>
            <p:cNvSpPr/>
            <p:nvPr/>
          </p:nvSpPr>
          <p:spPr>
            <a:xfrm>
              <a:off x="7303168" y="1395663"/>
              <a:ext cx="2249906" cy="938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Authorization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3BCE5B-5FE1-4AD4-80A3-B5120721C9AC}"/>
                </a:ext>
              </a:extLst>
            </p:cNvPr>
            <p:cNvSpPr/>
            <p:nvPr/>
          </p:nvSpPr>
          <p:spPr>
            <a:xfrm>
              <a:off x="7307182" y="3814011"/>
              <a:ext cx="2249905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Protected Resource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A5D38F-C5CD-4B5E-8BCD-3834194039C2}"/>
                </a:ext>
              </a:extLst>
            </p:cNvPr>
            <p:cNvSpPr/>
            <p:nvPr/>
          </p:nvSpPr>
          <p:spPr>
            <a:xfrm>
              <a:off x="4090737" y="1491917"/>
              <a:ext cx="1046747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Browser</a:t>
              </a:r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EA9EAAAC-56C9-4EE4-B1BA-D3BC4D8E0EFB}"/>
              </a:ext>
            </a:extLst>
          </p:cNvPr>
          <p:cNvSpPr/>
          <p:nvPr/>
        </p:nvSpPr>
        <p:spPr>
          <a:xfrm flipV="1">
            <a:off x="3080084" y="3056021"/>
            <a:ext cx="457200" cy="1094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FFCB851-2A87-483A-A7A1-93407D304976}"/>
              </a:ext>
            </a:extLst>
          </p:cNvPr>
          <p:cNvSpPr/>
          <p:nvPr/>
        </p:nvSpPr>
        <p:spPr>
          <a:xfrm>
            <a:off x="5209674" y="2249905"/>
            <a:ext cx="1515979" cy="36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1E1BD-C0D3-4723-8835-4B9E062A24B9}"/>
              </a:ext>
            </a:extLst>
          </p:cNvPr>
          <p:cNvSpPr txBox="1"/>
          <p:nvPr/>
        </p:nvSpPr>
        <p:spPr>
          <a:xfrm>
            <a:off x="3565263" y="342900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Scopes</a:t>
            </a:r>
          </a:p>
        </p:txBody>
      </p:sp>
    </p:spTree>
    <p:extLst>
      <p:ext uri="{BB962C8B-B14F-4D97-AF65-F5344CB8AC3E}">
        <p14:creationId xmlns:p14="http://schemas.microsoft.com/office/powerpoint/2010/main" val="90236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F861-E232-4455-B11B-1BFA86F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 a token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77D1AC-EB20-4013-A49F-7F9F8D81004C}"/>
              </a:ext>
            </a:extLst>
          </p:cNvPr>
          <p:cNvGrpSpPr/>
          <p:nvPr/>
        </p:nvGrpSpPr>
        <p:grpSpPr>
          <a:xfrm>
            <a:off x="1768643" y="1881275"/>
            <a:ext cx="7571876" cy="3260558"/>
            <a:chOff x="1985211" y="1395663"/>
            <a:chExt cx="7571876" cy="32605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9B70A0-B329-4FA2-BCB9-B3EF04FA8775}"/>
                </a:ext>
              </a:extLst>
            </p:cNvPr>
            <p:cNvSpPr/>
            <p:nvPr/>
          </p:nvSpPr>
          <p:spPr>
            <a:xfrm>
              <a:off x="2406316" y="3814011"/>
              <a:ext cx="2009273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Application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D4710B-533E-409B-AA51-FD70094C0A56}"/>
                </a:ext>
              </a:extLst>
            </p:cNvPr>
            <p:cNvSpPr/>
            <p:nvPr/>
          </p:nvSpPr>
          <p:spPr>
            <a:xfrm>
              <a:off x="1985211" y="1491916"/>
              <a:ext cx="2009273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Resource Owner (me)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191EE5-F939-4F05-8323-362194757E26}"/>
                </a:ext>
              </a:extLst>
            </p:cNvPr>
            <p:cNvSpPr/>
            <p:nvPr/>
          </p:nvSpPr>
          <p:spPr>
            <a:xfrm>
              <a:off x="7303168" y="1395663"/>
              <a:ext cx="2249906" cy="938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Authorization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3BCE5B-5FE1-4AD4-80A3-B5120721C9AC}"/>
                </a:ext>
              </a:extLst>
            </p:cNvPr>
            <p:cNvSpPr/>
            <p:nvPr/>
          </p:nvSpPr>
          <p:spPr>
            <a:xfrm>
              <a:off x="7307182" y="3814011"/>
              <a:ext cx="2249905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Protected Resource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A5D38F-C5CD-4B5E-8BCD-3834194039C2}"/>
                </a:ext>
              </a:extLst>
            </p:cNvPr>
            <p:cNvSpPr/>
            <p:nvPr/>
          </p:nvSpPr>
          <p:spPr>
            <a:xfrm>
              <a:off x="4090737" y="1491917"/>
              <a:ext cx="1046747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Browser</a:t>
              </a: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89361FBB-B9CB-4749-BD8F-80C86719FFAF}"/>
              </a:ext>
            </a:extLst>
          </p:cNvPr>
          <p:cNvSpPr/>
          <p:nvPr/>
        </p:nvSpPr>
        <p:spPr>
          <a:xfrm flipH="1">
            <a:off x="5329989" y="2249905"/>
            <a:ext cx="1443790" cy="312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F5E6B11-C2B0-4B97-A875-02E9497706DB}"/>
              </a:ext>
            </a:extLst>
          </p:cNvPr>
          <p:cNvSpPr/>
          <p:nvPr/>
        </p:nvSpPr>
        <p:spPr>
          <a:xfrm>
            <a:off x="3194384" y="2990501"/>
            <a:ext cx="372979" cy="1106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ED05E-635C-4F9B-AC11-0E50BD76CFA8}"/>
              </a:ext>
            </a:extLst>
          </p:cNvPr>
          <p:cNvSpPr txBox="1"/>
          <p:nvPr/>
        </p:nvSpPr>
        <p:spPr>
          <a:xfrm>
            <a:off x="5383529" y="188057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43878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0E0F-76FC-4E6D-8B1B-91DDFB98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code to token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929485-B824-43A1-A112-E4062D32D21F}"/>
              </a:ext>
            </a:extLst>
          </p:cNvPr>
          <p:cNvGrpSpPr/>
          <p:nvPr/>
        </p:nvGrpSpPr>
        <p:grpSpPr>
          <a:xfrm>
            <a:off x="1768643" y="1881275"/>
            <a:ext cx="7571876" cy="3260558"/>
            <a:chOff x="1985211" y="1395663"/>
            <a:chExt cx="7571876" cy="32605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7A3CE8-FD64-445B-BBA4-938026A5FC86}"/>
                </a:ext>
              </a:extLst>
            </p:cNvPr>
            <p:cNvSpPr/>
            <p:nvPr/>
          </p:nvSpPr>
          <p:spPr>
            <a:xfrm>
              <a:off x="2406316" y="3814011"/>
              <a:ext cx="2009273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Application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2E1CB2-BE79-4E7E-B67A-5ADCB42582C4}"/>
                </a:ext>
              </a:extLst>
            </p:cNvPr>
            <p:cNvSpPr/>
            <p:nvPr/>
          </p:nvSpPr>
          <p:spPr>
            <a:xfrm>
              <a:off x="1985211" y="1491916"/>
              <a:ext cx="2009273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Resource Owner (me)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2F1A2D-882B-4279-9726-63E864B9EB20}"/>
                </a:ext>
              </a:extLst>
            </p:cNvPr>
            <p:cNvSpPr/>
            <p:nvPr/>
          </p:nvSpPr>
          <p:spPr>
            <a:xfrm>
              <a:off x="7303168" y="1395663"/>
              <a:ext cx="2249906" cy="938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Authorization Server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4407FD-6F5D-47A6-84D2-A9AD7657E0EC}"/>
                </a:ext>
              </a:extLst>
            </p:cNvPr>
            <p:cNvSpPr/>
            <p:nvPr/>
          </p:nvSpPr>
          <p:spPr>
            <a:xfrm>
              <a:off x="7307182" y="3814011"/>
              <a:ext cx="2249905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Protected Resource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82225C-B748-4029-BAEF-8367C4402C7F}"/>
                </a:ext>
              </a:extLst>
            </p:cNvPr>
            <p:cNvSpPr/>
            <p:nvPr/>
          </p:nvSpPr>
          <p:spPr>
            <a:xfrm>
              <a:off x="4090737" y="1491917"/>
              <a:ext cx="1046747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Browser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390A49-13B0-4B5E-839D-06D373491602}"/>
              </a:ext>
            </a:extLst>
          </p:cNvPr>
          <p:cNvCxnSpPr/>
          <p:nvPr/>
        </p:nvCxnSpPr>
        <p:spPr>
          <a:xfrm flipV="1">
            <a:off x="4616605" y="2819738"/>
            <a:ext cx="2124000" cy="171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6860C4-E884-4053-9121-BB1C1CBF7C13}"/>
              </a:ext>
            </a:extLst>
          </p:cNvPr>
          <p:cNvCxnSpPr>
            <a:cxnSpLocks/>
          </p:cNvCxnSpPr>
          <p:nvPr/>
        </p:nvCxnSpPr>
        <p:spPr>
          <a:xfrm flipH="1">
            <a:off x="4800907" y="3010829"/>
            <a:ext cx="2124001" cy="171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F31D20-2D9A-4216-B628-B18953DDCE93}"/>
              </a:ext>
            </a:extLst>
          </p:cNvPr>
          <p:cNvSpPr txBox="1"/>
          <p:nvPr/>
        </p:nvSpPr>
        <p:spPr>
          <a:xfrm>
            <a:off x="5031429" y="3522266"/>
            <a:ext cx="179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Get access token</a:t>
            </a:r>
          </a:p>
        </p:txBody>
      </p:sp>
    </p:spTree>
    <p:extLst>
      <p:ext uri="{BB962C8B-B14F-4D97-AF65-F5344CB8AC3E}">
        <p14:creationId xmlns:p14="http://schemas.microsoft.com/office/powerpoint/2010/main" val="355633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F861-E232-4455-B11B-1BFA86F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Client access (within allowed scopes)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77D1AC-EB20-4013-A49F-7F9F8D81004C}"/>
              </a:ext>
            </a:extLst>
          </p:cNvPr>
          <p:cNvGrpSpPr/>
          <p:nvPr/>
        </p:nvGrpSpPr>
        <p:grpSpPr>
          <a:xfrm>
            <a:off x="1768643" y="1881275"/>
            <a:ext cx="7571876" cy="3260558"/>
            <a:chOff x="1985211" y="1395663"/>
            <a:chExt cx="7571876" cy="32605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9B70A0-B329-4FA2-BCB9-B3EF04FA8775}"/>
                </a:ext>
              </a:extLst>
            </p:cNvPr>
            <p:cNvSpPr/>
            <p:nvPr/>
          </p:nvSpPr>
          <p:spPr>
            <a:xfrm>
              <a:off x="2406316" y="3814011"/>
              <a:ext cx="2009273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Application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D4710B-533E-409B-AA51-FD70094C0A56}"/>
                </a:ext>
              </a:extLst>
            </p:cNvPr>
            <p:cNvSpPr/>
            <p:nvPr/>
          </p:nvSpPr>
          <p:spPr>
            <a:xfrm>
              <a:off x="1985211" y="1491916"/>
              <a:ext cx="2009273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Resource Owner (me)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191EE5-F939-4F05-8323-362194757E26}"/>
                </a:ext>
              </a:extLst>
            </p:cNvPr>
            <p:cNvSpPr/>
            <p:nvPr/>
          </p:nvSpPr>
          <p:spPr>
            <a:xfrm>
              <a:off x="7303168" y="1395663"/>
              <a:ext cx="2249906" cy="938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Authorization Server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3BCE5B-5FE1-4AD4-80A3-B5120721C9AC}"/>
                </a:ext>
              </a:extLst>
            </p:cNvPr>
            <p:cNvSpPr/>
            <p:nvPr/>
          </p:nvSpPr>
          <p:spPr>
            <a:xfrm>
              <a:off x="7307182" y="3814011"/>
              <a:ext cx="2249905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Protected Resource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BA5D38F-C5CD-4B5E-8BCD-3834194039C2}"/>
                </a:ext>
              </a:extLst>
            </p:cNvPr>
            <p:cNvSpPr/>
            <p:nvPr/>
          </p:nvSpPr>
          <p:spPr>
            <a:xfrm>
              <a:off x="4090737" y="1491917"/>
              <a:ext cx="1046747" cy="84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Browser</a:t>
              </a: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3EB28712-754D-4D7B-85E9-B73B1F0B1244}"/>
              </a:ext>
            </a:extLst>
          </p:cNvPr>
          <p:cNvSpPr/>
          <p:nvPr/>
        </p:nvSpPr>
        <p:spPr>
          <a:xfrm>
            <a:off x="4692316" y="4570333"/>
            <a:ext cx="2009273" cy="300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9D5F4-9633-4F3F-9B89-C56D2DB69A1F}"/>
              </a:ext>
            </a:extLst>
          </p:cNvPr>
          <p:cNvSpPr txBox="1"/>
          <p:nvPr/>
        </p:nvSpPr>
        <p:spPr>
          <a:xfrm>
            <a:off x="4992400" y="4201001"/>
            <a:ext cx="140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Bearer token</a:t>
            </a:r>
          </a:p>
        </p:txBody>
      </p:sp>
    </p:spTree>
    <p:extLst>
      <p:ext uri="{BB962C8B-B14F-4D97-AF65-F5344CB8AC3E}">
        <p14:creationId xmlns:p14="http://schemas.microsoft.com/office/powerpoint/2010/main" val="186833333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43341"/>
      </a:dk2>
      <a:lt2>
        <a:srgbClr val="E4E8E2"/>
      </a:lt2>
      <a:accent1>
        <a:srgbClr val="B129E7"/>
      </a:accent1>
      <a:accent2>
        <a:srgbClr val="6B3BDB"/>
      </a:accent2>
      <a:accent3>
        <a:srgbClr val="354AE8"/>
      </a:accent3>
      <a:accent4>
        <a:srgbClr val="177CD5"/>
      </a:accent4>
      <a:accent5>
        <a:srgbClr val="21B5BC"/>
      </a:accent5>
      <a:accent6>
        <a:srgbClr val="14B87C"/>
      </a:accent6>
      <a:hlink>
        <a:srgbClr val="378DA5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384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Walbaum Display</vt:lpstr>
      <vt:lpstr>3DFloatVTI</vt:lpstr>
      <vt:lpstr>OAuth and OpenID Connect</vt:lpstr>
      <vt:lpstr>PowerPoint Presentation</vt:lpstr>
      <vt:lpstr>OAuth’s flows</vt:lpstr>
      <vt:lpstr>The Browser Dance</vt:lpstr>
      <vt:lpstr>Ask client to do something</vt:lpstr>
      <vt:lpstr>Please authenticate</vt:lpstr>
      <vt:lpstr>Issue a token</vt:lpstr>
      <vt:lpstr>Convert code to token</vt:lpstr>
      <vt:lpstr>Client access (within allowed scopes)</vt:lpstr>
      <vt:lpstr>And I can go away</vt:lpstr>
      <vt:lpstr>Some key points</vt:lpstr>
      <vt:lpstr>But OAuth is not an authentication protocol</vt:lpstr>
      <vt:lpstr>OpenID Connect</vt:lpstr>
      <vt:lpstr>And an endpoint (protected resource)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 and OpenID Connect</dc:title>
  <dc:creator>Clive Tong</dc:creator>
  <cp:lastModifiedBy>Clive</cp:lastModifiedBy>
  <cp:revision>10</cp:revision>
  <dcterms:created xsi:type="dcterms:W3CDTF">2020-07-11T09:49:25Z</dcterms:created>
  <dcterms:modified xsi:type="dcterms:W3CDTF">2020-08-31T08:02:09Z</dcterms:modified>
</cp:coreProperties>
</file>