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305" r:id="rId3"/>
    <p:sldId id="260" r:id="rId4"/>
    <p:sldId id="302" r:id="rId5"/>
    <p:sldId id="300" r:id="rId6"/>
    <p:sldId id="287" r:id="rId7"/>
    <p:sldId id="289" r:id="rId8"/>
    <p:sldId id="290" r:id="rId9"/>
    <p:sldId id="292" r:id="rId10"/>
    <p:sldId id="295" r:id="rId11"/>
    <p:sldId id="297" r:id="rId12"/>
    <p:sldId id="304" r:id="rId13"/>
    <p:sldId id="298" r:id="rId14"/>
    <p:sldId id="30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77">
          <p15:clr>
            <a:srgbClr val="A4A3A4"/>
          </p15:clr>
        </p15:guide>
        <p15:guide id="4" orient="horz" pos="640">
          <p15:clr>
            <a:srgbClr val="A4A3A4"/>
          </p15:clr>
        </p15:guide>
        <p15:guide id="5" pos="642">
          <p15:clr>
            <a:srgbClr val="A4A3A4"/>
          </p15:clr>
        </p15:guide>
        <p15:guide id="6" pos="7083">
          <p15:clr>
            <a:srgbClr val="A4A3A4"/>
          </p15:clr>
        </p15:guide>
        <p15:guide id="7" pos="937">
          <p15:clr>
            <a:srgbClr val="A4A3A4"/>
          </p15:clr>
        </p15:guide>
        <p15:guide id="8" pos="6743">
          <p15:clr>
            <a:srgbClr val="A4A3A4"/>
          </p15:clr>
        </p15:guide>
        <p15:guide id="9" pos="1527">
          <p15:clr>
            <a:srgbClr val="A4A3A4"/>
          </p15:clr>
        </p15:guide>
        <p15:guide id="10" pos="3659">
          <p15:clr>
            <a:srgbClr val="A4A3A4"/>
          </p15:clr>
        </p15:guide>
        <p15:guide id="11" pos="588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D8C9C2-B1DE-A2A7-18F7-DB4CE527ABD7}" name="Clivia Kong" initials="CK" userId="d79bdc0ca65418f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F8A"/>
    <a:srgbClr val="595959"/>
    <a:srgbClr val="EEBC9E"/>
    <a:srgbClr val="79A8A9"/>
    <a:srgbClr val="F8E3D7"/>
    <a:srgbClr val="557986"/>
    <a:srgbClr val="B3D4D5"/>
    <a:srgbClr val="96BBBC"/>
    <a:srgbClr val="436A79"/>
    <a:srgbClr val="AAC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61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60" y="870"/>
      </p:cViewPr>
      <p:guideLst>
        <p:guide orient="horz" pos="2160"/>
        <p:guide pos="3840"/>
        <p:guide orient="horz" pos="777"/>
        <p:guide orient="horz" pos="640"/>
        <p:guide pos="642"/>
        <p:guide pos="7083"/>
        <p:guide pos="937"/>
        <p:guide pos="6743"/>
        <p:guide pos="1527"/>
        <p:guide pos="3659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2438400" y="-1005840"/>
            <a:ext cx="7893463" cy="4597007"/>
          </a:xfrm>
          <a:custGeom>
            <a:avLst/>
            <a:gdLst>
              <a:gd name="connsiteX0" fmla="*/ 6069775 w 6663471"/>
              <a:gd name="connsiteY0" fmla="*/ 77908 h 4224659"/>
              <a:gd name="connsiteX1" fmla="*/ 6509613 w 6663471"/>
              <a:gd name="connsiteY1" fmla="*/ 818688 h 4224659"/>
              <a:gd name="connsiteX2" fmla="*/ 5942454 w 6663471"/>
              <a:gd name="connsiteY2" fmla="*/ 1420571 h 4224659"/>
              <a:gd name="connsiteX3" fmla="*/ 5294271 w 6663471"/>
              <a:gd name="connsiteY3" fmla="*/ 1802536 h 4224659"/>
              <a:gd name="connsiteX4" fmla="*/ 3708540 w 6663471"/>
              <a:gd name="connsiteY4" fmla="*/ 3376693 h 4224659"/>
              <a:gd name="connsiteX5" fmla="*/ 2192256 w 6663471"/>
              <a:gd name="connsiteY5" fmla="*/ 4024875 h 4224659"/>
              <a:gd name="connsiteX6" fmla="*/ 1173684 w 6663471"/>
              <a:gd name="connsiteY6" fmla="*/ 4024875 h 4224659"/>
              <a:gd name="connsiteX7" fmla="*/ 143537 w 6663471"/>
              <a:gd name="connsiteY7" fmla="*/ 1686789 h 4224659"/>
              <a:gd name="connsiteX8" fmla="*/ 664398 w 6663471"/>
              <a:gd name="connsiteY8" fmla="*/ 205230 h 4224659"/>
              <a:gd name="connsiteX9" fmla="*/ 6069775 w 6663471"/>
              <a:gd name="connsiteY9" fmla="*/ 77908 h 422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63471" h="4224659">
                <a:moveTo>
                  <a:pt x="6069775" y="77908"/>
                </a:moveTo>
                <a:cubicBezTo>
                  <a:pt x="7043977" y="180151"/>
                  <a:pt x="6530833" y="594911"/>
                  <a:pt x="6509613" y="818688"/>
                </a:cubicBezTo>
                <a:cubicBezTo>
                  <a:pt x="6488393" y="1042465"/>
                  <a:pt x="6145011" y="1256596"/>
                  <a:pt x="5942454" y="1420571"/>
                </a:cubicBezTo>
                <a:cubicBezTo>
                  <a:pt x="5739897" y="1584546"/>
                  <a:pt x="5666590" y="1476516"/>
                  <a:pt x="5294271" y="1802536"/>
                </a:cubicBezTo>
                <a:cubicBezTo>
                  <a:pt x="4921952" y="2128556"/>
                  <a:pt x="4225542" y="3006303"/>
                  <a:pt x="3708540" y="3376693"/>
                </a:cubicBezTo>
                <a:cubicBezTo>
                  <a:pt x="3191538" y="3747083"/>
                  <a:pt x="2614732" y="3916845"/>
                  <a:pt x="2192256" y="4024875"/>
                </a:cubicBezTo>
                <a:cubicBezTo>
                  <a:pt x="1769780" y="4132905"/>
                  <a:pt x="1515137" y="4414556"/>
                  <a:pt x="1173684" y="4024875"/>
                </a:cubicBezTo>
                <a:cubicBezTo>
                  <a:pt x="832231" y="3635194"/>
                  <a:pt x="228418" y="2323397"/>
                  <a:pt x="143537" y="1686789"/>
                </a:cubicBezTo>
                <a:cubicBezTo>
                  <a:pt x="58656" y="1050182"/>
                  <a:pt x="-323308" y="475306"/>
                  <a:pt x="664398" y="205230"/>
                </a:cubicBezTo>
                <a:cubicBezTo>
                  <a:pt x="1652104" y="-64846"/>
                  <a:pt x="5095573" y="-24335"/>
                  <a:pt x="6069775" y="77908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8941834" y="-1005840"/>
            <a:ext cx="5383766" cy="2720785"/>
          </a:xfrm>
          <a:custGeom>
            <a:avLst/>
            <a:gdLst>
              <a:gd name="connsiteX0" fmla="*/ 364212 w 4600411"/>
              <a:gd name="connsiteY0" fmla="*/ 185756 h 2155344"/>
              <a:gd name="connsiteX1" fmla="*/ 86419 w 4600411"/>
              <a:gd name="connsiteY1" fmla="*/ 706617 h 2155344"/>
              <a:gd name="connsiteX2" fmla="*/ 155867 w 4600411"/>
              <a:gd name="connsiteY2" fmla="*/ 961260 h 2155344"/>
              <a:gd name="connsiteX3" fmla="*/ 283189 w 4600411"/>
              <a:gd name="connsiteY3" fmla="*/ 1134880 h 2155344"/>
              <a:gd name="connsiteX4" fmla="*/ 503108 w 4600411"/>
              <a:gd name="connsiteY4" fmla="*/ 1296926 h 2155344"/>
              <a:gd name="connsiteX5" fmla="*/ 1174439 w 4600411"/>
              <a:gd name="connsiteY5" fmla="*/ 1644166 h 2155344"/>
              <a:gd name="connsiteX6" fmla="*/ 2250885 w 4600411"/>
              <a:gd name="connsiteY6" fmla="*/ 1921958 h 2155344"/>
              <a:gd name="connsiteX7" fmla="*/ 4484799 w 4600411"/>
              <a:gd name="connsiteY7" fmla="*/ 2037705 h 2155344"/>
              <a:gd name="connsiteX8" fmla="*/ 3871341 w 4600411"/>
              <a:gd name="connsiteY8" fmla="*/ 151032 h 2155344"/>
              <a:gd name="connsiteX9" fmla="*/ 364212 w 4600411"/>
              <a:gd name="connsiteY9" fmla="*/ 185756 h 21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0411" h="2155344">
                <a:moveTo>
                  <a:pt x="364212" y="185756"/>
                </a:moveTo>
                <a:cubicBezTo>
                  <a:pt x="-266608" y="278354"/>
                  <a:pt x="121143" y="577366"/>
                  <a:pt x="86419" y="706617"/>
                </a:cubicBezTo>
                <a:cubicBezTo>
                  <a:pt x="51695" y="835868"/>
                  <a:pt x="123072" y="889883"/>
                  <a:pt x="155867" y="961260"/>
                </a:cubicBezTo>
                <a:cubicBezTo>
                  <a:pt x="188662" y="1032637"/>
                  <a:pt x="225315" y="1078936"/>
                  <a:pt x="283189" y="1134880"/>
                </a:cubicBezTo>
                <a:cubicBezTo>
                  <a:pt x="341062" y="1190824"/>
                  <a:pt x="354566" y="1212045"/>
                  <a:pt x="503108" y="1296926"/>
                </a:cubicBezTo>
                <a:cubicBezTo>
                  <a:pt x="651650" y="1381807"/>
                  <a:pt x="883143" y="1539994"/>
                  <a:pt x="1174439" y="1644166"/>
                </a:cubicBezTo>
                <a:cubicBezTo>
                  <a:pt x="1465735" y="1748338"/>
                  <a:pt x="1699158" y="1856368"/>
                  <a:pt x="2250885" y="1921958"/>
                </a:cubicBezTo>
                <a:cubicBezTo>
                  <a:pt x="2802612" y="1987548"/>
                  <a:pt x="4214723" y="2332859"/>
                  <a:pt x="4484799" y="2037705"/>
                </a:cubicBezTo>
                <a:cubicBezTo>
                  <a:pt x="4754875" y="1742551"/>
                  <a:pt x="4552318" y="463548"/>
                  <a:pt x="3871341" y="151032"/>
                </a:cubicBezTo>
                <a:cubicBezTo>
                  <a:pt x="3190364" y="-161484"/>
                  <a:pt x="995032" y="93158"/>
                  <a:pt x="364212" y="185756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-370390" y="4776915"/>
            <a:ext cx="1602296" cy="1924214"/>
          </a:xfrm>
          <a:custGeom>
            <a:avLst/>
            <a:gdLst>
              <a:gd name="connsiteX0" fmla="*/ 81023 w 1602296"/>
              <a:gd name="connsiteY0" fmla="*/ 119176 h 1924214"/>
              <a:gd name="connsiteX1" fmla="*/ 0 w 1602296"/>
              <a:gd name="connsiteY1" fmla="*/ 119176 h 1924214"/>
              <a:gd name="connsiteX2" fmla="*/ 1064871 w 1602296"/>
              <a:gd name="connsiteY2" fmla="*/ 142326 h 1924214"/>
              <a:gd name="connsiteX3" fmla="*/ 1597306 w 1602296"/>
              <a:gd name="connsiteY3" fmla="*/ 582163 h 1924214"/>
              <a:gd name="connsiteX4" fmla="*/ 1307939 w 1602296"/>
              <a:gd name="connsiteY4" fmla="*/ 929404 h 1924214"/>
              <a:gd name="connsiteX5" fmla="*/ 914400 w 1602296"/>
              <a:gd name="connsiteY5" fmla="*/ 1137748 h 1924214"/>
              <a:gd name="connsiteX6" fmla="*/ 254643 w 1602296"/>
              <a:gd name="connsiteY6" fmla="*/ 1832229 h 1924214"/>
              <a:gd name="connsiteX7" fmla="*/ 162046 w 1602296"/>
              <a:gd name="connsiteY7" fmla="*/ 1728057 h 1924214"/>
              <a:gd name="connsiteX8" fmla="*/ 81023 w 1602296"/>
              <a:gd name="connsiteY8" fmla="*/ 119176 h 1924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2296" h="1924214">
                <a:moveTo>
                  <a:pt x="81023" y="119176"/>
                </a:moveTo>
                <a:cubicBezTo>
                  <a:pt x="54015" y="-148971"/>
                  <a:pt x="0" y="119176"/>
                  <a:pt x="0" y="119176"/>
                </a:cubicBezTo>
                <a:cubicBezTo>
                  <a:pt x="163975" y="123034"/>
                  <a:pt x="798653" y="65162"/>
                  <a:pt x="1064871" y="142326"/>
                </a:cubicBezTo>
                <a:cubicBezTo>
                  <a:pt x="1331089" y="219490"/>
                  <a:pt x="1556795" y="450983"/>
                  <a:pt x="1597306" y="582163"/>
                </a:cubicBezTo>
                <a:cubicBezTo>
                  <a:pt x="1637817" y="713343"/>
                  <a:pt x="1421757" y="836807"/>
                  <a:pt x="1307939" y="929404"/>
                </a:cubicBezTo>
                <a:cubicBezTo>
                  <a:pt x="1194121" y="1022001"/>
                  <a:pt x="1089949" y="987277"/>
                  <a:pt x="914400" y="1137748"/>
                </a:cubicBezTo>
                <a:cubicBezTo>
                  <a:pt x="738851" y="1288219"/>
                  <a:pt x="380035" y="1733844"/>
                  <a:pt x="254643" y="1832229"/>
                </a:cubicBezTo>
                <a:cubicBezTo>
                  <a:pt x="129251" y="1930614"/>
                  <a:pt x="189054" y="2013566"/>
                  <a:pt x="162046" y="1728057"/>
                </a:cubicBezTo>
                <a:cubicBezTo>
                  <a:pt x="135039" y="1442548"/>
                  <a:pt x="108031" y="387323"/>
                  <a:pt x="81023" y="119176"/>
                </a:cubicBezTo>
                <a:close/>
              </a:path>
            </a:pathLst>
          </a:custGeom>
          <a:solidFill>
            <a:srgbClr val="AA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4365891" y="2435371"/>
            <a:ext cx="9372088" cy="5675687"/>
          </a:xfrm>
          <a:custGeom>
            <a:avLst/>
            <a:gdLst>
              <a:gd name="connsiteX0" fmla="*/ 8008989 w 9372088"/>
              <a:gd name="connsiteY0" fmla="*/ 277349 h 5675687"/>
              <a:gd name="connsiteX1" fmla="*/ 7795629 w 9372088"/>
              <a:gd name="connsiteY1" fmla="*/ 795509 h 5675687"/>
              <a:gd name="connsiteX2" fmla="*/ 6012549 w 9372088"/>
              <a:gd name="connsiteY2" fmla="*/ 2365229 h 5675687"/>
              <a:gd name="connsiteX3" fmla="*/ 3299829 w 9372088"/>
              <a:gd name="connsiteY3" fmla="*/ 3081509 h 5675687"/>
              <a:gd name="connsiteX4" fmla="*/ 1318629 w 9372088"/>
              <a:gd name="connsiteY4" fmla="*/ 3401549 h 5675687"/>
              <a:gd name="connsiteX5" fmla="*/ 328029 w 9372088"/>
              <a:gd name="connsiteY5" fmla="*/ 3965429 h 5675687"/>
              <a:gd name="connsiteX6" fmla="*/ 68949 w 9372088"/>
              <a:gd name="connsiteY6" fmla="*/ 4956029 h 5675687"/>
              <a:gd name="connsiteX7" fmla="*/ 236589 w 9372088"/>
              <a:gd name="connsiteY7" fmla="*/ 5108429 h 5675687"/>
              <a:gd name="connsiteX8" fmla="*/ 2415909 w 9372088"/>
              <a:gd name="connsiteY8" fmla="*/ 5519909 h 5675687"/>
              <a:gd name="connsiteX9" fmla="*/ 9106269 w 9372088"/>
              <a:gd name="connsiteY9" fmla="*/ 5169389 h 5675687"/>
              <a:gd name="connsiteX10" fmla="*/ 8008989 w 9372088"/>
              <a:gd name="connsiteY10" fmla="*/ 277349 h 567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72088" h="5675687">
                <a:moveTo>
                  <a:pt x="8008989" y="277349"/>
                </a:moveTo>
                <a:cubicBezTo>
                  <a:pt x="7790549" y="-451631"/>
                  <a:pt x="8128369" y="447529"/>
                  <a:pt x="7795629" y="795509"/>
                </a:cubicBezTo>
                <a:cubicBezTo>
                  <a:pt x="7462889" y="1143489"/>
                  <a:pt x="6761849" y="1984229"/>
                  <a:pt x="6012549" y="2365229"/>
                </a:cubicBezTo>
                <a:cubicBezTo>
                  <a:pt x="5263249" y="2746229"/>
                  <a:pt x="4082149" y="2908789"/>
                  <a:pt x="3299829" y="3081509"/>
                </a:cubicBezTo>
                <a:cubicBezTo>
                  <a:pt x="2517509" y="3254229"/>
                  <a:pt x="1813929" y="3254229"/>
                  <a:pt x="1318629" y="3401549"/>
                </a:cubicBezTo>
                <a:cubicBezTo>
                  <a:pt x="823329" y="3548869"/>
                  <a:pt x="536309" y="3706349"/>
                  <a:pt x="328029" y="3965429"/>
                </a:cubicBezTo>
                <a:cubicBezTo>
                  <a:pt x="119749" y="4224509"/>
                  <a:pt x="84189" y="4765529"/>
                  <a:pt x="68949" y="4956029"/>
                </a:cubicBezTo>
                <a:cubicBezTo>
                  <a:pt x="53709" y="5146529"/>
                  <a:pt x="-154571" y="5014449"/>
                  <a:pt x="236589" y="5108429"/>
                </a:cubicBezTo>
                <a:cubicBezTo>
                  <a:pt x="627749" y="5202409"/>
                  <a:pt x="937629" y="5509749"/>
                  <a:pt x="2415909" y="5519909"/>
                </a:cubicBezTo>
                <a:cubicBezTo>
                  <a:pt x="3894189" y="5530069"/>
                  <a:pt x="8171549" y="6035529"/>
                  <a:pt x="9106269" y="5169389"/>
                </a:cubicBezTo>
                <a:cubicBezTo>
                  <a:pt x="10040989" y="4303249"/>
                  <a:pt x="8227429" y="1006329"/>
                  <a:pt x="8008989" y="277349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104172" y="-4244"/>
            <a:ext cx="4780344" cy="1662082"/>
          </a:xfrm>
          <a:custGeom>
            <a:avLst/>
            <a:gdLst>
              <a:gd name="connsiteX0" fmla="*/ 81023 w 4780344"/>
              <a:gd name="connsiteY0" fmla="*/ 1643605 h 1662082"/>
              <a:gd name="connsiteX1" fmla="*/ 0 w 4780344"/>
              <a:gd name="connsiteY1" fmla="*/ 1643605 h 1662082"/>
              <a:gd name="connsiteX2" fmla="*/ 3275635 w 4780344"/>
              <a:gd name="connsiteY2" fmla="*/ 1574157 h 1662082"/>
              <a:gd name="connsiteX3" fmla="*/ 4490977 w 4780344"/>
              <a:gd name="connsiteY3" fmla="*/ 729205 h 1662082"/>
              <a:gd name="connsiteX4" fmla="*/ 4780344 w 4780344"/>
              <a:gd name="connsiteY4" fmla="*/ 0 h 1662082"/>
              <a:gd name="connsiteX5" fmla="*/ 4780344 w 4780344"/>
              <a:gd name="connsiteY5" fmla="*/ 0 h 166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0344" h="1662082">
                <a:moveTo>
                  <a:pt x="81023" y="1643605"/>
                </a:moveTo>
                <a:lnTo>
                  <a:pt x="0" y="1643605"/>
                </a:lnTo>
                <a:cubicBezTo>
                  <a:pt x="532435" y="1632030"/>
                  <a:pt x="2527139" y="1726557"/>
                  <a:pt x="3275635" y="1574157"/>
                </a:cubicBezTo>
                <a:cubicBezTo>
                  <a:pt x="4024131" y="1421757"/>
                  <a:pt x="4240192" y="991564"/>
                  <a:pt x="4490977" y="729205"/>
                </a:cubicBezTo>
                <a:cubicBezTo>
                  <a:pt x="4741762" y="466845"/>
                  <a:pt x="4780344" y="0"/>
                  <a:pt x="4780344" y="0"/>
                </a:cubicBezTo>
                <a:lnTo>
                  <a:pt x="4780344" y="0"/>
                </a:ln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3149" y="3935392"/>
            <a:ext cx="2277911" cy="3032567"/>
          </a:xfrm>
          <a:custGeom>
            <a:avLst/>
            <a:gdLst>
              <a:gd name="connsiteX0" fmla="*/ 0 w 2277911"/>
              <a:gd name="connsiteY0" fmla="*/ 0 h 3032567"/>
              <a:gd name="connsiteX1" fmla="*/ 1365812 w 2277911"/>
              <a:gd name="connsiteY1" fmla="*/ 532436 h 3032567"/>
              <a:gd name="connsiteX2" fmla="*/ 2199190 w 2277911"/>
              <a:gd name="connsiteY2" fmla="*/ 1273216 h 3032567"/>
              <a:gd name="connsiteX3" fmla="*/ 2164465 w 2277911"/>
              <a:gd name="connsiteY3" fmla="*/ 2129742 h 3032567"/>
              <a:gd name="connsiteX4" fmla="*/ 1504708 w 2277911"/>
              <a:gd name="connsiteY4" fmla="*/ 3032567 h 303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7911" h="3032567">
                <a:moveTo>
                  <a:pt x="0" y="0"/>
                </a:moveTo>
                <a:cubicBezTo>
                  <a:pt x="499640" y="160116"/>
                  <a:pt x="999280" y="320233"/>
                  <a:pt x="1365812" y="532436"/>
                </a:cubicBezTo>
                <a:cubicBezTo>
                  <a:pt x="1732344" y="744639"/>
                  <a:pt x="2066081" y="1006998"/>
                  <a:pt x="2199190" y="1273216"/>
                </a:cubicBezTo>
                <a:cubicBezTo>
                  <a:pt x="2332299" y="1539434"/>
                  <a:pt x="2280212" y="1836517"/>
                  <a:pt x="2164465" y="2129742"/>
                </a:cubicBezTo>
                <a:cubicBezTo>
                  <a:pt x="2048718" y="2422967"/>
                  <a:pt x="1776713" y="2727767"/>
                  <a:pt x="1504708" y="3032567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9561328" y="-139178"/>
            <a:ext cx="2684687" cy="1238773"/>
          </a:xfrm>
          <a:custGeom>
            <a:avLst/>
            <a:gdLst>
              <a:gd name="connsiteX0" fmla="*/ 161406 w 2684687"/>
              <a:gd name="connsiteY0" fmla="*/ 81305 h 1238773"/>
              <a:gd name="connsiteX1" fmla="*/ 68809 w 2684687"/>
              <a:gd name="connsiteY1" fmla="*/ 81305 h 1238773"/>
              <a:gd name="connsiteX2" fmla="*/ 1052657 w 2684687"/>
              <a:gd name="connsiteY2" fmla="*/ 926256 h 1238773"/>
              <a:gd name="connsiteX3" fmla="*/ 2684687 w 2684687"/>
              <a:gd name="connsiteY3" fmla="*/ 1238773 h 12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687" h="1238773">
                <a:moveTo>
                  <a:pt x="161406" y="81305"/>
                </a:moveTo>
                <a:cubicBezTo>
                  <a:pt x="40836" y="10892"/>
                  <a:pt x="-79733" y="-59520"/>
                  <a:pt x="68809" y="81305"/>
                </a:cubicBezTo>
                <a:cubicBezTo>
                  <a:pt x="217351" y="222130"/>
                  <a:pt x="616677" y="733345"/>
                  <a:pt x="1052657" y="926256"/>
                </a:cubicBezTo>
                <a:cubicBezTo>
                  <a:pt x="1488637" y="1119167"/>
                  <a:pt x="2086662" y="1178970"/>
                  <a:pt x="2684687" y="123877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8264324" y="5000263"/>
            <a:ext cx="3229337" cy="1898248"/>
          </a:xfrm>
          <a:custGeom>
            <a:avLst/>
            <a:gdLst>
              <a:gd name="connsiteX0" fmla="*/ 0 w 3229337"/>
              <a:gd name="connsiteY0" fmla="*/ 1898248 h 1898248"/>
              <a:gd name="connsiteX1" fmla="*/ 312517 w 3229337"/>
              <a:gd name="connsiteY1" fmla="*/ 1365813 h 1898248"/>
              <a:gd name="connsiteX2" fmla="*/ 1689904 w 3229337"/>
              <a:gd name="connsiteY2" fmla="*/ 671332 h 1898248"/>
              <a:gd name="connsiteX3" fmla="*/ 3229337 w 3229337"/>
              <a:gd name="connsiteY3" fmla="*/ 0 h 189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9337" h="1898248">
                <a:moveTo>
                  <a:pt x="0" y="1898248"/>
                </a:moveTo>
                <a:cubicBezTo>
                  <a:pt x="15433" y="1734273"/>
                  <a:pt x="30867" y="1570299"/>
                  <a:pt x="312517" y="1365813"/>
                </a:cubicBezTo>
                <a:cubicBezTo>
                  <a:pt x="594167" y="1161327"/>
                  <a:pt x="1203767" y="898968"/>
                  <a:pt x="1689904" y="671332"/>
                </a:cubicBezTo>
                <a:cubicBezTo>
                  <a:pt x="2176041" y="443696"/>
                  <a:pt x="2830011" y="231494"/>
                  <a:pt x="3229337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flipV="1">
            <a:off x="-1751718" y="-495467"/>
            <a:ext cx="4317608" cy="1809242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9934716" y="-897818"/>
            <a:ext cx="2620678" cy="2613944"/>
          </a:xfrm>
          <a:custGeom>
            <a:avLst/>
            <a:gdLst>
              <a:gd name="connsiteX0" fmla="*/ 425486 w 5159439"/>
              <a:gd name="connsiteY0" fmla="*/ 936449 h 5146181"/>
              <a:gd name="connsiteX1" fmla="*/ 181646 w 5159439"/>
              <a:gd name="connsiteY1" fmla="*/ 1805129 h 5146181"/>
              <a:gd name="connsiteX2" fmla="*/ 913166 w 5159439"/>
              <a:gd name="connsiteY2" fmla="*/ 2536649 h 5146181"/>
              <a:gd name="connsiteX3" fmla="*/ 3107726 w 5159439"/>
              <a:gd name="connsiteY3" fmla="*/ 3618689 h 5146181"/>
              <a:gd name="connsiteX4" fmla="*/ 4006886 w 5159439"/>
              <a:gd name="connsiteY4" fmla="*/ 4639769 h 5146181"/>
              <a:gd name="connsiteX5" fmla="*/ 4540286 w 5159439"/>
              <a:gd name="connsiteY5" fmla="*/ 4975049 h 5146181"/>
              <a:gd name="connsiteX6" fmla="*/ 5149886 w 5159439"/>
              <a:gd name="connsiteY6" fmla="*/ 1927049 h 5146181"/>
              <a:gd name="connsiteX7" fmla="*/ 4509806 w 5159439"/>
              <a:gd name="connsiteY7" fmla="*/ 22049 h 5146181"/>
              <a:gd name="connsiteX8" fmla="*/ 425486 w 5159439"/>
              <a:gd name="connsiteY8" fmla="*/ 936449 h 51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439" h="5146181">
                <a:moveTo>
                  <a:pt x="425486" y="936449"/>
                </a:moveTo>
                <a:cubicBezTo>
                  <a:pt x="-295874" y="1233629"/>
                  <a:pt x="100366" y="1538429"/>
                  <a:pt x="181646" y="1805129"/>
                </a:cubicBezTo>
                <a:cubicBezTo>
                  <a:pt x="262926" y="2071829"/>
                  <a:pt x="425486" y="2234389"/>
                  <a:pt x="913166" y="2536649"/>
                </a:cubicBezTo>
                <a:cubicBezTo>
                  <a:pt x="1400846" y="2838909"/>
                  <a:pt x="2592106" y="3268169"/>
                  <a:pt x="3107726" y="3618689"/>
                </a:cubicBezTo>
                <a:cubicBezTo>
                  <a:pt x="3623346" y="3969209"/>
                  <a:pt x="3768126" y="4413709"/>
                  <a:pt x="4006886" y="4639769"/>
                </a:cubicBezTo>
                <a:cubicBezTo>
                  <a:pt x="4245646" y="4865829"/>
                  <a:pt x="4349786" y="5427169"/>
                  <a:pt x="4540286" y="4975049"/>
                </a:cubicBezTo>
                <a:cubicBezTo>
                  <a:pt x="4730786" y="4522929"/>
                  <a:pt x="5154966" y="2752549"/>
                  <a:pt x="5149886" y="1927049"/>
                </a:cubicBezTo>
                <a:cubicBezTo>
                  <a:pt x="5144806" y="1101549"/>
                  <a:pt x="5302286" y="184609"/>
                  <a:pt x="4509806" y="22049"/>
                </a:cubicBezTo>
                <a:cubicBezTo>
                  <a:pt x="3717326" y="-140511"/>
                  <a:pt x="1146846" y="639269"/>
                  <a:pt x="425486" y="936449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1CBD7"/>
              </a:solidFill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10349527" y="-395526"/>
            <a:ext cx="1987177" cy="2274321"/>
          </a:xfrm>
          <a:custGeom>
            <a:avLst/>
            <a:gdLst>
              <a:gd name="connsiteX0" fmla="*/ 52696 w 4411336"/>
              <a:gd name="connsiteY0" fmla="*/ 0 h 3627120"/>
              <a:gd name="connsiteX1" fmla="*/ 357496 w 4411336"/>
              <a:gd name="connsiteY1" fmla="*/ 1341120 h 3627120"/>
              <a:gd name="connsiteX2" fmla="*/ 2734936 w 4411336"/>
              <a:gd name="connsiteY2" fmla="*/ 2499360 h 3627120"/>
              <a:gd name="connsiteX3" fmla="*/ 4411336 w 4411336"/>
              <a:gd name="connsiteY3" fmla="*/ 362712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1336" h="3627120">
                <a:moveTo>
                  <a:pt x="52696" y="0"/>
                </a:moveTo>
                <a:cubicBezTo>
                  <a:pt x="-18424" y="462280"/>
                  <a:pt x="-89544" y="924560"/>
                  <a:pt x="357496" y="1341120"/>
                </a:cubicBezTo>
                <a:cubicBezTo>
                  <a:pt x="804536" y="1757680"/>
                  <a:pt x="2059296" y="2118360"/>
                  <a:pt x="2734936" y="2499360"/>
                </a:cubicBezTo>
                <a:cubicBezTo>
                  <a:pt x="3410576" y="2880360"/>
                  <a:pt x="3910956" y="3253740"/>
                  <a:pt x="4411336" y="362712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364986" y="-272309"/>
            <a:ext cx="3977640" cy="1018754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640" h="1018754">
                <a:moveTo>
                  <a:pt x="0" y="960120"/>
                </a:moveTo>
                <a:cubicBezTo>
                  <a:pt x="422910" y="1017270"/>
                  <a:pt x="845820" y="1074420"/>
                  <a:pt x="1508760" y="914400"/>
                </a:cubicBezTo>
                <a:cubicBezTo>
                  <a:pt x="2171700" y="754380"/>
                  <a:pt x="3074670" y="377190"/>
                  <a:pt x="3977640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853440" y="6114177"/>
            <a:ext cx="6294120" cy="1658223"/>
          </a:xfrm>
          <a:custGeom>
            <a:avLst/>
            <a:gdLst>
              <a:gd name="connsiteX0" fmla="*/ 0 w 6294120"/>
              <a:gd name="connsiteY0" fmla="*/ 271383 h 1658223"/>
              <a:gd name="connsiteX1" fmla="*/ 2880360 w 6294120"/>
              <a:gd name="connsiteY1" fmla="*/ 103743 h 1658223"/>
              <a:gd name="connsiteX2" fmla="*/ 6294120 w 6294120"/>
              <a:gd name="connsiteY2" fmla="*/ 1658223 h 16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4120" h="1658223">
                <a:moveTo>
                  <a:pt x="0" y="271383"/>
                </a:moveTo>
                <a:cubicBezTo>
                  <a:pt x="915670" y="71993"/>
                  <a:pt x="1831340" y="-127397"/>
                  <a:pt x="2880360" y="103743"/>
                </a:cubicBezTo>
                <a:cubicBezTo>
                  <a:pt x="3929380" y="334883"/>
                  <a:pt x="5111750" y="996553"/>
                  <a:pt x="6294120" y="165822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881087" y="6369415"/>
            <a:ext cx="3446977" cy="1116965"/>
          </a:xfrm>
          <a:custGeom>
            <a:avLst/>
            <a:gdLst>
              <a:gd name="connsiteX0" fmla="*/ 119087 w 3446977"/>
              <a:gd name="connsiteY0" fmla="*/ 229505 h 1116965"/>
              <a:gd name="connsiteX1" fmla="*/ 896327 w 3446977"/>
              <a:gd name="connsiteY1" fmla="*/ 905 h 1116965"/>
              <a:gd name="connsiteX2" fmla="*/ 1643087 w 3446977"/>
              <a:gd name="connsiteY2" fmla="*/ 153305 h 1116965"/>
              <a:gd name="connsiteX3" fmla="*/ 2648927 w 3446977"/>
              <a:gd name="connsiteY3" fmla="*/ 244745 h 1116965"/>
              <a:gd name="connsiteX4" fmla="*/ 3304247 w 3446977"/>
              <a:gd name="connsiteY4" fmla="*/ 534305 h 1116965"/>
              <a:gd name="connsiteX5" fmla="*/ 3151847 w 3446977"/>
              <a:gd name="connsiteY5" fmla="*/ 1098185 h 1116965"/>
              <a:gd name="connsiteX6" fmla="*/ 332447 w 3446977"/>
              <a:gd name="connsiteY6" fmla="*/ 915305 h 1116965"/>
              <a:gd name="connsiteX7" fmla="*/ 119087 w 3446977"/>
              <a:gd name="connsiteY7" fmla="*/ 229505 h 11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6977" h="1116965">
                <a:moveTo>
                  <a:pt x="119087" y="229505"/>
                </a:moveTo>
                <a:cubicBezTo>
                  <a:pt x="213067" y="77105"/>
                  <a:pt x="642327" y="13605"/>
                  <a:pt x="896327" y="905"/>
                </a:cubicBezTo>
                <a:cubicBezTo>
                  <a:pt x="1150327" y="-11795"/>
                  <a:pt x="1350987" y="112665"/>
                  <a:pt x="1643087" y="153305"/>
                </a:cubicBezTo>
                <a:cubicBezTo>
                  <a:pt x="1935187" y="193945"/>
                  <a:pt x="2372067" y="181245"/>
                  <a:pt x="2648927" y="244745"/>
                </a:cubicBezTo>
                <a:cubicBezTo>
                  <a:pt x="2925787" y="308245"/>
                  <a:pt x="3220427" y="392065"/>
                  <a:pt x="3304247" y="534305"/>
                </a:cubicBezTo>
                <a:cubicBezTo>
                  <a:pt x="3388067" y="676545"/>
                  <a:pt x="3647147" y="1034685"/>
                  <a:pt x="3151847" y="1098185"/>
                </a:cubicBezTo>
                <a:cubicBezTo>
                  <a:pt x="2656547" y="1161685"/>
                  <a:pt x="840447" y="1055005"/>
                  <a:pt x="332447" y="915305"/>
                </a:cubicBezTo>
                <a:cubicBezTo>
                  <a:pt x="-175553" y="775605"/>
                  <a:pt x="25107" y="381905"/>
                  <a:pt x="119087" y="229505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16941170" flipH="1">
            <a:off x="9611673" y="6271310"/>
            <a:ext cx="2742995" cy="2665343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 rot="19466214" flipH="1" flipV="1">
            <a:off x="9889182" y="6219662"/>
            <a:ext cx="2703748" cy="557888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  <a:gd name="connsiteX0-1" fmla="*/ 0 w 4416992"/>
              <a:gd name="connsiteY0-2" fmla="*/ 109223 h 933282"/>
              <a:gd name="connsiteX1-3" fmla="*/ 1948112 w 4416992"/>
              <a:gd name="connsiteY1-4" fmla="*/ 914400 h 933282"/>
              <a:gd name="connsiteX2-5" fmla="*/ 4416992 w 4416992"/>
              <a:gd name="connsiteY2-6" fmla="*/ 0 h 933282"/>
              <a:gd name="connsiteX0-7" fmla="*/ 0 w 4859349"/>
              <a:gd name="connsiteY0-8" fmla="*/ 0 h 824059"/>
              <a:gd name="connsiteX1-9" fmla="*/ 1948112 w 4859349"/>
              <a:gd name="connsiteY1-10" fmla="*/ 805177 h 824059"/>
              <a:gd name="connsiteX2-11" fmla="*/ 4859350 w 4859349"/>
              <a:gd name="connsiteY2-12" fmla="*/ 94734 h 824059"/>
              <a:gd name="connsiteX0-13" fmla="*/ 0 w 4859351"/>
              <a:gd name="connsiteY0-14" fmla="*/ 0 h 855392"/>
              <a:gd name="connsiteX1-15" fmla="*/ 2361610 w 4859351"/>
              <a:gd name="connsiteY1-16" fmla="*/ 837083 h 855392"/>
              <a:gd name="connsiteX2-17" fmla="*/ 4859350 w 4859351"/>
              <a:gd name="connsiteY2-18" fmla="*/ 94734 h 855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859351" h="855392">
                <a:moveTo>
                  <a:pt x="0" y="0"/>
                </a:moveTo>
                <a:cubicBezTo>
                  <a:pt x="422910" y="57150"/>
                  <a:pt x="1698670" y="997103"/>
                  <a:pt x="2361610" y="837083"/>
                </a:cubicBezTo>
                <a:cubicBezTo>
                  <a:pt x="3024550" y="677063"/>
                  <a:pt x="3956380" y="471924"/>
                  <a:pt x="4859350" y="94734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 flipV="1">
            <a:off x="-1751718" y="-495467"/>
            <a:ext cx="4317608" cy="1809242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6719403" y="-1180598"/>
            <a:ext cx="7104009" cy="9219195"/>
          </a:xfrm>
          <a:custGeom>
            <a:avLst/>
            <a:gdLst>
              <a:gd name="connsiteX0" fmla="*/ 1069970 w 7104009"/>
              <a:gd name="connsiteY0" fmla="*/ 532622 h 9219195"/>
              <a:gd name="connsiteX1" fmla="*/ 140330 w 7104009"/>
              <a:gd name="connsiteY1" fmla="*/ 2711942 h 9219195"/>
              <a:gd name="connsiteX2" fmla="*/ 2914010 w 7104009"/>
              <a:gd name="connsiteY2" fmla="*/ 4738862 h 9219195"/>
              <a:gd name="connsiteX3" fmla="*/ 4209410 w 7104009"/>
              <a:gd name="connsiteY3" fmla="*/ 7847822 h 9219195"/>
              <a:gd name="connsiteX4" fmla="*/ 4971410 w 7104009"/>
              <a:gd name="connsiteY4" fmla="*/ 9082262 h 9219195"/>
              <a:gd name="connsiteX5" fmla="*/ 6541130 w 7104009"/>
              <a:gd name="connsiteY5" fmla="*/ 8244062 h 9219195"/>
              <a:gd name="connsiteX6" fmla="*/ 6663050 w 7104009"/>
              <a:gd name="connsiteY6" fmla="*/ 715502 h 9219195"/>
              <a:gd name="connsiteX7" fmla="*/ 1069970 w 7104009"/>
              <a:gd name="connsiteY7" fmla="*/ 532622 h 921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4009" h="9219195">
                <a:moveTo>
                  <a:pt x="1069970" y="532622"/>
                </a:moveTo>
                <a:cubicBezTo>
                  <a:pt x="-17150" y="865362"/>
                  <a:pt x="-167010" y="2010902"/>
                  <a:pt x="140330" y="2711942"/>
                </a:cubicBezTo>
                <a:cubicBezTo>
                  <a:pt x="447670" y="3412982"/>
                  <a:pt x="2235830" y="3882882"/>
                  <a:pt x="2914010" y="4738862"/>
                </a:cubicBezTo>
                <a:cubicBezTo>
                  <a:pt x="3592190" y="5594842"/>
                  <a:pt x="3866510" y="7123922"/>
                  <a:pt x="4209410" y="7847822"/>
                </a:cubicBezTo>
                <a:cubicBezTo>
                  <a:pt x="4552310" y="8571722"/>
                  <a:pt x="4582790" y="9016222"/>
                  <a:pt x="4971410" y="9082262"/>
                </a:cubicBezTo>
                <a:cubicBezTo>
                  <a:pt x="5360030" y="9148302"/>
                  <a:pt x="6259190" y="9638522"/>
                  <a:pt x="6541130" y="8244062"/>
                </a:cubicBezTo>
                <a:cubicBezTo>
                  <a:pt x="6823070" y="6849602"/>
                  <a:pt x="7582530" y="1998202"/>
                  <a:pt x="6663050" y="715502"/>
                </a:cubicBezTo>
                <a:cubicBezTo>
                  <a:pt x="5743570" y="-567198"/>
                  <a:pt x="2157090" y="199882"/>
                  <a:pt x="1069970" y="532622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8399014" y="-1717181"/>
            <a:ext cx="5159439" cy="5146181"/>
          </a:xfrm>
          <a:custGeom>
            <a:avLst/>
            <a:gdLst>
              <a:gd name="connsiteX0" fmla="*/ 425486 w 5159439"/>
              <a:gd name="connsiteY0" fmla="*/ 936449 h 5146181"/>
              <a:gd name="connsiteX1" fmla="*/ 181646 w 5159439"/>
              <a:gd name="connsiteY1" fmla="*/ 1805129 h 5146181"/>
              <a:gd name="connsiteX2" fmla="*/ 913166 w 5159439"/>
              <a:gd name="connsiteY2" fmla="*/ 2536649 h 5146181"/>
              <a:gd name="connsiteX3" fmla="*/ 3107726 w 5159439"/>
              <a:gd name="connsiteY3" fmla="*/ 3618689 h 5146181"/>
              <a:gd name="connsiteX4" fmla="*/ 4006886 w 5159439"/>
              <a:gd name="connsiteY4" fmla="*/ 4639769 h 5146181"/>
              <a:gd name="connsiteX5" fmla="*/ 4540286 w 5159439"/>
              <a:gd name="connsiteY5" fmla="*/ 4975049 h 5146181"/>
              <a:gd name="connsiteX6" fmla="*/ 5149886 w 5159439"/>
              <a:gd name="connsiteY6" fmla="*/ 1927049 h 5146181"/>
              <a:gd name="connsiteX7" fmla="*/ 4509806 w 5159439"/>
              <a:gd name="connsiteY7" fmla="*/ 22049 h 5146181"/>
              <a:gd name="connsiteX8" fmla="*/ 425486 w 5159439"/>
              <a:gd name="connsiteY8" fmla="*/ 936449 h 51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439" h="5146181">
                <a:moveTo>
                  <a:pt x="425486" y="936449"/>
                </a:moveTo>
                <a:cubicBezTo>
                  <a:pt x="-295874" y="1233629"/>
                  <a:pt x="100366" y="1538429"/>
                  <a:pt x="181646" y="1805129"/>
                </a:cubicBezTo>
                <a:cubicBezTo>
                  <a:pt x="262926" y="2071829"/>
                  <a:pt x="425486" y="2234389"/>
                  <a:pt x="913166" y="2536649"/>
                </a:cubicBezTo>
                <a:cubicBezTo>
                  <a:pt x="1400846" y="2838909"/>
                  <a:pt x="2592106" y="3268169"/>
                  <a:pt x="3107726" y="3618689"/>
                </a:cubicBezTo>
                <a:cubicBezTo>
                  <a:pt x="3623346" y="3969209"/>
                  <a:pt x="3768126" y="4413709"/>
                  <a:pt x="4006886" y="4639769"/>
                </a:cubicBezTo>
                <a:cubicBezTo>
                  <a:pt x="4245646" y="4865829"/>
                  <a:pt x="4349786" y="5427169"/>
                  <a:pt x="4540286" y="4975049"/>
                </a:cubicBezTo>
                <a:cubicBezTo>
                  <a:pt x="4730786" y="4522929"/>
                  <a:pt x="5154966" y="2752549"/>
                  <a:pt x="5149886" y="1927049"/>
                </a:cubicBezTo>
                <a:cubicBezTo>
                  <a:pt x="5144806" y="1101549"/>
                  <a:pt x="5302286" y="184609"/>
                  <a:pt x="4509806" y="22049"/>
                </a:cubicBezTo>
                <a:cubicBezTo>
                  <a:pt x="3717326" y="-140511"/>
                  <a:pt x="1146846" y="639269"/>
                  <a:pt x="425486" y="936449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7766167" y="-1186750"/>
            <a:ext cx="5837653" cy="7772400"/>
          </a:xfrm>
          <a:custGeom>
            <a:avLst/>
            <a:gdLst>
              <a:gd name="connsiteX0" fmla="*/ 720022 w 6465502"/>
              <a:gd name="connsiteY0" fmla="*/ 0 h 6766560"/>
              <a:gd name="connsiteX1" fmla="*/ 3742 w 6465502"/>
              <a:gd name="connsiteY1" fmla="*/ 2255520 h 6766560"/>
              <a:gd name="connsiteX2" fmla="*/ 994342 w 6465502"/>
              <a:gd name="connsiteY2" fmla="*/ 3566160 h 6766560"/>
              <a:gd name="connsiteX3" fmla="*/ 4011862 w 6465502"/>
              <a:gd name="connsiteY3" fmla="*/ 4998720 h 6766560"/>
              <a:gd name="connsiteX4" fmla="*/ 6465502 w 6465502"/>
              <a:gd name="connsiteY4" fmla="*/ 6766560 h 6766560"/>
              <a:gd name="connsiteX5" fmla="*/ 6465502 w 6465502"/>
              <a:gd name="connsiteY5" fmla="*/ 6766560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5502" h="6766560">
                <a:moveTo>
                  <a:pt x="720022" y="0"/>
                </a:moveTo>
                <a:cubicBezTo>
                  <a:pt x="339022" y="830580"/>
                  <a:pt x="-41978" y="1661160"/>
                  <a:pt x="3742" y="2255520"/>
                </a:cubicBezTo>
                <a:cubicBezTo>
                  <a:pt x="49462" y="2849880"/>
                  <a:pt x="326322" y="3108960"/>
                  <a:pt x="994342" y="3566160"/>
                </a:cubicBezTo>
                <a:cubicBezTo>
                  <a:pt x="1662362" y="4023360"/>
                  <a:pt x="3100002" y="4465320"/>
                  <a:pt x="4011862" y="4998720"/>
                </a:cubicBezTo>
                <a:cubicBezTo>
                  <a:pt x="4923722" y="5532120"/>
                  <a:pt x="6465502" y="6766560"/>
                  <a:pt x="6465502" y="6766560"/>
                </a:cubicBezTo>
                <a:lnTo>
                  <a:pt x="6465502" y="6766560"/>
                </a:ln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773065" y="-316092"/>
            <a:ext cx="4411336" cy="3627120"/>
          </a:xfrm>
          <a:custGeom>
            <a:avLst/>
            <a:gdLst>
              <a:gd name="connsiteX0" fmla="*/ 52696 w 4411336"/>
              <a:gd name="connsiteY0" fmla="*/ 0 h 3627120"/>
              <a:gd name="connsiteX1" fmla="*/ 357496 w 4411336"/>
              <a:gd name="connsiteY1" fmla="*/ 1341120 h 3627120"/>
              <a:gd name="connsiteX2" fmla="*/ 2734936 w 4411336"/>
              <a:gd name="connsiteY2" fmla="*/ 2499360 h 3627120"/>
              <a:gd name="connsiteX3" fmla="*/ 4411336 w 4411336"/>
              <a:gd name="connsiteY3" fmla="*/ 362712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1336" h="3627120">
                <a:moveTo>
                  <a:pt x="52696" y="0"/>
                </a:moveTo>
                <a:cubicBezTo>
                  <a:pt x="-18424" y="462280"/>
                  <a:pt x="-89544" y="924560"/>
                  <a:pt x="357496" y="1341120"/>
                </a:cubicBezTo>
                <a:cubicBezTo>
                  <a:pt x="804536" y="1757680"/>
                  <a:pt x="2059296" y="2118360"/>
                  <a:pt x="2734936" y="2499360"/>
                </a:cubicBezTo>
                <a:cubicBezTo>
                  <a:pt x="3410576" y="2880360"/>
                  <a:pt x="3910956" y="3253740"/>
                  <a:pt x="4411336" y="362712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364986" y="-272309"/>
            <a:ext cx="3977640" cy="1018754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640" h="1018754">
                <a:moveTo>
                  <a:pt x="0" y="960120"/>
                </a:moveTo>
                <a:cubicBezTo>
                  <a:pt x="422910" y="1017270"/>
                  <a:pt x="845820" y="1074420"/>
                  <a:pt x="1508760" y="914400"/>
                </a:cubicBezTo>
                <a:cubicBezTo>
                  <a:pt x="2171700" y="754380"/>
                  <a:pt x="3074670" y="377190"/>
                  <a:pt x="3977640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853440" y="6114177"/>
            <a:ext cx="6294120" cy="1658223"/>
          </a:xfrm>
          <a:custGeom>
            <a:avLst/>
            <a:gdLst>
              <a:gd name="connsiteX0" fmla="*/ 0 w 6294120"/>
              <a:gd name="connsiteY0" fmla="*/ 271383 h 1658223"/>
              <a:gd name="connsiteX1" fmla="*/ 2880360 w 6294120"/>
              <a:gd name="connsiteY1" fmla="*/ 103743 h 1658223"/>
              <a:gd name="connsiteX2" fmla="*/ 6294120 w 6294120"/>
              <a:gd name="connsiteY2" fmla="*/ 1658223 h 16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4120" h="1658223">
                <a:moveTo>
                  <a:pt x="0" y="271383"/>
                </a:moveTo>
                <a:cubicBezTo>
                  <a:pt x="915670" y="71993"/>
                  <a:pt x="1831340" y="-127397"/>
                  <a:pt x="2880360" y="103743"/>
                </a:cubicBezTo>
                <a:cubicBezTo>
                  <a:pt x="3929380" y="334883"/>
                  <a:pt x="5111750" y="996553"/>
                  <a:pt x="6294120" y="165822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881087" y="6369415"/>
            <a:ext cx="3446977" cy="1116965"/>
          </a:xfrm>
          <a:custGeom>
            <a:avLst/>
            <a:gdLst>
              <a:gd name="connsiteX0" fmla="*/ 119087 w 3446977"/>
              <a:gd name="connsiteY0" fmla="*/ 229505 h 1116965"/>
              <a:gd name="connsiteX1" fmla="*/ 896327 w 3446977"/>
              <a:gd name="connsiteY1" fmla="*/ 905 h 1116965"/>
              <a:gd name="connsiteX2" fmla="*/ 1643087 w 3446977"/>
              <a:gd name="connsiteY2" fmla="*/ 153305 h 1116965"/>
              <a:gd name="connsiteX3" fmla="*/ 2648927 w 3446977"/>
              <a:gd name="connsiteY3" fmla="*/ 244745 h 1116965"/>
              <a:gd name="connsiteX4" fmla="*/ 3304247 w 3446977"/>
              <a:gd name="connsiteY4" fmla="*/ 534305 h 1116965"/>
              <a:gd name="connsiteX5" fmla="*/ 3151847 w 3446977"/>
              <a:gd name="connsiteY5" fmla="*/ 1098185 h 1116965"/>
              <a:gd name="connsiteX6" fmla="*/ 332447 w 3446977"/>
              <a:gd name="connsiteY6" fmla="*/ 915305 h 1116965"/>
              <a:gd name="connsiteX7" fmla="*/ 119087 w 3446977"/>
              <a:gd name="connsiteY7" fmla="*/ 229505 h 11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6977" h="1116965">
                <a:moveTo>
                  <a:pt x="119087" y="229505"/>
                </a:moveTo>
                <a:cubicBezTo>
                  <a:pt x="213067" y="77105"/>
                  <a:pt x="642327" y="13605"/>
                  <a:pt x="896327" y="905"/>
                </a:cubicBezTo>
                <a:cubicBezTo>
                  <a:pt x="1150327" y="-11795"/>
                  <a:pt x="1350987" y="112665"/>
                  <a:pt x="1643087" y="153305"/>
                </a:cubicBezTo>
                <a:cubicBezTo>
                  <a:pt x="1935187" y="193945"/>
                  <a:pt x="2372067" y="181245"/>
                  <a:pt x="2648927" y="244745"/>
                </a:cubicBezTo>
                <a:cubicBezTo>
                  <a:pt x="2925787" y="308245"/>
                  <a:pt x="3220427" y="392065"/>
                  <a:pt x="3304247" y="534305"/>
                </a:cubicBezTo>
                <a:cubicBezTo>
                  <a:pt x="3388067" y="676545"/>
                  <a:pt x="3647147" y="1034685"/>
                  <a:pt x="3151847" y="1098185"/>
                </a:cubicBezTo>
                <a:cubicBezTo>
                  <a:pt x="2656547" y="1161685"/>
                  <a:pt x="840447" y="1055005"/>
                  <a:pt x="332447" y="915305"/>
                </a:cubicBezTo>
                <a:cubicBezTo>
                  <a:pt x="-175553" y="775605"/>
                  <a:pt x="25107" y="381905"/>
                  <a:pt x="119087" y="229505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-451413" y="-234896"/>
            <a:ext cx="2936419" cy="1475251"/>
          </a:xfrm>
          <a:custGeom>
            <a:avLst/>
            <a:gdLst>
              <a:gd name="connsiteX0" fmla="*/ 2593056 w 2936419"/>
              <a:gd name="connsiteY0" fmla="*/ 29707 h 1475251"/>
              <a:gd name="connsiteX1" fmla="*/ 2870848 w 2936419"/>
              <a:gd name="connsiteY1" fmla="*/ 562142 h 1475251"/>
              <a:gd name="connsiteX2" fmla="*/ 2130069 w 2936419"/>
              <a:gd name="connsiteY2" fmla="*/ 1152451 h 1475251"/>
              <a:gd name="connsiteX3" fmla="*/ 440165 w 2936419"/>
              <a:gd name="connsiteY3" fmla="*/ 1430243 h 1475251"/>
              <a:gd name="connsiteX4" fmla="*/ 162372 w 2936419"/>
              <a:gd name="connsiteY4" fmla="*/ 214902 h 1475251"/>
              <a:gd name="connsiteX5" fmla="*/ 2593056 w 2936419"/>
              <a:gd name="connsiteY5" fmla="*/ 29707 h 147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6419" h="1475251">
                <a:moveTo>
                  <a:pt x="2593056" y="29707"/>
                </a:moveTo>
                <a:cubicBezTo>
                  <a:pt x="3044469" y="87580"/>
                  <a:pt x="2948012" y="375018"/>
                  <a:pt x="2870848" y="562142"/>
                </a:cubicBezTo>
                <a:cubicBezTo>
                  <a:pt x="2793684" y="749266"/>
                  <a:pt x="2535183" y="1007768"/>
                  <a:pt x="2130069" y="1152451"/>
                </a:cubicBezTo>
                <a:cubicBezTo>
                  <a:pt x="1724955" y="1297135"/>
                  <a:pt x="768114" y="1586501"/>
                  <a:pt x="440165" y="1430243"/>
                </a:cubicBezTo>
                <a:cubicBezTo>
                  <a:pt x="112216" y="1273985"/>
                  <a:pt x="-200301" y="448325"/>
                  <a:pt x="162372" y="214902"/>
                </a:cubicBezTo>
                <a:cubicBezTo>
                  <a:pt x="525045" y="-18521"/>
                  <a:pt x="2141643" y="-28166"/>
                  <a:pt x="2593056" y="2970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-451413" y="-405114"/>
            <a:ext cx="2143648" cy="1585094"/>
          </a:xfrm>
          <a:custGeom>
            <a:avLst/>
            <a:gdLst>
              <a:gd name="connsiteX0" fmla="*/ 2013995 w 2143648"/>
              <a:gd name="connsiteY0" fmla="*/ 0 h 1585094"/>
              <a:gd name="connsiteX1" fmla="*/ 1979271 w 2143648"/>
              <a:gd name="connsiteY1" fmla="*/ 752355 h 1585094"/>
              <a:gd name="connsiteX2" fmla="*/ 393540 w 2143648"/>
              <a:gd name="connsiteY2" fmla="*/ 1504709 h 1585094"/>
              <a:gd name="connsiteX3" fmla="*/ 0 w 2143648"/>
              <a:gd name="connsiteY3" fmla="*/ 1527858 h 158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648" h="1585094">
                <a:moveTo>
                  <a:pt x="2013995" y="0"/>
                </a:moveTo>
                <a:cubicBezTo>
                  <a:pt x="2131671" y="250785"/>
                  <a:pt x="2249347" y="501570"/>
                  <a:pt x="1979271" y="752355"/>
                </a:cubicBezTo>
                <a:cubicBezTo>
                  <a:pt x="1709195" y="1003140"/>
                  <a:pt x="723418" y="1375459"/>
                  <a:pt x="393540" y="1504709"/>
                </a:cubicBezTo>
                <a:cubicBezTo>
                  <a:pt x="63661" y="1633960"/>
                  <a:pt x="31830" y="1580909"/>
                  <a:pt x="0" y="1527858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AF8A"/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9731638" y="-222601"/>
            <a:ext cx="2716529" cy="930993"/>
          </a:xfrm>
          <a:custGeom>
            <a:avLst/>
            <a:gdLst>
              <a:gd name="connsiteX0" fmla="*/ 0 w 2716529"/>
              <a:gd name="connsiteY0" fmla="*/ 0 h 930993"/>
              <a:gd name="connsiteX1" fmla="*/ 925975 w 2716529"/>
              <a:gd name="connsiteY1" fmla="*/ 706055 h 930993"/>
              <a:gd name="connsiteX2" fmla="*/ 2291788 w 2716529"/>
              <a:gd name="connsiteY2" fmla="*/ 925974 h 930993"/>
              <a:gd name="connsiteX3" fmla="*/ 2696901 w 2716529"/>
              <a:gd name="connsiteY3" fmla="*/ 821802 h 930993"/>
              <a:gd name="connsiteX4" fmla="*/ 2615879 w 2716529"/>
              <a:gd name="connsiteY4" fmla="*/ 405114 h 930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6529" h="930993">
                <a:moveTo>
                  <a:pt x="0" y="0"/>
                </a:moveTo>
                <a:cubicBezTo>
                  <a:pt x="272005" y="275863"/>
                  <a:pt x="544010" y="551726"/>
                  <a:pt x="925975" y="706055"/>
                </a:cubicBezTo>
                <a:cubicBezTo>
                  <a:pt x="1307940" y="860384"/>
                  <a:pt x="1996634" y="906683"/>
                  <a:pt x="2291788" y="925974"/>
                </a:cubicBezTo>
                <a:cubicBezTo>
                  <a:pt x="2586942" y="945265"/>
                  <a:pt x="2642886" y="908612"/>
                  <a:pt x="2696901" y="821802"/>
                </a:cubicBezTo>
                <a:cubicBezTo>
                  <a:pt x="2750916" y="734992"/>
                  <a:pt x="2683397" y="570053"/>
                  <a:pt x="2615879" y="405114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AF8A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 flipV="1">
            <a:off x="-1751718" y="-395527"/>
            <a:ext cx="4317608" cy="1709301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8824366" y="-1370898"/>
            <a:ext cx="4317608" cy="3249693"/>
          </a:xfrm>
          <a:custGeom>
            <a:avLst/>
            <a:gdLst>
              <a:gd name="connsiteX0" fmla="*/ 425486 w 5159439"/>
              <a:gd name="connsiteY0" fmla="*/ 936449 h 5146181"/>
              <a:gd name="connsiteX1" fmla="*/ 181646 w 5159439"/>
              <a:gd name="connsiteY1" fmla="*/ 1805129 h 5146181"/>
              <a:gd name="connsiteX2" fmla="*/ 913166 w 5159439"/>
              <a:gd name="connsiteY2" fmla="*/ 2536649 h 5146181"/>
              <a:gd name="connsiteX3" fmla="*/ 3107726 w 5159439"/>
              <a:gd name="connsiteY3" fmla="*/ 3618689 h 5146181"/>
              <a:gd name="connsiteX4" fmla="*/ 4006886 w 5159439"/>
              <a:gd name="connsiteY4" fmla="*/ 4639769 h 5146181"/>
              <a:gd name="connsiteX5" fmla="*/ 4540286 w 5159439"/>
              <a:gd name="connsiteY5" fmla="*/ 4975049 h 5146181"/>
              <a:gd name="connsiteX6" fmla="*/ 5149886 w 5159439"/>
              <a:gd name="connsiteY6" fmla="*/ 1927049 h 5146181"/>
              <a:gd name="connsiteX7" fmla="*/ 4509806 w 5159439"/>
              <a:gd name="connsiteY7" fmla="*/ 22049 h 5146181"/>
              <a:gd name="connsiteX8" fmla="*/ 425486 w 5159439"/>
              <a:gd name="connsiteY8" fmla="*/ 936449 h 514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9439" h="5146181">
                <a:moveTo>
                  <a:pt x="425486" y="936449"/>
                </a:moveTo>
                <a:cubicBezTo>
                  <a:pt x="-295874" y="1233629"/>
                  <a:pt x="100366" y="1538429"/>
                  <a:pt x="181646" y="1805129"/>
                </a:cubicBezTo>
                <a:cubicBezTo>
                  <a:pt x="262926" y="2071829"/>
                  <a:pt x="425486" y="2234389"/>
                  <a:pt x="913166" y="2536649"/>
                </a:cubicBezTo>
                <a:cubicBezTo>
                  <a:pt x="1400846" y="2838909"/>
                  <a:pt x="2592106" y="3268169"/>
                  <a:pt x="3107726" y="3618689"/>
                </a:cubicBezTo>
                <a:cubicBezTo>
                  <a:pt x="3623346" y="3969209"/>
                  <a:pt x="3768126" y="4413709"/>
                  <a:pt x="4006886" y="4639769"/>
                </a:cubicBezTo>
                <a:cubicBezTo>
                  <a:pt x="4245646" y="4865829"/>
                  <a:pt x="4349786" y="5427169"/>
                  <a:pt x="4540286" y="4975049"/>
                </a:cubicBezTo>
                <a:cubicBezTo>
                  <a:pt x="4730786" y="4522929"/>
                  <a:pt x="5154966" y="2752549"/>
                  <a:pt x="5149886" y="1927049"/>
                </a:cubicBezTo>
                <a:cubicBezTo>
                  <a:pt x="5144806" y="1101549"/>
                  <a:pt x="5302286" y="184609"/>
                  <a:pt x="4509806" y="22049"/>
                </a:cubicBezTo>
                <a:cubicBezTo>
                  <a:pt x="3717326" y="-140511"/>
                  <a:pt x="1146846" y="639269"/>
                  <a:pt x="425486" y="936449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1CBD7"/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20859060">
            <a:off x="10288666" y="-847331"/>
            <a:ext cx="2523899" cy="3353564"/>
          </a:xfrm>
          <a:custGeom>
            <a:avLst/>
            <a:gdLst>
              <a:gd name="connsiteX0" fmla="*/ 52696 w 4411336"/>
              <a:gd name="connsiteY0" fmla="*/ 0 h 3627120"/>
              <a:gd name="connsiteX1" fmla="*/ 357496 w 4411336"/>
              <a:gd name="connsiteY1" fmla="*/ 1341120 h 3627120"/>
              <a:gd name="connsiteX2" fmla="*/ 2734936 w 4411336"/>
              <a:gd name="connsiteY2" fmla="*/ 2499360 h 3627120"/>
              <a:gd name="connsiteX3" fmla="*/ 4411336 w 4411336"/>
              <a:gd name="connsiteY3" fmla="*/ 3627120 h 362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1336" h="3627120">
                <a:moveTo>
                  <a:pt x="52696" y="0"/>
                </a:moveTo>
                <a:cubicBezTo>
                  <a:pt x="-18424" y="462280"/>
                  <a:pt x="-89544" y="924560"/>
                  <a:pt x="357496" y="1341120"/>
                </a:cubicBezTo>
                <a:cubicBezTo>
                  <a:pt x="804536" y="1757680"/>
                  <a:pt x="2059296" y="2118360"/>
                  <a:pt x="2734936" y="2499360"/>
                </a:cubicBezTo>
                <a:cubicBezTo>
                  <a:pt x="3410576" y="2880360"/>
                  <a:pt x="3910956" y="3253740"/>
                  <a:pt x="4411336" y="362712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20736211">
            <a:off x="-1146420" y="128159"/>
            <a:ext cx="3977640" cy="1018754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7640" h="1018754">
                <a:moveTo>
                  <a:pt x="0" y="960120"/>
                </a:moveTo>
                <a:cubicBezTo>
                  <a:pt x="422910" y="1017270"/>
                  <a:pt x="845820" y="1074420"/>
                  <a:pt x="1508760" y="914400"/>
                </a:cubicBezTo>
                <a:cubicBezTo>
                  <a:pt x="2171700" y="754380"/>
                  <a:pt x="3074670" y="377190"/>
                  <a:pt x="3977640" y="0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551562" y="6255411"/>
            <a:ext cx="3446977" cy="1116965"/>
          </a:xfrm>
          <a:custGeom>
            <a:avLst/>
            <a:gdLst>
              <a:gd name="connsiteX0" fmla="*/ 119087 w 3446977"/>
              <a:gd name="connsiteY0" fmla="*/ 229505 h 1116965"/>
              <a:gd name="connsiteX1" fmla="*/ 896327 w 3446977"/>
              <a:gd name="connsiteY1" fmla="*/ 905 h 1116965"/>
              <a:gd name="connsiteX2" fmla="*/ 1643087 w 3446977"/>
              <a:gd name="connsiteY2" fmla="*/ 153305 h 1116965"/>
              <a:gd name="connsiteX3" fmla="*/ 2648927 w 3446977"/>
              <a:gd name="connsiteY3" fmla="*/ 244745 h 1116965"/>
              <a:gd name="connsiteX4" fmla="*/ 3304247 w 3446977"/>
              <a:gd name="connsiteY4" fmla="*/ 534305 h 1116965"/>
              <a:gd name="connsiteX5" fmla="*/ 3151847 w 3446977"/>
              <a:gd name="connsiteY5" fmla="*/ 1098185 h 1116965"/>
              <a:gd name="connsiteX6" fmla="*/ 332447 w 3446977"/>
              <a:gd name="connsiteY6" fmla="*/ 915305 h 1116965"/>
              <a:gd name="connsiteX7" fmla="*/ 119087 w 3446977"/>
              <a:gd name="connsiteY7" fmla="*/ 229505 h 11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46977" h="1116965">
                <a:moveTo>
                  <a:pt x="119087" y="229505"/>
                </a:moveTo>
                <a:cubicBezTo>
                  <a:pt x="213067" y="77105"/>
                  <a:pt x="642327" y="13605"/>
                  <a:pt x="896327" y="905"/>
                </a:cubicBezTo>
                <a:cubicBezTo>
                  <a:pt x="1150327" y="-11795"/>
                  <a:pt x="1350987" y="112665"/>
                  <a:pt x="1643087" y="153305"/>
                </a:cubicBezTo>
                <a:cubicBezTo>
                  <a:pt x="1935187" y="193945"/>
                  <a:pt x="2372067" y="181245"/>
                  <a:pt x="2648927" y="244745"/>
                </a:cubicBezTo>
                <a:cubicBezTo>
                  <a:pt x="2925787" y="308245"/>
                  <a:pt x="3220427" y="392065"/>
                  <a:pt x="3304247" y="534305"/>
                </a:cubicBezTo>
                <a:cubicBezTo>
                  <a:pt x="3388067" y="676545"/>
                  <a:pt x="3647147" y="1034685"/>
                  <a:pt x="3151847" y="1098185"/>
                </a:cubicBezTo>
                <a:cubicBezTo>
                  <a:pt x="2656547" y="1161685"/>
                  <a:pt x="840447" y="1055005"/>
                  <a:pt x="332447" y="915305"/>
                </a:cubicBezTo>
                <a:cubicBezTo>
                  <a:pt x="-175553" y="775605"/>
                  <a:pt x="25107" y="381905"/>
                  <a:pt x="119087" y="229505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 rot="9270454" flipH="1">
            <a:off x="9958935" y="6153709"/>
            <a:ext cx="2742995" cy="2665343"/>
          </a:xfrm>
          <a:custGeom>
            <a:avLst/>
            <a:gdLst>
              <a:gd name="connsiteX0" fmla="*/ 92780 w 4317608"/>
              <a:gd name="connsiteY0" fmla="*/ 1714767 h 1809242"/>
              <a:gd name="connsiteX1" fmla="*/ 2363540 w 4317608"/>
              <a:gd name="connsiteY1" fmla="*/ 1592847 h 1809242"/>
              <a:gd name="connsiteX2" fmla="*/ 4314260 w 4317608"/>
              <a:gd name="connsiteY2" fmla="*/ 1303287 h 1809242"/>
              <a:gd name="connsiteX3" fmla="*/ 2775020 w 4317608"/>
              <a:gd name="connsiteY3" fmla="*/ 221247 h 1809242"/>
              <a:gd name="connsiteX4" fmla="*/ 671900 w 4317608"/>
              <a:gd name="connsiteY4" fmla="*/ 129807 h 1809242"/>
              <a:gd name="connsiteX5" fmla="*/ 92780 w 4317608"/>
              <a:gd name="connsiteY5" fmla="*/ 1714767 h 180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7608" h="1809242">
                <a:moveTo>
                  <a:pt x="92780" y="1714767"/>
                </a:moveTo>
                <a:cubicBezTo>
                  <a:pt x="374720" y="1958607"/>
                  <a:pt x="1659960" y="1661427"/>
                  <a:pt x="2363540" y="1592847"/>
                </a:cubicBezTo>
                <a:cubicBezTo>
                  <a:pt x="3067120" y="1524267"/>
                  <a:pt x="4245680" y="1531887"/>
                  <a:pt x="4314260" y="1303287"/>
                </a:cubicBezTo>
                <a:cubicBezTo>
                  <a:pt x="4382840" y="1074687"/>
                  <a:pt x="3382080" y="416827"/>
                  <a:pt x="2775020" y="221247"/>
                </a:cubicBezTo>
                <a:cubicBezTo>
                  <a:pt x="2167960" y="25667"/>
                  <a:pt x="1124020" y="-114033"/>
                  <a:pt x="671900" y="129807"/>
                </a:cubicBezTo>
                <a:cubicBezTo>
                  <a:pt x="219780" y="373647"/>
                  <a:pt x="-189160" y="1470927"/>
                  <a:pt x="92780" y="1714767"/>
                </a:cubicBezTo>
                <a:close/>
              </a:path>
            </a:pathLst>
          </a:cu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/>
          <p:cNvSpPr/>
          <p:nvPr userDrawn="1"/>
        </p:nvSpPr>
        <p:spPr>
          <a:xfrm rot="20380245" flipH="1" flipV="1">
            <a:off x="9889182" y="6219662"/>
            <a:ext cx="2703748" cy="557888"/>
          </a:xfrm>
          <a:custGeom>
            <a:avLst/>
            <a:gdLst>
              <a:gd name="connsiteX0" fmla="*/ 0 w 3977640"/>
              <a:gd name="connsiteY0" fmla="*/ 960120 h 1018754"/>
              <a:gd name="connsiteX1" fmla="*/ 1508760 w 3977640"/>
              <a:gd name="connsiteY1" fmla="*/ 914400 h 1018754"/>
              <a:gd name="connsiteX2" fmla="*/ 3977640 w 3977640"/>
              <a:gd name="connsiteY2" fmla="*/ 0 h 1018754"/>
              <a:gd name="connsiteX0-1" fmla="*/ 0 w 4416992"/>
              <a:gd name="connsiteY0-2" fmla="*/ 109223 h 933282"/>
              <a:gd name="connsiteX1-3" fmla="*/ 1948112 w 4416992"/>
              <a:gd name="connsiteY1-4" fmla="*/ 914400 h 933282"/>
              <a:gd name="connsiteX2-5" fmla="*/ 4416992 w 4416992"/>
              <a:gd name="connsiteY2-6" fmla="*/ 0 h 933282"/>
              <a:gd name="connsiteX0-7" fmla="*/ 0 w 4859349"/>
              <a:gd name="connsiteY0-8" fmla="*/ 0 h 824059"/>
              <a:gd name="connsiteX1-9" fmla="*/ 1948112 w 4859349"/>
              <a:gd name="connsiteY1-10" fmla="*/ 805177 h 824059"/>
              <a:gd name="connsiteX2-11" fmla="*/ 4859350 w 4859349"/>
              <a:gd name="connsiteY2-12" fmla="*/ 94734 h 824059"/>
              <a:gd name="connsiteX0-13" fmla="*/ 0 w 4859351"/>
              <a:gd name="connsiteY0-14" fmla="*/ 0 h 855392"/>
              <a:gd name="connsiteX1-15" fmla="*/ 2361610 w 4859351"/>
              <a:gd name="connsiteY1-16" fmla="*/ 837083 h 855392"/>
              <a:gd name="connsiteX2-17" fmla="*/ 4859350 w 4859351"/>
              <a:gd name="connsiteY2-18" fmla="*/ 94734 h 855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859351" h="855392">
                <a:moveTo>
                  <a:pt x="0" y="0"/>
                </a:moveTo>
                <a:cubicBezTo>
                  <a:pt x="422910" y="57150"/>
                  <a:pt x="1698670" y="997103"/>
                  <a:pt x="2361610" y="837083"/>
                </a:cubicBezTo>
                <a:cubicBezTo>
                  <a:pt x="3024550" y="677063"/>
                  <a:pt x="3956380" y="471924"/>
                  <a:pt x="4859350" y="94734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853440" y="6114177"/>
            <a:ext cx="3623085" cy="1258199"/>
          </a:xfrm>
          <a:custGeom>
            <a:avLst/>
            <a:gdLst>
              <a:gd name="connsiteX0" fmla="*/ 0 w 6294120"/>
              <a:gd name="connsiteY0" fmla="*/ 271383 h 1658223"/>
              <a:gd name="connsiteX1" fmla="*/ 2880360 w 6294120"/>
              <a:gd name="connsiteY1" fmla="*/ 103743 h 1658223"/>
              <a:gd name="connsiteX2" fmla="*/ 6294120 w 6294120"/>
              <a:gd name="connsiteY2" fmla="*/ 1658223 h 1658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4120" h="1658223">
                <a:moveTo>
                  <a:pt x="0" y="271383"/>
                </a:moveTo>
                <a:cubicBezTo>
                  <a:pt x="915670" y="71993"/>
                  <a:pt x="1831340" y="-127397"/>
                  <a:pt x="2880360" y="103743"/>
                </a:cubicBezTo>
                <a:cubicBezTo>
                  <a:pt x="3929380" y="334883"/>
                  <a:pt x="5111750" y="996553"/>
                  <a:pt x="6294120" y="1658223"/>
                </a:cubicBezTo>
              </a:path>
            </a:pathLst>
          </a:custGeom>
          <a:noFill/>
          <a:ln w="38100">
            <a:solidFill>
              <a:srgbClr val="EAA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6BE7-5D2F-42BA-89B7-EB7554764A1D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EE613-C5BC-48C9-9548-01CF2F3537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iviaK/IOD/tree/main/Capstone-%20Twitter%20Sentiment%20Analysis_Clivia%20Kong" TargetMode="External"/><Relationship Id="rId3" Type="http://schemas.openxmlformats.org/officeDocument/2006/relationships/hyperlink" Target="https://www.dsayce.com/social-media/tweets-day/#:~:text=Every%20second%2C%20on%20average%2C%20around%206%2C000%20tweets%20are%20tweeted%20on,200%20billion%20tweets%20per%20year" TargetMode="External"/><Relationship Id="rId7" Type="http://schemas.openxmlformats.org/officeDocument/2006/relationships/hyperlink" Target="https://www.kaggle.com/datasets/kazanova/sentiment140/code?datasetId=2477&amp;searchQuery=begin" TargetMode="External"/><Relationship Id="rId2" Type="http://schemas.openxmlformats.org/officeDocument/2006/relationships/hyperlink" Target="https://primer.ai/business-solutions/what-is-nlp-and-why-do-you-need-it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analyticsvidhya.com/blog/2021/06/twitter-sentiment-analysis-a-nlp-use-case-for-beginners/" TargetMode="External"/><Relationship Id="rId5" Type="http://schemas.openxmlformats.org/officeDocument/2006/relationships/hyperlink" Target="https://www.researchgate.net/profile/Seyed-Ali-Bahrainian/publication/262211692_Sentiment_Analysis_and_Summarization_of_Twitter_Data/links/5f9a2c3f92851c14bcf082e0/Sentiment-Analysis-and-Summarization-of-Twitter-Data.pdf" TargetMode="External"/><Relationship Id="rId4" Type="http://schemas.openxmlformats.org/officeDocument/2006/relationships/hyperlink" Target="https://blogs.sas.com/content/hiddeninsights/2018/07/16/role-emojis-sentiment-analysi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1826246" y="2369633"/>
            <a:ext cx="8539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rgbClr val="1F4E5F"/>
                </a:solidFill>
                <a:latin typeface="zihun35hao-jindianyahei" pitchFamily="2" charset="-122"/>
                <a:ea typeface="zihun35hao-jindianyahei" pitchFamily="2" charset="-122"/>
              </a:rPr>
              <a:t>Sentiment Analysis</a:t>
            </a:r>
            <a:endParaRPr lang="zh-CN" altLang="en-US" sz="7200" dirty="0">
              <a:solidFill>
                <a:srgbClr val="1F4E5F"/>
              </a:solidFill>
              <a:latin typeface="zihun35hao-jindianyahei" pitchFamily="2" charset="-122"/>
              <a:ea typeface="zihun35hao-jindianyahei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905766" y="3563798"/>
            <a:ext cx="403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79A8A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Twitter</a:t>
            </a:r>
            <a:endParaRPr lang="zh-CN" altLang="en-US" sz="2800" b="1" dirty="0">
              <a:solidFill>
                <a:srgbClr val="79A8A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2760562" y="3854616"/>
            <a:ext cx="2290409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>
            <a:off x="6769100" y="3854616"/>
            <a:ext cx="2662338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-1828800" y="-187568"/>
            <a:ext cx="1101971" cy="1101971"/>
          </a:xfrm>
          <a:prstGeom prst="ellipse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1CBD7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-1828801" y="1092100"/>
            <a:ext cx="1101971" cy="1101971"/>
          </a:xfrm>
          <a:prstGeom prst="ellipse">
            <a:avLst/>
          </a:prstGeom>
          <a:solidFill>
            <a:srgbClr val="F4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-1828802" y="2371768"/>
            <a:ext cx="1101971" cy="1101971"/>
          </a:xfrm>
          <a:prstGeom prst="ellipse">
            <a:avLst/>
          </a:prstGeom>
          <a:solidFill>
            <a:srgbClr val="AACF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-1828803" y="3651436"/>
            <a:ext cx="1101971" cy="1101971"/>
          </a:xfrm>
          <a:prstGeom prst="ellipse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-1828804" y="4931104"/>
            <a:ext cx="1101971" cy="1101971"/>
          </a:xfrm>
          <a:prstGeom prst="ellipse">
            <a:avLst/>
          </a:prstGeom>
          <a:solidFill>
            <a:srgbClr val="1F4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26285" y="4530803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A8A9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rPr>
              <a:t> </a:t>
            </a:r>
            <a:r>
              <a:rPr lang="en-US" altLang="zh-CN" dirty="0">
                <a:solidFill>
                  <a:srgbClr val="79A8A9"/>
                </a:solidFill>
                <a:latin typeface="思源黑体 CN Light"/>
                <a:ea typeface="思源黑体 CN Light"/>
              </a:rPr>
              <a:t>Presented by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9A8A9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rPr>
              <a:t>Clivia </a:t>
            </a:r>
            <a:r>
              <a:rPr lang="en-US" altLang="zh-CN" dirty="0">
                <a:solidFill>
                  <a:srgbClr val="79A8A9"/>
                </a:solidFill>
                <a:latin typeface="思源黑体 CN Light"/>
                <a:ea typeface="思源黑体 CN Light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9A8A9"/>
                </a:solidFill>
                <a:effectLst/>
                <a:uLnTx/>
                <a:uFillTx/>
                <a:latin typeface="思源黑体 CN Light"/>
                <a:ea typeface="思源黑体 CN Light"/>
                <a:cs typeface="+mn-cs"/>
              </a:rPr>
              <a:t>ong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9A8A9"/>
              </a:solidFill>
              <a:effectLst/>
              <a:uLnTx/>
              <a:uFillTx/>
              <a:latin typeface="思源黑体 CN Light"/>
              <a:ea typeface="思源黑体 CN Light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-1828804" y="6210772"/>
            <a:ext cx="1101971" cy="1101971"/>
          </a:xfrm>
          <a:prstGeom prst="ellipse">
            <a:avLst/>
          </a:prstGeom>
          <a:solidFill>
            <a:srgbClr val="EAA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AAF8A"/>
              </a:solidFill>
            </a:endParaRPr>
          </a:p>
        </p:txBody>
      </p:sp>
      <p:pic>
        <p:nvPicPr>
          <p:cNvPr id="2" name="Picture 1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634BC0E9-5D0A-80AC-9227-2B0F2D488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07" y="1993793"/>
            <a:ext cx="910551" cy="751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5031" y="251586"/>
            <a:ext cx="2801938" cy="1077218"/>
            <a:chOff x="5692457" y="4253661"/>
            <a:chExt cx="2801938" cy="1077218"/>
          </a:xfrm>
        </p:grpSpPr>
        <p:sp>
          <p:nvSpPr>
            <p:cNvPr id="3" name="矩形 2"/>
            <p:cNvSpPr/>
            <p:nvPr/>
          </p:nvSpPr>
          <p:spPr>
            <a:xfrm>
              <a:off x="5692457" y="4253661"/>
              <a:ext cx="28019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Model Valuation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2" name="正文"/>
          <p:cNvSpPr/>
          <p:nvPr/>
        </p:nvSpPr>
        <p:spPr>
          <a:xfrm>
            <a:off x="7898176" y="2287718"/>
            <a:ext cx="3456205" cy="302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EAAF8A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Naïve Bayes has highest average score</a:t>
            </a:r>
          </a:p>
          <a:p>
            <a:pPr marL="285750" indent="-285750">
              <a:lnSpc>
                <a:spcPct val="120000"/>
              </a:lnSpc>
              <a:buClr>
                <a:srgbClr val="EAAF8A"/>
              </a:buClr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Compare with ‘count vectors’ training set with ‘character level TF-IDF’ training set, I select TF-IDF because TF-IDF gives us a way to associate critical words with a number that represents who relevant this word is in whole sentence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E13D7CB-37BC-D748-461A-121F8A6A5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24570"/>
              </p:ext>
            </p:extLst>
          </p:nvPr>
        </p:nvGraphicFramePr>
        <p:xfrm>
          <a:off x="324889" y="2287718"/>
          <a:ext cx="7172079" cy="30674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44167">
                  <a:extLst>
                    <a:ext uri="{9D8B030D-6E8A-4147-A177-3AD203B41FA5}">
                      <a16:colId xmlns:a16="http://schemas.microsoft.com/office/drawing/2014/main" val="1077424683"/>
                    </a:ext>
                  </a:extLst>
                </a:gridCol>
                <a:gridCol w="1079640">
                  <a:extLst>
                    <a:ext uri="{9D8B030D-6E8A-4147-A177-3AD203B41FA5}">
                      <a16:colId xmlns:a16="http://schemas.microsoft.com/office/drawing/2014/main" val="2039511041"/>
                    </a:ext>
                  </a:extLst>
                </a:gridCol>
                <a:gridCol w="1248734">
                  <a:extLst>
                    <a:ext uri="{9D8B030D-6E8A-4147-A177-3AD203B41FA5}">
                      <a16:colId xmlns:a16="http://schemas.microsoft.com/office/drawing/2014/main" val="3413025839"/>
                    </a:ext>
                  </a:extLst>
                </a:gridCol>
                <a:gridCol w="908844">
                  <a:extLst>
                    <a:ext uri="{9D8B030D-6E8A-4147-A177-3AD203B41FA5}">
                      <a16:colId xmlns:a16="http://schemas.microsoft.com/office/drawing/2014/main" val="3083881362"/>
                    </a:ext>
                  </a:extLst>
                </a:gridCol>
                <a:gridCol w="1195347">
                  <a:extLst>
                    <a:ext uri="{9D8B030D-6E8A-4147-A177-3AD203B41FA5}">
                      <a16:colId xmlns:a16="http://schemas.microsoft.com/office/drawing/2014/main" val="2300405574"/>
                    </a:ext>
                  </a:extLst>
                </a:gridCol>
                <a:gridCol w="1195347">
                  <a:extLst>
                    <a:ext uri="{9D8B030D-6E8A-4147-A177-3AD203B41FA5}">
                      <a16:colId xmlns:a16="http://schemas.microsoft.com/office/drawing/2014/main" val="3110997926"/>
                    </a:ext>
                  </a:extLst>
                </a:gridCol>
              </a:tblGrid>
              <a:tr h="5112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Classification Models Accuracy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200" b="1" dirty="0">
                          <a:effectLst/>
                        </a:rPr>
                        <a:t>Count Vectors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Word Level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TF-IDF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200" b="1" dirty="0">
                          <a:effectLst/>
                        </a:rPr>
                        <a:t>N-Gram 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altLang="zh-CN" sz="1200" b="1" i="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EAAF8A"/>
                          </a:highlight>
                          <a:latin typeface="+mn-lt"/>
                          <a:ea typeface="+mn-ea"/>
                          <a:cs typeface="+mn-cs"/>
                        </a:rPr>
                        <a:t>CharLevel</a:t>
                      </a:r>
                      <a:endParaRPr lang="en-AU" altLang="zh-CN" sz="1200" b="1" i="0" kern="1200" dirty="0">
                        <a:solidFill>
                          <a:schemeClr val="tx1"/>
                        </a:solidFill>
                        <a:effectLst/>
                        <a:highlight>
                          <a:srgbClr val="EAAF8A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altLang="zh-CN" sz="1200" b="1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EAAF8A"/>
                          </a:highlight>
                          <a:latin typeface="+mn-lt"/>
                          <a:ea typeface="+mn-ea"/>
                          <a:cs typeface="+mn-cs"/>
                        </a:rPr>
                        <a:t>TF-IDF</a:t>
                      </a:r>
                      <a:endParaRPr lang="zh-CN" altLang="en-US" sz="1200" dirty="0">
                        <a:highlight>
                          <a:srgbClr val="EAAF8A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Average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200" dirty="0"/>
                        <a:t>Score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508965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0.711667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0.700000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0.645000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0.698333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0.685556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223510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dirty="0">
                          <a:highlight>
                            <a:srgbClr val="EAAF8A"/>
                          </a:highlight>
                        </a:rPr>
                        <a:t>Naïve Bayes</a:t>
                      </a:r>
                      <a:endParaRPr lang="zh-CN" altLang="en-US" sz="1200" dirty="0">
                        <a:highlight>
                          <a:srgbClr val="EAAF8A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0.730000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0.715000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0.658333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  <a:highlight>
                            <a:srgbClr val="EAAF8A"/>
                          </a:highlight>
                        </a:rPr>
                        <a:t>0.721667</a:t>
                      </a:r>
                      <a:endParaRPr lang="zh-CN" altLang="en-US" sz="1200" dirty="0">
                        <a:effectLst/>
                        <a:highlight>
                          <a:srgbClr val="EAAF8A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0.701111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77610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dirty="0"/>
                        <a:t>Support Vector Machine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0.690000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0.696667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0.645000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0.683333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0.677222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758840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0.700000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0.726667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0.616667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0.701667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0.677778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15555"/>
                  </a:ext>
                </a:extLst>
              </a:tr>
              <a:tr h="511247">
                <a:tc>
                  <a:txBody>
                    <a:bodyPr/>
                    <a:lstStyle/>
                    <a:p>
                      <a:r>
                        <a:rPr lang="en-AU" altLang="zh-C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0.681667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0.690000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0.608333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0.688333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0.660000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84145"/>
                  </a:ext>
                </a:extLst>
              </a:tr>
            </a:tbl>
          </a:graphicData>
        </a:graphic>
      </p:graphicFrame>
      <p:cxnSp>
        <p:nvCxnSpPr>
          <p:cNvPr id="17" name="直接连接符 8">
            <a:extLst>
              <a:ext uri="{FF2B5EF4-FFF2-40B4-BE49-F238E27FC236}">
                <a16:creationId xmlns:a16="http://schemas.microsoft.com/office/drawing/2014/main" id="{C4A3172B-0FAA-E82C-79CA-96C046D293A3}"/>
              </a:ext>
            </a:extLst>
          </p:cNvPr>
          <p:cNvCxnSpPr/>
          <p:nvPr/>
        </p:nvCxnSpPr>
        <p:spPr>
          <a:xfrm>
            <a:off x="5696276" y="1304736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2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>
            <a:extLst>
              <a:ext uri="{FF2B5EF4-FFF2-40B4-BE49-F238E27FC236}">
                <a16:creationId xmlns:a16="http://schemas.microsoft.com/office/drawing/2014/main" id="{142173A4-E3E3-1005-7633-FE84AB30C821}"/>
              </a:ext>
            </a:extLst>
          </p:cNvPr>
          <p:cNvGrpSpPr/>
          <p:nvPr/>
        </p:nvGrpSpPr>
        <p:grpSpPr>
          <a:xfrm>
            <a:off x="3097170" y="203392"/>
            <a:ext cx="3648077" cy="1569660"/>
            <a:chOff x="5692457" y="4253661"/>
            <a:chExt cx="2853420" cy="1569660"/>
          </a:xfrm>
        </p:grpSpPr>
        <p:sp>
          <p:nvSpPr>
            <p:cNvPr id="6" name="矩形 2">
              <a:extLst>
                <a:ext uri="{FF2B5EF4-FFF2-40B4-BE49-F238E27FC236}">
                  <a16:creationId xmlns:a16="http://schemas.microsoft.com/office/drawing/2014/main" id="{187EB24A-A337-9239-0F91-1C0B82D439E3}"/>
                </a:ext>
              </a:extLst>
            </p:cNvPr>
            <p:cNvSpPr/>
            <p:nvPr/>
          </p:nvSpPr>
          <p:spPr>
            <a:xfrm>
              <a:off x="5692457" y="4253661"/>
              <a:ext cx="285342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Model Application</a:t>
              </a:r>
            </a:p>
          </p:txBody>
        </p:sp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3D1E601A-CA08-B18A-9FB6-4D9902FB5A2A}"/>
                </a:ext>
              </a:extLst>
            </p:cNvPr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8" name="直接连接符 8">
            <a:extLst>
              <a:ext uri="{FF2B5EF4-FFF2-40B4-BE49-F238E27FC236}">
                <a16:creationId xmlns:a16="http://schemas.microsoft.com/office/drawing/2014/main" id="{1FED9985-99FE-E5F3-2DAF-7F8DACFEF3B7}"/>
              </a:ext>
            </a:extLst>
          </p:cNvPr>
          <p:cNvCxnSpPr/>
          <p:nvPr/>
        </p:nvCxnSpPr>
        <p:spPr>
          <a:xfrm>
            <a:off x="4520620" y="1238675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3">
            <a:extLst>
              <a:ext uri="{FF2B5EF4-FFF2-40B4-BE49-F238E27FC236}">
                <a16:creationId xmlns:a16="http://schemas.microsoft.com/office/drawing/2014/main" id="{E5895F72-4FAE-14B5-2428-AC76491303C9}"/>
              </a:ext>
            </a:extLst>
          </p:cNvPr>
          <p:cNvSpPr txBox="1"/>
          <p:nvPr/>
        </p:nvSpPr>
        <p:spPr>
          <a:xfrm>
            <a:off x="782214" y="1933773"/>
            <a:ext cx="246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AU" altLang="zh-CN" b="1" dirty="0"/>
              <a:t>I love data science</a:t>
            </a: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66DC145B-A41F-AB56-31B7-2FAFA4EE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842" y="1890729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1" name="TextBox 63">
            <a:extLst>
              <a:ext uri="{FF2B5EF4-FFF2-40B4-BE49-F238E27FC236}">
                <a16:creationId xmlns:a16="http://schemas.microsoft.com/office/drawing/2014/main" id="{0FB62FE1-1FCB-7D19-5A14-525214403A62}"/>
              </a:ext>
            </a:extLst>
          </p:cNvPr>
          <p:cNvSpPr txBox="1"/>
          <p:nvPr/>
        </p:nvSpPr>
        <p:spPr>
          <a:xfrm>
            <a:off x="782214" y="4820613"/>
            <a:ext cx="3082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Wish you all the best</a:t>
            </a:r>
            <a:endParaRPr lang="en-AU" altLang="zh-CN" b="1" dirty="0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0A640932-CC2A-2E39-85BF-48499EDE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842" y="4820165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B0F60EF4-2E3B-DE41-7704-DE0AA491F0E3}"/>
              </a:ext>
            </a:extLst>
          </p:cNvPr>
          <p:cNvSpPr txBox="1"/>
          <p:nvPr/>
        </p:nvSpPr>
        <p:spPr>
          <a:xfrm>
            <a:off x="782214" y="2647704"/>
            <a:ext cx="34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This event is not pleasant</a:t>
            </a:r>
            <a:endParaRPr lang="en-AU" altLang="zh-CN" b="1" dirty="0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105176AE-B7E8-7B25-E70E-F8807CB6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0" y="2639145"/>
            <a:ext cx="1265616" cy="400110"/>
          </a:xfrm>
          <a:prstGeom prst="rect">
            <a:avLst/>
          </a:prstGeom>
          <a:solidFill>
            <a:srgbClr val="EAAF8A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Negative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63">
            <a:extLst>
              <a:ext uri="{FF2B5EF4-FFF2-40B4-BE49-F238E27FC236}">
                <a16:creationId xmlns:a16="http://schemas.microsoft.com/office/drawing/2014/main" id="{9B5CFBCE-95DD-4373-D0BF-9456E54E9B07}"/>
              </a:ext>
            </a:extLst>
          </p:cNvPr>
          <p:cNvSpPr txBox="1"/>
          <p:nvPr/>
        </p:nvSpPr>
        <p:spPr>
          <a:xfrm>
            <a:off x="782214" y="3361635"/>
            <a:ext cx="34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No one likes rainy day</a:t>
            </a:r>
            <a:endParaRPr lang="en-AU" altLang="zh-CN" b="1" dirty="0"/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275C09B6-D0AF-60C4-8713-AA3F7219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0" y="3429000"/>
            <a:ext cx="1265616" cy="400110"/>
          </a:xfrm>
          <a:prstGeom prst="rect">
            <a:avLst/>
          </a:prstGeom>
          <a:solidFill>
            <a:srgbClr val="EAAF8A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Negative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7" name="TextBox 63">
            <a:extLst>
              <a:ext uri="{FF2B5EF4-FFF2-40B4-BE49-F238E27FC236}">
                <a16:creationId xmlns:a16="http://schemas.microsoft.com/office/drawing/2014/main" id="{BCA7305B-B6DA-A7A4-6D4C-AC96898E3534}"/>
              </a:ext>
            </a:extLst>
          </p:cNvPr>
          <p:cNvSpPr txBox="1"/>
          <p:nvPr/>
        </p:nvSpPr>
        <p:spPr>
          <a:xfrm>
            <a:off x="782214" y="4113142"/>
            <a:ext cx="559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I'd really truly love going out in this weather!</a:t>
            </a:r>
            <a:endParaRPr lang="en-AU" altLang="zh-CN" b="1" dirty="0"/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B3202BCB-8983-DBF6-ADDF-27E36C3F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657" y="4067159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TextBox 63">
            <a:extLst>
              <a:ext uri="{FF2B5EF4-FFF2-40B4-BE49-F238E27FC236}">
                <a16:creationId xmlns:a16="http://schemas.microsoft.com/office/drawing/2014/main" id="{957B8812-855F-BFAA-787F-FFCE273C18E5}"/>
              </a:ext>
            </a:extLst>
          </p:cNvPr>
          <p:cNvSpPr txBox="1"/>
          <p:nvPr/>
        </p:nvSpPr>
        <p:spPr>
          <a:xfrm>
            <a:off x="782214" y="5512000"/>
            <a:ext cx="348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95959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May the Luck be with you</a:t>
            </a:r>
            <a:endParaRPr lang="en-AU" altLang="zh-CN" b="1" dirty="0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6AB2D483-6356-9101-0C15-9233EABB4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0620" y="5527532"/>
            <a:ext cx="1265616" cy="400110"/>
          </a:xfrm>
          <a:prstGeom prst="rect">
            <a:avLst/>
          </a:prstGeom>
          <a:solidFill>
            <a:srgbClr val="557986"/>
          </a:solidFill>
          <a:ln>
            <a:noFill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Positive</a:t>
            </a:r>
            <a:endParaRPr lang="zh-CN" altLang="en-US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文本框 26">
            <a:extLst>
              <a:ext uri="{FF2B5EF4-FFF2-40B4-BE49-F238E27FC236}">
                <a16:creationId xmlns:a16="http://schemas.microsoft.com/office/drawing/2014/main" id="{5168CD56-68FC-6477-B3BE-F70E6C2060EC}"/>
              </a:ext>
            </a:extLst>
          </p:cNvPr>
          <p:cNvSpPr txBox="1"/>
          <p:nvPr/>
        </p:nvSpPr>
        <p:spPr>
          <a:xfrm>
            <a:off x="654" y="1336443"/>
            <a:ext cx="2524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79A8A9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Naïve Bayes</a:t>
            </a:r>
            <a:endParaRPr lang="zh-CN" altLang="en-US" sz="2000" b="1" dirty="0">
              <a:solidFill>
                <a:srgbClr val="79A8A9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133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2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84841" y="1445810"/>
            <a:ext cx="7350631" cy="1548354"/>
            <a:chOff x="6310641" y="1804687"/>
            <a:chExt cx="5075518" cy="1117600"/>
          </a:xfrm>
        </p:grpSpPr>
        <p:sp>
          <p:nvSpPr>
            <p:cNvPr id="6" name="文本框 5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Conclusions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310641" y="2255828"/>
              <a:ext cx="5075518" cy="666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Model scores are similar in different models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Naïve Bayes have highest score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SVM doesn’t perform well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9BBE919-C527-4DF0-2B3D-64FA59FD33BC}"/>
              </a:ext>
            </a:extLst>
          </p:cNvPr>
          <p:cNvGrpSpPr/>
          <p:nvPr/>
        </p:nvGrpSpPr>
        <p:grpSpPr>
          <a:xfrm>
            <a:off x="2280740" y="351064"/>
            <a:ext cx="8060687" cy="1077218"/>
            <a:chOff x="5692457" y="4253661"/>
            <a:chExt cx="2853420" cy="107721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1DBB130-3B5E-21BA-627B-E7EBBFF9DAE9}"/>
                </a:ext>
              </a:extLst>
            </p:cNvPr>
            <p:cNvSpPr/>
            <p:nvPr/>
          </p:nvSpPr>
          <p:spPr>
            <a:xfrm>
              <a:off x="5692457" y="4253661"/>
              <a:ext cx="285342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Conclusions and Next Steps</a:t>
              </a:r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24F3BA41-E532-58D9-6D87-6F44A9F07A4F}"/>
                </a:ext>
              </a:extLst>
            </p:cNvPr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24" name="直接连接符 8">
            <a:extLst>
              <a:ext uri="{FF2B5EF4-FFF2-40B4-BE49-F238E27FC236}">
                <a16:creationId xmlns:a16="http://schemas.microsoft.com/office/drawing/2014/main" id="{D0686548-C024-3990-0A5A-A3A29EE2811E}"/>
              </a:ext>
            </a:extLst>
          </p:cNvPr>
          <p:cNvCxnSpPr/>
          <p:nvPr/>
        </p:nvCxnSpPr>
        <p:spPr>
          <a:xfrm>
            <a:off x="6096000" y="920252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3">
            <a:extLst>
              <a:ext uri="{FF2B5EF4-FFF2-40B4-BE49-F238E27FC236}">
                <a16:creationId xmlns:a16="http://schemas.microsoft.com/office/drawing/2014/main" id="{E998A4FE-5C91-2205-01AA-D98BD580172F}"/>
              </a:ext>
            </a:extLst>
          </p:cNvPr>
          <p:cNvGrpSpPr/>
          <p:nvPr/>
        </p:nvGrpSpPr>
        <p:grpSpPr>
          <a:xfrm>
            <a:off x="1064024" y="3960410"/>
            <a:ext cx="7350632" cy="1825352"/>
            <a:chOff x="6310641" y="1804687"/>
            <a:chExt cx="5075518" cy="1317537"/>
          </a:xfrm>
        </p:grpSpPr>
        <p:sp>
          <p:nvSpPr>
            <p:cNvPr id="26" name="文本框 5">
              <a:extLst>
                <a:ext uri="{FF2B5EF4-FFF2-40B4-BE49-F238E27FC236}">
                  <a16:creationId xmlns:a16="http://schemas.microsoft.com/office/drawing/2014/main" id="{7D020C74-A076-1A67-42C4-308627129070}"/>
                </a:ext>
              </a:extLst>
            </p:cNvPr>
            <p:cNvSpPr txBox="1"/>
            <p:nvPr/>
          </p:nvSpPr>
          <p:spPr>
            <a:xfrm>
              <a:off x="6310641" y="1804687"/>
              <a:ext cx="5075518" cy="377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Next Steps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7" name="文本框 6">
              <a:extLst>
                <a:ext uri="{FF2B5EF4-FFF2-40B4-BE49-F238E27FC236}">
                  <a16:creationId xmlns:a16="http://schemas.microsoft.com/office/drawing/2014/main" id="{9FE6328A-E225-3F27-72F8-4CD850181955}"/>
                </a:ext>
              </a:extLst>
            </p:cNvPr>
            <p:cNvSpPr txBox="1"/>
            <p:nvPr/>
          </p:nvSpPr>
          <p:spPr>
            <a:xfrm>
              <a:off x="6310641" y="2255828"/>
              <a:ext cx="5075518" cy="866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Training more data</a:t>
              </a: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More features can be fit into to seek potential improvements</a:t>
              </a: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Using emoji to boost sentiment analysis</a:t>
              </a:r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Applying Bert Model to including connectivity between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08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9033" y="2756776"/>
            <a:ext cx="3853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4A5A69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Questions?</a:t>
            </a:r>
            <a:endParaRPr lang="zh-CN" altLang="en-US" sz="5400" dirty="0">
              <a:solidFill>
                <a:srgbClr val="4A5A69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0066" y="3645381"/>
            <a:ext cx="403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>
                <a:solidFill>
                  <a:srgbClr val="92A3B8"/>
                </a:solidFill>
              </a:rPr>
              <a:t>Thanks for your watching!</a:t>
            </a:r>
            <a:endParaRPr lang="zh-CN" altLang="en-US" dirty="0">
              <a:solidFill>
                <a:srgbClr val="92A3B8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760562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198744" y="3854616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10357" y="245704"/>
            <a:ext cx="3371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References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674506" y="860840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4380675"/>
            <a:ext cx="12191999" cy="2488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952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380675"/>
            <a:ext cx="12192000" cy="2477324"/>
          </a:xfrm>
          <a:prstGeom prst="rect">
            <a:avLst/>
          </a:prstGeom>
          <a:solidFill>
            <a:srgbClr val="C1CBD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978029" y="2983266"/>
            <a:ext cx="10054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B91B17"/>
                </a:solidFill>
                <a:latin typeface="+mj-ea"/>
                <a:ea typeface="+mj-ea"/>
              </a:defRPr>
            </a:lvl1pPr>
          </a:lstStyle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第一季度</a:t>
            </a:r>
            <a:endParaRPr lang="en-US" altLang="zh-CN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Rajdhani Medium" panose="02000000000000000000" pitchFamily="2" charset="0"/>
                <a:ea typeface="演示悠然小楷" panose="00000500000000000000" pitchFamily="2" charset="-122"/>
                <a:cs typeface="Rajdhani Medium" panose="02000000000000000000" pitchFamily="2" charset="0"/>
              </a:rPr>
              <a:t>28.7%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7726D-AC43-AB7F-D961-A1D9072E1332}"/>
              </a:ext>
            </a:extLst>
          </p:cNvPr>
          <p:cNvSpPr txBox="1"/>
          <p:nvPr/>
        </p:nvSpPr>
        <p:spPr>
          <a:xfrm>
            <a:off x="1118181" y="1581557"/>
            <a:ext cx="10319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2"/>
              </a:rPr>
              <a:t>https://primer.ai/business-solutions/what-is-nlp-and-why-do-you-need-it/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3"/>
              </a:rPr>
              <a:t>https://www.dsayce.com/social-media/tweets-day/#:~:text=Every%20second%2C%20on%20average%2C%20around%206%2C000%20tweets%20are%20tweeted%20on,200%20billion%20tweets%20per%20year</a:t>
            </a:r>
            <a:r>
              <a:rPr lang="en-AU" altLang="zh-C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4"/>
              </a:rPr>
              <a:t>https://blogs.sas.com/content/hiddeninsights/2018/07/16/role-emojis-sentiment-analysis/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5"/>
              </a:rPr>
              <a:t>https://www.researchgate.net/profile/Seyed-Ali-Bahrainian/publication/262211692_Sentiment_Analysis_and_Summarization_of_Twitter_Data/links/5f9a2c3f92851c14bcf082e0/Sentiment-Analysis-and-Summarization-of-Twitter-Data.pdf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>
                <a:hlinkClick r:id="rId6"/>
              </a:rPr>
              <a:t>https://www.analyticsvidhya.com/blog/2021/06/twitter-sentiment-analysis-a-nlp-use-case-for-beginners/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/>
              <a:t>Data source: </a:t>
            </a:r>
            <a:r>
              <a:rPr lang="en-AU" altLang="zh-CN" sz="1400" dirty="0">
                <a:hlinkClick r:id="rId7"/>
              </a:rPr>
              <a:t>https://www.kaggle.com/datasets/kazanova/sentiment140/code?datasetId=2477&amp;searchQuery=begin</a:t>
            </a:r>
            <a:endParaRPr lang="en-AU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altLang="zh-CN" sz="1400" dirty="0"/>
              <a:t>GitHub: </a:t>
            </a:r>
            <a:r>
              <a:rPr lang="en-AU" altLang="zh-CN" sz="1400" dirty="0">
                <a:hlinkClick r:id="rId8"/>
              </a:rPr>
              <a:t>https://github.com/cliviaK/IOD/tree/main/Capstone-%20Twitter%20Sentiment%20Analysis_Clivia%20Kong</a:t>
            </a:r>
            <a:endParaRPr lang="en-AU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3365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828004" y="1489869"/>
            <a:ext cx="28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 sz="4000"/>
            </a:lvl1pPr>
          </a:lstStyle>
          <a:p>
            <a:pPr algn="l"/>
            <a:r>
              <a:rPr lang="en-US" altLang="zh-CN" sz="4400" dirty="0">
                <a:solidFill>
                  <a:srgbClr val="92A3B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DokChampa" panose="020B0604020202020204" pitchFamily="34" charset="-34"/>
              </a:rPr>
              <a:t>BIO</a:t>
            </a:r>
            <a:endParaRPr lang="zh-CN" altLang="en-US" sz="4400" dirty="0">
              <a:solidFill>
                <a:srgbClr val="92A3B8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DokChampa" panose="020B0604020202020204" pitchFamily="34" charset="-34"/>
            </a:endParaRPr>
          </a:p>
        </p:txBody>
      </p:sp>
      <p:sp>
        <p:nvSpPr>
          <p:cNvPr id="2" name="矩形 33">
            <a:extLst>
              <a:ext uri="{FF2B5EF4-FFF2-40B4-BE49-F238E27FC236}">
                <a16:creationId xmlns:a16="http://schemas.microsoft.com/office/drawing/2014/main" id="{05CCE792-C86F-0AB4-CCCC-9FA06072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14" y="4346698"/>
            <a:ext cx="6073539" cy="10214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Education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Master degree with Accounting and Commerce (MQ)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Bachelor degree of Financial Management (NJU)</a:t>
            </a:r>
          </a:p>
        </p:txBody>
      </p:sp>
      <p:cxnSp>
        <p:nvCxnSpPr>
          <p:cNvPr id="3" name="直接连接符 9">
            <a:extLst>
              <a:ext uri="{FF2B5EF4-FFF2-40B4-BE49-F238E27FC236}">
                <a16:creationId xmlns:a16="http://schemas.microsoft.com/office/drawing/2014/main" id="{00A02F3A-0D7F-45CA-06F9-26437F44F7E3}"/>
              </a:ext>
            </a:extLst>
          </p:cNvPr>
          <p:cNvCxnSpPr>
            <a:cxnSpLocks/>
          </p:cNvCxnSpPr>
          <p:nvPr/>
        </p:nvCxnSpPr>
        <p:spPr>
          <a:xfrm>
            <a:off x="828004" y="2362199"/>
            <a:ext cx="174102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33">
            <a:extLst>
              <a:ext uri="{FF2B5EF4-FFF2-40B4-BE49-F238E27FC236}">
                <a16:creationId xmlns:a16="http://schemas.microsoft.com/office/drawing/2014/main" id="{EA4BE6EF-FCA2-9346-1E11-52C4AA84E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15" y="2465089"/>
            <a:ext cx="6073539" cy="16616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Experiences &amp; Skills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Financial Accountant with multiple commercial industry experiences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Financial Data analysis, budgeting and forecasting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Data Science and AI</a:t>
            </a:r>
          </a:p>
        </p:txBody>
      </p:sp>
    </p:spTree>
    <p:extLst>
      <p:ext uri="{BB962C8B-B14F-4D97-AF65-F5344CB8AC3E}">
        <p14:creationId xmlns:p14="http://schemas.microsoft.com/office/powerpoint/2010/main" val="157304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435252" y="1346642"/>
            <a:ext cx="5988485" cy="646331"/>
            <a:chOff x="5397674" y="1778773"/>
            <a:chExt cx="5988485" cy="646331"/>
          </a:xfrm>
        </p:grpSpPr>
        <p:sp>
          <p:nvSpPr>
            <p:cNvPr id="5" name="文本框 4"/>
            <p:cNvSpPr txBox="1"/>
            <p:nvPr/>
          </p:nvSpPr>
          <p:spPr>
            <a:xfrm>
              <a:off x="5397674" y="1778773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01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Business &amp; Data Overview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435252" y="2422213"/>
            <a:ext cx="5988485" cy="646331"/>
            <a:chOff x="5397674" y="1756872"/>
            <a:chExt cx="5988485" cy="646331"/>
          </a:xfrm>
        </p:grpSpPr>
        <p:sp>
          <p:nvSpPr>
            <p:cNvPr id="9" name="文本框 8"/>
            <p:cNvSpPr txBox="1"/>
            <p:nvPr/>
          </p:nvSpPr>
          <p:spPr>
            <a:xfrm>
              <a:off x="5397674" y="1756872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02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Exploratory Data Analysis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24366" y="3505944"/>
            <a:ext cx="5999371" cy="646331"/>
            <a:chOff x="5386788" y="1743131"/>
            <a:chExt cx="5999371" cy="646331"/>
          </a:xfrm>
        </p:grpSpPr>
        <p:sp>
          <p:nvSpPr>
            <p:cNvPr id="13" name="文本框 12"/>
            <p:cNvSpPr txBox="1"/>
            <p:nvPr/>
          </p:nvSpPr>
          <p:spPr>
            <a:xfrm>
              <a:off x="5386788" y="1743131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03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Data Pipeline and Features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435252" y="4603416"/>
            <a:ext cx="5988485" cy="646331"/>
            <a:chOff x="5397674" y="1743131"/>
            <a:chExt cx="5988485" cy="646331"/>
          </a:xfrm>
        </p:grpSpPr>
        <p:sp>
          <p:nvSpPr>
            <p:cNvPr id="17" name="文本框 16"/>
            <p:cNvSpPr txBox="1"/>
            <p:nvPr/>
          </p:nvSpPr>
          <p:spPr>
            <a:xfrm>
              <a:off x="5397674" y="1743131"/>
              <a:ext cx="912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en Jyuu Gothic Regular" panose="020B0302020203020207" pitchFamily="34" charset="-128"/>
                  <a:ea typeface="Gen Jyuu Gothic Regular" panose="020B0302020203020207" pitchFamily="34" charset="-128"/>
                  <a:cs typeface="Gen Jyuu Gothic Regular" panose="020B0302020203020207" pitchFamily="34" charset="-128"/>
                </a:rPr>
                <a:t>04</a:t>
              </a:r>
              <a:endPara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Gen Jyuu Gothic Regular" panose="020B0302020203020207" pitchFamily="34" charset="-128"/>
                <a:ea typeface="Gen Jyuu Gothic Regular" panose="020B0302020203020207" pitchFamily="34" charset="-128"/>
                <a:cs typeface="Gen Jyuu Gothic Regular" panose="020B0302020203020207" pitchFamily="34" charset="-128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10641" y="1804687"/>
              <a:ext cx="50755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Modelling and Evaluations</a:t>
              </a:r>
              <a:endPara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33094" y="2552178"/>
            <a:ext cx="2630466" cy="1156222"/>
            <a:chOff x="1733094" y="2193028"/>
            <a:chExt cx="2630466" cy="1753644"/>
          </a:xfrm>
        </p:grpSpPr>
        <p:sp>
          <p:nvSpPr>
            <p:cNvPr id="23" name="矩形: 圆角 22"/>
            <p:cNvSpPr/>
            <p:nvPr/>
          </p:nvSpPr>
          <p:spPr>
            <a:xfrm>
              <a:off x="1733094" y="2193028"/>
              <a:ext cx="2630466" cy="1753644"/>
            </a:xfrm>
            <a:prstGeom prst="roundRect">
              <a:avLst/>
            </a:prstGeom>
            <a:solidFill>
              <a:srgbClr val="79A8A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054073" y="2746685"/>
              <a:ext cx="1988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CONTENT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0559" y="440328"/>
            <a:ext cx="5283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Business Context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25795" y="1106518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0"/>
            <a:ext cx="2875935" cy="6858000"/>
          </a:xfrm>
          <a:prstGeom prst="rect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305157" y="3070316"/>
            <a:ext cx="7754729" cy="13415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Every second, on average, around 6000 tweets are tweeted on Twitter!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Corresponding to over 350,000 tweets per Minute!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500 million tweets per day 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200 billion tweets per year</a:t>
            </a:r>
          </a:p>
        </p:txBody>
      </p:sp>
      <p:pic>
        <p:nvPicPr>
          <p:cNvPr id="15" name="Picture 14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C256D501-76B1-2480-D85A-7B67AA14B4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720" y="1348827"/>
            <a:ext cx="910551" cy="751679"/>
          </a:xfrm>
          <a:prstGeom prst="rect">
            <a:avLst/>
          </a:prstGeom>
        </p:spPr>
      </p:pic>
      <p:sp>
        <p:nvSpPr>
          <p:cNvPr id="7" name="矩形 32">
            <a:extLst>
              <a:ext uri="{FF2B5EF4-FFF2-40B4-BE49-F238E27FC236}">
                <a16:creationId xmlns:a16="http://schemas.microsoft.com/office/drawing/2014/main" id="{600C7CCB-27C7-F34A-A4DA-A3E4F8181116}"/>
              </a:ext>
            </a:extLst>
          </p:cNvPr>
          <p:cNvSpPr/>
          <p:nvPr/>
        </p:nvSpPr>
        <p:spPr>
          <a:xfrm>
            <a:off x="254500" y="4952690"/>
            <a:ext cx="2514826" cy="1448110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>
              <a:lnSpc>
                <a:spcPct val="130000"/>
              </a:lnSpc>
            </a:pPr>
            <a:r>
              <a:rPr lang="en-US" altLang="zh-CN" sz="2400" b="1" dirty="0">
                <a:solidFill>
                  <a:srgbClr val="F8E3D7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Sentiment Analysis </a:t>
            </a:r>
            <a:endParaRPr lang="zh-CN" altLang="en-US" sz="2400" dirty="0">
              <a:solidFill>
                <a:srgbClr val="F8E3D7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+mn-ea"/>
            </a:endParaRPr>
          </a:p>
          <a:p>
            <a:pPr algn="r">
              <a:lnSpc>
                <a:spcPct val="130000"/>
              </a:lnSpc>
            </a:pPr>
            <a:r>
              <a:rPr lang="en-US" altLang="zh-CN" sz="2000" b="1" dirty="0">
                <a:solidFill>
                  <a:srgbClr val="436A79"/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  <a:sym typeface="+mn-ea"/>
              </a:rPr>
              <a:t>NLP</a:t>
            </a:r>
            <a:endParaRPr lang="zh-CN" altLang="en-US" sz="2000" b="1" dirty="0">
              <a:solidFill>
                <a:srgbClr val="436A79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1EE1B-D3A7-4DD0-042E-D3E16A48EE66}"/>
              </a:ext>
            </a:extLst>
          </p:cNvPr>
          <p:cNvSpPr txBox="1"/>
          <p:nvPr/>
        </p:nvSpPr>
        <p:spPr>
          <a:xfrm>
            <a:off x="3048000" y="1317171"/>
            <a:ext cx="775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595959"/>
                </a:solidFill>
                <a:effectLst/>
                <a:latin typeface="Chirp Bold"/>
              </a:rPr>
              <a:t>Twitter is an open service that’s home to a world of diverse people, perspectives, ideas, and information.     - Twitter</a:t>
            </a:r>
            <a:endParaRPr lang="zh-CN" altLang="en-US" sz="2400" b="1" dirty="0">
              <a:solidFill>
                <a:srgbClr val="595959"/>
              </a:solidFill>
            </a:endParaRPr>
          </a:p>
        </p:txBody>
      </p:sp>
      <p:sp>
        <p:nvSpPr>
          <p:cNvPr id="4" name="矩形 10">
            <a:extLst>
              <a:ext uri="{FF2B5EF4-FFF2-40B4-BE49-F238E27FC236}">
                <a16:creationId xmlns:a16="http://schemas.microsoft.com/office/drawing/2014/main" id="{144DBAF2-B7FC-7DA7-9820-592EBE66A0F9}"/>
              </a:ext>
            </a:extLst>
          </p:cNvPr>
          <p:cNvSpPr/>
          <p:nvPr/>
        </p:nvSpPr>
        <p:spPr>
          <a:xfrm>
            <a:off x="3078344" y="4955189"/>
            <a:ext cx="8082998" cy="1462483"/>
          </a:xfrm>
          <a:prstGeom prst="rect">
            <a:avLst/>
          </a:prstGeom>
          <a:solidFill>
            <a:srgbClr val="EAAF8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3ACB4-5DB1-8CEB-2D60-2CFC0A545C0C}"/>
              </a:ext>
            </a:extLst>
          </p:cNvPr>
          <p:cNvSpPr txBox="1"/>
          <p:nvPr/>
        </p:nvSpPr>
        <p:spPr>
          <a:xfrm>
            <a:off x="3243700" y="5215080"/>
            <a:ext cx="781618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How can we use machine to identify the sentiment of these vast volumes of tweets?</a:t>
            </a:r>
            <a:endParaRPr lang="zh-CN" altLang="en-US" sz="2800" b="1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6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/>
      <p:bldP spid="7" grpId="0" animBg="1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60559" y="440328"/>
            <a:ext cx="5283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Business Context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25795" y="1106518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0" y="0"/>
            <a:ext cx="2875935" cy="6858000"/>
          </a:xfrm>
          <a:prstGeom prst="rect">
            <a:avLst/>
          </a:prstGeom>
          <a:solidFill>
            <a:srgbClr val="79A8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09500" y="1455208"/>
            <a:ext cx="9945858" cy="49658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508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791377" y="1912005"/>
            <a:ext cx="523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0000500000000000000" pitchFamily="2" charset="-122"/>
                <a:ea typeface="字魂36号-正文宋楷" panose="00000500000000000000" pitchFamily="2" charset="-122"/>
              </a:rPr>
              <a:t>Business Value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30258" y="2865330"/>
            <a:ext cx="1445677" cy="1246604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30000"/>
              </a:lnSpc>
            </a:pPr>
            <a:r>
              <a:rPr lang="en-US" altLang="zh-CN" b="1" dirty="0">
                <a:solidFill>
                  <a:srgbClr val="595959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+mn-ea"/>
              </a:rPr>
              <a:t>Sentiment Analysis</a:t>
            </a:r>
            <a:endParaRPr lang="zh-CN" altLang="en-US" sz="2000" b="1" dirty="0">
              <a:solidFill>
                <a:srgbClr val="595959"/>
              </a:solidFill>
              <a:latin typeface="字魂36号-正文宋楷" panose="00000500000000000000" pitchFamily="2" charset="-122"/>
              <a:ea typeface="字魂36号-正文宋楷" panose="00000500000000000000" pitchFamily="2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279162" y="2753644"/>
            <a:ext cx="6731112" cy="26218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Organize massive amounts of tweets into information in real-time: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Be aware of negative reviews about an important product launch before it gets worse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Use positive comments to develop new products solve </a:t>
            </a:r>
            <a:r>
              <a:rPr lang="en-US" altLang="zh-CN" sz="1600" dirty="0" err="1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customers’pain</a:t>
            </a: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points.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Understand the opinions of users about a variety of topics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altLang="zh-CN" sz="1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" name="Picture 1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55E1F69A-4512-D43F-EB51-D8B47B02F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21" y="1797775"/>
            <a:ext cx="910551" cy="7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695031" y="251586"/>
            <a:ext cx="2801938" cy="1077218"/>
            <a:chOff x="5692457" y="4253661"/>
            <a:chExt cx="2801938" cy="1077218"/>
          </a:xfrm>
        </p:grpSpPr>
        <p:sp>
          <p:nvSpPr>
            <p:cNvPr id="3" name="矩形 2"/>
            <p:cNvSpPr/>
            <p:nvPr/>
          </p:nvSpPr>
          <p:spPr>
            <a:xfrm>
              <a:off x="5692457" y="4253661"/>
              <a:ext cx="2801937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600" normalizeH="0" baseline="0" noProof="0" dirty="0">
                  <a:ln>
                    <a:noFill/>
                  </a:ln>
                  <a:solidFill>
                    <a:srgbClr val="1F4E5F"/>
                  </a:solidFill>
                  <a:effectLst/>
                  <a:uLnTx/>
                  <a:uFillTx/>
                  <a:latin typeface="字魂95号-手刻宋" panose="00000500000000000000" pitchFamily="2" charset="-122"/>
                  <a:ea typeface="字魂95号-手刻宋" panose="00000500000000000000" pitchFamily="2" charset="-122"/>
                  <a:cs typeface="Segoe UI Light 8" panose="020B0502040204020203" pitchFamily="34" charset="0"/>
                </a:rPr>
                <a:t>Data Overview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692458" y="4822849"/>
              <a:ext cx="280193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cxnSp>
        <p:nvCxnSpPr>
          <p:cNvPr id="10" name="直接连接符 9"/>
          <p:cNvCxnSpPr>
            <a:cxnSpLocks/>
          </p:cNvCxnSpPr>
          <p:nvPr/>
        </p:nvCxnSpPr>
        <p:spPr>
          <a:xfrm>
            <a:off x="5771198" y="2858589"/>
            <a:ext cx="598446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文"/>
          <p:cNvSpPr/>
          <p:nvPr/>
        </p:nvSpPr>
        <p:spPr>
          <a:xfrm>
            <a:off x="5771198" y="1629897"/>
            <a:ext cx="6420802" cy="953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3000 tweets sourcing from Kaggle open datasets</a:t>
            </a:r>
          </a:p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1500 Negative tweets, 1500 Positive tweets</a:t>
            </a:r>
          </a:p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333333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Key features: Sentiment label, Tweet Content</a:t>
            </a:r>
            <a:endParaRPr lang="zh-CN" altLang="en-US" sz="1600" dirty="0">
              <a:solidFill>
                <a:srgbClr val="333333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ABAC12F7-0B65-8B89-A470-29B90004A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33757"/>
              </p:ext>
            </p:extLst>
          </p:nvPr>
        </p:nvGraphicFramePr>
        <p:xfrm>
          <a:off x="262164" y="3284423"/>
          <a:ext cx="11493500" cy="294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3495615716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402709583"/>
                    </a:ext>
                  </a:extLst>
                </a:gridCol>
              </a:tblGrid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Sentiment</a:t>
                      </a:r>
                    </a:p>
                  </a:txBody>
                  <a:tcPr>
                    <a:solidFill>
                      <a:srgbClr val="55798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Tweet Content</a:t>
                      </a:r>
                      <a:endParaRPr lang="zh-CN" altLang="en-US" dirty="0"/>
                    </a:p>
                  </a:txBody>
                  <a:tcP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401143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Nice touch from www.wiggle.co.uk - complimentary bag of Haribo in my delivery of hiking clothes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7396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Crazy wind today = no birding http://ff.im/1XTTi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930251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@tracecyrus http://twitpic.com/7horz - This guitar is beautiful</a:t>
                      </a:r>
                      <a:endParaRPr lang="zh-CN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21707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r>
                        <a:rPr lang="en-US" altLang="zh-CN" dirty="0"/>
                        <a:t>Negative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Need a hug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45862"/>
                  </a:ext>
                </a:extLst>
              </a:tr>
              <a:tr h="4600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Positive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now go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shopppppppping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ROFL!!!!</a:t>
                      </a:r>
                      <a:endParaRPr lang="zh-CN" altLang="en-US" dirty="0"/>
                    </a:p>
                  </a:txBody>
                  <a:tcPr>
                    <a:solidFill>
                      <a:srgbClr val="EEBC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196230"/>
                  </a:ext>
                </a:extLst>
              </a:tr>
            </a:tbl>
          </a:graphicData>
        </a:graphic>
      </p:graphicFrame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0A862363-7A7E-A7B7-EE90-A95F4B2C9047}"/>
              </a:ext>
            </a:extLst>
          </p:cNvPr>
          <p:cNvCxnSpPr/>
          <p:nvPr/>
        </p:nvCxnSpPr>
        <p:spPr>
          <a:xfrm>
            <a:off x="5707162" y="1412847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7AB5-0CF7-2E85-28E9-9F9188E6DF46}"/>
              </a:ext>
            </a:extLst>
          </p:cNvPr>
          <p:cNvSpPr/>
          <p:nvPr/>
        </p:nvSpPr>
        <p:spPr>
          <a:xfrm>
            <a:off x="2895600" y="2583620"/>
            <a:ext cx="2525486" cy="464376"/>
          </a:xfrm>
          <a:prstGeom prst="wedgeRoundRectCallou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9A8A9"/>
                </a:solidFill>
              </a:rPr>
              <a:t>Informal text</a:t>
            </a:r>
            <a:endParaRPr lang="zh-CN" altLang="en-US" sz="2000" b="1" dirty="0">
              <a:solidFill>
                <a:srgbClr val="79A8A9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CFC9A57-3380-334D-F2F8-BAD2AD4E995D}"/>
              </a:ext>
            </a:extLst>
          </p:cNvPr>
          <p:cNvSpPr/>
          <p:nvPr/>
        </p:nvSpPr>
        <p:spPr>
          <a:xfrm>
            <a:off x="346573" y="2583620"/>
            <a:ext cx="1841455" cy="464375"/>
          </a:xfrm>
          <a:prstGeom prst="wedgeRoundRectCallout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79A8A9"/>
                </a:solidFill>
              </a:rPr>
              <a:t>Labels</a:t>
            </a:r>
            <a:endParaRPr lang="zh-CN" altLang="en-US" sz="2000" b="1" dirty="0">
              <a:solidFill>
                <a:srgbClr val="79A8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5031" y="251586"/>
            <a:ext cx="280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EDA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40287" y="1556888"/>
            <a:ext cx="4616994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Length of positive tweets are similar with negative tweets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Positive tweets have more than 150 length text 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Most of tweets’ length are in range from 20 to 140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People with positive emotions tends to post around 40 words text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People with negative emotions will text more words</a:t>
            </a:r>
          </a:p>
          <a:p>
            <a:pPr marL="171450" lvl="0" indent="-171450">
              <a:lnSpc>
                <a:spcPct val="150000"/>
              </a:lnSpc>
              <a:buClr>
                <a:srgbClr val="557986"/>
              </a:buClr>
              <a:buFont typeface="Wingdings" panose="05000000000000000000" pitchFamily="2" charset="2"/>
              <a:buChar char="l"/>
              <a:defRPr/>
            </a:pPr>
            <a:endParaRPr lang="en-US" altLang="zh-CN" sz="1200" dirty="0">
              <a:solidFill>
                <a:prstClr val="black">
                  <a:lumMod val="95000"/>
                  <a:lumOff val="5000"/>
                </a:prst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F2E2B1-CE35-787F-EF46-0A4BD777F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6" y="1107729"/>
            <a:ext cx="5664204" cy="34575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D2FD84-9074-8F6D-8432-8CE5220CF5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95"/>
          <a:stretch/>
        </p:blipFill>
        <p:spPr>
          <a:xfrm>
            <a:off x="233459" y="4836695"/>
            <a:ext cx="7490816" cy="1881605"/>
          </a:xfrm>
          <a:prstGeom prst="rect">
            <a:avLst/>
          </a:prstGeom>
        </p:spPr>
      </p:pic>
      <p:cxnSp>
        <p:nvCxnSpPr>
          <p:cNvPr id="6" name="直接连接符 8">
            <a:extLst>
              <a:ext uri="{FF2B5EF4-FFF2-40B4-BE49-F238E27FC236}">
                <a16:creationId xmlns:a16="http://schemas.microsoft.com/office/drawing/2014/main" id="{35BC317B-7D98-A29E-62D2-441D432A76BC}"/>
              </a:ext>
            </a:extLst>
          </p:cNvPr>
          <p:cNvCxnSpPr/>
          <p:nvPr/>
        </p:nvCxnSpPr>
        <p:spPr>
          <a:xfrm>
            <a:off x="5794248" y="836361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9FF5E6AF-D380-A36E-BB70-5A1DCBE6BE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0"/>
          <a:stretch/>
        </p:blipFill>
        <p:spPr>
          <a:xfrm>
            <a:off x="8155895" y="4191346"/>
            <a:ext cx="1156547" cy="27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95031" y="251586"/>
            <a:ext cx="28019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EDA</a:t>
            </a:r>
          </a:p>
        </p:txBody>
      </p:sp>
      <p:pic>
        <p:nvPicPr>
          <p:cNvPr id="15" name="Picture 14" descr="A picture containing text, newspaper">
            <a:extLst>
              <a:ext uri="{FF2B5EF4-FFF2-40B4-BE49-F238E27FC236}">
                <a16:creationId xmlns:a16="http://schemas.microsoft.com/office/drawing/2014/main" id="{72A7FCA0-12FD-DBB6-5801-9400E379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6" y="1115248"/>
            <a:ext cx="5064244" cy="269577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B2354B8-D871-9422-A57A-435FF6CA4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4" y="4074695"/>
            <a:ext cx="5064245" cy="2695773"/>
          </a:xfrm>
          <a:prstGeom prst="rect">
            <a:avLst/>
          </a:prstGeom>
        </p:spPr>
      </p:pic>
      <p:cxnSp>
        <p:nvCxnSpPr>
          <p:cNvPr id="18" name="Straight Connector 54">
            <a:extLst>
              <a:ext uri="{FF2B5EF4-FFF2-40B4-BE49-F238E27FC236}">
                <a16:creationId xmlns:a16="http://schemas.microsoft.com/office/drawing/2014/main" id="{27717C33-9B34-EA0B-CB0C-68B869529861}"/>
              </a:ext>
            </a:extLst>
          </p:cNvPr>
          <p:cNvCxnSpPr>
            <a:cxnSpLocks/>
          </p:cNvCxnSpPr>
          <p:nvPr/>
        </p:nvCxnSpPr>
        <p:spPr>
          <a:xfrm flipV="1">
            <a:off x="4407317" y="1770924"/>
            <a:ext cx="2915904" cy="429410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54">
            <a:extLst>
              <a:ext uri="{FF2B5EF4-FFF2-40B4-BE49-F238E27FC236}">
                <a16:creationId xmlns:a16="http://schemas.microsoft.com/office/drawing/2014/main" id="{7690C1D7-93C4-AC34-E587-B1AB7B424DDA}"/>
              </a:ext>
            </a:extLst>
          </p:cNvPr>
          <p:cNvCxnSpPr>
            <a:cxnSpLocks/>
          </p:cNvCxnSpPr>
          <p:nvPr/>
        </p:nvCxnSpPr>
        <p:spPr>
          <a:xfrm flipV="1">
            <a:off x="4159439" y="2478505"/>
            <a:ext cx="3220473" cy="435703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4">
            <a:extLst>
              <a:ext uri="{FF2B5EF4-FFF2-40B4-BE49-F238E27FC236}">
                <a16:creationId xmlns:a16="http://schemas.microsoft.com/office/drawing/2014/main" id="{C0E5A0CF-3DFE-B9CD-D6D1-30F6A687C903}"/>
              </a:ext>
            </a:extLst>
          </p:cNvPr>
          <p:cNvCxnSpPr>
            <a:cxnSpLocks/>
          </p:cNvCxnSpPr>
          <p:nvPr/>
        </p:nvCxnSpPr>
        <p:spPr>
          <a:xfrm flipV="1">
            <a:off x="4333906" y="4694047"/>
            <a:ext cx="3046006" cy="728534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8DB3AE2A-FB80-6EDC-FB47-D8E263529904}"/>
              </a:ext>
            </a:extLst>
          </p:cNvPr>
          <p:cNvCxnSpPr>
            <a:cxnSpLocks/>
          </p:cNvCxnSpPr>
          <p:nvPr/>
        </p:nvCxnSpPr>
        <p:spPr>
          <a:xfrm flipV="1">
            <a:off x="5205663" y="5317958"/>
            <a:ext cx="2174249" cy="1066800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4">
            <a:extLst>
              <a:ext uri="{FF2B5EF4-FFF2-40B4-BE49-F238E27FC236}">
                <a16:creationId xmlns:a16="http://schemas.microsoft.com/office/drawing/2014/main" id="{1E16D93A-BD26-3111-8760-0FD761666E5E}"/>
              </a:ext>
            </a:extLst>
          </p:cNvPr>
          <p:cNvCxnSpPr>
            <a:cxnSpLocks/>
          </p:cNvCxnSpPr>
          <p:nvPr/>
        </p:nvCxnSpPr>
        <p:spPr>
          <a:xfrm>
            <a:off x="1287901" y="2166660"/>
            <a:ext cx="6092011" cy="234046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9">
            <a:extLst>
              <a:ext uri="{FF2B5EF4-FFF2-40B4-BE49-F238E27FC236}">
                <a16:creationId xmlns:a16="http://schemas.microsoft.com/office/drawing/2014/main" id="{61232D44-F7F9-6A71-FDF6-D14F3BEBB105}"/>
              </a:ext>
            </a:extLst>
          </p:cNvPr>
          <p:cNvSpPr txBox="1"/>
          <p:nvPr/>
        </p:nvSpPr>
        <p:spPr>
          <a:xfrm>
            <a:off x="7569162" y="1008540"/>
            <a:ext cx="22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solidFill>
                  <a:srgbClr val="44546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Lato Regular"/>
              </a:rPr>
              <a:t>Positive Tweets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Lato Regular"/>
            </a:endParaRPr>
          </a:p>
        </p:txBody>
      </p:sp>
      <p:sp>
        <p:nvSpPr>
          <p:cNvPr id="32" name="TextBox 49">
            <a:extLst>
              <a:ext uri="{FF2B5EF4-FFF2-40B4-BE49-F238E27FC236}">
                <a16:creationId xmlns:a16="http://schemas.microsoft.com/office/drawing/2014/main" id="{3CEDCF42-09D2-6259-FAF5-F8DD1B8B93B3}"/>
              </a:ext>
            </a:extLst>
          </p:cNvPr>
          <p:cNvSpPr txBox="1"/>
          <p:nvPr/>
        </p:nvSpPr>
        <p:spPr>
          <a:xfrm>
            <a:off x="7633330" y="3840807"/>
            <a:ext cx="2292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600" b="1" noProof="0" dirty="0">
                <a:solidFill>
                  <a:srgbClr val="44546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Lato Regular"/>
              </a:rPr>
              <a:t>Negative Tweets</a:t>
            </a:r>
            <a:endParaRPr kumimoji="0" lang="id-ID" sz="1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Lato Regular"/>
            </a:endParaRPr>
          </a:p>
        </p:txBody>
      </p:sp>
      <p:cxnSp>
        <p:nvCxnSpPr>
          <p:cNvPr id="37" name="Straight Connector 54">
            <a:extLst>
              <a:ext uri="{FF2B5EF4-FFF2-40B4-BE49-F238E27FC236}">
                <a16:creationId xmlns:a16="http://schemas.microsoft.com/office/drawing/2014/main" id="{B79C5544-1CF5-5D09-2131-8E4BB91DCB7F}"/>
              </a:ext>
            </a:extLst>
          </p:cNvPr>
          <p:cNvCxnSpPr>
            <a:cxnSpLocks/>
          </p:cNvCxnSpPr>
          <p:nvPr/>
        </p:nvCxnSpPr>
        <p:spPr>
          <a:xfrm flipV="1">
            <a:off x="1467853" y="4615197"/>
            <a:ext cx="5912059" cy="1202604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4">
            <a:extLst>
              <a:ext uri="{FF2B5EF4-FFF2-40B4-BE49-F238E27FC236}">
                <a16:creationId xmlns:a16="http://schemas.microsoft.com/office/drawing/2014/main" id="{BC94037B-BC7A-27EC-CB71-73696248FEC6}"/>
              </a:ext>
            </a:extLst>
          </p:cNvPr>
          <p:cNvCxnSpPr>
            <a:cxnSpLocks/>
          </p:cNvCxnSpPr>
          <p:nvPr/>
        </p:nvCxnSpPr>
        <p:spPr>
          <a:xfrm>
            <a:off x="2590800" y="4615197"/>
            <a:ext cx="4789112" cy="601302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7">
            <a:extLst>
              <a:ext uri="{FF2B5EF4-FFF2-40B4-BE49-F238E27FC236}">
                <a16:creationId xmlns:a16="http://schemas.microsoft.com/office/drawing/2014/main" id="{7F251214-DB03-E13C-F51B-4C0103E4B8F1}"/>
              </a:ext>
            </a:extLst>
          </p:cNvPr>
          <p:cNvSpPr txBox="1"/>
          <p:nvPr/>
        </p:nvSpPr>
        <p:spPr>
          <a:xfrm>
            <a:off x="7397135" y="1385420"/>
            <a:ext cx="345176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1200" b="1" dirty="0">
                <a:solidFill>
                  <a:srgbClr val="333333"/>
                </a:solidFill>
                <a:ea typeface="思源黑体 CN Light" panose="020B0300000000000000" pitchFamily="34" charset="-122"/>
                <a:cs typeface="Open Sans" panose="020B0606030504020204" pitchFamily="34" charset="0"/>
              </a:rPr>
              <a:t>Like to @ friends or other users or share links to  express positive emotions</a:t>
            </a:r>
          </a:p>
        </p:txBody>
      </p:sp>
      <p:cxnSp>
        <p:nvCxnSpPr>
          <p:cNvPr id="47" name="Straight Connector 54">
            <a:extLst>
              <a:ext uri="{FF2B5EF4-FFF2-40B4-BE49-F238E27FC236}">
                <a16:creationId xmlns:a16="http://schemas.microsoft.com/office/drawing/2014/main" id="{C137E78F-3364-5921-0508-DF2D03E300E6}"/>
              </a:ext>
            </a:extLst>
          </p:cNvPr>
          <p:cNvCxnSpPr>
            <a:cxnSpLocks/>
          </p:cNvCxnSpPr>
          <p:nvPr/>
        </p:nvCxnSpPr>
        <p:spPr>
          <a:xfrm>
            <a:off x="3023937" y="1435419"/>
            <a:ext cx="4299284" cy="234046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4E5A61EC-2B02-B6D3-974C-A8E47935529B}"/>
              </a:ext>
            </a:extLst>
          </p:cNvPr>
          <p:cNvSpPr txBox="1"/>
          <p:nvPr/>
        </p:nvSpPr>
        <p:spPr>
          <a:xfrm>
            <a:off x="7397135" y="4330208"/>
            <a:ext cx="3451765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200" b="1" dirty="0">
                <a:solidFill>
                  <a:srgbClr val="333333"/>
                </a:solidFill>
                <a:ea typeface="思源黑体 CN Light" panose="020B0300000000000000" pitchFamily="34" charset="-122"/>
                <a:cs typeface="Open Sans" panose="020B0606030504020204" pitchFamily="34" charset="0"/>
              </a:rPr>
              <a:t>Like to @ more friends or users or rarely share links to express negative emotions</a:t>
            </a:r>
          </a:p>
        </p:txBody>
      </p:sp>
      <p:cxnSp>
        <p:nvCxnSpPr>
          <p:cNvPr id="52" name="Straight Connector 54">
            <a:extLst>
              <a:ext uri="{FF2B5EF4-FFF2-40B4-BE49-F238E27FC236}">
                <a16:creationId xmlns:a16="http://schemas.microsoft.com/office/drawing/2014/main" id="{F28EE48F-F298-2C84-1B16-6CFA4C2E235F}"/>
              </a:ext>
            </a:extLst>
          </p:cNvPr>
          <p:cNvCxnSpPr>
            <a:cxnSpLocks/>
          </p:cNvCxnSpPr>
          <p:nvPr/>
        </p:nvCxnSpPr>
        <p:spPr>
          <a:xfrm>
            <a:off x="4523874" y="1656741"/>
            <a:ext cx="2856038" cy="650710"/>
          </a:xfrm>
          <a:prstGeom prst="line">
            <a:avLst/>
          </a:prstGeom>
          <a:ln>
            <a:solidFill>
              <a:srgbClr val="EAAF8A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47">
            <a:extLst>
              <a:ext uri="{FF2B5EF4-FFF2-40B4-BE49-F238E27FC236}">
                <a16:creationId xmlns:a16="http://schemas.microsoft.com/office/drawing/2014/main" id="{AEE5E391-B695-390D-1F4B-736D008C5914}"/>
              </a:ext>
            </a:extLst>
          </p:cNvPr>
          <p:cNvSpPr txBox="1"/>
          <p:nvPr/>
        </p:nvSpPr>
        <p:spPr>
          <a:xfrm>
            <a:off x="7397135" y="2148852"/>
            <a:ext cx="345176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Positive feelings: Thank, love, good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56" name="TextBox 47">
            <a:extLst>
              <a:ext uri="{FF2B5EF4-FFF2-40B4-BE49-F238E27FC236}">
                <a16:creationId xmlns:a16="http://schemas.microsoft.com/office/drawing/2014/main" id="{FB540296-CB46-DBA1-E966-AFDA6F674AC1}"/>
              </a:ext>
            </a:extLst>
          </p:cNvPr>
          <p:cNvSpPr txBox="1"/>
          <p:nvPr/>
        </p:nvSpPr>
        <p:spPr>
          <a:xfrm>
            <a:off x="7397135" y="5113965"/>
            <a:ext cx="3451765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 sz="1200" b="1" dirty="0">
                <a:solidFill>
                  <a:srgbClr val="333333"/>
                </a:solidFill>
                <a:latin typeface="思源黑体 CN Normal" panose="020B0400000000000000" pitchFamily="34" charset="-122"/>
                <a:ea typeface="思源黑体 CN Light" panose="020B0300000000000000" pitchFamily="34" charset="-122"/>
                <a:cs typeface="Open Sans" panose="020B0606030504020204" pitchFamily="34" charset="0"/>
              </a:rPr>
              <a:t>Negative feelings: Work, day, sad</a:t>
            </a:r>
          </a:p>
        </p:txBody>
      </p:sp>
      <p:cxnSp>
        <p:nvCxnSpPr>
          <p:cNvPr id="57" name="直接连接符 8">
            <a:extLst>
              <a:ext uri="{FF2B5EF4-FFF2-40B4-BE49-F238E27FC236}">
                <a16:creationId xmlns:a16="http://schemas.microsoft.com/office/drawing/2014/main" id="{EB068924-03DD-5EB1-B10A-EAE56855D64F}"/>
              </a:ext>
            </a:extLst>
          </p:cNvPr>
          <p:cNvCxnSpPr/>
          <p:nvPr/>
        </p:nvCxnSpPr>
        <p:spPr>
          <a:xfrm>
            <a:off x="5794248" y="836361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1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46" grpId="0"/>
      <p:bldP spid="50" grpId="0"/>
      <p:bldP spid="55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4787" y="1622095"/>
            <a:ext cx="5165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Feature Engineering</a:t>
            </a:r>
          </a:p>
        </p:txBody>
      </p:sp>
      <p:grpSp>
        <p:nvGrpSpPr>
          <p:cNvPr id="6" name="Group 215"/>
          <p:cNvGrpSpPr/>
          <p:nvPr/>
        </p:nvGrpSpPr>
        <p:grpSpPr>
          <a:xfrm>
            <a:off x="2671893" y="2191182"/>
            <a:ext cx="4698815" cy="598876"/>
            <a:chOff x="6782240" y="2001936"/>
            <a:chExt cx="4698815" cy="598876"/>
          </a:xfrm>
        </p:grpSpPr>
        <p:sp>
          <p:nvSpPr>
            <p:cNvPr id="7" name="TextBox 216"/>
            <p:cNvSpPr txBox="1"/>
            <p:nvPr/>
          </p:nvSpPr>
          <p:spPr>
            <a:xfrm>
              <a:off x="6782240" y="2001936"/>
              <a:ext cx="24415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Count Vector features</a:t>
              </a:r>
            </a:p>
          </p:txBody>
        </p:sp>
        <p:sp>
          <p:nvSpPr>
            <p:cNvPr id="8" name="TextBox 217"/>
            <p:cNvSpPr txBox="1"/>
            <p:nvPr/>
          </p:nvSpPr>
          <p:spPr>
            <a:xfrm>
              <a:off x="6782241" y="2293035"/>
              <a:ext cx="4698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rgbClr val="333333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-Turn text to numbers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218"/>
          <p:cNvGrpSpPr/>
          <p:nvPr/>
        </p:nvGrpSpPr>
        <p:grpSpPr>
          <a:xfrm>
            <a:off x="2705859" y="3189140"/>
            <a:ext cx="5693866" cy="598876"/>
            <a:chOff x="6782240" y="2001936"/>
            <a:chExt cx="5693866" cy="598876"/>
          </a:xfrm>
        </p:grpSpPr>
        <p:sp>
          <p:nvSpPr>
            <p:cNvPr id="10" name="TextBox 219"/>
            <p:cNvSpPr txBox="1"/>
            <p:nvPr/>
          </p:nvSpPr>
          <p:spPr>
            <a:xfrm>
              <a:off x="6782240" y="2001936"/>
              <a:ext cx="5693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Term frequency–inverse document frequency(TF-IDF)</a:t>
              </a:r>
            </a:p>
          </p:txBody>
        </p:sp>
        <p:sp>
          <p:nvSpPr>
            <p:cNvPr id="11" name="TextBox 220"/>
            <p:cNvSpPr txBox="1"/>
            <p:nvPr/>
          </p:nvSpPr>
          <p:spPr>
            <a:xfrm>
              <a:off x="6782240" y="2293035"/>
              <a:ext cx="4698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-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Add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more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weights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on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important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Light" panose="020B0300000000000000" pitchFamily="34" charset="-122"/>
                  <a:cs typeface="Open Sans" panose="020B0606030504020204" pitchFamily="34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</a:rPr>
                <a:t>words</a:t>
              </a:r>
            </a:p>
          </p:txBody>
        </p:sp>
      </p:grpSp>
      <p:grpSp>
        <p:nvGrpSpPr>
          <p:cNvPr id="12" name="Group 221"/>
          <p:cNvGrpSpPr/>
          <p:nvPr/>
        </p:nvGrpSpPr>
        <p:grpSpPr>
          <a:xfrm>
            <a:off x="2786918" y="4324842"/>
            <a:ext cx="4698814" cy="1861778"/>
            <a:chOff x="6782240" y="2001936"/>
            <a:chExt cx="4698814" cy="2073786"/>
          </a:xfrm>
        </p:grpSpPr>
        <p:sp>
          <p:nvSpPr>
            <p:cNvPr id="13" name="TextBox 222"/>
            <p:cNvSpPr txBox="1"/>
            <p:nvPr/>
          </p:nvSpPr>
          <p:spPr>
            <a:xfrm>
              <a:off x="6782240" y="2001936"/>
              <a:ext cx="2337307" cy="357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Open Sans" panose="020B0606030504020204" pitchFamily="34" charset="0"/>
                </a:rPr>
                <a:t>Text- based features </a:t>
              </a:r>
            </a:p>
          </p:txBody>
        </p:sp>
        <p:sp>
          <p:nvSpPr>
            <p:cNvPr id="14" name="TextBox 223"/>
            <p:cNvSpPr txBox="1"/>
            <p:nvPr/>
          </p:nvSpPr>
          <p:spPr>
            <a:xfrm>
              <a:off x="6782240" y="2293035"/>
              <a:ext cx="4698814" cy="1782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Count characters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Count words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Word density = character count / word count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Punctuation count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Title word count</a:t>
              </a:r>
            </a:p>
            <a:p>
              <a:pPr indent="-285750">
                <a:buFontTx/>
                <a:buChar char="-"/>
                <a:defRPr/>
              </a:pPr>
              <a:r>
                <a:rPr lang="en-US" altLang="zh-CN" sz="1400" dirty="0">
                  <a:solidFill>
                    <a:srgbClr val="333333"/>
                  </a:solidFill>
                  <a:ea typeface="思源黑体 CN Light" panose="020B0300000000000000" pitchFamily="34" charset="-122"/>
                  <a:cs typeface="Open Sans" panose="020B0606030504020204" pitchFamily="34" charset="0"/>
                </a:rPr>
                <a:t>Uppercase word count</a:t>
              </a:r>
            </a:p>
            <a:p>
              <a:pPr marL="285750" indent="-285750">
                <a:buFontTx/>
                <a:buChar char="-"/>
                <a:defRPr/>
              </a:pP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endParaRPr>
            </a:p>
          </p:txBody>
        </p:sp>
      </p:grpSp>
      <p:grpSp>
        <p:nvGrpSpPr>
          <p:cNvPr id="27" name="Group 240"/>
          <p:cNvGrpSpPr/>
          <p:nvPr/>
        </p:nvGrpSpPr>
        <p:grpSpPr>
          <a:xfrm>
            <a:off x="1876741" y="4478642"/>
            <a:ext cx="577663" cy="577663"/>
            <a:chOff x="4364061" y="3711067"/>
            <a:chExt cx="577663" cy="577663"/>
          </a:xfrm>
        </p:grpSpPr>
        <p:sp>
          <p:nvSpPr>
            <p:cNvPr id="28" name="Oval 241"/>
            <p:cNvSpPr/>
            <p:nvPr/>
          </p:nvSpPr>
          <p:spPr>
            <a:xfrm>
              <a:off x="4364061" y="3711067"/>
              <a:ext cx="577663" cy="57766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242"/>
            <p:cNvSpPr>
              <a:spLocks noChangeAspect="1" noChangeArrowheads="1"/>
            </p:cNvSpPr>
            <p:nvPr/>
          </p:nvSpPr>
          <p:spPr bwMode="auto">
            <a:xfrm>
              <a:off x="4513260" y="3832779"/>
              <a:ext cx="279265" cy="334239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charset="0"/>
                <a:cs typeface="+mn-cs"/>
              </a:endParaRPr>
            </a:p>
          </p:txBody>
        </p:sp>
      </p:grpSp>
      <p:grpSp>
        <p:nvGrpSpPr>
          <p:cNvPr id="30" name="Group 243"/>
          <p:cNvGrpSpPr/>
          <p:nvPr/>
        </p:nvGrpSpPr>
        <p:grpSpPr>
          <a:xfrm>
            <a:off x="1849246" y="3262570"/>
            <a:ext cx="577663" cy="577663"/>
            <a:chOff x="4364061" y="2854046"/>
            <a:chExt cx="577663" cy="577663"/>
          </a:xfrm>
        </p:grpSpPr>
        <p:sp>
          <p:nvSpPr>
            <p:cNvPr id="31" name="Oval 244"/>
            <p:cNvSpPr/>
            <p:nvPr/>
          </p:nvSpPr>
          <p:spPr>
            <a:xfrm>
              <a:off x="4364061" y="2854046"/>
              <a:ext cx="577663" cy="577663"/>
            </a:xfrm>
            <a:prstGeom prst="ellipse">
              <a:avLst/>
            </a:prstGeom>
            <a:solidFill>
              <a:srgbClr val="96B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325"/>
            <p:cNvSpPr>
              <a:spLocks noChangeAspect="1" noChangeArrowheads="1"/>
            </p:cNvSpPr>
            <p:nvPr/>
          </p:nvSpPr>
          <p:spPr bwMode="auto">
            <a:xfrm>
              <a:off x="4511899" y="2953052"/>
              <a:ext cx="281987" cy="379650"/>
            </a:xfrm>
            <a:custGeom>
              <a:avLst/>
              <a:gdLst>
                <a:gd name="T0" fmla="*/ 694 w 1046"/>
                <a:gd name="T1" fmla="*/ 1053 h 1405"/>
                <a:gd name="T2" fmla="*/ 176 w 1046"/>
                <a:gd name="T3" fmla="*/ 526 h 1405"/>
                <a:gd name="T4" fmla="*/ 870 w 1046"/>
                <a:gd name="T5" fmla="*/ 526 h 1405"/>
                <a:gd name="T6" fmla="*/ 393 w 1046"/>
                <a:gd name="T7" fmla="*/ 1229 h 1405"/>
                <a:gd name="T8" fmla="*/ 393 w 1046"/>
                <a:gd name="T9" fmla="*/ 1321 h 1405"/>
                <a:gd name="T10" fmla="*/ 519 w 1046"/>
                <a:gd name="T11" fmla="*/ 1404 h 1405"/>
                <a:gd name="T12" fmla="*/ 652 w 1046"/>
                <a:gd name="T13" fmla="*/ 1321 h 1405"/>
                <a:gd name="T14" fmla="*/ 652 w 1046"/>
                <a:gd name="T15" fmla="*/ 1229 h 1405"/>
                <a:gd name="T16" fmla="*/ 393 w 1046"/>
                <a:gd name="T17" fmla="*/ 1095 h 1405"/>
                <a:gd name="T18" fmla="*/ 393 w 1046"/>
                <a:gd name="T19" fmla="*/ 1187 h 1405"/>
                <a:gd name="T20" fmla="*/ 694 w 1046"/>
                <a:gd name="T21" fmla="*/ 1145 h 1405"/>
                <a:gd name="T22" fmla="*/ 42 w 1046"/>
                <a:gd name="T23" fmla="*/ 301 h 1405"/>
                <a:gd name="T24" fmla="*/ 168 w 1046"/>
                <a:gd name="T25" fmla="*/ 275 h 1405"/>
                <a:gd name="T26" fmla="*/ 42 w 1046"/>
                <a:gd name="T27" fmla="*/ 301 h 1405"/>
                <a:gd name="T28" fmla="*/ 569 w 1046"/>
                <a:gd name="T29" fmla="*/ 0 h 1405"/>
                <a:gd name="T30" fmla="*/ 477 w 1046"/>
                <a:gd name="T31" fmla="*/ 92 h 1405"/>
                <a:gd name="T32" fmla="*/ 569 w 1046"/>
                <a:gd name="T33" fmla="*/ 92 h 1405"/>
                <a:gd name="T34" fmla="*/ 301 w 1046"/>
                <a:gd name="T35" fmla="*/ 50 h 1405"/>
                <a:gd name="T36" fmla="*/ 268 w 1046"/>
                <a:gd name="T37" fmla="*/ 175 h 1405"/>
                <a:gd name="T38" fmla="*/ 1004 w 1046"/>
                <a:gd name="T39" fmla="*/ 301 h 1405"/>
                <a:gd name="T40" fmla="*/ 878 w 1046"/>
                <a:gd name="T41" fmla="*/ 275 h 1405"/>
                <a:gd name="T42" fmla="*/ 1004 w 1046"/>
                <a:gd name="T43" fmla="*/ 301 h 1405"/>
                <a:gd name="T44" fmla="*/ 744 w 1046"/>
                <a:gd name="T45" fmla="*/ 50 h 1405"/>
                <a:gd name="T46" fmla="*/ 778 w 1046"/>
                <a:gd name="T47" fmla="*/ 175 h 1405"/>
                <a:gd name="T48" fmla="*/ 84 w 1046"/>
                <a:gd name="T49" fmla="*/ 526 h 1405"/>
                <a:gd name="T50" fmla="*/ 0 w 1046"/>
                <a:gd name="T51" fmla="*/ 485 h 1405"/>
                <a:gd name="T52" fmla="*/ 92 w 1046"/>
                <a:gd name="T53" fmla="*/ 568 h 1405"/>
                <a:gd name="T54" fmla="*/ 953 w 1046"/>
                <a:gd name="T55" fmla="*/ 485 h 1405"/>
                <a:gd name="T56" fmla="*/ 953 w 1046"/>
                <a:gd name="T57" fmla="*/ 568 h 1405"/>
                <a:gd name="T58" fmla="*/ 1045 w 1046"/>
                <a:gd name="T59" fmla="*/ 485 h 1405"/>
                <a:gd name="T60" fmla="*/ 886 w 1046"/>
                <a:gd name="T61" fmla="*/ 786 h 1405"/>
                <a:gd name="T62" fmla="*/ 1004 w 1046"/>
                <a:gd name="T63" fmla="*/ 752 h 1405"/>
                <a:gd name="T64" fmla="*/ 886 w 1046"/>
                <a:gd name="T65" fmla="*/ 786 h 1405"/>
                <a:gd name="T66" fmla="*/ 92 w 1046"/>
                <a:gd name="T67" fmla="*/ 827 h 1405"/>
                <a:gd name="T68" fmla="*/ 126 w 1046"/>
                <a:gd name="T69" fmla="*/ 710 h 1405"/>
                <a:gd name="T70" fmla="*/ 42 w 1046"/>
                <a:gd name="T71" fmla="*/ 752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6" h="1405">
                  <a:moveTo>
                    <a:pt x="870" y="526"/>
                  </a:moveTo>
                  <a:cubicBezTo>
                    <a:pt x="870" y="702"/>
                    <a:pt x="694" y="877"/>
                    <a:pt x="694" y="1053"/>
                  </a:cubicBezTo>
                  <a:cubicBezTo>
                    <a:pt x="343" y="1053"/>
                    <a:pt x="343" y="1053"/>
                    <a:pt x="343" y="1053"/>
                  </a:cubicBezTo>
                  <a:cubicBezTo>
                    <a:pt x="343" y="877"/>
                    <a:pt x="176" y="702"/>
                    <a:pt x="176" y="526"/>
                  </a:cubicBezTo>
                  <a:cubicBezTo>
                    <a:pt x="176" y="334"/>
                    <a:pt x="326" y="175"/>
                    <a:pt x="519" y="175"/>
                  </a:cubicBezTo>
                  <a:cubicBezTo>
                    <a:pt x="719" y="175"/>
                    <a:pt x="870" y="334"/>
                    <a:pt x="870" y="526"/>
                  </a:cubicBezTo>
                  <a:close/>
                  <a:moveTo>
                    <a:pt x="652" y="1229"/>
                  </a:moveTo>
                  <a:cubicBezTo>
                    <a:pt x="393" y="1229"/>
                    <a:pt x="393" y="1229"/>
                    <a:pt x="393" y="1229"/>
                  </a:cubicBezTo>
                  <a:cubicBezTo>
                    <a:pt x="368" y="1229"/>
                    <a:pt x="343" y="1245"/>
                    <a:pt x="343" y="1270"/>
                  </a:cubicBezTo>
                  <a:cubicBezTo>
                    <a:pt x="343" y="1296"/>
                    <a:pt x="368" y="1321"/>
                    <a:pt x="393" y="1321"/>
                  </a:cubicBezTo>
                  <a:cubicBezTo>
                    <a:pt x="402" y="1321"/>
                    <a:pt x="402" y="1321"/>
                    <a:pt x="402" y="1321"/>
                  </a:cubicBezTo>
                  <a:cubicBezTo>
                    <a:pt x="418" y="1371"/>
                    <a:pt x="469" y="1404"/>
                    <a:pt x="519" y="1404"/>
                  </a:cubicBezTo>
                  <a:cubicBezTo>
                    <a:pt x="577" y="1404"/>
                    <a:pt x="627" y="1371"/>
                    <a:pt x="644" y="1321"/>
                  </a:cubicBezTo>
                  <a:cubicBezTo>
                    <a:pt x="652" y="1321"/>
                    <a:pt x="652" y="1321"/>
                    <a:pt x="652" y="1321"/>
                  </a:cubicBezTo>
                  <a:cubicBezTo>
                    <a:pt x="677" y="1321"/>
                    <a:pt x="694" y="1296"/>
                    <a:pt x="694" y="1270"/>
                  </a:cubicBezTo>
                  <a:cubicBezTo>
                    <a:pt x="694" y="1245"/>
                    <a:pt x="677" y="1229"/>
                    <a:pt x="652" y="1229"/>
                  </a:cubicBezTo>
                  <a:close/>
                  <a:moveTo>
                    <a:pt x="652" y="1095"/>
                  </a:moveTo>
                  <a:cubicBezTo>
                    <a:pt x="393" y="1095"/>
                    <a:pt x="393" y="1095"/>
                    <a:pt x="393" y="1095"/>
                  </a:cubicBezTo>
                  <a:cubicBezTo>
                    <a:pt x="368" y="1095"/>
                    <a:pt x="343" y="1120"/>
                    <a:pt x="343" y="1145"/>
                  </a:cubicBezTo>
                  <a:cubicBezTo>
                    <a:pt x="343" y="1162"/>
                    <a:pt x="368" y="1187"/>
                    <a:pt x="393" y="1187"/>
                  </a:cubicBezTo>
                  <a:cubicBezTo>
                    <a:pt x="652" y="1187"/>
                    <a:pt x="652" y="1187"/>
                    <a:pt x="652" y="1187"/>
                  </a:cubicBezTo>
                  <a:cubicBezTo>
                    <a:pt x="677" y="1187"/>
                    <a:pt x="694" y="1162"/>
                    <a:pt x="694" y="1145"/>
                  </a:cubicBezTo>
                  <a:cubicBezTo>
                    <a:pt x="694" y="1120"/>
                    <a:pt x="677" y="1095"/>
                    <a:pt x="652" y="1095"/>
                  </a:cubicBezTo>
                  <a:close/>
                  <a:moveTo>
                    <a:pt x="42" y="301"/>
                  </a:moveTo>
                  <a:cubicBezTo>
                    <a:pt x="126" y="351"/>
                    <a:pt x="126" y="351"/>
                    <a:pt x="126" y="351"/>
                  </a:cubicBezTo>
                  <a:cubicBezTo>
                    <a:pt x="134" y="326"/>
                    <a:pt x="151" y="301"/>
                    <a:pt x="168" y="275"/>
                  </a:cubicBezTo>
                  <a:cubicBezTo>
                    <a:pt x="92" y="225"/>
                    <a:pt x="92" y="225"/>
                    <a:pt x="92" y="225"/>
                  </a:cubicBezTo>
                  <a:lnTo>
                    <a:pt x="42" y="301"/>
                  </a:lnTo>
                  <a:close/>
                  <a:moveTo>
                    <a:pt x="569" y="92"/>
                  </a:moveTo>
                  <a:cubicBezTo>
                    <a:pt x="569" y="0"/>
                    <a:pt x="569" y="0"/>
                    <a:pt x="569" y="0"/>
                  </a:cubicBezTo>
                  <a:cubicBezTo>
                    <a:pt x="477" y="0"/>
                    <a:pt x="477" y="0"/>
                    <a:pt x="477" y="0"/>
                  </a:cubicBezTo>
                  <a:cubicBezTo>
                    <a:pt x="477" y="92"/>
                    <a:pt x="477" y="92"/>
                    <a:pt x="477" y="92"/>
                  </a:cubicBezTo>
                  <a:cubicBezTo>
                    <a:pt x="493" y="92"/>
                    <a:pt x="510" y="92"/>
                    <a:pt x="519" y="92"/>
                  </a:cubicBezTo>
                  <a:cubicBezTo>
                    <a:pt x="535" y="92"/>
                    <a:pt x="552" y="92"/>
                    <a:pt x="569" y="92"/>
                  </a:cubicBezTo>
                  <a:close/>
                  <a:moveTo>
                    <a:pt x="343" y="133"/>
                  </a:moveTo>
                  <a:cubicBezTo>
                    <a:pt x="301" y="50"/>
                    <a:pt x="301" y="50"/>
                    <a:pt x="301" y="50"/>
                  </a:cubicBezTo>
                  <a:cubicBezTo>
                    <a:pt x="218" y="92"/>
                    <a:pt x="218" y="92"/>
                    <a:pt x="218" y="92"/>
                  </a:cubicBezTo>
                  <a:cubicBezTo>
                    <a:pt x="268" y="175"/>
                    <a:pt x="268" y="175"/>
                    <a:pt x="268" y="175"/>
                  </a:cubicBezTo>
                  <a:cubicBezTo>
                    <a:pt x="293" y="159"/>
                    <a:pt x="318" y="142"/>
                    <a:pt x="343" y="133"/>
                  </a:cubicBezTo>
                  <a:close/>
                  <a:moveTo>
                    <a:pt x="1004" y="301"/>
                  </a:moveTo>
                  <a:cubicBezTo>
                    <a:pt x="953" y="225"/>
                    <a:pt x="953" y="225"/>
                    <a:pt x="953" y="225"/>
                  </a:cubicBezTo>
                  <a:cubicBezTo>
                    <a:pt x="878" y="275"/>
                    <a:pt x="878" y="275"/>
                    <a:pt x="878" y="275"/>
                  </a:cubicBezTo>
                  <a:cubicBezTo>
                    <a:pt x="895" y="301"/>
                    <a:pt x="912" y="326"/>
                    <a:pt x="920" y="351"/>
                  </a:cubicBezTo>
                  <a:lnTo>
                    <a:pt x="1004" y="301"/>
                  </a:lnTo>
                  <a:close/>
                  <a:moveTo>
                    <a:pt x="820" y="92"/>
                  </a:moveTo>
                  <a:cubicBezTo>
                    <a:pt x="744" y="50"/>
                    <a:pt x="744" y="50"/>
                    <a:pt x="744" y="50"/>
                  </a:cubicBezTo>
                  <a:cubicBezTo>
                    <a:pt x="702" y="133"/>
                    <a:pt x="702" y="133"/>
                    <a:pt x="702" y="133"/>
                  </a:cubicBezTo>
                  <a:cubicBezTo>
                    <a:pt x="727" y="142"/>
                    <a:pt x="753" y="159"/>
                    <a:pt x="778" y="175"/>
                  </a:cubicBezTo>
                  <a:lnTo>
                    <a:pt x="820" y="92"/>
                  </a:lnTo>
                  <a:close/>
                  <a:moveTo>
                    <a:pt x="84" y="526"/>
                  </a:moveTo>
                  <a:cubicBezTo>
                    <a:pt x="84" y="510"/>
                    <a:pt x="84" y="501"/>
                    <a:pt x="92" y="485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92" y="568"/>
                    <a:pt x="92" y="568"/>
                    <a:pt x="92" y="568"/>
                  </a:cubicBezTo>
                  <a:cubicBezTo>
                    <a:pt x="84" y="560"/>
                    <a:pt x="84" y="543"/>
                    <a:pt x="84" y="526"/>
                  </a:cubicBezTo>
                  <a:close/>
                  <a:moveTo>
                    <a:pt x="953" y="485"/>
                  </a:moveTo>
                  <a:cubicBezTo>
                    <a:pt x="953" y="501"/>
                    <a:pt x="962" y="510"/>
                    <a:pt x="962" y="526"/>
                  </a:cubicBezTo>
                  <a:cubicBezTo>
                    <a:pt x="962" y="543"/>
                    <a:pt x="953" y="560"/>
                    <a:pt x="953" y="568"/>
                  </a:cubicBezTo>
                  <a:cubicBezTo>
                    <a:pt x="1045" y="568"/>
                    <a:pt x="1045" y="568"/>
                    <a:pt x="1045" y="568"/>
                  </a:cubicBezTo>
                  <a:cubicBezTo>
                    <a:pt x="1045" y="485"/>
                    <a:pt x="1045" y="485"/>
                    <a:pt x="1045" y="485"/>
                  </a:cubicBezTo>
                  <a:lnTo>
                    <a:pt x="953" y="485"/>
                  </a:lnTo>
                  <a:close/>
                  <a:moveTo>
                    <a:pt x="886" y="786"/>
                  </a:moveTo>
                  <a:cubicBezTo>
                    <a:pt x="953" y="827"/>
                    <a:pt x="953" y="827"/>
                    <a:pt x="953" y="827"/>
                  </a:cubicBezTo>
                  <a:cubicBezTo>
                    <a:pt x="1004" y="752"/>
                    <a:pt x="1004" y="752"/>
                    <a:pt x="1004" y="752"/>
                  </a:cubicBezTo>
                  <a:cubicBezTo>
                    <a:pt x="920" y="710"/>
                    <a:pt x="920" y="710"/>
                    <a:pt x="920" y="710"/>
                  </a:cubicBezTo>
                  <a:cubicBezTo>
                    <a:pt x="912" y="735"/>
                    <a:pt x="895" y="761"/>
                    <a:pt x="886" y="786"/>
                  </a:cubicBezTo>
                  <a:close/>
                  <a:moveTo>
                    <a:pt x="42" y="752"/>
                  </a:moveTo>
                  <a:cubicBezTo>
                    <a:pt x="92" y="827"/>
                    <a:pt x="92" y="827"/>
                    <a:pt x="92" y="827"/>
                  </a:cubicBezTo>
                  <a:cubicBezTo>
                    <a:pt x="159" y="786"/>
                    <a:pt x="159" y="786"/>
                    <a:pt x="159" y="786"/>
                  </a:cubicBezTo>
                  <a:cubicBezTo>
                    <a:pt x="151" y="761"/>
                    <a:pt x="134" y="735"/>
                    <a:pt x="126" y="710"/>
                  </a:cubicBezTo>
                  <a:lnTo>
                    <a:pt x="42" y="752"/>
                  </a:lnTo>
                  <a:close/>
                  <a:moveTo>
                    <a:pt x="42" y="752"/>
                  </a:moveTo>
                  <a:lnTo>
                    <a:pt x="42" y="7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宋体" charset="0"/>
                <a:cs typeface="+mn-cs"/>
              </a:endParaRPr>
            </a:p>
          </p:txBody>
        </p:sp>
      </p:grpSp>
      <p:grpSp>
        <p:nvGrpSpPr>
          <p:cNvPr id="33" name="Group 246"/>
          <p:cNvGrpSpPr/>
          <p:nvPr/>
        </p:nvGrpSpPr>
        <p:grpSpPr>
          <a:xfrm>
            <a:off x="1847675" y="2204889"/>
            <a:ext cx="577663" cy="577663"/>
            <a:chOff x="4364061" y="1997025"/>
            <a:chExt cx="577663" cy="577663"/>
          </a:xfrm>
        </p:grpSpPr>
        <p:sp>
          <p:nvSpPr>
            <p:cNvPr id="34" name="Oval 247"/>
            <p:cNvSpPr/>
            <p:nvPr/>
          </p:nvSpPr>
          <p:spPr>
            <a:xfrm>
              <a:off x="4364061" y="1997025"/>
              <a:ext cx="577663" cy="577663"/>
            </a:xfrm>
            <a:prstGeom prst="ellipse">
              <a:avLst/>
            </a:prstGeom>
            <a:solidFill>
              <a:srgbClr val="B3D4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5" name="AutoShape 87"/>
            <p:cNvSpPr>
              <a:spLocks noChangeAspect="1"/>
            </p:cNvSpPr>
            <p:nvPr/>
          </p:nvSpPr>
          <p:spPr bwMode="auto">
            <a:xfrm>
              <a:off x="4504011" y="2136937"/>
              <a:ext cx="297762" cy="297839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" sz="6600" b="0" i="0" u="none" strike="noStrike" kern="1200" cap="none" spc="0" normalizeH="0" baseline="0" noProof="0" dirty="0">
                <a:ln>
                  <a:noFill/>
                </a:ln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Gill Sans" panose="020B0502020104020203" charset="0"/>
                <a:sym typeface="Gill Sans" panose="020B0502020104020203" charset="0"/>
              </a:endParaRPr>
            </a:p>
          </p:txBody>
        </p:sp>
      </p:grp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41FBF9E-F6B8-BCB3-71B8-F968061270F2}"/>
              </a:ext>
            </a:extLst>
          </p:cNvPr>
          <p:cNvSpPr/>
          <p:nvPr/>
        </p:nvSpPr>
        <p:spPr>
          <a:xfrm>
            <a:off x="8829515" y="1564164"/>
            <a:ext cx="345886" cy="4692148"/>
          </a:xfrm>
          <a:prstGeom prst="rightBrace">
            <a:avLst/>
          </a:prstGeom>
          <a:solidFill>
            <a:srgbClr val="79A8A9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65">
            <a:extLst>
              <a:ext uri="{FF2B5EF4-FFF2-40B4-BE49-F238E27FC236}">
                <a16:creationId xmlns:a16="http://schemas.microsoft.com/office/drawing/2014/main" id="{30E05FF9-A77D-E353-5E05-B314CADFFAA1}"/>
              </a:ext>
            </a:extLst>
          </p:cNvPr>
          <p:cNvSpPr/>
          <p:nvPr/>
        </p:nvSpPr>
        <p:spPr>
          <a:xfrm rot="2700000">
            <a:off x="9484647" y="3655434"/>
            <a:ext cx="509608" cy="509608"/>
          </a:xfrm>
          <a:prstGeom prst="rect">
            <a:avLst/>
          </a:prstGeom>
          <a:solidFill>
            <a:srgbClr val="EAA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grpSp>
        <p:nvGrpSpPr>
          <p:cNvPr id="42" name="Group 71">
            <a:extLst>
              <a:ext uri="{FF2B5EF4-FFF2-40B4-BE49-F238E27FC236}">
                <a16:creationId xmlns:a16="http://schemas.microsoft.com/office/drawing/2014/main" id="{BA62D90B-0E8F-C41F-E722-F6AF6BD33B64}"/>
              </a:ext>
            </a:extLst>
          </p:cNvPr>
          <p:cNvGrpSpPr/>
          <p:nvPr/>
        </p:nvGrpSpPr>
        <p:grpSpPr>
          <a:xfrm>
            <a:off x="9605191" y="3719215"/>
            <a:ext cx="228380" cy="332912"/>
            <a:chOff x="3582988" y="3510757"/>
            <a:chExt cx="319088" cy="465138"/>
          </a:xfrm>
          <a:solidFill>
            <a:schemeClr val="bg1"/>
          </a:solidFill>
        </p:grpSpPr>
        <p:sp>
          <p:nvSpPr>
            <p:cNvPr id="43" name="AutoShape 113">
              <a:extLst>
                <a:ext uri="{FF2B5EF4-FFF2-40B4-BE49-F238E27FC236}">
                  <a16:creationId xmlns:a16="http://schemas.microsoft.com/office/drawing/2014/main" id="{DF68FC1E-8220-B1E0-2028-40C17521EC58}"/>
                </a:ext>
              </a:extLst>
            </p:cNvPr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44" name="AutoShape 114">
              <a:extLst>
                <a:ext uri="{FF2B5EF4-FFF2-40B4-BE49-F238E27FC236}">
                  <a16:creationId xmlns:a16="http://schemas.microsoft.com/office/drawing/2014/main" id="{AF15B39C-7FEC-1861-8938-1D87F047C7A8}"/>
                </a:ext>
              </a:extLst>
            </p:cNvPr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45" name="TextBox 46">
            <a:extLst>
              <a:ext uri="{FF2B5EF4-FFF2-40B4-BE49-F238E27FC236}">
                <a16:creationId xmlns:a16="http://schemas.microsoft.com/office/drawing/2014/main" id="{785FD1E7-1006-F096-CCB1-A4B540479C95}"/>
              </a:ext>
            </a:extLst>
          </p:cNvPr>
          <p:cNvSpPr txBox="1"/>
          <p:nvPr/>
        </p:nvSpPr>
        <p:spPr>
          <a:xfrm>
            <a:off x="10161318" y="3756350"/>
            <a:ext cx="232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13</a:t>
            </a:r>
            <a:r>
              <a:rPr lang="zh-CN" alt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1400" b="1" dirty="0">
                <a:solidFill>
                  <a:srgbClr val="000000">
                    <a:lumMod val="65000"/>
                    <a:lumOff val="35000"/>
                  </a:srgb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Open Sans" panose="020B0606030504020204" pitchFamily="34" charset="0"/>
              </a:rPr>
              <a:t>features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8A22751C-1AA2-0185-A953-E00433599A6E}"/>
              </a:ext>
            </a:extLst>
          </p:cNvPr>
          <p:cNvSpPr/>
          <p:nvPr/>
        </p:nvSpPr>
        <p:spPr>
          <a:xfrm>
            <a:off x="10613572" y="4581902"/>
            <a:ext cx="377232" cy="728962"/>
          </a:xfrm>
          <a:prstGeom prst="downArrow">
            <a:avLst/>
          </a:prstGeom>
          <a:solidFill>
            <a:srgbClr val="EAAF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2">
            <a:extLst>
              <a:ext uri="{FF2B5EF4-FFF2-40B4-BE49-F238E27FC236}">
                <a16:creationId xmlns:a16="http://schemas.microsoft.com/office/drawing/2014/main" id="{A5027CB6-7CE0-A304-11BB-BB040BF0C27F}"/>
              </a:ext>
            </a:extLst>
          </p:cNvPr>
          <p:cNvSpPr/>
          <p:nvPr/>
        </p:nvSpPr>
        <p:spPr>
          <a:xfrm>
            <a:off x="9605191" y="5572085"/>
            <a:ext cx="232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Models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532EB39-C61D-35C1-37D3-7454DCDC61DF}"/>
              </a:ext>
            </a:extLst>
          </p:cNvPr>
          <p:cNvSpPr/>
          <p:nvPr/>
        </p:nvSpPr>
        <p:spPr>
          <a:xfrm>
            <a:off x="150137" y="3452328"/>
            <a:ext cx="1104222" cy="386758"/>
          </a:xfrm>
          <a:prstGeom prst="rightArrow">
            <a:avLst/>
          </a:prstGeom>
          <a:solidFill>
            <a:srgbClr val="F8E3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2">
            <a:extLst>
              <a:ext uri="{FF2B5EF4-FFF2-40B4-BE49-F238E27FC236}">
                <a16:creationId xmlns:a16="http://schemas.microsoft.com/office/drawing/2014/main" id="{CFBF4664-C37A-4D88-CD3E-649CC3FB6727}"/>
              </a:ext>
            </a:extLst>
          </p:cNvPr>
          <p:cNvSpPr/>
          <p:nvPr/>
        </p:nvSpPr>
        <p:spPr>
          <a:xfrm>
            <a:off x="-335037" y="2885022"/>
            <a:ext cx="2325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Tweets</a:t>
            </a:r>
          </a:p>
        </p:txBody>
      </p:sp>
      <p:sp>
        <p:nvSpPr>
          <p:cNvPr id="54" name="矩形 8">
            <a:extLst>
              <a:ext uri="{FF2B5EF4-FFF2-40B4-BE49-F238E27FC236}">
                <a16:creationId xmlns:a16="http://schemas.microsoft.com/office/drawing/2014/main" id="{631C9148-15D8-5016-0220-8E448B51CA19}"/>
              </a:ext>
            </a:extLst>
          </p:cNvPr>
          <p:cNvSpPr/>
          <p:nvPr/>
        </p:nvSpPr>
        <p:spPr>
          <a:xfrm>
            <a:off x="3135087" y="251586"/>
            <a:ext cx="66984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spc="600" dirty="0">
                <a:solidFill>
                  <a:srgbClr val="1F4E5F"/>
                </a:solidFill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Data Pipeline</a:t>
            </a:r>
            <a:endParaRPr kumimoji="0" lang="en-US" altLang="zh-CN" sz="3200" b="0" i="0" u="none" strike="noStrike" kern="1200" cap="none" spc="600" normalizeH="0" baseline="0" noProof="0" dirty="0">
              <a:ln>
                <a:noFill/>
              </a:ln>
              <a:solidFill>
                <a:srgbClr val="1F4E5F"/>
              </a:solidFill>
              <a:effectLst/>
              <a:uLnTx/>
              <a:uFillTx/>
              <a:latin typeface="字魂95号-手刻宋" panose="00000500000000000000" pitchFamily="2" charset="-122"/>
              <a:ea typeface="字魂95号-手刻宋" panose="00000500000000000000" pitchFamily="2" charset="-122"/>
              <a:cs typeface="Segoe UI Light 8" panose="020B0502040204020203" pitchFamily="34" charset="0"/>
            </a:endParaRPr>
          </a:p>
        </p:txBody>
      </p:sp>
      <p:cxnSp>
        <p:nvCxnSpPr>
          <p:cNvPr id="56" name="直接连接符 8">
            <a:extLst>
              <a:ext uri="{FF2B5EF4-FFF2-40B4-BE49-F238E27FC236}">
                <a16:creationId xmlns:a16="http://schemas.microsoft.com/office/drawing/2014/main" id="{59988481-06D4-1B4E-3FE2-5EAAFDC133E4}"/>
              </a:ext>
            </a:extLst>
          </p:cNvPr>
          <p:cNvCxnSpPr/>
          <p:nvPr/>
        </p:nvCxnSpPr>
        <p:spPr>
          <a:xfrm>
            <a:off x="5794248" y="836361"/>
            <a:ext cx="603504" cy="0"/>
          </a:xfrm>
          <a:prstGeom prst="line">
            <a:avLst/>
          </a:prstGeom>
          <a:ln>
            <a:solidFill>
              <a:srgbClr val="1F4E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2">
            <a:extLst>
              <a:ext uri="{FF2B5EF4-FFF2-40B4-BE49-F238E27FC236}">
                <a16:creationId xmlns:a16="http://schemas.microsoft.com/office/drawing/2014/main" id="{6965DFC1-8085-D9CA-12F5-E8BFEEDC23F2}"/>
              </a:ext>
            </a:extLst>
          </p:cNvPr>
          <p:cNvSpPr/>
          <p:nvPr/>
        </p:nvSpPr>
        <p:spPr>
          <a:xfrm>
            <a:off x="133259" y="4021694"/>
            <a:ext cx="1104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600" normalizeH="0" baseline="0" noProof="0" dirty="0">
                <a:ln>
                  <a:noFill/>
                </a:ln>
                <a:solidFill>
                  <a:srgbClr val="1F4E5F"/>
                </a:solidFill>
                <a:effectLst/>
                <a:uLnTx/>
                <a:uFillTx/>
                <a:latin typeface="字魂95号-手刻宋" panose="00000500000000000000" pitchFamily="2" charset="-122"/>
                <a:ea typeface="字魂95号-手刻宋" panose="00000500000000000000" pitchFamily="2" charset="-122"/>
                <a:cs typeface="Segoe UI Light 8" panose="020B0502040204020203" pitchFamily="34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8512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 p14:presetBounceEnd="5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0" grpId="0" animBg="1"/>
          <p:bldP spid="41" grpId="0" animBg="1"/>
          <p:bldP spid="45" grpId="0"/>
          <p:bldP spid="46" grpId="0" animBg="1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16" presetClass="entr" presetSubtype="2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3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0" grpId="0" animBg="1"/>
          <p:bldP spid="41" grpId="0" animBg="1"/>
          <p:bldP spid="45" grpId="0"/>
          <p:bldP spid="46" grpId="0" animBg="1"/>
          <p:bldP spid="47" grpId="0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825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Chirp Bold</vt:lpstr>
      <vt:lpstr>Gen Jyuu Gothic Regular</vt:lpstr>
      <vt:lpstr>Gill Sans</vt:lpstr>
      <vt:lpstr>Rajdhani Medium</vt:lpstr>
      <vt:lpstr>zihun35hao-jindianyahei</vt:lpstr>
      <vt:lpstr>字魂36号-正文宋楷</vt:lpstr>
      <vt:lpstr>字魂95号-手刻宋</vt:lpstr>
      <vt:lpstr>思源黑体 CN Bold</vt:lpstr>
      <vt:lpstr>思源黑体 CN Light</vt:lpstr>
      <vt:lpstr>思源黑体 CN Normal</vt:lpstr>
      <vt:lpstr>方正清刻本悦宋简体</vt:lpstr>
      <vt:lpstr>等线</vt:lpstr>
      <vt:lpstr>等线 Light</vt:lpstr>
      <vt:lpstr>Arial</vt:lpstr>
      <vt:lpstr>Lato Light</vt:lpstr>
      <vt:lpstr>Open Sans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淑铮</dc:creator>
  <cp:lastModifiedBy>Clivia Kong</cp:lastModifiedBy>
  <cp:revision>97</cp:revision>
  <dcterms:created xsi:type="dcterms:W3CDTF">2021-05-22T23:58:28Z</dcterms:created>
  <dcterms:modified xsi:type="dcterms:W3CDTF">2022-10-21T21:38:39Z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2052-2.3.2.3823</vt:lpwstr>
  </property>
  <property fmtid="{D5CDD505-2E9C-101B-9397-08002B2CF9AE}" pid="3" name="KSOTemplateUUID">
    <vt:lpwstr>v1.0_mb_0LpK9RfHU7DKiZ8OuusHiw==</vt:lpwstr>
  </property>
</Properties>
</file>