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handoutMasterIdLst>
    <p:handoutMasterId r:id="rId95"/>
  </p:handoutMasterIdLst>
  <p:sldIdLst>
    <p:sldId id="372" r:id="rId2"/>
    <p:sldId id="735" r:id="rId3"/>
    <p:sldId id="747" r:id="rId4"/>
    <p:sldId id="825" r:id="rId5"/>
    <p:sldId id="835" r:id="rId6"/>
    <p:sldId id="837" r:id="rId7"/>
    <p:sldId id="836" r:id="rId8"/>
    <p:sldId id="823" r:id="rId9"/>
    <p:sldId id="858" r:id="rId10"/>
    <p:sldId id="802" r:id="rId11"/>
    <p:sldId id="803" r:id="rId12"/>
    <p:sldId id="317" r:id="rId13"/>
    <p:sldId id="791" r:id="rId14"/>
    <p:sldId id="820" r:id="rId15"/>
    <p:sldId id="816" r:id="rId16"/>
    <p:sldId id="838" r:id="rId17"/>
    <p:sldId id="817" r:id="rId18"/>
    <p:sldId id="839" r:id="rId19"/>
    <p:sldId id="740" r:id="rId20"/>
    <p:sldId id="736" r:id="rId21"/>
    <p:sldId id="805" r:id="rId22"/>
    <p:sldId id="832" r:id="rId23"/>
    <p:sldId id="833" r:id="rId24"/>
    <p:sldId id="806" r:id="rId25"/>
    <p:sldId id="789" r:id="rId26"/>
    <p:sldId id="320" r:id="rId27"/>
    <p:sldId id="321" r:id="rId28"/>
    <p:sldId id="790" r:id="rId29"/>
    <p:sldId id="842" r:id="rId30"/>
    <p:sldId id="841" r:id="rId31"/>
    <p:sldId id="322" r:id="rId32"/>
    <p:sldId id="840" r:id="rId33"/>
    <p:sldId id="327" r:id="rId34"/>
    <p:sldId id="855" r:id="rId35"/>
    <p:sldId id="797" r:id="rId36"/>
    <p:sldId id="795" r:id="rId37"/>
    <p:sldId id="851" r:id="rId38"/>
    <p:sldId id="852" r:id="rId39"/>
    <p:sldId id="792" r:id="rId40"/>
    <p:sldId id="854" r:id="rId41"/>
    <p:sldId id="845" r:id="rId42"/>
    <p:sldId id="761" r:id="rId43"/>
    <p:sldId id="846" r:id="rId44"/>
    <p:sldId id="847" r:id="rId45"/>
    <p:sldId id="861" r:id="rId46"/>
    <p:sldId id="862" r:id="rId47"/>
    <p:sldId id="864" r:id="rId48"/>
    <p:sldId id="337" r:id="rId49"/>
    <p:sldId id="848" r:id="rId50"/>
    <p:sldId id="859" r:id="rId51"/>
    <p:sldId id="581" r:id="rId52"/>
    <p:sldId id="330" r:id="rId53"/>
    <p:sldId id="331" r:id="rId54"/>
    <p:sldId id="843" r:id="rId55"/>
    <p:sldId id="335" r:id="rId56"/>
    <p:sldId id="333" r:id="rId57"/>
    <p:sldId id="360" r:id="rId58"/>
    <p:sldId id="582" r:id="rId59"/>
    <p:sldId id="741" r:id="rId60"/>
    <p:sldId id="583" r:id="rId61"/>
    <p:sldId id="844" r:id="rId62"/>
    <p:sldId id="807" r:id="rId63"/>
    <p:sldId id="808" r:id="rId64"/>
    <p:sldId id="810" r:id="rId65"/>
    <p:sldId id="811" r:id="rId66"/>
    <p:sldId id="751" r:id="rId67"/>
    <p:sldId id="738" r:id="rId68"/>
    <p:sldId id="748" r:id="rId69"/>
    <p:sldId id="768" r:id="rId70"/>
    <p:sldId id="774" r:id="rId71"/>
    <p:sldId id="853" r:id="rId72"/>
    <p:sldId id="775" r:id="rId73"/>
    <p:sldId id="769" r:id="rId74"/>
    <p:sldId id="812" r:id="rId75"/>
    <p:sldId id="773" r:id="rId76"/>
    <p:sldId id="771" r:id="rId77"/>
    <p:sldId id="813" r:id="rId78"/>
    <p:sldId id="788" r:id="rId79"/>
    <p:sldId id="856" r:id="rId80"/>
    <p:sldId id="777" r:id="rId81"/>
    <p:sldId id="857" r:id="rId82"/>
    <p:sldId id="328" r:id="rId83"/>
    <p:sldId id="860" r:id="rId84"/>
    <p:sldId id="863" r:id="rId85"/>
    <p:sldId id="814" r:id="rId86"/>
    <p:sldId id="815" r:id="rId87"/>
    <p:sldId id="834" r:id="rId88"/>
    <p:sldId id="831" r:id="rId89"/>
    <p:sldId id="663" r:id="rId90"/>
    <p:sldId id="584" r:id="rId91"/>
    <p:sldId id="829" r:id="rId92"/>
    <p:sldId id="828" r:id="rId9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0FBBB52-5BEC-4EFB-8776-B59EEBF8F526}">
          <p14:sldIdLst>
            <p14:sldId id="372"/>
          </p14:sldIdLst>
        </p14:section>
        <p14:section name="Foreword" id="{4389D833-2BDA-4DBC-92B1-211D83204759}">
          <p14:sldIdLst>
            <p14:sldId id="735"/>
          </p14:sldIdLst>
        </p14:section>
        <p14:section name="Related documents" id="{A9931F72-F8BA-4074-8417-39CB3F9AD4EC}">
          <p14:sldIdLst>
            <p14:sldId id="747"/>
            <p14:sldId id="825"/>
            <p14:sldId id="835"/>
            <p14:sldId id="837"/>
            <p14:sldId id="836"/>
          </p14:sldIdLst>
        </p14:section>
        <p14:section name="Table of Content" id="{44C98B18-3B58-4185-A01E-0F0B61260078}">
          <p14:sldIdLst>
            <p14:sldId id="823"/>
            <p14:sldId id="858"/>
          </p14:sldIdLst>
        </p14:section>
        <p14:section name="Docker Installation" id="{10D7A994-345E-4BDF-97B5-823B135A4A0C}">
          <p14:sldIdLst>
            <p14:sldId id="802"/>
            <p14:sldId id="803"/>
          </p14:sldIdLst>
        </p14:section>
        <p14:section name="Container Installation" id="{1F493ED1-E4FF-4D45-B858-718049732E57}">
          <p14:sldIdLst>
            <p14:sldId id="317"/>
            <p14:sldId id="791"/>
            <p14:sldId id="820"/>
            <p14:sldId id="816"/>
            <p14:sldId id="838"/>
            <p14:sldId id="817"/>
            <p14:sldId id="839"/>
            <p14:sldId id="740"/>
          </p14:sldIdLst>
        </p14:section>
        <p14:section name="Tryton Permanent Data" id="{DB1894D3-4DD4-44C2-872C-7FABEFBFF7BC}">
          <p14:sldIdLst>
            <p14:sldId id="736"/>
            <p14:sldId id="805"/>
            <p14:sldId id="832"/>
            <p14:sldId id="833"/>
            <p14:sldId id="806"/>
          </p14:sldIdLst>
        </p14:section>
        <p14:section name="Tryton Volatile Data" id="{9F84FFD3-2ECF-4058-814B-126F631C8EC1}">
          <p14:sldIdLst>
            <p14:sldId id="789"/>
            <p14:sldId id="320"/>
            <p14:sldId id="321"/>
          </p14:sldIdLst>
        </p14:section>
        <p14:section name="Postgres Permanent Data" id="{6F2D3F72-2425-49AF-9275-A9D83B22C73C}">
          <p14:sldIdLst>
            <p14:sldId id="790"/>
            <p14:sldId id="842"/>
            <p14:sldId id="841"/>
            <p14:sldId id="322"/>
            <p14:sldId id="840"/>
            <p14:sldId id="327"/>
          </p14:sldIdLst>
        </p14:section>
        <p14:section name="Container Management" id="{2B726CEC-BB8C-4E94-98A2-12389E617215}">
          <p14:sldIdLst>
            <p14:sldId id="855"/>
            <p14:sldId id="797"/>
            <p14:sldId id="795"/>
            <p14:sldId id="851"/>
            <p14:sldId id="852"/>
          </p14:sldIdLst>
        </p14:section>
        <p14:section name="Container Uninstallation" id="{C9AF97B4-5348-4240-9EBD-D5040B3B8C82}">
          <p14:sldIdLst>
            <p14:sldId id="792"/>
            <p14:sldId id="854"/>
            <p14:sldId id="845"/>
            <p14:sldId id="761"/>
            <p14:sldId id="846"/>
            <p14:sldId id="847"/>
          </p14:sldIdLst>
        </p14:section>
        <p14:section name="Container multi-versioning" id="{9EFE37C1-4AFD-48B0-9B5A-8569F049C048}">
          <p14:sldIdLst>
            <p14:sldId id="861"/>
            <p14:sldId id="862"/>
            <p14:sldId id="864"/>
          </p14:sldIdLst>
        </p14:section>
        <p14:section name="System Reboot" id="{8A2F1F17-5033-40FF-8766-A20D6796AC3C}">
          <p14:sldIdLst>
            <p14:sldId id="337"/>
            <p14:sldId id="848"/>
          </p14:sldIdLst>
        </p14:section>
        <p14:section name="User Interface" id="{5E0AB994-A08C-496C-8ED9-438238FF700F}">
          <p14:sldIdLst>
            <p14:sldId id="859"/>
            <p14:sldId id="581"/>
            <p14:sldId id="330"/>
            <p14:sldId id="331"/>
            <p14:sldId id="843"/>
            <p14:sldId id="335"/>
            <p14:sldId id="333"/>
            <p14:sldId id="360"/>
            <p14:sldId id="582"/>
            <p14:sldId id="741"/>
            <p14:sldId id="583"/>
            <p14:sldId id="844"/>
          </p14:sldIdLst>
        </p14:section>
        <p14:section name="Database Operations" id="{8CEB07D3-61EC-4D3E-AB94-E52960765FA3}">
          <p14:sldIdLst>
            <p14:sldId id="807"/>
            <p14:sldId id="808"/>
            <p14:sldId id="810"/>
            <p14:sldId id="811"/>
            <p14:sldId id="751"/>
          </p14:sldIdLst>
        </p14:section>
        <p14:section name="Database Backup" id="{10626441-B86B-4E26-94C9-D2A4644F984F}">
          <p14:sldIdLst>
            <p14:sldId id="738"/>
            <p14:sldId id="748"/>
            <p14:sldId id="768"/>
            <p14:sldId id="774"/>
            <p14:sldId id="853"/>
            <p14:sldId id="775"/>
            <p14:sldId id="769"/>
            <p14:sldId id="812"/>
          </p14:sldIdLst>
        </p14:section>
        <p14:section name="Database Restore" id="{32C17F3E-77A5-49F5-8C72-82766C19B1CD}">
          <p14:sldIdLst>
            <p14:sldId id="773"/>
            <p14:sldId id="771"/>
            <p14:sldId id="813"/>
            <p14:sldId id="788"/>
            <p14:sldId id="856"/>
            <p14:sldId id="777"/>
            <p14:sldId id="857"/>
          </p14:sldIdLst>
        </p14:section>
        <p14:section name="Multi-database Container" id="{77E2398A-B471-4605-BF54-C5B3291D5BE2}">
          <p14:sldIdLst>
            <p14:sldId id="328"/>
            <p14:sldId id="860"/>
            <p14:sldId id="863"/>
          </p14:sldIdLst>
        </p14:section>
        <p14:section name="Next" id="{1357979F-F085-49CD-88FA-19D7AC54CC2F}">
          <p14:sldIdLst>
            <p14:sldId id="814"/>
            <p14:sldId id="815"/>
          </p14:sldIdLst>
        </p14:section>
        <p14:section name="Issues" id="{490253AE-F783-45C8-B899-9264DDB420CA}">
          <p14:sldIdLst>
            <p14:sldId id="834"/>
            <p14:sldId id="831"/>
          </p14:sldIdLst>
        </p14:section>
        <p14:section name="References" id="{72401A93-FB06-4922-ADDE-CF6653FB1FA5}">
          <p14:sldIdLst>
            <p14:sldId id="663"/>
            <p14:sldId id="584"/>
            <p14:sldId id="829"/>
            <p14:sldId id="8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12" autoAdjust="0"/>
    <p:restoredTop sz="86403" autoAdjust="0"/>
  </p:normalViewPr>
  <p:slideViewPr>
    <p:cSldViewPr snapToGrid="0">
      <p:cViewPr varScale="1">
        <p:scale>
          <a:sx n="74" d="100"/>
          <a:sy n="74" d="100"/>
        </p:scale>
        <p:origin x="72" y="35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01"/>
    </p:cViewPr>
  </p:sorter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00F0DD-3BE8-4B86-ADDA-699ADE7EA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9C4AF-9955-457B-A057-2C8A29A32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8941B-6604-4841-9FBD-A94850160ED1}" type="datetimeFigureOut">
              <a:rPr lang="en-BE" smtClean="0"/>
              <a:t>15/05/2021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F5436-31A4-402E-811B-425087B0D8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B9B63-21DB-4870-90E2-A4630F39A4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76178-C62F-4489-9F25-F8EFFFB3F5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9152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9220-3D18-4077-BD0E-AFA621EE8E9B}" type="datetimeFigureOut">
              <a:rPr lang="en-BE" smtClean="0"/>
              <a:t>15/05/2021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66479-C49B-42E2-ACCE-2DF215461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28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89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3E86-7A33-4D22-8E9F-F281EA0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6C42-BEE4-470A-B5AC-7558E8B2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10632-F240-4C63-9210-00CF48261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00" y="4529138"/>
            <a:ext cx="10693400" cy="722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BE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D070274-3C4E-4DCF-85C4-899802E2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60349" y="6208277"/>
            <a:ext cx="684903" cy="341494"/>
          </a:xfrm>
        </p:spPr>
        <p:txBody>
          <a:bodyPr/>
          <a:lstStyle>
            <a:lvl1pPr algn="ctr">
              <a:defRPr sz="1600"/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4851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BBFEB-A92D-4F5E-9647-A6EE62A9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7FF3-E267-4347-8ABA-9BBBC74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98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5BA2-577D-4800-8973-495AE8E2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6B07-6BC3-411C-B7F5-532E1CD1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1019-989E-4C30-BAF8-0999DF51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2AF0-1DBE-454C-8AA0-54880E88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F1CBF-832D-43BD-909D-ED6F91AF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857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1CB0-4F33-4D9C-BB09-841A8348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43D03-99B2-432E-B305-B6E4337E7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F304A-1667-4D56-9CB1-900B27CB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2160-ACF9-4652-842E-1AC39955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5E9-DD0C-48D0-A0C9-5607326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954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20C3-5636-40D0-BBCA-49E5B8D9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C5FFD-EAE8-4BAA-9DF9-DC871864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BF87-7210-41F8-9413-1BE81F77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1887-7200-4C48-9179-FB8778F4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231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47333-0E07-4A51-9B0B-F9F5830E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A006-8A55-4B3F-92CA-903AA160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93C4-BBD8-45B0-BF93-8B8CFD98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E4D7-659B-4D3B-A1C3-565D2DE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84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1F17-B479-4C65-B0EB-4F2862A4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F21C-EABB-4E90-B262-D4CF94EE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FB04-AFEA-46BF-8664-FCB4DB39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778B-F15A-4246-A018-069ED960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97F9-4D3E-4D8C-A076-2E39E7D4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401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38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5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531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604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122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00BC-59BF-4B6A-939A-5A64DA4C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2EB7-3143-488B-91DF-12DCFDED0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CE8A-E61A-45CA-8B9B-2166EF43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916B-B4F4-4DD6-86D4-8E949F8A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74A2-7304-4646-9FB6-62BEF21F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558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9E6E-4E42-4757-BC4D-3977C6EE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DB3A-3CAC-488F-9B7E-AAD267C1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9F6E3-0A0A-4CC9-A201-F422A6BE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16069-2547-4195-948D-16DFF26C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69A1-7E02-4C9B-82BA-4E92140E9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FFC19-EE79-4CE5-BCE3-D76136E7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13AF1-B078-4009-B663-72A1F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6D123-5055-474C-992B-9638CCD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276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03B6-86DB-4ADF-AB5D-475F316E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99465" y="5047503"/>
            <a:ext cx="1160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BE" sz="1400"/>
              <a:t>12/03/2021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D6F4-4098-408E-8FE7-9B29853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-40341" y="6146519"/>
            <a:ext cx="842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91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60" r:id="rId4"/>
    <p:sldLayoutId id="2147483663" r:id="rId5"/>
    <p:sldLayoutId id="2147483662" r:id="rId6"/>
    <p:sldLayoutId id="2147483649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/tree/6.0" TargetMode="External"/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ference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" TargetMode="External"/><Relationship Id="rId2" Type="http://schemas.openxmlformats.org/officeDocument/2006/relationships/hyperlink" Target="https://discuss.tryton.org/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8496940/how-to-deal-with-persistent-storage-e-g-databases-in-docker" TargetMode="External"/><Relationship Id="rId2" Type="http://schemas.openxmlformats.org/officeDocument/2006/relationships/hyperlink" Target="https://discuss.tryton.org/t/how-to-run-tryton-using-docker/3200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docker.com/storage/volumes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shree_j/how-to-install-and-run-psql-using-docker-41j2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postgresguide.com/utilities/backup-restore.html" TargetMode="External"/><Relationship Id="rId2" Type="http://schemas.openxmlformats.org/officeDocument/2006/relationships/hyperlink" Target="http://manpages.ubuntu.com/manpages/trusty/man1/pg_dump.1.html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stackoverflow.com/questions/24718706/backup-restore-a-dockerized-postgresql-database" TargetMode="External"/><Relationship Id="rId4" Type="http://schemas.openxmlformats.org/officeDocument/2006/relationships/hyperlink" Target="https://simkimsia.com/how-to-restore-database-dumps-for-postgres-in-docker-container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uss.tryton.org/t/list-of-modules-and-what-they-do/2675/7" TargetMode="External"/><Relationship Id="rId3" Type="http://schemas.openxmlformats.org/officeDocument/2006/relationships/hyperlink" Target="https://hub.docker.com/r/tryton/tryton/" TargetMode="External"/><Relationship Id="rId7" Type="http://schemas.openxmlformats.org/officeDocument/2006/relationships/hyperlink" Target="https://tryton-administration-manual.readthedocs.io/_/downloads/en/latest/pdf/" TargetMode="External"/><Relationship Id="rId2" Type="http://schemas.openxmlformats.org/officeDocument/2006/relationships/hyperlink" Target="https://docs.tryton.org/en/latest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eadthedocs.org/projects/tryton-administration-manual/downloads/pdf/latest/" TargetMode="External"/><Relationship Id="rId5" Type="http://schemas.openxmlformats.org/officeDocument/2006/relationships/hyperlink" Target="https://www.akarei.cz/tryton/" TargetMode="External"/><Relationship Id="rId10" Type="http://schemas.openxmlformats.org/officeDocument/2006/relationships/hyperlink" Target="https://docs.tryton.org/en/latest/stock.html#index-stock" TargetMode="External"/><Relationship Id="rId4" Type="http://schemas.openxmlformats.org/officeDocument/2006/relationships/hyperlink" Target="https://blog.lordvan.com/blog/tryton-setup-config/" TargetMode="External"/><Relationship Id="rId9" Type="http://schemas.openxmlformats.org/officeDocument/2006/relationships/hyperlink" Target="https://groups.google.com/g/tryton/c/H4ZqsJq37M8/m/W1TaVWu0AQAJ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trytond.readthedocs.io/en/latest/" TargetMode="External"/><Relationship Id="rId7" Type="http://schemas.openxmlformats.org/officeDocument/2006/relationships/hyperlink" Target="https://docs.readthedocs.io/en/latest/alternate_domains.html" TargetMode="External"/><Relationship Id="rId2" Type="http://schemas.openxmlformats.org/officeDocument/2006/relationships/hyperlink" Target="https://readthedocs.org/projects/trytond/downloads/pdf/latest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ocs.readthedocs.io/en/latest/subprojects.html" TargetMode="External"/><Relationship Id="rId5" Type="http://schemas.openxmlformats.org/officeDocument/2006/relationships/hyperlink" Target="http://hg.tryton.org/readthedocs/" TargetMode="External"/><Relationship Id="rId4" Type="http://schemas.openxmlformats.org/officeDocument/2006/relationships/hyperlink" Target="https://tryton.readthedocs.io/en/latest/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tryton.org/" TargetMode="External"/><Relationship Id="rId2" Type="http://schemas.openxmlformats.org/officeDocument/2006/relationships/hyperlink" Target="https://github.com/tryton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06F6-C7F9-4121-AA7A-ED2BA0C9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CA8DC6-40C1-4795-8FDD-88099AA9FA9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EC5637F4-1D99-4748-8868-7CDF77B8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7" y="4988766"/>
            <a:ext cx="9144000" cy="1684595"/>
          </a:xfrm>
        </p:spPr>
        <p:txBody>
          <a:bodyPr>
            <a:normAutofit/>
          </a:bodyPr>
          <a:lstStyle/>
          <a:p>
            <a:pPr algn="l"/>
            <a:r>
              <a:rPr lang="fr-BE" sz="1800" dirty="0" err="1"/>
              <a:t>Github</a:t>
            </a:r>
            <a:r>
              <a:rPr lang="fr-BE" sz="1800" dirty="0"/>
              <a:t> - </a:t>
            </a:r>
            <a:r>
              <a:rPr lang="fr-BE" sz="1800" dirty="0">
                <a:hlinkClick r:id="rId2"/>
              </a:rPr>
              <a:t>https://github.com/clixwise/tryton-by-example</a:t>
            </a:r>
            <a:br>
              <a:rPr lang="fr-BE" sz="1800" dirty="0"/>
            </a:br>
            <a:r>
              <a:rPr lang="en-US" sz="1800" i="0" dirty="0">
                <a:solidFill>
                  <a:srgbClr val="333333"/>
                </a:solidFill>
                <a:effectLst/>
              </a:rPr>
              <a:t>Version of presentation : </a:t>
            </a:r>
            <a:r>
              <a:rPr lang="en-US" sz="1800" i="0" dirty="0">
                <a:solidFill>
                  <a:srgbClr val="333333"/>
                </a:solidFill>
                <a:effectLst/>
                <a:hlinkClick r:id="rId3"/>
              </a:rPr>
              <a:t>6.0</a:t>
            </a:r>
            <a:br>
              <a:rPr lang="en-US" sz="1800" i="0" dirty="0">
                <a:solidFill>
                  <a:srgbClr val="333333"/>
                </a:solidFill>
                <a:effectLst/>
              </a:rPr>
            </a:br>
            <a:r>
              <a:rPr lang="en-US" sz="1800" dirty="0">
                <a:solidFill>
                  <a:srgbClr val="333333"/>
                </a:solidFill>
              </a:rPr>
              <a:t>Version of </a:t>
            </a:r>
            <a:r>
              <a:rPr lang="en-US" sz="1800" dirty="0" err="1">
                <a:solidFill>
                  <a:srgbClr val="333333"/>
                </a:solidFill>
              </a:rPr>
              <a:t>Tryton</a:t>
            </a:r>
            <a:r>
              <a:rPr lang="en-US" sz="1800" dirty="0">
                <a:solidFill>
                  <a:srgbClr val="333333"/>
                </a:solidFill>
              </a:rPr>
              <a:t> : 6.0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Verified for execution on : Windows 10 &amp; </a:t>
            </a:r>
            <a:r>
              <a:rPr lang="en-US" sz="1800" dirty="0" err="1">
                <a:solidFill>
                  <a:srgbClr val="333333"/>
                </a:solidFill>
              </a:rPr>
              <a:t>Powershell</a:t>
            </a:r>
            <a:r>
              <a:rPr lang="en-US" sz="1800" dirty="0">
                <a:solidFill>
                  <a:srgbClr val="333333"/>
                </a:solidFill>
              </a:rPr>
              <a:t> 7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fr-BE" sz="1800" dirty="0"/>
              <a:t>Licence : </a:t>
            </a:r>
            <a:r>
              <a:rPr lang="en-US" sz="1800" dirty="0">
                <a:solidFill>
                  <a:srgbClr val="333333"/>
                </a:solidFill>
                <a:hlinkClick r:id="rId4"/>
              </a:rPr>
              <a:t>CC BY 4.0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Author : Marc Rottiers</a:t>
            </a:r>
            <a:endParaRPr lang="en-US" sz="1800" i="0" dirty="0">
              <a:solidFill>
                <a:srgbClr val="333333"/>
              </a:solidFill>
              <a:effectLst/>
            </a:endParaRPr>
          </a:p>
          <a:p>
            <a:pPr algn="l"/>
            <a:endParaRPr lang="en-BE" sz="1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1EA10B0-941D-4F1D-8ACE-7AE4F6EE8348}"/>
              </a:ext>
            </a:extLst>
          </p:cNvPr>
          <p:cNvSpPr txBox="1">
            <a:spLocks/>
          </p:cNvSpPr>
          <p:nvPr/>
        </p:nvSpPr>
        <p:spPr>
          <a:xfrm>
            <a:off x="1235827" y="923712"/>
            <a:ext cx="9456576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 err="1"/>
              <a:t>Tryton</a:t>
            </a:r>
            <a:r>
              <a:rPr lang="fr-BE" sz="4800" dirty="0"/>
              <a:t> By Example</a:t>
            </a:r>
            <a:endParaRPr lang="en-BE" sz="4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32F65A5-5E9E-466E-ACAF-068D8A3E3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827" y="2297015"/>
            <a:ext cx="9456576" cy="1684595"/>
          </a:xfrm>
        </p:spPr>
        <p:txBody>
          <a:bodyPr>
            <a:noAutofit/>
          </a:bodyPr>
          <a:lstStyle/>
          <a:p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/>
              <a:t>First time installation &amp; usage</a:t>
            </a:r>
            <a:br>
              <a:rPr lang="fr-BE" sz="3200" dirty="0"/>
            </a:br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/>
              <a:t>Administration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57309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10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F3898-00EA-45C9-B3B4-726DB0AD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5" y="0"/>
            <a:ext cx="2143125" cy="189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13E3D0-23F5-42DF-9D34-D55C69A3CED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198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Installation</a:t>
            </a:r>
            <a:br>
              <a:rPr lang="en-BE" dirty="0"/>
            </a:b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51467-A944-4837-9246-4C24805A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036" y="852122"/>
            <a:ext cx="7070964" cy="52286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11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838200" y="852122"/>
            <a:ext cx="4381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Context</a:t>
            </a:r>
            <a:br>
              <a:rPr lang="fr-BE" dirty="0"/>
            </a:br>
            <a:r>
              <a:rPr lang="fr-BE" dirty="0"/>
              <a:t>Windows 10 &amp; </a:t>
            </a:r>
            <a:r>
              <a:rPr lang="fr-BE" dirty="0" err="1"/>
              <a:t>Powershell</a:t>
            </a:r>
            <a:r>
              <a:rPr lang="fr-BE" dirty="0"/>
              <a:t> 7</a:t>
            </a:r>
          </a:p>
          <a:p>
            <a:endParaRPr lang="fr-BE" dirty="0"/>
          </a:p>
          <a:p>
            <a:r>
              <a:rPr lang="fr-BE" dirty="0" err="1"/>
              <a:t>Remark</a:t>
            </a:r>
            <a:endParaRPr lang="fr-BE" dirty="0"/>
          </a:p>
          <a:p>
            <a:r>
              <a:rPr lang="fr-BE" dirty="0" err="1"/>
              <a:t>We</a:t>
            </a:r>
            <a:r>
              <a:rPr lang="fr-BE" dirty="0"/>
              <a:t> do not use WSL2</a:t>
            </a:r>
            <a:br>
              <a:rPr lang="fr-BE" dirty="0"/>
            </a:br>
            <a:br>
              <a:rPr lang="fr-BE" dirty="0"/>
            </a:br>
            <a:r>
              <a:rPr lang="fr-BE" dirty="0"/>
              <a:t>Download</a:t>
            </a:r>
            <a:br>
              <a:rPr lang="fr-BE" dirty="0"/>
            </a:b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>
                <a:hlinkClick r:id="rId3"/>
              </a:rPr>
              <a:t>https://docs.docker.com/get-docker/</a:t>
            </a:r>
            <a:br>
              <a:rPr lang="fr-BE" dirty="0">
                <a:hlinkClick r:id="rId3"/>
              </a:rPr>
            </a:br>
            <a:br>
              <a:rPr lang="fr-BE" dirty="0"/>
            </a:br>
            <a:r>
              <a:rPr lang="fr-BE" dirty="0"/>
              <a:t>Control</a:t>
            </a:r>
          </a:p>
          <a:p>
            <a:r>
              <a:rPr lang="fr-BE" dirty="0"/>
              <a:t>Run « docker run hello-world » 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EE310-9D18-4F83-A4B7-3A80CF03402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214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57F5F-8566-4E3C-9F36-34E52E459CD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568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13</a:t>
            </a:fld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4B4DF-B1E2-4E0B-A180-CB21D5919643}"/>
              </a:ext>
            </a:extLst>
          </p:cNvPr>
          <p:cNvSpPr txBox="1"/>
          <p:nvPr/>
        </p:nvSpPr>
        <p:spPr>
          <a:xfrm>
            <a:off x="841591" y="821108"/>
            <a:ext cx="11155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install</a:t>
            </a:r>
            <a:r>
              <a:rPr lang="fr-BE" dirty="0"/>
              <a:t>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series</a:t>
            </a:r>
            <a:r>
              <a:rPr lang="fr-BE" dirty="0"/>
              <a:t> of Docker containers :</a:t>
            </a:r>
          </a:p>
          <a:p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about the TRYTON ERP system : </a:t>
            </a:r>
            <a:r>
              <a:rPr lang="fr-BE" dirty="0" err="1"/>
              <a:t>its</a:t>
            </a:r>
            <a:r>
              <a:rPr lang="fr-BE" dirty="0"/>
              <a:t> server application,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 </a:t>
            </a:r>
            <a:r>
              <a:rPr lang="fr-BE" dirty="0" err="1"/>
              <a:t>systems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about </a:t>
            </a:r>
            <a:r>
              <a:rPr lang="fr-BE" dirty="0" err="1"/>
              <a:t>managing</a:t>
            </a:r>
            <a:r>
              <a:rPr lang="fr-BE" dirty="0"/>
              <a:t> POSTGRES </a:t>
            </a:r>
            <a:r>
              <a:rPr lang="fr-BE" dirty="0" err="1"/>
              <a:t>databases</a:t>
            </a:r>
            <a:r>
              <a:rPr lang="fr-BE" dirty="0"/>
              <a:t> and </a:t>
            </a:r>
            <a:r>
              <a:rPr lang="fr-BE" dirty="0" err="1"/>
              <a:t>interfacing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pgAdmin4 »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compulsory</a:t>
            </a:r>
            <a:r>
              <a:rPr lang="fr-BE" dirty="0"/>
              <a:t> </a:t>
            </a:r>
            <a:r>
              <a:rPr lang="fr-BE" dirty="0" err="1"/>
              <a:t>since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helps</a:t>
            </a:r>
            <a:r>
              <a:rPr lang="fr-BE" dirty="0"/>
              <a:t> </a:t>
            </a:r>
            <a:r>
              <a:rPr lang="fr-BE" dirty="0" err="1"/>
              <a:t>you</a:t>
            </a:r>
            <a:r>
              <a:rPr lang="fr-BE" dirty="0"/>
              <a:t> practice the TYTON system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optional</a:t>
            </a:r>
            <a:r>
              <a:rPr lang="fr-BE" dirty="0"/>
              <a:t> as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only</a:t>
            </a:r>
            <a:r>
              <a:rPr lang="fr-BE" dirty="0"/>
              <a:t> </a:t>
            </a:r>
            <a:r>
              <a:rPr lang="fr-BE" dirty="0" err="1"/>
              <a:t>helps</a:t>
            </a:r>
            <a:r>
              <a:rPr lang="fr-BE" dirty="0"/>
              <a:t> </a:t>
            </a:r>
            <a:r>
              <a:rPr lang="fr-BE" dirty="0" err="1"/>
              <a:t>understanding</a:t>
            </a:r>
            <a:r>
              <a:rPr lang="fr-BE" dirty="0"/>
              <a:t> how TRYTON uses the </a:t>
            </a:r>
            <a:r>
              <a:rPr lang="fr-BE" dirty="0" err="1"/>
              <a:t>underlying</a:t>
            </a:r>
            <a:r>
              <a:rPr lang="fr-BE" dirty="0"/>
              <a:t> </a:t>
            </a:r>
            <a:r>
              <a:rPr lang="fr-BE" dirty="0" err="1"/>
              <a:t>database</a:t>
            </a:r>
            <a:endParaRPr lang="fr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81034-8FB5-4708-BDE1-26C510F9116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4486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EBC8DFC-E486-4D88-B2E3-D0BC49C814A5}"/>
              </a:ext>
            </a:extLst>
          </p:cNvPr>
          <p:cNvSpPr/>
          <p:nvPr/>
        </p:nvSpPr>
        <p:spPr>
          <a:xfrm>
            <a:off x="833672" y="945062"/>
            <a:ext cx="9838592" cy="1097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0E36A-3DED-4E92-AE53-F7E11FD0B60B}"/>
              </a:ext>
            </a:extLst>
          </p:cNvPr>
          <p:cNvSpPr/>
          <p:nvPr/>
        </p:nvSpPr>
        <p:spPr>
          <a:xfrm>
            <a:off x="846854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Structure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14</a:t>
            </a:fld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C82EC-B513-444C-AF5A-AD7217FB80A9}"/>
              </a:ext>
            </a:extLst>
          </p:cNvPr>
          <p:cNvSpPr txBox="1"/>
          <p:nvPr/>
        </p:nvSpPr>
        <p:spPr>
          <a:xfrm rot="16200000">
            <a:off x="-504315" y="4227812"/>
            <a:ext cx="32365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r>
              <a:rPr lang="fr-BE" dirty="0"/>
              <a:t> Containers</a:t>
            </a:r>
            <a:endParaRPr lang="en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C339E-B646-4965-B301-DA146B4EBFC8}"/>
              </a:ext>
            </a:extLst>
          </p:cNvPr>
          <p:cNvSpPr txBox="1"/>
          <p:nvPr/>
        </p:nvSpPr>
        <p:spPr>
          <a:xfrm>
            <a:off x="846855" y="6411439"/>
            <a:ext cx="40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83A84-83A0-4FA5-A2C1-648160C4A560}"/>
              </a:ext>
            </a:extLst>
          </p:cNvPr>
          <p:cNvSpPr txBox="1"/>
          <p:nvPr/>
        </p:nvSpPr>
        <p:spPr>
          <a:xfrm>
            <a:off x="6604349" y="6411439"/>
            <a:ext cx="40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Docker Structure (</a:t>
            </a:r>
            <a:r>
              <a:rPr lang="fr-BE" dirty="0" err="1"/>
              <a:t>optional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8E9C5-DB1C-45C1-9E1F-D34CC15744AE}"/>
              </a:ext>
            </a:extLst>
          </p:cNvPr>
          <p:cNvSpPr/>
          <p:nvPr/>
        </p:nvSpPr>
        <p:spPr>
          <a:xfrm>
            <a:off x="6865580" y="1531347"/>
            <a:ext cx="372341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PGADMIN4 User Interface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9C37C-F325-4777-8E55-037EA767EC20}"/>
              </a:ext>
            </a:extLst>
          </p:cNvPr>
          <p:cNvSpPr/>
          <p:nvPr/>
        </p:nvSpPr>
        <p:spPr>
          <a:xfrm>
            <a:off x="1428618" y="1536021"/>
            <a:ext cx="311290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TRYTON User Interface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55AAA79-B18B-4D2A-B01C-3EDB74FA517C}"/>
              </a:ext>
            </a:extLst>
          </p:cNvPr>
          <p:cNvCxnSpPr>
            <a:cxnSpLocks/>
            <a:stCxn id="19" idx="2"/>
            <a:endCxn id="72" idx="0"/>
          </p:cNvCxnSpPr>
          <p:nvPr/>
        </p:nvCxnSpPr>
        <p:spPr>
          <a:xfrm rot="5400000">
            <a:off x="2537601" y="2346754"/>
            <a:ext cx="888871" cy="6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77937C-8D03-4A78-B2D0-8D71E8E08A6F}"/>
              </a:ext>
            </a:extLst>
          </p:cNvPr>
          <p:cNvSpPr txBox="1"/>
          <p:nvPr/>
        </p:nvSpPr>
        <p:spPr>
          <a:xfrm rot="16200000">
            <a:off x="594674" y="1302085"/>
            <a:ext cx="96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Browser</a:t>
            </a:r>
            <a:endParaRPr lang="en-B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FA076E-EA5F-4CBD-8CC3-CA6EF83757D6}"/>
              </a:ext>
            </a:extLst>
          </p:cNvPr>
          <p:cNvSpPr txBox="1"/>
          <p:nvPr/>
        </p:nvSpPr>
        <p:spPr>
          <a:xfrm>
            <a:off x="3336868" y="1001183"/>
            <a:ext cx="496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/>
              <a:t>- TRYTON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localhost:8000 » for « TRYTON »</a:t>
            </a:r>
          </a:p>
          <a:p>
            <a:r>
              <a:rPr lang="fr-BE" sz="1200" dirty="0"/>
              <a:t>- POSTGRES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 » for « pgAdmin4 »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CB290FB-7D0F-4233-A409-BA69BE1E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082076" y="4412467"/>
            <a:ext cx="2588902" cy="1089291"/>
          </a:xfrm>
          <a:prstGeom prst="rect">
            <a:avLst/>
          </a:prstGeom>
        </p:spPr>
      </p:pic>
      <p:sp>
        <p:nvSpPr>
          <p:cNvPr id="31" name="Cube 30">
            <a:extLst>
              <a:ext uri="{FF2B5EF4-FFF2-40B4-BE49-F238E27FC236}">
                <a16:creationId xmlns:a16="http://schemas.microsoft.com/office/drawing/2014/main" id="{182848FE-48C0-4D6E-A3E8-8C7249C78B4B}"/>
              </a:ext>
            </a:extLst>
          </p:cNvPr>
          <p:cNvSpPr/>
          <p:nvPr/>
        </p:nvSpPr>
        <p:spPr>
          <a:xfrm>
            <a:off x="1410827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F3D592B-165B-402A-9131-00D475896E84}"/>
              </a:ext>
            </a:extLst>
          </p:cNvPr>
          <p:cNvSpPr/>
          <p:nvPr/>
        </p:nvSpPr>
        <p:spPr>
          <a:xfrm>
            <a:off x="154306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Tryton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624EEB29-2C34-42AD-BCDC-7AFE2C814E4F}"/>
              </a:ext>
            </a:extLst>
          </p:cNvPr>
          <p:cNvSpPr/>
          <p:nvPr/>
        </p:nvSpPr>
        <p:spPr>
          <a:xfrm>
            <a:off x="304927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A57666-7D3D-405F-852E-820DA8DFC923}"/>
              </a:ext>
            </a:extLst>
          </p:cNvPr>
          <p:cNvSpPr txBox="1"/>
          <p:nvPr/>
        </p:nvSpPr>
        <p:spPr>
          <a:xfrm>
            <a:off x="1366867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&amp; File Container</a:t>
            </a:r>
            <a:endParaRPr lang="en-BE" dirty="0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29A1C8AD-B8F8-4405-9B67-75AF474C1CD4}"/>
              </a:ext>
            </a:extLst>
          </p:cNvPr>
          <p:cNvSpPr/>
          <p:nvPr/>
        </p:nvSpPr>
        <p:spPr>
          <a:xfrm>
            <a:off x="1392489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3474E3-3282-4A6C-854B-527091AB5A90}"/>
              </a:ext>
            </a:extLst>
          </p:cNvPr>
          <p:cNvSpPr txBox="1"/>
          <p:nvPr/>
        </p:nvSpPr>
        <p:spPr>
          <a:xfrm>
            <a:off x="1376625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Container</a:t>
            </a:r>
            <a:endParaRPr lang="en-BE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A67485-E9A7-41F5-8780-6556621F2AEF}"/>
              </a:ext>
            </a:extLst>
          </p:cNvPr>
          <p:cNvCxnSpPr>
            <a:cxnSpLocks/>
            <a:stCxn id="72" idx="3"/>
            <a:endCxn id="31" idx="1"/>
          </p:cNvCxnSpPr>
          <p:nvPr/>
        </p:nvCxnSpPr>
        <p:spPr>
          <a:xfrm>
            <a:off x="2909733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1536B02-7A78-4A81-A499-6458D23BA02E}"/>
              </a:ext>
            </a:extLst>
          </p:cNvPr>
          <p:cNvSpPr/>
          <p:nvPr/>
        </p:nvSpPr>
        <p:spPr>
          <a:xfrm>
            <a:off x="6604349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BE56BB70-3468-4F79-B4D3-94459AE9DDA3}"/>
              </a:ext>
            </a:extLst>
          </p:cNvPr>
          <p:cNvSpPr/>
          <p:nvPr/>
        </p:nvSpPr>
        <p:spPr>
          <a:xfrm>
            <a:off x="7168322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2E51FC35-71D1-4245-9482-62B0D8DE33B9}"/>
              </a:ext>
            </a:extLst>
          </p:cNvPr>
          <p:cNvSpPr/>
          <p:nvPr/>
        </p:nvSpPr>
        <p:spPr>
          <a:xfrm>
            <a:off x="8127969" y="5320552"/>
            <a:ext cx="1078518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AB97DB2-6328-403F-B03B-3B30C8CBC7FF}"/>
              </a:ext>
            </a:extLst>
          </p:cNvPr>
          <p:cNvSpPr txBox="1"/>
          <p:nvPr/>
        </p:nvSpPr>
        <p:spPr>
          <a:xfrm>
            <a:off x="7124362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Container</a:t>
            </a:r>
            <a:endParaRPr lang="en-BE" dirty="0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6E3E6621-0599-4F8F-ABA1-6B8B63A34069}"/>
              </a:ext>
            </a:extLst>
          </p:cNvPr>
          <p:cNvSpPr/>
          <p:nvPr/>
        </p:nvSpPr>
        <p:spPr>
          <a:xfrm>
            <a:off x="7149984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6F988D-6A4D-42A3-9D6E-464D2370BE48}"/>
              </a:ext>
            </a:extLst>
          </p:cNvPr>
          <p:cNvSpPr txBox="1"/>
          <p:nvPr/>
        </p:nvSpPr>
        <p:spPr>
          <a:xfrm>
            <a:off x="7134120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Container</a:t>
            </a:r>
            <a:endParaRPr lang="en-BE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4A84BD5-8F51-4BF5-B048-41FD686219AE}"/>
              </a:ext>
            </a:extLst>
          </p:cNvPr>
          <p:cNvCxnSpPr>
            <a:cxnSpLocks/>
            <a:stCxn id="99" idx="3"/>
            <a:endCxn id="95" idx="1"/>
          </p:cNvCxnSpPr>
          <p:nvPr/>
        </p:nvCxnSpPr>
        <p:spPr>
          <a:xfrm>
            <a:off x="8667228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01C2E0-4211-4B28-A5F0-541952714FBC}"/>
              </a:ext>
            </a:extLst>
          </p:cNvPr>
          <p:cNvCxnSpPr>
            <a:cxnSpLocks/>
            <a:stCxn id="18" idx="2"/>
            <a:endCxn id="99" idx="0"/>
          </p:cNvCxnSpPr>
          <p:nvPr/>
        </p:nvCxnSpPr>
        <p:spPr>
          <a:xfrm rot="16200000" flipH="1">
            <a:off x="8285118" y="2342845"/>
            <a:ext cx="893545" cy="9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A0D82AB-AF30-4FED-A486-DDC2AADD4F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04050" y="3657972"/>
            <a:ext cx="2630070" cy="1447763"/>
          </a:xfrm>
          <a:prstGeom prst="bentConnector3">
            <a:avLst>
              <a:gd name="adj1" fmla="val 42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217755-90E1-4F1E-BAFC-30CA9D3082A6}"/>
              </a:ext>
            </a:extLst>
          </p:cNvPr>
          <p:cNvSpPr txBox="1"/>
          <p:nvPr/>
        </p:nvSpPr>
        <p:spPr>
          <a:xfrm rot="16200000">
            <a:off x="5256118" y="4227811"/>
            <a:ext cx="32365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r>
              <a:rPr lang="fr-BE" dirty="0"/>
              <a:t> &amp; pgadmin4 Containers</a:t>
            </a:r>
            <a:endParaRPr lang="en-BE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D7A4F9-CD86-425B-B49C-6070716EDBDF}"/>
              </a:ext>
            </a:extLst>
          </p:cNvPr>
          <p:cNvSpPr txBox="1"/>
          <p:nvPr/>
        </p:nvSpPr>
        <p:spPr>
          <a:xfrm>
            <a:off x="5148381" y="5361083"/>
            <a:ext cx="1177210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600" dirty="0" err="1"/>
              <a:t>Optional</a:t>
            </a:r>
            <a:endParaRPr lang="en-BE" sz="16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6B0D7D0-4B8C-4835-B5F4-EF563FDFC582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4295323" y="5530360"/>
            <a:ext cx="853058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C56BAA-4CBF-4DB9-905A-A5EC583E8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881" y="2652630"/>
            <a:ext cx="1089292" cy="93043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FCF3912-B9C9-4153-86AF-64936ECE92C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2859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Docker Image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15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27314"/>
            <a:ext cx="10890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Docker Containers are </a:t>
            </a:r>
            <a:r>
              <a:rPr lang="fr-BE" dirty="0" err="1"/>
              <a:t>installed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Docker Images</a:t>
            </a:r>
          </a:p>
          <a:p>
            <a:pPr marL="285750" indent="-285750">
              <a:buFontTx/>
              <a:buChar char="-"/>
            </a:pPr>
            <a:r>
              <a:rPr lang="fr-BE" dirty="0"/>
              <a:t>Docker Images are « </a:t>
            </a:r>
            <a:r>
              <a:rPr lang="fr-BE" dirty="0" err="1"/>
              <a:t>pulled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a Docker Hub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This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pertains</a:t>
            </a:r>
            <a:r>
              <a:rPr lang="fr-BE" dirty="0"/>
              <a:t> to TRYTON 6.0</a:t>
            </a:r>
          </a:p>
          <a:p>
            <a:pPr marL="285750" indent="-285750">
              <a:buFontTx/>
              <a:buChar char="-"/>
            </a:pPr>
            <a:r>
              <a:rPr lang="fr-BE" dirty="0"/>
              <a:t>So </a:t>
            </a:r>
            <a:r>
              <a:rPr lang="fr-BE" dirty="0" err="1"/>
              <a:t>make</a:t>
            </a:r>
            <a:r>
              <a:rPr lang="fr-BE" dirty="0"/>
              <a:t> sure to « pull » the correct image version by </a:t>
            </a:r>
            <a:r>
              <a:rPr lang="fr-BE" dirty="0" err="1"/>
              <a:t>using</a:t>
            </a:r>
            <a:r>
              <a:rPr lang="fr-BE" dirty="0"/>
              <a:t> : « docker pull </a:t>
            </a:r>
            <a:r>
              <a:rPr lang="fr-BE" dirty="0" err="1"/>
              <a:t>tryton</a:t>
            </a:r>
            <a:r>
              <a:rPr lang="fr-BE" dirty="0"/>
              <a:t>/tryton:6.0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If </a:t>
            </a:r>
            <a:r>
              <a:rPr lang="fr-BE" dirty="0" err="1"/>
              <a:t>you</a:t>
            </a:r>
            <a:r>
              <a:rPr lang="fr-BE" dirty="0"/>
              <a:t> do « docker pull 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</a:t>
            </a:r>
            <a:r>
              <a:rPr lang="fr-BE" dirty="0"/>
              <a:t> », </a:t>
            </a:r>
            <a:r>
              <a:rPr lang="fr-BE" dirty="0" err="1"/>
              <a:t>you</a:t>
            </a:r>
            <a:r>
              <a:rPr lang="fr-BE" dirty="0"/>
              <a:t> pull the « </a:t>
            </a:r>
            <a:r>
              <a:rPr lang="fr-BE" dirty="0" err="1"/>
              <a:t>latest</a:t>
            </a:r>
            <a:r>
              <a:rPr lang="fr-BE" dirty="0"/>
              <a:t> » image version (tag)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Verify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docker image ls »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1EDFE-172D-4243-B1D3-8CC962B5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3829"/>
            <a:ext cx="5772150" cy="2514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86647D-9665-4619-BD2D-D727B3FF4F3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3FB087-73C3-448E-8704-ED99496B4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64575"/>
            <a:ext cx="63912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31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378" y="389150"/>
            <a:ext cx="2709130" cy="462189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16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23002"/>
            <a:ext cx="10996246" cy="1051365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92562"/>
              </p:ext>
            </p:extLst>
          </p:nvPr>
        </p:nvGraphicFramePr>
        <p:xfrm>
          <a:off x="838200" y="2070103"/>
          <a:ext cx="1099624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Output the logs </a:t>
                      </a:r>
                      <a:r>
                        <a:rPr lang="fr-BE" dirty="0" err="1"/>
                        <a:t>produced</a:t>
                      </a:r>
                      <a:r>
                        <a:rPr lang="fr-BE" dirty="0"/>
                        <a:t> by the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83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container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2904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76323EC3-EDBC-49D3-B613-8821F59CE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633349"/>
              </p:ext>
            </p:extLst>
          </p:nvPr>
        </p:nvGraphicFramePr>
        <p:xfrm>
          <a:off x="838200" y="1071573"/>
          <a:ext cx="109962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Check installation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is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C28D741-AF75-4C36-9A09-69DD036E7C6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2FA131-2B65-488C-96DB-91FA237E6391}"/>
              </a:ext>
            </a:extLst>
          </p:cNvPr>
          <p:cNvSpPr txBox="1"/>
          <p:nvPr/>
        </p:nvSpPr>
        <p:spPr>
          <a:xfrm>
            <a:off x="6805246" y="389674"/>
            <a:ext cx="502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BE" sz="2400" dirty="0">
                <a:hlinkClick r:id="rId3"/>
              </a:rPr>
              <a:t>https://docs.docker.com/reference/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280626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17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202397"/>
              </p:ext>
            </p:extLst>
          </p:nvPr>
        </p:nvGraphicFramePr>
        <p:xfrm>
          <a:off x="841131" y="932821"/>
          <a:ext cx="112160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085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57896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Volume </a:t>
                      </a:r>
                      <a:r>
                        <a:rPr lang="fr-BE" sz="1600" dirty="0" err="1"/>
                        <a:t>commands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create </a:t>
                      </a:r>
                      <a:r>
                        <a:rPr lang="en-US" sz="1600" dirty="0" err="1"/>
                        <a:t>a_volume_name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Create</a:t>
                      </a:r>
                      <a:r>
                        <a:rPr lang="fr-BE" sz="1600" dirty="0"/>
                        <a:t> a volume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List the volumes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rm </a:t>
                      </a:r>
                      <a:r>
                        <a:rPr lang="en-US" sz="1600" dirty="0" err="1"/>
                        <a:t>a_volume_name</a:t>
                      </a:r>
                      <a:r>
                        <a:rPr lang="en-US" sz="16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 volume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all 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 volumes. « 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referenced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Remove </a:t>
                      </a:r>
                      <a:r>
                        <a:rPr lang="fr-BE" sz="1600" dirty="0"/>
                        <a:t>all 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 volumes</a:t>
                      </a:r>
                      <a:r>
                        <a:rPr lang="en-GB" sz="1600" dirty="0"/>
                        <a:t>. </a:t>
                      </a:r>
                      <a:r>
                        <a:rPr lang="fr-BE" sz="1600" dirty="0"/>
                        <a:t>« 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used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5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inspect </a:t>
                      </a:r>
                      <a:r>
                        <a:rPr lang="en-US" sz="1600" dirty="0" err="1"/>
                        <a:t>a_volume_name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Inspect</a:t>
                      </a:r>
                      <a:r>
                        <a:rPr lang="fr-BE" sz="1600" dirty="0"/>
                        <a:t> a volume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87801"/>
              </p:ext>
            </p:extLst>
          </p:nvPr>
        </p:nvGraphicFramePr>
        <p:xfrm>
          <a:off x="841131" y="3697758"/>
          <a:ext cx="111955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085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558454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Volume </a:t>
                      </a:r>
                      <a:r>
                        <a:rPr lang="fr-BE" sz="1600" dirty="0" err="1"/>
                        <a:t>commands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create </a:t>
                      </a:r>
                      <a:r>
                        <a:rPr lang="en-US" sz="1600" dirty="0" err="1"/>
                        <a:t>a_network_name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Create</a:t>
                      </a:r>
                      <a:r>
                        <a:rPr lang="fr-BE" sz="1600" dirty="0"/>
                        <a:t> a network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List the networks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rm </a:t>
                      </a:r>
                      <a:r>
                        <a:rPr lang="en-US" sz="1600" dirty="0" err="1"/>
                        <a:t>a_network_name</a:t>
                      </a:r>
                      <a:r>
                        <a:rPr lang="en-US" sz="16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 network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all 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 networks. « 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referenced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227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Remove </a:t>
                      </a:r>
                      <a:r>
                        <a:rPr lang="fr-BE" sz="1600" dirty="0"/>
                        <a:t>all 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 networks</a:t>
                      </a:r>
                      <a:r>
                        <a:rPr lang="en-GB" sz="1600" dirty="0"/>
                        <a:t>. </a:t>
                      </a:r>
                      <a:r>
                        <a:rPr lang="fr-BE" sz="1600" dirty="0"/>
                        <a:t>« 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used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inspect </a:t>
                      </a:r>
                      <a:r>
                        <a:rPr lang="en-US" sz="1600" dirty="0" err="1"/>
                        <a:t>a_network_name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Inspect</a:t>
                      </a:r>
                      <a:r>
                        <a:rPr lang="fr-BE" sz="1600" dirty="0"/>
                        <a:t> a network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DF11738-1D37-4A85-B1DE-90B878AB52B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5919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18</a:t>
            </a:fld>
            <a:endParaRPr lang="en-BE"/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872977"/>
              </p:ext>
            </p:extLst>
          </p:nvPr>
        </p:nvGraphicFramePr>
        <p:xfrm>
          <a:off x="838200" y="935895"/>
          <a:ext cx="1099624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Other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Remove all unused containers, networks, images</a:t>
                      </a:r>
                      <a:br>
                        <a:rPr lang="en-GB" dirty="0"/>
                      </a:br>
                      <a:r>
                        <a:rPr lang="en-GB" dirty="0"/>
                        <a:t>(both dangling and unreferenced), and optionally, volumes.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2904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3440E43-0286-4EFA-AE21-0715EAB439E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1998F1-7A94-4517-B925-B06A0ABB5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07398"/>
            <a:ext cx="3448050" cy="1343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B26510-B74E-4D05-BBA4-9AB9941F0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07398"/>
            <a:ext cx="34861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81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Containers and </a:t>
            </a:r>
            <a:r>
              <a:rPr lang="fr-BE" dirty="0" err="1"/>
              <a:t>their</a:t>
            </a:r>
            <a:r>
              <a:rPr lang="fr-BE" dirty="0"/>
              <a:t> Host </a:t>
            </a:r>
            <a:r>
              <a:rPr lang="fr-BE" dirty="0" err="1"/>
              <a:t>Environment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94223"/>
            <a:ext cx="10842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TRYTON ERP Containers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TRYTON « </a:t>
            </a:r>
            <a:r>
              <a:rPr lang="fr-BE" dirty="0" err="1"/>
              <a:t>Database</a:t>
            </a:r>
            <a:r>
              <a:rPr lang="fr-BE" dirty="0"/>
              <a:t> &amp; File Container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in one of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ways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</a:t>
            </a:r>
            <a:r>
              <a:rPr lang="fr-BE" dirty="0" err="1"/>
              <a:t>database</a:t>
            </a:r>
            <a:r>
              <a:rPr lang="fr-BE" dirty="0"/>
              <a:t> and files permanence :</a:t>
            </a:r>
          </a:p>
          <a:p>
            <a:endParaRPr lang="fr-BE" dirty="0"/>
          </a:p>
          <a:p>
            <a:r>
              <a:rPr lang="fr-BE" dirty="0"/>
              <a:t>- In a « permanent » setup.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are </a:t>
            </a:r>
            <a:r>
              <a:rPr lang="fr-BE" dirty="0" err="1"/>
              <a:t>maintained</a:t>
            </a:r>
            <a:r>
              <a:rPr lang="fr-BE" dirty="0"/>
              <a:t> in the host </a:t>
            </a:r>
            <a:r>
              <a:rPr lang="fr-BE" dirty="0" err="1"/>
              <a:t>environment</a:t>
            </a:r>
            <a:r>
              <a:rPr lang="fr-BE" dirty="0"/>
              <a:t> i.e. in the Windows file system and not in the container </a:t>
            </a:r>
            <a:r>
              <a:rPr lang="fr-BE" dirty="0" err="1"/>
              <a:t>itself</a:t>
            </a:r>
            <a:r>
              <a:rPr lang="fr-BE" dirty="0"/>
              <a:t>. </a:t>
            </a:r>
            <a:r>
              <a:rPr lang="fr-BE" dirty="0" err="1"/>
              <a:t>They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thus</a:t>
            </a:r>
            <a:r>
              <a:rPr lang="fr-BE" dirty="0"/>
              <a:t> </a:t>
            </a:r>
            <a:r>
              <a:rPr lang="fr-BE" dirty="0" err="1"/>
              <a:t>remain</a:t>
            </a:r>
            <a:r>
              <a:rPr lang="fr-BE" dirty="0"/>
              <a:t>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</a:t>
            </a:r>
            <a:r>
              <a:rPr lang="fr-BE" dirty="0" err="1"/>
              <a:t>accidentally</a:t>
            </a:r>
            <a:r>
              <a:rPr lang="fr-BE" dirty="0"/>
              <a:t> or not.</a:t>
            </a:r>
            <a:br>
              <a:rPr lang="fr-BE" dirty="0"/>
            </a:br>
            <a:endParaRPr lang="fr-BE" dirty="0"/>
          </a:p>
          <a:p>
            <a:r>
              <a:rPr lang="fr-BE" dirty="0"/>
              <a:t>- In a « semi-permanent » setup.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, if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delete</a:t>
            </a:r>
            <a:r>
              <a:rPr lang="fr-BE" dirty="0"/>
              <a:t> the Docker container,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disappear</a:t>
            </a:r>
            <a:r>
              <a:rPr lang="fr-BE" dirty="0"/>
              <a:t> </a:t>
            </a:r>
            <a:r>
              <a:rPr lang="fr-BE" dirty="0" err="1"/>
              <a:t>together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storing</a:t>
            </a:r>
            <a:r>
              <a:rPr lang="fr-BE" dirty="0"/>
              <a:t> information </a:t>
            </a:r>
            <a:r>
              <a:rPr lang="fr-BE" dirty="0" err="1"/>
              <a:t>alongside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19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D9124-9C49-4859-97EC-2DA3EFE0A78C}"/>
              </a:ext>
            </a:extLst>
          </p:cNvPr>
          <p:cNvSpPr txBox="1"/>
          <p:nvPr/>
        </p:nvSpPr>
        <p:spPr>
          <a:xfrm>
            <a:off x="838200" y="4370219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POSTGRES Containers</a:t>
            </a:r>
          </a:p>
          <a:p>
            <a:endParaRPr lang="fr-BE" dirty="0"/>
          </a:p>
          <a:p>
            <a:r>
              <a:rPr lang="fr-BE" dirty="0"/>
              <a:t>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remark</a:t>
            </a:r>
            <a:r>
              <a:rPr lang="fr-BE" dirty="0"/>
              <a:t> </a:t>
            </a:r>
            <a:r>
              <a:rPr lang="fr-BE" dirty="0" err="1"/>
              <a:t>applies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</a:t>
            </a:r>
            <a:r>
              <a:rPr lang="fr-BE" dirty="0" err="1"/>
              <a:t>whether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stored</a:t>
            </a:r>
            <a:r>
              <a:rPr lang="fr-BE" dirty="0"/>
              <a:t> in the container or in a </a:t>
            </a:r>
            <a:r>
              <a:rPr lang="fr-BE" dirty="0" err="1"/>
              <a:t>mounted</a:t>
            </a:r>
            <a:r>
              <a:rPr lang="fr-BE" dirty="0"/>
              <a:t> volume.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F3907-631D-4F93-AC75-67C6E530E924}"/>
              </a:ext>
            </a:extLst>
          </p:cNvPr>
          <p:cNvSpPr txBox="1"/>
          <p:nvPr/>
        </p:nvSpPr>
        <p:spPr>
          <a:xfrm>
            <a:off x="838200" y="5530224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Convention about </a:t>
            </a:r>
            <a:r>
              <a:rPr lang="fr-BE" b="1" dirty="0" err="1"/>
              <a:t>password</a:t>
            </a:r>
            <a:r>
              <a:rPr lang="fr-BE" b="1" dirty="0"/>
              <a:t> </a:t>
            </a:r>
            <a:r>
              <a:rPr lang="fr-BE" b="1" dirty="0" err="1"/>
              <a:t>names</a:t>
            </a:r>
            <a:endParaRPr lang="fr-BE" b="1" dirty="0"/>
          </a:p>
          <a:p>
            <a:endParaRPr lang="fr-BE" dirty="0"/>
          </a:p>
          <a:p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needed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give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the value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60B578-EAB6-4348-A2EA-EE51CF11CD9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187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Foreword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This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aims</a:t>
            </a:r>
            <a:r>
              <a:rPr lang="fr-BE" dirty="0"/>
              <a:t> to </a:t>
            </a:r>
            <a:r>
              <a:rPr lang="fr-BE" dirty="0" err="1"/>
              <a:t>expedite</a:t>
            </a:r>
            <a:r>
              <a:rPr lang="fr-BE" dirty="0"/>
              <a:t> the process of </a:t>
            </a:r>
            <a:r>
              <a:rPr lang="fr-BE" dirty="0" err="1"/>
              <a:t>learning</a:t>
            </a:r>
            <a:r>
              <a:rPr lang="fr-BE" dirty="0"/>
              <a:t> the TRYTON ERP. It </a:t>
            </a:r>
            <a:r>
              <a:rPr lang="fr-BE" dirty="0" err="1"/>
              <a:t>rests</a:t>
            </a:r>
            <a:r>
              <a:rPr lang="fr-BE" dirty="0"/>
              <a:t> on a </a:t>
            </a:r>
            <a:r>
              <a:rPr lang="fr-BE" dirty="0" err="1"/>
              <a:t>personal</a:t>
            </a:r>
            <a:r>
              <a:rPr lang="fr-BE" dirty="0"/>
              <a:t> initiative. The content </a:t>
            </a:r>
            <a:r>
              <a:rPr lang="fr-BE" dirty="0" err="1"/>
              <a:t>covers</a:t>
            </a:r>
            <a:r>
              <a:rPr lang="fr-BE" dirty="0"/>
              <a:t> </a:t>
            </a:r>
            <a:r>
              <a:rPr lang="fr-BE" dirty="0" err="1"/>
              <a:t>only</a:t>
            </a:r>
            <a:r>
              <a:rPr lang="fr-BE" dirty="0"/>
              <a:t> the basics of the system and </a:t>
            </a:r>
            <a:r>
              <a:rPr lang="fr-BE" dirty="0" err="1"/>
              <a:t>does</a:t>
            </a:r>
            <a:r>
              <a:rPr lang="fr-BE" dirty="0"/>
              <a:t> not replace official TRYTON documentation in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manner</a:t>
            </a:r>
            <a:r>
              <a:rPr lang="fr-BE" dirty="0"/>
              <a:t>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System </a:t>
            </a:r>
            <a:r>
              <a:rPr lang="fr-BE" dirty="0" err="1"/>
              <a:t>administrators</a:t>
            </a:r>
            <a:r>
              <a:rPr lang="fr-BE" dirty="0"/>
              <a:t> and end-</a:t>
            </a:r>
            <a:r>
              <a:rPr lang="fr-BE" dirty="0" err="1"/>
              <a:t>users</a:t>
            </a:r>
            <a:r>
              <a:rPr lang="fr-BE" dirty="0"/>
              <a:t> </a:t>
            </a:r>
            <a:r>
              <a:rPr lang="fr-BE" dirty="0" err="1"/>
              <a:t>who</a:t>
            </a:r>
            <a:r>
              <a:rPr lang="fr-BE" dirty="0"/>
              <a:t> </a:t>
            </a:r>
            <a:r>
              <a:rPr lang="fr-BE" dirty="0" err="1"/>
              <a:t>want</a:t>
            </a:r>
            <a:r>
              <a:rPr lang="fr-BE" dirty="0"/>
              <a:t> to explore </a:t>
            </a:r>
            <a:r>
              <a:rPr lang="fr-BE" dirty="0" err="1"/>
              <a:t>this</a:t>
            </a:r>
            <a:r>
              <a:rPr lang="fr-BE" dirty="0"/>
              <a:t> package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benefit</a:t>
            </a:r>
            <a:r>
              <a:rPr lang="fr-BE" dirty="0"/>
              <a:t>. On the </a:t>
            </a:r>
            <a:r>
              <a:rPr lang="fr-BE" dirty="0" err="1"/>
              <a:t>other</a:t>
            </a:r>
            <a:r>
              <a:rPr lang="fr-BE" dirty="0"/>
              <a:t> hand,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practise</a:t>
            </a:r>
            <a:r>
              <a:rPr lang="fr-BE" dirty="0"/>
              <a:t> the system </a:t>
            </a:r>
            <a:r>
              <a:rPr lang="fr-BE" dirty="0" err="1"/>
              <a:t>already</a:t>
            </a:r>
            <a:r>
              <a:rPr lang="fr-BE" dirty="0"/>
              <a:t>,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of </a:t>
            </a:r>
            <a:r>
              <a:rPr lang="fr-BE" dirty="0" err="1"/>
              <a:t>little</a:t>
            </a:r>
            <a:r>
              <a:rPr lang="fr-BE" dirty="0"/>
              <a:t> </a:t>
            </a:r>
            <a:r>
              <a:rPr lang="fr-BE" dirty="0" err="1"/>
              <a:t>added</a:t>
            </a:r>
            <a:r>
              <a:rPr lang="fr-BE" dirty="0"/>
              <a:t> value. Are </a:t>
            </a:r>
            <a:r>
              <a:rPr lang="fr-BE" dirty="0" err="1"/>
              <a:t>described</a:t>
            </a:r>
            <a:r>
              <a:rPr lang="fr-BE" dirty="0"/>
              <a:t> an </a:t>
            </a:r>
            <a:r>
              <a:rPr lang="fr-BE" i="1" dirty="0"/>
              <a:t>installation </a:t>
            </a:r>
            <a:r>
              <a:rPr lang="fr-BE" i="1" dirty="0" err="1"/>
              <a:t>procedure</a:t>
            </a:r>
            <a:r>
              <a:rPr lang="fr-BE" i="1" dirty="0"/>
              <a:t> </a:t>
            </a:r>
            <a:r>
              <a:rPr lang="fr-BE" dirty="0"/>
              <a:t>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i="1" dirty="0"/>
              <a:t>use cases </a:t>
            </a:r>
            <a:r>
              <a:rPr lang="fr-BE" dirty="0"/>
              <a:t>by </a:t>
            </a:r>
            <a:r>
              <a:rPr lang="fr-BE" dirty="0" err="1"/>
              <a:t>example</a:t>
            </a:r>
            <a:r>
              <a:rPr lang="fr-BE" dirty="0"/>
              <a:t>. There are </a:t>
            </a:r>
            <a:r>
              <a:rPr lang="fr-BE" dirty="0" err="1"/>
              <a:t>explanatory</a:t>
            </a:r>
            <a:r>
              <a:rPr lang="fr-BE" dirty="0"/>
              <a:t> documents 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accompanying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samples</a:t>
            </a:r>
            <a:r>
              <a:rPr lang="fr-BE" dirty="0"/>
              <a:t> and </a:t>
            </a:r>
            <a:r>
              <a:rPr lang="fr-BE" dirty="0" err="1"/>
              <a:t>ancillary</a:t>
            </a:r>
            <a:r>
              <a:rPr lang="fr-BE" dirty="0"/>
              <a:t> scripts.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material</a:t>
            </a:r>
            <a:r>
              <a:rPr lang="fr-BE" dirty="0"/>
              <a:t> relates to TRYTON 6.0 on Windows 10 Home. There </a:t>
            </a:r>
            <a:r>
              <a:rPr lang="fr-BE" dirty="0" err="1"/>
              <a:t>is</a:t>
            </a:r>
            <a:r>
              <a:rPr lang="fr-BE" dirty="0"/>
              <a:t> no </a:t>
            </a:r>
            <a:r>
              <a:rPr lang="fr-BE" dirty="0" err="1"/>
              <a:t>warranty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or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achieved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a </a:t>
            </a:r>
            <a:r>
              <a:rPr lang="fr-BE" dirty="0" err="1"/>
              <a:t>different</a:t>
            </a:r>
            <a:r>
              <a:rPr lang="fr-BE" dirty="0"/>
              <a:t> setup. In </a:t>
            </a:r>
            <a:r>
              <a:rPr lang="fr-BE" dirty="0" err="1"/>
              <a:t>particular</a:t>
            </a:r>
            <a:r>
              <a:rPr lang="fr-BE" dirty="0"/>
              <a:t>, 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cannot</a:t>
            </a:r>
            <a:r>
              <a:rPr lang="fr-BE" dirty="0"/>
              <a:t> </a:t>
            </a:r>
            <a:r>
              <a:rPr lang="fr-BE" dirty="0" err="1"/>
              <a:t>take</a:t>
            </a:r>
            <a:r>
              <a:rPr lang="fr-BE" dirty="0"/>
              <a:t> </a:t>
            </a:r>
            <a:r>
              <a:rPr lang="fr-BE" dirty="0" err="1"/>
              <a:t>responsibility</a:t>
            </a:r>
            <a:r>
              <a:rPr lang="fr-BE" dirty="0"/>
              <a:t> for </a:t>
            </a:r>
            <a:r>
              <a:rPr lang="fr-BE" dirty="0" err="1"/>
              <a:t>loss</a:t>
            </a:r>
            <a:r>
              <a:rPr lang="fr-BE" dirty="0"/>
              <a:t> or corruption of data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would</a:t>
            </a:r>
            <a:r>
              <a:rPr lang="fr-BE" dirty="0"/>
              <a:t> </a:t>
            </a:r>
            <a:r>
              <a:rPr lang="fr-BE" dirty="0" err="1"/>
              <a:t>result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handling </a:t>
            </a:r>
            <a:r>
              <a:rPr lang="fr-BE" dirty="0" err="1"/>
              <a:t>processes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</a:t>
            </a:r>
            <a:r>
              <a:rPr lang="fr-BE" dirty="0" err="1"/>
              <a:t>given</a:t>
            </a:r>
            <a:r>
              <a:rPr lang="fr-BE" dirty="0"/>
              <a:t> information. Production-grade system usage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differ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exposed</a:t>
            </a:r>
            <a:r>
              <a:rPr lang="fr-BE" dirty="0"/>
              <a:t> techniques </a:t>
            </a:r>
            <a:r>
              <a:rPr lang="fr-BE" dirty="0" err="1"/>
              <a:t>that</a:t>
            </a:r>
            <a:r>
              <a:rPr lang="fr-BE" dirty="0"/>
              <a:t> are </a:t>
            </a:r>
            <a:r>
              <a:rPr lang="fr-BE" dirty="0" err="1"/>
              <a:t>meant</a:t>
            </a:r>
            <a:r>
              <a:rPr lang="fr-BE" dirty="0"/>
              <a:t> to </a:t>
            </a:r>
            <a:r>
              <a:rPr lang="fr-BE" dirty="0" err="1"/>
              <a:t>keep</a:t>
            </a:r>
            <a:r>
              <a:rPr lang="fr-BE" dirty="0"/>
              <a:t> the </a:t>
            </a:r>
            <a:r>
              <a:rPr lang="fr-BE" dirty="0" err="1"/>
              <a:t>explanations</a:t>
            </a:r>
            <a:r>
              <a:rPr lang="fr-BE" dirty="0"/>
              <a:t> as concise as possible.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acknowledges</a:t>
            </a:r>
            <a:r>
              <a:rPr lang="fr-BE" dirty="0"/>
              <a:t> documentation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he</a:t>
            </a:r>
            <a:r>
              <a:rPr lang="fr-BE" dirty="0"/>
              <a:t> </a:t>
            </a:r>
            <a:r>
              <a:rPr lang="fr-BE" dirty="0" err="1"/>
              <a:t>had</a:t>
            </a:r>
            <a:r>
              <a:rPr lang="fr-BE" dirty="0"/>
              <a:t> the </a:t>
            </a:r>
            <a:r>
              <a:rPr lang="fr-BE" dirty="0" err="1"/>
              <a:t>opportunity</a:t>
            </a:r>
            <a:r>
              <a:rPr lang="fr-BE" dirty="0"/>
              <a:t> to analyse for the </a:t>
            </a:r>
            <a:r>
              <a:rPr lang="fr-BE" dirty="0" err="1"/>
              <a:t>purpose</a:t>
            </a:r>
            <a:r>
              <a:rPr lang="fr-BE" dirty="0"/>
              <a:t> of </a:t>
            </a:r>
            <a:r>
              <a:rPr lang="en-GB" dirty="0"/>
              <a:t>creating</a:t>
            </a:r>
            <a:r>
              <a:rPr lang="fr-BE" dirty="0"/>
              <a:t>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. </a:t>
            </a:r>
            <a:r>
              <a:rPr lang="en-GB" dirty="0"/>
              <a:t>Special credit to @ced, @pokoli, @dave, @edbo on the </a:t>
            </a:r>
            <a:r>
              <a:rPr lang="en-GB" dirty="0">
                <a:hlinkClick r:id="rId2"/>
              </a:rPr>
              <a:t>https://discuss.tryton.org/</a:t>
            </a:r>
            <a:r>
              <a:rPr lang="en-GB" dirty="0"/>
              <a:t> forum.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Feedback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appreciated</a:t>
            </a:r>
            <a:r>
              <a:rPr lang="fr-BE" dirty="0"/>
              <a:t>. </a:t>
            </a:r>
            <a:r>
              <a:rPr lang="fr-BE" dirty="0" err="1"/>
              <a:t>Please</a:t>
            </a:r>
            <a:r>
              <a:rPr lang="fr-BE" dirty="0"/>
              <a:t> post on </a:t>
            </a:r>
            <a:r>
              <a:rPr lang="fr-BE" dirty="0">
                <a:hlinkClick r:id="rId3"/>
              </a:rPr>
              <a:t>https://github.com/clixwise/tryton-by-example</a:t>
            </a:r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1925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20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82E13-B12E-43D1-8527-D820F9DC5B5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5867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389DC-4552-4B3A-8318-F274579A074A}"/>
              </a:ext>
            </a:extLst>
          </p:cNvPr>
          <p:cNvSpPr/>
          <p:nvPr/>
        </p:nvSpPr>
        <p:spPr>
          <a:xfrm>
            <a:off x="7207443" y="620096"/>
            <a:ext cx="4850456" cy="4670879"/>
          </a:xfrm>
          <a:prstGeom prst="roundRect">
            <a:avLst>
              <a:gd name="adj" fmla="val 18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2117D-F6E5-4CA1-8880-2740C56FB66E}"/>
              </a:ext>
            </a:extLst>
          </p:cNvPr>
          <p:cNvSpPr/>
          <p:nvPr/>
        </p:nvSpPr>
        <p:spPr>
          <a:xfrm>
            <a:off x="8346830" y="3616784"/>
            <a:ext cx="3121270" cy="1453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Principle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21</a:t>
            </a:fld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85B69-F352-41C7-8844-61BBFD8ECEB6}"/>
              </a:ext>
            </a:extLst>
          </p:cNvPr>
          <p:cNvSpPr txBox="1"/>
          <p:nvPr/>
        </p:nvSpPr>
        <p:spPr>
          <a:xfrm>
            <a:off x="866725" y="877056"/>
            <a:ext cx="59904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Install :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postgres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 </a:t>
            </a:r>
            <a:r>
              <a:rPr lang="fr-BE" sz="1400" b="1" dirty="0">
                <a:solidFill>
                  <a:srgbClr val="FF0000"/>
                </a:solidFill>
              </a:rPr>
              <a:t>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5434: </a:t>
            </a:r>
            <a:r>
              <a:rPr lang="fr-BE" sz="1400" dirty="0"/>
              <a:t>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5432)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</a:t>
            </a:r>
            <a:r>
              <a:rPr lang="fr-BE" sz="1400" b="1" dirty="0">
                <a:solidFill>
                  <a:srgbClr val="FF0000"/>
                </a:solidFill>
              </a:rPr>
              <a:t> 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8001:</a:t>
            </a:r>
            <a:r>
              <a:rPr lang="fr-BE" sz="1400" dirty="0"/>
              <a:t> 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8000)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 err="1"/>
              <a:t>Two</a:t>
            </a:r>
            <a:r>
              <a:rPr lang="fr-BE" sz="1400" dirty="0"/>
              <a:t> volumes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tryt11-database </a:t>
            </a:r>
            <a:r>
              <a:rPr lang="fr-BE" sz="1400" dirty="0"/>
              <a:t>» &amp;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tryt11-datafile </a:t>
            </a:r>
            <a:r>
              <a:rPr lang="fr-BE" sz="1400" dirty="0"/>
              <a:t>»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One network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tryt11-network </a:t>
            </a:r>
            <a:r>
              <a:rPr lang="fr-BE" sz="1400" dirty="0"/>
              <a:t> » </a:t>
            </a:r>
          </a:p>
          <a:p>
            <a:pPr marL="342900" indent="-342900">
              <a:buFont typeface="+mj-lt"/>
              <a:buAutoNum type="arabicPeriod"/>
            </a:pPr>
            <a:endParaRPr lang="fr-BE" sz="1400" dirty="0"/>
          </a:p>
          <a:p>
            <a:r>
              <a:rPr lang="fr-BE" sz="1400" dirty="0"/>
              <a:t>A </a:t>
            </a:r>
            <a:r>
              <a:rPr lang="fr-BE" sz="1400" dirty="0" err="1"/>
              <a:t>nameless</a:t>
            </a:r>
            <a:r>
              <a:rPr lang="fr-BE" sz="1400" dirty="0"/>
              <a:t> container </a:t>
            </a:r>
            <a:r>
              <a:rPr lang="fr-BE" sz="1400" dirty="0" err="1"/>
              <a:t>is</a:t>
            </a:r>
            <a:r>
              <a:rPr lang="fr-BE" sz="1400" dirty="0"/>
              <a:t> </a:t>
            </a:r>
            <a:r>
              <a:rPr lang="fr-BE" sz="1400" dirty="0" err="1"/>
              <a:t>used</a:t>
            </a:r>
            <a:r>
              <a:rPr lang="fr-BE" sz="1400" dirty="0"/>
              <a:t> to </a:t>
            </a:r>
            <a:r>
              <a:rPr lang="fr-BE" sz="1400" dirty="0" err="1"/>
              <a:t>initialize</a:t>
            </a:r>
            <a:r>
              <a:rPr lang="fr-BE" sz="1400" dirty="0"/>
              <a:t> the TRYTON </a:t>
            </a:r>
            <a:r>
              <a:rPr lang="fr-BE" sz="1400" dirty="0" err="1"/>
              <a:t>database</a:t>
            </a:r>
            <a:r>
              <a:rPr lang="fr-BE" sz="1400" dirty="0"/>
              <a:t>.</a:t>
            </a:r>
          </a:p>
          <a:p>
            <a:pPr marL="285750" indent="-285750">
              <a:buFontTx/>
              <a:buChar char="-"/>
            </a:pPr>
            <a:endParaRPr lang="fr-BE" sz="1400" dirty="0"/>
          </a:p>
          <a:p>
            <a:r>
              <a:rPr lang="fr-BE" sz="1400" dirty="0"/>
              <a:t>The location </a:t>
            </a:r>
            <a:r>
              <a:rPr lang="fr-BE" sz="1400" dirty="0" err="1"/>
              <a:t>where</a:t>
            </a:r>
            <a:r>
              <a:rPr lang="fr-BE" sz="1400" dirty="0"/>
              <a:t> the volumes for the TRYTON </a:t>
            </a:r>
            <a:r>
              <a:rPr lang="fr-BE" sz="1400" dirty="0" err="1"/>
              <a:t>database</a:t>
            </a:r>
            <a:r>
              <a:rPr lang="fr-BE" sz="1400" dirty="0"/>
              <a:t> and the TRYTON files (</a:t>
            </a:r>
            <a:r>
              <a:rPr lang="fr-BE" sz="1400" dirty="0" err="1"/>
              <a:t>binary</a:t>
            </a:r>
            <a:r>
              <a:rPr lang="fr-BE" sz="1400" dirty="0"/>
              <a:t> </a:t>
            </a:r>
            <a:r>
              <a:rPr lang="fr-BE" sz="1400" dirty="0" err="1"/>
              <a:t>attachments</a:t>
            </a:r>
            <a:r>
              <a:rPr lang="fr-BE" sz="1400" dirty="0"/>
              <a:t>) are </a:t>
            </a:r>
            <a:r>
              <a:rPr lang="fr-BE" sz="1400" dirty="0" err="1"/>
              <a:t>stored</a:t>
            </a:r>
            <a:r>
              <a:rPr lang="fr-BE" sz="1400" dirty="0"/>
              <a:t> :</a:t>
            </a: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tryt11-database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tryt11-datafile 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fr-B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633-11F9-476C-B89C-EE029ACEF929}"/>
              </a:ext>
            </a:extLst>
          </p:cNvPr>
          <p:cNvSpPr/>
          <p:nvPr/>
        </p:nvSpPr>
        <p:spPr>
          <a:xfrm>
            <a:off x="8346830" y="741582"/>
            <a:ext cx="3121270" cy="2627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8D607-B03E-41E8-AB15-8A5E08BC9659}"/>
              </a:ext>
            </a:extLst>
          </p:cNvPr>
          <p:cNvSpPr txBox="1"/>
          <p:nvPr/>
        </p:nvSpPr>
        <p:spPr>
          <a:xfrm rot="16200000">
            <a:off x="7376917" y="1734534"/>
            <a:ext cx="26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Containers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58733-1230-4C0E-99F1-9D95C84DE60B}"/>
              </a:ext>
            </a:extLst>
          </p:cNvPr>
          <p:cNvSpPr txBox="1"/>
          <p:nvPr/>
        </p:nvSpPr>
        <p:spPr>
          <a:xfrm>
            <a:off x="7207442" y="1200252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6C4A-7917-4FD8-B618-36121ECB9F9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0120975" y="1968157"/>
            <a:ext cx="0" cy="2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8CD94D-273D-4A0D-AD9B-820110077FFC}"/>
              </a:ext>
            </a:extLst>
          </p:cNvPr>
          <p:cNvSpPr txBox="1"/>
          <p:nvPr/>
        </p:nvSpPr>
        <p:spPr>
          <a:xfrm>
            <a:off x="7207442" y="5361280"/>
            <a:ext cx="48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7341F-E46D-409C-9F6A-00A6C2A6C1C3}"/>
              </a:ext>
            </a:extLst>
          </p:cNvPr>
          <p:cNvSpPr/>
          <p:nvPr/>
        </p:nvSpPr>
        <p:spPr>
          <a:xfrm>
            <a:off x="9034062" y="3944303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tryt11-database »</a:t>
            </a:r>
            <a:endParaRPr lang="en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47EF04-BDFC-4CC6-AA87-B36B3C493C02}"/>
              </a:ext>
            </a:extLst>
          </p:cNvPr>
          <p:cNvSpPr/>
          <p:nvPr/>
        </p:nvSpPr>
        <p:spPr>
          <a:xfrm>
            <a:off x="9034062" y="4452346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tryt11-datafile »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763A8-0034-4055-A212-9283D9404CBC}"/>
              </a:ext>
            </a:extLst>
          </p:cNvPr>
          <p:cNvSpPr txBox="1"/>
          <p:nvPr/>
        </p:nvSpPr>
        <p:spPr>
          <a:xfrm rot="16200000">
            <a:off x="7984250" y="4020265"/>
            <a:ext cx="14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Folders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1A5F-F323-4BFB-B48B-D98B96869921}"/>
              </a:ext>
            </a:extLst>
          </p:cNvPr>
          <p:cNvSpPr txBox="1"/>
          <p:nvPr/>
        </p:nvSpPr>
        <p:spPr>
          <a:xfrm>
            <a:off x="7207442" y="4012800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File Structure</a:t>
            </a:r>
            <a:endParaRPr lang="en-B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C6B548-061F-4FF6-A6A6-8235A424644E}"/>
              </a:ext>
            </a:extLst>
          </p:cNvPr>
          <p:cNvSpPr txBox="1"/>
          <p:nvPr/>
        </p:nvSpPr>
        <p:spPr>
          <a:xfrm>
            <a:off x="943707" y="5538369"/>
            <a:ext cx="1078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Refer</a:t>
            </a:r>
            <a:r>
              <a:rPr lang="fr-BE" dirty="0"/>
              <a:t> to :</a:t>
            </a:r>
          </a:p>
          <a:p>
            <a:r>
              <a:rPr lang="fr-BE" dirty="0"/>
              <a:t>[</a:t>
            </a:r>
            <a:r>
              <a:rPr lang="fr-BE" dirty="0">
                <a:hlinkClick r:id="rId2"/>
              </a:rPr>
              <a:t>https://discuss.tryton.org/t/how-to-run-tryton-using-docker/3200</a:t>
            </a:r>
            <a:r>
              <a:rPr lang="fr-BE" dirty="0"/>
              <a:t>]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special</a:t>
            </a:r>
            <a:r>
              <a:rPr lang="fr-BE" dirty="0"/>
              <a:t> </a:t>
            </a:r>
            <a:r>
              <a:rPr lang="fr-BE" dirty="0" err="1"/>
              <a:t>credits</a:t>
            </a:r>
            <a:r>
              <a:rPr lang="fr-BE" dirty="0"/>
              <a:t> to David Harper</a:t>
            </a:r>
          </a:p>
          <a:p>
            <a:r>
              <a:rPr lang="en-US" dirty="0">
                <a:hlinkClick r:id="rId3"/>
              </a:rPr>
              <a:t>https://stackoverflow.com/questions/18496940/how-to-deal-with-persistent-storage-e-g-databases-in-docker</a:t>
            </a:r>
            <a:endParaRPr lang="en-US" dirty="0"/>
          </a:p>
          <a:p>
            <a:r>
              <a:rPr lang="en-US" dirty="0">
                <a:hlinkClick r:id="rId4"/>
              </a:rPr>
              <a:t>https://docs.docker.com/storage/volumes/</a:t>
            </a:r>
            <a:endParaRPr lang="en-B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7E2981-4376-4E55-9719-C4B68F1B46B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A9AF52ED-E651-4024-A858-6C4CE96EC1AF}"/>
              </a:ext>
            </a:extLst>
          </p:cNvPr>
          <p:cNvSpPr/>
          <p:nvPr/>
        </p:nvSpPr>
        <p:spPr>
          <a:xfrm>
            <a:off x="9058336" y="890949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Server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tryt11 »</a:t>
            </a:r>
            <a:endParaRPr lang="en-BE" dirty="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1B9EBA61-9C77-4AEC-B0FA-16E002D502A4}"/>
              </a:ext>
            </a:extLst>
          </p:cNvPr>
          <p:cNvSpPr/>
          <p:nvPr/>
        </p:nvSpPr>
        <p:spPr>
          <a:xfrm>
            <a:off x="9058335" y="2201006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Database</a:t>
            </a:r>
            <a:r>
              <a:rPr lang="fr-BE" dirty="0">
                <a:solidFill>
                  <a:schemeClr val="tx1"/>
                </a:solidFill>
              </a:rPr>
              <a:t>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tryt11-postgres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83224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22</a:t>
            </a:fld>
            <a:endParaRPr lang="en-BE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368A2E-6356-44C2-AA1F-4DEF4DAEE7C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102683"/>
          <a:ext cx="10872238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  <a:gridCol w="4963886">
                  <a:extLst>
                    <a:ext uri="{9D8B030D-6E8A-4147-A177-3AD203B41FA5}">
                      <a16:colId xmlns:a16="http://schemas.microsoft.com/office/drawing/2014/main" val="37647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Docker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Tryton</a:t>
                      </a:r>
                      <a:r>
                        <a:rPr lang="fr-BE" sz="1400" dirty="0"/>
                        <a:t> 6.0 - Doc 00.01 - Installation &amp; </a:t>
                      </a:r>
                      <a:r>
                        <a:rPr lang="fr-BE" sz="1400" dirty="0" err="1"/>
                        <a:t>administration.docker.status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administration.docker.tryt01.create.permanent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tryt01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Permanent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administration.docker.tryt01.create.volatile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tryt01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Volatile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administration.docker.tryt01.start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Start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administration.docker.tryt01.stop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/>
                        <a:t>Stop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administration.docker.tryt01.delete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4989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5DCD0EB8-1547-429F-8F57-2419CD6A7E2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4424380"/>
          <a:ext cx="108722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361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991877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administration.database.tryt01.status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administration.database.tryt01.backup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Backup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6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administration.database.tryt01.restore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Restore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315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administration.database.tryt01.query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tables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0629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A33978A-CABE-4A21-AAA0-7ACA1373545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87535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snapshots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23</a:t>
            </a:fld>
            <a:endParaRPr lang="en-BE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368A2E-6356-44C2-AA1F-4DEF4DAEE7CE}"/>
              </a:ext>
            </a:extLst>
          </p:cNvPr>
          <p:cNvGraphicFramePr>
            <a:graphicFrameLocks noGrp="1"/>
          </p:cNvGraphicFramePr>
          <p:nvPr/>
        </p:nvGraphicFramePr>
        <p:xfrm>
          <a:off x="937846" y="1741163"/>
          <a:ext cx="108722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  <a:gridCol w="4963886">
                  <a:extLst>
                    <a:ext uri="{9D8B030D-6E8A-4147-A177-3AD203B41FA5}">
                      <a16:colId xmlns:a16="http://schemas.microsoft.com/office/drawing/2014/main" val="37647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File </a:t>
                      </a:r>
                      <a:r>
                        <a:rPr lang="fr-BE" sz="1400" dirty="0" err="1"/>
                        <a:t>name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00.01.tryt01-db-backup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00.01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05</a:t>
                      </a:r>
                      <a:r>
                        <a:rPr lang="pl-PL" sz="1400" dirty="0"/>
                        <a:t>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05.01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</a:t>
                      </a:r>
                      <a:r>
                        <a:rPr lang="pl-PL" sz="1400" dirty="0"/>
                        <a:t>0.01.tryt01-db-backup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10.01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15</a:t>
                      </a:r>
                      <a:r>
                        <a:rPr lang="pl-PL" sz="1400" dirty="0"/>
                        <a:t>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15.01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F6318-2CB3-472C-ADBF-AE86D05E8D12}"/>
              </a:ext>
            </a:extLst>
          </p:cNvPr>
          <p:cNvSpPr txBox="1"/>
          <p:nvPr/>
        </p:nvSpPr>
        <p:spPr>
          <a:xfrm>
            <a:off x="838200" y="1019908"/>
            <a:ext cx="1029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have </a:t>
            </a:r>
            <a:r>
              <a:rPr lang="fr-BE" dirty="0" err="1"/>
              <a:t>taken</a:t>
            </a:r>
            <a:r>
              <a:rPr lang="fr-BE" dirty="0"/>
              <a:t> a snapshot at the end of </a:t>
            </a:r>
            <a:r>
              <a:rPr lang="fr-BE" dirty="0" err="1"/>
              <a:t>each</a:t>
            </a:r>
            <a:r>
              <a:rPr lang="fr-BE" dirty="0"/>
              <a:t> </a:t>
            </a:r>
            <a:r>
              <a:rPr lang="fr-BE" dirty="0" err="1"/>
              <a:t>presentation</a:t>
            </a:r>
            <a:r>
              <a:rPr lang="fr-BE" dirty="0"/>
              <a:t> section (Basic </a:t>
            </a:r>
            <a:r>
              <a:rPr lang="fr-BE" dirty="0" err="1"/>
              <a:t>Functionality</a:t>
            </a:r>
            <a:r>
              <a:rPr lang="fr-BE" dirty="0"/>
              <a:t>, </a:t>
            </a:r>
            <a:r>
              <a:rPr lang="fr-BE" dirty="0" err="1"/>
              <a:t>Purchase</a:t>
            </a:r>
            <a:r>
              <a:rPr lang="fr-BE" dirty="0"/>
              <a:t>, etc.)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3CF1E6-D498-471A-BA8B-B24DB9E10F7B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1339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205"/>
            <a:ext cx="10515600" cy="462189"/>
          </a:xfrm>
        </p:spPr>
        <p:txBody>
          <a:bodyPr>
            <a:normAutofit fontScale="90000"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administration.docker.tryt11.create.permanent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040893"/>
            <a:ext cx="107061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/tryton:6.0</a:t>
            </a:r>
          </a:p>
          <a:p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tryt11-database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/>
              <a:t># </a:t>
            </a: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tryt11-database </a:t>
            </a:r>
            <a:r>
              <a:rPr lang="en-US" sz="1400" dirty="0"/>
              <a:t>- for future use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5443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/tryton:6.0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tryt11-datafile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/>
              <a:t># </a:t>
            </a: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tryt11-datafile</a:t>
            </a:r>
            <a:r>
              <a:rPr lang="en-US" sz="1400" dirty="0"/>
              <a:t> - for future use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en-US" sz="1400" dirty="0"/>
              <a:t>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127.0.0.1:8011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/tryton:6.0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24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3F2F4-1E0F-42BC-A64B-1A683421E69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6209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Volatile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DB953-AA63-4B7B-BA3E-589A08A0519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760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administration.docker.tryt11.create.volatile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911434"/>
            <a:ext cx="11353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Obtain version 6.0 of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/tryton:6.0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+ database initialization volatile container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-e POSTGRES_DB=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-p 5443:5432 </a:t>
            </a:r>
            <a:r>
              <a:rPr lang="en-US" sz="1400" dirty="0"/>
              <a:t>-d </a:t>
            </a:r>
            <a:r>
              <a:rPr lang="en-US" sz="1400" dirty="0" err="1"/>
              <a:t>postgres</a:t>
            </a:r>
            <a:r>
              <a:rPr lang="en-US" sz="1400" dirty="0"/>
              <a:t> # Start a PostgreSQL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--link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:postgres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-it </a:t>
            </a:r>
            <a:r>
              <a:rPr lang="en-US" sz="1400" dirty="0" err="1"/>
              <a:t>tryton</a:t>
            </a:r>
            <a:r>
              <a:rPr lang="en-US" sz="1400" dirty="0"/>
              <a:t>/tryton:6.0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en-US" sz="1400" dirty="0"/>
              <a:t> --all # Define database tables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containers :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&amp; optionally </a:t>
            </a:r>
            <a:r>
              <a:rPr lang="en-US" sz="1400" dirty="0" err="1">
                <a:solidFill>
                  <a:srgbClr val="00B050"/>
                </a:solidFill>
              </a:rPr>
              <a:t>tryton-cron</a:t>
            </a:r>
            <a:r>
              <a:rPr lang="en-US" sz="1400" dirty="0">
                <a:solidFill>
                  <a:srgbClr val="00B050"/>
                </a:solidFill>
              </a:rPr>
              <a:t> for scheduled actions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-p 8011:8000</a:t>
            </a:r>
            <a:r>
              <a:rPr lang="en-US" sz="1400" dirty="0"/>
              <a:t> --link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:postgres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/tryton:6.0 # Start a </a:t>
            </a:r>
            <a:r>
              <a:rPr lang="en-US" sz="1400" dirty="0" err="1"/>
              <a:t>Tryton</a:t>
            </a:r>
            <a:r>
              <a:rPr lang="en-US" sz="1400" dirty="0"/>
              <a:t>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tryt11-cron</a:t>
            </a:r>
            <a:r>
              <a:rPr lang="en-US" sz="1400" dirty="0"/>
              <a:t> --link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:postgres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/tryton:6.0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trytond-cron</a:t>
            </a:r>
            <a:r>
              <a:rPr lang="en-US" sz="1400" dirty="0"/>
              <a:t> -d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</a:t>
            </a:r>
            <a:r>
              <a:rPr lang="en-US" sz="1400" dirty="0"/>
              <a:t> # Start a </a:t>
            </a:r>
            <a:r>
              <a:rPr lang="en-US" sz="1400" dirty="0" err="1"/>
              <a:t>cron</a:t>
            </a:r>
            <a:r>
              <a:rPr lang="en-US" sz="1400" dirty="0"/>
              <a:t> instance</a:t>
            </a:r>
          </a:p>
          <a:p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sz="1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26</a:t>
            </a:fld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10024-C551-492E-B82B-0D9EACCA389C}"/>
              </a:ext>
            </a:extLst>
          </p:cNvPr>
          <p:cNvSpPr txBox="1"/>
          <p:nvPr/>
        </p:nvSpPr>
        <p:spPr>
          <a:xfrm>
            <a:off x="838200" y="4044462"/>
            <a:ext cx="725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fr-BE" b="1" dirty="0" err="1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fr-BE" dirty="0"/>
              <a:t>, container and </a:t>
            </a:r>
            <a:r>
              <a:rPr lang="fr-BE" dirty="0" err="1"/>
              <a:t>database</a:t>
            </a:r>
            <a:r>
              <a:rPr lang="fr-BE" dirty="0"/>
              <a:t> variable </a:t>
            </a:r>
            <a:r>
              <a:rPr lang="fr-BE" dirty="0" err="1"/>
              <a:t>names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choosen</a:t>
            </a:r>
            <a:br>
              <a:rPr lang="fr-BE" dirty="0"/>
            </a:br>
            <a:r>
              <a:rPr lang="fr-BE" b="1" dirty="0">
                <a:solidFill>
                  <a:srgbClr val="FF0000"/>
                </a:solidFill>
              </a:rPr>
              <a:t>In </a:t>
            </a:r>
            <a:r>
              <a:rPr lang="fr-BE" b="1" dirty="0" err="1">
                <a:solidFill>
                  <a:srgbClr val="FF0000"/>
                </a:solidFill>
              </a:rPr>
              <a:t>red</a:t>
            </a:r>
            <a:r>
              <a:rPr lang="fr-BE" dirty="0"/>
              <a:t>, </a:t>
            </a:r>
            <a:r>
              <a:rPr lang="fr-BE" dirty="0" err="1"/>
              <a:t>connection</a:t>
            </a:r>
            <a:r>
              <a:rPr lang="fr-BE" dirty="0"/>
              <a:t> points </a:t>
            </a:r>
            <a:r>
              <a:rPr lang="fr-BE" dirty="0" err="1"/>
              <a:t>whose</a:t>
            </a:r>
            <a:r>
              <a:rPr lang="fr-BE" dirty="0"/>
              <a:t> </a:t>
            </a:r>
            <a:r>
              <a:rPr lang="fr-BE" dirty="0" err="1"/>
              <a:t>external</a:t>
            </a:r>
            <a:r>
              <a:rPr lang="fr-BE" dirty="0"/>
              <a:t> « p:xyz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adapted</a:t>
            </a:r>
            <a:endParaRPr lang="en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85BE9-5C77-41C2-8A05-5258FA8542C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C15CF-4343-4CE2-B92C-330879954F25}"/>
              </a:ext>
            </a:extLst>
          </p:cNvPr>
          <p:cNvSpPr txBox="1"/>
          <p:nvPr/>
        </p:nvSpPr>
        <p:spPr>
          <a:xfrm>
            <a:off x="805107" y="4976226"/>
            <a:ext cx="111553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b="1" dirty="0"/>
              <a:t>Note about « docker </a:t>
            </a:r>
            <a:r>
              <a:rPr lang="fr-BE" b="1" dirty="0" err="1"/>
              <a:t>inspect</a:t>
            </a:r>
            <a:r>
              <a:rPr lang="fr-BE" b="1" dirty="0"/>
              <a:t> tryt11-postgres »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the </a:t>
            </a:r>
            <a:r>
              <a:rPr lang="en-BE" dirty="0"/>
              <a:t>« </a:t>
            </a:r>
            <a:r>
              <a:rPr lang="fr-BE" dirty="0"/>
              <a:t>Gateway</a:t>
            </a:r>
            <a:r>
              <a:rPr lang="en-BE" dirty="0"/>
              <a:t>":"172.17.0.</a:t>
            </a:r>
            <a:r>
              <a:rPr lang="fr-BE" dirty="0"/>
              <a:t>1</a:t>
            </a:r>
            <a:r>
              <a:rPr lang="en-BE" dirty="0"/>
              <a:t>"</a:t>
            </a:r>
            <a:r>
              <a:rPr lang="fr-BE" dirty="0"/>
              <a:t>  or the </a:t>
            </a:r>
            <a:r>
              <a:rPr lang="en-BE" dirty="0"/>
              <a:t>"IPAddress":"172.17.0.</a:t>
            </a:r>
            <a:r>
              <a:rPr lang="fr-BE" dirty="0"/>
              <a:t>2</a:t>
            </a:r>
            <a:r>
              <a:rPr lang="en-BE" dirty="0"/>
              <a:t>"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in « pgAdmin4 » to set up the server</a:t>
            </a:r>
            <a:br>
              <a:rPr lang="fr-BE" dirty="0"/>
            </a:br>
            <a:r>
              <a:rPr lang="fr-BE" b="1" dirty="0"/>
              <a:t>Note about « pgAdmin4 » login (</a:t>
            </a:r>
            <a:r>
              <a:rPr lang="fr-BE" b="1" dirty="0" err="1"/>
              <a:t>see</a:t>
            </a:r>
            <a:r>
              <a:rPr lang="fr-BE" b="1" dirty="0"/>
              <a:t> </a:t>
            </a:r>
            <a:r>
              <a:rPr lang="fr-BE" b="1" dirty="0" err="1"/>
              <a:t>later</a:t>
            </a:r>
            <a:r>
              <a:rPr lang="fr-BE" b="1" dirty="0"/>
              <a:t>) values </a:t>
            </a:r>
            <a:r>
              <a:rPr lang="fr-BE" b="1" dirty="0" err="1"/>
              <a:t>defined</a:t>
            </a:r>
            <a:r>
              <a:rPr lang="fr-BE" b="1" dirty="0"/>
              <a:t> in the script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- User : « x@gmail.com</a:t>
            </a:r>
          </a:p>
          <a:p>
            <a:r>
              <a:rPr lang="fr-BE" dirty="0"/>
              <a:t>- </a:t>
            </a:r>
            <a:r>
              <a:rPr lang="fr-BE" dirty="0" err="1"/>
              <a:t>Password</a:t>
            </a:r>
            <a:r>
              <a:rPr lang="fr-BE" dirty="0"/>
              <a:t> :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89409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A099-4DDC-4630-97F1-BB33559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27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364A3-5AAA-426E-9AE4-D74A0A7B3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088"/>
            <a:ext cx="12192000" cy="580828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6A8605-612A-4FC2-BB74-ED8067EE610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7489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28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27085-BDD3-4231-92A5-F003F9F9EDF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014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389DC-4552-4B3A-8318-F274579A074A}"/>
              </a:ext>
            </a:extLst>
          </p:cNvPr>
          <p:cNvSpPr/>
          <p:nvPr/>
        </p:nvSpPr>
        <p:spPr>
          <a:xfrm>
            <a:off x="7207443" y="620096"/>
            <a:ext cx="4850456" cy="4670879"/>
          </a:xfrm>
          <a:prstGeom prst="roundRect">
            <a:avLst>
              <a:gd name="adj" fmla="val 18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2117D-F6E5-4CA1-8880-2740C56FB66E}"/>
              </a:ext>
            </a:extLst>
          </p:cNvPr>
          <p:cNvSpPr/>
          <p:nvPr/>
        </p:nvSpPr>
        <p:spPr>
          <a:xfrm>
            <a:off x="8346830" y="3616784"/>
            <a:ext cx="3121270" cy="1453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Principle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29</a:t>
            </a:fld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85B69-F352-41C7-8844-61BBFD8ECEB6}"/>
              </a:ext>
            </a:extLst>
          </p:cNvPr>
          <p:cNvSpPr txBox="1"/>
          <p:nvPr/>
        </p:nvSpPr>
        <p:spPr>
          <a:xfrm>
            <a:off x="866725" y="877056"/>
            <a:ext cx="59904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Install :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postgres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 </a:t>
            </a:r>
            <a:r>
              <a:rPr lang="fr-BE" sz="1400" b="1" dirty="0">
                <a:solidFill>
                  <a:srgbClr val="FF0000"/>
                </a:solidFill>
              </a:rPr>
              <a:t>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5433: </a:t>
            </a:r>
            <a:r>
              <a:rPr lang="fr-BE" sz="1400" dirty="0"/>
              <a:t>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5432)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post01-pgadmin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dpage</a:t>
            </a:r>
            <a:r>
              <a:rPr lang="fr-BE" sz="1400" dirty="0"/>
              <a:t>/pgadmin4 » ;</a:t>
            </a:r>
            <a:br>
              <a:rPr lang="fr-BE" sz="1400" dirty="0"/>
            </a:br>
            <a:r>
              <a:rPr lang="fr-BE" sz="1400" dirty="0"/>
              <a:t>«</a:t>
            </a:r>
            <a:r>
              <a:rPr lang="fr-BE" sz="1400" b="1" dirty="0">
                <a:solidFill>
                  <a:srgbClr val="FF0000"/>
                </a:solidFill>
              </a:rPr>
              <a:t> 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81:</a:t>
            </a:r>
            <a:r>
              <a:rPr lang="fr-BE" sz="1400" dirty="0"/>
              <a:t> 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80)</a:t>
            </a:r>
            <a:br>
              <a:rPr lang="fr-BE" sz="1400" dirty="0"/>
            </a:br>
            <a:endParaRPr lang="fr-BE" sz="1400" dirty="0"/>
          </a:p>
          <a:p>
            <a:r>
              <a:rPr lang="fr-BE" sz="1400" dirty="0"/>
              <a:t>The POSTGRES </a:t>
            </a:r>
            <a:r>
              <a:rPr lang="fr-BE" sz="1400" dirty="0" err="1"/>
              <a:t>database</a:t>
            </a:r>
            <a:r>
              <a:rPr lang="fr-BE" sz="1400" dirty="0"/>
              <a:t> </a:t>
            </a:r>
            <a:r>
              <a:rPr lang="fr-BE" sz="1400" dirty="0" err="1"/>
              <a:t>is</a:t>
            </a:r>
            <a:r>
              <a:rPr lang="fr-BE" sz="1400" dirty="0"/>
              <a:t> </a:t>
            </a:r>
            <a:r>
              <a:rPr lang="fr-BE" sz="1400" dirty="0" err="1"/>
              <a:t>stored</a:t>
            </a:r>
            <a:r>
              <a:rPr lang="fr-BE" sz="1400" dirty="0"/>
              <a:t> in </a:t>
            </a: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BE" sz="1400" dirty="0"/>
              <a:t>» </a:t>
            </a:r>
            <a:r>
              <a:rPr lang="fr-BE" sz="1400" dirty="0" err="1"/>
              <a:t>with</a:t>
            </a:r>
            <a:r>
              <a:rPr lang="fr-BE" sz="1400" dirty="0"/>
              <a:t> respect to the directory ${HOME} == 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633-11F9-476C-B89C-EE029ACEF929}"/>
              </a:ext>
            </a:extLst>
          </p:cNvPr>
          <p:cNvSpPr/>
          <p:nvPr/>
        </p:nvSpPr>
        <p:spPr>
          <a:xfrm>
            <a:off x="8346830" y="741582"/>
            <a:ext cx="3121270" cy="2627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8D607-B03E-41E8-AB15-8A5E08BC9659}"/>
              </a:ext>
            </a:extLst>
          </p:cNvPr>
          <p:cNvSpPr txBox="1"/>
          <p:nvPr/>
        </p:nvSpPr>
        <p:spPr>
          <a:xfrm rot="16200000">
            <a:off x="7376917" y="1734534"/>
            <a:ext cx="26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br>
              <a:rPr lang="fr-BE" dirty="0"/>
            </a:br>
            <a:r>
              <a:rPr lang="fr-BE" dirty="0"/>
              <a:t>Containers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58733-1230-4C0E-99F1-9D95C84DE60B}"/>
              </a:ext>
            </a:extLst>
          </p:cNvPr>
          <p:cNvSpPr txBox="1"/>
          <p:nvPr/>
        </p:nvSpPr>
        <p:spPr>
          <a:xfrm>
            <a:off x="7154690" y="1200252"/>
            <a:ext cx="1233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Docker Structure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6C4A-7917-4FD8-B618-36121ECB9F9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144747" y="1904522"/>
            <a:ext cx="2677" cy="21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8CD94D-273D-4A0D-AD9B-820110077FFC}"/>
              </a:ext>
            </a:extLst>
          </p:cNvPr>
          <p:cNvSpPr txBox="1"/>
          <p:nvPr/>
        </p:nvSpPr>
        <p:spPr>
          <a:xfrm>
            <a:off x="7207442" y="5361280"/>
            <a:ext cx="48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7341F-E46D-409C-9F6A-00A6C2A6C1C3}"/>
              </a:ext>
            </a:extLst>
          </p:cNvPr>
          <p:cNvSpPr/>
          <p:nvPr/>
        </p:nvSpPr>
        <p:spPr>
          <a:xfrm>
            <a:off x="9091926" y="4110765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d01-postgres »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763A8-0034-4055-A212-9283D9404CBC}"/>
              </a:ext>
            </a:extLst>
          </p:cNvPr>
          <p:cNvSpPr txBox="1"/>
          <p:nvPr/>
        </p:nvSpPr>
        <p:spPr>
          <a:xfrm rot="16200000">
            <a:off x="7984250" y="4020265"/>
            <a:ext cx="14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br>
              <a:rPr lang="fr-BE" dirty="0"/>
            </a:br>
            <a:r>
              <a:rPr lang="fr-BE" dirty="0"/>
              <a:t>Folder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1A5F-F323-4BFB-B48B-D98B96869921}"/>
              </a:ext>
            </a:extLst>
          </p:cNvPr>
          <p:cNvSpPr txBox="1"/>
          <p:nvPr/>
        </p:nvSpPr>
        <p:spPr>
          <a:xfrm>
            <a:off x="7120985" y="3873664"/>
            <a:ext cx="131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File Structure</a:t>
            </a:r>
            <a:endParaRPr lang="en-B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7E2981-4376-4E55-9719-C4B68F1B46B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4363FD-0F3A-4785-B726-64B431189BA4}"/>
              </a:ext>
            </a:extLst>
          </p:cNvPr>
          <p:cNvSpPr txBox="1"/>
          <p:nvPr/>
        </p:nvSpPr>
        <p:spPr>
          <a:xfrm>
            <a:off x="838200" y="5988301"/>
            <a:ext cx="855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See</a:t>
            </a:r>
            <a:r>
              <a:rPr lang="fr-BE" dirty="0"/>
              <a:t> : [</a:t>
            </a:r>
            <a:r>
              <a:rPr lang="fr-BE" dirty="0">
                <a:hlinkClick r:id="rId2"/>
              </a:rPr>
              <a:t>https://dev.to/shree_j/how-to-install-and-run-psql-using-docker-41j2</a:t>
            </a:r>
            <a:r>
              <a:rPr lang="fr-BE" dirty="0"/>
              <a:t>]</a:t>
            </a:r>
            <a:endParaRPr lang="en-BE" dirty="0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1E4D12E1-B176-4E38-ABCC-914D57852C4B}"/>
              </a:ext>
            </a:extLst>
          </p:cNvPr>
          <p:cNvSpPr/>
          <p:nvPr/>
        </p:nvSpPr>
        <p:spPr>
          <a:xfrm>
            <a:off x="9082108" y="827314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Server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pgadmin4 »</a:t>
            </a:r>
            <a:endParaRPr lang="en-BE" dirty="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68235533-F81F-42EF-839E-74EF31091A36}"/>
              </a:ext>
            </a:extLst>
          </p:cNvPr>
          <p:cNvSpPr/>
          <p:nvPr/>
        </p:nvSpPr>
        <p:spPr>
          <a:xfrm>
            <a:off x="9082107" y="2137371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Database</a:t>
            </a:r>
            <a:r>
              <a:rPr lang="fr-BE" dirty="0">
                <a:solidFill>
                  <a:schemeClr val="tx1"/>
                </a:solidFill>
              </a:rPr>
              <a:t>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post01-postgres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4333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Structure of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material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CBACF-A939-4CE4-AD56-015F2974F65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8366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30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33978A-CABE-4A21-AAA0-7ACA1373545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48B8AA0D-5140-4B34-AD29-CD6C80C29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38695"/>
              </p:ext>
            </p:extLst>
          </p:nvPr>
        </p:nvGraphicFramePr>
        <p:xfrm>
          <a:off x="856700" y="933144"/>
          <a:ext cx="108722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8500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413738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Command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administration.docker.post01.create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administration.docker.post01.delete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 &amp; </a:t>
                      </a:r>
                      <a:r>
                        <a:rPr lang="fr-BE" sz="1400" dirty="0" err="1"/>
                        <a:t>Database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904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014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767796"/>
            <a:ext cx="11268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Install :</a:t>
            </a:r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postgres</a:t>
            </a:r>
            <a:r>
              <a:rPr lang="fr-BE" dirty="0"/>
              <a:t> » ; « </a:t>
            </a:r>
            <a:r>
              <a:rPr lang="fr-BE" b="1" dirty="0">
                <a:solidFill>
                  <a:srgbClr val="FF0000"/>
                </a:solidFill>
              </a:rPr>
              <a:t>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5433: </a:t>
            </a:r>
            <a:r>
              <a:rPr lang="fr-BE" dirty="0"/>
              <a:t>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post01-pgadmin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dpage</a:t>
            </a:r>
            <a:r>
              <a:rPr lang="fr-BE" dirty="0"/>
              <a:t>/pgadmin4 » ; «</a:t>
            </a:r>
            <a:r>
              <a:rPr lang="fr-BE" b="1" dirty="0">
                <a:solidFill>
                  <a:srgbClr val="FF0000"/>
                </a:solidFill>
              </a:rPr>
              <a:t> 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81:</a:t>
            </a:r>
            <a:r>
              <a:rPr lang="fr-BE" dirty="0"/>
              <a:t>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507511" y="1994848"/>
            <a:ext cx="117505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run -d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-v ${HOME}/</a:t>
            </a:r>
            <a:r>
              <a:rPr lang="en-US" sz="1400" dirty="0" err="1"/>
              <a:t>postgres</a:t>
            </a:r>
            <a:r>
              <a:rPr lang="en-US" sz="1400" dirty="0"/>
              <a:t>-data/:/var/lib/</a:t>
            </a:r>
            <a:r>
              <a:rPr lang="en-US" sz="1400" dirty="0" err="1"/>
              <a:t>postgresql</a:t>
            </a:r>
            <a:r>
              <a:rPr lang="en-US" sz="1400" dirty="0"/>
              <a:t>/data </a:t>
            </a:r>
            <a:r>
              <a:rPr lang="en-US" sz="1400" b="1" dirty="0">
                <a:solidFill>
                  <a:srgbClr val="FF0000"/>
                </a:solidFill>
              </a:rPr>
              <a:t>-p 5433:5432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# pgdamin4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  <a:br>
              <a:rPr lang="en-US" sz="1400" dirty="0"/>
            </a:br>
            <a:r>
              <a:rPr lang="en-US" sz="1400" dirty="0"/>
              <a:t>docker run </a:t>
            </a:r>
            <a:r>
              <a:rPr lang="en-US" sz="1400" b="1" dirty="0">
                <a:solidFill>
                  <a:srgbClr val="FF0000"/>
                </a:solidFill>
              </a:rPr>
              <a:t>-p 81:80 </a:t>
            </a:r>
            <a:r>
              <a:rPr lang="en-US" sz="1400" dirty="0"/>
              <a:t>-e 'PGADMIN_DEFAULT_EMAIL=x@gmail.com' -e 'PGADMIN_DEFAULT_PASSWORD=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'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post01-pgadmin</a:t>
            </a:r>
            <a:r>
              <a:rPr lang="en-US" sz="1400" dirty="0"/>
              <a:t> -d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</a:p>
          <a:p>
            <a:r>
              <a:rPr lang="en-US" sz="1400" dirty="0"/>
              <a:t># inspection</a:t>
            </a:r>
            <a:br>
              <a:rPr lang="en-US" sz="1400" dirty="0"/>
            </a:br>
            <a:r>
              <a:rPr lang="en-US" sz="1400" dirty="0"/>
              <a:t>docker exec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ls /var/lib/</a:t>
            </a:r>
            <a:r>
              <a:rPr lang="en-US" sz="1400" dirty="0" err="1"/>
              <a:t>postgresql</a:t>
            </a:r>
            <a:r>
              <a:rPr lang="en-US" sz="1400" dirty="0"/>
              <a:t>/data</a:t>
            </a:r>
            <a:br>
              <a:rPr lang="en-US" sz="1400" dirty="0"/>
            </a:br>
            <a:r>
              <a:rPr lang="en-US" sz="1400" dirty="0"/>
              <a:t>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/>
              <a:t>docker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</a:t>
            </a:r>
          </a:p>
          <a:p>
            <a:r>
              <a:rPr lang="en-US" sz="1400" dirty="0"/>
              <a:t>docker inspect -f "{{</a:t>
            </a:r>
            <a:r>
              <a:rPr lang="en-US" sz="1400" dirty="0" err="1"/>
              <a:t>range.NetworkSettings.Networks</a:t>
            </a:r>
            <a:r>
              <a:rPr lang="en-US" sz="1400" dirty="0"/>
              <a:t>}}{{.</a:t>
            </a:r>
            <a:r>
              <a:rPr lang="en-US" sz="1400" dirty="0" err="1"/>
              <a:t>IPAddress</a:t>
            </a:r>
            <a:r>
              <a:rPr lang="en-US" sz="1400" dirty="0"/>
              <a:t>}}{{end}}"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b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400" dirty="0"/>
              <a:t>docker inspect -f '{{.Name}} - {{.</a:t>
            </a:r>
            <a:r>
              <a:rPr lang="en-US" sz="1400" dirty="0" err="1"/>
              <a:t>NetworkSettings.IPAddress</a:t>
            </a:r>
            <a:r>
              <a:rPr lang="en-US" sz="1400" dirty="0"/>
              <a:t> }}' $(docker </a:t>
            </a:r>
            <a:r>
              <a:rPr lang="en-US" sz="1400" dirty="0" err="1"/>
              <a:t>ps</a:t>
            </a:r>
            <a:r>
              <a:rPr lang="en-US" sz="1400" dirty="0"/>
              <a:t> -</a:t>
            </a:r>
            <a:r>
              <a:rPr lang="en-US" sz="1400" dirty="0" err="1"/>
              <a:t>aq</a:t>
            </a:r>
            <a:r>
              <a:rPr lang="en-US" sz="1400" dirty="0"/>
              <a:t>)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BF46-4578-45A0-8E8F-6CFFC436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31</a:t>
            </a:fld>
            <a:endParaRPr lang="en-BE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399D10-07A8-4C9A-ABE4-E33F3654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administration.docker.post01.create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315A40-6A6A-4653-BE1F-ED7ED82F8796}"/>
              </a:ext>
            </a:extLst>
          </p:cNvPr>
          <p:cNvSpPr txBox="1"/>
          <p:nvPr/>
        </p:nvSpPr>
        <p:spPr>
          <a:xfrm>
            <a:off x="805107" y="4976226"/>
            <a:ext cx="111553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b="1" dirty="0"/>
              <a:t>Note about « docker </a:t>
            </a:r>
            <a:r>
              <a:rPr lang="fr-BE" b="1" dirty="0" err="1"/>
              <a:t>inspect</a:t>
            </a:r>
            <a:r>
              <a:rPr lang="fr-BE" b="1" dirty="0"/>
              <a:t> post01-postgres »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the </a:t>
            </a:r>
            <a:r>
              <a:rPr lang="en-BE" dirty="0"/>
              <a:t>« </a:t>
            </a:r>
            <a:r>
              <a:rPr lang="fr-BE" dirty="0"/>
              <a:t>Gateway</a:t>
            </a:r>
            <a:r>
              <a:rPr lang="en-BE" dirty="0"/>
              <a:t>":"172.17.0.</a:t>
            </a:r>
            <a:r>
              <a:rPr lang="fr-BE" dirty="0"/>
              <a:t>1</a:t>
            </a:r>
            <a:r>
              <a:rPr lang="en-BE" dirty="0"/>
              <a:t>"</a:t>
            </a:r>
            <a:r>
              <a:rPr lang="fr-BE" dirty="0"/>
              <a:t>  or the </a:t>
            </a:r>
            <a:r>
              <a:rPr lang="en-BE" dirty="0"/>
              <a:t>"IPAddress":"172.17.0.</a:t>
            </a:r>
            <a:r>
              <a:rPr lang="fr-BE" dirty="0"/>
              <a:t>2</a:t>
            </a:r>
            <a:r>
              <a:rPr lang="en-BE" dirty="0"/>
              <a:t>"</a:t>
            </a:r>
            <a:r>
              <a:rPr lang="fr-BE" dirty="0"/>
              <a:t> (e.g.)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in « pgAdmin4 » to set up the server</a:t>
            </a:r>
            <a:br>
              <a:rPr lang="fr-BE" dirty="0"/>
            </a:br>
            <a:r>
              <a:rPr lang="fr-BE" b="1" dirty="0"/>
              <a:t>Note about « pgAdmin4 » login (</a:t>
            </a:r>
            <a:r>
              <a:rPr lang="fr-BE" b="1" dirty="0" err="1"/>
              <a:t>see</a:t>
            </a:r>
            <a:r>
              <a:rPr lang="fr-BE" b="1" dirty="0"/>
              <a:t> </a:t>
            </a:r>
            <a:r>
              <a:rPr lang="fr-BE" b="1" dirty="0" err="1"/>
              <a:t>later</a:t>
            </a:r>
            <a:r>
              <a:rPr lang="fr-BE" b="1" dirty="0"/>
              <a:t>) values </a:t>
            </a:r>
            <a:r>
              <a:rPr lang="fr-BE" b="1" dirty="0" err="1"/>
              <a:t>defined</a:t>
            </a:r>
            <a:r>
              <a:rPr lang="fr-BE" b="1" dirty="0"/>
              <a:t> in the script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- User : « x@gmail.com</a:t>
            </a:r>
          </a:p>
          <a:p>
            <a:r>
              <a:rPr lang="fr-BE" dirty="0"/>
              <a:t>- </a:t>
            </a:r>
            <a:r>
              <a:rPr lang="fr-BE" dirty="0" err="1"/>
              <a:t>Password</a:t>
            </a:r>
            <a:r>
              <a:rPr lang="fr-BE" dirty="0"/>
              <a:t> :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8C8A7C-8BAF-485E-A265-CEAA23A75BF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2897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BF46-4578-45A0-8E8F-6CFFC436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32</a:t>
            </a:fld>
            <a:endParaRPr lang="en-BE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399D10-07A8-4C9A-ABE4-E33F3654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administration.docker.post01.create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314FDE-BE3E-4F72-8899-54C5F6D265A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5EB00-8304-4EA0-9F33-4ACA39BB4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933083"/>
            <a:ext cx="8253260" cy="3463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95B01B-C441-4BD9-A56B-09566CCD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84077"/>
            <a:ext cx="10802815" cy="203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07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19675" cy="462189"/>
          </a:xfrm>
        </p:spPr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in Host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1055049"/>
            <a:ext cx="50196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The « post01-postgres » directory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under</a:t>
            </a:r>
            <a:r>
              <a:rPr lang="fr-BE" dirty="0"/>
              <a:t> </a:t>
            </a:r>
            <a:r>
              <a:rPr lang="fr-BE" dirty="0" err="1"/>
              <a:t>my</a:t>
            </a:r>
            <a:r>
              <a:rPr lang="fr-BE" dirty="0"/>
              <a:t> user </a:t>
            </a:r>
            <a:r>
              <a:rPr lang="fr-BE" dirty="0" err="1"/>
              <a:t>name</a:t>
            </a:r>
            <a:r>
              <a:rPr lang="fr-BE" dirty="0"/>
              <a:t> home directory and not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60BF-20E6-4D13-B402-034734E8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33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738739-FF86-43A4-9BB0-9904FA199A1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81418-4744-4E7C-8ABB-9384E2513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917" y="0"/>
            <a:ext cx="5412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11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456-0E5F-405C-8626-F61F2F4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Management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E7DE-244A-434A-A7A7-7E181B895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51EAE-2B36-4CF1-9FE8-0EADD6E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34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03B2D-4926-4781-9E7D-A37BFFA620A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94170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 Containers : Start - Stop - </a:t>
            </a:r>
            <a:r>
              <a:rPr lang="fr-BE" dirty="0" err="1"/>
              <a:t>Status</a:t>
            </a:r>
            <a:endParaRPr lang="en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BE8BDF-D6BF-4235-9060-8E46F500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EC728-9413-478C-B2D1-6A093610F60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97475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./"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administration.docker.tryt11.stop"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36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427D83-8876-4B06-9F13-C7628A491DF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A2FF11-6465-4F22-BA16-C39B9ABE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7492"/>
            <a:ext cx="59626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47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./"</a:t>
            </a:r>
            <a:r>
              <a:rPr lang="en-US" dirty="0" err="1"/>
              <a:t>Tryton</a:t>
            </a:r>
            <a:r>
              <a:rPr lang="en-US" dirty="0"/>
              <a:t> 6.0 - Doc 00.01 - Installation &amp; administration.docker.tryt11.start"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37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8A6261-DFEC-4690-B5E5-62F44BDC28E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8B55DA-2FA5-416D-9B50-D7893F907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0777"/>
            <a:ext cx="6019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04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./"</a:t>
            </a:r>
            <a:r>
              <a:rPr lang="en-US" dirty="0" err="1"/>
              <a:t>Tryton</a:t>
            </a:r>
            <a:r>
              <a:rPr lang="en-US" dirty="0"/>
              <a:t> 6.0 - Doc 00.01 - Installation &amp; administration.docker.tryt11.status"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38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CD3F1-916A-443A-ACFD-2C3A266544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9E65C2-97F3-407C-BEC4-2CFCC8488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52879"/>
            <a:ext cx="78962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44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456-0E5F-405C-8626-F61F2F4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</a:t>
            </a:r>
            <a:r>
              <a:rPr lang="fr-BE" dirty="0" err="1"/>
              <a:t>Uninstallation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E7DE-244A-434A-A7A7-7E181B895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51EAE-2B36-4CF1-9FE8-0EADD6E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39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03B2D-4926-4781-9E7D-A37BFFA620A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9003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Structure</a:t>
            </a:r>
            <a:br>
              <a:rPr lang="fr-BE" dirty="0"/>
            </a:br>
            <a:br>
              <a:rPr lang="fr-BE" dirty="0"/>
            </a:b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</a:t>
            </a:fld>
            <a:endParaRPr lang="en-BE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A3B98E49-E8C1-4BA7-946A-D0C034323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621437"/>
              </p:ext>
            </p:extLst>
          </p:nvPr>
        </p:nvGraphicFramePr>
        <p:xfrm>
          <a:off x="5682761" y="962267"/>
          <a:ext cx="5908352" cy="229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Topics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00.01</a:t>
                      </a:r>
                      <a:r>
                        <a:rPr lang="fr-BE" sz="1400" dirty="0"/>
                        <a:t> - Installation &amp; administration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05</a:t>
                      </a:r>
                      <a:r>
                        <a:rPr lang="pl-PL" sz="1400" dirty="0"/>
                        <a:t>.01</a:t>
                      </a:r>
                      <a:r>
                        <a:rPr lang="fr-BE" sz="1400" dirty="0"/>
                        <a:t> - Basic </a:t>
                      </a:r>
                      <a:r>
                        <a:rPr lang="fr-BE" sz="1400" dirty="0" err="1"/>
                        <a:t>functionality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443432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</a:t>
                      </a:r>
                      <a:r>
                        <a:rPr lang="pl-PL" sz="1400" dirty="0"/>
                        <a:t>0.01</a:t>
                      </a:r>
                      <a:r>
                        <a:rPr lang="fr-BE" sz="1400" dirty="0"/>
                        <a:t> - </a:t>
                      </a:r>
                      <a:r>
                        <a:rPr lang="fr-BE" sz="1400" dirty="0" err="1"/>
                        <a:t>Purchase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15</a:t>
                      </a:r>
                      <a:r>
                        <a:rPr lang="pl-PL" sz="1400" dirty="0"/>
                        <a:t>.01</a:t>
                      </a:r>
                      <a:r>
                        <a:rPr lang="fr-BE" sz="1400" dirty="0"/>
                        <a:t> - Sale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80</a:t>
                      </a:r>
                      <a:r>
                        <a:rPr lang="pl-PL" sz="1400" dirty="0"/>
                        <a:t>.01</a:t>
                      </a:r>
                      <a:r>
                        <a:rPr lang="fr-BE" sz="1400" dirty="0"/>
                        <a:t> - </a:t>
                      </a:r>
                      <a:r>
                        <a:rPr lang="fr-BE" sz="1400" dirty="0" err="1"/>
                        <a:t>Ancillaries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9450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D4EC2D0-714B-4B87-AA6B-4A4B499E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62267"/>
            <a:ext cx="4124325" cy="11715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E16847-36A8-4285-B83C-59B0F891008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04439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40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14BEC9-E510-41B3-913F-E2A15BABEF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AE6C13-3290-4477-B2F3-D4B6D34014C9}"/>
              </a:ext>
            </a:extLst>
          </p:cNvPr>
          <p:cNvSpPr txBox="1"/>
          <p:nvPr/>
        </p:nvSpPr>
        <p:spPr>
          <a:xfrm>
            <a:off x="838200" y="967153"/>
            <a:ext cx="888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This section </a:t>
            </a:r>
            <a:r>
              <a:rPr lang="fr-BE" dirty="0" err="1"/>
              <a:t>explains</a:t>
            </a:r>
            <a:r>
              <a:rPr lang="fr-BE" dirty="0"/>
              <a:t> how to </a:t>
            </a:r>
            <a:r>
              <a:rPr lang="fr-BE" dirty="0" err="1"/>
              <a:t>delete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containers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they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reinstalled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If the installation </a:t>
            </a:r>
            <a:r>
              <a:rPr lang="fr-BE" dirty="0" err="1"/>
              <a:t>proceeds</a:t>
            </a:r>
            <a:r>
              <a:rPr lang="fr-BE" dirty="0"/>
              <a:t> </a:t>
            </a:r>
            <a:r>
              <a:rPr lang="fr-BE" dirty="0" err="1"/>
              <a:t>according</a:t>
            </a:r>
            <a:r>
              <a:rPr lang="fr-BE" dirty="0"/>
              <a:t> to plan, the section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skipped</a:t>
            </a:r>
            <a:r>
              <a:rPr lang="fr-BE" dirty="0"/>
              <a:t> for </a:t>
            </a:r>
            <a:r>
              <a:rPr lang="fr-BE" dirty="0" err="1"/>
              <a:t>later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99424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41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DB953-AA63-4B7B-BA3E-589A08A0519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59533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42</a:t>
            </a:fld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AE5C1-11F8-4A12-997C-CC47669632D5}"/>
              </a:ext>
            </a:extLst>
          </p:cNvPr>
          <p:cNvSpPr txBox="1"/>
          <p:nvPr/>
        </p:nvSpPr>
        <p:spPr>
          <a:xfrm>
            <a:off x="841131" y="1023466"/>
            <a:ext cx="89703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Write-Host "1. Status"</a:t>
            </a:r>
          </a:p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docker </a:t>
            </a:r>
            <a:r>
              <a:rPr lang="en-US" sz="1200" dirty="0" err="1"/>
              <a:t>ps</a:t>
            </a:r>
            <a:r>
              <a:rPr lang="en-US" sz="1200" dirty="0"/>
              <a:t> -a</a:t>
            </a:r>
          </a:p>
          <a:p>
            <a:r>
              <a:rPr lang="en-US" sz="1200" dirty="0"/>
              <a:t>docker network ls</a:t>
            </a:r>
          </a:p>
          <a:p>
            <a:r>
              <a:rPr lang="en-US" sz="1200" dirty="0"/>
              <a:t>docker volume ls</a:t>
            </a:r>
          </a:p>
          <a:p>
            <a:r>
              <a:rPr lang="en-US" sz="1200" dirty="0" err="1"/>
              <a:t>dir</a:t>
            </a:r>
            <a:endParaRPr lang="en-US" sz="1200" dirty="0"/>
          </a:p>
          <a:p>
            <a:r>
              <a:rPr lang="en-US" sz="1200" dirty="0"/>
              <a:t>#</a:t>
            </a:r>
          </a:p>
          <a:p>
            <a:r>
              <a:rPr lang="en-US" sz="1200" dirty="0"/>
              <a:t>Write-Host "--------------------"</a:t>
            </a:r>
          </a:p>
          <a:p>
            <a:r>
              <a:rPr lang="en-US" sz="1200" dirty="0"/>
              <a:t>Write-Host "2. Delete all tryt11"</a:t>
            </a:r>
          </a:p>
          <a:p>
            <a:r>
              <a:rPr lang="en-US" sz="1200" dirty="0"/>
              <a:t>Write-Host "--------------------"</a:t>
            </a:r>
          </a:p>
          <a:p>
            <a:r>
              <a:rPr lang="en-US" sz="1200" dirty="0"/>
              <a:t>docker stop tryt11-postgres tryt11 tryt11-cron</a:t>
            </a:r>
          </a:p>
          <a:p>
            <a:r>
              <a:rPr lang="en-US" sz="1200" dirty="0"/>
              <a:t>docker rm tryt11-postgres tryt11 tryt11-cron</a:t>
            </a:r>
          </a:p>
          <a:p>
            <a:r>
              <a:rPr lang="en-US" sz="1200" dirty="0"/>
              <a:t>docker network rm tryt11-network</a:t>
            </a:r>
          </a:p>
          <a:p>
            <a:r>
              <a:rPr lang="en-US" sz="1200" dirty="0"/>
              <a:t>docker volume rm tryt11-database tryt11-datafile</a:t>
            </a:r>
          </a:p>
          <a:p>
            <a:r>
              <a:rPr lang="en-US" sz="1200" dirty="0"/>
              <a:t>Remove-Item -Recurse -Force tryt11-database</a:t>
            </a:r>
          </a:p>
          <a:p>
            <a:r>
              <a:rPr lang="en-US" sz="1200" dirty="0"/>
              <a:t>Remove-Item -Recurse -Force tryt11-datafile</a:t>
            </a:r>
          </a:p>
          <a:p>
            <a:r>
              <a:rPr lang="en-US" sz="1200" dirty="0"/>
              <a:t>#</a:t>
            </a:r>
          </a:p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Write-Host "3. Status"</a:t>
            </a:r>
          </a:p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docker </a:t>
            </a:r>
            <a:r>
              <a:rPr lang="en-US" sz="1200" dirty="0" err="1"/>
              <a:t>ps</a:t>
            </a:r>
            <a:r>
              <a:rPr lang="en-US" sz="1200" dirty="0"/>
              <a:t> -a</a:t>
            </a:r>
          </a:p>
          <a:p>
            <a:r>
              <a:rPr lang="en-US" sz="1200" dirty="0"/>
              <a:t>docker network ls</a:t>
            </a:r>
          </a:p>
          <a:p>
            <a:r>
              <a:rPr lang="en-US" sz="1200" dirty="0"/>
              <a:t>docker volume ls</a:t>
            </a:r>
          </a:p>
          <a:p>
            <a:r>
              <a:rPr lang="en-US" sz="1200" dirty="0" err="1"/>
              <a:t>dir</a:t>
            </a:r>
            <a:endParaRPr lang="en-US" sz="1200" dirty="0"/>
          </a:p>
          <a:p>
            <a:r>
              <a:rPr lang="en-US" sz="1200" dirty="0"/>
              <a:t>#</a:t>
            </a:r>
          </a:p>
          <a:p>
            <a:r>
              <a:rPr lang="en-US" sz="1200" dirty="0"/>
              <a:t>Write-Host "-------"</a:t>
            </a:r>
          </a:p>
          <a:p>
            <a:r>
              <a:rPr lang="en-US" sz="1200" dirty="0"/>
              <a:t>Write-Host "4. Done"</a:t>
            </a:r>
          </a:p>
          <a:p>
            <a:r>
              <a:rPr lang="en-US" sz="1200" dirty="0"/>
              <a:t>Write-Host "-------"</a:t>
            </a:r>
            <a:endParaRPr lang="en-BE" sz="1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administration.docker.tryt11.delete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14BEC9-E510-41B3-913F-E2A15BABEF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6942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27085-BDD3-4231-92A5-F003F9F9EDF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9677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44</a:t>
            </a:fld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AE5C1-11F8-4A12-997C-CC47669632D5}"/>
              </a:ext>
            </a:extLst>
          </p:cNvPr>
          <p:cNvSpPr txBox="1"/>
          <p:nvPr/>
        </p:nvSpPr>
        <p:spPr>
          <a:xfrm>
            <a:off x="838200" y="1056557"/>
            <a:ext cx="897035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Write-Host "1. Status"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docker </a:t>
            </a:r>
            <a:r>
              <a:rPr lang="en-US" sz="1400" dirty="0" err="1"/>
              <a:t>ps</a:t>
            </a:r>
            <a:r>
              <a:rPr lang="en-US" sz="1400" dirty="0"/>
              <a:t> -a</a:t>
            </a:r>
          </a:p>
          <a:p>
            <a:r>
              <a:rPr lang="en-US" sz="1400" dirty="0"/>
              <a:t>docker network ls</a:t>
            </a:r>
          </a:p>
          <a:p>
            <a:r>
              <a:rPr lang="en-US" sz="1400" dirty="0"/>
              <a:t>docker volume ls</a:t>
            </a:r>
          </a:p>
          <a:p>
            <a:r>
              <a:rPr lang="en-US" sz="1400" dirty="0" err="1"/>
              <a:t>dir</a:t>
            </a:r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GB" sz="1400" dirty="0"/>
              <a:t>Write-Host "----------------------------------------------"</a:t>
            </a:r>
          </a:p>
          <a:p>
            <a:r>
              <a:rPr lang="en-GB" sz="1400" dirty="0"/>
              <a:t>Write-Host "2. Delete all post01-postgres &amp; post01-pgadmin"</a:t>
            </a:r>
          </a:p>
          <a:p>
            <a:r>
              <a:rPr lang="en-GB" sz="1400" dirty="0"/>
              <a:t>Write-Host "----------------------------------------------"</a:t>
            </a:r>
          </a:p>
          <a:p>
            <a:r>
              <a:rPr lang="en-US" sz="1400" dirty="0"/>
              <a:t>docker stop post01-postgres post01-pgadmin</a:t>
            </a:r>
          </a:p>
          <a:p>
            <a:r>
              <a:rPr lang="en-US" sz="1400" dirty="0"/>
              <a:t>docker rm post01-postgres post01-pgadmin</a:t>
            </a:r>
          </a:p>
          <a:p>
            <a:r>
              <a:rPr lang="en-US" sz="1400" dirty="0"/>
              <a:t>Remove-Item -Recurse -Force ${HOME}/post01-postgres # HOME == USER</a:t>
            </a:r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Write-Host "3. Status"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docker </a:t>
            </a:r>
            <a:r>
              <a:rPr lang="en-US" sz="1400" dirty="0" err="1"/>
              <a:t>ps</a:t>
            </a:r>
            <a:r>
              <a:rPr lang="en-US" sz="1400" dirty="0"/>
              <a:t> -a</a:t>
            </a:r>
          </a:p>
          <a:p>
            <a:r>
              <a:rPr lang="en-US" sz="1400" dirty="0"/>
              <a:t>docker network ls</a:t>
            </a:r>
          </a:p>
          <a:p>
            <a:r>
              <a:rPr lang="en-US" sz="1400" dirty="0"/>
              <a:t>docker volume ls</a:t>
            </a:r>
          </a:p>
          <a:p>
            <a:r>
              <a:rPr lang="en-US" sz="1400" dirty="0" err="1"/>
              <a:t>dir</a:t>
            </a:r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"4. Done"</a:t>
            </a:r>
          </a:p>
          <a:p>
            <a:r>
              <a:rPr lang="en-US" sz="1400" dirty="0"/>
              <a:t>Write-Host "-------"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administration.docker.post01.delete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002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multi-versioning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4AF6F-494F-431C-998F-221B85D4074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19600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D51C75-992E-4737-8B29-24935DFFC68C}"/>
              </a:ext>
            </a:extLst>
          </p:cNvPr>
          <p:cNvSpPr/>
          <p:nvPr/>
        </p:nvSpPr>
        <p:spPr>
          <a:xfrm>
            <a:off x="1774372" y="5954583"/>
            <a:ext cx="8571417" cy="847553"/>
          </a:xfrm>
          <a:prstGeom prst="roundRect">
            <a:avLst>
              <a:gd name="adj" fmla="val 832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5716F20-2FAD-4833-813F-9D5803C24467}"/>
              </a:ext>
            </a:extLst>
          </p:cNvPr>
          <p:cNvSpPr/>
          <p:nvPr/>
        </p:nvSpPr>
        <p:spPr>
          <a:xfrm>
            <a:off x="6922320" y="2691247"/>
            <a:ext cx="3413079" cy="3158836"/>
          </a:xfrm>
          <a:prstGeom prst="roundRect">
            <a:avLst>
              <a:gd name="adj" fmla="val 219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46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7AFC9-CB6C-451C-A293-3871571055E8}"/>
              </a:ext>
            </a:extLst>
          </p:cNvPr>
          <p:cNvSpPr txBox="1"/>
          <p:nvPr/>
        </p:nvSpPr>
        <p:spPr>
          <a:xfrm>
            <a:off x="838200" y="820722"/>
            <a:ext cx="107268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Installing</a:t>
            </a:r>
            <a:r>
              <a:rPr lang="fr-BE" dirty="0"/>
              <a:t> containers </a:t>
            </a:r>
            <a:r>
              <a:rPr lang="fr-BE" dirty="0" err="1"/>
              <a:t>originating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different</a:t>
            </a:r>
            <a:r>
              <a:rPr lang="fr-BE" dirty="0"/>
              <a:t> TRYTON image versions </a:t>
            </a:r>
            <a:r>
              <a:rPr lang="fr-BE" dirty="0" err="1"/>
              <a:t>allow</a:t>
            </a:r>
            <a:r>
              <a:rPr lang="fr-BE" dirty="0"/>
              <a:t> </a:t>
            </a:r>
            <a:r>
              <a:rPr lang="fr-BE" dirty="0" err="1"/>
              <a:t>integration</a:t>
            </a:r>
            <a:r>
              <a:rPr lang="fr-BE" dirty="0"/>
              <a:t> for bug correction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Generally</a:t>
            </a:r>
            <a:r>
              <a:rPr lang="fr-BE" dirty="0"/>
              <a:t>, the data base format </a:t>
            </a:r>
            <a:r>
              <a:rPr lang="fr-BE" dirty="0" err="1"/>
              <a:t>does</a:t>
            </a:r>
            <a:r>
              <a:rPr lang="fr-BE" dirty="0"/>
              <a:t> not change </a:t>
            </a:r>
            <a:r>
              <a:rPr lang="fr-BE" dirty="0" err="1"/>
              <a:t>between</a:t>
            </a:r>
            <a:r>
              <a:rPr lang="fr-BE" dirty="0"/>
              <a:t> major TRYTON versions.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From</a:t>
            </a:r>
            <a:r>
              <a:rPr lang="fr-BE" dirty="0"/>
              <a:t> the new « TRYTON;POSTGRES » image(s) </a:t>
            </a:r>
            <a:r>
              <a:rPr lang="fr-BE" dirty="0" err="1"/>
              <a:t>create</a:t>
            </a:r>
            <a:r>
              <a:rPr lang="fr-BE" dirty="0"/>
              <a:t> a « </a:t>
            </a:r>
            <a:r>
              <a:rPr lang="fr-BE" dirty="0" err="1"/>
              <a:t>b;z</a:t>
            </a:r>
            <a:r>
              <a:rPr lang="fr-BE" dirty="0"/>
              <a:t> » version of the </a:t>
            </a:r>
            <a:r>
              <a:rPr lang="fr-BE" dirty="0" err="1"/>
              <a:t>existing</a:t>
            </a:r>
            <a:r>
              <a:rPr lang="fr-BE" dirty="0"/>
              <a:t> « </a:t>
            </a:r>
            <a:r>
              <a:rPr lang="fr-BE" dirty="0" err="1"/>
              <a:t>a;y</a:t>
            </a:r>
            <a:r>
              <a:rPr lang="fr-BE" dirty="0"/>
              <a:t> » </a:t>
            </a:r>
            <a:r>
              <a:rPr lang="fr-BE" dirty="0" err="1"/>
              <a:t>environment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Backup and restore the </a:t>
            </a:r>
            <a:r>
              <a:rPr lang="fr-BE" dirty="0" err="1"/>
              <a:t>database</a:t>
            </a:r>
            <a:r>
              <a:rPr lang="fr-BE" dirty="0"/>
              <a:t> : </a:t>
            </a:r>
            <a:r>
              <a:rPr lang="fr-BE" dirty="0" err="1"/>
              <a:t>see</a:t>
            </a:r>
            <a:r>
              <a:rPr lang="fr-BE" dirty="0"/>
              <a:t> sections </a:t>
            </a:r>
            <a:r>
              <a:rPr lang="fr-BE" dirty="0" err="1"/>
              <a:t>hereafter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Because</a:t>
            </a:r>
            <a:r>
              <a:rPr lang="fr-BE" dirty="0"/>
              <a:t> </a:t>
            </a:r>
            <a:r>
              <a:rPr lang="fr-BE" dirty="0" err="1"/>
              <a:t>each</a:t>
            </a:r>
            <a:r>
              <a:rPr lang="fr-BE" dirty="0"/>
              <a:t> environnement exposes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own</a:t>
            </a:r>
            <a:r>
              <a:rPr lang="fr-BE" dirty="0"/>
              <a:t> TCP IP ports, </a:t>
            </a:r>
            <a:r>
              <a:rPr lang="fr-BE" dirty="0" err="1"/>
              <a:t>they</a:t>
            </a:r>
            <a:r>
              <a:rPr lang="fr-BE" dirty="0"/>
              <a:t> can </a:t>
            </a:r>
            <a:r>
              <a:rPr lang="fr-BE" dirty="0" err="1"/>
              <a:t>also</a:t>
            </a:r>
            <a:r>
              <a:rPr lang="fr-BE" dirty="0"/>
              <a:t> </a:t>
            </a:r>
            <a:r>
              <a:rPr lang="fr-BE" dirty="0" err="1"/>
              <a:t>seamlessly</a:t>
            </a:r>
            <a:r>
              <a:rPr lang="fr-BE" dirty="0"/>
              <a:t> </a:t>
            </a:r>
            <a:r>
              <a:rPr lang="fr-BE" dirty="0" err="1"/>
              <a:t>coexist</a:t>
            </a:r>
            <a:endParaRPr lang="fr-BE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DF3EB3A1-1EA2-4804-9109-DB6186D6B872}"/>
              </a:ext>
            </a:extLst>
          </p:cNvPr>
          <p:cNvSpPr/>
          <p:nvPr/>
        </p:nvSpPr>
        <p:spPr>
          <a:xfrm>
            <a:off x="1860542" y="4098329"/>
            <a:ext cx="3103756" cy="1585500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3152009A-99F3-447A-BFC6-19728C55B32B}"/>
              </a:ext>
            </a:extLst>
          </p:cNvPr>
          <p:cNvSpPr/>
          <p:nvPr/>
        </p:nvSpPr>
        <p:spPr>
          <a:xfrm>
            <a:off x="2873161" y="4963814"/>
            <a:ext cx="1078518" cy="491911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>
                <a:solidFill>
                  <a:schemeClr val="tx1"/>
                </a:solidFill>
              </a:rPr>
              <a:t>TRYTON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EC7E93-F2F5-4BE2-85D7-0C428628CA08}"/>
              </a:ext>
            </a:extLst>
          </p:cNvPr>
          <p:cNvSpPr txBox="1"/>
          <p:nvPr/>
        </p:nvSpPr>
        <p:spPr>
          <a:xfrm>
            <a:off x="1860542" y="4228439"/>
            <a:ext cx="298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Container</a:t>
            </a:r>
            <a:br>
              <a:rPr lang="fr-BE" dirty="0"/>
            </a:br>
            <a:r>
              <a:rPr lang="fr-BE" dirty="0"/>
              <a:t>Image « </a:t>
            </a:r>
            <a:r>
              <a:rPr lang="fr-BE" dirty="0" err="1"/>
              <a:t>postgres:y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C15F9851-E40F-440E-84B3-3B12BB644375}"/>
              </a:ext>
            </a:extLst>
          </p:cNvPr>
          <p:cNvSpPr/>
          <p:nvPr/>
        </p:nvSpPr>
        <p:spPr>
          <a:xfrm>
            <a:off x="1860542" y="2857500"/>
            <a:ext cx="3103756" cy="1110171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601B3C-F119-4EDC-ABF7-0DD61555E354}"/>
              </a:ext>
            </a:extLst>
          </p:cNvPr>
          <p:cNvSpPr txBox="1"/>
          <p:nvPr/>
        </p:nvSpPr>
        <p:spPr>
          <a:xfrm>
            <a:off x="1860541" y="3089419"/>
            <a:ext cx="298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Container</a:t>
            </a:r>
          </a:p>
          <a:p>
            <a:pPr algn="ctr"/>
            <a:r>
              <a:rPr lang="fr-BE" dirty="0"/>
              <a:t>Image 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tryton:a</a:t>
            </a:r>
            <a:r>
              <a:rPr lang="fr-BE" dirty="0"/>
              <a:t> » </a:t>
            </a:r>
            <a:endParaRPr lang="en-BE" dirty="0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A0C9E018-4938-4990-8C52-93E1569D141E}"/>
              </a:ext>
            </a:extLst>
          </p:cNvPr>
          <p:cNvSpPr/>
          <p:nvPr/>
        </p:nvSpPr>
        <p:spPr>
          <a:xfrm>
            <a:off x="7078183" y="4098826"/>
            <a:ext cx="3103756" cy="1585500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1FCB1FB6-0552-483B-84D2-CC237F4B75ED}"/>
              </a:ext>
            </a:extLst>
          </p:cNvPr>
          <p:cNvSpPr/>
          <p:nvPr/>
        </p:nvSpPr>
        <p:spPr>
          <a:xfrm>
            <a:off x="8090802" y="4964311"/>
            <a:ext cx="1078518" cy="491911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>
                <a:solidFill>
                  <a:schemeClr val="tx1"/>
                </a:solidFill>
              </a:rPr>
              <a:t>TRYTON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8F49D0-34F9-4578-8935-2AB0E5477D38}"/>
              </a:ext>
            </a:extLst>
          </p:cNvPr>
          <p:cNvSpPr txBox="1"/>
          <p:nvPr/>
        </p:nvSpPr>
        <p:spPr>
          <a:xfrm>
            <a:off x="7078183" y="4228936"/>
            <a:ext cx="298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Container</a:t>
            </a:r>
            <a:br>
              <a:rPr lang="fr-BE" dirty="0"/>
            </a:br>
            <a:r>
              <a:rPr lang="fr-BE" dirty="0"/>
              <a:t>Image « </a:t>
            </a:r>
            <a:r>
              <a:rPr lang="fr-BE" dirty="0" err="1"/>
              <a:t>postgres:z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6CE3458E-B460-4A8B-9DF6-814F67AE1813}"/>
              </a:ext>
            </a:extLst>
          </p:cNvPr>
          <p:cNvSpPr/>
          <p:nvPr/>
        </p:nvSpPr>
        <p:spPr>
          <a:xfrm>
            <a:off x="7078183" y="2857997"/>
            <a:ext cx="3103756" cy="1110171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CFD59-B18E-498B-901D-043CDC3AA7FE}"/>
              </a:ext>
            </a:extLst>
          </p:cNvPr>
          <p:cNvSpPr txBox="1"/>
          <p:nvPr/>
        </p:nvSpPr>
        <p:spPr>
          <a:xfrm>
            <a:off x="7078182" y="3089916"/>
            <a:ext cx="298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Container</a:t>
            </a:r>
          </a:p>
          <a:p>
            <a:pPr algn="ctr"/>
            <a:r>
              <a:rPr lang="fr-BE" dirty="0"/>
              <a:t>Image 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tryton:b</a:t>
            </a:r>
            <a:r>
              <a:rPr lang="fr-BE" dirty="0"/>
              <a:t> » 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EACECD-C3FF-4030-A824-27D31C755774}"/>
              </a:ext>
            </a:extLst>
          </p:cNvPr>
          <p:cNvSpPr/>
          <p:nvPr/>
        </p:nvSpPr>
        <p:spPr>
          <a:xfrm>
            <a:off x="1860541" y="6109855"/>
            <a:ext cx="3103757" cy="519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Backup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D55580-F0C1-449E-A38A-05AC7CEDF906}"/>
              </a:ext>
            </a:extLst>
          </p:cNvPr>
          <p:cNvCxnSpPr>
            <a:stCxn id="10" idx="3"/>
            <a:endCxn id="4" idx="0"/>
          </p:cNvCxnSpPr>
          <p:nvPr/>
        </p:nvCxnSpPr>
        <p:spPr>
          <a:xfrm>
            <a:off x="3412420" y="5455725"/>
            <a:ext cx="0" cy="65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91A3A85-A04C-4F93-AD3B-62F0783CE517}"/>
              </a:ext>
            </a:extLst>
          </p:cNvPr>
          <p:cNvSpPr/>
          <p:nvPr/>
        </p:nvSpPr>
        <p:spPr>
          <a:xfrm>
            <a:off x="7078182" y="6109855"/>
            <a:ext cx="3103757" cy="519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Restore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AEF878-069C-4848-8C6D-F8B9667358E6}"/>
              </a:ext>
            </a:extLst>
          </p:cNvPr>
          <p:cNvCxnSpPr>
            <a:stCxn id="21" idx="0"/>
            <a:endCxn id="16" idx="3"/>
          </p:cNvCxnSpPr>
          <p:nvPr/>
        </p:nvCxnSpPr>
        <p:spPr>
          <a:xfrm flipV="1">
            <a:off x="8630061" y="5456222"/>
            <a:ext cx="0" cy="65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44BB6A-2F58-40E4-99E0-7A8EF3FBF1E9}"/>
              </a:ext>
            </a:extLst>
          </p:cNvPr>
          <p:cNvCxnSpPr>
            <a:stCxn id="4" idx="3"/>
            <a:endCxn id="21" idx="1"/>
          </p:cNvCxnSpPr>
          <p:nvPr/>
        </p:nvCxnSpPr>
        <p:spPr>
          <a:xfrm>
            <a:off x="4964298" y="6369628"/>
            <a:ext cx="2113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25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47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 err="1"/>
              <a:t>Installing</a:t>
            </a:r>
            <a:r>
              <a:rPr lang="fr-BE" dirty="0"/>
              <a:t> containers </a:t>
            </a:r>
            <a:r>
              <a:rPr lang="fr-BE" dirty="0" err="1"/>
              <a:t>built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</a:t>
            </a:r>
            <a:r>
              <a:rPr lang="fr-BE" dirty="0"/>
              <a:t> » images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different</a:t>
            </a:r>
            <a:r>
              <a:rPr lang="fr-BE" dirty="0"/>
              <a:t> « tags »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7AFC9-CB6C-451C-A293-3871571055E8}"/>
              </a:ext>
            </a:extLst>
          </p:cNvPr>
          <p:cNvSpPr txBox="1"/>
          <p:nvPr/>
        </p:nvSpPr>
        <p:spPr>
          <a:xfrm>
            <a:off x="838200" y="976746"/>
            <a:ext cx="107268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Docker </a:t>
            </a:r>
            <a:r>
              <a:rPr lang="fr-BE" dirty="0" err="1"/>
              <a:t>shines</a:t>
            </a:r>
            <a:r>
              <a:rPr lang="fr-BE" dirty="0"/>
              <a:t> </a:t>
            </a:r>
            <a:r>
              <a:rPr lang="fr-BE" dirty="0" err="1"/>
              <a:t>thanks</a:t>
            </a:r>
            <a:r>
              <a:rPr lang="fr-BE" dirty="0"/>
              <a:t> to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capability</a:t>
            </a:r>
            <a:r>
              <a:rPr lang="fr-BE" dirty="0"/>
              <a:t> to </a:t>
            </a:r>
            <a:r>
              <a:rPr lang="fr-BE" dirty="0" err="1"/>
              <a:t>isolate</a:t>
            </a:r>
            <a:r>
              <a:rPr lang="fr-BE" dirty="0"/>
              <a:t> containers </a:t>
            </a:r>
            <a:r>
              <a:rPr lang="fr-BE" dirty="0" err="1"/>
              <a:t>from</a:t>
            </a:r>
            <a:r>
              <a:rPr lang="fr-BE" dirty="0"/>
              <a:t> one </a:t>
            </a:r>
            <a:r>
              <a:rPr lang="fr-BE" dirty="0" err="1"/>
              <a:t>another</a:t>
            </a:r>
            <a:r>
              <a:rPr lang="fr-BE" dirty="0"/>
              <a:t>, </a:t>
            </a:r>
            <a:r>
              <a:rPr lang="fr-BE" dirty="0" err="1"/>
              <a:t>especially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such</a:t>
            </a:r>
            <a:r>
              <a:rPr lang="fr-BE" dirty="0"/>
              <a:t> containers are </a:t>
            </a:r>
            <a:r>
              <a:rPr lang="fr-BE" dirty="0" err="1"/>
              <a:t>generated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an « image » == « application » </a:t>
            </a:r>
            <a:r>
              <a:rPr lang="fr-BE" dirty="0" err="1"/>
              <a:t>having</a:t>
            </a:r>
            <a:r>
              <a:rPr lang="fr-BE" dirty="0"/>
              <a:t> </a:t>
            </a:r>
            <a:r>
              <a:rPr lang="fr-BE" dirty="0" err="1"/>
              <a:t>different</a:t>
            </a:r>
            <a:r>
              <a:rPr lang="fr-BE" dirty="0"/>
              <a:t> « tags » == « versions ». </a:t>
            </a:r>
            <a:r>
              <a:rPr lang="fr-BE" dirty="0" err="1"/>
              <a:t>F.i</a:t>
            </a:r>
            <a:r>
              <a:rPr lang="fr-BE" dirty="0"/>
              <a:t>. :</a:t>
            </a:r>
          </a:p>
          <a:p>
            <a:pPr marL="285750" indent="-285750">
              <a:buFontTx/>
              <a:buChar char="-"/>
            </a:pPr>
            <a:r>
              <a:rPr lang="fr-BE" dirty="0"/>
              <a:t>Image for version « 5.0 » or « 6.0 » : « </a:t>
            </a:r>
            <a:r>
              <a:rPr lang="fr-BE" dirty="0" err="1"/>
              <a:t>tryton</a:t>
            </a:r>
            <a:r>
              <a:rPr lang="fr-BE" dirty="0"/>
              <a:t>/tryton:5.0 » or « </a:t>
            </a:r>
            <a:r>
              <a:rPr lang="fr-BE" dirty="0" err="1"/>
              <a:t>tryton</a:t>
            </a:r>
            <a:r>
              <a:rPr lang="fr-BE" dirty="0"/>
              <a:t>/tryton:6:0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Image for version « </a:t>
            </a:r>
            <a:r>
              <a:rPr lang="fr-BE" dirty="0" err="1"/>
              <a:t>latest</a:t>
            </a:r>
            <a:r>
              <a:rPr lang="fr-BE" dirty="0"/>
              <a:t> » : 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tryton:latest</a:t>
            </a:r>
            <a:r>
              <a:rPr lang="fr-BE" dirty="0"/>
              <a:t> » or </a:t>
            </a:r>
            <a:r>
              <a:rPr lang="fr-BE" dirty="0" err="1"/>
              <a:t>simply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</a:t>
            </a:r>
            <a:r>
              <a:rPr lang="fr-BE" dirty="0"/>
              <a:t> »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In </a:t>
            </a:r>
            <a:r>
              <a:rPr lang="fr-BE" dirty="0" err="1"/>
              <a:t>order</a:t>
            </a:r>
            <a:r>
              <a:rPr lang="fr-BE" dirty="0"/>
              <a:t> to </a:t>
            </a:r>
            <a:r>
              <a:rPr lang="fr-BE" dirty="0" err="1"/>
              <a:t>generate</a:t>
            </a:r>
            <a:r>
              <a:rPr lang="fr-BE" dirty="0"/>
              <a:t> containers </a:t>
            </a:r>
            <a:r>
              <a:rPr lang="fr-BE" dirty="0" err="1"/>
              <a:t>according</a:t>
            </a:r>
            <a:r>
              <a:rPr lang="fr-BE" dirty="0"/>
              <a:t> to the « </a:t>
            </a:r>
            <a:r>
              <a:rPr lang="fr-BE" dirty="0" err="1"/>
              <a:t>image+tag</a:t>
            </a:r>
            <a:r>
              <a:rPr lang="fr-BE" dirty="0"/>
              <a:t> » </a:t>
            </a:r>
            <a:r>
              <a:rPr lang="fr-BE" dirty="0" err="1"/>
              <a:t>they</a:t>
            </a:r>
            <a:r>
              <a:rPr lang="fr-BE" dirty="0"/>
              <a:t> are </a:t>
            </a:r>
            <a:r>
              <a:rPr lang="fr-BE" dirty="0" err="1"/>
              <a:t>derived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, </a:t>
            </a:r>
            <a:r>
              <a:rPr lang="fr-BE" dirty="0" err="1"/>
              <a:t>adapt</a:t>
            </a:r>
            <a:r>
              <a:rPr lang="fr-BE" dirty="0"/>
              <a:t> the </a:t>
            </a:r>
            <a:r>
              <a:rPr lang="fr-BE" dirty="0" err="1"/>
              <a:t>parameters</a:t>
            </a:r>
            <a:r>
              <a:rPr lang="fr-BE" dirty="0"/>
              <a:t> </a:t>
            </a:r>
            <a:r>
              <a:rPr lang="fr-BE" dirty="0" err="1"/>
              <a:t>identified</a:t>
            </a:r>
            <a:r>
              <a:rPr lang="fr-BE" dirty="0"/>
              <a:t> in the </a:t>
            </a:r>
            <a:r>
              <a:rPr lang="fr-BE" dirty="0" err="1"/>
              <a:t>choosen</a:t>
            </a:r>
            <a:r>
              <a:rPr lang="fr-BE" dirty="0"/>
              <a:t> « </a:t>
            </a:r>
            <a:r>
              <a:rPr lang="fr-BE" dirty="0" err="1"/>
              <a:t>create</a:t>
            </a:r>
            <a:r>
              <a:rPr lang="fr-BE" dirty="0"/>
              <a:t> » utility script. Just </a:t>
            </a:r>
            <a:r>
              <a:rPr lang="fr-BE" dirty="0" err="1"/>
              <a:t>perform</a:t>
            </a:r>
            <a:r>
              <a:rPr lang="fr-BE" dirty="0"/>
              <a:t> a « replace all » of :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« tryt11 » : Container, </a:t>
            </a:r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names</a:t>
            </a:r>
            <a:r>
              <a:rPr lang="fr-BE" dirty="0"/>
              <a:t> »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« 5443 » : the </a:t>
            </a:r>
            <a:r>
              <a:rPr lang="fr-BE" dirty="0" err="1"/>
              <a:t>database</a:t>
            </a:r>
            <a:r>
              <a:rPr lang="fr-BE" dirty="0"/>
              <a:t> port on the host system </a:t>
            </a:r>
            <a:r>
              <a:rPr lang="fr-BE" dirty="0" err="1"/>
              <a:t>side</a:t>
            </a:r>
            <a:r>
              <a:rPr lang="fr-BE" dirty="0"/>
              <a:t> &amp; « 8011 » : the </a:t>
            </a:r>
            <a:r>
              <a:rPr lang="fr-BE" dirty="0" err="1"/>
              <a:t>tryton</a:t>
            </a:r>
            <a:r>
              <a:rPr lang="fr-BE" dirty="0"/>
              <a:t> port on the host system </a:t>
            </a:r>
            <a:r>
              <a:rPr lang="fr-BE" dirty="0" err="1"/>
              <a:t>side</a:t>
            </a:r>
            <a:endParaRPr lang="fr-BE" dirty="0"/>
          </a:p>
          <a:p>
            <a:pPr marL="742950" lvl="1" indent="-285750">
              <a:buFontTx/>
              <a:buChar char="-"/>
            </a:pPr>
            <a:r>
              <a:rPr lang="fr-BE" dirty="0"/>
              <a:t>For </a:t>
            </a:r>
            <a:r>
              <a:rPr lang="fr-BE" dirty="0" err="1"/>
              <a:t>simplicity</a:t>
            </a:r>
            <a:r>
              <a:rPr lang="fr-BE" dirty="0"/>
              <a:t>, if the </a:t>
            </a:r>
            <a:r>
              <a:rPr lang="fr-BE" dirty="0" err="1"/>
              <a:t>name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« 11 »,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added</a:t>
            </a:r>
            <a:r>
              <a:rPr lang="fr-BE" dirty="0"/>
              <a:t> « 11 » to default ports « 5432 » and « 8000 »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tryton:latest</a:t>
            </a:r>
            <a:r>
              <a:rPr lang="fr-BE" dirty="0"/>
              <a:t> » : change if </a:t>
            </a:r>
            <a:r>
              <a:rPr lang="fr-BE" dirty="0" err="1"/>
              <a:t>necessary</a:t>
            </a:r>
            <a:endParaRPr lang="fr-BE" dirty="0"/>
          </a:p>
          <a:p>
            <a:pPr marL="742950" lvl="1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Finally</a:t>
            </a:r>
            <a:r>
              <a:rPr lang="fr-BE" dirty="0"/>
              <a:t> </a:t>
            </a:r>
            <a:r>
              <a:rPr lang="fr-BE" dirty="0" err="1"/>
              <a:t>adapt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variables and volume locations </a:t>
            </a:r>
            <a:r>
              <a:rPr lang="fr-BE" dirty="0" err="1"/>
              <a:t>according</a:t>
            </a:r>
            <a:r>
              <a:rPr lang="fr-BE" dirty="0"/>
              <a:t> to taste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96EA75-9F64-4836-BF2E-43C3A0D0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19497"/>
            <a:ext cx="53244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271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System Reboot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D056C-96EF-463B-9011-DA1CC3B83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48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C094B-CF50-419A-B66A-F35B95DEFD1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12694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After</a:t>
            </a:r>
            <a:r>
              <a:rPr lang="fr-BE" dirty="0"/>
              <a:t> Reboot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849365"/>
            <a:ext cx="9369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Each</a:t>
            </a:r>
            <a:r>
              <a:rPr lang="fr-BE" dirty="0"/>
              <a:t> time the PC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rebooted</a:t>
            </a:r>
            <a:r>
              <a:rPr lang="fr-BE" dirty="0"/>
              <a:t>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need</a:t>
            </a:r>
            <a:r>
              <a:rPr lang="fr-BE" dirty="0"/>
              <a:t> to </a:t>
            </a:r>
            <a:r>
              <a:rPr lang="fr-BE" dirty="0" err="1"/>
              <a:t>execute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in </a:t>
            </a:r>
            <a:r>
              <a:rPr lang="fr-BE" dirty="0" err="1"/>
              <a:t>Powershell</a:t>
            </a:r>
            <a:endParaRPr lang="fr-BE" dirty="0"/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-a # Control the status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49</a:t>
            </a:fld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84EA6-80D8-4717-8E9C-A0E3674930F4}"/>
              </a:ext>
            </a:extLst>
          </p:cNvPr>
          <p:cNvSpPr txBox="1"/>
          <p:nvPr/>
        </p:nvSpPr>
        <p:spPr>
          <a:xfrm>
            <a:off x="776654" y="2964324"/>
            <a:ext cx="45778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Start the containers</a:t>
            </a:r>
            <a:br>
              <a:rPr lang="en-US" dirty="0"/>
            </a:br>
            <a:r>
              <a:rPr lang="en-US" b="1" dirty="0"/>
              <a:t>docker start tryt11-postgres tryt11 tryt11-cron</a:t>
            </a:r>
          </a:p>
          <a:p>
            <a:r>
              <a:rPr lang="en-US" b="1" dirty="0"/>
              <a:t>docker start post01-postgres post01-pgadmin</a:t>
            </a:r>
          </a:p>
          <a:p>
            <a:endParaRPr lang="en-US" dirty="0"/>
          </a:p>
          <a:p>
            <a:r>
              <a:rPr lang="en-US" dirty="0"/>
              <a:t>Above commands are unnecessary when the PC is set to “Sleep”</a:t>
            </a:r>
            <a:endParaRPr lang="en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9375C9-CDC1-43C3-BCCE-4538B85AA95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B32E8-5E9C-4981-B8B9-B74F52B9F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9524"/>
            <a:ext cx="12192000" cy="1293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D626CA-0415-49B1-B508-43A454688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0857"/>
            <a:ext cx="12192000" cy="12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5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 and </a:t>
            </a:r>
            <a:r>
              <a:rPr lang="fr-BE" dirty="0" err="1"/>
              <a:t>database</a:t>
            </a:r>
            <a:r>
              <a:rPr lang="fr-BE" dirty="0"/>
              <a:t> snapshots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A4D49-9062-4C4A-AC34-56AA863A3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CBACF-A939-4CE4-AD56-015F2974F65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55382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User Interface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50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4AF6F-494F-431C-998F-221B85D4074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68754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A066E-3422-4368-97E5-68340B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31EBA-02B4-467B-806C-0992C70B9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1D7C-D015-4C18-BD73-E2FCD796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51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86071F-B463-474D-BEC5-04F5B5D3C4D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66658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BF65E-C24F-49F2-A8DD-78A0E2B914CE}"/>
              </a:ext>
            </a:extLst>
          </p:cNvPr>
          <p:cNvSpPr txBox="1"/>
          <p:nvPr/>
        </p:nvSpPr>
        <p:spPr>
          <a:xfrm>
            <a:off x="710297" y="5122967"/>
            <a:ext cx="733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Note : 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User : « x@gmail.com »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address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in the script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Password</a:t>
            </a:r>
            <a:r>
              <a:rPr lang="fr-BE" dirty="0"/>
              <a:t> : « </a:t>
            </a:r>
            <a:r>
              <a:rPr lang="fr-BE" dirty="0" err="1"/>
              <a:t>Password</a:t>
            </a:r>
            <a:r>
              <a:rPr lang="fr-BE" dirty="0"/>
              <a:t> »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defined</a:t>
            </a:r>
            <a:r>
              <a:rPr lang="fr-BE" dirty="0"/>
              <a:t> in the script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0F40-135A-4111-9387-46D72B65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52</a:t>
            </a:fld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212CE2-5BFB-4200-B90A-8317A768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97" y="960402"/>
            <a:ext cx="5557154" cy="3296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B7E37A-0AED-4813-8005-B7CC7519C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220" y="960402"/>
            <a:ext cx="5086349" cy="36283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B9AB7A0-9C48-48E2-A780-317FF1E0443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26747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519A0-3703-401D-991C-6488EBF0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003789"/>
            <a:ext cx="4857750" cy="35026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B210D-9625-4167-BA5B-4E18CC69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53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2C86D-4ECF-4D7B-9496-E512104A8D5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ADDB9-E048-4F5C-B81D-0621BD8AB39B}"/>
              </a:ext>
            </a:extLst>
          </p:cNvPr>
          <p:cNvSpPr txBox="1"/>
          <p:nvPr/>
        </p:nvSpPr>
        <p:spPr>
          <a:xfrm>
            <a:off x="943707" y="4984410"/>
            <a:ext cx="8361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define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server(s) :</a:t>
            </a:r>
          </a:p>
          <a:p>
            <a:pPr marL="285750" indent="-285750">
              <a:buFontTx/>
              <a:buChar char="-"/>
            </a:pPr>
            <a:r>
              <a:rPr lang="fr-BE" dirty="0"/>
              <a:t>Server 1 : for </a:t>
            </a:r>
            <a:r>
              <a:rPr lang="fr-BE" dirty="0" err="1"/>
              <a:t>access</a:t>
            </a:r>
            <a:r>
              <a:rPr lang="fr-BE" dirty="0"/>
              <a:t> to the « </a:t>
            </a:r>
            <a:r>
              <a:rPr lang="fr-BE" dirty="0" err="1"/>
              <a:t>Tryton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Container</a:t>
            </a:r>
          </a:p>
          <a:p>
            <a:pPr marL="285750" indent="-285750">
              <a:buFontTx/>
              <a:buChar char="-"/>
            </a:pPr>
            <a:r>
              <a:rPr lang="fr-BE" dirty="0"/>
              <a:t>Server 2 : if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the </a:t>
            </a:r>
            <a:r>
              <a:rPr lang="fr-BE" dirty="0" err="1"/>
              <a:t>optional</a:t>
            </a:r>
            <a:r>
              <a:rPr lang="fr-BE" dirty="0"/>
              <a:t> « </a:t>
            </a:r>
            <a:r>
              <a:rPr lang="fr-BE" dirty="0" err="1"/>
              <a:t>Postgres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Container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2521F7-C2CC-47EE-90D9-3A197CB4E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835" y="1009650"/>
            <a:ext cx="17811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50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20" y="217941"/>
            <a:ext cx="10515600" cy="462189"/>
          </a:xfrm>
        </p:spPr>
        <p:txBody>
          <a:bodyPr/>
          <a:lstStyle/>
          <a:p>
            <a:r>
              <a:rPr lang="fr-BE" dirty="0"/>
              <a:t>Server 1 - </a:t>
            </a:r>
            <a:r>
              <a:rPr lang="fr-BE" dirty="0" err="1"/>
              <a:t>Connect</a:t>
            </a:r>
            <a:r>
              <a:rPr lang="fr-BE" dirty="0"/>
              <a:t> to « tryt11 » </a:t>
            </a:r>
            <a:r>
              <a:rPr lang="fr-BE" dirty="0" err="1"/>
              <a:t>database</a:t>
            </a:r>
            <a:r>
              <a:rPr lang="fr-BE" dirty="0"/>
              <a:t> in « tryt11-postgres » container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685F-9E89-47CD-A0F6-7BF3537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54</a:t>
            </a:fld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ED1BD-EAE5-46BD-B657-20777DF1F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8" y="5988106"/>
            <a:ext cx="9267825" cy="704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B37066-27FB-4A0E-91F2-06238EFA8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120" y="827314"/>
            <a:ext cx="4448175" cy="49244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B9E26A1-3BE9-46A6-BCFF-E105824A363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9E1303-CC31-4FE2-8831-19ABB48C4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950260"/>
            <a:ext cx="4467225" cy="487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46B572-DFC6-4DCA-A668-0C5D1BB3E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458" y="827314"/>
            <a:ext cx="24003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463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298450"/>
            <a:ext cx="11532577" cy="462189"/>
          </a:xfrm>
        </p:spPr>
        <p:txBody>
          <a:bodyPr/>
          <a:lstStyle/>
          <a:p>
            <a:r>
              <a:rPr lang="fr-BE" dirty="0"/>
              <a:t>Server 2 - </a:t>
            </a:r>
            <a:r>
              <a:rPr lang="fr-BE" dirty="0" err="1"/>
              <a:t>Connect</a:t>
            </a:r>
            <a:r>
              <a:rPr lang="fr-BE" dirty="0"/>
              <a:t> to « </a:t>
            </a:r>
            <a:r>
              <a:rPr lang="fr-BE" dirty="0" err="1"/>
              <a:t>postgres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in « post01-postgres » container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685F-9E89-47CD-A0F6-7BF3537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55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73C5E-4297-4DFB-9AD6-62193E5E8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722" y="921685"/>
            <a:ext cx="4467225" cy="49434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8F58597-CB41-43F4-B290-ACF010BA196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414885-5B5A-432E-8618-DBA91BD7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8" y="5988106"/>
            <a:ext cx="9210675" cy="647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7A21BA-DC4C-42A6-8C49-C946B7C89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881502"/>
            <a:ext cx="4448175" cy="4905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6CDE45-2923-499C-9223-664544E80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8744" y="921685"/>
            <a:ext cx="24669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592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Initial </a:t>
            </a:r>
            <a:r>
              <a:rPr lang="fr-BE" dirty="0" err="1"/>
              <a:t>Database</a:t>
            </a:r>
            <a:r>
              <a:rPr lang="fr-BE" dirty="0"/>
              <a:t> State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3C7C38-68B2-4FB1-B47C-B8D9088BE9AC}"/>
              </a:ext>
            </a:extLst>
          </p:cNvPr>
          <p:cNvSpPr txBox="1"/>
          <p:nvPr/>
        </p:nvSpPr>
        <p:spPr>
          <a:xfrm>
            <a:off x="838200" y="1007773"/>
            <a:ext cx="511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Only</a:t>
            </a:r>
            <a:r>
              <a:rPr lang="fr-BE" dirty="0"/>
              <a:t> « </a:t>
            </a:r>
            <a:r>
              <a:rPr lang="fr-BE" dirty="0" err="1"/>
              <a:t>ir</a:t>
            </a:r>
            <a:r>
              <a:rPr lang="fr-BE" dirty="0"/>
              <a:t> » &amp; « </a:t>
            </a:r>
            <a:r>
              <a:rPr lang="fr-BE" dirty="0" err="1"/>
              <a:t>res</a:t>
            </a:r>
            <a:r>
              <a:rPr lang="fr-BE" dirty="0"/>
              <a:t> » tables are </a:t>
            </a:r>
            <a:r>
              <a:rPr lang="fr-BE" dirty="0" err="1"/>
              <a:t>installed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C71B8-3B6A-439B-8837-19C87F79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56</a:t>
            </a:fld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FFB7A-D56E-4603-8CBA-250CE1462A1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46B3F8-3267-4A76-9F85-22437793B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512" y="1667101"/>
            <a:ext cx="1857375" cy="4762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143BFD-64B9-4C9C-A7EC-9B6B4130C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2725"/>
            <a:ext cx="2438400" cy="5010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BB6329-186A-4B53-BB8D-541069632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881" y="1695676"/>
            <a:ext cx="20383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005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Initial </a:t>
            </a:r>
            <a:r>
              <a:rPr lang="fr-BE" dirty="0" err="1"/>
              <a:t>Database</a:t>
            </a:r>
            <a:r>
              <a:rPr lang="fr-BE" dirty="0"/>
              <a:t> State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CFE8E-3385-4471-8F4E-B8154AE23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3325"/>
            <a:ext cx="1655160" cy="275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5F4350-3B63-4440-BA1A-4E374D2F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195"/>
            <a:ext cx="12192000" cy="12853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3EE9-AA59-4412-948F-E1D9E3EC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57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ECD000-A72B-4D00-B012-51C7CCCE00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13907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F7EE-69D7-4B34-A8F5-41D3D2F20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BBD7-3411-454E-94A6-75773F4D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58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3CA98-ABE5-4CB9-99E5-D9FA1C8BFA9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965959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/ </a:t>
            </a:r>
            <a:r>
              <a:rPr lang="fr-BE" dirty="0" err="1"/>
              <a:t>Logout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59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B81CAE-F3D7-410D-AB3D-4755CD0914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239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Structure</a:t>
            </a:r>
            <a:br>
              <a:rPr lang="fr-BE" dirty="0"/>
            </a:br>
            <a:br>
              <a:rPr lang="fr-BE" dirty="0"/>
            </a:b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E4277F-559C-4459-8A80-5E7E95024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3776"/>
            <a:ext cx="1714500" cy="1571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55385C-3226-4ACF-A285-7988EF8F1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757" y="0"/>
            <a:ext cx="6690732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D44F54-0496-460B-A2BB-A6856744A10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32667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Login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4141177" y="1006886"/>
            <a:ext cx="5112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introductory</a:t>
            </a:r>
            <a:r>
              <a:rPr lang="fr-BE" dirty="0"/>
              <a:t> document, all </a:t>
            </a:r>
            <a:r>
              <a:rPr lang="fr-BE" dirty="0" err="1"/>
              <a:t>operations</a:t>
            </a:r>
            <a:r>
              <a:rPr lang="fr-BE" dirty="0"/>
              <a:t> are </a:t>
            </a:r>
            <a:r>
              <a:rPr lang="fr-BE" dirty="0" err="1"/>
              <a:t>performed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user « admin » and </a:t>
            </a:r>
            <a:r>
              <a:rPr lang="fr-BE" dirty="0" err="1"/>
              <a:t>password</a:t>
            </a:r>
            <a:r>
              <a:rPr lang="fr-BE" dirty="0"/>
              <a:t> « </a:t>
            </a:r>
            <a:r>
              <a:rPr lang="fr-BE" dirty="0" err="1"/>
              <a:t>Password</a:t>
            </a:r>
            <a:r>
              <a:rPr lang="fr-BE" dirty="0"/>
              <a:t> » at login.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60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2E8AA7-C288-4643-B2CC-BDF73BB92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475"/>
            <a:ext cx="3144715" cy="2371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A73D2B-6E9E-4D1B-A00E-52941EB49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71959"/>
            <a:ext cx="8415434" cy="31784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FCB59F-0AB0-4450-B6E4-BB22E2192D6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731833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Logout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61</a:t>
            </a:fld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CB59F-0AB0-4450-B6E4-BB22E2192D6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AD482-0141-4421-BFE0-128C2A65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3137"/>
            <a:ext cx="10182225" cy="3905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70060-BA10-4CE5-BADD-9AE58D218948}"/>
              </a:ext>
            </a:extLst>
          </p:cNvPr>
          <p:cNvSpPr txBox="1"/>
          <p:nvPr/>
        </p:nvSpPr>
        <p:spPr>
          <a:xfrm>
            <a:off x="838200" y="5425531"/>
            <a:ext cx="983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It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compulsory</a:t>
            </a:r>
            <a:r>
              <a:rPr lang="fr-BE" dirty="0"/>
              <a:t> to « </a:t>
            </a:r>
            <a:r>
              <a:rPr lang="fr-BE" dirty="0" err="1"/>
              <a:t>logout</a:t>
            </a:r>
            <a:r>
              <a:rPr lang="fr-BE" dirty="0"/>
              <a:t> » </a:t>
            </a:r>
            <a:r>
              <a:rPr lang="fr-BE" dirty="0" err="1"/>
              <a:t>prior</a:t>
            </a:r>
            <a:r>
              <a:rPr lang="fr-BE" dirty="0"/>
              <a:t> to </a:t>
            </a:r>
            <a:r>
              <a:rPr lang="fr-BE" dirty="0" err="1"/>
              <a:t>performing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backup / restore </a:t>
            </a:r>
            <a:r>
              <a:rPr lang="fr-BE" dirty="0" err="1"/>
              <a:t>operations</a:t>
            </a:r>
            <a:r>
              <a:rPr lang="fr-BE" dirty="0"/>
              <a:t> (cache usage)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400013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Operations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62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198DF-5715-497C-B876-3B12BDCA99C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61977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3B336C-C249-4431-A18C-83502A1DA82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51384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administration.database.tryt11.query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64</a:t>
            </a:fld>
            <a:endParaRPr lang="en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87D4E-AAD6-4043-B7EB-2AE2DB65DEDE}"/>
              </a:ext>
            </a:extLst>
          </p:cNvPr>
          <p:cNvSpPr txBox="1"/>
          <p:nvPr/>
        </p:nvSpPr>
        <p:spPr>
          <a:xfrm>
            <a:off x="838200" y="1065262"/>
            <a:ext cx="770792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600" dirty="0"/>
              <a:t># container : tryt11-postgres</a:t>
            </a:r>
          </a:p>
          <a:p>
            <a:r>
              <a:rPr lang="en-BE" sz="1600" dirty="0"/>
              <a:t># database  : tryt11</a:t>
            </a:r>
          </a:p>
          <a:p>
            <a:endParaRPr lang="en-BE" sz="1600" dirty="0"/>
          </a:p>
          <a:p>
            <a:r>
              <a:rPr lang="en-BE" sz="1600" dirty="0"/>
              <a:t>Set-</a:t>
            </a:r>
            <a:r>
              <a:rPr lang="en-BE" sz="1600" dirty="0" err="1"/>
              <a:t>ExecutionPolicy</a:t>
            </a:r>
            <a:r>
              <a:rPr lang="en-BE" sz="1600" dirty="0"/>
              <a:t> -</a:t>
            </a:r>
            <a:r>
              <a:rPr lang="en-BE" sz="1600" dirty="0" err="1"/>
              <a:t>ExecutionPolicy</a:t>
            </a:r>
            <a:r>
              <a:rPr lang="en-BE" sz="1600" dirty="0"/>
              <a:t> Bypass -Scope </a:t>
            </a:r>
            <a:r>
              <a:rPr lang="en-BE" sz="1600" dirty="0" err="1"/>
              <a:t>CurrentUser</a:t>
            </a:r>
            <a:endParaRPr lang="en-BE" sz="1600" dirty="0"/>
          </a:p>
          <a:p>
            <a:r>
              <a:rPr lang="en-BE" sz="1600" dirty="0"/>
              <a:t>#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Write-Host "1. Select"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docker cp </a:t>
            </a:r>
            <a:r>
              <a:rPr lang="en-BE" sz="1600" b="1" dirty="0">
                <a:solidFill>
                  <a:schemeClr val="accent5">
                    <a:lumMod val="75000"/>
                  </a:schemeClr>
                </a:solidFill>
              </a:rPr>
              <a:t>query.dbms_01.sql</a:t>
            </a:r>
            <a:r>
              <a:rPr lang="en-BE" sz="1600" dirty="0"/>
              <a:t> tryt11-postgres:/</a:t>
            </a:r>
            <a:r>
              <a:rPr lang="en-BE" sz="1600" dirty="0" err="1"/>
              <a:t>inpu.sql</a:t>
            </a:r>
            <a:endParaRPr lang="en-BE" sz="1600" dirty="0"/>
          </a:p>
          <a:p>
            <a:r>
              <a:rPr lang="en-BE" sz="1600" dirty="0"/>
              <a:t>#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Write-Host "2. Access"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docker exec -it tryt11-postgres </a:t>
            </a:r>
            <a:r>
              <a:rPr lang="en-BE" sz="1600" dirty="0" err="1"/>
              <a:t>psql</a:t>
            </a:r>
            <a:r>
              <a:rPr lang="en-BE" sz="1600" dirty="0"/>
              <a:t> -d tryt11 -U </a:t>
            </a:r>
            <a:r>
              <a:rPr lang="en-BE" sz="1600" dirty="0" err="1"/>
              <a:t>postgres</a:t>
            </a:r>
            <a:r>
              <a:rPr lang="en-BE" sz="1600" dirty="0"/>
              <a:t> -P pager=off -f </a:t>
            </a:r>
            <a:r>
              <a:rPr lang="en-BE" sz="1600" dirty="0" err="1"/>
              <a:t>inpu.sql</a:t>
            </a:r>
            <a:r>
              <a:rPr lang="en-BE" sz="1600" dirty="0"/>
              <a:t> -o outp.txt</a:t>
            </a:r>
          </a:p>
          <a:p>
            <a:r>
              <a:rPr lang="en-BE" sz="1600" dirty="0"/>
              <a:t>docker cp tryt11-postgres:/outp.txt </a:t>
            </a:r>
            <a:r>
              <a:rPr lang="en-BE" sz="1600" b="1" dirty="0">
                <a:solidFill>
                  <a:schemeClr val="accent5">
                    <a:lumMod val="75000"/>
                  </a:schemeClr>
                </a:solidFill>
              </a:rPr>
              <a:t>query.dbms_02.txt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F8FC6BB6-6554-4E87-926D-FB6395A05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770585"/>
              </p:ext>
            </p:extLst>
          </p:nvPr>
        </p:nvGraphicFramePr>
        <p:xfrm>
          <a:off x="908966" y="5088862"/>
          <a:ext cx="52372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957">
                  <a:extLst>
                    <a:ext uri="{9D8B030D-6E8A-4147-A177-3AD203B41FA5}">
                      <a16:colId xmlns:a16="http://schemas.microsoft.com/office/drawing/2014/main" val="1479303857"/>
                    </a:ext>
                  </a:extLst>
                </a:gridCol>
                <a:gridCol w="3348327">
                  <a:extLst>
                    <a:ext uri="{9D8B030D-6E8A-4147-A177-3AD203B41FA5}">
                      <a16:colId xmlns:a16="http://schemas.microsoft.com/office/drawing/2014/main" val="429434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*.</a:t>
                      </a:r>
                      <a:r>
                        <a:rPr lang="fr-BE" sz="1600" dirty="0" err="1"/>
                        <a:t>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query.dbms_01.sql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list of tables with row count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query.dbms_02.sql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list of pk-</a:t>
                      </a:r>
                      <a:r>
                        <a:rPr lang="en-GB" sz="1600" dirty="0" err="1"/>
                        <a:t>fk</a:t>
                      </a:r>
                      <a:r>
                        <a:rPr lang="en-GB" sz="1600" dirty="0"/>
                        <a:t> table relationships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query.res_user.sql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list of '</a:t>
                      </a:r>
                      <a:r>
                        <a:rPr lang="en-GB" sz="1600" dirty="0" err="1"/>
                        <a:t>res_user</a:t>
                      </a:r>
                      <a:r>
                        <a:rPr lang="en-GB" sz="1600" dirty="0"/>
                        <a:t>' table rows (example)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9650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1CA4FB7-C9F4-4BD1-B595-F5A12A1F8F9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55180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A1C3B2-D030-4583-AB88-95E8BC9EF0F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10033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Populate</a:t>
            </a:r>
            <a:r>
              <a:rPr lang="fr-BE" dirty="0"/>
              <a:t> a </a:t>
            </a:r>
            <a:r>
              <a:rPr lang="fr-BE" dirty="0" err="1"/>
              <a:t>sample</a:t>
            </a:r>
            <a:r>
              <a:rPr lang="fr-BE" dirty="0"/>
              <a:t> UTF8 table to </a:t>
            </a:r>
            <a:r>
              <a:rPr lang="fr-BE" dirty="0" err="1"/>
              <a:t>verify</a:t>
            </a:r>
            <a:r>
              <a:rPr lang="fr-BE" dirty="0"/>
              <a:t> backup/restore </a:t>
            </a:r>
            <a:r>
              <a:rPr lang="fr-BE" dirty="0" err="1"/>
              <a:t>correctness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23A07-F43E-47D5-9543-D50324BA36A5}"/>
              </a:ext>
            </a:extLst>
          </p:cNvPr>
          <p:cNvSpPr txBox="1"/>
          <p:nvPr/>
        </p:nvSpPr>
        <p:spPr>
          <a:xfrm>
            <a:off x="838200" y="1198119"/>
            <a:ext cx="45192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DROP TABLE IF EXISTS person;</a:t>
            </a:r>
          </a:p>
          <a:p>
            <a:r>
              <a:rPr lang="en-GB" sz="1400" dirty="0"/>
              <a:t>CREATE TABLE person(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personID</a:t>
            </a:r>
            <a:r>
              <a:rPr lang="en-GB" sz="1400" dirty="0"/>
              <a:t> int,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firstname</a:t>
            </a:r>
            <a:r>
              <a:rPr lang="en-GB" sz="1400" dirty="0"/>
              <a:t> varchar(255)</a:t>
            </a:r>
          </a:p>
          <a:p>
            <a:r>
              <a:rPr lang="en-GB" sz="1400" dirty="0"/>
              <a:t>);</a:t>
            </a:r>
          </a:p>
          <a:p>
            <a:r>
              <a:rPr lang="en-GB" sz="1400" dirty="0"/>
              <a:t>INSERT INTO person (</a:t>
            </a:r>
            <a:r>
              <a:rPr lang="en-GB" sz="1400" dirty="0" err="1"/>
              <a:t>personID</a:t>
            </a:r>
            <a:r>
              <a:rPr lang="en-GB" sz="1400" dirty="0"/>
              <a:t>, </a:t>
            </a:r>
            <a:r>
              <a:rPr lang="en-GB" sz="1400" dirty="0" err="1"/>
              <a:t>firstname</a:t>
            </a:r>
            <a:r>
              <a:rPr lang="en-GB" sz="1400" dirty="0"/>
              <a:t>)</a:t>
            </a:r>
          </a:p>
          <a:p>
            <a:r>
              <a:rPr lang="en-GB" sz="1400" dirty="0"/>
              <a:t>VALUES (1, '</a:t>
            </a:r>
            <a:r>
              <a:rPr lang="en-GB" sz="1400" dirty="0" err="1"/>
              <a:t>çépulcre</a:t>
            </a:r>
            <a:r>
              <a:rPr lang="en-GB" sz="1400" dirty="0"/>
              <a:t>');</a:t>
            </a:r>
          </a:p>
          <a:p>
            <a:r>
              <a:rPr lang="en-GB" sz="1400" dirty="0"/>
              <a:t>INSERT INTO person (</a:t>
            </a:r>
            <a:r>
              <a:rPr lang="en-GB" sz="1400" dirty="0" err="1"/>
              <a:t>personID</a:t>
            </a:r>
            <a:r>
              <a:rPr lang="en-GB" sz="1400" dirty="0"/>
              <a:t>, </a:t>
            </a:r>
            <a:r>
              <a:rPr lang="en-GB" sz="1400" dirty="0" err="1"/>
              <a:t>firstname</a:t>
            </a:r>
            <a:r>
              <a:rPr lang="en-GB" sz="1400" dirty="0"/>
              <a:t>)</a:t>
            </a:r>
          </a:p>
          <a:p>
            <a:r>
              <a:rPr lang="en-GB" sz="1400" dirty="0"/>
              <a:t>VALUES (2, '</a:t>
            </a:r>
            <a:r>
              <a:rPr lang="en-GB" sz="1400" dirty="0" err="1"/>
              <a:t>ampulcrê</a:t>
            </a:r>
            <a:r>
              <a:rPr lang="en-GB" sz="1400" dirty="0"/>
              <a:t>');</a:t>
            </a:r>
          </a:p>
          <a:p>
            <a:r>
              <a:rPr lang="en-GB" sz="1400" dirty="0"/>
              <a:t>DELETE FROM person</a:t>
            </a:r>
          </a:p>
          <a:p>
            <a:r>
              <a:rPr lang="en-GB" sz="1400" dirty="0"/>
              <a:t>WHERE </a:t>
            </a:r>
            <a:r>
              <a:rPr lang="en-GB" sz="1400" dirty="0" err="1"/>
              <a:t>firstname</a:t>
            </a:r>
            <a:r>
              <a:rPr lang="en-GB" sz="1400" dirty="0"/>
              <a:t> NOT IN ('</a:t>
            </a:r>
            <a:r>
              <a:rPr lang="en-GB" sz="1400" dirty="0" err="1"/>
              <a:t>ampulcrê</a:t>
            </a:r>
            <a:r>
              <a:rPr lang="en-GB" sz="1400" dirty="0"/>
              <a:t>','</a:t>
            </a:r>
            <a:r>
              <a:rPr lang="en-GB" sz="1400" dirty="0" err="1"/>
              <a:t>çépulcre</a:t>
            </a:r>
            <a:r>
              <a:rPr lang="en-GB" sz="1400" dirty="0"/>
              <a:t>') ;</a:t>
            </a:r>
          </a:p>
          <a:p>
            <a:r>
              <a:rPr lang="en-GB" sz="1400" dirty="0"/>
              <a:t>SELECT * from person;</a:t>
            </a:r>
            <a:endParaRPr lang="en-BE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4C5B7-67C3-43A3-9CA3-A17213981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555" y="1265360"/>
            <a:ext cx="4057650" cy="4133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DBE812-20D2-4660-ACF6-E8E51ED4014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58937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Backup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F7BD8-C790-42DF-A7B0-8F818C6A4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67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ED8F9-761A-4E5E-8590-48571F003FB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98102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Explaining how to perform database dump and restore for a database managed inside a container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Ensuring that these operations preserve UTF8 encoding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7793A-3107-46DD-9EAA-4FB6A002F7E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03496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Documentation</a:t>
            </a:r>
            <a:endParaRPr lang="en-BE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E0DDA32-FCF6-4B54-8956-BE8942BC6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717415"/>
              </p:ext>
            </p:extLst>
          </p:nvPr>
        </p:nvGraphicFramePr>
        <p:xfrm>
          <a:off x="838200" y="1120842"/>
          <a:ext cx="1101285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969">
                  <a:extLst>
                    <a:ext uri="{9D8B030D-6E8A-4147-A177-3AD203B41FA5}">
                      <a16:colId xmlns:a16="http://schemas.microsoft.com/office/drawing/2014/main" val="1479303857"/>
                    </a:ext>
                  </a:extLst>
                </a:gridCol>
                <a:gridCol w="9529885">
                  <a:extLst>
                    <a:ext uri="{9D8B030D-6E8A-4147-A177-3AD203B41FA5}">
                      <a16:colId xmlns:a16="http://schemas.microsoft.com/office/drawing/2014/main" val="429434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List of options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http://manpages.ubuntu.com/manpages/trusty/man1/pg_dump.1.html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How to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3"/>
                        </a:rPr>
                        <a:t>http://postgresguide.com/utilities/backup-restore.html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4"/>
                        </a:rPr>
                        <a:t>https://simkimsia.com/how-to-restore-database-dumps-for-postgres-in-docker-container/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4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5"/>
                        </a:rPr>
                        <a:t>https://stackoverflow.com/questions/24718706/backup-restore-a-dockerized-postgresql-database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9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Help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pg_dump</a:t>
                      </a:r>
                      <a:r>
                        <a:rPr lang="en-US" sz="1600" dirty="0"/>
                        <a:t> --help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8912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59E6796-5EED-4549-ABB9-FF5A94006AB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715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02900-9362-4B6F-8E37-19F41372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2861"/>
            <a:ext cx="4982308" cy="3710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33AB3D-DD54-46D5-9448-AA7517F25440}"/>
              </a:ext>
            </a:extLst>
          </p:cNvPr>
          <p:cNvSpPr txBox="1"/>
          <p:nvPr/>
        </p:nvSpPr>
        <p:spPr>
          <a:xfrm>
            <a:off x="838200" y="865525"/>
            <a:ext cx="10758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scripts « *.ps1 » are </a:t>
            </a:r>
            <a:r>
              <a:rPr lang="fr-BE" dirty="0" err="1"/>
              <a:t>provided</a:t>
            </a:r>
            <a:r>
              <a:rPr lang="fr-BE" dirty="0"/>
              <a:t> in the folder « Utilities » to support routine </a:t>
            </a:r>
            <a:r>
              <a:rPr lang="fr-BE" dirty="0" err="1"/>
              <a:t>operations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accessed</a:t>
            </a:r>
            <a:r>
              <a:rPr lang="fr-BE" dirty="0"/>
              <a:t> as </a:t>
            </a:r>
            <a:r>
              <a:rPr lang="fr-BE" dirty="0" err="1"/>
              <a:t>shown</a:t>
            </a:r>
            <a:r>
              <a:rPr lang="fr-BE" dirty="0"/>
              <a:t> </a:t>
            </a:r>
            <a:r>
              <a:rPr lang="fr-BE" dirty="0" err="1"/>
              <a:t>below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Each</a:t>
            </a:r>
            <a:r>
              <a:rPr lang="fr-BE" dirty="0"/>
              <a:t> script </a:t>
            </a:r>
            <a:r>
              <a:rPr lang="fr-BE" dirty="0" err="1"/>
              <a:t>needs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tuning e.g. </a:t>
            </a:r>
            <a:r>
              <a:rPr lang="fr-BE" dirty="0" err="1"/>
              <a:t>with</a:t>
            </a:r>
            <a:r>
              <a:rPr lang="fr-BE" dirty="0"/>
              <a:t> respect to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name</a:t>
            </a:r>
            <a:r>
              <a:rPr lang="fr-BE" dirty="0"/>
              <a:t>, etc.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scripts are </a:t>
            </a:r>
            <a:r>
              <a:rPr lang="fr-BE" dirty="0" err="1"/>
              <a:t>executed</a:t>
            </a:r>
            <a:r>
              <a:rPr lang="fr-BE" dirty="0"/>
              <a:t> as </a:t>
            </a:r>
            <a:r>
              <a:rPr lang="fr-BE" dirty="0" err="1"/>
              <a:t>follows</a:t>
            </a:r>
            <a:r>
              <a:rPr lang="fr-BE" dirty="0"/>
              <a:t> :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In </a:t>
            </a:r>
            <a:r>
              <a:rPr lang="fr-BE" dirty="0" err="1"/>
              <a:t>their</a:t>
            </a:r>
            <a:r>
              <a:rPr lang="fr-BE" dirty="0"/>
              <a:t> folder e.g. : ./"</a:t>
            </a:r>
            <a:r>
              <a:rPr lang="fr-BE" dirty="0" err="1"/>
              <a:t>Tryton</a:t>
            </a:r>
            <a:r>
              <a:rPr lang="fr-BE" dirty="0"/>
              <a:t> 6.0 - Doc 01.01 - Installation &amp; </a:t>
            </a:r>
            <a:r>
              <a:rPr lang="fr-BE" dirty="0" err="1"/>
              <a:t>administration.docker.status</a:t>
            </a:r>
            <a:r>
              <a:rPr lang="fr-BE" dirty="0"/>
              <a:t>" 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In File Explorer : « Run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Powershell</a:t>
            </a:r>
            <a:r>
              <a:rPr lang="fr-BE" dirty="0"/>
              <a:t> 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FE39FC-D736-4827-9AC1-E76728AD6ED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337915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3FF075-7A6F-4BF1-AA90-1EDE5E94D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70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75605-090F-4FEB-A150-98ABDA9C90A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27753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administration.database.tryt11.backup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Set-</a:t>
            </a:r>
            <a:r>
              <a:rPr lang="en-US" sz="1400" dirty="0" err="1"/>
              <a:t>ExecutionPolicy</a:t>
            </a:r>
            <a:r>
              <a:rPr lang="en-US" sz="1400" dirty="0"/>
              <a:t> -</a:t>
            </a:r>
            <a:r>
              <a:rPr lang="en-US" sz="1400" dirty="0" err="1"/>
              <a:t>ExecutionPolicy</a:t>
            </a:r>
            <a:r>
              <a:rPr lang="en-US" sz="1400" dirty="0"/>
              <a:t> Bypass -Scope </a:t>
            </a:r>
            <a:r>
              <a:rPr lang="en-US" sz="1400" dirty="0" err="1"/>
              <a:t>CurrentUser</a:t>
            </a:r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Write-Host "1. Status"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tryt11-postgres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endParaRPr lang="en-US" sz="1400" dirty="0"/>
          </a:p>
          <a:p>
            <a:r>
              <a:rPr lang="en-US" sz="1400" dirty="0"/>
              <a:t># Step 2 : dump tryt11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"2. Dump"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docker exec tryt11-postgres </a:t>
            </a:r>
            <a:r>
              <a:rPr lang="en-US" sz="1400" dirty="0" err="1"/>
              <a:t>pg_dump</a:t>
            </a:r>
            <a:r>
              <a:rPr lang="en-US" sz="1400" dirty="0"/>
              <a:t> -Ft -U </a:t>
            </a:r>
            <a:r>
              <a:rPr lang="en-US" sz="1400" dirty="0" err="1"/>
              <a:t>postgres</a:t>
            </a:r>
            <a:r>
              <a:rPr lang="en-US" sz="1400" dirty="0"/>
              <a:t> -O -f tryt11-db-backup.tar tryt11</a:t>
            </a:r>
          </a:p>
          <a:p>
            <a:endParaRPr lang="en-US" sz="1400" dirty="0"/>
          </a:p>
          <a:p>
            <a:r>
              <a:rPr lang="en-US" sz="1400" dirty="0"/>
              <a:t># Step 3 : export outside container (optional ; specifically use if later import in another container)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Write-Host "3. Export 'tar' outside container"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docker cp tryt11-postgres:/tryt11-db-backup.tar tryt11-db-backup.tar</a:t>
            </a:r>
          </a:p>
          <a:p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"4. Done"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Pause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EAB153-ABF8-4298-81B4-1E574AC9992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391259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E2A741-39B1-486B-B237-E7E48151B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0819A-3AC0-4F97-9590-9C6FB407E3C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69374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- Backup - Redirection - Incorrect </a:t>
            </a:r>
            <a:r>
              <a:rPr lang="fr-BE" dirty="0" err="1"/>
              <a:t>result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5BE63-7FED-47CA-BD5E-D9188FEC8DFE}"/>
              </a:ext>
            </a:extLst>
          </p:cNvPr>
          <p:cNvSpPr txBox="1"/>
          <p:nvPr/>
        </p:nvSpPr>
        <p:spPr>
          <a:xfrm>
            <a:off x="716085" y="2207365"/>
            <a:ext cx="11012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b="1" dirty="0"/>
              <a:t>post01-postgres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post01-db-backup.sql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/>
              <a:t>post01-postgres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post01-db-backup.bak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/>
              <a:t>post01-postgres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post01-db-backup.tar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D3543-ECB0-4C4B-B572-BBF4AAC3FB31}"/>
              </a:ext>
            </a:extLst>
          </p:cNvPr>
          <p:cNvSpPr txBox="1"/>
          <p:nvPr/>
        </p:nvSpPr>
        <p:spPr>
          <a:xfrm>
            <a:off x="716083" y="3596687"/>
            <a:ext cx="986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Above</a:t>
            </a:r>
            <a:r>
              <a:rPr lang="fr-BE" dirty="0"/>
              <a:t> file content redirections </a:t>
            </a:r>
            <a:r>
              <a:rPr lang="fr-BE" dirty="0" err="1"/>
              <a:t>generate</a:t>
            </a:r>
            <a:r>
              <a:rPr lang="fr-BE" dirty="0"/>
              <a:t> incorrect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UTF-8 </a:t>
            </a:r>
            <a:r>
              <a:rPr lang="fr-BE" dirty="0" err="1"/>
              <a:t>characters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File </a:t>
            </a:r>
            <a:r>
              <a:rPr lang="fr-BE" dirty="0" err="1"/>
              <a:t>assignment</a:t>
            </a:r>
            <a:r>
              <a:rPr lang="fr-BE" dirty="0"/>
              <a:t> must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(</a:t>
            </a: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63949-084D-43E7-84E2-49722B306949}"/>
              </a:ext>
            </a:extLst>
          </p:cNvPr>
          <p:cNvSpPr txBox="1"/>
          <p:nvPr/>
        </p:nvSpPr>
        <p:spPr>
          <a:xfrm>
            <a:off x="716083" y="1040578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“tryt11-postgres”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“tryt01”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“post01-postgres”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A54103-C8FE-4747-BC78-E18106455AB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289067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administration.database.post01.backup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EAB153-ABF8-4298-81B4-1E574AC9992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B3A56-5CFF-4CDE-8024-BF98FF096F28}"/>
              </a:ext>
            </a:extLst>
          </p:cNvPr>
          <p:cNvSpPr txBox="1"/>
          <p:nvPr/>
        </p:nvSpPr>
        <p:spPr>
          <a:xfrm>
            <a:off x="838200" y="1298177"/>
            <a:ext cx="109786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"2. Dump"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-C -c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post01-db-backup.createYes.sql </a:t>
            </a:r>
            <a:r>
              <a:rPr lang="en-US" sz="1400" dirty="0" err="1"/>
              <a:t>postgres</a:t>
            </a:r>
            <a:r>
              <a:rPr lang="en-US" sz="1400" dirty="0"/>
              <a:t> # includes database create commands</a:t>
            </a:r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-c   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post01-db-backup.createNot.sql </a:t>
            </a:r>
            <a:r>
              <a:rPr lang="en-US" sz="1400" dirty="0" err="1"/>
              <a:t>postgres</a:t>
            </a:r>
            <a:r>
              <a:rPr lang="en-US" sz="1400" dirty="0"/>
              <a:t> # </a:t>
            </a:r>
            <a:r>
              <a:rPr lang="en-US" sz="1400" dirty="0" err="1"/>
              <a:t>coes</a:t>
            </a:r>
            <a:r>
              <a:rPr lang="en-US" sz="1400" dirty="0"/>
              <a:t> not include such commands</a:t>
            </a:r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-Fc  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post01-db-backup.bak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-Ft  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post01-db-backup.tar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docker exec post01-postgres ls -l</a:t>
            </a:r>
          </a:p>
          <a:p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Write-Host "3. Export 'tar' outside container"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docker cp post01-postgres:/post01-db-backup.createYes.sql </a:t>
            </a:r>
            <a:r>
              <a:rPr lang="en-US" sz="1400" dirty="0" err="1"/>
              <a:t>post01-db-backup.createYes.sql</a:t>
            </a:r>
            <a:endParaRPr lang="en-US" sz="1400" dirty="0"/>
          </a:p>
          <a:p>
            <a:r>
              <a:rPr lang="en-US" sz="1400" dirty="0"/>
              <a:t>docker cp post01-postgres:/post01-db-backup.createNot.sql </a:t>
            </a:r>
            <a:r>
              <a:rPr lang="en-US" sz="1400" dirty="0" err="1"/>
              <a:t>post01-db-backup.createNot.sql</a:t>
            </a:r>
            <a:endParaRPr lang="en-US" sz="1400" dirty="0"/>
          </a:p>
          <a:p>
            <a:r>
              <a:rPr lang="en-US" sz="1400" dirty="0"/>
              <a:t>docker cp post01-postgres:/post01-db-backup.bak </a:t>
            </a:r>
            <a:r>
              <a:rPr lang="en-US" sz="1400" dirty="0" err="1"/>
              <a:t>post01-db-backup.bak</a:t>
            </a:r>
            <a:endParaRPr lang="en-US" sz="1400" dirty="0"/>
          </a:p>
          <a:p>
            <a:r>
              <a:rPr lang="en-US" sz="1400" dirty="0"/>
              <a:t>docker cp post01-postgres:/post01-db-backup.tar post01-db-backup.tar</a:t>
            </a:r>
          </a:p>
        </p:txBody>
      </p:sp>
    </p:spTree>
    <p:extLst>
      <p:ext uri="{BB962C8B-B14F-4D97-AF65-F5344CB8AC3E}">
        <p14:creationId xmlns:p14="http://schemas.microsoft.com/office/powerpoint/2010/main" val="32514252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Restore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75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18705B-799D-4493-BE3F-83035F8574C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95072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B3213-AF6D-46D1-810A-334CBEC36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76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5CF404-0E53-4F03-AE82-6ED66B85D56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64347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administration.database.tryt11.restore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762001" y="962778"/>
            <a:ext cx="1119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signed</a:t>
            </a:r>
            <a:r>
              <a:rPr lang="fr-BE" dirty="0"/>
              <a:t>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DAD83-DA09-4C2F-BE11-73A109CE55C2}"/>
              </a:ext>
            </a:extLst>
          </p:cNvPr>
          <p:cNvSpPr txBox="1"/>
          <p:nvPr/>
        </p:nvSpPr>
        <p:spPr>
          <a:xfrm>
            <a:off x="762001" y="1783894"/>
            <a:ext cx="934109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200" dirty="0"/>
              <a:t># Step 1 : docker stop/start containers</a:t>
            </a:r>
          </a:p>
          <a:p>
            <a:r>
              <a:rPr lang="en-BE" sz="1200" dirty="0"/>
              <a:t>Write-Host "-------------------------------"</a:t>
            </a:r>
          </a:p>
          <a:p>
            <a:r>
              <a:rPr lang="en-BE" sz="1200" dirty="0"/>
              <a:t>Write-Host "1. Docker stop/start containers"</a:t>
            </a:r>
          </a:p>
          <a:p>
            <a:r>
              <a:rPr lang="en-BE" sz="1200" dirty="0"/>
              <a:t>Write-Host "-------------------------------"</a:t>
            </a:r>
          </a:p>
          <a:p>
            <a:r>
              <a:rPr lang="en-BE" sz="1200" dirty="0"/>
              <a:t>docker stop tryt11-postgres tryt11</a:t>
            </a:r>
          </a:p>
          <a:p>
            <a:r>
              <a:rPr lang="en-BE" sz="1200" dirty="0"/>
              <a:t>docker start tryt11-postgres tryt11</a:t>
            </a:r>
          </a:p>
          <a:p>
            <a:endParaRPr lang="en-BE" sz="1200" dirty="0"/>
          </a:p>
          <a:p>
            <a:r>
              <a:rPr lang="en-BE" sz="1200" dirty="0"/>
              <a:t># Step 3 : drop and create tryt11-copy</a:t>
            </a:r>
          </a:p>
          <a:p>
            <a:r>
              <a:rPr lang="en-BE" sz="1200" dirty="0"/>
              <a:t>Write-Host "------------------------------"</a:t>
            </a:r>
          </a:p>
          <a:p>
            <a:r>
              <a:rPr lang="en-BE" sz="1200" dirty="0"/>
              <a:t>Write-Host "3. Drop and create tryt11-copy"</a:t>
            </a:r>
          </a:p>
          <a:p>
            <a:r>
              <a:rPr lang="en-BE" sz="1200" dirty="0"/>
              <a:t>Write-Host "------------------------------"</a:t>
            </a:r>
          </a:p>
          <a:p>
            <a:r>
              <a:rPr lang="en-BE" sz="1200" dirty="0"/>
              <a:t>docker exec tryt11-postgres </a:t>
            </a:r>
            <a:r>
              <a:rPr lang="en-BE" sz="1200" dirty="0" err="1"/>
              <a:t>dropdb</a:t>
            </a:r>
            <a:r>
              <a:rPr lang="en-BE" sz="1200" dirty="0"/>
              <a:t> -f -U </a:t>
            </a:r>
            <a:r>
              <a:rPr lang="en-BE" sz="1200" dirty="0" err="1"/>
              <a:t>postgres</a:t>
            </a:r>
            <a:r>
              <a:rPr lang="en-BE" sz="1200" dirty="0"/>
              <a:t> tryt11-copy</a:t>
            </a:r>
          </a:p>
          <a:p>
            <a:r>
              <a:rPr lang="en-BE" sz="1200" dirty="0"/>
              <a:t>docker exec tryt11-postgres </a:t>
            </a:r>
            <a:r>
              <a:rPr lang="en-BE" sz="1200" dirty="0" err="1"/>
              <a:t>createdb</a:t>
            </a:r>
            <a:r>
              <a:rPr lang="en-BE" sz="1200" dirty="0"/>
              <a:t> -U </a:t>
            </a:r>
            <a:r>
              <a:rPr lang="en-BE" sz="1200" dirty="0" err="1"/>
              <a:t>postgres</a:t>
            </a:r>
            <a:r>
              <a:rPr lang="en-BE" sz="1200" dirty="0"/>
              <a:t> -T template0 tryt11-copy</a:t>
            </a:r>
          </a:p>
          <a:p>
            <a:endParaRPr lang="en-BE" sz="1200" dirty="0"/>
          </a:p>
          <a:p>
            <a:r>
              <a:rPr lang="en-BE" sz="1200" dirty="0"/>
              <a:t># Step 4.1 : import inside container (optional ; function of step 1.2 above)</a:t>
            </a:r>
          </a:p>
          <a:p>
            <a:r>
              <a:rPr lang="en-BE" sz="1200" dirty="0"/>
              <a:t>Write-Host "----------------------------"</a:t>
            </a:r>
          </a:p>
          <a:p>
            <a:r>
              <a:rPr lang="en-BE" sz="1200" dirty="0"/>
              <a:t>Write-Host "4.1. Import inside container"</a:t>
            </a:r>
          </a:p>
          <a:p>
            <a:r>
              <a:rPr lang="en-BE" sz="1200" dirty="0"/>
              <a:t>Write-Host "----------------------------"</a:t>
            </a:r>
          </a:p>
          <a:p>
            <a:r>
              <a:rPr lang="en-BE" sz="1200" dirty="0"/>
              <a:t>docker cp tryt11-db-backup.tar tryt11-postgres:/tryt11-db-backup.tar</a:t>
            </a:r>
          </a:p>
          <a:p>
            <a:endParaRPr lang="en-BE" sz="1200" dirty="0"/>
          </a:p>
          <a:p>
            <a:r>
              <a:rPr lang="en-BE" sz="1200" dirty="0"/>
              <a:t># Step 4.2 : restore tryt11-copy from tryt11</a:t>
            </a:r>
          </a:p>
          <a:p>
            <a:r>
              <a:rPr lang="en-BE" sz="1200" dirty="0"/>
              <a:t>Write-Host "------------------------------------"</a:t>
            </a:r>
          </a:p>
          <a:p>
            <a:r>
              <a:rPr lang="en-BE" sz="1200" dirty="0"/>
              <a:t>Write-Host "4.2. Restore tryt11-copy from tryt11"</a:t>
            </a:r>
          </a:p>
          <a:p>
            <a:r>
              <a:rPr lang="en-BE" sz="1200" dirty="0"/>
              <a:t>Write-Host "------------------------------------"</a:t>
            </a:r>
          </a:p>
          <a:p>
            <a:r>
              <a:rPr lang="en-BE" sz="1200" dirty="0"/>
              <a:t>docker exec -</a:t>
            </a:r>
            <a:r>
              <a:rPr lang="en-BE" sz="1200" dirty="0" err="1"/>
              <a:t>i</a:t>
            </a:r>
            <a:r>
              <a:rPr lang="en-BE" sz="1200" dirty="0"/>
              <a:t> tryt11-postgres </a:t>
            </a:r>
            <a:r>
              <a:rPr lang="en-BE" sz="1200" b="1" dirty="0" err="1"/>
              <a:t>pg_restore</a:t>
            </a:r>
            <a:r>
              <a:rPr lang="en-BE" sz="1200" b="1" dirty="0"/>
              <a:t> </a:t>
            </a:r>
            <a:r>
              <a:rPr lang="en-BE" sz="1200" dirty="0"/>
              <a:t>-Ft -U </a:t>
            </a:r>
            <a:r>
              <a:rPr lang="en-BE" sz="1200" dirty="0" err="1"/>
              <a:t>postgres</a:t>
            </a:r>
            <a:r>
              <a:rPr lang="en-BE" sz="1200" dirty="0"/>
              <a:t> </a:t>
            </a:r>
            <a:r>
              <a:rPr lang="en-BE" sz="1200" b="1" dirty="0"/>
              <a:t>-d tryt11-copy </a:t>
            </a:r>
            <a:r>
              <a:rPr lang="en-BE" sz="1200" dirty="0"/>
              <a:t>-v ./tryt11-db-backup.tar</a:t>
            </a:r>
          </a:p>
        </p:txBody>
      </p:sp>
    </p:spTree>
    <p:extLst>
      <p:ext uri="{BB962C8B-B14F-4D97-AF65-F5344CB8AC3E}">
        <p14:creationId xmlns:p14="http://schemas.microsoft.com/office/powerpoint/2010/main" val="18975913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C2BDB-8CB1-4BF1-A6A3-06C9B8B53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78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62C1CF-3D1A-4DCA-9C8E-839665AC68F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212808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administration.database.post01.restore.binary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C8401-A89D-4B83-9E9A-6C53EE1A8BEC}"/>
              </a:ext>
            </a:extLst>
          </p:cNvPr>
          <p:cNvSpPr txBox="1"/>
          <p:nvPr/>
        </p:nvSpPr>
        <p:spPr>
          <a:xfrm>
            <a:off x="838200" y="1014452"/>
            <a:ext cx="9143267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400" dirty="0"/>
              <a:t># Step 1 : docker stop/start containers</a:t>
            </a:r>
          </a:p>
          <a:p>
            <a:r>
              <a:rPr lang="en-BE" sz="1400" dirty="0"/>
              <a:t>Write-Host "-------------------------------"</a:t>
            </a:r>
          </a:p>
          <a:p>
            <a:r>
              <a:rPr lang="en-BE" sz="1400" dirty="0"/>
              <a:t>Write-Host "1. Docker stop/start containers"</a:t>
            </a:r>
          </a:p>
          <a:p>
            <a:r>
              <a:rPr lang="en-BE" sz="1400" dirty="0"/>
              <a:t>Write-Host "-------------------------------"</a:t>
            </a:r>
          </a:p>
          <a:p>
            <a:r>
              <a:rPr lang="en-BE" sz="1400" dirty="0"/>
              <a:t>docker stop post01-postgres post01</a:t>
            </a:r>
          </a:p>
          <a:p>
            <a:r>
              <a:rPr lang="en-BE" sz="1400" dirty="0"/>
              <a:t>docker start post01-postgres post01</a:t>
            </a:r>
          </a:p>
          <a:p>
            <a:endParaRPr lang="en-BE" sz="1400" dirty="0"/>
          </a:p>
          <a:p>
            <a:r>
              <a:rPr lang="en-BE" sz="1400" dirty="0"/>
              <a:t># Step 3 : drop and create post01-copy</a:t>
            </a:r>
          </a:p>
          <a:p>
            <a:r>
              <a:rPr lang="en-BE" sz="1400" dirty="0"/>
              <a:t>Write-Host "------------------------------"</a:t>
            </a:r>
          </a:p>
          <a:p>
            <a:r>
              <a:rPr lang="en-BE" sz="1400" dirty="0"/>
              <a:t>Write-Host "3. Drop and create post01-copy"</a:t>
            </a:r>
          </a:p>
          <a:p>
            <a:r>
              <a:rPr lang="en-BE" sz="1400" dirty="0"/>
              <a:t>Write-Host "------------------------------"</a:t>
            </a:r>
          </a:p>
          <a:p>
            <a:r>
              <a:rPr lang="en-BE" sz="1400" dirty="0"/>
              <a:t>docker exec post01-postgres </a:t>
            </a:r>
            <a:r>
              <a:rPr lang="en-BE" sz="1400" dirty="0" err="1"/>
              <a:t>dropdb</a:t>
            </a:r>
            <a:r>
              <a:rPr lang="en-BE" sz="1400" dirty="0"/>
              <a:t> -f -U </a:t>
            </a:r>
            <a:r>
              <a:rPr lang="en-BE" sz="1400" dirty="0" err="1"/>
              <a:t>postgres</a:t>
            </a:r>
            <a:r>
              <a:rPr lang="en-BE" sz="1400" dirty="0"/>
              <a:t> post01-copy</a:t>
            </a:r>
          </a:p>
          <a:p>
            <a:r>
              <a:rPr lang="en-BE" sz="1400" dirty="0"/>
              <a:t>docker exec post01-postgres </a:t>
            </a:r>
            <a:r>
              <a:rPr lang="en-BE" sz="1400" dirty="0" err="1"/>
              <a:t>createdb</a:t>
            </a:r>
            <a:r>
              <a:rPr lang="en-BE" sz="1400" dirty="0"/>
              <a:t> -U </a:t>
            </a:r>
            <a:r>
              <a:rPr lang="en-BE" sz="1400" dirty="0" err="1"/>
              <a:t>postgres</a:t>
            </a:r>
            <a:r>
              <a:rPr lang="en-BE" sz="1400" dirty="0"/>
              <a:t> -T template0 post01-copy</a:t>
            </a:r>
          </a:p>
          <a:p>
            <a:endParaRPr lang="en-BE" sz="1400" dirty="0"/>
          </a:p>
          <a:p>
            <a:r>
              <a:rPr lang="en-BE" sz="1400" dirty="0"/>
              <a:t># Step 4.1 : import inside container (optional ; function of step 1.2 above)</a:t>
            </a:r>
          </a:p>
          <a:p>
            <a:r>
              <a:rPr lang="en-BE" sz="1400" dirty="0"/>
              <a:t>Write-Host "----------------------------"</a:t>
            </a:r>
          </a:p>
          <a:p>
            <a:r>
              <a:rPr lang="en-BE" sz="1400" dirty="0"/>
              <a:t>Write-Host "4.1. Import inside container"</a:t>
            </a:r>
          </a:p>
          <a:p>
            <a:r>
              <a:rPr lang="en-BE" sz="1400" dirty="0"/>
              <a:t>Write-Host "----------------------------"</a:t>
            </a:r>
          </a:p>
          <a:p>
            <a:r>
              <a:rPr lang="en-BE" sz="1400" dirty="0"/>
              <a:t>docker cp post01-db-backup.tar post01-postgres:/post01-db-backup.tar</a:t>
            </a:r>
          </a:p>
          <a:p>
            <a:endParaRPr lang="en-BE" sz="1400" dirty="0"/>
          </a:p>
          <a:p>
            <a:r>
              <a:rPr lang="en-BE" sz="1400" dirty="0"/>
              <a:t># Step 4.2 : restore post01-copy from post01</a:t>
            </a:r>
          </a:p>
          <a:p>
            <a:r>
              <a:rPr lang="en-BE" sz="1400" dirty="0"/>
              <a:t>Write-Host "------------------------------------"</a:t>
            </a:r>
          </a:p>
          <a:p>
            <a:r>
              <a:rPr lang="en-BE" sz="1400" dirty="0"/>
              <a:t>Write-Host "4.2. Restore post01-copy from post01"</a:t>
            </a:r>
          </a:p>
          <a:p>
            <a:r>
              <a:rPr lang="en-BE" sz="1400" dirty="0"/>
              <a:t>Write-Host "------------------------------------"</a:t>
            </a:r>
          </a:p>
          <a:p>
            <a:r>
              <a:rPr lang="en-BE" sz="1400" dirty="0"/>
              <a:t>docker exec -</a:t>
            </a:r>
            <a:r>
              <a:rPr lang="en-BE" sz="1400" dirty="0" err="1"/>
              <a:t>i</a:t>
            </a:r>
            <a:r>
              <a:rPr lang="en-BE" sz="1400" dirty="0"/>
              <a:t> post01-postgres </a:t>
            </a:r>
            <a:r>
              <a:rPr lang="en-BE" sz="1400" b="1" dirty="0" err="1"/>
              <a:t>pg_restore</a:t>
            </a:r>
            <a:r>
              <a:rPr lang="en-BE" sz="1400" b="1" dirty="0"/>
              <a:t> </a:t>
            </a:r>
            <a:r>
              <a:rPr lang="en-BE" sz="1400" dirty="0"/>
              <a:t>-Ft -U </a:t>
            </a:r>
            <a:r>
              <a:rPr lang="en-BE" sz="1400" dirty="0" err="1"/>
              <a:t>postgres</a:t>
            </a:r>
            <a:r>
              <a:rPr lang="en-BE" sz="1400" dirty="0"/>
              <a:t> </a:t>
            </a:r>
            <a:r>
              <a:rPr lang="en-BE" sz="1400" b="1" dirty="0"/>
              <a:t>-d post01-copy </a:t>
            </a:r>
            <a:r>
              <a:rPr lang="en-BE" sz="1400" dirty="0"/>
              <a:t>-v ./post01-db-backup.tar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2096A-2AF8-4E02-BE72-F12164EB20A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2546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of Contents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E70B8-3020-4731-8E5F-9E58699638B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90203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BE" sz="2000" dirty="0"/>
              <a:t>./</a:t>
            </a:r>
            <a:r>
              <a:rPr lang="en-GB" sz="2000" dirty="0"/>
              <a:t>"</a:t>
            </a:r>
            <a:r>
              <a:rPr lang="fr-BE" sz="2000" dirty="0" err="1"/>
              <a:t>Tryton</a:t>
            </a:r>
            <a:r>
              <a:rPr lang="fr-BE" sz="2000" dirty="0"/>
              <a:t> 6.0 - Doc 00.01 - Installation &amp; administration.database.post01.restore.character.createNot</a:t>
            </a:r>
            <a:r>
              <a:rPr lang="en-GB" sz="2000" dirty="0"/>
              <a:t>"</a:t>
            </a:r>
            <a:endParaRPr lang="en-BE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577DE-972D-46D1-A32C-D54D7213BC5A}"/>
              </a:ext>
            </a:extLst>
          </p:cNvPr>
          <p:cNvSpPr txBox="1"/>
          <p:nvPr/>
        </p:nvSpPr>
        <p:spPr>
          <a:xfrm>
            <a:off x="838200" y="1512786"/>
            <a:ext cx="113538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 : docker stop/start containers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"1. Docker stop/start containers"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stop post01-postgres post01-pgadmin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start post01-postgres post01-pgadmin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 : drop and create post01-copy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"3. Drop and create post01-copy"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post01-postgres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post01-copy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post01-postgres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post01-copy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4.1 : import inside container (optional ; function of step 1.2 above)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"4.1. Import inside container"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post01-db-backup.createNot.sql post01-postgres:/post01-db-backup.createNot.sql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4.2 : restore post01-copy from post01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"4.2. Restore post01-copy from post01"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post01-postgres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-d post01-copy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post01-db-backup.createNot.sql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C27B1-888F-4B97-92D5-D1C4B177C5D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36704-9C7E-4305-A544-15CEAD9555EF}"/>
              </a:ext>
            </a:extLst>
          </p:cNvPr>
          <p:cNvSpPr txBox="1"/>
          <p:nvPr/>
        </p:nvSpPr>
        <p:spPr>
          <a:xfrm>
            <a:off x="838200" y="911667"/>
            <a:ext cx="890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« </a:t>
            </a:r>
            <a:r>
              <a:rPr lang="fr-BE" dirty="0" err="1"/>
              <a:t>sql</a:t>
            </a:r>
            <a:r>
              <a:rPr lang="fr-BE" dirty="0"/>
              <a:t> » file </a:t>
            </a:r>
            <a:r>
              <a:rPr lang="fr-BE" dirty="0" err="1"/>
              <a:t>does</a:t>
            </a:r>
            <a:r>
              <a:rPr lang="fr-BE" dirty="0"/>
              <a:t> not </a:t>
            </a:r>
            <a:r>
              <a:rPr lang="fr-BE" dirty="0" err="1"/>
              <a:t>contain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drop &amp; </a:t>
            </a:r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statements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106652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BE" sz="2000" dirty="0"/>
              <a:t>./</a:t>
            </a:r>
            <a:r>
              <a:rPr lang="en-GB" sz="2000" dirty="0"/>
              <a:t>"</a:t>
            </a:r>
            <a:r>
              <a:rPr lang="fr-BE" sz="2000" dirty="0" err="1"/>
              <a:t>Tryton</a:t>
            </a:r>
            <a:r>
              <a:rPr lang="fr-BE" sz="2000" dirty="0"/>
              <a:t> 6.0 - Doc 00.01 - Installation &amp; administration.database.post01.restore.character.createYes</a:t>
            </a:r>
            <a:r>
              <a:rPr lang="en-GB" sz="2000" dirty="0"/>
              <a:t>"</a:t>
            </a:r>
            <a:endParaRPr lang="en-BE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577DE-972D-46D1-A32C-D54D7213BC5A}"/>
              </a:ext>
            </a:extLst>
          </p:cNvPr>
          <p:cNvSpPr txBox="1"/>
          <p:nvPr/>
        </p:nvSpPr>
        <p:spPr>
          <a:xfrm>
            <a:off x="838200" y="1384610"/>
            <a:ext cx="11353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 : docker stop/start containers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"1. Docker stop/start containers"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stop post01-postgres post01-pgadmin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start post01-postgres post01-pgadmin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state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"2. Status"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-a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Start-Sleep -Seconds 20 # Replace by detecting database is 'up'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tiu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post01-postgres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-c '\l+'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4.1 : import inside container (optional ; function of step 1.2 above)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"4.1. Import inside container"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post01-db-backup.createYes.sql post01-postgres:/post01-db-backup.createYes.sql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4.2 : restore post01-copy from post01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"------------------------------------------------------------------------------------------------"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"4.2. Restore post01-copy from post01 [!!! DROP &amp; CREATE inside 'post01-db-backup.createYes.sql']"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"------------------------------------------------------------------------------------------------"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post01-postgres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post01-db-backup.createYes.sql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C27B1-888F-4B97-92D5-D1C4B177C5D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730C9-8798-4DEF-A28F-0283765AB9E9}"/>
              </a:ext>
            </a:extLst>
          </p:cNvPr>
          <p:cNvSpPr txBox="1"/>
          <p:nvPr/>
        </p:nvSpPr>
        <p:spPr>
          <a:xfrm>
            <a:off x="838200" y="921296"/>
            <a:ext cx="890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« </a:t>
            </a:r>
            <a:r>
              <a:rPr lang="fr-BE" dirty="0" err="1"/>
              <a:t>sql</a:t>
            </a:r>
            <a:r>
              <a:rPr lang="fr-BE" dirty="0"/>
              <a:t> » file </a:t>
            </a:r>
            <a:r>
              <a:rPr lang="fr-BE" dirty="0" err="1"/>
              <a:t>contains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drop &amp; </a:t>
            </a:r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statements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615769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Multi-</a:t>
            </a:r>
            <a:r>
              <a:rPr lang="fr-BE" dirty="0" err="1"/>
              <a:t>database</a:t>
            </a:r>
            <a:r>
              <a:rPr lang="fr-BE" dirty="0"/>
              <a:t> Container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4AF6F-494F-431C-998F-221B85D4074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90530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83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Server » Container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7AFC9-CB6C-451C-A293-3871571055E8}"/>
              </a:ext>
            </a:extLst>
          </p:cNvPr>
          <p:cNvSpPr txBox="1"/>
          <p:nvPr/>
        </p:nvSpPr>
        <p:spPr>
          <a:xfrm>
            <a:off x="877166" y="2421082"/>
            <a:ext cx="107268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administration.docker.tryt11.create.volatile or permanent »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</a:t>
            </a:r>
            <a:r>
              <a:rPr lang="fr-BE" dirty="0" err="1"/>
              <a:t>database</a:t>
            </a:r>
            <a:r>
              <a:rPr lang="fr-BE" dirty="0"/>
              <a:t> container hosts a </a:t>
            </a:r>
            <a:r>
              <a:rPr lang="fr-BE" dirty="0" err="1"/>
              <a:t>database</a:t>
            </a:r>
            <a:r>
              <a:rPr lang="fr-BE" dirty="0"/>
              <a:t> server accessible </a:t>
            </a:r>
            <a:r>
              <a:rPr lang="fr-BE" dirty="0" err="1"/>
              <a:t>with</a:t>
            </a:r>
            <a:r>
              <a:rPr lang="fr-BE" dirty="0"/>
              <a:t> default port 5432:5432 (adaptable).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Initially</a:t>
            </a:r>
            <a:r>
              <a:rPr lang="fr-BE" dirty="0"/>
              <a:t>, the </a:t>
            </a:r>
            <a:r>
              <a:rPr lang="fr-BE" dirty="0" err="1"/>
              <a:t>database</a:t>
            </a:r>
            <a:r>
              <a:rPr lang="fr-BE" dirty="0"/>
              <a:t> server </a:t>
            </a:r>
            <a:r>
              <a:rPr lang="fr-BE" dirty="0" err="1"/>
              <a:t>is</a:t>
            </a:r>
            <a:r>
              <a:rPr lang="fr-BE" dirty="0"/>
              <a:t> setup in the script to manage one </a:t>
            </a:r>
            <a:r>
              <a:rPr lang="fr-BE" dirty="0" err="1"/>
              <a:t>database</a:t>
            </a:r>
            <a:r>
              <a:rPr lang="fr-BE" dirty="0"/>
              <a:t>.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performing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backup / restore </a:t>
            </a:r>
            <a:r>
              <a:rPr lang="fr-BE" dirty="0" err="1"/>
              <a:t>operations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prudent to log out of </a:t>
            </a:r>
            <a:r>
              <a:rPr lang="fr-BE"/>
              <a:t>TRYTON client. </a:t>
            </a:r>
            <a:endParaRPr lang="fr-B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96EA75-9F64-4836-BF2E-43C3A0D0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66" y="966973"/>
            <a:ext cx="53244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872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84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Backup a 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&amp; Restore </a:t>
            </a:r>
            <a:r>
              <a:rPr lang="fr-BE" dirty="0" err="1"/>
              <a:t>it</a:t>
            </a:r>
            <a:r>
              <a:rPr lang="fr-BE" dirty="0"/>
              <a:t> to </a:t>
            </a:r>
            <a:r>
              <a:rPr lang="fr-BE" dirty="0" err="1"/>
              <a:t>another</a:t>
            </a:r>
            <a:r>
              <a:rPr lang="fr-BE" dirty="0"/>
              <a:t> </a:t>
            </a:r>
            <a:r>
              <a:rPr lang="fr-BE" dirty="0" err="1"/>
              <a:t>name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EC59D-26FC-4107-A772-16D7F3059961}"/>
              </a:ext>
            </a:extLst>
          </p:cNvPr>
          <p:cNvSpPr txBox="1"/>
          <p:nvPr/>
        </p:nvSpPr>
        <p:spPr>
          <a:xfrm>
            <a:off x="963323" y="2353382"/>
            <a:ext cx="1072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./</a:t>
            </a:r>
            <a:r>
              <a:rPr lang="en-GB" sz="18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administration.database.tryt11.backup</a:t>
            </a:r>
            <a:r>
              <a:rPr lang="en-GB" sz="1800" dirty="0"/>
              <a:t>“</a:t>
            </a:r>
          </a:p>
          <a:p>
            <a:r>
              <a:rPr lang="en-GB" sz="1800" dirty="0"/>
              <a:t>  </a:t>
            </a:r>
            <a:endParaRPr lang="fr-BE" sz="1800" dirty="0"/>
          </a:p>
          <a:p>
            <a:pPr marL="285750" indent="-285750">
              <a:buFontTx/>
              <a:buChar char="-"/>
            </a:pPr>
            <a:r>
              <a:rPr lang="fr-BE" dirty="0"/>
              <a:t>Use </a:t>
            </a:r>
            <a:r>
              <a:rPr lang="fr-BE" dirty="0" err="1"/>
              <a:t>this</a:t>
            </a:r>
            <a:r>
              <a:rPr lang="fr-BE" dirty="0"/>
              <a:t> script to backup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initially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in the « 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Server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In </a:t>
            </a:r>
            <a:r>
              <a:rPr lang="fr-BE" dirty="0" err="1"/>
              <a:t>doing</a:t>
            </a:r>
            <a:r>
              <a:rPr lang="fr-BE" dirty="0"/>
              <a:t> </a:t>
            </a:r>
            <a:r>
              <a:rPr lang="fr-BE" dirty="0" err="1"/>
              <a:t>so</a:t>
            </a:r>
            <a:r>
              <a:rPr lang="fr-BE" dirty="0"/>
              <a:t>, </a:t>
            </a:r>
            <a:r>
              <a:rPr lang="fr-BE" dirty="0" err="1"/>
              <a:t>you</a:t>
            </a:r>
            <a:r>
              <a:rPr lang="fr-BE" dirty="0"/>
              <a:t> have a « </a:t>
            </a:r>
            <a:r>
              <a:rPr lang="fr-BE" dirty="0" err="1"/>
              <a:t>fresh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restored</a:t>
            </a:r>
            <a:r>
              <a:rPr lang="fr-BE" dirty="0"/>
              <a:t> to </a:t>
            </a:r>
            <a:r>
              <a:rPr lang="fr-BE" dirty="0" err="1"/>
              <a:t>another</a:t>
            </a:r>
            <a:r>
              <a:rPr lang="fr-BE" dirty="0"/>
              <a:t> </a:t>
            </a:r>
            <a:r>
              <a:rPr lang="fr-BE" dirty="0" err="1"/>
              <a:t>name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5D4B3-7B30-48B2-BF50-E302B07CC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23" y="970684"/>
            <a:ext cx="4924425" cy="1238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54084D-D894-4A29-8ED8-18BDDBC46908}"/>
              </a:ext>
            </a:extLst>
          </p:cNvPr>
          <p:cNvSpPr txBox="1"/>
          <p:nvPr/>
        </p:nvSpPr>
        <p:spPr>
          <a:xfrm>
            <a:off x="963323" y="4877708"/>
            <a:ext cx="1072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./</a:t>
            </a:r>
            <a:r>
              <a:rPr lang="en-GB" sz="18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administration.database.tryt11.restore</a:t>
            </a:r>
            <a:r>
              <a:rPr lang="en-GB" sz="1800" dirty="0"/>
              <a:t>“</a:t>
            </a:r>
          </a:p>
          <a:p>
            <a:r>
              <a:rPr lang="en-GB" sz="1800" dirty="0"/>
              <a:t>  </a:t>
            </a:r>
            <a:endParaRPr lang="fr-BE" sz="1800" dirty="0"/>
          </a:p>
          <a:p>
            <a:pPr marL="285750" indent="-285750">
              <a:buFontTx/>
              <a:buChar char="-"/>
            </a:pPr>
            <a:r>
              <a:rPr lang="fr-BE" dirty="0"/>
              <a:t>Use </a:t>
            </a:r>
            <a:r>
              <a:rPr lang="fr-BE" dirty="0" err="1"/>
              <a:t>this</a:t>
            </a:r>
            <a:r>
              <a:rPr lang="fr-BE" dirty="0"/>
              <a:t> script to restore a </a:t>
            </a:r>
            <a:r>
              <a:rPr lang="fr-BE" dirty="0" err="1"/>
              <a:t>database</a:t>
            </a:r>
            <a:r>
              <a:rPr lang="fr-BE" dirty="0"/>
              <a:t> backup in the « 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Server » container </a:t>
            </a:r>
            <a:r>
              <a:rPr lang="fr-BE" dirty="0" err="1"/>
              <a:t>under</a:t>
            </a:r>
            <a:r>
              <a:rPr lang="fr-BE" dirty="0"/>
              <a:t> </a:t>
            </a:r>
            <a:r>
              <a:rPr lang="fr-BE" dirty="0" err="1"/>
              <a:t>another</a:t>
            </a:r>
            <a:r>
              <a:rPr lang="fr-BE" dirty="0"/>
              <a:t> </a:t>
            </a:r>
            <a:r>
              <a:rPr lang="fr-BE" dirty="0" err="1"/>
              <a:t>name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this</a:t>
            </a:r>
            <a:r>
              <a:rPr lang="fr-BE" dirty="0"/>
              <a:t> moment </a:t>
            </a:r>
            <a:r>
              <a:rPr lang="fr-BE" dirty="0" err="1"/>
              <a:t>onwards</a:t>
            </a:r>
            <a:r>
              <a:rPr lang="fr-BE" dirty="0"/>
              <a:t>, </a:t>
            </a:r>
            <a:r>
              <a:rPr lang="fr-BE" dirty="0" err="1"/>
              <a:t>when</a:t>
            </a:r>
            <a:r>
              <a:rPr lang="fr-BE" dirty="0"/>
              <a:t> login </a:t>
            </a:r>
            <a:r>
              <a:rPr lang="fr-BE" dirty="0" err="1"/>
              <a:t>into</a:t>
            </a:r>
            <a:r>
              <a:rPr lang="fr-BE" dirty="0"/>
              <a:t> TRYTON, a </a:t>
            </a:r>
            <a:r>
              <a:rPr lang="fr-BE" dirty="0" err="1"/>
              <a:t>choice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databases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proposed</a:t>
            </a:r>
            <a:endParaRPr lang="fr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F2B46D-6FC6-421E-8B53-FC40D9777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48" y="3964107"/>
            <a:ext cx="49149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405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Next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C3D7F8-6F46-4224-AD32-6F0CA1B8C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85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6130F-80B5-4827-BE9A-4DEF829FBBB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52916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838200" y="1020474"/>
            <a:ext cx="90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follow-up documents </a:t>
            </a:r>
            <a:r>
              <a:rPr lang="fr-BE" dirty="0" err="1"/>
              <a:t>explain</a:t>
            </a:r>
            <a:r>
              <a:rPr lang="fr-BE" dirty="0"/>
              <a:t> how to use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86</a:t>
            </a:fld>
            <a:endParaRPr lang="en-BE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28F2B09-D87F-440A-837F-A1FAE6FF6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95591"/>
              </p:ext>
            </p:extLst>
          </p:nvPr>
        </p:nvGraphicFramePr>
        <p:xfrm>
          <a:off x="3141824" y="2183469"/>
          <a:ext cx="5908352" cy="229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Topics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00.01</a:t>
                      </a:r>
                      <a:r>
                        <a:rPr lang="fr-BE" sz="1600" dirty="0"/>
                        <a:t> - Installation &amp; administration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05</a:t>
                      </a:r>
                      <a:r>
                        <a:rPr lang="pl-PL" sz="1600" dirty="0"/>
                        <a:t>.01</a:t>
                      </a:r>
                      <a:r>
                        <a:rPr lang="fr-BE" sz="1600" dirty="0"/>
                        <a:t> - Basic </a:t>
                      </a:r>
                      <a:r>
                        <a:rPr lang="fr-BE" sz="1600" dirty="0" err="1"/>
                        <a:t>functionality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443432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1</a:t>
                      </a:r>
                      <a:r>
                        <a:rPr lang="pl-PL" sz="1600" dirty="0"/>
                        <a:t>0.01</a:t>
                      </a:r>
                      <a:r>
                        <a:rPr lang="fr-BE" sz="1600" dirty="0"/>
                        <a:t> - </a:t>
                      </a:r>
                      <a:r>
                        <a:rPr lang="fr-BE" sz="1600" dirty="0" err="1"/>
                        <a:t>Purchase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15</a:t>
                      </a:r>
                      <a:r>
                        <a:rPr lang="pl-PL" sz="1600" dirty="0"/>
                        <a:t>.01</a:t>
                      </a:r>
                      <a:r>
                        <a:rPr lang="fr-BE" sz="1600" dirty="0"/>
                        <a:t> - Sale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80</a:t>
                      </a:r>
                      <a:r>
                        <a:rPr lang="pl-PL" sz="1600" dirty="0"/>
                        <a:t>.01</a:t>
                      </a:r>
                      <a:r>
                        <a:rPr lang="fr-BE" sz="1600" dirty="0"/>
                        <a:t> - </a:t>
                      </a:r>
                      <a:r>
                        <a:rPr lang="fr-BE" sz="1600" dirty="0" err="1"/>
                        <a:t>Ancillaries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9450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AF9C265-2B42-4194-B7E5-FE0FF4980D3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5914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Issues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87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2A2B1-9D67-4607-963E-776E80ECD16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451288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Known</a:t>
            </a:r>
            <a:r>
              <a:rPr lang="fr-BE" dirty="0"/>
              <a:t> Issues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These</a:t>
            </a:r>
            <a:r>
              <a:rPr lang="fr-BE" dirty="0"/>
              <a:t> are </a:t>
            </a:r>
            <a:r>
              <a:rPr lang="fr-BE" dirty="0" err="1"/>
              <a:t>unresolved</a:t>
            </a:r>
            <a:r>
              <a:rPr lang="fr-BE" dirty="0"/>
              <a:t> topics </a:t>
            </a:r>
            <a:r>
              <a:rPr lang="fr-BE" dirty="0" err="1"/>
              <a:t>that</a:t>
            </a:r>
            <a:r>
              <a:rPr lang="fr-BE" dirty="0"/>
              <a:t> relate to the </a:t>
            </a:r>
            <a:r>
              <a:rPr lang="fr-BE" dirty="0" err="1"/>
              <a:t>presentation</a:t>
            </a:r>
            <a:r>
              <a:rPr lang="fr-BE" dirty="0"/>
              <a:t>, not to the </a:t>
            </a:r>
            <a:r>
              <a:rPr lang="fr-BE" dirty="0" err="1"/>
              <a:t>functioning</a:t>
            </a:r>
            <a:r>
              <a:rPr lang="fr-BE" dirty="0"/>
              <a:t> of the system.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88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10C92B-9EA2-4AFC-891E-09966BA53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90229"/>
              </p:ext>
            </p:extLst>
          </p:nvPr>
        </p:nvGraphicFramePr>
        <p:xfrm>
          <a:off x="841128" y="1546142"/>
          <a:ext cx="11274672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3">
                  <a:extLst>
                    <a:ext uri="{9D8B030D-6E8A-4147-A177-3AD203B41FA5}">
                      <a16:colId xmlns:a16="http://schemas.microsoft.com/office/drawing/2014/main" val="2012696364"/>
                    </a:ext>
                  </a:extLst>
                </a:gridCol>
                <a:gridCol w="7693269">
                  <a:extLst>
                    <a:ext uri="{9D8B030D-6E8A-4147-A177-3AD203B41FA5}">
                      <a16:colId xmlns:a16="http://schemas.microsoft.com/office/drawing/2014/main" val="3431465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Document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Subject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5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6.0 - Doc 80.01 - Ancillaries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Attaching</a:t>
                      </a:r>
                      <a:r>
                        <a:rPr lang="fr-BE" sz="1600" dirty="0"/>
                        <a:t> a document to an item causes an exception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3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6.0 - Doc 15.05 - </a:t>
                      </a:r>
                      <a:r>
                        <a:rPr lang="fr-BE" sz="1600" dirty="0"/>
                        <a:t>Sales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a « Sale » </a:t>
                      </a:r>
                      <a:r>
                        <a:rPr lang="fr-BE" sz="1600" dirty="0" err="1"/>
                        <a:t>evolves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Processing</a:t>
                      </a:r>
                      <a:r>
                        <a:rPr lang="fr-BE" sz="1600" dirty="0"/>
                        <a:t> », a « Customer </a:t>
                      </a:r>
                      <a:r>
                        <a:rPr lang="fr-BE" sz="1600" dirty="0" err="1"/>
                        <a:t>Shipment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produced</a:t>
                      </a:r>
                      <a:r>
                        <a:rPr lang="fr-BE" sz="1600" dirty="0"/>
                        <a:t>.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Contrarily</a:t>
                      </a:r>
                      <a:r>
                        <a:rPr lang="fr-BE" sz="1600" dirty="0"/>
                        <a:t> to a « Customer 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», the </a:t>
                      </a:r>
                      <a:r>
                        <a:rPr lang="fr-BE" sz="1600" dirty="0" err="1"/>
                        <a:t>property</a:t>
                      </a:r>
                      <a:r>
                        <a:rPr lang="fr-BE" sz="1600" dirty="0"/>
                        <a:t> « Reference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not </a:t>
                      </a:r>
                      <a:r>
                        <a:rPr lang="fr-BE" sz="1600" dirty="0" err="1"/>
                        <a:t>editable</a:t>
                      </a:r>
                      <a:r>
                        <a:rPr lang="fr-BE" sz="1600" dirty="0"/>
                        <a:t>. </a:t>
                      </a:r>
                      <a:r>
                        <a:rPr lang="fr-BE" sz="1600" dirty="0" err="1"/>
                        <a:t>Incidentally</a:t>
                      </a:r>
                      <a:r>
                        <a:rPr lang="fr-BE" sz="1600" dirty="0"/>
                        <a:t>, « Reference » in « Customer 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and « Customer </a:t>
                      </a:r>
                      <a:r>
                        <a:rPr lang="fr-BE" sz="1600" dirty="0" err="1"/>
                        <a:t>Shipment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not set </a:t>
                      </a:r>
                      <a:r>
                        <a:rPr lang="fr-BE" sz="1600" dirty="0" err="1"/>
                        <a:t>from</a:t>
                      </a:r>
                      <a:r>
                        <a:rPr lang="fr-BE" sz="1600" dirty="0"/>
                        <a:t> « Customer Sale » 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54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6.0 - Doc 10.05 - </a:t>
                      </a:r>
                      <a:r>
                        <a:rPr lang="fr-BE" sz="1600" dirty="0" err="1"/>
                        <a:t>Purchases</a:t>
                      </a:r>
                      <a:endParaRPr lang="en-BE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6.0 - Doc 15.05 - </a:t>
                      </a:r>
                      <a:r>
                        <a:rPr lang="fr-BE" sz="1600" dirty="0"/>
                        <a:t>Sales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Move Lines are </a:t>
                      </a:r>
                      <a:r>
                        <a:rPr lang="fr-BE" sz="1600" dirty="0" err="1"/>
                        <a:t>generated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Validated</a:t>
                      </a:r>
                      <a:r>
                        <a:rPr lang="fr-BE" sz="1600" dirty="0"/>
                        <a:t> » state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Move Lines are not </a:t>
                      </a:r>
                      <a:r>
                        <a:rPr lang="fr-BE" sz="1600" dirty="0" err="1"/>
                        <a:t>generated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Validated</a:t>
                      </a:r>
                      <a:r>
                        <a:rPr lang="fr-BE" sz="1600" dirty="0"/>
                        <a:t> » state</a:t>
                      </a:r>
                    </a:p>
                    <a:p>
                      <a:r>
                        <a:rPr lang="fr-BE" sz="1600" dirty="0"/>
                        <a:t>Examine </a:t>
                      </a:r>
                      <a:r>
                        <a:rPr lang="fr-BE" sz="1600" dirty="0" err="1"/>
                        <a:t>why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3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6.0 - Doc 10.05 - </a:t>
                      </a:r>
                      <a:r>
                        <a:rPr lang="fr-BE" sz="1600" dirty="0" err="1"/>
                        <a:t>Purchases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State transition to « </a:t>
                      </a:r>
                      <a:r>
                        <a:rPr lang="fr-BE" sz="1600" dirty="0" err="1"/>
                        <a:t>Posted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possibly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contains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erroneous</a:t>
                      </a:r>
                      <a:r>
                        <a:rPr lang="fr-BE" sz="1600" dirty="0"/>
                        <a:t> state information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2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/>
                        <a:t>-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Financials</a:t>
                      </a:r>
                      <a:r>
                        <a:rPr lang="fr-BE" sz="1600" dirty="0"/>
                        <a:t>&gt;Configuration&gt;Payments&gt;</a:t>
                      </a:r>
                      <a:r>
                        <a:rPr lang="fr-BE" sz="1600" dirty="0" err="1"/>
                        <a:t>Payment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Journals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Describe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difference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with</a:t>
                      </a:r>
                      <a:r>
                        <a:rPr lang="fr-BE" sz="1600" dirty="0"/>
                        <a:t> respect to standard journal usage + </a:t>
                      </a:r>
                      <a:r>
                        <a:rPr lang="fr-BE" sz="1600" dirty="0" err="1"/>
                        <a:t>payment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method</a:t>
                      </a:r>
                      <a:endParaRPr lang="fr-BE" sz="1600" dirty="0"/>
                    </a:p>
                    <a:p>
                      <a:r>
                        <a:rPr lang="fr-BE" sz="1600" dirty="0"/>
                        <a:t>Clearing </a:t>
                      </a:r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vs Suspense </a:t>
                      </a:r>
                      <a:r>
                        <a:rPr lang="fr-BE" sz="1600" dirty="0" err="1"/>
                        <a:t>account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9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err="1"/>
                        <a:t>Tryton</a:t>
                      </a:r>
                      <a:r>
                        <a:rPr lang="fr-BE" sz="1600" dirty="0"/>
                        <a:t> 6.0 - Doc 00.01 -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Waiting</a:t>
                      </a:r>
                      <a:r>
                        <a:rPr lang="fr-BE" sz="1600" dirty="0"/>
                        <a:t> on </a:t>
                      </a:r>
                      <a:r>
                        <a:rPr lang="fr-BE" sz="1600" dirty="0" err="1"/>
                        <a:t>Postgres</a:t>
                      </a:r>
                      <a:r>
                        <a:rPr lang="fr-BE" sz="1600" dirty="0"/>
                        <a:t> DB to </a:t>
                      </a:r>
                      <a:r>
                        <a:rPr lang="fr-BE" sz="1600" dirty="0" err="1"/>
                        <a:t>be</a:t>
                      </a:r>
                      <a:r>
                        <a:rPr lang="fr-BE" sz="1600" dirty="0"/>
                        <a:t> up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87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7817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References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89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1C28C0-56CE-4B4E-A40A-AB78B831AF4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123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77636" cy="462189"/>
          </a:xfrm>
        </p:spPr>
        <p:txBody>
          <a:bodyPr>
            <a:normAutofit fontScale="90000"/>
          </a:bodyPr>
          <a:lstStyle/>
          <a:p>
            <a:r>
              <a:rPr lang="fr-BE" dirty="0"/>
              <a:t>TOC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9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2924107" y="194782"/>
            <a:ext cx="27607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400" b="1" dirty="0">
                <a:solidFill>
                  <a:schemeClr val="accent2">
                    <a:lumMod val="75000"/>
                  </a:schemeClr>
                </a:solidFill>
              </a:rPr>
              <a:t>CONTAINERS</a:t>
            </a:r>
            <a:br>
              <a:rPr lang="fr-BE" sz="1400" b="1" dirty="0"/>
            </a:br>
            <a:r>
              <a:rPr lang="fr-BE" sz="1400" b="1" dirty="0"/>
              <a:t>Docker Installation</a:t>
            </a:r>
          </a:p>
          <a:p>
            <a:pPr algn="r"/>
            <a:r>
              <a:rPr lang="fr-BE" sz="1400" b="1" dirty="0"/>
              <a:t>Container Installation</a:t>
            </a:r>
          </a:p>
          <a:p>
            <a:pPr algn="r"/>
            <a:r>
              <a:rPr lang="fr-BE" sz="1400" dirty="0"/>
              <a:t> </a:t>
            </a:r>
            <a:r>
              <a:rPr lang="fr-BE" sz="1400" dirty="0" err="1">
                <a:solidFill>
                  <a:schemeClr val="accent1"/>
                </a:solidFill>
              </a:rPr>
              <a:t>Tryton</a:t>
            </a:r>
            <a:r>
              <a:rPr lang="fr-BE" sz="1400" dirty="0">
                <a:solidFill>
                  <a:schemeClr val="accent1"/>
                </a:solidFill>
              </a:rPr>
              <a:t> - « Permanent » Data</a:t>
            </a:r>
          </a:p>
          <a:p>
            <a:pPr algn="r"/>
            <a:r>
              <a:rPr lang="fr-BE" sz="1400" dirty="0"/>
              <a:t> </a:t>
            </a:r>
            <a:r>
              <a:rPr lang="fr-BE" sz="1400" dirty="0" err="1"/>
              <a:t>Tryton</a:t>
            </a:r>
            <a:r>
              <a:rPr lang="fr-BE" sz="1400" dirty="0"/>
              <a:t> - « Volatile » Data</a:t>
            </a:r>
          </a:p>
          <a:p>
            <a:pPr algn="r"/>
            <a:r>
              <a:rPr lang="fr-BE" sz="1400" dirty="0"/>
              <a:t> </a:t>
            </a:r>
            <a:r>
              <a:rPr lang="fr-BE" sz="1400" dirty="0" err="1"/>
              <a:t>Postgres</a:t>
            </a:r>
            <a:r>
              <a:rPr lang="fr-BE" sz="1400" dirty="0"/>
              <a:t> - « Permanent » Data</a:t>
            </a:r>
          </a:p>
          <a:p>
            <a:pPr algn="r"/>
            <a:r>
              <a:rPr lang="fr-BE" sz="1400" b="1" dirty="0"/>
              <a:t>Container Management</a:t>
            </a:r>
          </a:p>
          <a:p>
            <a:pPr algn="r"/>
            <a:r>
              <a:rPr lang="fr-BE" sz="1400" b="1" dirty="0"/>
              <a:t>Container </a:t>
            </a:r>
            <a:r>
              <a:rPr lang="fr-BE" sz="1400" b="1" dirty="0" err="1"/>
              <a:t>Uninstallation</a:t>
            </a:r>
            <a:endParaRPr lang="fr-BE" sz="1400" b="1" dirty="0"/>
          </a:p>
          <a:p>
            <a:pPr algn="r"/>
            <a:r>
              <a:rPr lang="fr-BE" sz="1400" b="1" dirty="0"/>
              <a:t>Container Multi-versioning</a:t>
            </a:r>
          </a:p>
          <a:p>
            <a:pPr algn="r"/>
            <a:r>
              <a:rPr lang="fr-BE" sz="1400" b="1" dirty="0"/>
              <a:t>System Reboot</a:t>
            </a:r>
            <a:br>
              <a:rPr lang="fr-BE" sz="1400" b="1" dirty="0"/>
            </a:br>
            <a:br>
              <a:rPr lang="fr-BE" sz="1400" b="1" dirty="0"/>
            </a:br>
            <a:r>
              <a:rPr lang="fr-BE" sz="1400" b="1" dirty="0">
                <a:solidFill>
                  <a:schemeClr val="accent2">
                    <a:lumMod val="75000"/>
                  </a:schemeClr>
                </a:solidFill>
              </a:rPr>
              <a:t>CLIENT</a:t>
            </a:r>
            <a:br>
              <a:rPr lang="fr-BE" sz="1400" b="1" dirty="0"/>
            </a:br>
            <a:r>
              <a:rPr lang="fr-BE" sz="1400" b="1" dirty="0"/>
              <a:t>User Interface</a:t>
            </a:r>
            <a:br>
              <a:rPr lang="fr-BE" sz="1400" b="1" dirty="0"/>
            </a:br>
            <a:r>
              <a:rPr lang="fr-BE" sz="1400" dirty="0"/>
              <a:t> PgAdmin4</a:t>
            </a:r>
          </a:p>
          <a:p>
            <a:pPr algn="r"/>
            <a:r>
              <a:rPr lang="fr-BE" sz="1400" dirty="0">
                <a:solidFill>
                  <a:schemeClr val="accent1"/>
                </a:solidFill>
              </a:rPr>
              <a:t> </a:t>
            </a:r>
            <a:r>
              <a:rPr lang="fr-BE" sz="1400" dirty="0" err="1">
                <a:solidFill>
                  <a:schemeClr val="accent1"/>
                </a:solidFill>
              </a:rPr>
              <a:t>Tryton</a:t>
            </a:r>
            <a:br>
              <a:rPr lang="fr-BE" sz="1400" b="1" dirty="0"/>
            </a:br>
            <a:br>
              <a:rPr lang="fr-BE" sz="1400" b="1" dirty="0"/>
            </a:br>
            <a:r>
              <a:rPr lang="fr-BE" sz="1400" b="1" dirty="0">
                <a:solidFill>
                  <a:schemeClr val="accent2">
                    <a:lumMod val="75000"/>
                  </a:schemeClr>
                </a:solidFill>
              </a:rPr>
              <a:t>DATABASES</a:t>
            </a:r>
          </a:p>
          <a:p>
            <a:pPr algn="r"/>
            <a:r>
              <a:rPr lang="fr-BE" sz="1400" b="1" dirty="0"/>
              <a:t>Operations</a:t>
            </a:r>
          </a:p>
          <a:p>
            <a:pPr algn="r"/>
            <a:r>
              <a:rPr lang="fr-BE" sz="1400" dirty="0" err="1"/>
              <a:t>Tryton</a:t>
            </a:r>
            <a:r>
              <a:rPr lang="fr-BE" sz="1400" dirty="0"/>
              <a:t> &amp; </a:t>
            </a:r>
            <a:r>
              <a:rPr lang="fr-BE" sz="1400" dirty="0" err="1"/>
              <a:t>Postgres</a:t>
            </a:r>
            <a:br>
              <a:rPr lang="fr-BE" sz="1400" dirty="0"/>
            </a:br>
            <a:r>
              <a:rPr lang="fr-BE" sz="1400" b="1" dirty="0"/>
              <a:t>Backup</a:t>
            </a:r>
          </a:p>
          <a:p>
            <a:pPr algn="r"/>
            <a:r>
              <a:rPr lang="fr-BE" sz="1400" dirty="0"/>
              <a:t>  </a:t>
            </a:r>
            <a:r>
              <a:rPr lang="fr-BE" sz="1400" dirty="0" err="1"/>
              <a:t>Tryton</a:t>
            </a:r>
            <a:r>
              <a:rPr lang="fr-BE" sz="1400" dirty="0"/>
              <a:t> &amp; </a:t>
            </a:r>
            <a:r>
              <a:rPr lang="fr-BE" sz="1400" dirty="0" err="1"/>
              <a:t>Postgres</a:t>
            </a:r>
            <a:endParaRPr lang="fr-BE" sz="1400" dirty="0"/>
          </a:p>
          <a:p>
            <a:pPr algn="r"/>
            <a:r>
              <a:rPr lang="fr-BE" sz="1400" b="1" dirty="0"/>
              <a:t>Restore</a:t>
            </a:r>
          </a:p>
          <a:p>
            <a:pPr algn="r"/>
            <a:r>
              <a:rPr lang="fr-BE" sz="1400" dirty="0"/>
              <a:t> </a:t>
            </a:r>
            <a:r>
              <a:rPr lang="fr-BE" sz="1400" dirty="0" err="1"/>
              <a:t>Tryton</a:t>
            </a:r>
            <a:r>
              <a:rPr lang="fr-BE" sz="1400" dirty="0"/>
              <a:t> &amp; </a:t>
            </a:r>
            <a:r>
              <a:rPr lang="fr-BE" sz="1400" dirty="0" err="1"/>
              <a:t>Postgres</a:t>
            </a:r>
            <a:endParaRPr lang="fr-BE" sz="1400" dirty="0"/>
          </a:p>
          <a:p>
            <a:pPr algn="r"/>
            <a:r>
              <a:rPr lang="fr-BE" sz="1400" b="1" dirty="0"/>
              <a:t>Multi-</a:t>
            </a:r>
            <a:r>
              <a:rPr lang="fr-BE" sz="1400" b="1" dirty="0" err="1"/>
              <a:t>database</a:t>
            </a:r>
            <a:r>
              <a:rPr lang="fr-BE" sz="1400" b="1" dirty="0"/>
              <a:t> Container</a:t>
            </a:r>
          </a:p>
          <a:p>
            <a:pPr algn="r"/>
            <a:r>
              <a:rPr lang="fr-BE" sz="1400" dirty="0"/>
              <a:t> </a:t>
            </a:r>
            <a:r>
              <a:rPr lang="fr-BE" sz="1400" dirty="0" err="1"/>
              <a:t>Tryton</a:t>
            </a:r>
            <a:endParaRPr lang="fr-BE" sz="1400" dirty="0"/>
          </a:p>
          <a:p>
            <a:pPr algn="r"/>
            <a:endParaRPr lang="fr-BE" sz="1400" b="1" dirty="0"/>
          </a:p>
          <a:p>
            <a:pPr algn="r"/>
            <a:r>
              <a:rPr lang="fr-BE" sz="1400" b="1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br>
              <a:rPr lang="fr-BE" sz="1400" b="1" dirty="0"/>
            </a:br>
            <a:r>
              <a:rPr lang="fr-BE" sz="1400" b="1" dirty="0"/>
              <a:t>Next</a:t>
            </a:r>
            <a:endParaRPr lang="fr-BE" sz="1400" dirty="0"/>
          </a:p>
          <a:p>
            <a:pPr algn="r"/>
            <a:r>
              <a:rPr lang="fr-BE" sz="1400" b="1" dirty="0"/>
              <a:t>Issues</a:t>
            </a:r>
            <a:br>
              <a:rPr lang="fr-BE" sz="1400" b="1" dirty="0"/>
            </a:br>
            <a:r>
              <a:rPr lang="fr-BE" sz="1400" b="1" dirty="0" err="1"/>
              <a:t>References</a:t>
            </a:r>
            <a:endParaRPr lang="en-BE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24D3A-FD52-4AD0-B48A-DD840EF01353}"/>
              </a:ext>
            </a:extLst>
          </p:cNvPr>
          <p:cNvSpPr txBox="1"/>
          <p:nvPr/>
        </p:nvSpPr>
        <p:spPr>
          <a:xfrm>
            <a:off x="5684891" y="194782"/>
            <a:ext cx="583516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fr-BE" sz="1400" b="1" dirty="0"/>
            </a:br>
            <a:r>
              <a:rPr lang="fr-BE" sz="1400" b="1" dirty="0" err="1"/>
              <a:t>Installing</a:t>
            </a:r>
            <a:r>
              <a:rPr lang="fr-BE" sz="1400" b="1" dirty="0"/>
              <a:t> Docker on Windows</a:t>
            </a:r>
          </a:p>
          <a:p>
            <a:r>
              <a:rPr lang="fr-BE" sz="1400" b="1" dirty="0"/>
              <a:t>How to </a:t>
            </a:r>
            <a:r>
              <a:rPr lang="fr-BE" sz="1400" b="1" dirty="0" err="1"/>
              <a:t>install</a:t>
            </a:r>
            <a:r>
              <a:rPr lang="fr-BE" sz="1400" b="1" dirty="0"/>
              <a:t> containers</a:t>
            </a:r>
          </a:p>
          <a:p>
            <a:r>
              <a:rPr lang="fr-BE" sz="1400" dirty="0"/>
              <a:t> </a:t>
            </a:r>
            <a:r>
              <a:rPr lang="fr-BE" sz="1400" dirty="0" err="1">
                <a:solidFill>
                  <a:schemeClr val="accent1"/>
                </a:solidFill>
              </a:rPr>
              <a:t>Installing</a:t>
            </a:r>
            <a:r>
              <a:rPr lang="fr-BE" sz="1400" dirty="0">
                <a:solidFill>
                  <a:schemeClr val="accent1"/>
                </a:solidFill>
              </a:rPr>
              <a:t> </a:t>
            </a:r>
            <a:r>
              <a:rPr lang="fr-BE" sz="1400" dirty="0" err="1">
                <a:solidFill>
                  <a:schemeClr val="accent1"/>
                </a:solidFill>
              </a:rPr>
              <a:t>Tryton</a:t>
            </a:r>
            <a:r>
              <a:rPr lang="fr-BE" sz="1400" dirty="0">
                <a:solidFill>
                  <a:schemeClr val="accent1"/>
                </a:solidFill>
              </a:rPr>
              <a:t> </a:t>
            </a:r>
            <a:r>
              <a:rPr lang="fr-BE" sz="1400" dirty="0" err="1">
                <a:solidFill>
                  <a:schemeClr val="accent1"/>
                </a:solidFill>
              </a:rPr>
              <a:t>with</a:t>
            </a:r>
            <a:r>
              <a:rPr lang="fr-BE" sz="1400" dirty="0">
                <a:solidFill>
                  <a:schemeClr val="accent1"/>
                </a:solidFill>
              </a:rPr>
              <a:t> data </a:t>
            </a:r>
            <a:r>
              <a:rPr lang="fr-BE" sz="1400" dirty="0" err="1">
                <a:solidFill>
                  <a:schemeClr val="accent1"/>
                </a:solidFill>
              </a:rPr>
              <a:t>residing</a:t>
            </a:r>
            <a:r>
              <a:rPr lang="fr-BE" sz="1400" dirty="0">
                <a:solidFill>
                  <a:schemeClr val="accent1"/>
                </a:solidFill>
              </a:rPr>
              <a:t> on volume </a:t>
            </a:r>
            <a:r>
              <a:rPr lang="fr-BE" sz="1400" dirty="0" err="1">
                <a:solidFill>
                  <a:schemeClr val="accent1"/>
                </a:solidFill>
              </a:rPr>
              <a:t>outside</a:t>
            </a:r>
            <a:r>
              <a:rPr lang="fr-BE" sz="1400" dirty="0">
                <a:solidFill>
                  <a:schemeClr val="accent1"/>
                </a:solidFill>
              </a:rPr>
              <a:t> of container</a:t>
            </a:r>
          </a:p>
          <a:p>
            <a:r>
              <a:rPr lang="fr-BE" sz="1400" dirty="0"/>
              <a:t> </a:t>
            </a:r>
            <a:r>
              <a:rPr lang="fr-BE" sz="1400" dirty="0" err="1"/>
              <a:t>Installing</a:t>
            </a:r>
            <a:r>
              <a:rPr lang="fr-BE" sz="1400" dirty="0"/>
              <a:t> </a:t>
            </a:r>
            <a:r>
              <a:rPr lang="fr-BE" sz="1400" dirty="0" err="1"/>
              <a:t>Tryton</a:t>
            </a:r>
            <a:r>
              <a:rPr lang="fr-BE" sz="1400" dirty="0"/>
              <a:t> </a:t>
            </a:r>
            <a:r>
              <a:rPr lang="fr-BE" sz="1400" dirty="0" err="1"/>
              <a:t>with</a:t>
            </a:r>
            <a:r>
              <a:rPr lang="fr-BE" sz="1400" dirty="0"/>
              <a:t> data </a:t>
            </a:r>
            <a:r>
              <a:rPr lang="fr-BE" sz="1400" dirty="0" err="1"/>
              <a:t>inside</a:t>
            </a:r>
            <a:r>
              <a:rPr lang="fr-BE" sz="1400" dirty="0"/>
              <a:t> of container</a:t>
            </a:r>
          </a:p>
          <a:p>
            <a:r>
              <a:rPr lang="fr-BE" sz="1400" dirty="0"/>
              <a:t> </a:t>
            </a:r>
            <a:r>
              <a:rPr lang="fr-BE" sz="1400" dirty="0" err="1"/>
              <a:t>Installing</a:t>
            </a:r>
            <a:r>
              <a:rPr lang="fr-BE" sz="1400" dirty="0"/>
              <a:t> </a:t>
            </a:r>
            <a:r>
              <a:rPr lang="fr-BE" sz="1400" dirty="0" err="1"/>
              <a:t>Postgres</a:t>
            </a:r>
            <a:r>
              <a:rPr lang="fr-BE" sz="1400" dirty="0"/>
              <a:t> </a:t>
            </a:r>
            <a:r>
              <a:rPr lang="fr-BE" sz="1400" dirty="0" err="1"/>
              <a:t>with</a:t>
            </a:r>
            <a:r>
              <a:rPr lang="fr-BE" sz="1400" dirty="0"/>
              <a:t> data on volume </a:t>
            </a:r>
            <a:r>
              <a:rPr lang="fr-BE" sz="1400" dirty="0" err="1"/>
              <a:t>outside</a:t>
            </a:r>
            <a:r>
              <a:rPr lang="fr-BE" sz="1400" dirty="0"/>
              <a:t> of container</a:t>
            </a:r>
          </a:p>
          <a:p>
            <a:r>
              <a:rPr lang="fr-BE" sz="1400" b="1" dirty="0"/>
              <a:t>How to manage containers</a:t>
            </a:r>
            <a:endParaRPr lang="fr-BE" sz="1400" dirty="0"/>
          </a:p>
          <a:p>
            <a:r>
              <a:rPr lang="fr-BE" sz="1400" b="1" dirty="0"/>
              <a:t>How to </a:t>
            </a:r>
            <a:r>
              <a:rPr lang="fr-BE" sz="1400" b="1" dirty="0" err="1"/>
              <a:t>uninstall</a:t>
            </a:r>
            <a:r>
              <a:rPr lang="fr-BE" sz="1400" b="1" dirty="0"/>
              <a:t> containers</a:t>
            </a:r>
          </a:p>
          <a:p>
            <a:r>
              <a:rPr lang="fr-BE" sz="1400" b="1" dirty="0"/>
              <a:t>How to </a:t>
            </a:r>
            <a:r>
              <a:rPr lang="fr-BE" sz="1400" b="1" dirty="0" err="1"/>
              <a:t>install</a:t>
            </a:r>
            <a:r>
              <a:rPr lang="fr-BE" sz="1400" b="1" dirty="0"/>
              <a:t> containers </a:t>
            </a:r>
            <a:r>
              <a:rPr lang="fr-BE" sz="1400" b="1" dirty="0" err="1"/>
              <a:t>from</a:t>
            </a:r>
            <a:r>
              <a:rPr lang="fr-BE" sz="1400" b="1" dirty="0"/>
              <a:t> multiple image versions</a:t>
            </a:r>
          </a:p>
          <a:p>
            <a:r>
              <a:rPr lang="fr-BE" sz="1400" b="1" dirty="0"/>
              <a:t>How to </a:t>
            </a:r>
            <a:r>
              <a:rPr lang="fr-BE" sz="1400" b="1" dirty="0" err="1"/>
              <a:t>proceed</a:t>
            </a:r>
            <a:r>
              <a:rPr lang="fr-BE" sz="1400" b="1" dirty="0"/>
              <a:t> </a:t>
            </a:r>
            <a:r>
              <a:rPr lang="fr-BE" sz="1400" b="1" dirty="0" err="1"/>
              <a:t>after</a:t>
            </a:r>
            <a:r>
              <a:rPr lang="fr-BE" sz="1400" b="1" dirty="0"/>
              <a:t> system reboot</a:t>
            </a:r>
            <a:br>
              <a:rPr lang="fr-BE" sz="1400" b="1" dirty="0"/>
            </a:br>
            <a:br>
              <a:rPr lang="fr-BE" sz="1400" b="1" dirty="0"/>
            </a:br>
            <a:br>
              <a:rPr lang="fr-BE" sz="1400" b="1" dirty="0"/>
            </a:br>
            <a:r>
              <a:rPr lang="fr-BE" sz="1400" b="1" dirty="0"/>
              <a:t>Interface to TRYTON &amp; PGADMIN</a:t>
            </a:r>
          </a:p>
          <a:p>
            <a:r>
              <a:rPr lang="fr-BE" sz="1400" dirty="0"/>
              <a:t>Setting up &amp; </a:t>
            </a:r>
            <a:r>
              <a:rPr lang="fr-BE" sz="1400" dirty="0" err="1"/>
              <a:t>Exploring</a:t>
            </a:r>
            <a:r>
              <a:rPr lang="fr-BE" sz="1400" dirty="0"/>
              <a:t> the pgadmin4 interface</a:t>
            </a:r>
          </a:p>
          <a:p>
            <a:r>
              <a:rPr lang="fr-BE" sz="1400" dirty="0"/>
              <a:t> </a:t>
            </a:r>
            <a:r>
              <a:rPr lang="fr-BE" sz="1400" dirty="0" err="1">
                <a:solidFill>
                  <a:schemeClr val="accent1"/>
                </a:solidFill>
              </a:rPr>
              <a:t>Logging</a:t>
            </a:r>
            <a:r>
              <a:rPr lang="fr-BE" sz="1400" dirty="0">
                <a:solidFill>
                  <a:schemeClr val="accent1"/>
                </a:solidFill>
              </a:rPr>
              <a:t> &amp; </a:t>
            </a:r>
            <a:r>
              <a:rPr lang="fr-BE" sz="1400" dirty="0" err="1">
                <a:solidFill>
                  <a:schemeClr val="accent1"/>
                </a:solidFill>
              </a:rPr>
              <a:t>Logout</a:t>
            </a:r>
            <a:endParaRPr lang="fr-BE" sz="1400" b="1" dirty="0"/>
          </a:p>
          <a:p>
            <a:endParaRPr lang="fr-BE" sz="1400" b="1" dirty="0"/>
          </a:p>
          <a:p>
            <a:br>
              <a:rPr lang="fr-BE" sz="1400" b="1" dirty="0"/>
            </a:br>
            <a:br>
              <a:rPr lang="fr-BE" sz="1400" b="1" dirty="0"/>
            </a:br>
            <a:r>
              <a:rPr lang="fr-BE" sz="1400" dirty="0" err="1"/>
              <a:t>Working</a:t>
            </a:r>
            <a:r>
              <a:rPr lang="fr-BE" sz="1400" dirty="0"/>
              <a:t> </a:t>
            </a:r>
            <a:r>
              <a:rPr lang="fr-BE" sz="1400" dirty="0" err="1"/>
              <a:t>with</a:t>
            </a:r>
            <a:r>
              <a:rPr lang="fr-BE" sz="1400" dirty="0"/>
              <a:t> the </a:t>
            </a:r>
            <a:r>
              <a:rPr lang="fr-BE" sz="1400" dirty="0" err="1"/>
              <a:t>database</a:t>
            </a:r>
            <a:endParaRPr lang="fr-BE" sz="1400" b="1" dirty="0"/>
          </a:p>
          <a:p>
            <a:endParaRPr lang="fr-BE" sz="1400" b="1" dirty="0"/>
          </a:p>
          <a:p>
            <a:r>
              <a:rPr lang="fr-BE" sz="1400" dirty="0"/>
              <a:t>Backing up the </a:t>
            </a:r>
            <a:r>
              <a:rPr lang="fr-BE" sz="1400" dirty="0" err="1"/>
              <a:t>database</a:t>
            </a:r>
            <a:r>
              <a:rPr lang="fr-BE" sz="1400" dirty="0"/>
              <a:t> (UTF-8 compliant)</a:t>
            </a:r>
          </a:p>
          <a:p>
            <a:endParaRPr lang="fr-BE" sz="1400" b="1" dirty="0"/>
          </a:p>
          <a:p>
            <a:r>
              <a:rPr lang="fr-BE" sz="1400" dirty="0" err="1"/>
              <a:t>Restoring</a:t>
            </a:r>
            <a:r>
              <a:rPr lang="fr-BE" sz="1400" dirty="0"/>
              <a:t> the </a:t>
            </a:r>
            <a:r>
              <a:rPr lang="fr-BE" sz="1400" dirty="0" err="1"/>
              <a:t>database</a:t>
            </a:r>
            <a:r>
              <a:rPr lang="fr-BE" sz="1400" dirty="0"/>
              <a:t> (UTF-8 compliant)</a:t>
            </a:r>
          </a:p>
          <a:p>
            <a:br>
              <a:rPr lang="fr-BE" sz="1400" b="1" dirty="0"/>
            </a:br>
            <a:r>
              <a:rPr lang="fr-BE" sz="1400" dirty="0" err="1"/>
              <a:t>Managing</a:t>
            </a:r>
            <a:r>
              <a:rPr lang="fr-BE" sz="1400" dirty="0"/>
              <a:t> multiple </a:t>
            </a:r>
            <a:r>
              <a:rPr lang="fr-BE" sz="1400" dirty="0" err="1"/>
              <a:t>databases</a:t>
            </a:r>
            <a:r>
              <a:rPr lang="fr-BE" sz="1400" dirty="0"/>
              <a:t> in a </a:t>
            </a:r>
            <a:r>
              <a:rPr lang="fr-BE" sz="1400" dirty="0" err="1"/>
              <a:t>Database</a:t>
            </a:r>
            <a:r>
              <a:rPr lang="fr-BE" sz="1400" dirty="0"/>
              <a:t> Container</a:t>
            </a:r>
            <a:br>
              <a:rPr lang="fr-BE" sz="1400" b="1" dirty="0"/>
            </a:br>
            <a:br>
              <a:rPr lang="fr-BE" sz="1400" b="1" dirty="0"/>
            </a:br>
            <a:br>
              <a:rPr lang="fr-BE" sz="1400" b="1" dirty="0"/>
            </a:br>
            <a:r>
              <a:rPr lang="fr-BE" sz="1400" b="1" dirty="0"/>
              <a:t>Next topics</a:t>
            </a:r>
          </a:p>
          <a:p>
            <a:r>
              <a:rPr lang="fr-BE" sz="1400" b="1" dirty="0"/>
              <a:t>Documentation points </a:t>
            </a:r>
            <a:r>
              <a:rPr lang="fr-BE" sz="1400" b="1" dirty="0" err="1"/>
              <a:t>still</a:t>
            </a:r>
            <a:r>
              <a:rPr lang="fr-BE" sz="1400" b="1" dirty="0"/>
              <a:t> to </a:t>
            </a:r>
            <a:r>
              <a:rPr lang="fr-BE" sz="1400" b="1" dirty="0" err="1"/>
              <a:t>be</a:t>
            </a:r>
            <a:r>
              <a:rPr lang="fr-BE" sz="1400" b="1" dirty="0"/>
              <a:t> </a:t>
            </a:r>
            <a:r>
              <a:rPr lang="fr-BE" sz="1400" b="1" dirty="0" err="1"/>
              <a:t>resolved</a:t>
            </a:r>
            <a:endParaRPr lang="fr-BE" sz="1400" b="1" dirty="0"/>
          </a:p>
          <a:p>
            <a:r>
              <a:rPr lang="fr-BE" sz="1400" b="1" dirty="0"/>
              <a:t>Links of </a:t>
            </a:r>
            <a:r>
              <a:rPr lang="fr-BE" sz="1400" b="1" dirty="0" err="1"/>
              <a:t>interest</a:t>
            </a:r>
            <a:endParaRPr lang="fr-BE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D9D0B-6110-4AC7-8071-4C5D3D7BD8C3}"/>
              </a:ext>
            </a:extLst>
          </p:cNvPr>
          <p:cNvSpPr txBox="1"/>
          <p:nvPr/>
        </p:nvSpPr>
        <p:spPr>
          <a:xfrm rot="16200000">
            <a:off x="-1209788" y="2960668"/>
            <a:ext cx="4970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1"/>
                </a:solidFill>
              </a:rPr>
              <a:t>In </a:t>
            </a:r>
            <a:r>
              <a:rPr lang="fr-BE" dirty="0" err="1">
                <a:solidFill>
                  <a:schemeClr val="accent1"/>
                </a:solidFill>
              </a:rPr>
              <a:t>blue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essential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information relative to TRYTON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Consider</a:t>
            </a:r>
            <a:r>
              <a:rPr lang="fr-BE" dirty="0"/>
              <a:t> </a:t>
            </a:r>
            <a:r>
              <a:rPr lang="fr-BE" dirty="0" err="1"/>
              <a:t>other</a:t>
            </a:r>
            <a:r>
              <a:rPr lang="fr-BE" dirty="0"/>
              <a:t> sections if </a:t>
            </a:r>
            <a:r>
              <a:rPr lang="fr-BE" dirty="0" err="1"/>
              <a:t>unfamiliar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Docker or </a:t>
            </a:r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D4FC0-24DB-476C-82CF-2A1C16EDC92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300682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Documentation </a:t>
            </a:r>
            <a:r>
              <a:rPr lang="fr-BE" dirty="0" err="1"/>
              <a:t>Latest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https://docs.tryton.org/en/latest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Docker Installation </a:t>
            </a:r>
          </a:p>
          <a:p>
            <a:r>
              <a:rPr lang="fr-BE" dirty="0">
                <a:hlinkClick r:id="rId3"/>
              </a:rPr>
              <a:t>https://hub.docker.com/r/tryton/tryton/</a:t>
            </a:r>
            <a:br>
              <a:rPr lang="fr-BE" dirty="0"/>
            </a:br>
            <a:endParaRPr lang="fr-BE" dirty="0"/>
          </a:p>
          <a:p>
            <a:r>
              <a:rPr lang="fr-BE" dirty="0" err="1"/>
              <a:t>Classic</a:t>
            </a:r>
            <a:r>
              <a:rPr lang="fr-BE" dirty="0"/>
              <a:t> Installation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https://blog.lordvan.com/blog/tryton-setup-config/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https://www.akarei.cz/tryton/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Administration Manual</a:t>
            </a:r>
          </a:p>
          <a:p>
            <a:r>
              <a:rPr lang="en-US" dirty="0">
                <a:hlinkClick r:id="rId6"/>
              </a:rPr>
              <a:t>[https://readthedocs.org/projects/tryton-administration-manual/downloads/pdf/latest/</a:t>
            </a:r>
            <a:r>
              <a:rPr lang="en-US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https://tryton-administration-manual.readthedocs.io/_/downloads/en/latest/pdf/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List of Modules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8"/>
              </a:rPr>
              <a:t>https://discuss.tryton.org/t/list-of-modules-and-what-they-do/2675/7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Stock</a:t>
            </a:r>
          </a:p>
          <a:p>
            <a:r>
              <a:rPr lang="fr-BE" dirty="0"/>
              <a:t>[</a:t>
            </a:r>
            <a:r>
              <a:rPr lang="fr-BE" dirty="0">
                <a:hlinkClick r:id="rId9"/>
              </a:rPr>
              <a:t>https://groups.google.com/g/tryton/c/H4ZqsJq37M8/m/W1TaVWu0AQAJ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10"/>
              </a:rPr>
              <a:t>https://docs.tryton.org/en/latest/stock.html#index-stock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90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69785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Trytond</a:t>
            </a:r>
            <a:r>
              <a:rPr lang="fr-BE" dirty="0"/>
              <a:t> Documentation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https://readthedocs.org/projects/trytond/downloads/pdf/latest/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https://trytond.readthedocs.io/en/latest/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https://tryton.readthedocs.io/en/latest/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http://hg.tryton.org/readthedocs/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6"/>
              </a:rPr>
              <a:t>https://docs.readthedocs.io/en/latest/subprojects.html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https://docs.readthedocs.io/en/latest/alternate_domains.html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91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036883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Other</a:t>
            </a:r>
            <a:r>
              <a:rPr lang="fr-BE" dirty="0"/>
              <a:t> sources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Github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https://github.com/tryton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Downloads</a:t>
            </a:r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https://downloads.tryton.org/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92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462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29069</TotalTime>
  <Words>6359</Words>
  <Application>Microsoft Office PowerPoint</Application>
  <PresentationFormat>Widescreen</PresentationFormat>
  <Paragraphs>796</Paragraphs>
  <Slides>92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7" baseType="lpstr">
      <vt:lpstr>Arial</vt:lpstr>
      <vt:lpstr>Calibri</vt:lpstr>
      <vt:lpstr>Calibri Light</vt:lpstr>
      <vt:lpstr>Consolas</vt:lpstr>
      <vt:lpstr>Office Theme</vt:lpstr>
      <vt:lpstr>- First time installation &amp; usage - Administration</vt:lpstr>
      <vt:lpstr>Foreword</vt:lpstr>
      <vt:lpstr>Structure of presentation material</vt:lpstr>
      <vt:lpstr>Structure  </vt:lpstr>
      <vt:lpstr>Scripts and database snapshots</vt:lpstr>
      <vt:lpstr>Structure  </vt:lpstr>
      <vt:lpstr>Scripts</vt:lpstr>
      <vt:lpstr>Table of Contents</vt:lpstr>
      <vt:lpstr>TOC </vt:lpstr>
      <vt:lpstr>Docker Installation</vt:lpstr>
      <vt:lpstr>Installation </vt:lpstr>
      <vt:lpstr>Container Installation</vt:lpstr>
      <vt:lpstr>Motivation</vt:lpstr>
      <vt:lpstr>Structure</vt:lpstr>
      <vt:lpstr>Docker Image </vt:lpstr>
      <vt:lpstr>Commands </vt:lpstr>
      <vt:lpstr>Commands </vt:lpstr>
      <vt:lpstr>Commands </vt:lpstr>
      <vt:lpstr>Docker Containers and their Host Environment</vt:lpstr>
      <vt:lpstr>Tryton - « Permanent » Data</vt:lpstr>
      <vt:lpstr>Principle</vt:lpstr>
      <vt:lpstr>Scripts</vt:lpstr>
      <vt:lpstr>Database snapshots</vt:lpstr>
      <vt:lpstr>./"Tryton 6.0 - Doc 00.01 - Installation &amp; administration.docker.tryt11.create.permanent"</vt:lpstr>
      <vt:lpstr>Tryton - « Volatile » Data</vt:lpstr>
      <vt:lpstr>./"Tryton 6.0 - Doc 00.01 - Installation &amp; administration.docker.tryt11.create.volatile"</vt:lpstr>
      <vt:lpstr>PowerPoint Presentation</vt:lpstr>
      <vt:lpstr>Postgres - « Permanent » Data</vt:lpstr>
      <vt:lpstr>Principle</vt:lpstr>
      <vt:lpstr>Scripts</vt:lpstr>
      <vt:lpstr>./"Tryton 6.0 - Doc 00.01 - Installation &amp; administration.docker.post01.create"</vt:lpstr>
      <vt:lpstr>./"Tryton 6.0 - Doc 00.01 - Installation &amp; administration.docker.post01.create"</vt:lpstr>
      <vt:lpstr>Postgres in Host</vt:lpstr>
      <vt:lpstr>Container Management</vt:lpstr>
      <vt:lpstr>Tryton Containers : Start - Stop - Status</vt:lpstr>
      <vt:lpstr>./"Tryton 6.0 - Doc 00.01 - Installation &amp; administration.docker.tryt11.stop" </vt:lpstr>
      <vt:lpstr>./"Tryton 6.0 - Doc 00.01 - Installation &amp; administration.docker.tryt11.start" </vt:lpstr>
      <vt:lpstr>./"Tryton 6.0 - Doc 00.01 - Installation &amp; administration.docker.tryt11.status" </vt:lpstr>
      <vt:lpstr>Container Uninstallation</vt:lpstr>
      <vt:lpstr>Motivation</vt:lpstr>
      <vt:lpstr>Tryton</vt:lpstr>
      <vt:lpstr>./"Tryton 6.0 - Doc 00.01 - Installation &amp; administration.docker.tryt11.delete"</vt:lpstr>
      <vt:lpstr>Postgres</vt:lpstr>
      <vt:lpstr>./"Tryton 6.0 - Doc 00.01 - Installation &amp; administration.docker.post01.delete"</vt:lpstr>
      <vt:lpstr>Container multi-versioning</vt:lpstr>
      <vt:lpstr>Motivation</vt:lpstr>
      <vt:lpstr>Installing containers built from « tryton/tryton » images with different « tags »</vt:lpstr>
      <vt:lpstr>System Reboot</vt:lpstr>
      <vt:lpstr>After Reboot</vt:lpstr>
      <vt:lpstr>User Interface</vt:lpstr>
      <vt:lpstr>PgAdmin4</vt:lpstr>
      <vt:lpstr>pgAdmin4</vt:lpstr>
      <vt:lpstr>Create servers to connect to the databases</vt:lpstr>
      <vt:lpstr>Server 1 - Connect to « tryt11 » database in « tryt11-postgres » container</vt:lpstr>
      <vt:lpstr>Server 2 - Connect to « postgres » database in « post01-postgres » container</vt:lpstr>
      <vt:lpstr>« Tryton » - Initial Database State</vt:lpstr>
      <vt:lpstr>« Tryton » - Initial Database State</vt:lpstr>
      <vt:lpstr>Tryton</vt:lpstr>
      <vt:lpstr>Login / Logout</vt:lpstr>
      <vt:lpstr>Tryton Login</vt:lpstr>
      <vt:lpstr>Tryton Logout</vt:lpstr>
      <vt:lpstr>Database Operations</vt:lpstr>
      <vt:lpstr>Tryton</vt:lpstr>
      <vt:lpstr>./"Tryton 6.0 - Doc 00.01 - Installation &amp; administration.database.tryt11.query"</vt:lpstr>
      <vt:lpstr>Postgres</vt:lpstr>
      <vt:lpstr>Populate a sample UTF8 table to verify backup/restore correctness </vt:lpstr>
      <vt:lpstr>Database Backup</vt:lpstr>
      <vt:lpstr>Motivation</vt:lpstr>
      <vt:lpstr>Documentation</vt:lpstr>
      <vt:lpstr>Tryton</vt:lpstr>
      <vt:lpstr>./"Tryton 6.0 - Doc 00.01 - Installation &amp; administration.database.tryt11.backup"</vt:lpstr>
      <vt:lpstr>Postgres</vt:lpstr>
      <vt:lpstr>Postgres - Backup - Redirection - Incorrect result</vt:lpstr>
      <vt:lpstr>./"Tryton 6.0 - Doc 00.01 - Installation &amp; administration.database.post01.backup"</vt:lpstr>
      <vt:lpstr>Database Restore</vt:lpstr>
      <vt:lpstr>Tryton</vt:lpstr>
      <vt:lpstr>./"Tryton 6.0 - Doc 00.01 - Installation &amp; administration.database.tryt11.restore"</vt:lpstr>
      <vt:lpstr>Postgres</vt:lpstr>
      <vt:lpstr>./"Tryton 6.0 - Doc 00.01 - Installation &amp; administration.database.post01.restore.binary"</vt:lpstr>
      <vt:lpstr>./"Tryton 6.0 - Doc 00.01 - Installation &amp; administration.database.post01.restore.character.createNot"</vt:lpstr>
      <vt:lpstr>./"Tryton 6.0 - Doc 00.01 - Installation &amp; administration.database.post01.restore.character.createYes"</vt:lpstr>
      <vt:lpstr>Multi-database Container</vt:lpstr>
      <vt:lpstr>« Tryton Database Server » Container</vt:lpstr>
      <vt:lpstr>Backup a Tryton Database &amp; Restore it to another name</vt:lpstr>
      <vt:lpstr>Next</vt:lpstr>
      <vt:lpstr>Using Tryton</vt:lpstr>
      <vt:lpstr>Issues</vt:lpstr>
      <vt:lpstr>Known Issues</vt:lpstr>
      <vt:lpstr>References</vt:lpstr>
      <vt:lpstr>Various sources of documentation</vt:lpstr>
      <vt:lpstr>Various sources of documentation</vt:lpstr>
      <vt:lpstr>Other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Rottiers</dc:creator>
  <cp:lastModifiedBy>Marc Rottiers</cp:lastModifiedBy>
  <cp:revision>1458</cp:revision>
  <dcterms:created xsi:type="dcterms:W3CDTF">2021-02-17T17:09:00Z</dcterms:created>
  <dcterms:modified xsi:type="dcterms:W3CDTF">2021-05-15T13:59:47Z</dcterms:modified>
</cp:coreProperties>
</file>