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handoutMasterIdLst>
    <p:handoutMasterId r:id="rId89"/>
  </p:handoutMasterIdLst>
  <p:sldIdLst>
    <p:sldId id="372" r:id="rId2"/>
    <p:sldId id="735" r:id="rId3"/>
    <p:sldId id="831" r:id="rId4"/>
    <p:sldId id="747" r:id="rId5"/>
    <p:sldId id="825" r:id="rId6"/>
    <p:sldId id="832" r:id="rId7"/>
    <p:sldId id="833" r:id="rId8"/>
    <p:sldId id="823" r:id="rId9"/>
    <p:sldId id="739" r:id="rId10"/>
    <p:sldId id="802" r:id="rId11"/>
    <p:sldId id="803" r:id="rId12"/>
    <p:sldId id="317" r:id="rId13"/>
    <p:sldId id="791" r:id="rId14"/>
    <p:sldId id="820" r:id="rId15"/>
    <p:sldId id="740" r:id="rId16"/>
    <p:sldId id="816" r:id="rId17"/>
    <p:sldId id="817" r:id="rId18"/>
    <p:sldId id="736" r:id="rId19"/>
    <p:sldId id="794" r:id="rId20"/>
    <p:sldId id="805" r:id="rId21"/>
    <p:sldId id="818" r:id="rId22"/>
    <p:sldId id="806" r:id="rId23"/>
    <p:sldId id="789" r:id="rId24"/>
    <p:sldId id="793" r:id="rId25"/>
    <p:sldId id="324" r:id="rId26"/>
    <p:sldId id="320" r:id="rId27"/>
    <p:sldId id="321" r:id="rId28"/>
    <p:sldId id="790" r:id="rId29"/>
    <p:sldId id="325" r:id="rId30"/>
    <p:sldId id="322" r:id="rId31"/>
    <p:sldId id="327" r:id="rId32"/>
    <p:sldId id="337" r:id="rId33"/>
    <p:sldId id="797" r:id="rId34"/>
    <p:sldId id="795" r:id="rId35"/>
    <p:sldId id="796" r:id="rId36"/>
    <p:sldId id="779" r:id="rId37"/>
    <p:sldId id="780" r:id="rId38"/>
    <p:sldId id="752" r:id="rId39"/>
    <p:sldId id="798" r:id="rId40"/>
    <p:sldId id="338" r:id="rId41"/>
    <p:sldId id="781" r:id="rId42"/>
    <p:sldId id="792" r:id="rId43"/>
    <p:sldId id="761" r:id="rId44"/>
    <p:sldId id="738" r:id="rId45"/>
    <p:sldId id="748" r:id="rId46"/>
    <p:sldId id="774" r:id="rId47"/>
    <p:sldId id="812" r:id="rId48"/>
    <p:sldId id="775" r:id="rId49"/>
    <p:sldId id="768" r:id="rId50"/>
    <p:sldId id="769" r:id="rId51"/>
    <p:sldId id="782" r:id="rId52"/>
    <p:sldId id="783" r:id="rId53"/>
    <p:sldId id="773" r:id="rId54"/>
    <p:sldId id="771" r:id="rId55"/>
    <p:sldId id="813" r:id="rId56"/>
    <p:sldId id="788" r:id="rId57"/>
    <p:sldId id="777" r:id="rId58"/>
    <p:sldId id="819" r:id="rId59"/>
    <p:sldId id="807" r:id="rId60"/>
    <p:sldId id="808" r:id="rId61"/>
    <p:sldId id="810" r:id="rId62"/>
    <p:sldId id="305" r:id="rId63"/>
    <p:sldId id="811" r:id="rId64"/>
    <p:sldId id="767" r:id="rId65"/>
    <p:sldId id="766" r:id="rId66"/>
    <p:sldId id="751" r:id="rId67"/>
    <p:sldId id="750" r:id="rId68"/>
    <p:sldId id="328" r:id="rId69"/>
    <p:sldId id="581" r:id="rId70"/>
    <p:sldId id="330" r:id="rId71"/>
    <p:sldId id="331" r:id="rId72"/>
    <p:sldId id="334" r:id="rId73"/>
    <p:sldId id="335" r:id="rId74"/>
    <p:sldId id="629" r:id="rId75"/>
    <p:sldId id="333" r:id="rId76"/>
    <p:sldId id="360" r:id="rId77"/>
    <p:sldId id="336" r:id="rId78"/>
    <p:sldId id="582" r:id="rId79"/>
    <p:sldId id="741" r:id="rId80"/>
    <p:sldId id="583" r:id="rId81"/>
    <p:sldId id="814" r:id="rId82"/>
    <p:sldId id="815" r:id="rId83"/>
    <p:sldId id="663" r:id="rId84"/>
    <p:sldId id="584" r:id="rId85"/>
    <p:sldId id="829" r:id="rId86"/>
    <p:sldId id="828" r:id="rId87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40FBBB52-5BEC-4EFB-8776-B59EEBF8F526}">
          <p14:sldIdLst>
            <p14:sldId id="372"/>
          </p14:sldIdLst>
        </p14:section>
        <p14:section name="Foreword" id="{4389D833-2BDA-4DBC-92B1-211D83204759}">
          <p14:sldIdLst>
            <p14:sldId id="735"/>
            <p14:sldId id="831"/>
          </p14:sldIdLst>
        </p14:section>
        <p14:section name="Related documents" id="{A9931F72-F8BA-4074-8417-39CB3F9AD4EC}">
          <p14:sldIdLst>
            <p14:sldId id="747"/>
            <p14:sldId id="825"/>
            <p14:sldId id="832"/>
            <p14:sldId id="833"/>
          </p14:sldIdLst>
        </p14:section>
        <p14:section name="Table of Content" id="{44C98B18-3B58-4185-A01E-0F0B61260078}">
          <p14:sldIdLst>
            <p14:sldId id="823"/>
            <p14:sldId id="739"/>
          </p14:sldIdLst>
        </p14:section>
        <p14:section name="Docker Installation" id="{10D7A994-345E-4BDF-97B5-823B135A4A0C}">
          <p14:sldIdLst>
            <p14:sldId id="802"/>
            <p14:sldId id="803"/>
          </p14:sldIdLst>
        </p14:section>
        <p14:section name="Container Installation" id="{1F493ED1-E4FF-4D45-B858-718049732E57}">
          <p14:sldIdLst>
            <p14:sldId id="317"/>
            <p14:sldId id="791"/>
            <p14:sldId id="820"/>
            <p14:sldId id="740"/>
            <p14:sldId id="816"/>
            <p14:sldId id="817"/>
          </p14:sldIdLst>
        </p14:section>
        <p14:section name="Tryton Permanent Data" id="{DB1894D3-4DD4-44C2-872C-7FABEFBFF7BC}">
          <p14:sldIdLst>
            <p14:sldId id="736"/>
            <p14:sldId id="794"/>
            <p14:sldId id="805"/>
            <p14:sldId id="818"/>
            <p14:sldId id="806"/>
          </p14:sldIdLst>
        </p14:section>
        <p14:section name="Tryton Volatile Data" id="{9F84FFD3-2ECF-4058-814B-126F631C8EC1}">
          <p14:sldIdLst>
            <p14:sldId id="789"/>
            <p14:sldId id="793"/>
            <p14:sldId id="324"/>
            <p14:sldId id="320"/>
            <p14:sldId id="321"/>
          </p14:sldIdLst>
        </p14:section>
        <p14:section name="Postgres Permanent Data" id="{6F2D3F72-2425-49AF-9275-A9D83B22C73C}">
          <p14:sldIdLst>
            <p14:sldId id="790"/>
            <p14:sldId id="325"/>
            <p14:sldId id="322"/>
            <p14:sldId id="327"/>
          </p14:sldIdLst>
        </p14:section>
        <p14:section name="Docker Administration" id="{8A2F1F17-5033-40FF-8766-A20D6796AC3C}">
          <p14:sldIdLst>
            <p14:sldId id="337"/>
          </p14:sldIdLst>
        </p14:section>
        <p14:section name="Commands" id="{2B726CEC-BB8C-4E94-98A2-12389E617215}">
          <p14:sldIdLst>
            <p14:sldId id="797"/>
            <p14:sldId id="795"/>
            <p14:sldId id="796"/>
          </p14:sldIdLst>
        </p14:section>
        <p14:section name="Reboot" id="{E68EF6A2-52F6-4D79-8644-B05971B9E78F}">
          <p14:sldIdLst>
            <p14:sldId id="779"/>
            <p14:sldId id="780"/>
          </p14:sldIdLst>
        </p14:section>
        <p14:section name="Shell Execution" id="{8F579CAF-7888-4D66-BDC3-78CA855E7D8E}">
          <p14:sldIdLst>
            <p14:sldId id="752"/>
            <p14:sldId id="798"/>
            <p14:sldId id="338"/>
            <p14:sldId id="781"/>
          </p14:sldIdLst>
        </p14:section>
        <p14:section name="Container Uninstallation" id="{C9AF97B4-5348-4240-9EBD-D5040B3B8C82}">
          <p14:sldIdLst>
            <p14:sldId id="792"/>
            <p14:sldId id="761"/>
          </p14:sldIdLst>
        </p14:section>
        <p14:section name="Database Backup" id="{10626441-B86B-4E26-94C9-D2A4644F984F}">
          <p14:sldIdLst>
            <p14:sldId id="738"/>
            <p14:sldId id="748"/>
            <p14:sldId id="774"/>
            <p14:sldId id="812"/>
            <p14:sldId id="775"/>
            <p14:sldId id="768"/>
            <p14:sldId id="769"/>
            <p14:sldId id="782"/>
            <p14:sldId id="783"/>
          </p14:sldIdLst>
        </p14:section>
        <p14:section name="Database Restore" id="{32C17F3E-77A5-49F5-8C72-82766C19B1CD}">
          <p14:sldIdLst>
            <p14:sldId id="773"/>
            <p14:sldId id="771"/>
            <p14:sldId id="813"/>
            <p14:sldId id="788"/>
            <p14:sldId id="777"/>
            <p14:sldId id="819"/>
          </p14:sldIdLst>
        </p14:section>
        <p14:section name="Database Operations" id="{85E33747-DAD4-4938-B129-C00A9E04A623}">
          <p14:sldIdLst>
            <p14:sldId id="807"/>
            <p14:sldId id="808"/>
            <p14:sldId id="810"/>
            <p14:sldId id="305"/>
            <p14:sldId id="811"/>
            <p14:sldId id="767"/>
            <p14:sldId id="766"/>
            <p14:sldId id="751"/>
            <p14:sldId id="750"/>
          </p14:sldIdLst>
        </p14:section>
        <p14:section name="User Interface" id="{29304D57-D2D9-40C6-8F10-0DEC06E5766D}">
          <p14:sldIdLst>
            <p14:sldId id="328"/>
            <p14:sldId id="581"/>
            <p14:sldId id="330"/>
            <p14:sldId id="331"/>
            <p14:sldId id="334"/>
            <p14:sldId id="335"/>
            <p14:sldId id="629"/>
            <p14:sldId id="333"/>
            <p14:sldId id="360"/>
            <p14:sldId id="336"/>
            <p14:sldId id="582"/>
            <p14:sldId id="741"/>
            <p14:sldId id="583"/>
            <p14:sldId id="814"/>
            <p14:sldId id="815"/>
          </p14:sldIdLst>
        </p14:section>
        <p14:section name="References" id="{72401A93-FB06-4922-ADDE-CF6653FB1FA5}">
          <p14:sldIdLst>
            <p14:sldId id="663"/>
            <p14:sldId id="584"/>
            <p14:sldId id="829"/>
            <p14:sldId id="82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86403" autoAdjust="0"/>
  </p:normalViewPr>
  <p:slideViewPr>
    <p:cSldViewPr snapToGrid="0">
      <p:cViewPr varScale="1">
        <p:scale>
          <a:sx n="87" d="100"/>
          <a:sy n="87" d="100"/>
        </p:scale>
        <p:origin x="51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60"/>
    </p:cViewPr>
  </p:sorterViewPr>
  <p:notesViewPr>
    <p:cSldViewPr snapToGrid="0">
      <p:cViewPr varScale="1">
        <p:scale>
          <a:sx n="66" d="100"/>
          <a:sy n="66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00F0DD-3BE8-4B86-ADDA-699ADE7EA8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9C4AF-9955-457B-A057-2C8A29A325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8941B-6604-4841-9FBD-A94850160ED1}" type="datetimeFigureOut">
              <a:rPr lang="en-BE" smtClean="0"/>
              <a:t>06/05/2021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F5436-31A4-402E-811B-425087B0D8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B9B63-21DB-4870-90E2-A4630F39A4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76178-C62F-4489-9F25-F8EFFFB3F5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89152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9220-3D18-4077-BD0E-AFA621EE8E9B}" type="datetimeFigureOut">
              <a:rPr lang="en-BE" smtClean="0"/>
              <a:t>06/05/2021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66479-C49B-42E2-ACCE-2DF215461B1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4284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17AF-2852-4064-B6F6-F868E3D1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896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3E86-7A33-4D22-8E9F-F281EA01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C6C42-BEE4-470A-B5AC-7558E8B2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410632-F240-4C63-9210-00CF482618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9300" y="4529138"/>
            <a:ext cx="10693400" cy="722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BE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D070274-3C4E-4DCF-85C4-899802E2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60349" y="6208277"/>
            <a:ext cx="684903" cy="341494"/>
          </a:xfrm>
        </p:spPr>
        <p:txBody>
          <a:bodyPr/>
          <a:lstStyle>
            <a:lvl1pPr algn="ctr">
              <a:defRPr sz="1600"/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4851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BBFEB-A92D-4F5E-9647-A6EE62A9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37FF3-E267-4347-8ABA-9BBBC74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98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5BA2-577D-4800-8973-495AE8E2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6B07-6BC3-411C-B7F5-532E1CD1C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C1019-989E-4C30-BAF8-0999DF519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42AF0-1DBE-454C-8AA0-54880E88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F1CBF-832D-43BD-909D-ED6F91AF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8576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1CB0-4F33-4D9C-BB09-841A8348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43D03-99B2-432E-B305-B6E4337E7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F304A-1667-4D56-9CB1-900B27CB7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02160-ACF9-4652-842E-1AC39955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A05E9-DD0C-48D0-A0C9-56073268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6954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20C3-5636-40D0-BBCA-49E5B8D9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C5FFD-EAE8-4BAA-9DF9-DC8718642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CBF87-7210-41F8-9413-1BE81F77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1887-7200-4C48-9179-FB8778F4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62315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47333-0E07-4A51-9B0B-F9F5830E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8A006-8A55-4B3F-92CA-903AA160D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93C4-BBD8-45B0-BF93-8B8CFD98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E4D7-659B-4D3B-A1C3-565D2DEB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5842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1F17-B479-4C65-B0EB-4F2862A4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CF21C-EABB-4E90-B262-D4CF94EE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FB04-AFEA-46BF-8664-FCB4DB39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778B-F15A-4246-A018-069ED960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597F9-4D3E-4D8C-A076-2E39E7D4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1401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380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756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6531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1604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4122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00BC-59BF-4B6A-939A-5A64DA4C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2EB7-3143-488B-91DF-12DCFDED0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9CE8A-E61A-45CA-8B9B-2166EF433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B916B-B4F4-4DD6-86D4-8E949F8A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374A2-7304-4646-9FB6-62BEF21F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558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9E6E-4E42-4757-BC4D-3977C6EE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4DB3A-3CAC-488F-9B7E-AAD267C1B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9F6E3-0A0A-4CC9-A201-F422A6BEC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16069-2547-4195-948D-16DFF26CF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369A1-7E02-4C9B-82BA-4E92140E9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FFC19-EE79-4CE5-BCE3-D76136E7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13AF1-B078-4009-B663-72A1F5D6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6D123-5055-474C-992B-9638CCDC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276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03B6-86DB-4ADF-AB5D-475F316E1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99465" y="5047503"/>
            <a:ext cx="1160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BE" sz="1400"/>
              <a:t>12/03/2021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D6F4-4098-408E-8FE7-9B2985318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16200000">
            <a:off x="-40341" y="6146519"/>
            <a:ext cx="842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2919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60" r:id="rId4"/>
    <p:sldLayoutId id="2147483663" r:id="rId5"/>
    <p:sldLayoutId id="2147483662" r:id="rId6"/>
    <p:sldLayoutId id="2147483649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ixwise/tryton-by-example/tree/5.0" TargetMode="External"/><Relationship Id="rId2" Type="http://schemas.openxmlformats.org/officeDocument/2006/relationships/hyperlink" Target="https://github.com/clixwise/tryton-by-exampl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docke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8496940/how-to-deal-with-persistent-storage-e-g-databases-in-docker" TargetMode="External"/><Relationship Id="rId2" Type="http://schemas.openxmlformats.org/officeDocument/2006/relationships/hyperlink" Target="https://discuss.tryton.org/t/how-to-run-tryton-using-docker/3200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ocs.docker.com/storage/volume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ixwise/tryton-by-example" TargetMode="External"/><Relationship Id="rId2" Type="http://schemas.openxmlformats.org/officeDocument/2006/relationships/hyperlink" Target="https://discuss.tryton.org/" TargetMode="Externa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o/shree_j/how-to-install-and-run-psql-using-docker-41j2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phoenixnap.com/kb/docker-run-command-with-examples" TargetMode="External"/><Relationship Id="rId2" Type="http://schemas.openxmlformats.org/officeDocument/2006/relationships/hyperlink" Target="https://martinheinz.dev/blog/3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postgresguide.com/utilities/backup-restore.html" TargetMode="External"/><Relationship Id="rId2" Type="http://schemas.openxmlformats.org/officeDocument/2006/relationships/hyperlink" Target="http://manpages.ubuntu.com/manpages/trusty/man1/pg_dump.1.html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stackoverflow.com/questions/24718706/backup-restore-a-dockerized-postgresql-database" TargetMode="External"/><Relationship Id="rId4" Type="http://schemas.openxmlformats.org/officeDocument/2006/relationships/hyperlink" Target="https://simkimsia.com/how-to-restore-database-dumps-for-postgres-in-docker-container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1.tmp"/><Relationship Id="rId4" Type="http://schemas.openxmlformats.org/officeDocument/2006/relationships/image" Target="../media/image30.tmp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1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hyperlink" Target="https://discuss.tryton.org/t/list-of-modules-and-what-they-do/2675/7" TargetMode="External"/><Relationship Id="rId3" Type="http://schemas.openxmlformats.org/officeDocument/2006/relationships/hyperlink" Target="https://hub.docker.com/r/tryton/tryton/" TargetMode="External"/><Relationship Id="rId7" Type="http://schemas.openxmlformats.org/officeDocument/2006/relationships/hyperlink" Target="https://tryton-administration-manual.readthedocs.io/_/downloads/en/latest/pdf/" TargetMode="External"/><Relationship Id="rId2" Type="http://schemas.openxmlformats.org/officeDocument/2006/relationships/hyperlink" Target="https://docs.tryton.org/en/latest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readthedocs.org/projects/tryton-administration-manual/downloads/pdf/latest/" TargetMode="External"/><Relationship Id="rId5" Type="http://schemas.openxmlformats.org/officeDocument/2006/relationships/hyperlink" Target="https://www.akarei.cz/tryton/" TargetMode="External"/><Relationship Id="rId10" Type="http://schemas.openxmlformats.org/officeDocument/2006/relationships/hyperlink" Target="https://docs.tryton.org/en/latest/stock.html#index-stock" TargetMode="External"/><Relationship Id="rId4" Type="http://schemas.openxmlformats.org/officeDocument/2006/relationships/hyperlink" Target="https://blog.lordvan.com/blog/tryton-setup-config/" TargetMode="External"/><Relationship Id="rId9" Type="http://schemas.openxmlformats.org/officeDocument/2006/relationships/hyperlink" Target="https://groups.google.com/g/tryton/c/H4ZqsJq37M8/m/W1TaVWu0AQAJ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trytond.readthedocs.io/en/latest/" TargetMode="External"/><Relationship Id="rId7" Type="http://schemas.openxmlformats.org/officeDocument/2006/relationships/hyperlink" Target="https://docs.readthedocs.io/en/latest/alternate_domains.html" TargetMode="External"/><Relationship Id="rId2" Type="http://schemas.openxmlformats.org/officeDocument/2006/relationships/hyperlink" Target="https://readthedocs.org/projects/trytond/downloads/pdf/latest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docs.readthedocs.io/en/latest/subprojects.html" TargetMode="External"/><Relationship Id="rId5" Type="http://schemas.openxmlformats.org/officeDocument/2006/relationships/hyperlink" Target="http://hg.tryton.org/readthedocs/" TargetMode="External"/><Relationship Id="rId4" Type="http://schemas.openxmlformats.org/officeDocument/2006/relationships/hyperlink" Target="https://tryton.readthedocs.io/en/latest/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tryton.org/" TargetMode="External"/><Relationship Id="rId2" Type="http://schemas.openxmlformats.org/officeDocument/2006/relationships/hyperlink" Target="https://github.com/tryton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712" y="1754934"/>
            <a:ext cx="9456576" cy="2417607"/>
          </a:xfrm>
        </p:spPr>
        <p:txBody>
          <a:bodyPr>
            <a:noAutofit/>
          </a:bodyPr>
          <a:lstStyle/>
          <a:p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 err="1"/>
              <a:t>Tryton</a:t>
            </a:r>
            <a:r>
              <a:rPr lang="fr-BE" sz="3200" dirty="0"/>
              <a:t> installation &amp; usage</a:t>
            </a:r>
            <a:br>
              <a:rPr lang="fr-BE" sz="3200" dirty="0"/>
            </a:br>
            <a:r>
              <a:rPr lang="fr-BE" sz="3200" dirty="0"/>
              <a:t>for first time </a:t>
            </a:r>
            <a:r>
              <a:rPr lang="fr-BE" sz="3200" dirty="0" err="1"/>
              <a:t>administrators</a:t>
            </a:r>
            <a:r>
              <a:rPr lang="fr-BE" sz="3200" dirty="0"/>
              <a:t> &amp; </a:t>
            </a:r>
            <a:r>
              <a:rPr lang="fr-BE" sz="3200" dirty="0" err="1"/>
              <a:t>users</a:t>
            </a:r>
            <a:br>
              <a:rPr lang="fr-BE" sz="3200" dirty="0"/>
            </a:br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/>
              <a:t>Installation &amp; Administration</a:t>
            </a:r>
            <a:endParaRPr lang="en-BE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69517D-732B-4D84-9B4F-28060F942E22}"/>
              </a:ext>
            </a:extLst>
          </p:cNvPr>
          <p:cNvSpPr txBox="1">
            <a:spLocks/>
          </p:cNvSpPr>
          <p:nvPr/>
        </p:nvSpPr>
        <p:spPr>
          <a:xfrm>
            <a:off x="1524000" y="589604"/>
            <a:ext cx="9144000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800" dirty="0" err="1"/>
              <a:t>Tryton</a:t>
            </a:r>
            <a:r>
              <a:rPr lang="fr-BE" sz="4800" dirty="0"/>
              <a:t> By Example</a:t>
            </a:r>
            <a:endParaRPr lang="en-BE" sz="4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506F6-C7F9-4121-AA7A-ED2BA0C9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CA8DC6-40C1-4795-8FDD-88099AA9FA9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EC5637F4-1D99-4748-8868-7CDF77B89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367" y="4988766"/>
            <a:ext cx="9144000" cy="1684595"/>
          </a:xfrm>
        </p:spPr>
        <p:txBody>
          <a:bodyPr>
            <a:normAutofit/>
          </a:bodyPr>
          <a:lstStyle/>
          <a:p>
            <a:pPr algn="l"/>
            <a:r>
              <a:rPr lang="fr-BE" sz="1800" dirty="0" err="1"/>
              <a:t>Github</a:t>
            </a:r>
            <a:r>
              <a:rPr lang="fr-BE" sz="1800" dirty="0"/>
              <a:t> - </a:t>
            </a:r>
            <a:r>
              <a:rPr lang="fr-BE" sz="1800" dirty="0">
                <a:hlinkClick r:id="rId2"/>
              </a:rPr>
              <a:t>https://github.com/clixwise/tryton-by-example</a:t>
            </a:r>
            <a:br>
              <a:rPr lang="fr-BE" sz="1800" dirty="0"/>
            </a:br>
            <a:r>
              <a:rPr lang="en-US" sz="1800" i="0" dirty="0">
                <a:solidFill>
                  <a:srgbClr val="333333"/>
                </a:solidFill>
                <a:effectLst/>
              </a:rPr>
              <a:t>Version of presentation : </a:t>
            </a:r>
            <a:r>
              <a:rPr lang="en-US" sz="1800" i="0" dirty="0">
                <a:solidFill>
                  <a:srgbClr val="333333"/>
                </a:solidFill>
                <a:effectLst/>
                <a:hlinkClick r:id="rId3"/>
              </a:rPr>
              <a:t>5.0</a:t>
            </a:r>
            <a:br>
              <a:rPr lang="en-US" sz="1800" i="0" dirty="0">
                <a:solidFill>
                  <a:srgbClr val="333333"/>
                </a:solidFill>
                <a:effectLst/>
              </a:rPr>
            </a:br>
            <a:r>
              <a:rPr lang="en-US" sz="1800" dirty="0">
                <a:solidFill>
                  <a:srgbClr val="333333"/>
                </a:solidFill>
              </a:rPr>
              <a:t>Version of </a:t>
            </a:r>
            <a:r>
              <a:rPr lang="en-US" sz="1800" dirty="0" err="1">
                <a:solidFill>
                  <a:srgbClr val="333333"/>
                </a:solidFill>
              </a:rPr>
              <a:t>Tryton</a:t>
            </a:r>
            <a:r>
              <a:rPr lang="en-US" sz="1800" dirty="0">
                <a:solidFill>
                  <a:srgbClr val="333333"/>
                </a:solidFill>
              </a:rPr>
              <a:t> : 5.8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Verified for execution on : Windows 10 &amp; </a:t>
            </a:r>
            <a:r>
              <a:rPr lang="en-US" sz="1800" dirty="0" err="1">
                <a:solidFill>
                  <a:srgbClr val="333333"/>
                </a:solidFill>
              </a:rPr>
              <a:t>Powershell</a:t>
            </a:r>
            <a:r>
              <a:rPr lang="en-US" sz="1800" dirty="0">
                <a:solidFill>
                  <a:srgbClr val="333333"/>
                </a:solidFill>
              </a:rPr>
              <a:t> 7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fr-BE" sz="1800" dirty="0"/>
              <a:t>Licence : </a:t>
            </a:r>
            <a:r>
              <a:rPr lang="en-US" sz="1800" dirty="0">
                <a:solidFill>
                  <a:srgbClr val="333333"/>
                </a:solidFill>
                <a:hlinkClick r:id="rId4"/>
              </a:rPr>
              <a:t>CC BY 4.0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Author : Marc Rottiers</a:t>
            </a:r>
            <a:endParaRPr lang="en-US" sz="1800" i="0" dirty="0">
              <a:solidFill>
                <a:srgbClr val="333333"/>
              </a:solidFill>
              <a:effectLst/>
            </a:endParaRPr>
          </a:p>
          <a:p>
            <a:pPr algn="l"/>
            <a:endParaRPr lang="en-BE" sz="1800" dirty="0"/>
          </a:p>
        </p:txBody>
      </p:sp>
    </p:spTree>
    <p:extLst>
      <p:ext uri="{BB962C8B-B14F-4D97-AF65-F5344CB8AC3E}">
        <p14:creationId xmlns:p14="http://schemas.microsoft.com/office/powerpoint/2010/main" val="57309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Installation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9FF6-D1D6-446C-8E13-27B45D55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10</a:t>
            </a:fld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6F3898-00EA-45C9-B3B4-726DB0ADF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5" y="0"/>
            <a:ext cx="21431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82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Installation</a:t>
            </a:r>
            <a:br>
              <a:rPr lang="en-BE" dirty="0"/>
            </a:br>
            <a:endParaRPr lang="en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51467-A944-4837-9246-4C24805A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036" y="852122"/>
            <a:ext cx="7070964" cy="522862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11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838200" y="852122"/>
            <a:ext cx="4381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Context</a:t>
            </a:r>
            <a:br>
              <a:rPr lang="fr-BE" dirty="0"/>
            </a:br>
            <a:r>
              <a:rPr lang="fr-BE" dirty="0"/>
              <a:t>Windows 10 &amp; </a:t>
            </a:r>
            <a:r>
              <a:rPr lang="fr-BE" dirty="0" err="1"/>
              <a:t>Powershell</a:t>
            </a:r>
            <a:r>
              <a:rPr lang="fr-BE" dirty="0"/>
              <a:t> 7</a:t>
            </a:r>
          </a:p>
          <a:p>
            <a:endParaRPr lang="fr-BE" dirty="0"/>
          </a:p>
          <a:p>
            <a:r>
              <a:rPr lang="fr-BE" dirty="0" err="1"/>
              <a:t>Remark</a:t>
            </a:r>
            <a:endParaRPr lang="fr-BE" dirty="0"/>
          </a:p>
          <a:p>
            <a:r>
              <a:rPr lang="fr-BE" dirty="0" err="1"/>
              <a:t>We</a:t>
            </a:r>
            <a:r>
              <a:rPr lang="fr-BE" dirty="0"/>
              <a:t> do not use WSL2</a:t>
            </a:r>
            <a:br>
              <a:rPr lang="fr-BE" dirty="0"/>
            </a:br>
            <a:br>
              <a:rPr lang="fr-BE" dirty="0"/>
            </a:br>
            <a:r>
              <a:rPr lang="fr-BE" dirty="0"/>
              <a:t>Download</a:t>
            </a:r>
            <a:br>
              <a:rPr lang="fr-BE" dirty="0"/>
            </a:b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>
                <a:hlinkClick r:id="rId3"/>
              </a:rPr>
              <a:t>https://docs.docker.com/get-docker/</a:t>
            </a:r>
            <a:br>
              <a:rPr lang="fr-BE" dirty="0">
                <a:hlinkClick r:id="rId3"/>
              </a:rPr>
            </a:br>
            <a:br>
              <a:rPr lang="fr-BE" dirty="0"/>
            </a:br>
            <a:r>
              <a:rPr lang="fr-BE" dirty="0"/>
              <a:t>Control</a:t>
            </a:r>
          </a:p>
          <a:p>
            <a:r>
              <a:rPr lang="fr-BE" dirty="0"/>
              <a:t>Run « docker run hello-world » 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462358-F32C-4D38-B3C0-54B717CFE52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2143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Installation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9FF6-D1D6-446C-8E13-27B45D55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05684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145551" y="6130512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13</a:t>
            </a:fld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4B4DF-B1E2-4E0B-A180-CB21D5919643}"/>
              </a:ext>
            </a:extLst>
          </p:cNvPr>
          <p:cNvSpPr txBox="1"/>
          <p:nvPr/>
        </p:nvSpPr>
        <p:spPr>
          <a:xfrm>
            <a:off x="841591" y="821108"/>
            <a:ext cx="11155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install</a:t>
            </a:r>
            <a:r>
              <a:rPr lang="fr-BE" dirty="0"/>
              <a:t>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series</a:t>
            </a:r>
            <a:r>
              <a:rPr lang="fr-BE" dirty="0"/>
              <a:t> of Docker containers :</a:t>
            </a:r>
          </a:p>
          <a:p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1 </a:t>
            </a:r>
            <a:r>
              <a:rPr lang="fr-BE" dirty="0" err="1"/>
              <a:t>is</a:t>
            </a:r>
            <a:r>
              <a:rPr lang="fr-BE" dirty="0"/>
              <a:t> about the TRYTON ERP system : </a:t>
            </a:r>
            <a:r>
              <a:rPr lang="fr-BE" dirty="0" err="1"/>
              <a:t>its</a:t>
            </a:r>
            <a:r>
              <a:rPr lang="fr-BE" dirty="0"/>
              <a:t> server application,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and file </a:t>
            </a:r>
            <a:r>
              <a:rPr lang="fr-BE" dirty="0" err="1"/>
              <a:t>systems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2 </a:t>
            </a:r>
            <a:r>
              <a:rPr lang="fr-BE" dirty="0" err="1"/>
              <a:t>is</a:t>
            </a:r>
            <a:r>
              <a:rPr lang="fr-BE" dirty="0"/>
              <a:t> about </a:t>
            </a:r>
            <a:r>
              <a:rPr lang="fr-BE" dirty="0" err="1"/>
              <a:t>managing</a:t>
            </a:r>
            <a:r>
              <a:rPr lang="fr-BE" dirty="0"/>
              <a:t> POSTGRES </a:t>
            </a:r>
            <a:r>
              <a:rPr lang="fr-BE" dirty="0" err="1"/>
              <a:t>databases</a:t>
            </a:r>
            <a:r>
              <a:rPr lang="fr-BE" dirty="0"/>
              <a:t> and </a:t>
            </a:r>
            <a:r>
              <a:rPr lang="fr-BE" dirty="0" err="1"/>
              <a:t>interfacing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« pgAdmin4 »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1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compulsory</a:t>
            </a:r>
            <a:r>
              <a:rPr lang="fr-BE" dirty="0"/>
              <a:t> </a:t>
            </a:r>
            <a:r>
              <a:rPr lang="fr-BE" dirty="0" err="1"/>
              <a:t>since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about the TYTON ERP system : server &amp; </a:t>
            </a:r>
            <a:r>
              <a:rPr lang="fr-BE" dirty="0" err="1"/>
              <a:t>database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2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optional</a:t>
            </a:r>
            <a:r>
              <a:rPr lang="fr-BE" dirty="0"/>
              <a:t> as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purpose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to use « pgAdmin4 » for direct </a:t>
            </a:r>
            <a:r>
              <a:rPr lang="fr-BE" dirty="0" err="1"/>
              <a:t>access</a:t>
            </a:r>
            <a:r>
              <a:rPr lang="fr-BE" dirty="0"/>
              <a:t> to </a:t>
            </a:r>
            <a:r>
              <a:rPr lang="fr-BE" dirty="0" err="1"/>
              <a:t>Postgres</a:t>
            </a:r>
            <a:r>
              <a:rPr lang="fr-BE" dirty="0"/>
              <a:t> </a:t>
            </a:r>
            <a:r>
              <a:rPr lang="fr-BE" dirty="0" err="1"/>
              <a:t>databases</a:t>
            </a:r>
            <a:endParaRPr lang="fr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77CC50-C477-4D4F-865F-33A962DC0D5E}"/>
              </a:ext>
            </a:extLst>
          </p:cNvPr>
          <p:cNvSpPr/>
          <p:nvPr/>
        </p:nvSpPr>
        <p:spPr>
          <a:xfrm>
            <a:off x="11728938" y="6441776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34486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EBC8DFC-E486-4D88-B2E3-D0BC49C814A5}"/>
              </a:ext>
            </a:extLst>
          </p:cNvPr>
          <p:cNvSpPr/>
          <p:nvPr/>
        </p:nvSpPr>
        <p:spPr>
          <a:xfrm>
            <a:off x="833672" y="945062"/>
            <a:ext cx="9838592" cy="1097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0E36A-3DED-4E92-AE53-F7E11FD0B60B}"/>
              </a:ext>
            </a:extLst>
          </p:cNvPr>
          <p:cNvSpPr/>
          <p:nvPr/>
        </p:nvSpPr>
        <p:spPr>
          <a:xfrm>
            <a:off x="846854" y="2595125"/>
            <a:ext cx="4067915" cy="3679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145551" y="6130512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14</a:t>
            </a:fld>
            <a:endParaRPr lang="en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77CC50-C477-4D4F-865F-33A962DC0D5E}"/>
              </a:ext>
            </a:extLst>
          </p:cNvPr>
          <p:cNvSpPr/>
          <p:nvPr/>
        </p:nvSpPr>
        <p:spPr>
          <a:xfrm>
            <a:off x="11728938" y="6441776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C82EC-B513-444C-AF5A-AD7217FB80A9}"/>
              </a:ext>
            </a:extLst>
          </p:cNvPr>
          <p:cNvSpPr txBox="1"/>
          <p:nvPr/>
        </p:nvSpPr>
        <p:spPr>
          <a:xfrm rot="16200000">
            <a:off x="-724451" y="4204890"/>
            <a:ext cx="35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r>
              <a:rPr lang="fr-BE" dirty="0"/>
              <a:t> Containers</a:t>
            </a:r>
            <a:endParaRPr lang="en-B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FC339E-B646-4965-B301-DA146B4EBFC8}"/>
              </a:ext>
            </a:extLst>
          </p:cNvPr>
          <p:cNvSpPr txBox="1"/>
          <p:nvPr/>
        </p:nvSpPr>
        <p:spPr>
          <a:xfrm>
            <a:off x="846855" y="6411439"/>
            <a:ext cx="406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Docker Structure</a:t>
            </a:r>
            <a:endParaRPr lang="en-B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E83A84-83A0-4FA5-A2C1-648160C4A560}"/>
              </a:ext>
            </a:extLst>
          </p:cNvPr>
          <p:cNvSpPr txBox="1"/>
          <p:nvPr/>
        </p:nvSpPr>
        <p:spPr>
          <a:xfrm>
            <a:off x="6604349" y="6411439"/>
            <a:ext cx="406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 Docker Structure (</a:t>
            </a:r>
            <a:r>
              <a:rPr lang="fr-BE" dirty="0" err="1"/>
              <a:t>optional</a:t>
            </a:r>
            <a:r>
              <a:rPr lang="fr-BE" dirty="0"/>
              <a:t>)</a:t>
            </a:r>
            <a:endParaRPr lang="en-B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18E9C5-DB1C-45C1-9E1F-D34CC15744AE}"/>
              </a:ext>
            </a:extLst>
          </p:cNvPr>
          <p:cNvSpPr/>
          <p:nvPr/>
        </p:nvSpPr>
        <p:spPr>
          <a:xfrm>
            <a:off x="6865580" y="1531347"/>
            <a:ext cx="372341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PGADMIN4 User Interface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59C37C-F325-4777-8E55-037EA767EC20}"/>
              </a:ext>
            </a:extLst>
          </p:cNvPr>
          <p:cNvSpPr/>
          <p:nvPr/>
        </p:nvSpPr>
        <p:spPr>
          <a:xfrm>
            <a:off x="1428618" y="1536021"/>
            <a:ext cx="311290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TRYTON User Interface</a:t>
            </a:r>
            <a:endParaRPr lang="en-BE" dirty="0">
              <a:solidFill>
                <a:schemeClr val="tx1"/>
              </a:solidFill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55AAA79-B18B-4D2A-B01C-3EDB74FA517C}"/>
              </a:ext>
            </a:extLst>
          </p:cNvPr>
          <p:cNvCxnSpPr>
            <a:cxnSpLocks/>
            <a:stCxn id="19" idx="2"/>
            <a:endCxn id="72" idx="0"/>
          </p:cNvCxnSpPr>
          <p:nvPr/>
        </p:nvCxnSpPr>
        <p:spPr>
          <a:xfrm rot="5400000">
            <a:off x="2537601" y="2346754"/>
            <a:ext cx="888871" cy="6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877937C-8D03-4A78-B2D0-8D71E8E08A6F}"/>
              </a:ext>
            </a:extLst>
          </p:cNvPr>
          <p:cNvSpPr txBox="1"/>
          <p:nvPr/>
        </p:nvSpPr>
        <p:spPr>
          <a:xfrm rot="16200000">
            <a:off x="594674" y="1302085"/>
            <a:ext cx="96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Browser</a:t>
            </a:r>
            <a:endParaRPr lang="en-B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FA076E-EA5F-4CBD-8CC3-CA6EF83757D6}"/>
              </a:ext>
            </a:extLst>
          </p:cNvPr>
          <p:cNvSpPr txBox="1"/>
          <p:nvPr/>
        </p:nvSpPr>
        <p:spPr>
          <a:xfrm>
            <a:off x="3336868" y="1001183"/>
            <a:ext cx="4964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/>
              <a:t>- TRYTON </a:t>
            </a:r>
            <a:r>
              <a:rPr lang="fr-BE" sz="1200" dirty="0" err="1"/>
              <a:t>is</a:t>
            </a:r>
            <a:r>
              <a:rPr lang="fr-BE" sz="1200" dirty="0"/>
              <a:t> </a:t>
            </a:r>
            <a:r>
              <a:rPr lang="fr-BE" sz="1200" dirty="0" err="1"/>
              <a:t>accessed</a:t>
            </a:r>
            <a:r>
              <a:rPr lang="fr-BE" sz="1200" dirty="0"/>
              <a:t> by default </a:t>
            </a:r>
            <a:r>
              <a:rPr lang="fr-BE" sz="1200" dirty="0" err="1"/>
              <a:t>using</a:t>
            </a:r>
            <a:r>
              <a:rPr lang="fr-BE" sz="1200" dirty="0"/>
              <a:t> « localhost:8000 » for « TRYTON »</a:t>
            </a:r>
          </a:p>
          <a:p>
            <a:r>
              <a:rPr lang="fr-BE" sz="1200" dirty="0"/>
              <a:t>- POSTGRES </a:t>
            </a:r>
            <a:r>
              <a:rPr lang="fr-BE" sz="1200" dirty="0" err="1"/>
              <a:t>is</a:t>
            </a:r>
            <a:r>
              <a:rPr lang="fr-BE" sz="1200" dirty="0"/>
              <a:t> </a:t>
            </a:r>
            <a:r>
              <a:rPr lang="fr-BE" sz="1200" dirty="0" err="1"/>
              <a:t>accessed</a:t>
            </a:r>
            <a:r>
              <a:rPr lang="fr-BE" sz="1200" dirty="0"/>
              <a:t> by default </a:t>
            </a:r>
            <a:r>
              <a:rPr lang="fr-BE" sz="1200" dirty="0" err="1"/>
              <a:t>using</a:t>
            </a:r>
            <a:r>
              <a:rPr lang="fr-BE" sz="1200" dirty="0"/>
              <a:t> « localhost:80 » for « pgAdmin4 »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CB290FB-7D0F-4233-A409-BA69BE1E0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082076" y="4412467"/>
            <a:ext cx="2588902" cy="1089291"/>
          </a:xfrm>
          <a:prstGeom prst="rect">
            <a:avLst/>
          </a:prstGeom>
        </p:spPr>
      </p:pic>
      <p:sp>
        <p:nvSpPr>
          <p:cNvPr id="31" name="Cube 30">
            <a:extLst>
              <a:ext uri="{FF2B5EF4-FFF2-40B4-BE49-F238E27FC236}">
                <a16:creationId xmlns:a16="http://schemas.microsoft.com/office/drawing/2014/main" id="{182848FE-48C0-4D6E-A3E8-8C7249C78B4B}"/>
              </a:ext>
            </a:extLst>
          </p:cNvPr>
          <p:cNvSpPr/>
          <p:nvPr/>
        </p:nvSpPr>
        <p:spPr>
          <a:xfrm>
            <a:off x="1410827" y="4276003"/>
            <a:ext cx="3103756" cy="1754729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5F3D592B-165B-402A-9131-00D475896E84}"/>
              </a:ext>
            </a:extLst>
          </p:cNvPr>
          <p:cNvSpPr/>
          <p:nvPr/>
        </p:nvSpPr>
        <p:spPr>
          <a:xfrm>
            <a:off x="1543069" y="5284639"/>
            <a:ext cx="1219646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Tryton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58" name="Cylinder 57">
            <a:extLst>
              <a:ext uri="{FF2B5EF4-FFF2-40B4-BE49-F238E27FC236}">
                <a16:creationId xmlns:a16="http://schemas.microsoft.com/office/drawing/2014/main" id="{624EEB29-2C34-42AD-BCDC-7AFE2C814E4F}"/>
              </a:ext>
            </a:extLst>
          </p:cNvPr>
          <p:cNvSpPr/>
          <p:nvPr/>
        </p:nvSpPr>
        <p:spPr>
          <a:xfrm>
            <a:off x="3049279" y="5284639"/>
            <a:ext cx="1219646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Postgres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A57666-7D3D-405F-852E-820DA8DFC923}"/>
              </a:ext>
            </a:extLst>
          </p:cNvPr>
          <p:cNvSpPr txBox="1"/>
          <p:nvPr/>
        </p:nvSpPr>
        <p:spPr>
          <a:xfrm>
            <a:off x="1366867" y="4595655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Server</a:t>
            </a:r>
            <a:endParaRPr lang="en-BE" dirty="0"/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29A1C8AD-B8F8-4405-9B67-75AF474C1CD4}"/>
              </a:ext>
            </a:extLst>
          </p:cNvPr>
          <p:cNvSpPr/>
          <p:nvPr/>
        </p:nvSpPr>
        <p:spPr>
          <a:xfrm>
            <a:off x="1392489" y="2794224"/>
            <a:ext cx="3103756" cy="123605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3474E3-3282-4A6C-854B-527091AB5A90}"/>
              </a:ext>
            </a:extLst>
          </p:cNvPr>
          <p:cNvSpPr txBox="1"/>
          <p:nvPr/>
        </p:nvSpPr>
        <p:spPr>
          <a:xfrm>
            <a:off x="1376625" y="3227587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Server</a:t>
            </a:r>
            <a:endParaRPr lang="en-BE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A67485-E9A7-41F5-8780-6556621F2AEF}"/>
              </a:ext>
            </a:extLst>
          </p:cNvPr>
          <p:cNvCxnSpPr>
            <a:cxnSpLocks/>
            <a:stCxn id="72" idx="3"/>
            <a:endCxn id="31" idx="1"/>
          </p:cNvCxnSpPr>
          <p:nvPr/>
        </p:nvCxnSpPr>
        <p:spPr>
          <a:xfrm>
            <a:off x="2909733" y="4030282"/>
            <a:ext cx="3804" cy="3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31536B02-7A78-4A81-A499-6458D23BA02E}"/>
              </a:ext>
            </a:extLst>
          </p:cNvPr>
          <p:cNvSpPr/>
          <p:nvPr/>
        </p:nvSpPr>
        <p:spPr>
          <a:xfrm>
            <a:off x="6604349" y="2595125"/>
            <a:ext cx="4067915" cy="3679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BE56BB70-3468-4F79-B4D3-94459AE9DDA3}"/>
              </a:ext>
            </a:extLst>
          </p:cNvPr>
          <p:cNvSpPr/>
          <p:nvPr/>
        </p:nvSpPr>
        <p:spPr>
          <a:xfrm>
            <a:off x="7168322" y="4276003"/>
            <a:ext cx="3103756" cy="1754729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97" name="Cylinder 96">
            <a:extLst>
              <a:ext uri="{FF2B5EF4-FFF2-40B4-BE49-F238E27FC236}">
                <a16:creationId xmlns:a16="http://schemas.microsoft.com/office/drawing/2014/main" id="{2E51FC35-71D1-4245-9482-62B0D8DE33B9}"/>
              </a:ext>
            </a:extLst>
          </p:cNvPr>
          <p:cNvSpPr/>
          <p:nvPr/>
        </p:nvSpPr>
        <p:spPr>
          <a:xfrm>
            <a:off x="8127969" y="5320552"/>
            <a:ext cx="1078518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Postgres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AB97DB2-6328-403F-B03B-3B30C8CBC7FF}"/>
              </a:ext>
            </a:extLst>
          </p:cNvPr>
          <p:cNvSpPr txBox="1"/>
          <p:nvPr/>
        </p:nvSpPr>
        <p:spPr>
          <a:xfrm>
            <a:off x="7124362" y="4595655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Server</a:t>
            </a:r>
            <a:endParaRPr lang="en-BE" dirty="0"/>
          </a:p>
        </p:txBody>
      </p:sp>
      <p:sp>
        <p:nvSpPr>
          <p:cNvPr id="99" name="Cube 98">
            <a:extLst>
              <a:ext uri="{FF2B5EF4-FFF2-40B4-BE49-F238E27FC236}">
                <a16:creationId xmlns:a16="http://schemas.microsoft.com/office/drawing/2014/main" id="{6E3E6621-0599-4F8F-ABA1-6B8B63A34069}"/>
              </a:ext>
            </a:extLst>
          </p:cNvPr>
          <p:cNvSpPr/>
          <p:nvPr/>
        </p:nvSpPr>
        <p:spPr>
          <a:xfrm>
            <a:off x="7149984" y="2794224"/>
            <a:ext cx="3103756" cy="123605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16F988D-6A4D-42A3-9D6E-464D2370BE48}"/>
              </a:ext>
            </a:extLst>
          </p:cNvPr>
          <p:cNvSpPr txBox="1"/>
          <p:nvPr/>
        </p:nvSpPr>
        <p:spPr>
          <a:xfrm>
            <a:off x="7134120" y="3227587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Server</a:t>
            </a:r>
            <a:endParaRPr lang="en-BE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4A84BD5-8F51-4BF5-B048-41FD686219AE}"/>
              </a:ext>
            </a:extLst>
          </p:cNvPr>
          <p:cNvCxnSpPr>
            <a:cxnSpLocks/>
            <a:stCxn id="99" idx="3"/>
            <a:endCxn id="95" idx="1"/>
          </p:cNvCxnSpPr>
          <p:nvPr/>
        </p:nvCxnSpPr>
        <p:spPr>
          <a:xfrm>
            <a:off x="8667228" y="4030282"/>
            <a:ext cx="3804" cy="3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001C2E0-4211-4B28-A5F0-541952714FBC}"/>
              </a:ext>
            </a:extLst>
          </p:cNvPr>
          <p:cNvCxnSpPr>
            <a:cxnSpLocks/>
            <a:stCxn id="18" idx="2"/>
            <a:endCxn id="99" idx="0"/>
          </p:cNvCxnSpPr>
          <p:nvPr/>
        </p:nvCxnSpPr>
        <p:spPr>
          <a:xfrm rot="16200000" flipH="1">
            <a:off x="8285118" y="2342845"/>
            <a:ext cx="893545" cy="9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A0D82AB-AF30-4FED-A486-DDC2AADD4FB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04050" y="3657972"/>
            <a:ext cx="2630070" cy="1447763"/>
          </a:xfrm>
          <a:prstGeom prst="bentConnector3">
            <a:avLst>
              <a:gd name="adj1" fmla="val 426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217755-90E1-4F1E-BAFC-30CA9D3082A6}"/>
              </a:ext>
            </a:extLst>
          </p:cNvPr>
          <p:cNvSpPr txBox="1"/>
          <p:nvPr/>
        </p:nvSpPr>
        <p:spPr>
          <a:xfrm rot="16200000">
            <a:off x="5025923" y="4250116"/>
            <a:ext cx="367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Postgres</a:t>
            </a:r>
            <a:r>
              <a:rPr lang="fr-BE" dirty="0"/>
              <a:t> &amp; pgadmin4 Containers</a:t>
            </a:r>
            <a:endParaRPr lang="en-BE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BD7A4F9-CD86-425B-B49C-6070716EDBDF}"/>
              </a:ext>
            </a:extLst>
          </p:cNvPr>
          <p:cNvSpPr txBox="1"/>
          <p:nvPr/>
        </p:nvSpPr>
        <p:spPr>
          <a:xfrm>
            <a:off x="5148381" y="5361083"/>
            <a:ext cx="1177210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600" dirty="0" err="1"/>
              <a:t>Optional</a:t>
            </a:r>
            <a:endParaRPr lang="en-BE" sz="160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6B0D7D0-4B8C-4835-B5F4-EF563FDFC582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4295323" y="5530360"/>
            <a:ext cx="853058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CC56BAA-4CBF-4DB9-905A-A5EC583E8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881" y="2652630"/>
            <a:ext cx="1089292" cy="93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59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and </a:t>
            </a:r>
            <a:r>
              <a:rPr lang="fr-BE" dirty="0" err="1"/>
              <a:t>Databases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994223"/>
            <a:ext cx="108428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Installing</a:t>
            </a:r>
            <a:r>
              <a:rPr lang="fr-BE" b="1" dirty="0"/>
              <a:t> TRYTON ERP Containers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TRYTON Docker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installed</a:t>
            </a:r>
            <a:r>
              <a:rPr lang="fr-BE" dirty="0"/>
              <a:t> in one of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ways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respect to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and files container :</a:t>
            </a:r>
          </a:p>
          <a:p>
            <a:endParaRPr lang="fr-BE" dirty="0"/>
          </a:p>
          <a:p>
            <a:r>
              <a:rPr lang="fr-BE" dirty="0"/>
              <a:t>- In a permanent fashion. It </a:t>
            </a:r>
            <a:r>
              <a:rPr lang="fr-BE" dirty="0" err="1"/>
              <a:t>means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</a:t>
            </a:r>
            <a:r>
              <a:rPr lang="fr-BE" dirty="0" err="1"/>
              <a:t>any</a:t>
            </a:r>
            <a:r>
              <a:rPr lang="fr-BE" dirty="0"/>
              <a:t> « </a:t>
            </a:r>
            <a:r>
              <a:rPr lang="fr-BE" dirty="0" err="1"/>
              <a:t>attachment</a:t>
            </a:r>
            <a:r>
              <a:rPr lang="fr-BE" dirty="0"/>
              <a:t> » files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remain</a:t>
            </a:r>
            <a:r>
              <a:rPr lang="fr-BE" dirty="0"/>
              <a:t> </a:t>
            </a:r>
            <a:r>
              <a:rPr lang="fr-BE" dirty="0" err="1"/>
              <a:t>available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a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, </a:t>
            </a:r>
            <a:r>
              <a:rPr lang="fr-BE" dirty="0" err="1"/>
              <a:t>accidentally</a:t>
            </a:r>
            <a:r>
              <a:rPr lang="fr-BE" dirty="0"/>
              <a:t> or not. </a:t>
            </a:r>
          </a:p>
          <a:p>
            <a:r>
              <a:rPr lang="fr-BE" dirty="0"/>
              <a:t>- In a semi-permanent fashion. It </a:t>
            </a:r>
            <a:r>
              <a:rPr lang="fr-BE" dirty="0" err="1"/>
              <a:t>means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if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delete</a:t>
            </a:r>
            <a:r>
              <a:rPr lang="fr-BE" dirty="0"/>
              <a:t> the Docker container the TRYTON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disappear</a:t>
            </a:r>
            <a:r>
              <a:rPr lang="fr-BE" dirty="0"/>
              <a:t> </a:t>
            </a:r>
            <a:r>
              <a:rPr lang="fr-BE" dirty="0" err="1"/>
              <a:t>together</a:t>
            </a:r>
            <a:r>
              <a:rPr lang="fr-BE" dirty="0"/>
              <a:t> </a:t>
            </a:r>
            <a:r>
              <a:rPr lang="fr-BE" dirty="0" err="1"/>
              <a:t>witn</a:t>
            </a:r>
            <a:r>
              <a:rPr lang="fr-BE" dirty="0"/>
              <a:t> </a:t>
            </a:r>
            <a:r>
              <a:rPr lang="fr-BE" dirty="0" err="1"/>
              <a:t>any</a:t>
            </a:r>
            <a:r>
              <a:rPr lang="fr-BE" dirty="0"/>
              <a:t> « </a:t>
            </a:r>
            <a:r>
              <a:rPr lang="fr-BE" dirty="0" err="1"/>
              <a:t>attachment</a:t>
            </a:r>
            <a:r>
              <a:rPr lang="fr-BE" dirty="0"/>
              <a:t> » files </a:t>
            </a:r>
            <a:r>
              <a:rPr lang="fr-BE" dirty="0" err="1"/>
              <a:t>storing</a:t>
            </a:r>
            <a:r>
              <a:rPr lang="fr-BE" dirty="0"/>
              <a:t> information </a:t>
            </a:r>
            <a:r>
              <a:rPr lang="fr-BE" dirty="0" err="1"/>
              <a:t>alongside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.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15</a:t>
            </a:fld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D9124-9C49-4859-97EC-2DA3EFE0A78C}"/>
              </a:ext>
            </a:extLst>
          </p:cNvPr>
          <p:cNvSpPr txBox="1"/>
          <p:nvPr/>
        </p:nvSpPr>
        <p:spPr>
          <a:xfrm>
            <a:off x="838200" y="3712122"/>
            <a:ext cx="1084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Installing</a:t>
            </a:r>
            <a:r>
              <a:rPr lang="fr-BE" b="1" dirty="0"/>
              <a:t> POSTGRES Containers (</a:t>
            </a:r>
            <a:r>
              <a:rPr lang="fr-BE" b="1" dirty="0" err="1"/>
              <a:t>Optional</a:t>
            </a:r>
            <a:r>
              <a:rPr lang="fr-BE" b="1" dirty="0"/>
              <a:t>)</a:t>
            </a:r>
          </a:p>
          <a:p>
            <a:endParaRPr lang="fr-BE" dirty="0"/>
          </a:p>
          <a:p>
            <a:r>
              <a:rPr lang="fr-BE" dirty="0"/>
              <a:t>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remark</a:t>
            </a:r>
            <a:r>
              <a:rPr lang="fr-BE" dirty="0"/>
              <a:t> </a:t>
            </a:r>
            <a:r>
              <a:rPr lang="fr-BE" dirty="0" err="1"/>
              <a:t>applies</a:t>
            </a:r>
            <a:r>
              <a:rPr lang="fr-BE" dirty="0"/>
              <a:t>.</a:t>
            </a:r>
            <a:endParaRPr lang="en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8976AC-343C-4A94-B09C-2D1AAE7478C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F3907-631D-4F93-AC75-67C6E530E924}"/>
              </a:ext>
            </a:extLst>
          </p:cNvPr>
          <p:cNvSpPr txBox="1"/>
          <p:nvPr/>
        </p:nvSpPr>
        <p:spPr>
          <a:xfrm>
            <a:off x="838200" y="5176912"/>
            <a:ext cx="1084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Convention about </a:t>
            </a:r>
            <a:r>
              <a:rPr lang="fr-BE" b="1" dirty="0" err="1"/>
              <a:t>password</a:t>
            </a:r>
            <a:r>
              <a:rPr lang="fr-BE" b="1" dirty="0"/>
              <a:t> </a:t>
            </a:r>
            <a:r>
              <a:rPr lang="fr-BE" b="1" dirty="0" err="1"/>
              <a:t>names</a:t>
            </a:r>
            <a:endParaRPr lang="fr-BE" b="1" dirty="0"/>
          </a:p>
          <a:p>
            <a:endParaRPr lang="fr-BE" dirty="0"/>
          </a:p>
          <a:p>
            <a:r>
              <a:rPr lang="fr-BE" dirty="0" err="1"/>
              <a:t>Everywhere</a:t>
            </a:r>
            <a:r>
              <a:rPr lang="fr-BE" dirty="0"/>
              <a:t> a </a:t>
            </a:r>
            <a:r>
              <a:rPr lang="fr-BE" dirty="0" err="1"/>
              <a:t>password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needed</a:t>
            </a:r>
            <a:r>
              <a:rPr lang="fr-BE" dirty="0"/>
              <a:t>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give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the value « </a:t>
            </a:r>
            <a:r>
              <a:rPr lang="fr-BE" dirty="0" err="1"/>
              <a:t>Password</a:t>
            </a:r>
            <a:r>
              <a:rPr lang="fr-BE" dirty="0"/>
              <a:t> »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71872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16</a:t>
            </a:fld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8832C5-4DEF-4BC2-B44F-3D61F519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39351"/>
            <a:ext cx="11228102" cy="1073533"/>
          </a:xfrm>
          <a:prstGeom prst="rect">
            <a:avLst/>
          </a:prstGeom>
        </p:spPr>
      </p:pic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8209E01-DA47-40E5-A032-DEC04E3B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15643"/>
              </p:ext>
            </p:extLst>
          </p:nvPr>
        </p:nvGraphicFramePr>
        <p:xfrm>
          <a:off x="838200" y="1902802"/>
          <a:ext cx="109962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431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5481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Container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run hello-world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Check installation </a:t>
                      </a:r>
                      <a:r>
                        <a:rPr lang="fr-BE" dirty="0" err="1"/>
                        <a:t>still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operational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 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2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stop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Stop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8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start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Start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1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</a:t>
                      </a:r>
                      <a:r>
                        <a:rPr lang="fr-BE" dirty="0" err="1"/>
                        <a:t>rm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0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logs </a:t>
                      </a:r>
                      <a:r>
                        <a:rPr lang="en-US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Logs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83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system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containers,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 and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2904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9CA6BD9-1B7A-488B-8523-9B331998971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8D0A8-F830-4F83-9008-E529F80BF0F4}"/>
              </a:ext>
            </a:extLst>
          </p:cNvPr>
          <p:cNvSpPr txBox="1"/>
          <p:nvPr/>
        </p:nvSpPr>
        <p:spPr>
          <a:xfrm>
            <a:off x="838200" y="879796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Most </a:t>
            </a:r>
            <a:r>
              <a:rPr lang="fr-BE" dirty="0" err="1"/>
              <a:t>commands</a:t>
            </a:r>
            <a:r>
              <a:rPr lang="fr-BE" dirty="0"/>
              <a:t> have been </a:t>
            </a:r>
            <a:r>
              <a:rPr lang="fr-BE" dirty="0" err="1"/>
              <a:t>explored</a:t>
            </a:r>
            <a:r>
              <a:rPr lang="fr-BE" dirty="0"/>
              <a:t> </a:t>
            </a:r>
            <a:r>
              <a:rPr lang="fr-BE" dirty="0" err="1"/>
              <a:t>during</a:t>
            </a:r>
            <a:r>
              <a:rPr lang="fr-BE" dirty="0"/>
              <a:t> the installation process.</a:t>
            </a:r>
            <a:br>
              <a:rPr lang="fr-BE" dirty="0"/>
            </a:b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repeat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here</a:t>
            </a:r>
            <a:r>
              <a:rPr lang="fr-BE" dirty="0"/>
              <a:t> for </a:t>
            </a:r>
            <a:r>
              <a:rPr lang="fr-BE" dirty="0" err="1"/>
              <a:t>convenience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685231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17</a:t>
            </a:fld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F53ACCD-8852-460E-907F-3033AE2F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171166"/>
              </p:ext>
            </p:extLst>
          </p:nvPr>
        </p:nvGraphicFramePr>
        <p:xfrm>
          <a:off x="838200" y="827314"/>
          <a:ext cx="112160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54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72300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create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rm </a:t>
                      </a:r>
                      <a:r>
                        <a:rPr lang="en-US" dirty="0" err="1"/>
                        <a:t>a_volume_name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volumes.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not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inspect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12219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5B4DC566-1E7F-4A9B-8FC9-8A975D5A1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654215"/>
              </p:ext>
            </p:extLst>
          </p:nvPr>
        </p:nvGraphicFramePr>
        <p:xfrm>
          <a:off x="823546" y="3080163"/>
          <a:ext cx="1119553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28339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create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networks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rm </a:t>
                      </a:r>
                      <a:r>
                        <a:rPr lang="en-US" dirty="0" err="1"/>
                        <a:t>a_network_name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not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inspect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0122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539E0CF-CEEB-4704-8164-D7A0D2145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18257"/>
            <a:ext cx="3448050" cy="1343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F73FD1-E39E-4E7E-927C-3B7B1849F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2" y="5418257"/>
            <a:ext cx="3486150" cy="1181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8A02A5A-CD85-47D0-95A8-9162037A1BD1}"/>
              </a:ext>
            </a:extLst>
          </p:cNvPr>
          <p:cNvSpPr/>
          <p:nvPr/>
        </p:nvSpPr>
        <p:spPr>
          <a:xfrm>
            <a:off x="11721000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5919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« Permanent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5867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199" y="908146"/>
            <a:ext cx="107852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</a:t>
            </a:r>
            <a:r>
              <a:rPr lang="fr-BE" dirty="0" err="1"/>
              <a:t>next</a:t>
            </a:r>
            <a:r>
              <a:rPr lang="fr-BE" dirty="0"/>
              <a:t> slides </a:t>
            </a:r>
            <a:r>
              <a:rPr lang="fr-BE" dirty="0" err="1"/>
              <a:t>demonstrate</a:t>
            </a:r>
            <a:r>
              <a:rPr lang="fr-BE" dirty="0"/>
              <a:t> a </a:t>
            </a:r>
            <a:r>
              <a:rPr lang="fr-BE" dirty="0" err="1"/>
              <a:t>way</a:t>
            </a:r>
            <a:r>
              <a:rPr lang="fr-BE" dirty="0"/>
              <a:t> of setting up the 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environment</a:t>
            </a:r>
            <a:r>
              <a:rPr lang="fr-BE" dirty="0"/>
              <a:t> </a:t>
            </a:r>
            <a:r>
              <a:rPr lang="fr-BE" dirty="0" err="1"/>
              <a:t>whereby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the files are </a:t>
            </a:r>
            <a:r>
              <a:rPr lang="fr-BE" dirty="0" err="1"/>
              <a:t>preserved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</a:t>
            </a:r>
            <a:r>
              <a:rPr lang="fr-BE" dirty="0" err="1"/>
              <a:t>corresponding</a:t>
            </a:r>
            <a:r>
              <a:rPr lang="fr-BE" dirty="0"/>
              <a:t> TRYTON container </a:t>
            </a:r>
            <a:r>
              <a:rPr lang="fr-BE" dirty="0" err="1"/>
              <a:t>is</a:t>
            </a:r>
            <a:r>
              <a:rPr lang="fr-BE" dirty="0"/>
              <a:t> « </a:t>
            </a:r>
            <a:r>
              <a:rPr lang="fr-BE" dirty="0" err="1"/>
              <a:t>removed</a:t>
            </a:r>
            <a:r>
              <a:rPr lang="fr-BE" dirty="0"/>
              <a:t> ».</a:t>
            </a:r>
            <a:br>
              <a:rPr lang="fr-BE" dirty="0"/>
            </a:br>
            <a:br>
              <a:rPr lang="fr-BE" dirty="0"/>
            </a:br>
            <a:r>
              <a:rPr lang="fr-BE" dirty="0" err="1"/>
              <a:t>Refer</a:t>
            </a:r>
            <a:r>
              <a:rPr lang="fr-BE" dirty="0"/>
              <a:t> to :</a:t>
            </a:r>
          </a:p>
          <a:p>
            <a:r>
              <a:rPr lang="fr-BE" dirty="0"/>
              <a:t>[</a:t>
            </a:r>
            <a:r>
              <a:rPr lang="fr-BE" dirty="0">
                <a:hlinkClick r:id="rId2"/>
              </a:rPr>
              <a:t>https://discuss.tryton.org/t/how-to-run-tryton-using-docker/3200</a:t>
            </a:r>
            <a:r>
              <a:rPr lang="fr-BE" dirty="0"/>
              <a:t>]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special</a:t>
            </a:r>
            <a:r>
              <a:rPr lang="fr-BE" dirty="0"/>
              <a:t> </a:t>
            </a:r>
            <a:r>
              <a:rPr lang="fr-BE" dirty="0" err="1"/>
              <a:t>credits</a:t>
            </a:r>
            <a:r>
              <a:rPr lang="fr-BE" dirty="0"/>
              <a:t> to David Harper</a:t>
            </a:r>
          </a:p>
          <a:p>
            <a:r>
              <a:rPr lang="en-US" dirty="0">
                <a:hlinkClick r:id="rId3"/>
              </a:rPr>
              <a:t>https://stackoverflow.com/questions/18496940/how-to-deal-with-persistent-storage-e-g-databases-in-docker</a:t>
            </a:r>
            <a:endParaRPr lang="en-US" dirty="0"/>
          </a:p>
          <a:p>
            <a:r>
              <a:rPr lang="en-US" dirty="0">
                <a:hlinkClick r:id="rId4"/>
              </a:rPr>
              <a:t>https://docs.docker.com/storage/volumes/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68F4B-1A9E-4DFC-BEE9-2A155114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19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0D3F7-9541-4AFE-9A27-766107BCF53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8363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Foreword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838199" y="910496"/>
            <a:ext cx="1106658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This </a:t>
            </a:r>
            <a:r>
              <a:rPr lang="fr-BE" dirty="0" err="1"/>
              <a:t>presentation</a:t>
            </a:r>
            <a:r>
              <a:rPr lang="fr-BE" dirty="0"/>
              <a:t> </a:t>
            </a:r>
            <a:r>
              <a:rPr lang="fr-BE" dirty="0" err="1"/>
              <a:t>aims</a:t>
            </a:r>
            <a:r>
              <a:rPr lang="fr-BE" dirty="0"/>
              <a:t> to </a:t>
            </a:r>
            <a:r>
              <a:rPr lang="fr-BE" dirty="0" err="1"/>
              <a:t>expedite</a:t>
            </a:r>
            <a:r>
              <a:rPr lang="fr-BE" dirty="0"/>
              <a:t> the process of </a:t>
            </a:r>
            <a:r>
              <a:rPr lang="fr-BE" dirty="0" err="1"/>
              <a:t>learning</a:t>
            </a:r>
            <a:r>
              <a:rPr lang="fr-BE" dirty="0"/>
              <a:t> the basics of the TRYTON ERP. It </a:t>
            </a:r>
            <a:r>
              <a:rPr lang="fr-BE" dirty="0" err="1"/>
              <a:t>rests</a:t>
            </a:r>
            <a:r>
              <a:rPr lang="fr-BE" dirty="0"/>
              <a:t> on a </a:t>
            </a:r>
            <a:r>
              <a:rPr lang="fr-BE" dirty="0" err="1"/>
              <a:t>personal</a:t>
            </a:r>
            <a:r>
              <a:rPr lang="fr-BE" dirty="0"/>
              <a:t> initiative. The content </a:t>
            </a:r>
            <a:r>
              <a:rPr lang="fr-BE" dirty="0" err="1"/>
              <a:t>does</a:t>
            </a:r>
            <a:r>
              <a:rPr lang="fr-BE" dirty="0"/>
              <a:t> not replace official TRYTON documentation in </a:t>
            </a:r>
            <a:r>
              <a:rPr lang="fr-BE" dirty="0" err="1"/>
              <a:t>any</a:t>
            </a:r>
            <a:r>
              <a:rPr lang="fr-BE" dirty="0"/>
              <a:t> </a:t>
            </a:r>
            <a:r>
              <a:rPr lang="fr-BE" dirty="0" err="1"/>
              <a:t>manner</a:t>
            </a:r>
            <a:r>
              <a:rPr lang="fr-BE" dirty="0"/>
              <a:t>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System </a:t>
            </a:r>
            <a:r>
              <a:rPr lang="fr-BE" dirty="0" err="1"/>
              <a:t>administrators</a:t>
            </a:r>
            <a:r>
              <a:rPr lang="fr-BE" dirty="0"/>
              <a:t> and end-</a:t>
            </a:r>
            <a:r>
              <a:rPr lang="fr-BE" dirty="0" err="1"/>
              <a:t>users</a:t>
            </a:r>
            <a:r>
              <a:rPr lang="fr-BE" dirty="0"/>
              <a:t> </a:t>
            </a:r>
            <a:r>
              <a:rPr lang="fr-BE" dirty="0" err="1"/>
              <a:t>who</a:t>
            </a:r>
            <a:r>
              <a:rPr lang="fr-BE" dirty="0"/>
              <a:t> </a:t>
            </a:r>
            <a:r>
              <a:rPr lang="fr-BE" dirty="0" err="1"/>
              <a:t>want</a:t>
            </a:r>
            <a:r>
              <a:rPr lang="fr-BE" dirty="0"/>
              <a:t> to explore </a:t>
            </a:r>
            <a:r>
              <a:rPr lang="fr-BE" dirty="0" err="1"/>
              <a:t>this</a:t>
            </a:r>
            <a:r>
              <a:rPr lang="fr-BE" dirty="0"/>
              <a:t> package </a:t>
            </a:r>
            <a:r>
              <a:rPr lang="fr-BE" dirty="0" err="1"/>
              <a:t>should</a:t>
            </a:r>
            <a:r>
              <a:rPr lang="fr-BE" dirty="0"/>
              <a:t> </a:t>
            </a:r>
            <a:r>
              <a:rPr lang="fr-BE" dirty="0" err="1"/>
              <a:t>benefit</a:t>
            </a:r>
            <a:r>
              <a:rPr lang="fr-BE" dirty="0"/>
              <a:t>. On the </a:t>
            </a:r>
            <a:r>
              <a:rPr lang="fr-BE" dirty="0" err="1"/>
              <a:t>other</a:t>
            </a:r>
            <a:r>
              <a:rPr lang="fr-BE" dirty="0"/>
              <a:t> hand,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practise</a:t>
            </a:r>
            <a:r>
              <a:rPr lang="fr-BE" dirty="0"/>
              <a:t> the system </a:t>
            </a:r>
            <a:r>
              <a:rPr lang="fr-BE" dirty="0" err="1"/>
              <a:t>already</a:t>
            </a:r>
            <a:r>
              <a:rPr lang="fr-BE" dirty="0"/>
              <a:t>, the </a:t>
            </a:r>
            <a:r>
              <a:rPr lang="fr-BE" dirty="0" err="1"/>
              <a:t>present</a:t>
            </a:r>
            <a:r>
              <a:rPr lang="fr-BE" dirty="0"/>
              <a:t> </a:t>
            </a:r>
            <a:r>
              <a:rPr lang="fr-BE" dirty="0" err="1"/>
              <a:t>material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of </a:t>
            </a:r>
            <a:r>
              <a:rPr lang="fr-BE" dirty="0" err="1"/>
              <a:t>little</a:t>
            </a:r>
            <a:r>
              <a:rPr lang="fr-BE" dirty="0"/>
              <a:t> </a:t>
            </a:r>
            <a:r>
              <a:rPr lang="fr-BE" dirty="0" err="1"/>
              <a:t>added</a:t>
            </a:r>
            <a:r>
              <a:rPr lang="fr-BE" dirty="0"/>
              <a:t> value. Are </a:t>
            </a:r>
            <a:r>
              <a:rPr lang="fr-BE" dirty="0" err="1"/>
              <a:t>described</a:t>
            </a:r>
            <a:r>
              <a:rPr lang="fr-BE" dirty="0"/>
              <a:t> an </a:t>
            </a:r>
            <a:r>
              <a:rPr lang="fr-BE" i="1" dirty="0"/>
              <a:t>installation </a:t>
            </a:r>
            <a:r>
              <a:rPr lang="fr-BE" i="1" dirty="0" err="1"/>
              <a:t>procedure</a:t>
            </a:r>
            <a:r>
              <a:rPr lang="fr-BE" i="1" dirty="0"/>
              <a:t> </a:t>
            </a:r>
            <a:r>
              <a:rPr lang="fr-BE" dirty="0"/>
              <a:t>as </a:t>
            </a:r>
            <a:r>
              <a:rPr lang="fr-BE" dirty="0" err="1"/>
              <a:t>well</a:t>
            </a:r>
            <a:r>
              <a:rPr lang="fr-BE" dirty="0"/>
              <a:t> as </a:t>
            </a:r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i="1" dirty="0"/>
              <a:t>use cases </a:t>
            </a:r>
            <a:r>
              <a:rPr lang="fr-BE" dirty="0"/>
              <a:t>by </a:t>
            </a:r>
            <a:r>
              <a:rPr lang="fr-BE" dirty="0" err="1"/>
              <a:t>example</a:t>
            </a:r>
            <a:r>
              <a:rPr lang="fr-BE" dirty="0"/>
              <a:t>. There are explicative documents as </a:t>
            </a:r>
            <a:r>
              <a:rPr lang="fr-BE" dirty="0" err="1"/>
              <a:t>well</a:t>
            </a:r>
            <a:r>
              <a:rPr lang="fr-BE" dirty="0"/>
              <a:t> as </a:t>
            </a:r>
            <a:r>
              <a:rPr lang="fr-BE" dirty="0" err="1"/>
              <a:t>accompanying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samples</a:t>
            </a:r>
            <a:r>
              <a:rPr lang="fr-BE" dirty="0"/>
              <a:t> and </a:t>
            </a:r>
            <a:r>
              <a:rPr lang="fr-BE" dirty="0" err="1"/>
              <a:t>execution</a:t>
            </a:r>
            <a:r>
              <a:rPr lang="fr-BE" dirty="0"/>
              <a:t> scripts.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</a:t>
            </a:r>
            <a:r>
              <a:rPr lang="fr-BE" dirty="0" err="1"/>
              <a:t>material</a:t>
            </a:r>
            <a:r>
              <a:rPr lang="fr-BE" dirty="0"/>
              <a:t> relates to TRYTON 5.8 on Windows 10 Home. There </a:t>
            </a:r>
            <a:r>
              <a:rPr lang="fr-BE" dirty="0" err="1"/>
              <a:t>is</a:t>
            </a:r>
            <a:r>
              <a:rPr lang="fr-BE" dirty="0"/>
              <a:t> no </a:t>
            </a:r>
            <a:r>
              <a:rPr lang="fr-BE" dirty="0" err="1"/>
              <a:t>warranty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results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or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achieved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a </a:t>
            </a:r>
            <a:r>
              <a:rPr lang="fr-BE" dirty="0" err="1"/>
              <a:t>different</a:t>
            </a:r>
            <a:r>
              <a:rPr lang="fr-BE" dirty="0"/>
              <a:t> setup. In </a:t>
            </a:r>
            <a:r>
              <a:rPr lang="fr-BE" dirty="0" err="1"/>
              <a:t>particular</a:t>
            </a:r>
            <a:r>
              <a:rPr lang="fr-BE" dirty="0"/>
              <a:t>, the </a:t>
            </a:r>
            <a:r>
              <a:rPr lang="fr-BE" dirty="0" err="1"/>
              <a:t>author</a:t>
            </a:r>
            <a:r>
              <a:rPr lang="fr-BE" dirty="0"/>
              <a:t> </a:t>
            </a:r>
            <a:r>
              <a:rPr lang="fr-BE" dirty="0" err="1"/>
              <a:t>cannot</a:t>
            </a:r>
            <a:r>
              <a:rPr lang="fr-BE" dirty="0"/>
              <a:t> </a:t>
            </a:r>
            <a:r>
              <a:rPr lang="fr-BE" dirty="0" err="1"/>
              <a:t>take</a:t>
            </a:r>
            <a:r>
              <a:rPr lang="fr-BE" dirty="0"/>
              <a:t> </a:t>
            </a:r>
            <a:r>
              <a:rPr lang="fr-BE" dirty="0" err="1"/>
              <a:t>responsibility</a:t>
            </a:r>
            <a:r>
              <a:rPr lang="fr-BE" dirty="0"/>
              <a:t> for </a:t>
            </a:r>
            <a:r>
              <a:rPr lang="fr-BE" dirty="0" err="1"/>
              <a:t>loss</a:t>
            </a:r>
            <a:r>
              <a:rPr lang="fr-BE" dirty="0"/>
              <a:t> or corruption of data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would</a:t>
            </a:r>
            <a:r>
              <a:rPr lang="fr-BE" dirty="0"/>
              <a:t> </a:t>
            </a:r>
            <a:r>
              <a:rPr lang="fr-BE" dirty="0" err="1"/>
              <a:t>result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handling </a:t>
            </a:r>
            <a:r>
              <a:rPr lang="fr-BE" dirty="0" err="1"/>
              <a:t>processes</a:t>
            </a:r>
            <a:r>
              <a:rPr lang="fr-BE" dirty="0"/>
              <a:t> </a:t>
            </a:r>
            <a:r>
              <a:rPr lang="fr-BE" dirty="0" err="1"/>
              <a:t>based</a:t>
            </a:r>
            <a:r>
              <a:rPr lang="fr-BE" dirty="0"/>
              <a:t> on </a:t>
            </a:r>
            <a:r>
              <a:rPr lang="fr-BE" dirty="0" err="1"/>
              <a:t>given</a:t>
            </a:r>
            <a:r>
              <a:rPr lang="fr-BE" dirty="0"/>
              <a:t> information. Production-grade system usage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differ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exposed</a:t>
            </a:r>
            <a:r>
              <a:rPr lang="fr-BE" dirty="0"/>
              <a:t> techniques </a:t>
            </a:r>
            <a:r>
              <a:rPr lang="fr-BE" dirty="0" err="1"/>
              <a:t>that</a:t>
            </a:r>
            <a:r>
              <a:rPr lang="fr-BE" dirty="0"/>
              <a:t> are </a:t>
            </a:r>
            <a:r>
              <a:rPr lang="fr-BE" dirty="0" err="1"/>
              <a:t>meant</a:t>
            </a:r>
            <a:r>
              <a:rPr lang="fr-BE" dirty="0"/>
              <a:t> to </a:t>
            </a:r>
            <a:r>
              <a:rPr lang="fr-BE" dirty="0" err="1"/>
              <a:t>keep</a:t>
            </a:r>
            <a:r>
              <a:rPr lang="fr-BE" dirty="0"/>
              <a:t> the </a:t>
            </a:r>
            <a:r>
              <a:rPr lang="fr-BE" dirty="0" err="1"/>
              <a:t>explanations</a:t>
            </a:r>
            <a:r>
              <a:rPr lang="fr-BE" dirty="0"/>
              <a:t> as concise as possible.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</a:t>
            </a:r>
            <a:r>
              <a:rPr lang="fr-BE" dirty="0" err="1"/>
              <a:t>author</a:t>
            </a:r>
            <a:r>
              <a:rPr lang="fr-BE" dirty="0"/>
              <a:t> </a:t>
            </a:r>
            <a:r>
              <a:rPr lang="fr-BE" dirty="0" err="1"/>
              <a:t>acknowledges</a:t>
            </a:r>
            <a:r>
              <a:rPr lang="fr-BE" dirty="0"/>
              <a:t> documentation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he</a:t>
            </a:r>
            <a:r>
              <a:rPr lang="fr-BE" dirty="0"/>
              <a:t> </a:t>
            </a:r>
            <a:r>
              <a:rPr lang="fr-BE" dirty="0" err="1"/>
              <a:t>had</a:t>
            </a:r>
            <a:r>
              <a:rPr lang="fr-BE" dirty="0"/>
              <a:t> the </a:t>
            </a:r>
            <a:r>
              <a:rPr lang="fr-BE" dirty="0" err="1"/>
              <a:t>opportunity</a:t>
            </a:r>
            <a:r>
              <a:rPr lang="fr-BE" dirty="0"/>
              <a:t> to analyse for the </a:t>
            </a:r>
            <a:r>
              <a:rPr lang="fr-BE" dirty="0" err="1"/>
              <a:t>purpose</a:t>
            </a:r>
            <a:r>
              <a:rPr lang="fr-BE" dirty="0"/>
              <a:t> of </a:t>
            </a:r>
            <a:r>
              <a:rPr lang="en-GB" dirty="0"/>
              <a:t>creating</a:t>
            </a:r>
            <a:r>
              <a:rPr lang="fr-BE" dirty="0"/>
              <a:t> the </a:t>
            </a:r>
            <a:r>
              <a:rPr lang="fr-BE" dirty="0" err="1"/>
              <a:t>present</a:t>
            </a:r>
            <a:r>
              <a:rPr lang="fr-BE" dirty="0"/>
              <a:t> </a:t>
            </a:r>
            <a:r>
              <a:rPr lang="fr-BE" dirty="0" err="1"/>
              <a:t>material</a:t>
            </a:r>
            <a:r>
              <a:rPr lang="fr-BE" dirty="0"/>
              <a:t>. </a:t>
            </a:r>
            <a:r>
              <a:rPr lang="en-GB" dirty="0"/>
              <a:t>Special credit to @ced, @pokoli, @dave, @edbo on the </a:t>
            </a:r>
            <a:r>
              <a:rPr lang="en-GB" dirty="0">
                <a:hlinkClick r:id="rId2"/>
              </a:rPr>
              <a:t>https://discuss.tryton.org/</a:t>
            </a:r>
            <a:r>
              <a:rPr lang="en-GB" dirty="0"/>
              <a:t> forum.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Feedback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appreciated</a:t>
            </a:r>
            <a:r>
              <a:rPr lang="fr-BE" dirty="0"/>
              <a:t>. </a:t>
            </a:r>
            <a:r>
              <a:rPr lang="fr-BE" dirty="0" err="1"/>
              <a:t>Please</a:t>
            </a:r>
            <a:r>
              <a:rPr lang="fr-BE" dirty="0"/>
              <a:t> post on </a:t>
            </a:r>
            <a:r>
              <a:rPr lang="fr-BE" dirty="0">
                <a:hlinkClick r:id="rId3"/>
              </a:rPr>
              <a:t>https://github.com/clixwise/tryton-by-example</a:t>
            </a:r>
            <a:endParaRPr lang="fr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41925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D389DC-4552-4B3A-8318-F274579A074A}"/>
              </a:ext>
            </a:extLst>
          </p:cNvPr>
          <p:cNvSpPr/>
          <p:nvPr/>
        </p:nvSpPr>
        <p:spPr>
          <a:xfrm>
            <a:off x="7207443" y="620096"/>
            <a:ext cx="4850456" cy="4670879"/>
          </a:xfrm>
          <a:prstGeom prst="roundRect">
            <a:avLst>
              <a:gd name="adj" fmla="val 180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2117D-F6E5-4CA1-8880-2740C56FB66E}"/>
              </a:ext>
            </a:extLst>
          </p:cNvPr>
          <p:cNvSpPr/>
          <p:nvPr/>
        </p:nvSpPr>
        <p:spPr>
          <a:xfrm>
            <a:off x="8346830" y="3616784"/>
            <a:ext cx="3121270" cy="1453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4856654"/>
            <a:ext cx="3431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# Some useful commands in case of retry</a:t>
            </a:r>
            <a:br>
              <a:rPr lang="en-US" sz="1400" b="1" dirty="0"/>
            </a:br>
            <a:r>
              <a:rPr lang="en-US" sz="1400" b="1" dirty="0"/>
              <a:t>docker</a:t>
            </a:r>
            <a:r>
              <a:rPr lang="en-US" sz="1400" dirty="0"/>
              <a:t> stop </a:t>
            </a:r>
            <a:r>
              <a:rPr lang="en-US" sz="1400" dirty="0" err="1"/>
              <a:t>a_container_name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rm </a:t>
            </a:r>
            <a:r>
              <a:rPr lang="en-US" sz="1400" dirty="0" err="1"/>
              <a:t>a_container_name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prune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network prune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b="1" dirty="0"/>
              <a:t> </a:t>
            </a:r>
            <a:r>
              <a:rPr lang="en-US" sz="1400" dirty="0"/>
              <a:t>env: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20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D95C84-B739-4C32-93CF-164CCAF3237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85B69-F352-41C7-8844-61BBFD8ECEB6}"/>
              </a:ext>
            </a:extLst>
          </p:cNvPr>
          <p:cNvSpPr txBox="1"/>
          <p:nvPr/>
        </p:nvSpPr>
        <p:spPr>
          <a:xfrm>
            <a:off x="866725" y="877056"/>
            <a:ext cx="59904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Install :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postgres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 </a:t>
            </a:r>
            <a:r>
              <a:rPr lang="fr-BE" sz="1400" b="1" dirty="0">
                <a:solidFill>
                  <a:srgbClr val="FF0000"/>
                </a:solidFill>
              </a:rPr>
              <a:t>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5434: </a:t>
            </a:r>
            <a:r>
              <a:rPr lang="fr-BE" sz="1400" dirty="0"/>
              <a:t>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5432)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tryt01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tryton</a:t>
            </a:r>
            <a:r>
              <a:rPr lang="fr-BE" sz="1400" dirty="0"/>
              <a:t>/</a:t>
            </a:r>
            <a:r>
              <a:rPr lang="fr-BE" sz="1400" dirty="0" err="1"/>
              <a:t>tryton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</a:t>
            </a:r>
            <a:r>
              <a:rPr lang="fr-BE" sz="1400" b="1" dirty="0">
                <a:solidFill>
                  <a:srgbClr val="FF0000"/>
                </a:solidFill>
              </a:rPr>
              <a:t> 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8001:</a:t>
            </a:r>
            <a:r>
              <a:rPr lang="fr-BE" sz="1400" dirty="0"/>
              <a:t> 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8000)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 err="1"/>
              <a:t>Two</a:t>
            </a:r>
            <a:r>
              <a:rPr lang="fr-BE" sz="1400" dirty="0"/>
              <a:t> volumes :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tryt01-database </a:t>
            </a:r>
            <a:r>
              <a:rPr lang="fr-BE" sz="1400" dirty="0"/>
              <a:t>» &amp;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tryt01-datafile </a:t>
            </a:r>
            <a:r>
              <a:rPr lang="fr-BE" sz="1400" dirty="0"/>
              <a:t>»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One network :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tryt01-network </a:t>
            </a:r>
            <a:r>
              <a:rPr lang="fr-BE" sz="1400" dirty="0"/>
              <a:t> » </a:t>
            </a:r>
          </a:p>
          <a:p>
            <a:pPr marL="342900" indent="-342900">
              <a:buFont typeface="+mj-lt"/>
              <a:buAutoNum type="arabicPeriod"/>
            </a:pPr>
            <a:endParaRPr lang="fr-BE" sz="1400" dirty="0"/>
          </a:p>
          <a:p>
            <a:r>
              <a:rPr lang="fr-BE" sz="1400" dirty="0"/>
              <a:t>A </a:t>
            </a:r>
            <a:r>
              <a:rPr lang="fr-BE" sz="1400" dirty="0" err="1"/>
              <a:t>nameless</a:t>
            </a:r>
            <a:r>
              <a:rPr lang="fr-BE" sz="1400" dirty="0"/>
              <a:t> container </a:t>
            </a:r>
            <a:r>
              <a:rPr lang="fr-BE" sz="1400" dirty="0" err="1"/>
              <a:t>is</a:t>
            </a:r>
            <a:r>
              <a:rPr lang="fr-BE" sz="1400" dirty="0"/>
              <a:t> </a:t>
            </a:r>
            <a:r>
              <a:rPr lang="fr-BE" sz="1400" dirty="0" err="1"/>
              <a:t>used</a:t>
            </a:r>
            <a:r>
              <a:rPr lang="fr-BE" sz="1400" dirty="0"/>
              <a:t> to </a:t>
            </a:r>
            <a:r>
              <a:rPr lang="fr-BE" sz="1400" dirty="0" err="1"/>
              <a:t>initialize</a:t>
            </a:r>
            <a:r>
              <a:rPr lang="fr-BE" sz="1400" dirty="0"/>
              <a:t> the TRYTON </a:t>
            </a:r>
            <a:r>
              <a:rPr lang="fr-BE" sz="1400" dirty="0" err="1"/>
              <a:t>database</a:t>
            </a:r>
            <a:r>
              <a:rPr lang="fr-BE" sz="1400" dirty="0"/>
              <a:t>.</a:t>
            </a:r>
          </a:p>
          <a:p>
            <a:pPr marL="285750" indent="-285750">
              <a:buFontTx/>
              <a:buChar char="-"/>
            </a:pPr>
            <a:endParaRPr lang="fr-BE" sz="1400" dirty="0"/>
          </a:p>
          <a:p>
            <a:r>
              <a:rPr lang="fr-BE" sz="1400" dirty="0"/>
              <a:t>The location </a:t>
            </a:r>
            <a:r>
              <a:rPr lang="fr-BE" sz="1400" dirty="0" err="1"/>
              <a:t>where</a:t>
            </a:r>
            <a:r>
              <a:rPr lang="fr-BE" sz="1400" dirty="0"/>
              <a:t> the volumes for the TRYTON </a:t>
            </a:r>
            <a:r>
              <a:rPr lang="fr-BE" sz="1400" dirty="0" err="1"/>
              <a:t>database</a:t>
            </a:r>
            <a:r>
              <a:rPr lang="fr-BE" sz="1400" dirty="0"/>
              <a:t> and the TRYTON files (</a:t>
            </a:r>
            <a:r>
              <a:rPr lang="fr-BE" sz="1400" dirty="0" err="1"/>
              <a:t>binary</a:t>
            </a:r>
            <a:r>
              <a:rPr lang="fr-BE" sz="1400" dirty="0"/>
              <a:t> </a:t>
            </a:r>
            <a:r>
              <a:rPr lang="fr-BE" sz="1400" dirty="0" err="1"/>
              <a:t>attachments</a:t>
            </a:r>
            <a:r>
              <a:rPr lang="fr-BE" sz="1400" dirty="0"/>
              <a:t>) are </a:t>
            </a:r>
            <a:r>
              <a:rPr lang="fr-BE" sz="1400" dirty="0" err="1"/>
              <a:t>stored</a:t>
            </a:r>
            <a:r>
              <a:rPr lang="fr-BE" sz="1400" dirty="0"/>
              <a:t> :</a:t>
            </a:r>
          </a:p>
          <a:p>
            <a:pPr marL="285750" indent="-285750">
              <a:buFontTx/>
              <a:buChar char="-"/>
            </a:pP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tryt01-database</a:t>
            </a:r>
            <a:r>
              <a:rPr lang="fr-BE" sz="1400" dirty="0"/>
              <a:t> » </a:t>
            </a:r>
            <a:r>
              <a:rPr lang="fr-BE" sz="1400" dirty="0" err="1"/>
              <a:t>with</a:t>
            </a:r>
            <a:r>
              <a:rPr lang="fr-BE" sz="1400" dirty="0"/>
              <a:t> respect to the directory (</a:t>
            </a:r>
            <a:r>
              <a:rPr lang="fr-BE" sz="1400" dirty="0" err="1"/>
              <a:t>Get</a:t>
            </a:r>
            <a:r>
              <a:rPr lang="fr-BE" sz="1400" dirty="0"/>
              <a:t>-Location) </a:t>
            </a:r>
            <a:r>
              <a:rPr lang="fr-BE" sz="1400" dirty="0" err="1"/>
              <a:t>where</a:t>
            </a:r>
            <a:r>
              <a:rPr lang="fr-BE" sz="1400" dirty="0"/>
              <a:t> the </a:t>
            </a:r>
            <a:r>
              <a:rPr lang="fr-BE" sz="1400" dirty="0" err="1"/>
              <a:t>Powershell</a:t>
            </a:r>
            <a:r>
              <a:rPr lang="fr-BE" sz="1400" dirty="0"/>
              <a:t> script </a:t>
            </a:r>
            <a:r>
              <a:rPr lang="fr-BE" sz="1400" dirty="0" err="1"/>
              <a:t>executes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tryt01-datafile </a:t>
            </a:r>
            <a:r>
              <a:rPr lang="fr-BE" sz="1400" dirty="0"/>
              <a:t> » </a:t>
            </a:r>
            <a:r>
              <a:rPr lang="fr-BE" sz="1400" dirty="0" err="1"/>
              <a:t>with</a:t>
            </a:r>
            <a:r>
              <a:rPr lang="fr-BE" sz="1400" dirty="0"/>
              <a:t> respect to the directory (</a:t>
            </a:r>
            <a:r>
              <a:rPr lang="fr-BE" sz="1400" dirty="0" err="1"/>
              <a:t>Get</a:t>
            </a:r>
            <a:r>
              <a:rPr lang="fr-BE" sz="1400" dirty="0"/>
              <a:t>-Location) </a:t>
            </a:r>
            <a:r>
              <a:rPr lang="fr-BE" sz="1400" dirty="0" err="1"/>
              <a:t>where</a:t>
            </a:r>
            <a:r>
              <a:rPr lang="fr-BE" sz="1400" dirty="0"/>
              <a:t> the </a:t>
            </a:r>
            <a:r>
              <a:rPr lang="fr-BE" sz="1400" dirty="0" err="1"/>
              <a:t>Powershell</a:t>
            </a:r>
            <a:r>
              <a:rPr lang="fr-BE" sz="1400" dirty="0"/>
              <a:t> script </a:t>
            </a:r>
            <a:r>
              <a:rPr lang="fr-BE" sz="1400" dirty="0" err="1"/>
              <a:t>executes</a:t>
            </a:r>
            <a:endParaRPr lang="fr-BE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9B633-11F9-476C-B89C-EE029ACEF929}"/>
              </a:ext>
            </a:extLst>
          </p:cNvPr>
          <p:cNvSpPr/>
          <p:nvPr/>
        </p:nvSpPr>
        <p:spPr>
          <a:xfrm>
            <a:off x="8346830" y="741582"/>
            <a:ext cx="3121270" cy="26278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7873D032-FEBB-479E-B02B-435E8871F1C1}"/>
              </a:ext>
            </a:extLst>
          </p:cNvPr>
          <p:cNvSpPr/>
          <p:nvPr/>
        </p:nvSpPr>
        <p:spPr>
          <a:xfrm>
            <a:off x="9030383" y="827314"/>
            <a:ext cx="2198077" cy="1092603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Server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tryt01 »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0CAB080D-75BB-476C-9D1B-925FE4A778CF}"/>
              </a:ext>
            </a:extLst>
          </p:cNvPr>
          <p:cNvSpPr/>
          <p:nvPr/>
        </p:nvSpPr>
        <p:spPr>
          <a:xfrm>
            <a:off x="9030383" y="2167311"/>
            <a:ext cx="2198077" cy="1092603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Database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tryt01-database »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8D607-B03E-41E8-AB15-8A5E08BC9659}"/>
              </a:ext>
            </a:extLst>
          </p:cNvPr>
          <p:cNvSpPr txBox="1"/>
          <p:nvPr/>
        </p:nvSpPr>
        <p:spPr>
          <a:xfrm rot="16200000">
            <a:off x="7376917" y="1734534"/>
            <a:ext cx="262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br>
              <a:rPr lang="fr-BE" dirty="0"/>
            </a:br>
            <a:r>
              <a:rPr lang="fr-BE" dirty="0"/>
              <a:t>Containers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58733-1230-4C0E-99F1-9D95C84DE60B}"/>
              </a:ext>
            </a:extLst>
          </p:cNvPr>
          <p:cNvSpPr txBox="1"/>
          <p:nvPr/>
        </p:nvSpPr>
        <p:spPr>
          <a:xfrm>
            <a:off x="7207442" y="1200252"/>
            <a:ext cx="113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Docker Structure</a:t>
            </a:r>
            <a:endParaRPr lang="en-B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D36C4A-7917-4FD8-B618-36121ECB9F93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10129422" y="1919917"/>
            <a:ext cx="0" cy="24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8CD94D-273D-4A0D-AD9B-820110077FFC}"/>
              </a:ext>
            </a:extLst>
          </p:cNvPr>
          <p:cNvSpPr txBox="1"/>
          <p:nvPr/>
        </p:nvSpPr>
        <p:spPr>
          <a:xfrm>
            <a:off x="7207442" y="5361280"/>
            <a:ext cx="485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7341F-E46D-409C-9F6A-00A6C2A6C1C3}"/>
              </a:ext>
            </a:extLst>
          </p:cNvPr>
          <p:cNvSpPr/>
          <p:nvPr/>
        </p:nvSpPr>
        <p:spPr>
          <a:xfrm>
            <a:off x="9034062" y="3944303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tryt01-database »</a:t>
            </a:r>
            <a:endParaRPr lang="en-B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47EF04-BDFC-4CC6-AA87-B36B3C493C02}"/>
              </a:ext>
            </a:extLst>
          </p:cNvPr>
          <p:cNvSpPr/>
          <p:nvPr/>
        </p:nvSpPr>
        <p:spPr>
          <a:xfrm>
            <a:off x="9034062" y="4452346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tryt01-datafile »</a:t>
            </a:r>
            <a:endParaRPr lang="en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763A8-0034-4055-A212-9283D9404CBC}"/>
              </a:ext>
            </a:extLst>
          </p:cNvPr>
          <p:cNvSpPr txBox="1"/>
          <p:nvPr/>
        </p:nvSpPr>
        <p:spPr>
          <a:xfrm rot="16200000">
            <a:off x="7984250" y="4020265"/>
            <a:ext cx="145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br>
              <a:rPr lang="fr-BE" dirty="0"/>
            </a:br>
            <a:r>
              <a:rPr lang="fr-BE" dirty="0"/>
              <a:t>Folders</a:t>
            </a:r>
            <a:endParaRPr lang="en-B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A61A5F-F323-4BFB-B48B-D98B96869921}"/>
              </a:ext>
            </a:extLst>
          </p:cNvPr>
          <p:cNvSpPr txBox="1"/>
          <p:nvPr/>
        </p:nvSpPr>
        <p:spPr>
          <a:xfrm>
            <a:off x="7207442" y="4012800"/>
            <a:ext cx="113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File Structure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83224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- « </a:t>
            </a:r>
            <a:r>
              <a:rPr lang="fr-BE" dirty="0" err="1"/>
              <a:t>tryton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1445339"/>
            <a:ext cx="103822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network create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</a:p>
          <a:p>
            <a:r>
              <a:rPr lang="en-US" sz="1400" dirty="0"/>
              <a:t>$POSTGRES_PASSWORD =</a:t>
            </a:r>
            <a:r>
              <a:rPr lang="en-GB" sz="1400" dirty="0"/>
              <a:t>"</a:t>
            </a:r>
            <a:r>
              <a:rPr lang="en-US" sz="1400" dirty="0"/>
              <a:t>Password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– Create</a:t>
            </a:r>
            <a:br>
              <a:rPr lang="en-US" sz="1400" dirty="0"/>
            </a:br>
            <a:r>
              <a:rPr lang="en-GB" sz="1400" dirty="0"/>
              <a:t>$TRYTON_VOL_DB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-database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-database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--env PGDATA=/var/lib/</a:t>
            </a:r>
            <a:r>
              <a:rPr lang="en-US" sz="1400" dirty="0" err="1"/>
              <a:t>postgresql</a:t>
            </a:r>
            <a:r>
              <a:rPr lang="en-US" sz="1400" dirty="0"/>
              <a:t>/data/</a:t>
            </a:r>
            <a:r>
              <a:rPr lang="en-US" sz="1400" dirty="0" err="1"/>
              <a:t>pgdata</a:t>
            </a:r>
            <a:r>
              <a:rPr lang="en-US" sz="1400" dirty="0"/>
              <a:t> --env POSTGRES_DB=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--env POSTGRES_PASSWORD=${POSTGRES_PASSWORD} --volume ${TRYTON_VOL_DB}:/var/lib/</a:t>
            </a:r>
            <a:r>
              <a:rPr lang="en-US" sz="1400" dirty="0" err="1"/>
              <a:t>postgresql</a:t>
            </a:r>
            <a:r>
              <a:rPr lang="en-US" sz="1400" dirty="0"/>
              <a:t>/data --network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  <a:r>
              <a:rPr lang="en-US" sz="1400" dirty="0"/>
              <a:t> -</a:t>
            </a:r>
            <a:r>
              <a:rPr lang="en-US" sz="1400" b="1" dirty="0">
                <a:solidFill>
                  <a:srgbClr val="FF0000"/>
                </a:solidFill>
              </a:rPr>
              <a:t>p 5432</a:t>
            </a:r>
            <a:r>
              <a:rPr lang="en-US" sz="1400" dirty="0"/>
              <a:t>:5432 --detach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b="1" dirty="0"/>
              <a:t>Start-Sleep</a:t>
            </a:r>
            <a:r>
              <a:rPr lang="en-US" sz="1400" dirty="0"/>
              <a:t> -Seconds 20 # required to wait for </a:t>
            </a:r>
            <a:r>
              <a:rPr lang="en-US" sz="1400" dirty="0" err="1"/>
              <a:t>postgres</a:t>
            </a:r>
            <a:r>
              <a:rPr lang="en-US" sz="1400" dirty="0"/>
              <a:t> to properly connect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dirty="0"/>
              <a:t>   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transient container to initialize the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in its container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--env DB_HOSTNAME=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--env DB_PASSWORD=${POSTGRES_PASSWORD} --network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  <a:r>
              <a:rPr lang="en-US" sz="1400" dirty="0"/>
              <a:t> --interactive --</a:t>
            </a:r>
            <a:r>
              <a:rPr lang="en-US" sz="1400" dirty="0" err="1"/>
              <a:t>tty</a:t>
            </a:r>
            <a:r>
              <a:rPr lang="en-US" sz="1400" dirty="0"/>
              <a:t> --rm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--</a:t>
            </a:r>
            <a:r>
              <a:rPr lang="en-US" sz="1400" dirty="0"/>
              <a:t>all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</a:t>
            </a:r>
            <a:br>
              <a:rPr lang="en-US" sz="1400" dirty="0"/>
            </a:br>
            <a:r>
              <a:rPr lang="en-GB" sz="1400" dirty="0"/>
              <a:t>$TRYTON_VOL_FI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-datafile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-datafile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--env DB_HOSTNAME=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--env DB_PASSWORD=${POSTGRES_PASSWORD} --volume ${</a:t>
            </a:r>
            <a:r>
              <a:rPr lang="en-GB" sz="1400" dirty="0"/>
              <a:t>TRYTON_VOL_FI</a:t>
            </a:r>
            <a:r>
              <a:rPr lang="en-US" sz="1400" dirty="0"/>
              <a:t>}:/var/lib/</a:t>
            </a:r>
            <a:r>
              <a:rPr lang="en-US" sz="1400" dirty="0" err="1"/>
              <a:t>trytond</a:t>
            </a:r>
            <a:r>
              <a:rPr lang="en-US" sz="1400" dirty="0"/>
              <a:t>/</a:t>
            </a:r>
            <a:r>
              <a:rPr lang="en-US" sz="1400" dirty="0" err="1"/>
              <a:t>db</a:t>
            </a:r>
            <a:r>
              <a:rPr lang="en-US" sz="1400" dirty="0"/>
              <a:t> --network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--publish 127.0.0.1:8000</a:t>
            </a:r>
            <a:r>
              <a:rPr lang="en-US" sz="1400" dirty="0"/>
              <a:t>:8000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--detach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br>
              <a:rPr lang="en-US" sz="1400" dirty="0"/>
            </a:br>
            <a:r>
              <a:rPr lang="en-US" sz="1400" b="1" dirty="0" err="1"/>
              <a:t>dir</a:t>
            </a:r>
            <a:endParaRPr lang="en-US" sz="1400" b="1" dirty="0"/>
          </a:p>
          <a:p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21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D95C84-B739-4C32-93CF-164CCAF3237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602D9E-E3B4-457E-8D38-574A014610D5}"/>
              </a:ext>
            </a:extLst>
          </p:cNvPr>
          <p:cNvSpPr txBox="1"/>
          <p:nvPr/>
        </p:nvSpPr>
        <p:spPr>
          <a:xfrm>
            <a:off x="838200" y="944958"/>
            <a:ext cx="1067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script, </a:t>
            </a:r>
            <a:r>
              <a:rPr lang="fr-BE" dirty="0" err="1"/>
              <a:t>we</a:t>
            </a:r>
            <a:r>
              <a:rPr lang="fr-BE" dirty="0"/>
              <a:t> use « </a:t>
            </a:r>
            <a:r>
              <a:rPr lang="fr-BE" dirty="0" err="1"/>
              <a:t>tryton</a:t>
            </a:r>
            <a:r>
              <a:rPr lang="fr-BE" dirty="0"/>
              <a:t>  », the standard </a:t>
            </a:r>
            <a:r>
              <a:rPr lang="fr-BE" dirty="0" err="1"/>
              <a:t>name</a:t>
            </a:r>
            <a:r>
              <a:rPr lang="fr-BE" dirty="0"/>
              <a:t>.  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1121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- « tryt01 »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1445339"/>
            <a:ext cx="103822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network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</a:p>
          <a:p>
            <a:r>
              <a:rPr lang="en-US" sz="1400" dirty="0"/>
              <a:t>$POSTGRES_PASSWORD =</a:t>
            </a:r>
            <a:r>
              <a:rPr lang="en-GB" sz="1400" dirty="0"/>
              <a:t>"</a:t>
            </a:r>
            <a:r>
              <a:rPr lang="en-US" sz="1400" dirty="0"/>
              <a:t>Password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– Create</a:t>
            </a:r>
            <a:br>
              <a:rPr lang="en-US" sz="1400" dirty="0"/>
            </a:br>
            <a:r>
              <a:rPr lang="en-GB" sz="1400" dirty="0"/>
              <a:t>$TRYTON_VOL_DB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tryt01-database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/>
              <a:t># </a:t>
            </a: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tryt01-database </a:t>
            </a:r>
            <a:r>
              <a:rPr lang="en-US" sz="1400" dirty="0"/>
              <a:t>- for future use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--env PGDATA=/var/lib/</a:t>
            </a:r>
            <a:r>
              <a:rPr lang="en-US" sz="1400" dirty="0" err="1"/>
              <a:t>postgresql</a:t>
            </a:r>
            <a:r>
              <a:rPr lang="en-US" sz="1400" dirty="0"/>
              <a:t>/data/</a:t>
            </a:r>
            <a:r>
              <a:rPr lang="en-US" sz="1400" dirty="0" err="1"/>
              <a:t>pgdata</a:t>
            </a:r>
            <a:r>
              <a:rPr lang="en-US" sz="1400" dirty="0"/>
              <a:t> --env POSTGRES_DB=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</a:t>
            </a:r>
            <a:r>
              <a:rPr lang="en-US" sz="1400" dirty="0"/>
              <a:t> --env POSTGRES_PASSWORD=${POSTGRES_PASSWORD} --volume ${TRYTON_VOL_DB}:/var/lib/</a:t>
            </a:r>
            <a:r>
              <a:rPr lang="en-US" sz="1400" dirty="0" err="1"/>
              <a:t>postgresql</a:t>
            </a:r>
            <a:r>
              <a:rPr lang="en-US" sz="1400" dirty="0"/>
              <a:t>/data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  <a:r>
              <a:rPr lang="en-US" sz="1400" dirty="0"/>
              <a:t> -</a:t>
            </a:r>
            <a:r>
              <a:rPr lang="en-US" sz="1400" b="1" dirty="0">
                <a:solidFill>
                  <a:srgbClr val="FF0000"/>
                </a:solidFill>
              </a:rPr>
              <a:t>p 5433</a:t>
            </a:r>
            <a:r>
              <a:rPr lang="en-US" sz="1400" dirty="0"/>
              <a:t>:5432 --detach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b="1" dirty="0"/>
              <a:t>Start-Sleep</a:t>
            </a:r>
            <a:r>
              <a:rPr lang="en-US" sz="1400" dirty="0"/>
              <a:t> -Seconds 20 # required to wait for </a:t>
            </a:r>
            <a:r>
              <a:rPr lang="en-US" sz="1400" dirty="0" err="1"/>
              <a:t>postgres</a:t>
            </a:r>
            <a:r>
              <a:rPr lang="en-US" sz="1400" dirty="0"/>
              <a:t> to properly connect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dirty="0"/>
              <a:t>   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transient container to initialize the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in its container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--env DB_HOSTNAME=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--env DB_PASSWORD=${POSTGRES_PASSWORD}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  <a:r>
              <a:rPr lang="en-US" sz="1400" dirty="0"/>
              <a:t> --interactive --</a:t>
            </a:r>
            <a:r>
              <a:rPr lang="en-US" sz="1400" dirty="0" err="1"/>
              <a:t>tty</a:t>
            </a:r>
            <a:r>
              <a:rPr lang="en-US" sz="1400" dirty="0"/>
              <a:t> --rm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tryt01 --</a:t>
            </a:r>
            <a:r>
              <a:rPr lang="en-US" sz="1400" dirty="0"/>
              <a:t>all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</a:t>
            </a:r>
            <a:br>
              <a:rPr lang="en-US" sz="1400" dirty="0"/>
            </a:br>
            <a:r>
              <a:rPr lang="en-GB" sz="1400" dirty="0"/>
              <a:t>$TRYTON_VOL_FI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tryt01-datafile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/>
              <a:t># </a:t>
            </a: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tryt01-datafile</a:t>
            </a:r>
            <a:r>
              <a:rPr lang="en-US" sz="1400" dirty="0"/>
              <a:t> - for </a:t>
            </a:r>
            <a:r>
              <a:rPr lang="en-US" sz="1400"/>
              <a:t>future use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</a:t>
            </a:r>
            <a:r>
              <a:rPr lang="en-US" sz="1400" dirty="0"/>
              <a:t> --env DB_HOSTNAME=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--env DB_PASSWORD=${POSTGRES_PASSWORD} --volume ${</a:t>
            </a:r>
            <a:r>
              <a:rPr lang="en-GB" sz="1400" dirty="0"/>
              <a:t>TRYTON_VOL_FI</a:t>
            </a:r>
            <a:r>
              <a:rPr lang="en-US" sz="1400" dirty="0"/>
              <a:t>}:/var/lib/</a:t>
            </a:r>
            <a:r>
              <a:rPr lang="en-US" sz="1400" dirty="0" err="1"/>
              <a:t>trytond</a:t>
            </a:r>
            <a:r>
              <a:rPr lang="en-US" sz="1400" dirty="0"/>
              <a:t>/</a:t>
            </a:r>
            <a:r>
              <a:rPr lang="en-US" sz="1400" dirty="0" err="1"/>
              <a:t>db</a:t>
            </a:r>
            <a:r>
              <a:rPr lang="en-US" sz="1400" dirty="0"/>
              <a:t>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--publish 127.0.0.1:8001</a:t>
            </a:r>
            <a:r>
              <a:rPr lang="en-US" sz="1400" dirty="0"/>
              <a:t>:8000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--detach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br>
              <a:rPr lang="en-US" sz="1400" dirty="0"/>
            </a:br>
            <a:r>
              <a:rPr lang="en-US" sz="1400" b="1" dirty="0" err="1"/>
              <a:t>dir</a:t>
            </a:r>
            <a:endParaRPr lang="en-US" sz="1400" b="1" dirty="0"/>
          </a:p>
          <a:p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22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D95C84-B739-4C32-93CF-164CCAF3237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602D9E-E3B4-457E-8D38-574A014610D5}"/>
              </a:ext>
            </a:extLst>
          </p:cNvPr>
          <p:cNvSpPr txBox="1"/>
          <p:nvPr/>
        </p:nvSpPr>
        <p:spPr>
          <a:xfrm>
            <a:off x="838200" y="951660"/>
            <a:ext cx="1067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script, </a:t>
            </a:r>
            <a:r>
              <a:rPr lang="fr-BE" dirty="0" err="1"/>
              <a:t>we</a:t>
            </a:r>
            <a:r>
              <a:rPr lang="fr-BE" dirty="0"/>
              <a:t> use « tryt01 » </a:t>
            </a:r>
            <a:r>
              <a:rPr lang="fr-BE" dirty="0" err="1"/>
              <a:t>so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easy</a:t>
            </a:r>
            <a:r>
              <a:rPr lang="fr-BE" dirty="0"/>
              <a:t> to </a:t>
            </a:r>
            <a:r>
              <a:rPr lang="fr-BE" dirty="0" err="1"/>
              <a:t>create</a:t>
            </a:r>
            <a:r>
              <a:rPr lang="fr-BE" dirty="0"/>
              <a:t> a </a:t>
            </a:r>
            <a:r>
              <a:rPr lang="fr-BE" dirty="0" err="1"/>
              <a:t>separate</a:t>
            </a:r>
            <a:r>
              <a:rPr lang="fr-BE" dirty="0"/>
              <a:t> « tryt02 » set of containers.  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6209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« Volatile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17602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199" y="908146"/>
            <a:ext cx="10785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</a:t>
            </a:r>
            <a:r>
              <a:rPr lang="fr-BE" dirty="0" err="1"/>
              <a:t>next</a:t>
            </a:r>
            <a:r>
              <a:rPr lang="fr-BE" dirty="0"/>
              <a:t> slides </a:t>
            </a:r>
            <a:r>
              <a:rPr lang="fr-BE" dirty="0" err="1"/>
              <a:t>demonstrate</a:t>
            </a:r>
            <a:r>
              <a:rPr lang="fr-BE" dirty="0"/>
              <a:t> a </a:t>
            </a:r>
            <a:r>
              <a:rPr lang="fr-BE" dirty="0" err="1"/>
              <a:t>way</a:t>
            </a:r>
            <a:r>
              <a:rPr lang="fr-BE" dirty="0"/>
              <a:t> of setting up the 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environment</a:t>
            </a:r>
            <a:r>
              <a:rPr lang="fr-BE" dirty="0"/>
              <a:t> </a:t>
            </a:r>
            <a:r>
              <a:rPr lang="fr-BE" dirty="0" err="1"/>
              <a:t>whereby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the files are not </a:t>
            </a:r>
            <a:r>
              <a:rPr lang="fr-BE" dirty="0" err="1"/>
              <a:t>preserved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</a:t>
            </a:r>
            <a:r>
              <a:rPr lang="fr-BE" dirty="0" err="1"/>
              <a:t>corresponding</a:t>
            </a:r>
            <a:r>
              <a:rPr lang="fr-BE" dirty="0"/>
              <a:t> TRYTON container </a:t>
            </a:r>
            <a:r>
              <a:rPr lang="fr-BE" dirty="0" err="1"/>
              <a:t>is</a:t>
            </a:r>
            <a:r>
              <a:rPr lang="fr-BE" dirty="0"/>
              <a:t> « </a:t>
            </a:r>
            <a:r>
              <a:rPr lang="fr-BE" dirty="0" err="1"/>
              <a:t>removed</a:t>
            </a:r>
            <a:r>
              <a:rPr lang="fr-BE" dirty="0"/>
              <a:t> ».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An alternative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documented</a:t>
            </a:r>
            <a:r>
              <a:rPr lang="fr-BE" dirty="0"/>
              <a:t> </a:t>
            </a:r>
            <a:r>
              <a:rPr lang="fr-BE" dirty="0" err="1"/>
              <a:t>later</a:t>
            </a:r>
            <a:r>
              <a:rPr lang="fr-BE" dirty="0"/>
              <a:t>. It </a:t>
            </a:r>
            <a:r>
              <a:rPr lang="fr-BE" dirty="0" err="1"/>
              <a:t>performs</a:t>
            </a:r>
            <a:r>
              <a:rPr lang="fr-BE" dirty="0"/>
              <a:t> an </a:t>
            </a:r>
            <a:r>
              <a:rPr lang="fr-BE" dirty="0" err="1"/>
              <a:t>additional</a:t>
            </a:r>
            <a:r>
              <a:rPr lang="fr-BE" dirty="0"/>
              <a:t> « volume </a:t>
            </a:r>
            <a:r>
              <a:rPr lang="fr-BE" dirty="0" err="1"/>
              <a:t>creation</a:t>
            </a:r>
            <a:r>
              <a:rPr lang="fr-BE" dirty="0"/>
              <a:t> » to </a:t>
            </a:r>
            <a:r>
              <a:rPr lang="fr-BE" dirty="0" err="1"/>
              <a:t>alleviate</a:t>
            </a:r>
            <a:r>
              <a:rPr lang="fr-BE" dirty="0"/>
              <a:t> the </a:t>
            </a:r>
            <a:r>
              <a:rPr lang="fr-BE" dirty="0" err="1"/>
              <a:t>problem</a:t>
            </a:r>
            <a:r>
              <a:rPr lang="fr-BE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68F4B-1A9E-4DFC-BEE9-2A155114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24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0D3F7-9541-4AFE-9A27-766107BCF53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3965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(1/2)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908146"/>
            <a:ext cx="926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Pull </a:t>
            </a:r>
            <a:r>
              <a:rPr lang="fr-BE" dirty="0" err="1"/>
              <a:t>latest</a:t>
            </a:r>
            <a:r>
              <a:rPr lang="fr-BE" dirty="0"/>
              <a:t> </a:t>
            </a:r>
            <a:r>
              <a:rPr lang="fr-BE" dirty="0" err="1"/>
              <a:t>Tryton</a:t>
            </a:r>
            <a:r>
              <a:rPr lang="fr-BE" dirty="0"/>
              <a:t> Docker image (note : </a:t>
            </a:r>
            <a:r>
              <a:rPr lang="fr-BE" dirty="0" err="1"/>
              <a:t>occurs</a:t>
            </a:r>
            <a:r>
              <a:rPr lang="fr-BE" dirty="0"/>
              <a:t> </a:t>
            </a:r>
            <a:r>
              <a:rPr lang="fr-BE" dirty="0" err="1"/>
              <a:t>automatically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not </a:t>
            </a:r>
            <a:r>
              <a:rPr lang="fr-BE" dirty="0" err="1"/>
              <a:t>available</a:t>
            </a:r>
            <a:r>
              <a:rPr lang="fr-BE" dirty="0"/>
              <a:t> </a:t>
            </a:r>
            <a:r>
              <a:rPr lang="fr-BE" dirty="0" err="1"/>
              <a:t>locally</a:t>
            </a:r>
            <a:r>
              <a:rPr lang="fr-BE" dirty="0"/>
              <a:t>) :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AFBCEB-F423-4E8D-A4B6-77F50C157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4531"/>
            <a:ext cx="6972300" cy="2924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2A7F4E-6DE0-4C3D-AE5D-68EA96EDD52C}"/>
              </a:ext>
            </a:extLst>
          </p:cNvPr>
          <p:cNvSpPr txBox="1"/>
          <p:nvPr/>
        </p:nvSpPr>
        <p:spPr>
          <a:xfrm>
            <a:off x="838200" y="1358310"/>
            <a:ext cx="560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docker pull </a:t>
            </a:r>
            <a:r>
              <a:rPr lang="fr-BE" sz="1400" dirty="0" err="1"/>
              <a:t>tryton</a:t>
            </a:r>
            <a:r>
              <a:rPr lang="fr-BE" sz="1400" dirty="0"/>
              <a:t>/</a:t>
            </a:r>
            <a:r>
              <a:rPr lang="fr-BE" sz="1400" dirty="0" err="1"/>
              <a:t>tryton</a:t>
            </a:r>
            <a:endParaRPr lang="en-BE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7FD4C-D844-4740-B813-2EB8E3DE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25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FFFA7-DF0A-4AD4-8FF1-B0C0CFB8754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7050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(2/2)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911434"/>
            <a:ext cx="1135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# Obtain latest version of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+ database initialization volatile container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-e POSTGRES_PASSWORD=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-e POSTGRES_DB=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-d </a:t>
            </a:r>
            <a:r>
              <a:rPr lang="en-US" sz="1400" dirty="0" err="1"/>
              <a:t>postgres</a:t>
            </a:r>
            <a:r>
              <a:rPr lang="en-US" sz="1400" dirty="0"/>
              <a:t> # Start a PostgreSQL instance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--link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tryton-postgres</a:t>
            </a:r>
            <a:r>
              <a:rPr lang="en-US" sz="1400" dirty="0" err="1"/>
              <a:t>:postgres</a:t>
            </a:r>
            <a:r>
              <a:rPr lang="en-US" sz="1400" dirty="0"/>
              <a:t>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-it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--all # Define database tables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containers :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&amp; optionally </a:t>
            </a:r>
            <a:r>
              <a:rPr lang="en-US" sz="1400" dirty="0" err="1">
                <a:solidFill>
                  <a:srgbClr val="00B050"/>
                </a:solidFill>
              </a:rPr>
              <a:t>tryton-cron</a:t>
            </a:r>
            <a:r>
              <a:rPr lang="en-US" sz="1400" dirty="0">
                <a:solidFill>
                  <a:srgbClr val="00B050"/>
                </a:solidFill>
              </a:rPr>
              <a:t> for scheduled actions</a:t>
            </a:r>
            <a:br>
              <a:rPr lang="en-US" sz="1400" b="1" dirty="0"/>
            </a:br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-p 8000:8000</a:t>
            </a:r>
            <a:r>
              <a:rPr lang="en-US" sz="1400" dirty="0"/>
              <a:t> --link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 err="1"/>
              <a:t>:postgres</a:t>
            </a:r>
            <a:r>
              <a:rPr lang="en-US" sz="1400" dirty="0"/>
              <a:t>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-d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# Start a </a:t>
            </a:r>
            <a:r>
              <a:rPr lang="en-US" sz="1400" dirty="0" err="1"/>
              <a:t>Tryton</a:t>
            </a:r>
            <a:r>
              <a:rPr lang="en-US" sz="1400" dirty="0"/>
              <a:t> instance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tryton-cron</a:t>
            </a:r>
            <a:r>
              <a:rPr lang="en-US" sz="1400" dirty="0"/>
              <a:t> --link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 err="1"/>
              <a:t>:postgres</a:t>
            </a:r>
            <a:r>
              <a:rPr lang="en-US" sz="1400" dirty="0"/>
              <a:t>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-d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trytond-cron</a:t>
            </a:r>
            <a:r>
              <a:rPr lang="en-US" sz="1400" dirty="0"/>
              <a:t> -d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</a:t>
            </a:r>
            <a:r>
              <a:rPr lang="en-US" sz="1400" dirty="0"/>
              <a:t> # Start a </a:t>
            </a:r>
            <a:r>
              <a:rPr lang="en-US" sz="1400" dirty="0" err="1"/>
              <a:t>cron</a:t>
            </a:r>
            <a:r>
              <a:rPr lang="en-US" sz="1400" dirty="0"/>
              <a:t> instance</a:t>
            </a:r>
          </a:p>
          <a:p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sz="1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26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B13559-B597-4E73-B7CF-618C9683F20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10024-C551-492E-B82B-0D9EACCA389C}"/>
              </a:ext>
            </a:extLst>
          </p:cNvPr>
          <p:cNvSpPr txBox="1"/>
          <p:nvPr/>
        </p:nvSpPr>
        <p:spPr>
          <a:xfrm>
            <a:off x="838199" y="4369777"/>
            <a:ext cx="725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fr-BE" b="1" dirty="0" err="1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fr-BE" dirty="0"/>
              <a:t>, container and </a:t>
            </a:r>
            <a:r>
              <a:rPr lang="fr-BE" dirty="0" err="1"/>
              <a:t>database</a:t>
            </a:r>
            <a:r>
              <a:rPr lang="fr-BE" dirty="0"/>
              <a:t> variable </a:t>
            </a:r>
            <a:r>
              <a:rPr lang="fr-BE" dirty="0" err="1"/>
              <a:t>names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choosen</a:t>
            </a:r>
            <a:br>
              <a:rPr lang="fr-BE" dirty="0"/>
            </a:br>
            <a:r>
              <a:rPr lang="fr-BE" b="1" dirty="0">
                <a:solidFill>
                  <a:srgbClr val="FF0000"/>
                </a:solidFill>
              </a:rPr>
              <a:t>In </a:t>
            </a:r>
            <a:r>
              <a:rPr lang="fr-BE" b="1" dirty="0" err="1">
                <a:solidFill>
                  <a:srgbClr val="FF0000"/>
                </a:solidFill>
              </a:rPr>
              <a:t>red</a:t>
            </a:r>
            <a:r>
              <a:rPr lang="fr-BE" dirty="0"/>
              <a:t>, </a:t>
            </a:r>
            <a:r>
              <a:rPr lang="fr-BE" dirty="0" err="1"/>
              <a:t>connection</a:t>
            </a:r>
            <a:r>
              <a:rPr lang="fr-BE" dirty="0"/>
              <a:t> points </a:t>
            </a:r>
            <a:r>
              <a:rPr lang="fr-BE" dirty="0" err="1"/>
              <a:t>whose</a:t>
            </a:r>
            <a:r>
              <a:rPr lang="fr-BE" dirty="0"/>
              <a:t> </a:t>
            </a:r>
            <a:r>
              <a:rPr lang="fr-BE" dirty="0" err="1"/>
              <a:t>external</a:t>
            </a:r>
            <a:r>
              <a:rPr lang="fr-BE" dirty="0"/>
              <a:t> « p:xyz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adapted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89409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(3/3)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16773-EC12-45BE-AFA6-6DBA04425599}"/>
              </a:ext>
            </a:extLst>
          </p:cNvPr>
          <p:cNvSpPr txBox="1"/>
          <p:nvPr/>
        </p:nvSpPr>
        <p:spPr>
          <a:xfrm>
            <a:off x="838200" y="5846544"/>
            <a:ext cx="11155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Outcome</a:t>
            </a:r>
            <a:r>
              <a:rPr lang="fr-BE" dirty="0"/>
              <a:t> : the </a:t>
            </a:r>
            <a:r>
              <a:rPr lang="en-BE" dirty="0"/>
              <a:t>« </a:t>
            </a:r>
            <a:r>
              <a:rPr lang="fr-BE" dirty="0"/>
              <a:t>Gateway</a:t>
            </a:r>
            <a:r>
              <a:rPr lang="en-BE" dirty="0"/>
              <a:t>":"172.17.0.</a:t>
            </a:r>
            <a:r>
              <a:rPr lang="fr-BE" dirty="0"/>
              <a:t>1</a:t>
            </a:r>
            <a:r>
              <a:rPr lang="en-BE" dirty="0"/>
              <a:t>"</a:t>
            </a:r>
            <a:r>
              <a:rPr lang="fr-BE" dirty="0"/>
              <a:t>  or the </a:t>
            </a:r>
            <a:r>
              <a:rPr lang="en-BE" dirty="0"/>
              <a:t>"IPAddress":"172.17.0.</a:t>
            </a:r>
            <a:r>
              <a:rPr lang="fr-BE" dirty="0"/>
              <a:t>2</a:t>
            </a:r>
            <a:r>
              <a:rPr lang="en-BE" dirty="0"/>
              <a:t>"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</a:t>
            </a:r>
            <a:r>
              <a:rPr lang="fr-BE" dirty="0" err="1"/>
              <a:t>later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7072C9-42E5-44D7-A9EA-EA7FFA340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403"/>
            <a:ext cx="12192000" cy="435919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5A099-4DDC-4630-97F1-BB33559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27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4BCCF3-800E-4617-9D71-CA04D47E748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87489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r>
              <a:rPr lang="fr-BE" dirty="0"/>
              <a:t> - « Permanent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7014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56700" y="2341291"/>
            <a:ext cx="108907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</a:t>
            </a:r>
            <a:r>
              <a:rPr lang="fr-BE" dirty="0" err="1"/>
              <a:t>next</a:t>
            </a:r>
            <a:r>
              <a:rPr lang="fr-BE" dirty="0"/>
              <a:t> slides </a:t>
            </a:r>
            <a:r>
              <a:rPr lang="fr-BE" dirty="0" err="1"/>
              <a:t>demonstrate</a:t>
            </a:r>
            <a:r>
              <a:rPr lang="fr-BE" dirty="0"/>
              <a:t> how to set up an </a:t>
            </a:r>
            <a:r>
              <a:rPr lang="fr-BE" dirty="0" err="1"/>
              <a:t>empty</a:t>
            </a:r>
            <a:r>
              <a:rPr lang="fr-BE" dirty="0"/>
              <a:t> </a:t>
            </a:r>
            <a:r>
              <a:rPr lang="fr-BE" dirty="0" err="1"/>
              <a:t>Postgres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. This </a:t>
            </a:r>
            <a:r>
              <a:rPr lang="fr-BE" dirty="0" err="1"/>
              <a:t>allows</a:t>
            </a:r>
            <a:r>
              <a:rPr lang="fr-BE" dirty="0"/>
              <a:t> to </a:t>
            </a:r>
            <a:r>
              <a:rPr lang="fr-BE" dirty="0" err="1"/>
              <a:t>experiment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PSQL </a:t>
            </a:r>
            <a:r>
              <a:rPr lang="fr-BE" dirty="0" err="1"/>
              <a:t>commands</a:t>
            </a:r>
            <a:r>
              <a:rPr lang="fr-BE" dirty="0"/>
              <a:t> </a:t>
            </a:r>
            <a:r>
              <a:rPr lang="fr-BE" dirty="0" err="1"/>
              <a:t>upon</a:t>
            </a:r>
            <a:r>
              <a:rPr lang="fr-BE" dirty="0"/>
              <a:t> a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a Docker container.</a:t>
            </a:r>
          </a:p>
          <a:p>
            <a:endParaRPr lang="fr-BE" dirty="0"/>
          </a:p>
          <a:p>
            <a:r>
              <a:rPr lang="fr-BE" dirty="0"/>
              <a:t>The script </a:t>
            </a:r>
            <a:r>
              <a:rPr lang="fr-BE" dirty="0" err="1"/>
              <a:t>creates</a:t>
            </a:r>
            <a:r>
              <a:rPr lang="fr-BE" dirty="0"/>
              <a:t> a POSTGRES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whose</a:t>
            </a:r>
            <a:r>
              <a:rPr lang="fr-BE" dirty="0"/>
              <a:t> data </a:t>
            </a:r>
            <a:r>
              <a:rPr lang="fr-BE" dirty="0" err="1"/>
              <a:t>rests</a:t>
            </a:r>
            <a:r>
              <a:rPr lang="fr-BE" dirty="0"/>
              <a:t> « </a:t>
            </a:r>
            <a:r>
              <a:rPr lang="fr-BE" dirty="0" err="1"/>
              <a:t>outside</a:t>
            </a:r>
            <a:r>
              <a:rPr lang="fr-BE" dirty="0"/>
              <a:t> » the container. Even </a:t>
            </a:r>
            <a:r>
              <a:rPr lang="fr-BE" dirty="0" err="1"/>
              <a:t>when</a:t>
            </a:r>
            <a:r>
              <a:rPr lang="fr-BE" dirty="0"/>
              <a:t> the container </a:t>
            </a:r>
            <a:r>
              <a:rPr lang="fr-BE" dirty="0" err="1"/>
              <a:t>is</a:t>
            </a:r>
            <a:r>
              <a:rPr lang="fr-BE" dirty="0"/>
              <a:t> (</a:t>
            </a:r>
            <a:r>
              <a:rPr lang="fr-BE" dirty="0" err="1"/>
              <a:t>accidentally</a:t>
            </a:r>
            <a:r>
              <a:rPr lang="fr-BE" dirty="0"/>
              <a:t>) </a:t>
            </a:r>
            <a:r>
              <a:rPr lang="fr-BE" dirty="0" err="1"/>
              <a:t>removed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« docker </a:t>
            </a:r>
            <a:r>
              <a:rPr lang="fr-BE" dirty="0" err="1"/>
              <a:t>rm</a:t>
            </a:r>
            <a:r>
              <a:rPr lang="fr-BE" dirty="0"/>
              <a:t> </a:t>
            </a:r>
            <a:r>
              <a:rPr lang="fr-BE" dirty="0" err="1"/>
              <a:t>my_postgres_container_name</a:t>
            </a:r>
            <a:r>
              <a:rPr lang="fr-BE" dirty="0"/>
              <a:t> »,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persist</a:t>
            </a:r>
            <a:r>
              <a:rPr lang="fr-BE" dirty="0"/>
              <a:t>.</a:t>
            </a:r>
          </a:p>
          <a:p>
            <a:endParaRPr lang="fr-BE" dirty="0"/>
          </a:p>
          <a:p>
            <a:r>
              <a:rPr lang="fr-BE" dirty="0" err="1"/>
              <a:t>See</a:t>
            </a:r>
            <a:r>
              <a:rPr lang="fr-BE" dirty="0"/>
              <a:t> : [</a:t>
            </a:r>
            <a:r>
              <a:rPr lang="fr-BE" dirty="0">
                <a:hlinkClick r:id="rId2"/>
              </a:rPr>
              <a:t>https://dev.to/shree_j/how-to-install-and-run-psql-using-docker-41j2</a:t>
            </a:r>
            <a:r>
              <a:rPr lang="fr-BE" dirty="0"/>
              <a:t>]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3B863-483D-4D0F-99C6-C7C555E3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29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DDF607-E886-4524-AF98-197F7D9200F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4BD5F6B-E060-484D-8759-3C017EAE2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947808"/>
              </p:ext>
            </p:extLst>
          </p:nvPr>
        </p:nvGraphicFramePr>
        <p:xfrm>
          <a:off x="856700" y="933144"/>
          <a:ext cx="108722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361">
                  <a:extLst>
                    <a:ext uri="{9D8B030D-6E8A-4147-A177-3AD203B41FA5}">
                      <a16:colId xmlns:a16="http://schemas.microsoft.com/office/drawing/2014/main" val="963782779"/>
                    </a:ext>
                  </a:extLst>
                </a:gridCol>
                <a:gridCol w="4991877">
                  <a:extLst>
                    <a:ext uri="{9D8B030D-6E8A-4147-A177-3AD203B41FA5}">
                      <a16:colId xmlns:a16="http://schemas.microsoft.com/office/drawing/2014/main" val="317952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Command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9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</a:t>
                      </a:r>
                      <a:r>
                        <a:rPr lang="en-US" sz="1400" dirty="0" err="1"/>
                        <a:t>administration.docker.postgres.create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Postgres</a:t>
                      </a:r>
                      <a:r>
                        <a:rPr lang="fr-BE" sz="1400" dirty="0"/>
                        <a:t> &amp; </a:t>
                      </a:r>
                      <a:r>
                        <a:rPr lang="fr-BE" sz="1400" dirty="0" err="1"/>
                        <a:t>Pgadmin</a:t>
                      </a:r>
                      <a:r>
                        <a:rPr lang="fr-BE" sz="1400" dirty="0"/>
                        <a:t>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4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</a:t>
                      </a:r>
                      <a:r>
                        <a:rPr lang="en-US" sz="1400" dirty="0" err="1"/>
                        <a:t>administration.docker.postgres.delete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Delete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Postgres</a:t>
                      </a:r>
                      <a:r>
                        <a:rPr lang="fr-BE" sz="1400" dirty="0"/>
                        <a:t> &amp; </a:t>
                      </a:r>
                      <a:r>
                        <a:rPr lang="fr-BE" sz="1400" dirty="0" err="1"/>
                        <a:t>Pgadmin</a:t>
                      </a:r>
                      <a:r>
                        <a:rPr lang="fr-BE" sz="1400" dirty="0"/>
                        <a:t> Containers &amp; </a:t>
                      </a:r>
                      <a:r>
                        <a:rPr lang="fr-BE" sz="1400" dirty="0" err="1"/>
                        <a:t>Database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904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93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Known</a:t>
            </a:r>
            <a:r>
              <a:rPr lang="fr-BE" dirty="0"/>
              <a:t> Issues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838199" y="910496"/>
            <a:ext cx="1106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These</a:t>
            </a:r>
            <a:r>
              <a:rPr lang="fr-BE" dirty="0"/>
              <a:t> are </a:t>
            </a:r>
            <a:r>
              <a:rPr lang="fr-BE" dirty="0" err="1"/>
              <a:t>unresolved</a:t>
            </a:r>
            <a:r>
              <a:rPr lang="fr-BE" dirty="0"/>
              <a:t> topics </a:t>
            </a:r>
            <a:r>
              <a:rPr lang="fr-BE" dirty="0" err="1"/>
              <a:t>that</a:t>
            </a:r>
            <a:r>
              <a:rPr lang="fr-BE" dirty="0"/>
              <a:t> relate to the </a:t>
            </a:r>
            <a:r>
              <a:rPr lang="fr-BE" dirty="0" err="1"/>
              <a:t>present</a:t>
            </a:r>
            <a:r>
              <a:rPr lang="fr-BE" dirty="0"/>
              <a:t> documentation, not to the system </a:t>
            </a:r>
            <a:r>
              <a:rPr lang="fr-BE" dirty="0" err="1"/>
              <a:t>functioning</a:t>
            </a:r>
            <a:r>
              <a:rPr lang="fr-BE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C10C92B-9EA2-4AFC-891E-09966BA53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973350"/>
              </p:ext>
            </p:extLst>
          </p:nvPr>
        </p:nvGraphicFramePr>
        <p:xfrm>
          <a:off x="841128" y="1546142"/>
          <a:ext cx="11274672" cy="419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3">
                  <a:extLst>
                    <a:ext uri="{9D8B030D-6E8A-4147-A177-3AD203B41FA5}">
                      <a16:colId xmlns:a16="http://schemas.microsoft.com/office/drawing/2014/main" val="2012696364"/>
                    </a:ext>
                  </a:extLst>
                </a:gridCol>
                <a:gridCol w="7693269">
                  <a:extLst>
                    <a:ext uri="{9D8B030D-6E8A-4147-A177-3AD203B41FA5}">
                      <a16:colId xmlns:a16="http://schemas.microsoft.com/office/drawing/2014/main" val="3431465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Document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Subject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5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5.8 - Doc 80.01 - Ancillaries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Attaching</a:t>
                      </a:r>
                      <a:r>
                        <a:rPr lang="fr-BE" sz="1600" dirty="0"/>
                        <a:t> a document to an item causes an exception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93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5.8 - Doc 15.05 - </a:t>
                      </a:r>
                      <a:r>
                        <a:rPr lang="fr-BE" sz="1600" dirty="0"/>
                        <a:t>Sales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When</a:t>
                      </a:r>
                      <a:r>
                        <a:rPr lang="fr-BE" sz="1600" dirty="0"/>
                        <a:t> a « Sale » </a:t>
                      </a:r>
                      <a:r>
                        <a:rPr lang="fr-BE" sz="1600" dirty="0" err="1"/>
                        <a:t>evolves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into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Processing</a:t>
                      </a:r>
                      <a:r>
                        <a:rPr lang="fr-BE" sz="1600" dirty="0"/>
                        <a:t> », a « Customer </a:t>
                      </a:r>
                      <a:r>
                        <a:rPr lang="fr-BE" sz="1600" dirty="0" err="1"/>
                        <a:t>Shipment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is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produced</a:t>
                      </a:r>
                      <a:r>
                        <a:rPr lang="fr-BE" sz="1600" dirty="0"/>
                        <a:t>.</a:t>
                      </a:r>
                      <a:br>
                        <a:rPr lang="fr-BE" sz="1600" dirty="0"/>
                      </a:br>
                      <a:r>
                        <a:rPr lang="fr-BE" sz="1600" dirty="0" err="1"/>
                        <a:t>Contrarily</a:t>
                      </a:r>
                      <a:r>
                        <a:rPr lang="fr-BE" sz="1600" dirty="0"/>
                        <a:t> to a « Customer 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», the </a:t>
                      </a:r>
                      <a:r>
                        <a:rPr lang="fr-BE" sz="1600" dirty="0" err="1"/>
                        <a:t>property</a:t>
                      </a:r>
                      <a:r>
                        <a:rPr lang="fr-BE" sz="1600" dirty="0"/>
                        <a:t> « Reference » </a:t>
                      </a:r>
                      <a:r>
                        <a:rPr lang="fr-BE" sz="1600" dirty="0" err="1"/>
                        <a:t>is</a:t>
                      </a:r>
                      <a:r>
                        <a:rPr lang="fr-BE" sz="1600" dirty="0"/>
                        <a:t> not </a:t>
                      </a:r>
                      <a:r>
                        <a:rPr lang="fr-BE" sz="1600" dirty="0" err="1"/>
                        <a:t>editable</a:t>
                      </a:r>
                      <a:r>
                        <a:rPr lang="fr-BE" sz="1600" dirty="0"/>
                        <a:t>. </a:t>
                      </a:r>
                      <a:r>
                        <a:rPr lang="fr-BE" sz="1600" dirty="0" err="1"/>
                        <a:t>Incidentally</a:t>
                      </a:r>
                      <a:r>
                        <a:rPr lang="fr-BE" sz="1600" dirty="0"/>
                        <a:t>, « Reference » in « Customer 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 and « Customer </a:t>
                      </a:r>
                      <a:r>
                        <a:rPr lang="fr-BE" sz="1600" dirty="0" err="1"/>
                        <a:t>Shipment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is</a:t>
                      </a:r>
                      <a:r>
                        <a:rPr lang="fr-BE" sz="1600" dirty="0"/>
                        <a:t> not set </a:t>
                      </a:r>
                      <a:r>
                        <a:rPr lang="fr-BE" sz="1600" dirty="0" err="1"/>
                        <a:t>from</a:t>
                      </a:r>
                      <a:r>
                        <a:rPr lang="fr-BE" sz="1600" dirty="0"/>
                        <a:t> « Customer Sale » 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54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5.8 - Doc 10.05 - </a:t>
                      </a:r>
                      <a:r>
                        <a:rPr lang="fr-BE" sz="1600" dirty="0" err="1"/>
                        <a:t>Purchases</a:t>
                      </a:r>
                      <a:endParaRPr lang="en-BE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5.8 - Doc 15.05 - </a:t>
                      </a:r>
                      <a:r>
                        <a:rPr lang="fr-BE" sz="1600" dirty="0"/>
                        <a:t>Sales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Account</a:t>
                      </a:r>
                      <a:r>
                        <a:rPr lang="fr-BE" sz="1600" dirty="0"/>
                        <a:t> Move Lines are </a:t>
                      </a:r>
                      <a:r>
                        <a:rPr lang="fr-BE" sz="1600" dirty="0" err="1"/>
                        <a:t>generated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when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into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Validated</a:t>
                      </a:r>
                      <a:r>
                        <a:rPr lang="fr-BE" sz="1600" dirty="0"/>
                        <a:t> » state</a:t>
                      </a:r>
                      <a:br>
                        <a:rPr lang="fr-BE" sz="1600" dirty="0"/>
                      </a:br>
                      <a:r>
                        <a:rPr lang="fr-BE" sz="1600" dirty="0" err="1"/>
                        <a:t>Account</a:t>
                      </a:r>
                      <a:r>
                        <a:rPr lang="fr-BE" sz="1600" dirty="0"/>
                        <a:t> Move Lines are not </a:t>
                      </a:r>
                      <a:r>
                        <a:rPr lang="fr-BE" sz="1600" dirty="0" err="1"/>
                        <a:t>generated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when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into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Validated</a:t>
                      </a:r>
                      <a:r>
                        <a:rPr lang="fr-BE" sz="1600" dirty="0"/>
                        <a:t> » state</a:t>
                      </a:r>
                    </a:p>
                    <a:p>
                      <a:r>
                        <a:rPr lang="fr-BE" sz="1600" dirty="0"/>
                        <a:t>Examine </a:t>
                      </a:r>
                      <a:r>
                        <a:rPr lang="fr-BE" sz="1600" dirty="0" err="1"/>
                        <a:t>why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73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5.8 - Doc 10.05 - </a:t>
                      </a:r>
                      <a:r>
                        <a:rPr lang="fr-BE" sz="1600" dirty="0" err="1"/>
                        <a:t>Purchases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State transition to « </a:t>
                      </a:r>
                      <a:r>
                        <a:rPr lang="fr-BE" sz="1600" dirty="0" err="1"/>
                        <a:t>Posted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possibly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contains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erroneous</a:t>
                      </a:r>
                      <a:r>
                        <a:rPr lang="fr-BE" sz="1600" dirty="0"/>
                        <a:t> state information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128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/>
                        <a:t>-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Financials</a:t>
                      </a:r>
                      <a:r>
                        <a:rPr lang="fr-BE" sz="1600" dirty="0"/>
                        <a:t>&gt;Configuration&gt;Payments&gt;</a:t>
                      </a:r>
                      <a:r>
                        <a:rPr lang="fr-BE" sz="1600" dirty="0" err="1"/>
                        <a:t>Payment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Journals</a:t>
                      </a:r>
                      <a:br>
                        <a:rPr lang="fr-BE" sz="1600" dirty="0"/>
                      </a:br>
                      <a:r>
                        <a:rPr lang="fr-BE" sz="1600" dirty="0" err="1"/>
                        <a:t>Describe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difference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with</a:t>
                      </a:r>
                      <a:r>
                        <a:rPr lang="fr-BE" sz="1600" dirty="0"/>
                        <a:t> respect to standard journal usage + </a:t>
                      </a:r>
                      <a:r>
                        <a:rPr lang="fr-BE" sz="1600" dirty="0" err="1"/>
                        <a:t>payment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method</a:t>
                      </a:r>
                      <a:endParaRPr lang="fr-BE" sz="1600" dirty="0"/>
                    </a:p>
                    <a:p>
                      <a:r>
                        <a:rPr lang="fr-BE" sz="1600" dirty="0"/>
                        <a:t>Clearing </a:t>
                      </a:r>
                      <a:r>
                        <a:rPr lang="fr-BE" sz="1600" dirty="0" err="1"/>
                        <a:t>account</a:t>
                      </a:r>
                      <a:r>
                        <a:rPr lang="fr-BE" sz="1600" dirty="0"/>
                        <a:t> vs Suspense </a:t>
                      </a:r>
                      <a:r>
                        <a:rPr lang="fr-BE" sz="1600" dirty="0" err="1"/>
                        <a:t>account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995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 err="1"/>
                        <a:t>Tryton</a:t>
                      </a:r>
                      <a:r>
                        <a:rPr lang="fr-BE" sz="1600" dirty="0"/>
                        <a:t> 5.8 - </a:t>
                      </a:r>
                      <a:r>
                        <a:rPr lang="fr-BE" sz="1600"/>
                        <a:t>Doc 00.01 </a:t>
                      </a:r>
                      <a:r>
                        <a:rPr lang="fr-BE" sz="1600" dirty="0"/>
                        <a:t>- 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Waiting</a:t>
                      </a:r>
                      <a:r>
                        <a:rPr lang="fr-BE" sz="1600" dirty="0"/>
                        <a:t> on </a:t>
                      </a:r>
                      <a:r>
                        <a:rPr lang="fr-BE" sz="1600" dirty="0" err="1"/>
                        <a:t>Postgres</a:t>
                      </a:r>
                      <a:r>
                        <a:rPr lang="fr-BE" sz="1600" dirty="0"/>
                        <a:t> DB to </a:t>
                      </a:r>
                      <a:r>
                        <a:rPr lang="fr-BE" sz="1600" dirty="0" err="1"/>
                        <a:t>be</a:t>
                      </a:r>
                      <a:r>
                        <a:rPr lang="fr-BE" sz="1600" dirty="0"/>
                        <a:t> up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87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497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(1/2)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767796"/>
            <a:ext cx="11268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Install :</a:t>
            </a:r>
          </a:p>
          <a:p>
            <a:pPr marL="285750" indent="-285750">
              <a:buFontTx/>
              <a:buChar char="-"/>
            </a:pPr>
            <a:r>
              <a:rPr lang="fr-BE" dirty="0"/>
              <a:t>A container « 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fr-BE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image « </a:t>
            </a:r>
            <a:r>
              <a:rPr lang="fr-BE" dirty="0" err="1"/>
              <a:t>postgres</a:t>
            </a:r>
            <a:r>
              <a:rPr lang="fr-BE" dirty="0"/>
              <a:t> » ; « </a:t>
            </a:r>
            <a:r>
              <a:rPr lang="fr-BE" b="1" dirty="0">
                <a:solidFill>
                  <a:srgbClr val="FF0000"/>
                </a:solidFill>
              </a:rPr>
              <a:t>-p</a:t>
            </a:r>
            <a:r>
              <a:rPr lang="fr-BE" dirty="0"/>
              <a:t> </a:t>
            </a:r>
            <a:r>
              <a:rPr lang="fr-BE" b="1" dirty="0">
                <a:solidFill>
                  <a:srgbClr val="FF0000"/>
                </a:solidFill>
              </a:rPr>
              <a:t>5432: </a:t>
            </a:r>
            <a:r>
              <a:rPr lang="fr-BE" dirty="0"/>
              <a:t>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changed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A container « 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fr-BE" b="1" dirty="0" err="1">
                <a:solidFill>
                  <a:schemeClr val="accent5">
                    <a:lumMod val="75000"/>
                  </a:schemeClr>
                </a:solidFill>
              </a:rPr>
              <a:t>pgadmin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image « </a:t>
            </a:r>
            <a:r>
              <a:rPr lang="fr-BE" dirty="0" err="1"/>
              <a:t>dpage</a:t>
            </a:r>
            <a:r>
              <a:rPr lang="fr-BE" dirty="0"/>
              <a:t>/pgadmin4 » ; «</a:t>
            </a:r>
            <a:r>
              <a:rPr lang="fr-BE" b="1" dirty="0">
                <a:solidFill>
                  <a:srgbClr val="FF0000"/>
                </a:solidFill>
              </a:rPr>
              <a:t> -p</a:t>
            </a:r>
            <a:r>
              <a:rPr lang="fr-BE" dirty="0"/>
              <a:t> </a:t>
            </a:r>
            <a:r>
              <a:rPr lang="fr-BE" b="1" dirty="0">
                <a:solidFill>
                  <a:srgbClr val="FF0000"/>
                </a:solidFill>
              </a:rPr>
              <a:t>80:</a:t>
            </a:r>
            <a:r>
              <a:rPr lang="fr-BE" dirty="0"/>
              <a:t>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changed</a:t>
            </a:r>
            <a:r>
              <a:rPr lang="fr-BE" dirty="0"/>
              <a:t> 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563563" y="1628417"/>
            <a:ext cx="115816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dirty="0"/>
              <a:t>docker pull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dirty="0"/>
              <a:t>docker run -d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-e POSTGRES_PASSWORD=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-v ${HOME}/</a:t>
            </a:r>
            <a:r>
              <a:rPr lang="en-US" sz="1400" dirty="0" err="1"/>
              <a:t>postgres</a:t>
            </a:r>
            <a:r>
              <a:rPr lang="en-US" sz="1400" dirty="0"/>
              <a:t>-data/:/var/lib/</a:t>
            </a:r>
            <a:r>
              <a:rPr lang="en-US" sz="1400" dirty="0" err="1"/>
              <a:t>postgresql</a:t>
            </a:r>
            <a:r>
              <a:rPr lang="en-US" sz="1400" dirty="0"/>
              <a:t>/data </a:t>
            </a:r>
            <a:r>
              <a:rPr lang="en-US" sz="1400" b="1" dirty="0">
                <a:solidFill>
                  <a:srgbClr val="FF0000"/>
                </a:solidFill>
              </a:rPr>
              <a:t>-p 5432:5432 </a:t>
            </a:r>
            <a:r>
              <a:rPr lang="en-US" sz="1400" dirty="0" err="1"/>
              <a:t>postgres</a:t>
            </a:r>
            <a:endParaRPr lang="en-US" sz="1400" dirty="0"/>
          </a:p>
          <a:p>
            <a:r>
              <a:rPr lang="en-US" sz="1400" dirty="0"/>
              <a:t># pgdamin4</a:t>
            </a:r>
            <a:br>
              <a:rPr lang="en-US" sz="1400" dirty="0"/>
            </a:br>
            <a:r>
              <a:rPr lang="en-US" sz="1400" dirty="0"/>
              <a:t>docker pull </a:t>
            </a:r>
            <a:r>
              <a:rPr lang="en-US" sz="1400" dirty="0" err="1"/>
              <a:t>dpage</a:t>
            </a:r>
            <a:r>
              <a:rPr lang="en-US" sz="1400" dirty="0"/>
              <a:t>/pgadmin4</a:t>
            </a:r>
            <a:br>
              <a:rPr lang="en-US" sz="1400" dirty="0"/>
            </a:br>
            <a:r>
              <a:rPr lang="en-US" sz="1400" dirty="0"/>
              <a:t>docker run </a:t>
            </a:r>
            <a:r>
              <a:rPr lang="en-US" sz="1400" b="1" dirty="0">
                <a:solidFill>
                  <a:srgbClr val="FF0000"/>
                </a:solidFill>
              </a:rPr>
              <a:t>-p 80:80 </a:t>
            </a:r>
            <a:r>
              <a:rPr lang="en-US" sz="1400" dirty="0"/>
              <a:t>-e 'PGADMIN_DEFAULT_EMAIL=x@gmail.com' -e 'PGADMIN_DEFAULT_PASSWORD=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'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pgadmin</a:t>
            </a:r>
            <a:r>
              <a:rPr lang="en-US" sz="1400" dirty="0"/>
              <a:t> -d </a:t>
            </a:r>
            <a:r>
              <a:rPr lang="en-US" sz="1400" dirty="0" err="1"/>
              <a:t>dpage</a:t>
            </a:r>
            <a:r>
              <a:rPr lang="en-US" sz="1400" dirty="0"/>
              <a:t>/pgadmin4</a:t>
            </a:r>
          </a:p>
          <a:p>
            <a:r>
              <a:rPr lang="en-US" sz="1400" dirty="0"/>
              <a:t># inspection</a:t>
            </a:r>
            <a:br>
              <a:rPr lang="en-US" sz="1400" dirty="0"/>
            </a:br>
            <a:r>
              <a:rPr lang="en-US" sz="1400" dirty="0"/>
              <a:t>docker exec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ls /var/lib/</a:t>
            </a:r>
            <a:r>
              <a:rPr lang="en-US" sz="1400" dirty="0" err="1"/>
              <a:t>postgresql</a:t>
            </a:r>
            <a:r>
              <a:rPr lang="en-US" sz="1400" dirty="0"/>
              <a:t>/data</a:t>
            </a:r>
            <a:br>
              <a:rPr lang="en-US" sz="1400" dirty="0"/>
            </a:br>
            <a:r>
              <a:rPr lang="en-US" sz="1400" dirty="0"/>
              <a:t>docker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/>
              <a:t>docker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</a:t>
            </a:r>
          </a:p>
          <a:p>
            <a:r>
              <a:rPr lang="en-US" sz="1400" dirty="0"/>
              <a:t>docker inspect -f "{{</a:t>
            </a:r>
            <a:r>
              <a:rPr lang="en-US" sz="1400" dirty="0" err="1"/>
              <a:t>range.NetworkSettings.Networks</a:t>
            </a:r>
            <a:r>
              <a:rPr lang="en-US" sz="1400" dirty="0"/>
              <a:t>}}{{.</a:t>
            </a:r>
            <a:r>
              <a:rPr lang="en-US" sz="1400" dirty="0" err="1"/>
              <a:t>IPAddress</a:t>
            </a:r>
            <a:r>
              <a:rPr lang="en-US" sz="1400" dirty="0"/>
              <a:t>}}{{end}}"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b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400" dirty="0"/>
              <a:t>docker inspect -f '{{.Name}} - {{.</a:t>
            </a:r>
            <a:r>
              <a:rPr lang="en-US" sz="1400" dirty="0" err="1"/>
              <a:t>NetworkSettings.IPAddress</a:t>
            </a:r>
            <a:r>
              <a:rPr lang="en-US" sz="1400" dirty="0"/>
              <a:t> }}' $(docker </a:t>
            </a:r>
            <a:r>
              <a:rPr lang="en-US" sz="1400" dirty="0" err="1"/>
              <a:t>ps</a:t>
            </a:r>
            <a:r>
              <a:rPr lang="en-US" sz="1400" dirty="0"/>
              <a:t> -</a:t>
            </a:r>
            <a:r>
              <a:rPr lang="en-US" sz="1400" dirty="0" err="1"/>
              <a:t>aq</a:t>
            </a:r>
            <a:r>
              <a:rPr lang="en-US" sz="1400" dirty="0"/>
              <a:t>)</a:t>
            </a:r>
            <a:endParaRPr lang="en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0F0224-6DBE-4D10-A4F9-5B3F9103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4971"/>
            <a:ext cx="12192000" cy="251302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6BF46-4578-45A0-8E8F-6CFFC436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30</a:t>
            </a:fld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7B3CA8-0A74-45C8-B7D6-9B9039921F4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52897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(2/2)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CABD9-3A0B-4BA1-AD60-C84710F8F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933" y="0"/>
            <a:ext cx="5542005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C6D970-B5C6-44F6-A429-0912963B8D7B}"/>
              </a:ext>
            </a:extLst>
          </p:cNvPr>
          <p:cNvSpPr txBox="1"/>
          <p:nvPr/>
        </p:nvSpPr>
        <p:spPr>
          <a:xfrm>
            <a:off x="838200" y="1441911"/>
            <a:ext cx="50196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Outcome</a:t>
            </a:r>
            <a:r>
              <a:rPr lang="fr-BE" dirty="0"/>
              <a:t> :</a:t>
            </a:r>
            <a:br>
              <a:rPr lang="fr-BE" dirty="0"/>
            </a:b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« </a:t>
            </a:r>
            <a:r>
              <a:rPr lang="fr-BE" dirty="0" err="1"/>
              <a:t>postgres</a:t>
            </a:r>
            <a:r>
              <a:rPr lang="fr-BE" dirty="0"/>
              <a:t>-data » directory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</a:t>
            </a:r>
            <a:r>
              <a:rPr lang="fr-BE" dirty="0" err="1"/>
              <a:t>under</a:t>
            </a:r>
            <a:r>
              <a:rPr lang="fr-BE" dirty="0"/>
              <a:t> </a:t>
            </a:r>
            <a:r>
              <a:rPr lang="fr-BE" dirty="0" err="1"/>
              <a:t>my</a:t>
            </a:r>
            <a:r>
              <a:rPr lang="fr-BE" dirty="0"/>
              <a:t> user </a:t>
            </a:r>
            <a:r>
              <a:rPr lang="fr-BE" dirty="0" err="1"/>
              <a:t>name</a:t>
            </a:r>
            <a:r>
              <a:rPr lang="fr-BE" dirty="0"/>
              <a:t> home directory and not </a:t>
            </a:r>
            <a:r>
              <a:rPr lang="fr-BE" dirty="0" err="1"/>
              <a:t>inside</a:t>
            </a:r>
            <a:r>
              <a:rPr lang="fr-BE" dirty="0"/>
              <a:t> a docker container.</a:t>
            </a:r>
            <a:br>
              <a:rPr lang="fr-BE" dirty="0"/>
            </a:b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Hence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persists</a:t>
            </a:r>
            <a:r>
              <a:rPr lang="fr-BE" dirty="0"/>
              <a:t> </a:t>
            </a:r>
            <a:r>
              <a:rPr lang="fr-BE" dirty="0" err="1"/>
              <a:t>even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 or </a:t>
            </a:r>
            <a:r>
              <a:rPr lang="fr-BE" dirty="0" err="1"/>
              <a:t>when</a:t>
            </a:r>
            <a:r>
              <a:rPr lang="fr-BE" dirty="0"/>
              <a:t> the docker application </a:t>
            </a:r>
            <a:r>
              <a:rPr lang="fr-BE" dirty="0" err="1"/>
              <a:t>itself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eventually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.</a:t>
            </a:r>
            <a:br>
              <a:rPr lang="fr-BE" dirty="0"/>
            </a:b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« Gateway » </a:t>
            </a:r>
            <a:r>
              <a:rPr lang="en-BE" dirty="0"/>
              <a:t>"172.17.0.</a:t>
            </a:r>
            <a:r>
              <a:rPr lang="fr-BE" dirty="0"/>
              <a:t>1</a:t>
            </a:r>
            <a:r>
              <a:rPr lang="en-BE" dirty="0"/>
              <a:t>" </a:t>
            </a:r>
            <a:r>
              <a:rPr lang="fr-BE" dirty="0"/>
              <a:t>or the « </a:t>
            </a:r>
            <a:r>
              <a:rPr lang="en-BE" dirty="0" err="1"/>
              <a:t>IPAddress</a:t>
            </a:r>
            <a:r>
              <a:rPr lang="fr-BE" dirty="0"/>
              <a:t> » </a:t>
            </a:r>
            <a:r>
              <a:rPr lang="en-BE" dirty="0"/>
              <a:t>"172.17.0.5"</a:t>
            </a:r>
            <a:r>
              <a:rPr lang="fr-BE" dirty="0"/>
              <a:t> (</a:t>
            </a:r>
            <a:r>
              <a:rPr lang="fr-BE" dirty="0" err="1"/>
              <a:t>might</a:t>
            </a:r>
            <a:r>
              <a:rPr lang="fr-BE" dirty="0"/>
              <a:t> </a:t>
            </a:r>
            <a:r>
              <a:rPr lang="fr-BE" dirty="0" err="1"/>
              <a:t>vary</a:t>
            </a:r>
            <a:r>
              <a:rPr lang="fr-BE" dirty="0"/>
              <a:t>)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</a:t>
            </a:r>
            <a:r>
              <a:rPr lang="fr-BE" dirty="0" err="1"/>
              <a:t>later</a:t>
            </a:r>
            <a:r>
              <a:rPr lang="fr-BE" dirty="0"/>
              <a:t> in « pgadmin4 » to </a:t>
            </a:r>
            <a:r>
              <a:rPr lang="fr-BE" dirty="0" err="1"/>
              <a:t>define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as part of a server.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360BF-20E6-4D13-B402-034734E8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31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915786-32E1-4E91-9381-F77204397F5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58311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Administration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D056C-96EF-463B-9011-DA1CC3B83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11269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Commands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97475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34</a:t>
            </a:fld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8832C5-4DEF-4BC2-B44F-3D61F519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55548"/>
            <a:ext cx="11228102" cy="1073533"/>
          </a:xfrm>
          <a:prstGeom prst="rect">
            <a:avLst/>
          </a:prstGeom>
        </p:spPr>
      </p:pic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8209E01-DA47-40E5-A032-DEC04E3B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005567"/>
              </p:ext>
            </p:extLst>
          </p:nvPr>
        </p:nvGraphicFramePr>
        <p:xfrm>
          <a:off x="838200" y="1902802"/>
          <a:ext cx="111105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938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63608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Container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run hello-world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Check installation </a:t>
                      </a:r>
                      <a:r>
                        <a:rPr lang="fr-BE" dirty="0" err="1"/>
                        <a:t>still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operational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 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2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stop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Stop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8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start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Start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1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</a:t>
                      </a:r>
                      <a:r>
                        <a:rPr lang="fr-BE" dirty="0" err="1"/>
                        <a:t>rm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0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logs </a:t>
                      </a:r>
                      <a:r>
                        <a:rPr lang="en-US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Logs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2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system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containers,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 and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858147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9CA6BD9-1B7A-488B-8523-9B331998971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8D0A8-F830-4F83-9008-E529F80BF0F4}"/>
              </a:ext>
            </a:extLst>
          </p:cNvPr>
          <p:cNvSpPr txBox="1"/>
          <p:nvPr/>
        </p:nvSpPr>
        <p:spPr>
          <a:xfrm>
            <a:off x="838200" y="879796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Most </a:t>
            </a:r>
            <a:r>
              <a:rPr lang="fr-BE" dirty="0" err="1"/>
              <a:t>commands</a:t>
            </a:r>
            <a:r>
              <a:rPr lang="fr-BE" dirty="0"/>
              <a:t> have been </a:t>
            </a:r>
            <a:r>
              <a:rPr lang="fr-BE" dirty="0" err="1"/>
              <a:t>explored</a:t>
            </a:r>
            <a:r>
              <a:rPr lang="fr-BE" dirty="0"/>
              <a:t> </a:t>
            </a:r>
            <a:r>
              <a:rPr lang="fr-BE" dirty="0" err="1"/>
              <a:t>during</a:t>
            </a:r>
            <a:r>
              <a:rPr lang="fr-BE" dirty="0"/>
              <a:t> the installation process.</a:t>
            </a:r>
            <a:br>
              <a:rPr lang="fr-BE" dirty="0"/>
            </a:b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repeat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here</a:t>
            </a:r>
            <a:r>
              <a:rPr lang="fr-BE" dirty="0"/>
              <a:t> for </a:t>
            </a:r>
            <a:r>
              <a:rPr lang="fr-BE" dirty="0" err="1"/>
              <a:t>convenience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228347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35</a:t>
            </a:fld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F53ACCD-8852-460E-907F-3033AE2F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853119"/>
              </p:ext>
            </p:extLst>
          </p:nvPr>
        </p:nvGraphicFramePr>
        <p:xfrm>
          <a:off x="838200" y="827314"/>
          <a:ext cx="112160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54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72300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create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rm </a:t>
                      </a:r>
                      <a:r>
                        <a:rPr lang="en-US" dirty="0" err="1"/>
                        <a:t>a_volume_name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volumes.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inspect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12219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5B4DC566-1E7F-4A9B-8FC9-8A975D5A1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765378"/>
              </p:ext>
            </p:extLst>
          </p:nvPr>
        </p:nvGraphicFramePr>
        <p:xfrm>
          <a:off x="823546" y="3080163"/>
          <a:ext cx="1119553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28339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create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networks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rm </a:t>
                      </a:r>
                      <a:r>
                        <a:rPr lang="en-US" dirty="0" err="1"/>
                        <a:t>a_network_name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not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inspect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0122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539E0CF-CEEB-4704-8164-D7A0D2145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18257"/>
            <a:ext cx="3448050" cy="1343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F73FD1-E39E-4E7E-927C-3B7B1849F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2" y="5418257"/>
            <a:ext cx="3486150" cy="1181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8A02A5A-CD85-47D0-95A8-9162037A1BD1}"/>
              </a:ext>
            </a:extLst>
          </p:cNvPr>
          <p:cNvSpPr/>
          <p:nvPr/>
        </p:nvSpPr>
        <p:spPr>
          <a:xfrm>
            <a:off x="11721000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299331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Reboot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54517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After</a:t>
            </a:r>
            <a:r>
              <a:rPr lang="fr-BE" dirty="0"/>
              <a:t> Reboot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6D970-B5C6-44F6-A429-0912963B8D7B}"/>
              </a:ext>
            </a:extLst>
          </p:cNvPr>
          <p:cNvSpPr txBox="1"/>
          <p:nvPr/>
        </p:nvSpPr>
        <p:spPr>
          <a:xfrm>
            <a:off x="838200" y="996769"/>
            <a:ext cx="9369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Each</a:t>
            </a:r>
            <a:r>
              <a:rPr lang="fr-BE" dirty="0"/>
              <a:t> time the PC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rebooted</a:t>
            </a:r>
            <a:r>
              <a:rPr lang="fr-BE" dirty="0"/>
              <a:t>,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need</a:t>
            </a:r>
            <a:r>
              <a:rPr lang="fr-BE" dirty="0"/>
              <a:t> to </a:t>
            </a:r>
            <a:r>
              <a:rPr lang="fr-BE" dirty="0" err="1"/>
              <a:t>execute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</a:t>
            </a:r>
            <a:r>
              <a:rPr lang="fr-BE" dirty="0" err="1"/>
              <a:t>commands</a:t>
            </a:r>
            <a:r>
              <a:rPr lang="fr-BE" dirty="0"/>
              <a:t> in </a:t>
            </a:r>
            <a:r>
              <a:rPr lang="fr-BE" dirty="0" err="1"/>
              <a:t>Powershell</a:t>
            </a:r>
            <a:endParaRPr lang="fr-BE" dirty="0"/>
          </a:p>
          <a:p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-a # Control the status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37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4C16F6-BF89-4DD6-84B1-F1CB49689381}"/>
              </a:ext>
            </a:extLst>
          </p:cNvPr>
          <p:cNvSpPr/>
          <p:nvPr/>
        </p:nvSpPr>
        <p:spPr>
          <a:xfrm>
            <a:off x="11721000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5DB287-E335-41B7-A58B-B2730A840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0524"/>
            <a:ext cx="8562975" cy="1323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5EB50D-6551-41CF-AC80-51AE02903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923" y="4185770"/>
            <a:ext cx="3663252" cy="25674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D84EA6-80D8-4717-8E9C-A0E3674930F4}"/>
              </a:ext>
            </a:extLst>
          </p:cNvPr>
          <p:cNvSpPr txBox="1"/>
          <p:nvPr/>
        </p:nvSpPr>
        <p:spPr>
          <a:xfrm>
            <a:off x="838199" y="3346845"/>
            <a:ext cx="457786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Start the containers</a:t>
            </a:r>
            <a:br>
              <a:rPr lang="en-US" dirty="0"/>
            </a:br>
            <a:r>
              <a:rPr lang="en-US" dirty="0"/>
              <a:t>docker start </a:t>
            </a:r>
            <a:r>
              <a:rPr lang="en-US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tryton</a:t>
            </a:r>
            <a:r>
              <a:rPr lang="en-US" dirty="0"/>
              <a:t> </a:t>
            </a:r>
            <a:r>
              <a:rPr lang="en-US" dirty="0" err="1"/>
              <a:t>tryton-cron</a:t>
            </a:r>
            <a:endParaRPr lang="en-US" dirty="0"/>
          </a:p>
          <a:p>
            <a:r>
              <a:rPr lang="en-US" dirty="0"/>
              <a:t>docker start dev-</a:t>
            </a:r>
            <a:r>
              <a:rPr lang="en-US" dirty="0" err="1"/>
              <a:t>postgres</a:t>
            </a:r>
            <a:r>
              <a:rPr lang="en-US" dirty="0"/>
              <a:t> dev-</a:t>
            </a:r>
            <a:r>
              <a:rPr lang="en-US" dirty="0" err="1"/>
              <a:t>pgadmin</a:t>
            </a:r>
            <a:endParaRPr lang="en-US" dirty="0"/>
          </a:p>
          <a:p>
            <a:endParaRPr lang="en-US" dirty="0"/>
          </a:p>
          <a:p>
            <a:r>
              <a:rPr lang="en-US" dirty="0"/>
              <a:t>Above commands are unnecessary when the PC is set to “Sleep”</a:t>
            </a:r>
            <a:endParaRPr lang="en-BE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195382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Shell </a:t>
            </a:r>
            <a:r>
              <a:rPr lang="fr-BE" dirty="0" err="1"/>
              <a:t>Execution</a:t>
            </a:r>
            <a:r>
              <a:rPr lang="fr-BE" dirty="0"/>
              <a:t> 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27BAD-99FA-4891-B72D-1C7765B698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56378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39</a:t>
            </a:fld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655A6-C653-4E77-A185-27B4D4D6F606}"/>
              </a:ext>
            </a:extLst>
          </p:cNvPr>
          <p:cNvSpPr txBox="1"/>
          <p:nvPr/>
        </p:nvSpPr>
        <p:spPr>
          <a:xfrm>
            <a:off x="838200" y="1081454"/>
            <a:ext cx="10067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Executing</a:t>
            </a:r>
            <a:r>
              <a:rPr lang="fr-BE" dirty="0"/>
              <a:t> </a:t>
            </a:r>
            <a:r>
              <a:rPr lang="fr-BE" dirty="0" err="1"/>
              <a:t>commands</a:t>
            </a:r>
            <a:r>
              <a:rPr lang="fr-BE" dirty="0"/>
              <a:t> and </a:t>
            </a:r>
            <a:r>
              <a:rPr lang="fr-BE" dirty="0" err="1"/>
              <a:t>shells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a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sometimes</a:t>
            </a:r>
            <a:r>
              <a:rPr lang="fr-BE" dirty="0"/>
              <a:t> </a:t>
            </a:r>
            <a:r>
              <a:rPr lang="fr-BE" dirty="0" err="1"/>
              <a:t>necessary</a:t>
            </a:r>
            <a:r>
              <a:rPr lang="fr-BE" dirty="0"/>
              <a:t>. </a:t>
            </a:r>
            <a:r>
              <a:rPr lang="fr-BE" dirty="0" err="1"/>
              <a:t>Examples</a:t>
            </a:r>
            <a:r>
              <a:rPr lang="fr-BE" dirty="0"/>
              <a:t> are :</a:t>
            </a:r>
            <a:br>
              <a:rPr lang="fr-BE" dirty="0"/>
            </a:br>
            <a:br>
              <a:rPr lang="fr-BE" dirty="0"/>
            </a:br>
            <a:r>
              <a:rPr lang="fr-BE" dirty="0"/>
              <a:t>- </a:t>
            </a:r>
            <a:r>
              <a:rPr lang="fr-BE" dirty="0" err="1"/>
              <a:t>Executing</a:t>
            </a:r>
            <a:r>
              <a:rPr lang="fr-BE" dirty="0"/>
              <a:t> « </a:t>
            </a:r>
            <a:r>
              <a:rPr lang="fr-BE" dirty="0" err="1"/>
              <a:t>psql</a:t>
            </a:r>
            <a:r>
              <a:rPr lang="fr-BE" dirty="0"/>
              <a:t> » </a:t>
            </a:r>
            <a:r>
              <a:rPr lang="fr-BE" dirty="0" err="1"/>
              <a:t>inside</a:t>
            </a:r>
            <a:r>
              <a:rPr lang="fr-BE" dirty="0"/>
              <a:t> the « </a:t>
            </a:r>
            <a:r>
              <a:rPr lang="fr-BE" dirty="0" err="1"/>
              <a:t>Postgres</a:t>
            </a:r>
            <a:r>
              <a:rPr lang="fr-BE" dirty="0"/>
              <a:t> » Docker Container</a:t>
            </a:r>
          </a:p>
          <a:p>
            <a:r>
              <a:rPr lang="fr-BE" dirty="0"/>
              <a:t>- </a:t>
            </a:r>
            <a:r>
              <a:rPr lang="fr-BE" dirty="0" err="1"/>
              <a:t>Executing</a:t>
            </a:r>
            <a:r>
              <a:rPr lang="fr-BE" dirty="0"/>
              <a:t> a Windows command like « ls », « </a:t>
            </a:r>
            <a:r>
              <a:rPr lang="fr-BE" dirty="0" err="1"/>
              <a:t>mkdir</a:t>
            </a:r>
            <a:r>
              <a:rPr lang="fr-BE" dirty="0"/>
              <a:t> », « </a:t>
            </a:r>
            <a:r>
              <a:rPr lang="fr-BE" dirty="0" err="1"/>
              <a:t>cp</a:t>
            </a:r>
            <a:r>
              <a:rPr lang="fr-BE" dirty="0"/>
              <a:t> </a:t>
            </a:r>
            <a:r>
              <a:rPr lang="fr-BE" dirty="0" err="1"/>
              <a:t>between</a:t>
            </a:r>
            <a:r>
              <a:rPr lang="fr-BE" dirty="0"/>
              <a:t> container and </a:t>
            </a:r>
            <a:r>
              <a:rPr lang="fr-BE" dirty="0" err="1"/>
              <a:t>windows</a:t>
            </a:r>
            <a:r>
              <a:rPr lang="fr-BE" dirty="0"/>
              <a:t> »</a:t>
            </a:r>
          </a:p>
          <a:p>
            <a:r>
              <a:rPr lang="fr-BE" dirty="0"/>
              <a:t>- etc.</a:t>
            </a:r>
            <a:endParaRPr lang="en-BE" dirty="0"/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C5703D7C-1658-450F-84D0-C18B114A6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836140"/>
              </p:ext>
            </p:extLst>
          </p:nvPr>
        </p:nvGraphicFramePr>
        <p:xfrm>
          <a:off x="838200" y="2749828"/>
          <a:ext cx="108907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2713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503802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exec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content of directory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exec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 env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</a:t>
                      </a:r>
                      <a:r>
                        <a:rPr lang="fr-BE" dirty="0" err="1"/>
                        <a:t>environment</a:t>
                      </a:r>
                      <a:r>
                        <a:rPr lang="fr-BE" dirty="0"/>
                        <a:t> variables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cp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:/dump.tar 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Copy tar file </a:t>
                      </a:r>
                      <a:r>
                        <a:rPr lang="fr-BE" dirty="0" err="1"/>
                        <a:t>from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inside</a:t>
                      </a:r>
                      <a:r>
                        <a:rPr lang="fr-BE" dirty="0"/>
                        <a:t> of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exec –it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 /bin/bash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Executes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shell</a:t>
                      </a:r>
                      <a:r>
                        <a:rPr lang="fr-BE" dirty="0"/>
                        <a:t> in interactive mode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95B35B9-3AA5-4FC3-8128-6755F4C75A0E}"/>
              </a:ext>
            </a:extLst>
          </p:cNvPr>
          <p:cNvSpPr txBox="1"/>
          <p:nvPr/>
        </p:nvSpPr>
        <p:spPr>
          <a:xfrm>
            <a:off x="838200" y="5064314"/>
            <a:ext cx="93696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Usefull</a:t>
            </a:r>
            <a:r>
              <a:rPr lang="fr-BE" dirty="0"/>
              <a:t> documentation :</a:t>
            </a:r>
            <a:br>
              <a:rPr lang="fr-BE" dirty="0"/>
            </a:br>
            <a:r>
              <a:rPr lang="fr-BE" dirty="0">
                <a:hlinkClick r:id="rId2"/>
              </a:rPr>
              <a:t>https://martinheinz.dev/blog/3</a:t>
            </a:r>
            <a:br>
              <a:rPr lang="fr-BE" dirty="0"/>
            </a:br>
            <a:r>
              <a:rPr lang="fr-BE" dirty="0">
                <a:hlinkClick r:id="rId3"/>
              </a:rPr>
              <a:t>https://phoenixnap.com/kb/docker-run-command-with-examples</a:t>
            </a:r>
            <a:r>
              <a:rPr lang="fr-BE" dirty="0"/>
              <a:t>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CBE6D5-050D-4BF9-A564-280FC299E564}"/>
              </a:ext>
            </a:extLst>
          </p:cNvPr>
          <p:cNvSpPr/>
          <p:nvPr/>
        </p:nvSpPr>
        <p:spPr>
          <a:xfrm>
            <a:off x="11728938" y="64866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7981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Related</a:t>
            </a:r>
            <a:r>
              <a:rPr lang="fr-BE" dirty="0"/>
              <a:t> files &amp; documents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148366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40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EADF3D-FAF5-4C92-A89C-64A6611CF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32" y="2436203"/>
            <a:ext cx="3807784" cy="4413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3EFEC5-A4FF-465C-A100-53EF896C0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069" y="2436203"/>
            <a:ext cx="6154012" cy="44137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9C1B2E-73B3-4266-8AE0-AD860E17829A}"/>
              </a:ext>
            </a:extLst>
          </p:cNvPr>
          <p:cNvSpPr/>
          <p:nvPr/>
        </p:nvSpPr>
        <p:spPr>
          <a:xfrm>
            <a:off x="11728938" y="64866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179D5-C337-4227-B21C-9F0F2AC27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32" y="845847"/>
            <a:ext cx="6829425" cy="466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F55CBE-A528-4363-B45B-7354BBADD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232" y="1402900"/>
            <a:ext cx="59721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871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41</a:t>
            </a:fld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D75EE-8817-4047-AF09-5FAF5FFB2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27314"/>
            <a:ext cx="5073073" cy="6027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666846-C8CE-4DBA-B7FA-978A0E679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296" y="827314"/>
            <a:ext cx="7653704" cy="38812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E2EF064-4069-4523-9FCC-FD8314C25034}"/>
              </a:ext>
            </a:extLst>
          </p:cNvPr>
          <p:cNvSpPr/>
          <p:nvPr/>
        </p:nvSpPr>
        <p:spPr>
          <a:xfrm>
            <a:off x="11728938" y="64866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44029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B456-0E5F-405C-8626-F61F2F4B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</a:t>
            </a:r>
            <a:r>
              <a:rPr lang="fr-BE" dirty="0" err="1"/>
              <a:t>Uninstallation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CE7DE-244A-434A-A7A7-7E181B895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51EAE-2B36-4CF1-9FE8-0EADD6EA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900383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Deleting</a:t>
            </a:r>
            <a:r>
              <a:rPr lang="fr-BE" dirty="0"/>
              <a:t> </a:t>
            </a:r>
            <a:r>
              <a:rPr lang="fr-BE" dirty="0" err="1"/>
              <a:t>everything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43</a:t>
            </a:fld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AE5C1-11F8-4A12-997C-CC47669632D5}"/>
              </a:ext>
            </a:extLst>
          </p:cNvPr>
          <p:cNvSpPr txBox="1"/>
          <p:nvPr/>
        </p:nvSpPr>
        <p:spPr>
          <a:xfrm>
            <a:off x="838200" y="856357"/>
            <a:ext cx="89703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200" b="1" dirty="0"/>
              <a:t>docker </a:t>
            </a:r>
            <a:r>
              <a:rPr lang="en-BE" sz="1200" b="1" dirty="0" err="1"/>
              <a:t>ps</a:t>
            </a:r>
            <a:r>
              <a:rPr lang="en-BE" sz="1200" b="1" dirty="0"/>
              <a:t> -a</a:t>
            </a:r>
          </a:p>
          <a:p>
            <a:r>
              <a:rPr lang="en-BE" sz="1200" dirty="0"/>
              <a:t>CONTAINER ID   IMAGE            COMMAND                  CREATED       STATUS                   PORTS                         NAMES</a:t>
            </a:r>
          </a:p>
          <a:p>
            <a:r>
              <a:rPr lang="en-BE" sz="1200" dirty="0"/>
              <a:t>132372a60d4b   </a:t>
            </a:r>
            <a:r>
              <a:rPr lang="en-BE" sz="1200" dirty="0" err="1"/>
              <a:t>postgres</a:t>
            </a:r>
            <a:r>
              <a:rPr lang="en-BE" sz="1200" dirty="0"/>
              <a:t>         "docker-</a:t>
            </a:r>
            <a:r>
              <a:rPr lang="en-BE" sz="1200" dirty="0" err="1"/>
              <a:t>entrypoint.s</a:t>
            </a:r>
            <a:r>
              <a:rPr lang="en-BE" sz="1200" dirty="0"/>
              <a:t>…"   2 hours ago   Up 2 hours               0.0.0.0:5433-&gt;5432/</a:t>
            </a:r>
            <a:r>
              <a:rPr lang="en-BE" sz="1200" dirty="0" err="1"/>
              <a:t>tcp</a:t>
            </a:r>
            <a:r>
              <a:rPr lang="en-BE" sz="1200" dirty="0"/>
              <a:t>        </a:t>
            </a:r>
            <a:r>
              <a:rPr lang="en-BE" sz="1200" dirty="0" err="1"/>
              <a:t>tryton-postgres</a:t>
            </a:r>
            <a:endParaRPr lang="en-BE" sz="1200" dirty="0"/>
          </a:p>
          <a:p>
            <a:r>
              <a:rPr lang="en-BE" sz="1200" dirty="0"/>
              <a:t>4b6f9e99f6b4   </a:t>
            </a:r>
            <a:r>
              <a:rPr lang="en-BE" sz="1200" dirty="0" err="1"/>
              <a:t>tryton</a:t>
            </a:r>
            <a:r>
              <a:rPr lang="en-BE" sz="1200" dirty="0"/>
              <a:t>/</a:t>
            </a:r>
            <a:r>
              <a:rPr lang="en-BE" sz="1200" dirty="0" err="1"/>
              <a:t>tryton</a:t>
            </a:r>
            <a:r>
              <a:rPr lang="en-BE" sz="1200" dirty="0"/>
              <a:t>    "/entrypoint.sh </a:t>
            </a:r>
            <a:r>
              <a:rPr lang="en-BE" sz="1200" dirty="0" err="1"/>
              <a:t>uwsg</a:t>
            </a:r>
            <a:r>
              <a:rPr lang="en-BE" sz="1200" dirty="0"/>
              <a:t>…"   2 hours ago   Up 2 hours               127.0.0.1:8000-&gt;8000/</a:t>
            </a:r>
            <a:r>
              <a:rPr lang="en-BE" sz="1200" dirty="0" err="1"/>
              <a:t>tcp</a:t>
            </a:r>
            <a:r>
              <a:rPr lang="en-BE" sz="1200" dirty="0"/>
              <a:t>      </a:t>
            </a:r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dirty="0"/>
              <a:t>5a2d77dfdc68   </a:t>
            </a:r>
            <a:r>
              <a:rPr lang="en-BE" sz="1200" dirty="0" err="1"/>
              <a:t>dpage</a:t>
            </a:r>
            <a:r>
              <a:rPr lang="en-BE" sz="1200" dirty="0"/>
              <a:t>/pgadmin4   "/entrypoint.sh"         5 hours ago   Up 2 hours               0.0.0.0:80-&gt;80/</a:t>
            </a:r>
            <a:r>
              <a:rPr lang="en-BE" sz="1200" dirty="0" err="1"/>
              <a:t>tcp</a:t>
            </a:r>
            <a:r>
              <a:rPr lang="en-BE" sz="1200" dirty="0"/>
              <a:t>, 443/</a:t>
            </a:r>
            <a:r>
              <a:rPr lang="en-BE" sz="1200" dirty="0" err="1"/>
              <a:t>tcp</a:t>
            </a:r>
            <a:r>
              <a:rPr lang="en-BE" sz="1200" dirty="0"/>
              <a:t>   dev-</a:t>
            </a:r>
            <a:r>
              <a:rPr lang="en-BE" sz="1200" dirty="0" err="1"/>
              <a:t>pgadmin</a:t>
            </a:r>
            <a:endParaRPr lang="en-BE" sz="1200" dirty="0"/>
          </a:p>
          <a:p>
            <a:r>
              <a:rPr lang="en-BE" sz="1200" dirty="0"/>
              <a:t>f22dca2038de   </a:t>
            </a:r>
            <a:r>
              <a:rPr lang="en-BE" sz="1200" dirty="0" err="1"/>
              <a:t>postgres</a:t>
            </a:r>
            <a:r>
              <a:rPr lang="en-BE" sz="1200" dirty="0"/>
              <a:t>         "docker-</a:t>
            </a:r>
            <a:r>
              <a:rPr lang="en-BE" sz="1200" dirty="0" err="1"/>
              <a:t>entrypoint.s</a:t>
            </a:r>
            <a:r>
              <a:rPr lang="en-BE" sz="1200" dirty="0"/>
              <a:t>…"   5 hours ago   Up 2 hours               0.0.0.0:5432-&gt;5432/</a:t>
            </a:r>
            <a:r>
              <a:rPr lang="en-BE" sz="1200" dirty="0" err="1"/>
              <a:t>tcp</a:t>
            </a:r>
            <a:r>
              <a:rPr lang="en-BE" sz="1200" dirty="0"/>
              <a:t>        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b="1" dirty="0"/>
              <a:t>docker stop</a:t>
            </a:r>
            <a:r>
              <a:rPr lang="en-BE" sz="1200" dirty="0"/>
              <a:t> </a:t>
            </a:r>
            <a:r>
              <a:rPr lang="en-BE" sz="1200" dirty="0" err="1"/>
              <a:t>tryton-postgres</a:t>
            </a:r>
            <a:r>
              <a:rPr lang="en-BE" sz="1200" dirty="0"/>
              <a:t> </a:t>
            </a:r>
            <a:r>
              <a:rPr lang="en-BE" sz="1200" dirty="0" err="1"/>
              <a:t>tryton</a:t>
            </a:r>
            <a:r>
              <a:rPr lang="en-BE" sz="1200" dirty="0"/>
              <a:t> dev-</a:t>
            </a:r>
            <a:r>
              <a:rPr lang="en-BE" sz="1200" dirty="0" err="1"/>
              <a:t>pgadmin</a:t>
            </a:r>
            <a:r>
              <a:rPr lang="en-BE" sz="1200" dirty="0"/>
              <a:t> 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dirty="0" err="1"/>
              <a:t>tryton-postgres</a:t>
            </a:r>
            <a:endParaRPr lang="en-BE" sz="1200" dirty="0"/>
          </a:p>
          <a:p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pgadmin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b="1" dirty="0"/>
              <a:t>docker rm </a:t>
            </a:r>
            <a:r>
              <a:rPr lang="en-BE" sz="1200" dirty="0" err="1"/>
              <a:t>tryton-postgres</a:t>
            </a:r>
            <a:r>
              <a:rPr lang="en-BE" sz="1200" dirty="0"/>
              <a:t> </a:t>
            </a:r>
            <a:r>
              <a:rPr lang="en-BE" sz="1200" dirty="0" err="1"/>
              <a:t>tryton</a:t>
            </a:r>
            <a:r>
              <a:rPr lang="en-BE" sz="1200" dirty="0"/>
              <a:t> dev-</a:t>
            </a:r>
            <a:r>
              <a:rPr lang="en-BE" sz="1200" dirty="0" err="1"/>
              <a:t>pgadmin</a:t>
            </a:r>
            <a:r>
              <a:rPr lang="en-BE" sz="1200" dirty="0"/>
              <a:t> 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dirty="0" err="1"/>
              <a:t>tryton-postgres</a:t>
            </a:r>
            <a:endParaRPr lang="en-BE" sz="1200" dirty="0"/>
          </a:p>
          <a:p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pgadmin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b="1" dirty="0"/>
              <a:t>docker network prune</a:t>
            </a:r>
          </a:p>
          <a:p>
            <a:r>
              <a:rPr lang="en-BE" sz="1200" dirty="0"/>
              <a:t>WARNING! This will remove all custom networks not used by at least one container.</a:t>
            </a:r>
          </a:p>
          <a:p>
            <a:r>
              <a:rPr lang="en-BE" sz="1200" dirty="0"/>
              <a:t>Are you sure you want to continue? [y/N] y</a:t>
            </a:r>
          </a:p>
          <a:p>
            <a:r>
              <a:rPr lang="en-BE" sz="1200" dirty="0"/>
              <a:t>Deleted Networks:</a:t>
            </a:r>
          </a:p>
          <a:p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b="1" dirty="0"/>
              <a:t>docker volume prune</a:t>
            </a:r>
          </a:p>
          <a:p>
            <a:r>
              <a:rPr lang="en-BE" sz="1200" dirty="0"/>
              <a:t>WARNING! This will remove all local volumes not used by at least one container.</a:t>
            </a:r>
          </a:p>
          <a:p>
            <a:r>
              <a:rPr lang="en-BE" sz="1200" dirty="0"/>
              <a:t>Are you sure you want to continue? [y/N] y</a:t>
            </a:r>
          </a:p>
          <a:p>
            <a:r>
              <a:rPr lang="en-BE" sz="1200" dirty="0"/>
              <a:t>Deleted Volumes:</a:t>
            </a:r>
          </a:p>
          <a:p>
            <a:r>
              <a:rPr lang="en-BE" sz="1200" dirty="0"/>
              <a:t>0c512afd78d327b43b99e350972e65c25fd4d3ae9be0cfdc362f08298254505f</a:t>
            </a:r>
          </a:p>
          <a:p>
            <a:r>
              <a:rPr lang="en-BE" sz="1200" dirty="0" err="1"/>
              <a:t>tryton</a:t>
            </a:r>
            <a:r>
              <a:rPr lang="en-BE" sz="1200" dirty="0"/>
              <a:t>-database</a:t>
            </a:r>
          </a:p>
          <a:p>
            <a:r>
              <a:rPr lang="en-BE" sz="1200" dirty="0" err="1"/>
              <a:t>tryton</a:t>
            </a:r>
            <a:r>
              <a:rPr lang="en-BE" sz="1200" dirty="0"/>
              <a:t>-data</a:t>
            </a:r>
          </a:p>
          <a:p>
            <a:r>
              <a:rPr lang="en-BE" sz="1200" dirty="0"/>
              <a:t>Total reclaimed space: 55.68MB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E8FB3-BCE2-440D-8662-9ED0D505E2B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869422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Backup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EF7BD8-C790-42DF-A7B0-8F818C6A4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698102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9F1AC-A837-4D06-A15E-1671C73FC4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16A77-D0F6-4243-8C53-B8096E3B4CB7}"/>
              </a:ext>
            </a:extLst>
          </p:cNvPr>
          <p:cNvSpPr txBox="1"/>
          <p:nvPr/>
        </p:nvSpPr>
        <p:spPr>
          <a:xfrm>
            <a:off x="716083" y="1040578"/>
            <a:ext cx="9931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Explaining how to perform database dump and restore for a database inside a container</a:t>
            </a:r>
          </a:p>
          <a:p>
            <a:pPr marL="285750" indent="-285750">
              <a:buFontTx/>
              <a:buChar char="-"/>
            </a:pPr>
            <a:r>
              <a:rPr lang="en-US" dirty="0"/>
              <a:t>Ensuring that these operations preserve UTF8 encoding</a:t>
            </a:r>
          </a:p>
        </p:txBody>
      </p:sp>
    </p:spTree>
    <p:extLst>
      <p:ext uri="{BB962C8B-B14F-4D97-AF65-F5344CB8AC3E}">
        <p14:creationId xmlns:p14="http://schemas.microsoft.com/office/powerpoint/2010/main" val="8603496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3FF075-7A6F-4BF1-AA90-1EDE5E94D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327753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Backup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101B61-A0CB-4428-A5FB-9684DB24C6EF}"/>
              </a:ext>
            </a:extLst>
          </p:cNvPr>
          <p:cNvSpPr txBox="1"/>
          <p:nvPr/>
        </p:nvSpPr>
        <p:spPr>
          <a:xfrm>
            <a:off x="716083" y="6228078"/>
            <a:ext cx="792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 to section “Postgres Backup” hereafter for more details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9F1AC-A837-4D06-A15E-1671C73FC4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13E996-4818-42F0-A7E5-B46E829ABB46}"/>
              </a:ext>
            </a:extLst>
          </p:cNvPr>
          <p:cNvSpPr txBox="1"/>
          <p:nvPr/>
        </p:nvSpPr>
        <p:spPr>
          <a:xfrm>
            <a:off x="716082" y="5131802"/>
            <a:ext cx="7927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examples above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“</a:t>
            </a:r>
            <a:r>
              <a:rPr lang="en-US" dirty="0" err="1"/>
              <a:t>tryton-postgres</a:t>
            </a:r>
            <a:r>
              <a:rPr lang="en-US" dirty="0"/>
              <a:t>” : name of docker container for </a:t>
            </a:r>
            <a:r>
              <a:rPr lang="en-US" dirty="0" err="1"/>
              <a:t>tryton</a:t>
            </a:r>
            <a:r>
              <a:rPr lang="en-US" dirty="0"/>
              <a:t> database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“</a:t>
            </a:r>
            <a:r>
              <a:rPr lang="en-US" dirty="0" err="1"/>
              <a:t>tryton</a:t>
            </a:r>
            <a:r>
              <a:rPr lang="en-US" dirty="0"/>
              <a:t>” : name of </a:t>
            </a:r>
            <a:r>
              <a:rPr lang="en-US" dirty="0" err="1"/>
              <a:t>tryton</a:t>
            </a:r>
            <a:r>
              <a:rPr lang="en-US" dirty="0"/>
              <a:t> database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A6F011-B459-41BF-BC5F-8C5B4089DA7A}"/>
              </a:ext>
            </a:extLst>
          </p:cNvPr>
          <p:cNvSpPr txBox="1"/>
          <p:nvPr/>
        </p:nvSpPr>
        <p:spPr>
          <a:xfrm>
            <a:off x="716085" y="2096535"/>
            <a:ext cx="110128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Generate backup inside of docker container (choose one of three formats)</a:t>
            </a:r>
          </a:p>
          <a:p>
            <a:r>
              <a:rPr lang="en-US" b="0" i="0" dirty="0">
                <a:solidFill>
                  <a:srgbClr val="434343"/>
                </a:solidFill>
                <a:effectLst/>
              </a:rPr>
              <a:t>docker exec </a:t>
            </a:r>
            <a:r>
              <a:rPr lang="en-US" b="1" i="0" dirty="0" err="1">
                <a:solidFill>
                  <a:srgbClr val="434343"/>
                </a:solidFill>
                <a:effectLst/>
              </a:rPr>
              <a:t>tryton-postgres</a:t>
            </a:r>
            <a:r>
              <a:rPr lang="en-US" i="0" dirty="0">
                <a:solidFill>
                  <a:srgbClr val="434343"/>
                </a:solidFill>
                <a:effectLst/>
              </a:rPr>
              <a:t> </a:t>
            </a:r>
            <a:r>
              <a:rPr lang="en-US" i="0" dirty="0" err="1">
                <a:solidFill>
                  <a:srgbClr val="434343"/>
                </a:solidFill>
                <a:effectLst/>
              </a:rPr>
              <a:t>p</a:t>
            </a:r>
            <a:r>
              <a:rPr lang="en-US" b="0" i="0" dirty="0" err="1">
                <a:solidFill>
                  <a:srgbClr val="434343"/>
                </a:solidFill>
                <a:effectLst/>
              </a:rPr>
              <a:t>g_dump</a:t>
            </a:r>
            <a:r>
              <a:rPr lang="en-US" b="0" i="0" dirty="0">
                <a:solidFill>
                  <a:srgbClr val="434343"/>
                </a:solidFill>
                <a:effectLst/>
              </a:rPr>
              <a:t> -C -c -U </a:t>
            </a:r>
            <a:r>
              <a:rPr lang="en-US" b="0" i="0" dirty="0" err="1">
                <a:solidFill>
                  <a:srgbClr val="434343"/>
                </a:solidFill>
                <a:effectLst/>
              </a:rPr>
              <a:t>postgres</a:t>
            </a:r>
            <a:r>
              <a:rPr lang="en-US" b="0" i="0" dirty="0">
                <a:solidFill>
                  <a:srgbClr val="434343"/>
                </a:solidFill>
                <a:effectLst/>
              </a:rPr>
              <a:t> -O -f </a:t>
            </a:r>
            <a:r>
              <a:rPr lang="en-US" b="0" i="0" dirty="0" err="1">
                <a:solidFill>
                  <a:srgbClr val="434343"/>
                </a:solidFill>
                <a:effectLst/>
              </a:rPr>
              <a:t>tryton-db-backup.sql</a:t>
            </a:r>
            <a:r>
              <a:rPr lang="en-US" b="0" i="0" dirty="0">
                <a:solidFill>
                  <a:srgbClr val="434343"/>
                </a:solidFill>
                <a:effectLst/>
              </a:rPr>
              <a:t> </a:t>
            </a:r>
            <a:r>
              <a:rPr lang="en-US" b="1" dirty="0" err="1"/>
              <a:t>tryton</a:t>
            </a:r>
            <a:br>
              <a:rPr lang="fr-BE" b="1" dirty="0"/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-f </a:t>
            </a:r>
            <a:r>
              <a:rPr lang="en-US" dirty="0" err="1"/>
              <a:t>tryton-db-backup.bak</a:t>
            </a:r>
            <a:r>
              <a:rPr lang="en-US" dirty="0"/>
              <a:t> </a:t>
            </a:r>
            <a:r>
              <a:rPr lang="en-US" b="1" dirty="0" err="1"/>
              <a:t>tryton</a:t>
            </a:r>
            <a:endParaRPr lang="en-BE" b="1" dirty="0"/>
          </a:p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-f tryton-db-backup.tar </a:t>
            </a:r>
            <a:r>
              <a:rPr lang="en-US" b="1" dirty="0" err="1"/>
              <a:t>tryton</a:t>
            </a:r>
            <a:br>
              <a:rPr lang="en-US" dirty="0"/>
            </a:br>
            <a:r>
              <a:rPr lang="en-US" dirty="0"/>
              <a:t># Copy backup to outside of docker container</a:t>
            </a:r>
            <a:br>
              <a:rPr lang="en-US" dirty="0"/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ls -l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</a:t>
            </a:r>
            <a:r>
              <a:rPr lang="en-US" dirty="0" err="1"/>
              <a:t>tryton-db-backup.sql</a:t>
            </a:r>
            <a:r>
              <a:rPr lang="en-US" dirty="0"/>
              <a:t> </a:t>
            </a:r>
            <a:r>
              <a:rPr lang="en-US" dirty="0" err="1"/>
              <a:t>tryton-db-backup.sql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</a:t>
            </a:r>
            <a:r>
              <a:rPr lang="en-US" dirty="0" err="1"/>
              <a:t>tryton-db-backup.bak</a:t>
            </a:r>
            <a:r>
              <a:rPr lang="en-US" dirty="0"/>
              <a:t> </a:t>
            </a:r>
            <a:r>
              <a:rPr lang="en-US" dirty="0" err="1"/>
              <a:t>tryton-db-backup.bak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:/tryton-db-backup.tar tryton-db-backup.tar</a:t>
            </a:r>
          </a:p>
          <a:p>
            <a:r>
              <a:rPr lang="en-US" dirty="0"/>
              <a:t>ls -l</a:t>
            </a:r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16A77-D0F6-4243-8C53-B8096E3B4CB7}"/>
              </a:ext>
            </a:extLst>
          </p:cNvPr>
          <p:cNvSpPr txBox="1"/>
          <p:nvPr/>
        </p:nvSpPr>
        <p:spPr>
          <a:xfrm>
            <a:off x="716083" y="1040578"/>
            <a:ext cx="9931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</a:t>
            </a:r>
            <a:r>
              <a:rPr lang="en-US" dirty="0" err="1"/>
              <a:t>tryton-postgres</a:t>
            </a:r>
            <a:r>
              <a:rPr lang="en-US" dirty="0"/>
              <a:t>” container contains two databases : “</a:t>
            </a:r>
            <a:r>
              <a:rPr lang="en-US" dirty="0" err="1"/>
              <a:t>postgres</a:t>
            </a:r>
            <a:r>
              <a:rPr lang="en-US" dirty="0"/>
              <a:t>” and “</a:t>
            </a:r>
            <a:r>
              <a:rPr lang="en-US" dirty="0" err="1"/>
              <a:t>tryton</a:t>
            </a:r>
            <a:r>
              <a:rPr lang="en-US" dirty="0"/>
              <a:t>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“dev-</a:t>
            </a:r>
            <a:r>
              <a:rPr lang="en-US" dirty="0" err="1"/>
              <a:t>postgres</a:t>
            </a:r>
            <a:r>
              <a:rPr lang="en-US" dirty="0"/>
              <a:t>” container (if installed) contains one database : “</a:t>
            </a:r>
            <a:r>
              <a:rPr lang="en-US" dirty="0" err="1"/>
              <a:t>postgres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70593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E2A741-39B1-486B-B237-E7E48151B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069374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Documentation</a:t>
            </a:r>
            <a:endParaRPr lang="en-BE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E0DDA32-FCF6-4B54-8956-BE8942BC683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120842"/>
          <a:ext cx="110128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969">
                  <a:extLst>
                    <a:ext uri="{9D8B030D-6E8A-4147-A177-3AD203B41FA5}">
                      <a16:colId xmlns:a16="http://schemas.microsoft.com/office/drawing/2014/main" val="1479303857"/>
                    </a:ext>
                  </a:extLst>
                </a:gridCol>
                <a:gridCol w="9529885">
                  <a:extLst>
                    <a:ext uri="{9D8B030D-6E8A-4147-A177-3AD203B41FA5}">
                      <a16:colId xmlns:a16="http://schemas.microsoft.com/office/drawing/2014/main" val="4294344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1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List of options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2"/>
                        </a:rPr>
                        <a:t>http://manpages.ubuntu.com/manpages/trusty/man1/pg_dump.1.html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7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pg_dump</a:t>
                      </a:r>
                      <a:r>
                        <a:rPr lang="en-US" sz="1600" dirty="0"/>
                        <a:t> --help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How to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hlinkClick r:id="rId3"/>
                        </a:rPr>
                        <a:t>http://postgresguide.com/utilities/backup-restore.html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6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600" dirty="0">
                          <a:hlinkClick r:id="rId4"/>
                        </a:rPr>
                        <a:t>https://simkimsia.com/how-to-restore-database-dumps-for-postgres-in-docker-container/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4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600" dirty="0">
                          <a:hlinkClick r:id="rId5"/>
                        </a:rPr>
                        <a:t>https://stackoverflow.com/questions/24718706/backup-restore-a-dockerized-postgresql-database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5596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017BD8-2181-49D5-8A64-E7030D44372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715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of scripts </a:t>
            </a:r>
            <a:r>
              <a:rPr lang="fr-BE" dirty="0" err="1"/>
              <a:t>related</a:t>
            </a:r>
            <a:r>
              <a:rPr lang="fr-BE" dirty="0"/>
              <a:t> to </a:t>
            </a:r>
            <a:r>
              <a:rPr lang="fr-BE" dirty="0" err="1"/>
              <a:t>some</a:t>
            </a:r>
            <a:r>
              <a:rPr lang="fr-BE" dirty="0"/>
              <a:t> of the topics </a:t>
            </a:r>
            <a:r>
              <a:rPr lang="fr-BE" dirty="0" err="1"/>
              <a:t>covered</a:t>
            </a:r>
            <a:r>
              <a:rPr lang="fr-BE" dirty="0"/>
              <a:t> in </a:t>
            </a:r>
            <a:r>
              <a:rPr lang="fr-BE" dirty="0" err="1"/>
              <a:t>this</a:t>
            </a:r>
            <a:r>
              <a:rPr lang="fr-BE" dirty="0"/>
              <a:t> document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202900-9362-4B6F-8E37-19F41372B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1011"/>
            <a:ext cx="5226522" cy="38918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33AB3D-DD54-46D5-9448-AA7517F25440}"/>
              </a:ext>
            </a:extLst>
          </p:cNvPr>
          <p:cNvSpPr txBox="1"/>
          <p:nvPr/>
        </p:nvSpPr>
        <p:spPr>
          <a:xfrm>
            <a:off x="838200" y="865525"/>
            <a:ext cx="10758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The « *.ps1 » files are </a:t>
            </a:r>
            <a:r>
              <a:rPr lang="fr-BE" dirty="0" err="1"/>
              <a:t>Powershell</a:t>
            </a:r>
            <a:r>
              <a:rPr lang="fr-BE" dirty="0"/>
              <a:t> scripts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Powershell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accessed</a:t>
            </a:r>
            <a:r>
              <a:rPr lang="fr-BE" dirty="0"/>
              <a:t> as </a:t>
            </a:r>
            <a:r>
              <a:rPr lang="fr-BE" dirty="0" err="1"/>
              <a:t>indicated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</a:t>
            </a:r>
            <a:r>
              <a:rPr lang="fr-BE" dirty="0" err="1"/>
              <a:t>above</a:t>
            </a:r>
            <a:r>
              <a:rPr lang="fr-BE" dirty="0"/>
              <a:t> scripts </a:t>
            </a:r>
            <a:r>
              <a:rPr lang="fr-BE" dirty="0" err="1"/>
              <a:t>need</a:t>
            </a:r>
            <a:r>
              <a:rPr lang="fr-BE" dirty="0"/>
              <a:t> </a:t>
            </a:r>
            <a:r>
              <a:rPr lang="fr-BE" dirty="0" err="1"/>
              <a:t>some</a:t>
            </a:r>
            <a:r>
              <a:rPr lang="fr-BE" dirty="0"/>
              <a:t> tuning </a:t>
            </a:r>
            <a:r>
              <a:rPr lang="fr-BE" dirty="0" err="1"/>
              <a:t>with</a:t>
            </a:r>
            <a:r>
              <a:rPr lang="fr-BE" dirty="0"/>
              <a:t> respect to the exact </a:t>
            </a:r>
            <a:r>
              <a:rPr lang="fr-BE" dirty="0" err="1"/>
              <a:t>operation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performed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scripts are </a:t>
            </a:r>
            <a:r>
              <a:rPr lang="fr-BE" dirty="0" err="1"/>
              <a:t>executed</a:t>
            </a:r>
            <a:r>
              <a:rPr lang="fr-BE" dirty="0"/>
              <a:t> as e.g. :</a:t>
            </a:r>
            <a:br>
              <a:rPr lang="fr-BE" dirty="0"/>
            </a:br>
            <a:r>
              <a:rPr lang="fr-BE" sz="1800" dirty="0"/>
              <a:t>./"</a:t>
            </a:r>
            <a:r>
              <a:rPr lang="fr-BE" sz="1800" dirty="0" err="1"/>
              <a:t>Tryton</a:t>
            </a:r>
            <a:r>
              <a:rPr lang="fr-BE" sz="1800" dirty="0"/>
              <a:t> 5.8 - Doc 01.01 - Installation &amp; </a:t>
            </a:r>
            <a:r>
              <a:rPr lang="fr-BE" sz="1800" dirty="0" err="1"/>
              <a:t>administration.docker.status</a:t>
            </a:r>
            <a:r>
              <a:rPr lang="fr-BE" sz="1800" dirty="0"/>
              <a:t>"</a:t>
            </a:r>
            <a:r>
              <a:rPr lang="fr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44397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pg_dump</a:t>
            </a:r>
            <a:r>
              <a:rPr lang="fr-BE" dirty="0"/>
              <a:t> » - Redirection </a:t>
            </a:r>
            <a:r>
              <a:rPr lang="fr-BE" dirty="0" err="1"/>
              <a:t>incorrectly</a:t>
            </a:r>
            <a:r>
              <a:rPr lang="fr-BE" dirty="0"/>
              <a:t> </a:t>
            </a:r>
            <a:r>
              <a:rPr lang="fr-BE" dirty="0" err="1"/>
              <a:t>working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5BE63-7FED-47CA-BD5E-D9188FEC8DFE}"/>
              </a:ext>
            </a:extLst>
          </p:cNvPr>
          <p:cNvSpPr txBox="1"/>
          <p:nvPr/>
        </p:nvSpPr>
        <p:spPr>
          <a:xfrm>
            <a:off x="838200" y="2014036"/>
            <a:ext cx="11012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-C -c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postgres-db-backup.sql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postgres-db-backup.bak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postgres-db-backup.tar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D3543-ECB0-4C4B-B572-BBF4AAC3FB31}"/>
              </a:ext>
            </a:extLst>
          </p:cNvPr>
          <p:cNvSpPr txBox="1"/>
          <p:nvPr/>
        </p:nvSpPr>
        <p:spPr>
          <a:xfrm>
            <a:off x="838200" y="3130695"/>
            <a:ext cx="786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Above</a:t>
            </a:r>
            <a:r>
              <a:rPr lang="fr-BE" dirty="0"/>
              <a:t> file content redirections </a:t>
            </a:r>
            <a:r>
              <a:rPr lang="fr-BE" dirty="0" err="1"/>
              <a:t>generate</a:t>
            </a:r>
            <a:r>
              <a:rPr lang="fr-BE" dirty="0"/>
              <a:t> incorrect </a:t>
            </a:r>
            <a:r>
              <a:rPr lang="fr-BE" dirty="0" err="1"/>
              <a:t>results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File </a:t>
            </a:r>
            <a:r>
              <a:rPr lang="fr-BE" dirty="0" err="1"/>
              <a:t>assignment</a:t>
            </a:r>
            <a:r>
              <a:rPr lang="fr-BE" dirty="0"/>
              <a:t> must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(</a:t>
            </a: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 err="1"/>
              <a:t>hereafter</a:t>
            </a:r>
            <a:r>
              <a:rPr lang="fr-BE" dirty="0"/>
              <a:t>)</a:t>
            </a:r>
            <a:endParaRPr lang="en-B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F967F9-56B6-4794-A96E-EB5CCBCB924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996DBC-82A4-476A-8E46-FB640595DECB}"/>
              </a:ext>
            </a:extLst>
          </p:cNvPr>
          <p:cNvSpPr txBox="1"/>
          <p:nvPr/>
        </p:nvSpPr>
        <p:spPr>
          <a:xfrm>
            <a:off x="838200" y="959010"/>
            <a:ext cx="9931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</a:t>
            </a:r>
            <a:r>
              <a:rPr lang="en-US" dirty="0" err="1"/>
              <a:t>tryton-postgres</a:t>
            </a:r>
            <a:r>
              <a:rPr lang="en-US" dirty="0"/>
              <a:t>” container contains two databases : “</a:t>
            </a:r>
            <a:r>
              <a:rPr lang="en-US" dirty="0" err="1"/>
              <a:t>postgres</a:t>
            </a:r>
            <a:r>
              <a:rPr lang="en-US" dirty="0"/>
              <a:t>” and “</a:t>
            </a:r>
            <a:r>
              <a:rPr lang="en-US" dirty="0" err="1"/>
              <a:t>tryton</a:t>
            </a:r>
            <a:r>
              <a:rPr lang="en-US" dirty="0"/>
              <a:t>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“dev-</a:t>
            </a:r>
            <a:r>
              <a:rPr lang="en-US" dirty="0" err="1"/>
              <a:t>postgres</a:t>
            </a:r>
            <a:r>
              <a:rPr lang="en-US" dirty="0"/>
              <a:t>” container (if installed) contains one database : “</a:t>
            </a:r>
            <a:r>
              <a:rPr lang="en-US" dirty="0" err="1"/>
              <a:t>postgres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9067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pg_dump</a:t>
            </a:r>
            <a:r>
              <a:rPr lang="fr-BE" dirty="0"/>
              <a:t> » - </a:t>
            </a:r>
            <a:r>
              <a:rPr lang="fr-BE" dirty="0" err="1"/>
              <a:t>Character</a:t>
            </a:r>
            <a:r>
              <a:rPr lang="fr-BE" dirty="0"/>
              <a:t> mode</a:t>
            </a:r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ACA2A0-85E3-484C-8F59-BDB48CC1419D}"/>
              </a:ext>
            </a:extLst>
          </p:cNvPr>
          <p:cNvSpPr txBox="1"/>
          <p:nvPr/>
        </p:nvSpPr>
        <p:spPr>
          <a:xfrm>
            <a:off x="838198" y="976889"/>
            <a:ext cx="11012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Generate backup inside of docker container</a:t>
            </a:r>
          </a:p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-C -c -U </a:t>
            </a:r>
            <a:r>
              <a:rPr lang="en-US" dirty="0" err="1"/>
              <a:t>postgres</a:t>
            </a:r>
            <a:r>
              <a:rPr lang="en-US" dirty="0"/>
              <a:t> -O -f </a:t>
            </a:r>
            <a:r>
              <a:rPr lang="en-US" dirty="0" err="1"/>
              <a:t>postgres-db-backup.sql</a:t>
            </a:r>
            <a:r>
              <a:rPr lang="en-US" dirty="0"/>
              <a:t> </a:t>
            </a:r>
            <a:r>
              <a:rPr lang="en-US" b="1" dirty="0" err="1"/>
              <a:t>postgres</a:t>
            </a:r>
            <a:br>
              <a:rPr lang="en-US" dirty="0"/>
            </a:br>
            <a:r>
              <a:rPr lang="en-US" dirty="0"/>
              <a:t># Copy backup to outside of docker container</a:t>
            </a:r>
          </a:p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ls -l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</a:t>
            </a:r>
            <a:r>
              <a:rPr lang="en-US" dirty="0" err="1"/>
              <a:t>postgres-db-backup.sql</a:t>
            </a:r>
            <a:r>
              <a:rPr lang="en-US" dirty="0"/>
              <a:t> </a:t>
            </a:r>
            <a:r>
              <a:rPr lang="en-US" dirty="0" err="1"/>
              <a:t>postgres-db-backup.sql</a:t>
            </a:r>
            <a:endParaRPr lang="en-US" dirty="0"/>
          </a:p>
          <a:p>
            <a:r>
              <a:rPr lang="en-US" dirty="0"/>
              <a:t>ls -l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619663-949B-4C63-902B-EAFB724D8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5055736"/>
            <a:ext cx="2995246" cy="14074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F11205-3EBF-479E-9786-2D3B00662417}"/>
              </a:ext>
            </a:extLst>
          </p:cNvPr>
          <p:cNvSpPr txBox="1"/>
          <p:nvPr/>
        </p:nvSpPr>
        <p:spPr>
          <a:xfrm>
            <a:off x="838198" y="2828835"/>
            <a:ext cx="10829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Generates</a:t>
            </a:r>
            <a:r>
              <a:rPr lang="fr-BE" dirty="0"/>
              <a:t> « drop » and </a:t>
            </a:r>
            <a:r>
              <a:rPr lang="fr-BE" dirty="0" err="1"/>
              <a:t>create</a:t>
            </a:r>
            <a:r>
              <a:rPr lang="fr-BE" dirty="0"/>
              <a:t> » « </a:t>
            </a:r>
            <a:r>
              <a:rPr lang="fr-BE" dirty="0" err="1"/>
              <a:t>postgres</a:t>
            </a:r>
            <a:r>
              <a:rPr lang="fr-BE" dirty="0"/>
              <a:t> »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commands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Dumps </a:t>
            </a:r>
            <a:r>
              <a:rPr lang="fr-BE" dirty="0" err="1"/>
              <a:t>clear</a:t>
            </a:r>
            <a:r>
              <a:rPr lang="fr-BE" dirty="0"/>
              <a:t> </a:t>
            </a:r>
            <a:r>
              <a:rPr lang="fr-BE" dirty="0" err="1"/>
              <a:t>text</a:t>
            </a:r>
            <a:r>
              <a:rPr lang="fr-BE" dirty="0"/>
              <a:t> in « correct » UTF8 (the </a:t>
            </a:r>
            <a:r>
              <a:rPr lang="fr-BE" dirty="0" err="1"/>
              <a:t>encoding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taken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setting)</a:t>
            </a:r>
          </a:p>
          <a:p>
            <a:pPr marL="285750" indent="-285750">
              <a:buFontTx/>
              <a:buChar char="-"/>
            </a:pPr>
            <a:r>
              <a:rPr lang="fr-BE" dirty="0"/>
              <a:t>The file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docker container</a:t>
            </a:r>
          </a:p>
          <a:p>
            <a:pPr marL="285750" indent="-285750">
              <a:buFontTx/>
              <a:buChar char="-"/>
            </a:pPr>
            <a:r>
              <a:rPr lang="fr-BE" dirty="0"/>
              <a:t>If the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, the file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also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 </a:t>
            </a:r>
            <a:r>
              <a:rPr lang="fr-BE" dirty="0" err="1"/>
              <a:t>unless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saved</a:t>
            </a:r>
            <a:r>
              <a:rPr lang="fr-BE" dirty="0"/>
              <a:t> on a persistent volume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mounted</a:t>
            </a:r>
            <a:r>
              <a:rPr lang="fr-BE" dirty="0"/>
              <a:t> on the container. </a:t>
            </a:r>
            <a:r>
              <a:rPr lang="fr-BE" dirty="0" err="1"/>
              <a:t>Alternatively</a:t>
            </a:r>
            <a:r>
              <a:rPr lang="fr-BE" dirty="0"/>
              <a:t>, the file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copied</a:t>
            </a:r>
            <a:r>
              <a:rPr lang="fr-BE" dirty="0"/>
              <a:t> </a:t>
            </a:r>
            <a:r>
              <a:rPr lang="fr-BE" dirty="0" err="1"/>
              <a:t>outside</a:t>
            </a:r>
            <a:r>
              <a:rPr lang="fr-BE" dirty="0"/>
              <a:t> container for </a:t>
            </a:r>
            <a:r>
              <a:rPr lang="fr-BE" dirty="0" err="1"/>
              <a:t>preservation</a:t>
            </a:r>
            <a:r>
              <a:rPr lang="fr-BE" dirty="0"/>
              <a:t>.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9BC21-A750-4D6F-B1FB-534627167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050" y="4955058"/>
            <a:ext cx="4943475" cy="714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99EF3-716A-4F29-80A4-182520266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497" y="4955058"/>
            <a:ext cx="2095500" cy="17621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CC4608-1340-4CD2-811F-75F0CECFDE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21264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pg_dump</a:t>
            </a:r>
            <a:r>
              <a:rPr lang="fr-BE" dirty="0"/>
              <a:t> » - </a:t>
            </a:r>
            <a:r>
              <a:rPr lang="fr-BE" dirty="0" err="1"/>
              <a:t>Binary</a:t>
            </a:r>
            <a:r>
              <a:rPr lang="fr-BE" dirty="0"/>
              <a:t> Mode</a:t>
            </a:r>
            <a:endParaRPr lang="en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F07DA8-1A74-48F1-8760-758010D96C17}"/>
              </a:ext>
            </a:extLst>
          </p:cNvPr>
          <p:cNvSpPr txBox="1"/>
          <p:nvPr/>
        </p:nvSpPr>
        <p:spPr>
          <a:xfrm>
            <a:off x="838200" y="947466"/>
            <a:ext cx="1101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-f </a:t>
            </a:r>
            <a:r>
              <a:rPr lang="en-US" dirty="0" err="1"/>
              <a:t>postgres-db-backup.bak</a:t>
            </a:r>
            <a:r>
              <a:rPr lang="en-US" dirty="0"/>
              <a:t> </a:t>
            </a:r>
            <a:r>
              <a:rPr lang="en-US" dirty="0" err="1"/>
              <a:t>postgres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C0805-BA7B-422B-9E04-9DD51F615578}"/>
              </a:ext>
            </a:extLst>
          </p:cNvPr>
          <p:cNvSpPr txBox="1"/>
          <p:nvPr/>
        </p:nvSpPr>
        <p:spPr>
          <a:xfrm>
            <a:off x="838200" y="1316798"/>
            <a:ext cx="1101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-f postgres-db-backup.tar </a:t>
            </a:r>
            <a:r>
              <a:rPr lang="en-US" dirty="0" err="1"/>
              <a:t>postgres</a:t>
            </a:r>
            <a:endParaRPr lang="en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7881CF-5010-45B0-9E33-C89AB5388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5599"/>
            <a:ext cx="4152900" cy="9429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313593-2CD4-42FB-BB3A-11B09DAA37D0}"/>
              </a:ext>
            </a:extLst>
          </p:cNvPr>
          <p:cNvSpPr txBox="1"/>
          <p:nvPr/>
        </p:nvSpPr>
        <p:spPr>
          <a:xfrm>
            <a:off x="5334000" y="1943921"/>
            <a:ext cx="663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« </a:t>
            </a:r>
            <a:r>
              <a:rPr lang="fr-BE" dirty="0" err="1"/>
              <a:t>Fc</a:t>
            </a:r>
            <a:r>
              <a:rPr lang="fr-BE" dirty="0"/>
              <a:t> » </a:t>
            </a:r>
            <a:r>
              <a:rPr lang="fr-BE" dirty="0" err="1"/>
              <a:t>saves</a:t>
            </a:r>
            <a:r>
              <a:rPr lang="fr-BE" dirty="0"/>
              <a:t> in a </a:t>
            </a:r>
            <a:r>
              <a:rPr lang="fr-BE" dirty="0" err="1"/>
              <a:t>binary</a:t>
            </a:r>
            <a:r>
              <a:rPr lang="fr-BE" dirty="0"/>
              <a:t> file</a:t>
            </a:r>
          </a:p>
          <a:p>
            <a:pPr marL="285750" indent="-285750">
              <a:buFontTx/>
              <a:buChar char="-"/>
            </a:pPr>
            <a:r>
              <a:rPr lang="fr-BE" dirty="0"/>
              <a:t>« </a:t>
            </a:r>
            <a:r>
              <a:rPr lang="fr-BE" dirty="0" err="1"/>
              <a:t>Ft</a:t>
            </a:r>
            <a:r>
              <a:rPr lang="fr-BE" dirty="0"/>
              <a:t> » </a:t>
            </a:r>
            <a:r>
              <a:rPr lang="fr-BE" dirty="0" err="1"/>
              <a:t>saves</a:t>
            </a:r>
            <a:r>
              <a:rPr lang="fr-BE" dirty="0"/>
              <a:t> in a « tar » file. It </a:t>
            </a:r>
            <a:r>
              <a:rPr lang="fr-BE" dirty="0" err="1"/>
              <a:t>is</a:t>
            </a:r>
            <a:r>
              <a:rPr lang="fr-BE" dirty="0"/>
              <a:t> the </a:t>
            </a:r>
            <a:r>
              <a:rPr lang="fr-BE" dirty="0" err="1"/>
              <a:t>most</a:t>
            </a:r>
            <a:r>
              <a:rPr lang="fr-BE" dirty="0"/>
              <a:t> </a:t>
            </a:r>
            <a:r>
              <a:rPr lang="fr-BE" dirty="0" err="1"/>
              <a:t>condensed</a:t>
            </a:r>
            <a:r>
              <a:rPr lang="fr-BE" dirty="0"/>
              <a:t> version</a:t>
            </a:r>
            <a:endParaRPr lang="en-BE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4ACD76-72C3-4AEF-9BB8-0DC179162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07574"/>
            <a:ext cx="9401175" cy="3867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56BDA4F-7002-4C0F-9A60-D8C6EA0A0C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907254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Restore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E2095-A908-4FAB-BF5D-5EBDBE495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95072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B3213-AF6D-46D1-810A-334CBEC36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964347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pg_restore</a:t>
            </a:r>
            <a:r>
              <a:rPr lang="fr-BE" dirty="0"/>
              <a:t> » - </a:t>
            </a:r>
            <a:r>
              <a:rPr lang="fr-BE" dirty="0" err="1"/>
              <a:t>Binary</a:t>
            </a:r>
            <a:r>
              <a:rPr lang="fr-BE" dirty="0"/>
              <a:t> Mode - Example in </a:t>
            </a:r>
            <a:r>
              <a:rPr lang="fr-BE" dirty="0" err="1"/>
              <a:t>Context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D624E-0BBB-489D-811A-8CB8B2AFCD4B}"/>
              </a:ext>
            </a:extLst>
          </p:cNvPr>
          <p:cNvSpPr txBox="1"/>
          <p:nvPr/>
        </p:nvSpPr>
        <p:spPr>
          <a:xfrm>
            <a:off x="838200" y="2178675"/>
            <a:ext cx="113538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1.1 : dump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endParaRPr lang="en-US" sz="1400" b="1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docker exec </a:t>
            </a:r>
            <a:r>
              <a:rPr lang="en-US" sz="1400" b="1" dirty="0" err="1">
                <a:latin typeface="Consolas" panose="020B0609020204030204" pitchFamily="49" charset="0"/>
              </a:rPr>
              <a:t>tryton-postgres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pg_dump</a:t>
            </a:r>
            <a:r>
              <a:rPr lang="en-US" sz="1400" dirty="0">
                <a:latin typeface="Consolas" panose="020B0609020204030204" pitchFamily="49" charset="0"/>
              </a:rPr>
              <a:t> -Ft -U </a:t>
            </a:r>
            <a:r>
              <a:rPr lang="en-US" sz="1400" dirty="0" err="1">
                <a:latin typeface="Consolas" panose="020B0609020204030204" pitchFamily="49" charset="0"/>
              </a:rPr>
              <a:t>postgres</a:t>
            </a:r>
            <a:r>
              <a:rPr lang="en-US" sz="1400" dirty="0">
                <a:latin typeface="Consolas" panose="020B0609020204030204" pitchFamily="49" charset="0"/>
              </a:rPr>
              <a:t> -O -f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tryton-db-backup.tar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tryton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1.2 : export outside container (optional ; specifically use if later import in another container)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tryton-db-backup.tar</a:t>
            </a:r>
            <a:r>
              <a:rPr lang="en-US" sz="1400" b="1" dirty="0"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tryton-db-backup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.tar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# Step 2 : docker stop/start containers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docker stop </a:t>
            </a:r>
            <a:r>
              <a:rPr lang="en-US" sz="1400" b="1" dirty="0" err="1">
                <a:latin typeface="Consolas" panose="020B0609020204030204" pitchFamily="49" charset="0"/>
              </a:rPr>
              <a:t>tryton-postgres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tryton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docker start </a:t>
            </a:r>
            <a:r>
              <a:rPr lang="en-US" sz="1400" b="1" dirty="0" err="1">
                <a:latin typeface="Consolas" panose="020B0609020204030204" pitchFamily="49" charset="0"/>
              </a:rPr>
              <a:t>tryton-postgres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tryton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docker </a:t>
            </a:r>
            <a:r>
              <a:rPr lang="en-US" sz="1400" dirty="0" err="1">
                <a:latin typeface="Consolas" panose="020B0609020204030204" pitchFamily="49" charset="0"/>
              </a:rPr>
              <a:t>ps</a:t>
            </a:r>
            <a:r>
              <a:rPr lang="en-US" sz="1400" dirty="0">
                <a:latin typeface="Consolas" panose="020B0609020204030204" pitchFamily="49" charset="0"/>
              </a:rPr>
              <a:t> -a</a:t>
            </a:r>
          </a:p>
          <a:p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 : drop and create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</a:t>
            </a:r>
            <a:r>
              <a:rPr lang="en-US" sz="1400" b="1" dirty="0" err="1">
                <a:solidFill>
                  <a:srgbClr val="434343"/>
                </a:solidFill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4.1 : import inside container (optional ; function of step 1.2 above)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tryton-db-backup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.tar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tryton-db-backup.tar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4.2 : restore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 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pg_restore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-Ft -U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-d </a:t>
            </a:r>
            <a:r>
              <a:rPr lang="en-US" sz="1400" b="1" dirty="0" err="1"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latin typeface="Consolas" panose="020B0609020204030204" pitchFamily="49" charset="0"/>
              </a:rPr>
              <a:t>-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-v ./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tryton-db-backup.tar</a:t>
            </a:r>
            <a:endParaRPr lang="en-BE" sz="14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B1BB3-D826-4CB6-B3F3-BE62D58B71D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4F1DB-90DF-42C6-9ACC-15886AD28E1E}"/>
              </a:ext>
            </a:extLst>
          </p:cNvPr>
          <p:cNvSpPr txBox="1"/>
          <p:nvPr/>
        </p:nvSpPr>
        <p:spPr>
          <a:xfrm>
            <a:off x="838200" y="1179829"/>
            <a:ext cx="1119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Log out the system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happen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signed</a:t>
            </a:r>
            <a:r>
              <a:rPr lang="fr-BE" dirty="0"/>
              <a:t> in</a:t>
            </a:r>
          </a:p>
          <a:p>
            <a:pPr marL="285750" indent="-285750">
              <a:buFontTx/>
              <a:buChar char="-"/>
            </a:pPr>
            <a:r>
              <a:rPr lang="fr-BE" dirty="0"/>
              <a:t>Use « </a:t>
            </a:r>
            <a:r>
              <a:rPr lang="fr-BE" dirty="0" err="1"/>
              <a:t>pg_restore</a:t>
            </a:r>
            <a:r>
              <a:rPr lang="fr-BE" dirty="0"/>
              <a:t> » utility, not « </a:t>
            </a:r>
            <a:r>
              <a:rPr lang="fr-BE" dirty="0" err="1"/>
              <a:t>psql</a:t>
            </a:r>
            <a:r>
              <a:rPr lang="fr-BE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8975913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C2BDB-8CB1-4BF1-A6A3-06C9B8B53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212808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psql</a:t>
            </a:r>
            <a:r>
              <a:rPr lang="fr-BE" dirty="0"/>
              <a:t>» - </a:t>
            </a:r>
            <a:r>
              <a:rPr lang="fr-BE" dirty="0" err="1"/>
              <a:t>Character</a:t>
            </a:r>
            <a:r>
              <a:rPr lang="fr-BE" dirty="0"/>
              <a:t> Mode - Example in </a:t>
            </a:r>
            <a:r>
              <a:rPr lang="fr-BE" dirty="0" err="1"/>
              <a:t>Context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BDE75-2BF6-463E-953B-4FC412940358}"/>
              </a:ext>
            </a:extLst>
          </p:cNvPr>
          <p:cNvSpPr txBox="1"/>
          <p:nvPr/>
        </p:nvSpPr>
        <p:spPr>
          <a:xfrm>
            <a:off x="838200" y="1095838"/>
            <a:ext cx="10910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Use « </a:t>
            </a:r>
            <a:r>
              <a:rPr lang="fr-BE" dirty="0" err="1"/>
              <a:t>psql</a:t>
            </a:r>
            <a:r>
              <a:rPr lang="fr-BE" dirty="0"/>
              <a:t> » utility, not « </a:t>
            </a:r>
            <a:r>
              <a:rPr lang="fr-BE" dirty="0" err="1"/>
              <a:t>pg_restore</a:t>
            </a:r>
            <a:r>
              <a:rPr lang="fr-BE" dirty="0"/>
              <a:t> »</a:t>
            </a:r>
          </a:p>
          <a:p>
            <a:pPr marL="285750" indent="-285750">
              <a:buFontTx/>
              <a:buChar char="-"/>
            </a:pPr>
            <a:r>
              <a:rPr lang="fr-BE" dirty="0"/>
              <a:t>Use the file variant « *.</a:t>
            </a:r>
            <a:r>
              <a:rPr lang="fr-BE" dirty="0" err="1"/>
              <a:t>sql</a:t>
            </a:r>
            <a:r>
              <a:rPr lang="fr-BE" dirty="0"/>
              <a:t> » </a:t>
            </a:r>
            <a:r>
              <a:rPr lang="fr-BE" dirty="0" err="1"/>
              <a:t>when</a:t>
            </a:r>
            <a:r>
              <a:rPr lang="fr-BE" dirty="0"/>
              <a:t> </a:t>
            </a:r>
            <a:r>
              <a:rPr lang="fr-BE" dirty="0" err="1"/>
              <a:t>restoring</a:t>
            </a:r>
            <a:r>
              <a:rPr lang="fr-BE" dirty="0"/>
              <a:t> to a </a:t>
            </a:r>
            <a:r>
              <a:rPr lang="fr-BE" dirty="0" err="1"/>
              <a:t>different</a:t>
            </a:r>
            <a:r>
              <a:rPr lang="fr-BE" dirty="0"/>
              <a:t> data base </a:t>
            </a:r>
            <a:r>
              <a:rPr lang="fr-BE" dirty="0" err="1"/>
              <a:t>name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It </a:t>
            </a:r>
            <a:r>
              <a:rPr lang="fr-BE" dirty="0" err="1"/>
              <a:t>does</a:t>
            </a:r>
            <a:r>
              <a:rPr lang="fr-BE" dirty="0"/>
              <a:t> not </a:t>
            </a:r>
            <a:r>
              <a:rPr lang="fr-BE" dirty="0" err="1"/>
              <a:t>contain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« drop &amp; </a:t>
            </a:r>
            <a:r>
              <a:rPr lang="fr-BE" dirty="0" err="1"/>
              <a:t>create</a:t>
            </a:r>
            <a:r>
              <a:rPr lang="fr-BE" dirty="0"/>
              <a:t> » </a:t>
            </a:r>
            <a:r>
              <a:rPr lang="fr-BE" dirty="0" err="1"/>
              <a:t>commands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6704C-77AD-4CF6-AEE7-F53F0C78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72000"/>
            <a:ext cx="2971800" cy="2286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342992B-2742-4D59-986D-F42FE772C73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577DE-972D-46D1-A32C-D54D7213BC5A}"/>
              </a:ext>
            </a:extLst>
          </p:cNvPr>
          <p:cNvSpPr txBox="1"/>
          <p:nvPr/>
        </p:nvSpPr>
        <p:spPr>
          <a:xfrm>
            <a:off x="838200" y="2233755"/>
            <a:ext cx="113538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1.1 : dump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endParaRPr lang="en-US" sz="1200" b="1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pg_dump</a:t>
            </a:r>
            <a:r>
              <a:rPr lang="en-US" sz="1200" dirty="0">
                <a:latin typeface="Consolas" panose="020B0609020204030204" pitchFamily="49" charset="0"/>
              </a:rPr>
              <a:t> -C -c -U </a:t>
            </a:r>
            <a:r>
              <a:rPr lang="en-US" sz="1200" dirty="0" err="1">
                <a:latin typeface="Consolas" panose="020B0609020204030204" pitchFamily="49" charset="0"/>
              </a:rPr>
              <a:t>postgres</a:t>
            </a:r>
            <a:r>
              <a:rPr lang="en-US" sz="1200" dirty="0">
                <a:latin typeface="Consolas" panose="020B0609020204030204" pitchFamily="49" charset="0"/>
              </a:rPr>
              <a:t> -O -f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postgres-db-backup.sql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1.2 : export outside container (optional ; specifically use if later import in another container)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2 : drop and create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import inside container (optional ; function of step 1.2 above)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restore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 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psql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</a:t>
            </a:r>
            <a:r>
              <a:rPr lang="en-US" sz="1200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r>
              <a:rPr lang="en-US" sz="12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1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endParaRPr lang="en-BE" sz="1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652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pg_restore</a:t>
            </a:r>
            <a:r>
              <a:rPr lang="fr-BE" dirty="0"/>
              <a:t> » - </a:t>
            </a:r>
            <a:r>
              <a:rPr lang="fr-BE" dirty="0" err="1"/>
              <a:t>Binary</a:t>
            </a:r>
            <a:r>
              <a:rPr lang="fr-BE" dirty="0"/>
              <a:t> Mode - Example in </a:t>
            </a:r>
            <a:r>
              <a:rPr lang="fr-BE" dirty="0" err="1"/>
              <a:t>Context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D624E-0BBB-489D-811A-8CB8B2AFCD4B}"/>
              </a:ext>
            </a:extLst>
          </p:cNvPr>
          <p:cNvSpPr txBox="1"/>
          <p:nvPr/>
        </p:nvSpPr>
        <p:spPr>
          <a:xfrm>
            <a:off x="866775" y="2477613"/>
            <a:ext cx="113538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1.1 : dump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endParaRPr lang="en-US" sz="1200" b="1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pg_dump</a:t>
            </a:r>
            <a:r>
              <a:rPr lang="en-US" sz="1200" dirty="0">
                <a:latin typeface="Consolas" panose="020B0609020204030204" pitchFamily="49" charset="0"/>
              </a:rPr>
              <a:t> -Ft -U </a:t>
            </a:r>
            <a:r>
              <a:rPr lang="en-US" sz="1200" dirty="0" err="1">
                <a:latin typeface="Consolas" panose="020B0609020204030204" pitchFamily="49" charset="0"/>
              </a:rPr>
              <a:t>postgres</a:t>
            </a:r>
            <a:r>
              <a:rPr lang="en-US" sz="1200" dirty="0">
                <a:latin typeface="Consolas" panose="020B0609020204030204" pitchFamily="49" charset="0"/>
              </a:rPr>
              <a:t> -O -f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postgres-db-backup.tar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1.2 : export outside container (optional ; specifically use if later import in another container)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 postgres-db-backup.tar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2 : drop and create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import inside container (optional ; function of step 1.2 above)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restore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 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pg_restore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-Ft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-d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latin typeface="Consolas" panose="020B0609020204030204" pitchFamily="49" charset="0"/>
              </a:rPr>
              <a:t>-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-v ./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</a:t>
            </a:r>
            <a:endParaRPr lang="en-BE" sz="1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BDE75-2BF6-463E-953B-4FC412940358}"/>
              </a:ext>
            </a:extLst>
          </p:cNvPr>
          <p:cNvSpPr txBox="1"/>
          <p:nvPr/>
        </p:nvSpPr>
        <p:spPr>
          <a:xfrm>
            <a:off x="838200" y="1095838"/>
            <a:ext cx="1091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Use « </a:t>
            </a:r>
            <a:r>
              <a:rPr lang="fr-BE" dirty="0" err="1"/>
              <a:t>pg_restore</a:t>
            </a:r>
            <a:r>
              <a:rPr lang="fr-BE" dirty="0"/>
              <a:t> » utility, not « </a:t>
            </a:r>
            <a:r>
              <a:rPr lang="fr-BE" dirty="0" err="1"/>
              <a:t>psql</a:t>
            </a:r>
            <a:r>
              <a:rPr lang="fr-BE" dirty="0"/>
              <a:t> 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22FD4-8DB8-4087-B16B-DA7A8D2B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95399"/>
            <a:ext cx="10458450" cy="1533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EB1BB3-D826-4CB6-B3F3-BE62D58B71D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4F1DB-90DF-42C6-9ACC-15886AD28E1E}"/>
              </a:ext>
            </a:extLst>
          </p:cNvPr>
          <p:cNvSpPr txBox="1"/>
          <p:nvPr/>
        </p:nvSpPr>
        <p:spPr>
          <a:xfrm>
            <a:off x="838201" y="1538301"/>
            <a:ext cx="1119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Before</a:t>
            </a:r>
            <a:r>
              <a:rPr lang="fr-BE" dirty="0"/>
              <a:t> </a:t>
            </a:r>
            <a:r>
              <a:rPr lang="fr-BE" dirty="0" err="1"/>
              <a:t>restoring</a:t>
            </a:r>
            <a:r>
              <a:rPr lang="fr-BE" dirty="0"/>
              <a:t> the TRYTON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script, log out the system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happen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.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See</a:t>
            </a:r>
            <a:r>
              <a:rPr lang="fr-BE" dirty="0"/>
              <a:t> section </a:t>
            </a:r>
            <a:r>
              <a:rPr lang="fr-BE" dirty="0" err="1"/>
              <a:t>hereafter</a:t>
            </a:r>
            <a:r>
              <a:rPr lang="fr-BE" dirty="0"/>
              <a:t> about TRYTON Login / </a:t>
            </a:r>
            <a:r>
              <a:rPr lang="fr-BE" dirty="0" err="1"/>
              <a:t>Logout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665373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Operations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E2095-A908-4FAB-BF5D-5EBDBE495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619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of scripts </a:t>
            </a:r>
            <a:r>
              <a:rPr lang="fr-BE" dirty="0" err="1"/>
              <a:t>related</a:t>
            </a:r>
            <a:r>
              <a:rPr lang="fr-BE" dirty="0"/>
              <a:t> to </a:t>
            </a:r>
            <a:r>
              <a:rPr lang="fr-BE" dirty="0" err="1"/>
              <a:t>some</a:t>
            </a:r>
            <a:r>
              <a:rPr lang="fr-BE" dirty="0"/>
              <a:t> of the topics </a:t>
            </a:r>
            <a:r>
              <a:rPr lang="fr-BE" dirty="0" err="1"/>
              <a:t>covered</a:t>
            </a:r>
            <a:r>
              <a:rPr lang="fr-BE" dirty="0"/>
              <a:t> in </a:t>
            </a:r>
            <a:r>
              <a:rPr lang="fr-BE" dirty="0" err="1"/>
              <a:t>this</a:t>
            </a:r>
            <a:r>
              <a:rPr lang="fr-BE" dirty="0"/>
              <a:t> document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0368A2E-6356-44C2-AA1F-4DEF4DAEE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146674"/>
              </p:ext>
            </p:extLst>
          </p:nvPr>
        </p:nvGraphicFramePr>
        <p:xfrm>
          <a:off x="838200" y="1102683"/>
          <a:ext cx="10872238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  <a:gridCol w="4963886">
                  <a:extLst>
                    <a:ext uri="{9D8B030D-6E8A-4147-A177-3AD203B41FA5}">
                      <a16:colId xmlns:a16="http://schemas.microsoft.com/office/drawing/2014/main" val="3764790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/>
                        <a:t>Docker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Commands</a:t>
                      </a:r>
                      <a:r>
                        <a:rPr lang="fr-BE" sz="1400" dirty="0"/>
                        <a:t>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Tryton</a:t>
                      </a:r>
                      <a:r>
                        <a:rPr lang="fr-BE" sz="1400" dirty="0"/>
                        <a:t> 5.8 - Doc 00.01 - Installation &amp; </a:t>
                      </a:r>
                      <a:r>
                        <a:rPr lang="fr-BE" sz="1400" dirty="0" err="1"/>
                        <a:t>administration.docker.status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status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administration.docker.tryt01.create.permanent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« tryt01 » containers</a:t>
                      </a:r>
                      <a:br>
                        <a:rPr lang="fr-BE" sz="1400" dirty="0"/>
                      </a:br>
                      <a:r>
                        <a:rPr lang="fr-BE" sz="1400" dirty="0"/>
                        <a:t>Permanent data </a:t>
                      </a:r>
                      <a:r>
                        <a:rPr lang="fr-BE" sz="1400" dirty="0" err="1"/>
                        <a:t>when</a:t>
                      </a:r>
                      <a:r>
                        <a:rPr lang="fr-BE" sz="1400" dirty="0"/>
                        <a:t> containers </a:t>
                      </a:r>
                      <a:r>
                        <a:rPr lang="fr-BE" sz="1400" dirty="0" err="1"/>
                        <a:t>removed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administration.docker.tryt01.create.volatile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« tryt01 » containers</a:t>
                      </a:r>
                      <a:br>
                        <a:rPr lang="fr-BE" sz="1400" dirty="0"/>
                      </a:br>
                      <a:r>
                        <a:rPr lang="fr-BE" sz="1400" dirty="0"/>
                        <a:t>Volatile data </a:t>
                      </a:r>
                      <a:r>
                        <a:rPr lang="fr-BE" sz="1400" dirty="0" err="1"/>
                        <a:t>when</a:t>
                      </a:r>
                      <a:r>
                        <a:rPr lang="fr-BE" sz="1400" dirty="0"/>
                        <a:t> containers </a:t>
                      </a:r>
                      <a:r>
                        <a:rPr lang="fr-BE" sz="1400" dirty="0" err="1"/>
                        <a:t>removed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administration.docker.tryt01.start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Start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administration.docker.tryt01.stop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/>
                        <a:t>Stop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4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administration.docker.tryt01.delete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Delete</a:t>
                      </a:r>
                      <a:r>
                        <a:rPr lang="fr-BE" sz="1400" dirty="0"/>
                        <a:t>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824989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5DCD0EB8-1547-429F-8F57-2419CD6A7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554977"/>
              </p:ext>
            </p:extLst>
          </p:nvPr>
        </p:nvGraphicFramePr>
        <p:xfrm>
          <a:off x="838199" y="4424380"/>
          <a:ext cx="108722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361">
                  <a:extLst>
                    <a:ext uri="{9D8B030D-6E8A-4147-A177-3AD203B41FA5}">
                      <a16:colId xmlns:a16="http://schemas.microsoft.com/office/drawing/2014/main" val="963782779"/>
                    </a:ext>
                  </a:extLst>
                </a:gridCol>
                <a:gridCol w="4991877">
                  <a:extLst>
                    <a:ext uri="{9D8B030D-6E8A-4147-A177-3AD203B41FA5}">
                      <a16:colId xmlns:a16="http://schemas.microsoft.com/office/drawing/2014/main" val="317952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Commands</a:t>
                      </a:r>
                      <a:r>
                        <a:rPr lang="fr-BE" sz="1400" dirty="0"/>
                        <a:t>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9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administration.database.tryt01.status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status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4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administration.database.tryt01.backup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Backup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6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administration.database.tryt01.restore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Restore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315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0206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08425-75EA-4473-84B8-232370AD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51384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tables of </a:t>
            </a:r>
            <a:r>
              <a:rPr lang="fr-BE" dirty="0" err="1"/>
              <a:t>database</a:t>
            </a:r>
            <a:r>
              <a:rPr lang="fr-BE" dirty="0"/>
              <a:t> « </a:t>
            </a:r>
            <a:r>
              <a:rPr lang="fr-BE" dirty="0" err="1"/>
              <a:t>tryton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04BA-E09C-4C1B-A898-2EADDF91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61</a:t>
            </a:fld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69EFA-12E5-44AA-BF0E-347DDCFA8A43}"/>
              </a:ext>
            </a:extLst>
          </p:cNvPr>
          <p:cNvSpPr txBox="1"/>
          <p:nvPr/>
        </p:nvSpPr>
        <p:spPr>
          <a:xfrm>
            <a:off x="838199" y="874661"/>
            <a:ext cx="1102262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600" b="1" dirty="0" err="1">
                <a:solidFill>
                  <a:schemeClr val="accent5">
                    <a:lumMod val="75000"/>
                  </a:schemeClr>
                </a:solidFill>
              </a:rPr>
              <a:t>Exec</a:t>
            </a:r>
            <a:r>
              <a:rPr lang="fr-BE" sz="1600" b="1" dirty="0">
                <a:solidFill>
                  <a:schemeClr val="accent5">
                    <a:lumMod val="75000"/>
                  </a:schemeClr>
                </a:solidFill>
              </a:rPr>
              <a:t> in </a:t>
            </a:r>
            <a:r>
              <a:rPr lang="fr-BE" sz="1600" b="1" dirty="0" err="1">
                <a:solidFill>
                  <a:schemeClr val="accent5">
                    <a:lumMod val="75000"/>
                  </a:schemeClr>
                </a:solidFill>
              </a:rPr>
              <a:t>Powershell</a:t>
            </a:r>
            <a:r>
              <a:rPr lang="fr-BE" sz="1600" b="1" dirty="0">
                <a:solidFill>
                  <a:schemeClr val="accent5">
                    <a:lumMod val="75000"/>
                  </a:schemeClr>
                </a:solidFill>
              </a:rPr>
              <a:t> format (exec.ps1)</a:t>
            </a:r>
            <a:br>
              <a:rPr lang="fr-BE" sz="1600" dirty="0"/>
            </a:br>
            <a:br>
              <a:rPr lang="fr-BE" sz="1600" dirty="0"/>
            </a:br>
            <a:r>
              <a:rPr lang="en-BE" sz="1600" dirty="0"/>
              <a:t>Write-Host "Database </a:t>
            </a:r>
            <a:r>
              <a:rPr lang="en-BE" sz="1600" dirty="0" err="1"/>
              <a:t>Tryton</a:t>
            </a:r>
            <a:r>
              <a:rPr lang="en-BE" sz="1600" dirty="0"/>
              <a:t> - Schema 'Public' - All Tables - Number of Rows"</a:t>
            </a:r>
          </a:p>
          <a:p>
            <a:r>
              <a:rPr lang="en-BE" sz="1600" dirty="0"/>
              <a:t>Write-Host "</a:t>
            </a:r>
            <a:r>
              <a:rPr lang="en-BE" sz="1600" dirty="0" err="1"/>
              <a:t>init</a:t>
            </a:r>
            <a:r>
              <a:rPr lang="en-BE" sz="1600" dirty="0"/>
              <a:t>"</a:t>
            </a:r>
          </a:p>
          <a:p>
            <a:r>
              <a:rPr lang="en-BE" sz="1600" dirty="0"/>
              <a:t>docker cp </a:t>
            </a:r>
            <a:r>
              <a:rPr lang="en-BE" sz="1600" dirty="0" err="1"/>
              <a:t>inpu.sql</a:t>
            </a:r>
            <a:r>
              <a:rPr lang="en-BE" sz="1600" dirty="0"/>
              <a:t> </a:t>
            </a:r>
            <a:r>
              <a:rPr lang="en-BE" sz="1600" b="1" dirty="0" err="1"/>
              <a:t>tryton-postgres</a:t>
            </a:r>
            <a:r>
              <a:rPr lang="en-BE" sz="1600" dirty="0"/>
              <a:t>:/</a:t>
            </a:r>
            <a:r>
              <a:rPr lang="en-BE" sz="1600" dirty="0" err="1"/>
              <a:t>inpu.sql</a:t>
            </a:r>
            <a:endParaRPr lang="en-BE" sz="1600" dirty="0"/>
          </a:p>
          <a:p>
            <a:r>
              <a:rPr lang="en-BE" sz="1600" dirty="0"/>
              <a:t>docker exec -it </a:t>
            </a:r>
            <a:r>
              <a:rPr lang="en-BE" sz="1600" b="1" dirty="0" err="1"/>
              <a:t>tryton-postgres</a:t>
            </a:r>
            <a:r>
              <a:rPr lang="en-BE" sz="1600" dirty="0"/>
              <a:t> </a:t>
            </a:r>
            <a:r>
              <a:rPr lang="en-BE" sz="1600" dirty="0" err="1"/>
              <a:t>psql</a:t>
            </a:r>
            <a:r>
              <a:rPr lang="en-BE" sz="1600" dirty="0"/>
              <a:t> -d </a:t>
            </a:r>
            <a:r>
              <a:rPr lang="en-BE" sz="1600" b="1" dirty="0" err="1"/>
              <a:t>tryton</a:t>
            </a:r>
            <a:r>
              <a:rPr lang="en-BE" sz="1600" dirty="0"/>
              <a:t> -U </a:t>
            </a:r>
            <a:r>
              <a:rPr lang="en-BE" sz="1600" dirty="0" err="1"/>
              <a:t>postgres</a:t>
            </a:r>
            <a:r>
              <a:rPr lang="en-BE" sz="1600" dirty="0"/>
              <a:t> -P pager=off -f </a:t>
            </a:r>
            <a:r>
              <a:rPr lang="en-BE" sz="1600" dirty="0" err="1"/>
              <a:t>inpu.sql</a:t>
            </a:r>
            <a:r>
              <a:rPr lang="en-BE" sz="1600" dirty="0"/>
              <a:t> </a:t>
            </a:r>
            <a:r>
              <a:rPr lang="fr-BE" sz="1600" dirty="0"/>
              <a:t>-o</a:t>
            </a:r>
            <a:r>
              <a:rPr lang="en-BE" sz="1600" dirty="0"/>
              <a:t> outp.txt</a:t>
            </a:r>
            <a:br>
              <a:rPr lang="fr-BE" sz="1600" dirty="0"/>
            </a:br>
            <a:r>
              <a:rPr lang="en-BE" sz="1600" dirty="0"/>
              <a:t>docker cp </a:t>
            </a:r>
            <a:r>
              <a:rPr lang="en-BE" sz="1600" b="1" dirty="0" err="1"/>
              <a:t>tryton-postgres</a:t>
            </a:r>
            <a:r>
              <a:rPr lang="en-BE" sz="1600" dirty="0"/>
              <a:t>:/</a:t>
            </a:r>
            <a:r>
              <a:rPr lang="fr-BE" sz="1600" dirty="0" err="1"/>
              <a:t>outp</a:t>
            </a:r>
            <a:r>
              <a:rPr lang="en-BE" sz="1600" dirty="0"/>
              <a:t>.</a:t>
            </a:r>
            <a:r>
              <a:rPr lang="fr-BE" sz="1600" dirty="0"/>
              <a:t>txt outp.txt</a:t>
            </a:r>
            <a:endParaRPr lang="en-BE" sz="1600" dirty="0"/>
          </a:p>
          <a:p>
            <a:r>
              <a:rPr lang="en-BE" sz="1600" dirty="0"/>
              <a:t>Write-Host "</a:t>
            </a:r>
            <a:r>
              <a:rPr lang="en-BE" sz="1600" dirty="0" err="1"/>
              <a:t>fini</a:t>
            </a:r>
            <a:r>
              <a:rPr lang="en-BE" sz="1600" dirty="0"/>
              <a:t>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A65E9-9FB8-467A-ABA5-C31AE6A66074}"/>
              </a:ext>
            </a:extLst>
          </p:cNvPr>
          <p:cNvSpPr txBox="1"/>
          <p:nvPr/>
        </p:nvSpPr>
        <p:spPr>
          <a:xfrm>
            <a:off x="838198" y="3115995"/>
            <a:ext cx="1102262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>SQL statements (</a:t>
            </a:r>
            <a:r>
              <a:rPr lang="en-GB" sz="1600" b="1" dirty="0" err="1">
                <a:solidFill>
                  <a:schemeClr val="accent5">
                    <a:lumMod val="75000"/>
                  </a:schemeClr>
                </a:solidFill>
              </a:rPr>
              <a:t>inpu.sql</a:t>
            </a:r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br>
              <a:rPr lang="en-GB" sz="1600" dirty="0"/>
            </a:br>
            <a:endParaRPr lang="en-GB" sz="1600" dirty="0"/>
          </a:p>
          <a:p>
            <a:r>
              <a:rPr lang="en-GB" sz="1600" dirty="0"/>
              <a:t>-- Data base schema 'public' - All tables - Number of rows</a:t>
            </a:r>
          </a:p>
          <a:p>
            <a:r>
              <a:rPr lang="en-GB" sz="1600" dirty="0"/>
              <a:t>with </a:t>
            </a:r>
            <a:r>
              <a:rPr lang="en-GB" sz="1600" dirty="0" err="1"/>
              <a:t>tbl</a:t>
            </a:r>
            <a:r>
              <a:rPr lang="en-GB" sz="1600" dirty="0"/>
              <a:t> as (</a:t>
            </a:r>
          </a:p>
          <a:p>
            <a:r>
              <a:rPr lang="en-GB" sz="1600" dirty="0"/>
              <a:t>	SELECT </a:t>
            </a:r>
            <a:r>
              <a:rPr lang="en-GB" sz="1600" dirty="0" err="1"/>
              <a:t>table_schema</a:t>
            </a:r>
            <a:r>
              <a:rPr lang="en-GB" sz="1600" dirty="0"/>
              <a:t>, </a:t>
            </a:r>
            <a:r>
              <a:rPr lang="en-GB" sz="1600" dirty="0" err="1"/>
              <a:t>table_name</a:t>
            </a:r>
            <a:r>
              <a:rPr lang="en-GB" sz="1600" dirty="0"/>
              <a:t> </a:t>
            </a:r>
          </a:p>
          <a:p>
            <a:r>
              <a:rPr lang="en-GB" sz="1600" dirty="0"/>
              <a:t>	FROM </a:t>
            </a:r>
            <a:r>
              <a:rPr lang="en-GB" sz="1600" dirty="0" err="1"/>
              <a:t>information_schema.tables</a:t>
            </a:r>
            <a:endParaRPr lang="en-GB" sz="1600" dirty="0"/>
          </a:p>
          <a:p>
            <a:r>
              <a:rPr lang="en-GB" sz="1600" dirty="0"/>
              <a:t>	where </a:t>
            </a:r>
            <a:r>
              <a:rPr lang="en-GB" sz="1600" dirty="0" err="1"/>
              <a:t>table_name</a:t>
            </a:r>
            <a:r>
              <a:rPr lang="en-GB" sz="1600" dirty="0"/>
              <a:t> not like '</a:t>
            </a:r>
            <a:r>
              <a:rPr lang="en-GB" sz="1600" dirty="0" err="1"/>
              <a:t>pg</a:t>
            </a:r>
            <a:r>
              <a:rPr lang="en-GB" sz="1600" dirty="0"/>
              <a:t>_%' and </a:t>
            </a:r>
            <a:r>
              <a:rPr lang="en-GB" sz="1600" dirty="0" err="1"/>
              <a:t>table_schema</a:t>
            </a:r>
            <a:r>
              <a:rPr lang="en-GB" sz="1600" dirty="0"/>
              <a:t> in ('public')</a:t>
            </a:r>
          </a:p>
          <a:p>
            <a:r>
              <a:rPr lang="en-GB" sz="1600" dirty="0"/>
              <a:t>)</a:t>
            </a:r>
          </a:p>
          <a:p>
            <a:r>
              <a:rPr lang="en-GB" sz="1600" dirty="0"/>
              <a:t>SELECT </a:t>
            </a:r>
            <a:r>
              <a:rPr lang="en-GB" sz="1600" dirty="0" err="1"/>
              <a:t>table_schema</a:t>
            </a:r>
            <a:r>
              <a:rPr lang="en-GB" sz="1600" dirty="0"/>
              <a:t>, </a:t>
            </a:r>
            <a:r>
              <a:rPr lang="en-GB" sz="1600" dirty="0" err="1"/>
              <a:t>table_name</a:t>
            </a:r>
            <a:r>
              <a:rPr lang="en-GB" sz="1600" dirty="0"/>
              <a:t>,</a:t>
            </a:r>
          </a:p>
          <a:p>
            <a:r>
              <a:rPr lang="en-GB" sz="1600" dirty="0"/>
              <a:t>(</a:t>
            </a:r>
          </a:p>
          <a:p>
            <a:r>
              <a:rPr lang="en-GB" sz="1600" dirty="0" err="1"/>
              <a:t>xpath</a:t>
            </a:r>
            <a:r>
              <a:rPr lang="en-GB" sz="1600" dirty="0"/>
              <a:t>( '/row/c/text()’, </a:t>
            </a:r>
            <a:r>
              <a:rPr lang="en-GB" sz="1600" dirty="0" err="1"/>
              <a:t>query_to_xml</a:t>
            </a:r>
            <a:r>
              <a:rPr lang="en-GB" sz="1600" dirty="0"/>
              <a:t>( format('select count(*) as c from %I.%I', </a:t>
            </a:r>
            <a:r>
              <a:rPr lang="en-GB" sz="1600" dirty="0" err="1"/>
              <a:t>table_schema</a:t>
            </a:r>
            <a:r>
              <a:rPr lang="en-GB" sz="1600" dirty="0"/>
              <a:t>, </a:t>
            </a:r>
            <a:r>
              <a:rPr lang="en-GB" sz="1600" dirty="0" err="1"/>
              <a:t>table_name</a:t>
            </a:r>
            <a:r>
              <a:rPr lang="en-GB" sz="1600" dirty="0"/>
              <a:t>), false, true, ‘’ ))</a:t>
            </a:r>
          </a:p>
          <a:p>
            <a:r>
              <a:rPr lang="en-GB" sz="1600" dirty="0"/>
              <a:t>)[1]::text::int as </a:t>
            </a:r>
            <a:r>
              <a:rPr lang="en-GB" sz="1600" dirty="0" err="1"/>
              <a:t>rows_nmbr</a:t>
            </a:r>
            <a:endParaRPr lang="en-GB" sz="1600" dirty="0"/>
          </a:p>
          <a:p>
            <a:r>
              <a:rPr lang="en-GB" sz="1600" dirty="0"/>
              <a:t>from </a:t>
            </a:r>
            <a:r>
              <a:rPr lang="en-GB" sz="1600" dirty="0" err="1"/>
              <a:t>tbl</a:t>
            </a:r>
            <a:endParaRPr lang="en-GB" sz="1600" dirty="0"/>
          </a:p>
          <a:p>
            <a:r>
              <a:rPr lang="en-GB" sz="1600" dirty="0"/>
              <a:t>ORDER BY 3 DESC, 2; /* ORDER BY 3 DESC; */ /* ORDER BY 2; */</a:t>
            </a:r>
            <a:endParaRPr lang="en-BE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A775D0-BF71-4D41-A2DA-86AB0B93B5E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855180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tables of </a:t>
            </a:r>
            <a:r>
              <a:rPr lang="fr-BE" dirty="0" err="1"/>
              <a:t>database</a:t>
            </a:r>
            <a:r>
              <a:rPr lang="fr-BE" dirty="0"/>
              <a:t> « </a:t>
            </a:r>
            <a:r>
              <a:rPr lang="fr-BE" dirty="0" err="1"/>
              <a:t>tryton</a:t>
            </a:r>
            <a:r>
              <a:rPr lang="fr-BE" dirty="0"/>
              <a:t> »</a:t>
            </a:r>
            <a:endParaRPr lang="en-BE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E069E2-3CF7-44AE-9308-EF2F75DC1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60" y="884839"/>
            <a:ext cx="5372566" cy="1265030"/>
          </a:xfrm>
          <a:prstGeom prst="rect">
            <a:avLst/>
          </a:prstGeom>
        </p:spPr>
      </p:pic>
      <p:pic>
        <p:nvPicPr>
          <p:cNvPr id="17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CB29ADF-7422-434F-A03A-661E290B1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" y="3277762"/>
            <a:ext cx="8268417" cy="3543607"/>
          </a:xfrm>
          <a:prstGeom prst="rect">
            <a:avLst/>
          </a:prstGeom>
        </p:spPr>
      </p:pic>
      <p:pic>
        <p:nvPicPr>
          <p:cNvPr id="19" name="Picture 1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260E569-3FEF-4885-AC57-5DB62E1C5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236" y="1147769"/>
            <a:ext cx="5555461" cy="42066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F55F59-BFFD-44CD-9F10-CFAF18B11D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" y="2176559"/>
            <a:ext cx="9640135" cy="107451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04BA-E09C-4C1B-A898-2EADDF91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62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CB60C3-0FA4-4CCA-98A0-F2DC31F63DD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194667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08425-75EA-4473-84B8-232370AD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510033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A8D4-4AD9-4141-A1F0-53EDE564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creation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67A1E5-D7A5-4D73-9382-92E3B401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64</a:t>
            </a:fld>
            <a:endParaRPr lang="en-B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25FD56-9BC7-4267-AD78-B453B633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02646"/>
            <a:ext cx="7267575" cy="18192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FA2E19-DC84-4E4D-9C35-7CF8473B9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03892"/>
            <a:ext cx="3301145" cy="32115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B058C6-F79A-40BC-8DC1-1D4E0353537F}"/>
              </a:ext>
            </a:extLst>
          </p:cNvPr>
          <p:cNvSpPr txBox="1"/>
          <p:nvPr/>
        </p:nvSpPr>
        <p:spPr>
          <a:xfrm>
            <a:off x="5585082" y="3736731"/>
            <a:ext cx="43082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 CREATE DATABASE test1</a:t>
            </a:r>
          </a:p>
          <a:p>
            <a:r>
              <a:rPr lang="fr-BE" dirty="0"/>
              <a:t>    WITH</a:t>
            </a:r>
          </a:p>
          <a:p>
            <a:r>
              <a:rPr lang="fr-BE" dirty="0"/>
              <a:t>    OWNER = </a:t>
            </a:r>
            <a:r>
              <a:rPr lang="fr-BE" dirty="0" err="1"/>
              <a:t>postgres</a:t>
            </a:r>
            <a:endParaRPr lang="fr-BE" dirty="0"/>
          </a:p>
          <a:p>
            <a:r>
              <a:rPr lang="fr-BE" dirty="0"/>
              <a:t>    ENCODING = 'UTF8'</a:t>
            </a:r>
          </a:p>
          <a:p>
            <a:r>
              <a:rPr lang="fr-BE" dirty="0"/>
              <a:t>    LC_COLLATE = 'en_US.UTF-8'</a:t>
            </a:r>
          </a:p>
          <a:p>
            <a:r>
              <a:rPr lang="fr-BE" dirty="0"/>
              <a:t>    LC_CTYPE = 'en_US.UTF-8'</a:t>
            </a:r>
          </a:p>
          <a:p>
            <a:r>
              <a:rPr lang="fr-BE" dirty="0"/>
              <a:t>    TABLESPACE = </a:t>
            </a:r>
            <a:r>
              <a:rPr lang="fr-BE" dirty="0" err="1"/>
              <a:t>pg_default</a:t>
            </a:r>
            <a:endParaRPr lang="fr-BE" dirty="0"/>
          </a:p>
          <a:p>
            <a:r>
              <a:rPr lang="fr-BE" dirty="0"/>
              <a:t>    CONNECTION LIMIT = -1;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D8B76B-B51E-489B-BDD9-869DEEA5571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586468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A8D4-4AD9-4141-A1F0-53EDE564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</a:t>
            </a:r>
            <a:r>
              <a:rPr lang="fr-BE" dirty="0" err="1"/>
              <a:t>creation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67A1E5-D7A5-4D73-9382-92E3B401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65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E4158D-8A93-4913-92D4-C0FDFE700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4057"/>
            <a:ext cx="3571875" cy="1552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9AB6AC-BA1E-417A-8142-C71D8D0CE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30" y="2760229"/>
            <a:ext cx="5895975" cy="2686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25FD56-9BC7-4267-AD78-B453B6339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310" y="1063785"/>
            <a:ext cx="7267575" cy="18192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89FB91-7A87-4319-804F-2CDDCAEDB98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36675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Populate</a:t>
            </a:r>
            <a:r>
              <a:rPr lang="fr-BE" dirty="0"/>
              <a:t> a </a:t>
            </a:r>
            <a:r>
              <a:rPr lang="fr-BE" dirty="0" err="1"/>
              <a:t>sample</a:t>
            </a:r>
            <a:r>
              <a:rPr lang="fr-BE" dirty="0"/>
              <a:t> UTF8 table 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98EC4-10CC-4F0C-83E0-81FA04AD7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343" y="1198119"/>
            <a:ext cx="3038475" cy="1895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523A07-F43E-47D5-9543-D50324BA36A5}"/>
              </a:ext>
            </a:extLst>
          </p:cNvPr>
          <p:cNvSpPr txBox="1"/>
          <p:nvPr/>
        </p:nvSpPr>
        <p:spPr>
          <a:xfrm>
            <a:off x="838200" y="1198119"/>
            <a:ext cx="45192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TABLE person(</a:t>
            </a:r>
          </a:p>
          <a:p>
            <a:r>
              <a:rPr lang="en-GB" dirty="0"/>
              <a:t>    </a:t>
            </a:r>
            <a:r>
              <a:rPr lang="en-GB" dirty="0" err="1"/>
              <a:t>personID</a:t>
            </a:r>
            <a:r>
              <a:rPr lang="en-GB" dirty="0"/>
              <a:t> int,</a:t>
            </a:r>
          </a:p>
          <a:p>
            <a:r>
              <a:rPr lang="en-GB" dirty="0"/>
              <a:t>    </a:t>
            </a:r>
            <a:r>
              <a:rPr lang="en-GB" dirty="0" err="1"/>
              <a:t>firstname</a:t>
            </a:r>
            <a:r>
              <a:rPr lang="en-GB" dirty="0"/>
              <a:t> varchar(255)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INSERT INTO person (</a:t>
            </a:r>
            <a:r>
              <a:rPr lang="en-GB" dirty="0" err="1"/>
              <a:t>personID</a:t>
            </a:r>
            <a:r>
              <a:rPr lang="en-GB" dirty="0"/>
              <a:t>, </a:t>
            </a:r>
            <a:r>
              <a:rPr lang="en-GB" dirty="0" err="1"/>
              <a:t>firstname</a:t>
            </a:r>
            <a:r>
              <a:rPr lang="en-GB" dirty="0"/>
              <a:t>)</a:t>
            </a:r>
          </a:p>
          <a:p>
            <a:r>
              <a:rPr lang="en-GB" dirty="0"/>
              <a:t>VALUES (1, 'Tom B. </a:t>
            </a:r>
            <a:r>
              <a:rPr lang="en-GB" dirty="0" err="1"/>
              <a:t>Erichsençé</a:t>
            </a:r>
            <a:r>
              <a:rPr lang="en-GB" dirty="0"/>
              <a:t>’);</a:t>
            </a:r>
            <a:endParaRPr lang="en-BE" dirty="0"/>
          </a:p>
          <a:p>
            <a:endParaRPr lang="en-GB" dirty="0"/>
          </a:p>
          <a:p>
            <a:r>
              <a:rPr lang="en-GB" dirty="0"/>
              <a:t>DELETE FROM person</a:t>
            </a:r>
          </a:p>
          <a:p>
            <a:r>
              <a:rPr lang="en-GB" dirty="0"/>
              <a:t>WHERE </a:t>
            </a:r>
            <a:r>
              <a:rPr lang="en-GB" dirty="0" err="1"/>
              <a:t>firstname</a:t>
            </a:r>
            <a:r>
              <a:rPr lang="en-GB" dirty="0"/>
              <a:t> NOT IN ('</a:t>
            </a:r>
            <a:r>
              <a:rPr lang="en-GB" dirty="0" err="1"/>
              <a:t>ampulcre</a:t>
            </a:r>
            <a:r>
              <a:rPr lang="en-GB" dirty="0"/>
              <a:t>','</a:t>
            </a:r>
            <a:r>
              <a:rPr lang="en-GB" dirty="0" err="1"/>
              <a:t>çépulcre</a:t>
            </a:r>
            <a:r>
              <a:rPr lang="en-GB" dirty="0"/>
              <a:t>') ;</a:t>
            </a:r>
          </a:p>
          <a:p>
            <a:endParaRPr lang="en-GB" dirty="0"/>
          </a:p>
          <a:p>
            <a:r>
              <a:rPr lang="en-GB" dirty="0"/>
              <a:t>INSERT INTO person (</a:t>
            </a:r>
            <a:r>
              <a:rPr lang="en-GB" dirty="0" err="1"/>
              <a:t>personID</a:t>
            </a:r>
            <a:r>
              <a:rPr lang="en-GB" dirty="0"/>
              <a:t>, </a:t>
            </a:r>
            <a:r>
              <a:rPr lang="en-GB" dirty="0" err="1"/>
              <a:t>firstname</a:t>
            </a:r>
            <a:r>
              <a:rPr lang="en-GB" dirty="0"/>
              <a:t>)</a:t>
            </a:r>
          </a:p>
          <a:p>
            <a:r>
              <a:rPr lang="en-GB" dirty="0"/>
              <a:t>VALUES (2, '</a:t>
            </a:r>
            <a:r>
              <a:rPr lang="en-GB" dirty="0" err="1"/>
              <a:t>ampulcrê</a:t>
            </a:r>
            <a:r>
              <a:rPr lang="en-GB" dirty="0"/>
              <a:t>');</a:t>
            </a:r>
          </a:p>
          <a:p>
            <a:endParaRPr lang="en-GB" dirty="0"/>
          </a:p>
          <a:p>
            <a:r>
              <a:rPr lang="en-GB" dirty="0"/>
              <a:t>SELECT * from person;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2A781B-9306-4035-9995-A219F74AB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343" y="3281729"/>
            <a:ext cx="4229100" cy="31718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3AA075-360A-4BB4-B178-EF0F4EB1D4B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058937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pgadmin4 » </a:t>
            </a:r>
            <a:r>
              <a:rPr lang="fr-BE" dirty="0" err="1"/>
              <a:t>view</a:t>
            </a:r>
            <a:r>
              <a:rPr lang="fr-BE" dirty="0"/>
              <a:t> on Server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A9FC87-E5BE-4268-AB45-2E40BD75E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0798"/>
            <a:ext cx="8507731" cy="56432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7D1F35-1EEA-4292-999B-8D08C11E6D6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234263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User Interface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AD69-D82A-42E8-BC94-E097442C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471517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BA066E-3422-4368-97E5-68340B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PgAdmin4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31EBA-02B4-467B-806C-0992C70B9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01D7C-D015-4C18-BD73-E2FCD796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1666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of </a:t>
            </a:r>
            <a:r>
              <a:rPr lang="fr-BE" dirty="0" err="1"/>
              <a:t>database</a:t>
            </a:r>
            <a:r>
              <a:rPr lang="fr-BE" dirty="0"/>
              <a:t> snapshots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0368A2E-6356-44C2-AA1F-4DEF4DAEE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808169"/>
              </p:ext>
            </p:extLst>
          </p:nvPr>
        </p:nvGraphicFramePr>
        <p:xfrm>
          <a:off x="838200" y="1102683"/>
          <a:ext cx="108722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  <a:gridCol w="4963886">
                  <a:extLst>
                    <a:ext uri="{9D8B030D-6E8A-4147-A177-3AD203B41FA5}">
                      <a16:colId xmlns:a16="http://schemas.microsoft.com/office/drawing/2014/main" val="3764790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/>
                        <a:t>File </a:t>
                      </a:r>
                      <a:r>
                        <a:rPr lang="fr-BE" sz="1400" dirty="0" err="1"/>
                        <a:t>name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5.8 - Doc 00.01.tryt01-db-backup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00.01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5.8 - Doc </a:t>
                      </a:r>
                      <a:r>
                        <a:rPr lang="fr-BE" sz="1400" dirty="0"/>
                        <a:t>05</a:t>
                      </a:r>
                      <a:r>
                        <a:rPr lang="pl-PL" sz="1400" dirty="0"/>
                        <a:t>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05.01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5.8 - Doc </a:t>
                      </a:r>
                      <a:r>
                        <a:rPr lang="fr-BE" sz="1400" dirty="0"/>
                        <a:t>1</a:t>
                      </a:r>
                      <a:r>
                        <a:rPr lang="pl-PL" sz="1400" dirty="0"/>
                        <a:t>0.01.tryt01-db-backup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10.01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5.8 - Doc </a:t>
                      </a:r>
                      <a:r>
                        <a:rPr lang="fr-BE" sz="1400" dirty="0"/>
                        <a:t>15</a:t>
                      </a:r>
                      <a:r>
                        <a:rPr lang="pl-PL" sz="1400" dirty="0"/>
                        <a:t>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15.01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8F6318-2CB3-472C-ADBF-AE86D05E8D12}"/>
              </a:ext>
            </a:extLst>
          </p:cNvPr>
          <p:cNvSpPr txBox="1"/>
          <p:nvPr/>
        </p:nvSpPr>
        <p:spPr>
          <a:xfrm>
            <a:off x="750277" y="3305908"/>
            <a:ext cx="67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These</a:t>
            </a:r>
            <a:r>
              <a:rPr lang="fr-BE" dirty="0"/>
              <a:t> are snapshots </a:t>
            </a:r>
            <a:r>
              <a:rPr lang="fr-BE" dirty="0" err="1"/>
              <a:t>taken</a:t>
            </a:r>
            <a:r>
              <a:rPr lang="fr-BE" dirty="0"/>
              <a:t> at the end of </a:t>
            </a:r>
            <a:r>
              <a:rPr lang="fr-BE" dirty="0" err="1"/>
              <a:t>each</a:t>
            </a:r>
            <a:r>
              <a:rPr lang="fr-BE" dirty="0"/>
              <a:t> </a:t>
            </a:r>
            <a:r>
              <a:rPr lang="fr-BE" dirty="0" err="1"/>
              <a:t>presentation</a:t>
            </a:r>
            <a:r>
              <a:rPr lang="fr-BE" dirty="0"/>
              <a:t> section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6146598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pgAdmin4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BF65E-C24F-49F2-A8DD-78A0E2B914CE}"/>
              </a:ext>
            </a:extLst>
          </p:cNvPr>
          <p:cNvSpPr txBox="1"/>
          <p:nvPr/>
        </p:nvSpPr>
        <p:spPr>
          <a:xfrm>
            <a:off x="838200" y="6240198"/>
            <a:ext cx="1099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Note : </a:t>
            </a:r>
            <a:r>
              <a:rPr lang="fr-BE" dirty="0" err="1"/>
              <a:t>We</a:t>
            </a:r>
            <a:r>
              <a:rPr lang="fr-BE" dirty="0"/>
              <a:t> use « </a:t>
            </a:r>
            <a:r>
              <a:rPr lang="fr-BE" dirty="0" err="1"/>
              <a:t>Password</a:t>
            </a:r>
            <a:r>
              <a:rPr lang="fr-BE" dirty="0"/>
              <a:t> » as value </a:t>
            </a:r>
            <a:r>
              <a:rPr lang="fr-BE" dirty="0" err="1"/>
              <a:t>everywhere</a:t>
            </a:r>
            <a:r>
              <a:rPr lang="fr-BE" dirty="0"/>
              <a:t> a </a:t>
            </a:r>
            <a:r>
              <a:rPr lang="fr-BE" dirty="0" err="1"/>
              <a:t>password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required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0049BA-F735-4B85-A173-C09E69865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2613"/>
            <a:ext cx="12192000" cy="486228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0F40-135A-4111-9387-46D72B65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70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DA32C-0681-4ACD-BF53-C78C3B7BD5C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126747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519A0-3703-401D-991C-6488EBF08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9827"/>
            <a:ext cx="4857750" cy="350269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B210D-9625-4167-BA5B-4E18CC69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71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7229DD-C211-4123-8AA5-05F6F16C7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838201" y="5612176"/>
            <a:ext cx="9791700" cy="12458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9715CB-6474-42DC-9F15-661C8C8D2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75129"/>
            <a:ext cx="9791700" cy="723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57202C-75DD-4A78-80C9-1D60F3E0280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62650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3F5F53-ACB2-463F-BEB6-31E369105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42824"/>
            <a:ext cx="5021328" cy="55282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6456DB-46A2-4736-AC7A-3635C5C80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498" y="942824"/>
            <a:ext cx="5021328" cy="550984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62E86-8AF4-4D3D-A9A0-ECE7845D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72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B6BADA-24AE-403E-B2E0-701A599E068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037207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8E72D-895F-48A4-A2F6-8B237C178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42824"/>
            <a:ext cx="5048669" cy="55098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461B06-D499-4C55-A69D-D135B026E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104" y="942082"/>
            <a:ext cx="4960327" cy="551058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4685F-9E89-47CD-A0F6-7BF3537B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73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5AB877-0141-4EB0-B845-36271ABCF1D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326592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198"/>
            <a:ext cx="10515600" cy="462189"/>
          </a:xfrm>
        </p:spPr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r>
              <a:rPr lang="fr-BE" dirty="0"/>
              <a:t> - </a:t>
            </a:r>
            <a:r>
              <a:rPr lang="fr-BE" dirty="0" err="1"/>
              <a:t>Stability</a:t>
            </a:r>
            <a:r>
              <a:rPr lang="fr-BE" dirty="0"/>
              <a:t> of IP </a:t>
            </a:r>
            <a:r>
              <a:rPr lang="fr-BE" dirty="0" err="1"/>
              <a:t>Address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A8577C-557D-4724-942C-7A519636B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290" y="3066932"/>
            <a:ext cx="2495550" cy="3152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F3C677-4865-4DEE-A762-9E5BAE75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806" y="3066932"/>
            <a:ext cx="3502618" cy="37910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35F6A0-7D44-4136-B129-BA7C078C6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066932"/>
            <a:ext cx="2267523" cy="23508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70D885-2844-47D1-B82D-DF0060687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403780"/>
            <a:ext cx="3512379" cy="15344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C5D117-ABA8-43CF-9745-BD0A892551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1530" y="1403780"/>
            <a:ext cx="4766310" cy="15200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8134DE-7AEE-4D37-8E5D-3D0188088C53}"/>
              </a:ext>
            </a:extLst>
          </p:cNvPr>
          <p:cNvSpPr txBox="1"/>
          <p:nvPr/>
        </p:nvSpPr>
        <p:spPr>
          <a:xfrm>
            <a:off x="838199" y="910063"/>
            <a:ext cx="849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It </a:t>
            </a:r>
            <a:r>
              <a:rPr lang="fr-BE" dirty="0" err="1"/>
              <a:t>might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necessary</a:t>
            </a:r>
            <a:r>
              <a:rPr lang="fr-BE" dirty="0"/>
              <a:t> to « </a:t>
            </a:r>
            <a:r>
              <a:rPr lang="fr-BE" dirty="0" err="1"/>
              <a:t>adjust</a:t>
            </a:r>
            <a:r>
              <a:rPr lang="fr-BE" dirty="0"/>
              <a:t> » the IP </a:t>
            </a:r>
            <a:r>
              <a:rPr lang="fr-BE" dirty="0" err="1"/>
              <a:t>address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time to time in « pgAdmin4 »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57AD2-97E6-4E2E-BB0B-91971EF9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74</a:t>
            </a:fld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D62A4-967C-46F7-89A9-F135AF6DE8D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512426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 » -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Result</a:t>
            </a:r>
            <a:endParaRPr lang="en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B3A2CD-04A7-4F40-B109-512E5292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7564"/>
            <a:ext cx="2023649" cy="43211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3C7C38-68B2-4FB1-B47C-B8D9088BE9AC}"/>
              </a:ext>
            </a:extLst>
          </p:cNvPr>
          <p:cNvSpPr txBox="1"/>
          <p:nvPr/>
        </p:nvSpPr>
        <p:spPr>
          <a:xfrm>
            <a:off x="838200" y="1007773"/>
            <a:ext cx="511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Only</a:t>
            </a:r>
            <a:r>
              <a:rPr lang="fr-BE" dirty="0"/>
              <a:t> « </a:t>
            </a:r>
            <a:r>
              <a:rPr lang="fr-BE" dirty="0" err="1"/>
              <a:t>ir</a:t>
            </a:r>
            <a:r>
              <a:rPr lang="fr-BE" dirty="0"/>
              <a:t> » &amp; « </a:t>
            </a:r>
            <a:r>
              <a:rPr lang="fr-BE" dirty="0" err="1"/>
              <a:t>res</a:t>
            </a:r>
            <a:r>
              <a:rPr lang="fr-BE" dirty="0"/>
              <a:t> » tables are </a:t>
            </a:r>
            <a:r>
              <a:rPr lang="fr-BE" dirty="0" err="1"/>
              <a:t>installed</a:t>
            </a:r>
            <a:endParaRPr lang="en-B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49421E-0431-4651-9058-59340D6C4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40" y="0"/>
            <a:ext cx="2393396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CA03C5-97BD-48C0-A952-19B2CE6C5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050" y="52386"/>
            <a:ext cx="2181225" cy="67532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C71B8-3B6A-439B-8837-19C87F79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75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8489C5-B05A-4011-8085-036435F35C2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235005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 » -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Result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CFE8E-3385-4471-8F4E-B8154AE23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3325"/>
            <a:ext cx="1655160" cy="275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5F4350-3B63-4440-BA1A-4E374D2F5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9195"/>
            <a:ext cx="12192000" cy="12853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13EE9-AA59-4412-948F-E1D9E3EC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76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563F7A-C1EF-4D91-A8DA-4F1A020EAE1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13907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Postgres</a:t>
            </a:r>
            <a:r>
              <a:rPr lang="fr-BE" dirty="0"/>
              <a:t> » - </a:t>
            </a:r>
            <a:r>
              <a:rPr lang="fr-BE" dirty="0" err="1"/>
              <a:t>Result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6746E-77CB-4FA1-9691-B271B4D57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6406"/>
            <a:ext cx="2343150" cy="3143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623743-1E61-4E82-8332-423A4885D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5" y="319087"/>
            <a:ext cx="2990850" cy="621982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B3095-8F5A-4A92-B932-28E16DE4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77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C41C4E-2B6E-45A1-ADAF-2479987C306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6784592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6F7EE-69D7-4B34-A8F5-41D3D2F20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BBBD7-3411-454E-94A6-75773F4D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965959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00BC53-6B81-4D79-86D5-5FA7D2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Login / </a:t>
            </a:r>
            <a:r>
              <a:rPr lang="fr-BE" dirty="0" err="1"/>
              <a:t>Logout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5FF7E-A234-40C1-B8EE-D10EDFFDA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7DB0-35E5-45A9-B113-B1DF71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239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of Contents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0090203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Login </a:t>
            </a:r>
            <a:r>
              <a:rPr lang="fr-BE" dirty="0" err="1"/>
              <a:t>into</a:t>
            </a:r>
            <a:r>
              <a:rPr lang="fr-BE" dirty="0"/>
              <a:t> </a:t>
            </a:r>
            <a:r>
              <a:rPr lang="fr-BE" dirty="0" err="1"/>
              <a:t>Tryton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04398C-6620-472C-8AB0-17CF30117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0474"/>
            <a:ext cx="2466975" cy="923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05482D-1847-4E03-B15F-78D821540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5500"/>
            <a:ext cx="2466975" cy="2466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DA92AE-B398-4767-820D-F81210855211}"/>
              </a:ext>
            </a:extLst>
          </p:cNvPr>
          <p:cNvSpPr txBox="1"/>
          <p:nvPr/>
        </p:nvSpPr>
        <p:spPr>
          <a:xfrm>
            <a:off x="3638442" y="1020474"/>
            <a:ext cx="6295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</a:t>
            </a:r>
            <a:r>
              <a:rPr lang="fr-BE" dirty="0" err="1"/>
              <a:t>introductory</a:t>
            </a:r>
            <a:r>
              <a:rPr lang="fr-BE" dirty="0"/>
              <a:t> document, all </a:t>
            </a:r>
            <a:r>
              <a:rPr lang="fr-BE" dirty="0" err="1"/>
              <a:t>operations</a:t>
            </a:r>
            <a:r>
              <a:rPr lang="fr-BE" dirty="0"/>
              <a:t> are </a:t>
            </a:r>
            <a:r>
              <a:rPr lang="fr-BE" dirty="0" err="1"/>
              <a:t>performed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user « admin » and </a:t>
            </a:r>
            <a:r>
              <a:rPr lang="fr-BE" dirty="0" err="1"/>
              <a:t>password</a:t>
            </a:r>
            <a:r>
              <a:rPr lang="fr-BE" dirty="0"/>
              <a:t> « </a:t>
            </a:r>
            <a:r>
              <a:rPr lang="fr-BE" dirty="0" err="1"/>
              <a:t>Password</a:t>
            </a:r>
            <a:r>
              <a:rPr lang="fr-BE" dirty="0"/>
              <a:t> » at login.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80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1CDA41-5FD7-4DF7-BE42-AC36562C705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519D6-2DE5-4CA8-9C9D-761198A85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818" y="2182691"/>
            <a:ext cx="8089031" cy="23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833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00BC53-6B81-4D79-86D5-5FA7D2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Usage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5FF7E-A234-40C1-B8EE-D10EDFFDA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7DB0-35E5-45A9-B113-B1DF71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05291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Using</a:t>
            </a:r>
            <a:r>
              <a:rPr lang="fr-BE" dirty="0"/>
              <a:t> </a:t>
            </a:r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A92AE-B398-4767-820D-F81210855211}"/>
              </a:ext>
            </a:extLst>
          </p:cNvPr>
          <p:cNvSpPr txBox="1"/>
          <p:nvPr/>
        </p:nvSpPr>
        <p:spPr>
          <a:xfrm>
            <a:off x="838200" y="1020474"/>
            <a:ext cx="90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/>
              <a:t>The follow-up document </a:t>
            </a:r>
            <a:r>
              <a:rPr lang="fr-BE" dirty="0"/>
              <a:t>« </a:t>
            </a:r>
            <a:r>
              <a:rPr lang="en-GB" dirty="0" err="1"/>
              <a:t>Tryton</a:t>
            </a:r>
            <a:r>
              <a:rPr lang="en-GB" dirty="0"/>
              <a:t> 5.8 - Doc 05.01 - Basic Entities</a:t>
            </a:r>
            <a:r>
              <a:rPr lang="fr-BE" dirty="0"/>
              <a:t>  » </a:t>
            </a:r>
            <a:r>
              <a:rPr lang="fr-BE" dirty="0" err="1"/>
              <a:t>explains</a:t>
            </a:r>
            <a:r>
              <a:rPr lang="fr-BE" dirty="0"/>
              <a:t> how to use </a:t>
            </a:r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82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1CDA41-5FD7-4DF7-BE42-AC36562C705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5914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References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83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112393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Various</a:t>
            </a:r>
            <a:r>
              <a:rPr lang="fr-BE" dirty="0"/>
              <a:t> sources of documentation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Documentation </a:t>
            </a:r>
            <a:r>
              <a:rPr lang="fr-BE" dirty="0" err="1"/>
              <a:t>Latest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https://docs.tryton.org/en/latest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Docker Installation </a:t>
            </a:r>
          </a:p>
          <a:p>
            <a:r>
              <a:rPr lang="fr-BE" dirty="0">
                <a:hlinkClick r:id="rId3"/>
              </a:rPr>
              <a:t>https://hub.docker.com/r/tryton/tryton/</a:t>
            </a:r>
            <a:br>
              <a:rPr lang="fr-BE" dirty="0"/>
            </a:br>
            <a:endParaRPr lang="fr-BE" dirty="0"/>
          </a:p>
          <a:p>
            <a:r>
              <a:rPr lang="fr-BE" dirty="0" err="1"/>
              <a:t>Classic</a:t>
            </a:r>
            <a:r>
              <a:rPr lang="fr-BE" dirty="0"/>
              <a:t> Installation</a:t>
            </a:r>
          </a:p>
          <a:p>
            <a:r>
              <a:rPr lang="fr-BE" dirty="0"/>
              <a:t>[</a:t>
            </a:r>
            <a:r>
              <a:rPr lang="fr-BE" dirty="0">
                <a:hlinkClick r:id="rId4"/>
              </a:rPr>
              <a:t>https://blog.lordvan.com/blog/tryton-setup-config/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5"/>
              </a:rPr>
              <a:t>https://www.akarei.cz/tryton/</a:t>
            </a:r>
            <a:r>
              <a:rPr lang="fr-BE" dirty="0"/>
              <a:t>]</a:t>
            </a:r>
          </a:p>
          <a:p>
            <a:br>
              <a:rPr lang="fr-BE" dirty="0"/>
            </a:br>
            <a:r>
              <a:rPr lang="fr-BE" dirty="0"/>
              <a:t>Administration Manual</a:t>
            </a:r>
          </a:p>
          <a:p>
            <a:r>
              <a:rPr lang="en-US" dirty="0">
                <a:hlinkClick r:id="rId6"/>
              </a:rPr>
              <a:t>[https://readthedocs.org/projects/tryton-administration-manual/downloads/pdf/latest/</a:t>
            </a:r>
            <a:r>
              <a:rPr lang="en-US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7"/>
              </a:rPr>
              <a:t>https://tryton-administration-manual.readthedocs.io/_/downloads/en/latest/pdf/</a:t>
            </a:r>
            <a:r>
              <a:rPr lang="fr-BE" dirty="0"/>
              <a:t>]</a:t>
            </a:r>
          </a:p>
          <a:p>
            <a:br>
              <a:rPr lang="fr-BE" dirty="0"/>
            </a:br>
            <a:r>
              <a:rPr lang="fr-BE" dirty="0"/>
              <a:t>List of Modules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8"/>
              </a:rPr>
              <a:t>https://discuss.tryton.org/t/list-of-modules-and-what-they-do/2675/7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Stock</a:t>
            </a:r>
          </a:p>
          <a:p>
            <a:r>
              <a:rPr lang="fr-BE" dirty="0"/>
              <a:t>[</a:t>
            </a:r>
            <a:r>
              <a:rPr lang="fr-BE" dirty="0">
                <a:hlinkClick r:id="rId9"/>
              </a:rPr>
              <a:t>https://groups.google.com/g/tryton/c/H4ZqsJq37M8/m/W1TaVWu0AQAJ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10"/>
              </a:rPr>
              <a:t>https://docs.tryton.org/en/latest/stock.html#index-stock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84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6978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Various</a:t>
            </a:r>
            <a:r>
              <a:rPr lang="fr-BE" dirty="0"/>
              <a:t> sources of documentation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Trytond</a:t>
            </a:r>
            <a:r>
              <a:rPr lang="fr-BE" dirty="0"/>
              <a:t> Documentation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https://readthedocs.org/projects/trytond/downloads/pdf/latest/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[</a:t>
            </a:r>
            <a:r>
              <a:rPr lang="fr-BE" dirty="0">
                <a:hlinkClick r:id="rId3"/>
              </a:rPr>
              <a:t>https://trytond.readthedocs.io/en/latest/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4"/>
              </a:rPr>
              <a:t>https://tryton.readthedocs.io/en/latest/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5"/>
              </a:rPr>
              <a:t>http://hg.tryton.org/readthedocs/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6"/>
              </a:rPr>
              <a:t>https://docs.readthedocs.io/en/latest/subprojects.html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7"/>
              </a:rPr>
              <a:t>https://docs.readthedocs.io/en/latest/alternate_domains.html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0036883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Other</a:t>
            </a:r>
            <a:r>
              <a:rPr lang="fr-BE" dirty="0"/>
              <a:t> sources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Github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https://github.com/tryton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Downloads</a:t>
            </a:r>
          </a:p>
          <a:p>
            <a:r>
              <a:rPr lang="fr-BE" dirty="0"/>
              <a:t>[</a:t>
            </a:r>
            <a:r>
              <a:rPr lang="fr-BE" dirty="0">
                <a:hlinkClick r:id="rId3"/>
              </a:rPr>
              <a:t>https://downloads.tryton.org/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86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462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TOC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9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2757854" y="827314"/>
            <a:ext cx="276078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b="1" dirty="0"/>
              <a:t>Docker Installation</a:t>
            </a:r>
          </a:p>
          <a:p>
            <a:pPr algn="r"/>
            <a:r>
              <a:rPr lang="fr-BE" sz="1600" b="1" dirty="0"/>
              <a:t>Container Installation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r>
              <a:rPr lang="fr-BE" sz="1600" dirty="0">
                <a:solidFill>
                  <a:schemeClr val="accent1"/>
                </a:solidFill>
              </a:rPr>
              <a:t> - « Permanent » Data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Tryton</a:t>
            </a:r>
            <a:r>
              <a:rPr lang="fr-BE" sz="1600" dirty="0"/>
              <a:t> - « Volatile » Data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Postgres</a:t>
            </a:r>
            <a:r>
              <a:rPr lang="fr-BE" sz="1600" dirty="0"/>
              <a:t> - « Permanent » Data</a:t>
            </a:r>
          </a:p>
          <a:p>
            <a:pPr algn="r"/>
            <a:r>
              <a:rPr lang="fr-BE" sz="1600" b="1" dirty="0"/>
              <a:t>Docker Administration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Commands</a:t>
            </a:r>
            <a:endParaRPr lang="fr-BE" sz="1600" dirty="0"/>
          </a:p>
          <a:p>
            <a:pPr algn="r"/>
            <a:r>
              <a:rPr lang="fr-BE" sz="1600" dirty="0"/>
              <a:t> Reboot</a:t>
            </a:r>
          </a:p>
          <a:p>
            <a:pPr algn="r"/>
            <a:r>
              <a:rPr lang="fr-BE" sz="1600" dirty="0"/>
              <a:t> Shell </a:t>
            </a:r>
            <a:r>
              <a:rPr lang="fr-BE" sz="1600" dirty="0" err="1"/>
              <a:t>Execution</a:t>
            </a:r>
            <a:endParaRPr lang="fr-BE" sz="1600" dirty="0"/>
          </a:p>
          <a:p>
            <a:pPr algn="r"/>
            <a:r>
              <a:rPr lang="fr-BE" sz="1600" b="1" dirty="0"/>
              <a:t>Container </a:t>
            </a:r>
            <a:r>
              <a:rPr lang="fr-BE" sz="1600" b="1" dirty="0" err="1"/>
              <a:t>Uninstallation</a:t>
            </a:r>
            <a:endParaRPr lang="fr-BE" sz="1600" b="1" dirty="0"/>
          </a:p>
          <a:p>
            <a:pPr algn="r"/>
            <a:r>
              <a:rPr lang="fr-BE" sz="1600" b="1" dirty="0" err="1"/>
              <a:t>Database</a:t>
            </a:r>
            <a:r>
              <a:rPr lang="fr-BE" sz="1600" b="1" dirty="0"/>
              <a:t> Backup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Tryton</a:t>
            </a:r>
            <a:endParaRPr lang="fr-BE" sz="1600" dirty="0"/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Postgres</a:t>
            </a:r>
            <a:endParaRPr lang="fr-BE" sz="1600" dirty="0"/>
          </a:p>
          <a:p>
            <a:pPr algn="r"/>
            <a:r>
              <a:rPr lang="fr-BE" sz="1600" b="1" dirty="0" err="1"/>
              <a:t>Database</a:t>
            </a:r>
            <a:r>
              <a:rPr lang="fr-BE" sz="1600" b="1" dirty="0"/>
              <a:t> Restore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Tryton</a:t>
            </a:r>
            <a:endParaRPr lang="fr-BE" sz="1600" dirty="0"/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Postgres</a:t>
            </a:r>
            <a:br>
              <a:rPr lang="fr-BE" sz="1600" dirty="0"/>
            </a:br>
            <a:r>
              <a:rPr lang="fr-BE" sz="1600" b="1" dirty="0" err="1"/>
              <a:t>Database</a:t>
            </a:r>
            <a:r>
              <a:rPr lang="fr-BE" sz="1600" b="1" dirty="0"/>
              <a:t> Operations</a:t>
            </a:r>
          </a:p>
          <a:p>
            <a:pPr algn="r"/>
            <a:r>
              <a:rPr lang="fr-BE" sz="1600" dirty="0" err="1"/>
              <a:t>Tryton</a:t>
            </a:r>
            <a:endParaRPr lang="fr-BE" sz="1600" dirty="0"/>
          </a:p>
          <a:p>
            <a:pPr algn="r"/>
            <a:r>
              <a:rPr lang="fr-BE" sz="1600" dirty="0" err="1"/>
              <a:t>Postgres</a:t>
            </a:r>
            <a:endParaRPr lang="fr-BE" sz="1600" dirty="0"/>
          </a:p>
          <a:p>
            <a:pPr algn="r"/>
            <a:r>
              <a:rPr lang="fr-BE" sz="1600" b="1" dirty="0"/>
              <a:t>User Interface</a:t>
            </a:r>
          </a:p>
          <a:p>
            <a:pPr algn="r"/>
            <a:r>
              <a:rPr lang="fr-BE" sz="1600" dirty="0"/>
              <a:t> PgAdmin4</a:t>
            </a:r>
          </a:p>
          <a:p>
            <a:pPr algn="r"/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endParaRPr lang="fr-BE" sz="1600" dirty="0">
              <a:solidFill>
                <a:schemeClr val="accent1"/>
              </a:solidFill>
            </a:endParaRPr>
          </a:p>
          <a:p>
            <a:pPr algn="r"/>
            <a:r>
              <a:rPr lang="fr-BE" sz="1600" b="1" dirty="0" err="1"/>
              <a:t>References</a:t>
            </a:r>
            <a:endParaRPr lang="en-BE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462358-F32C-4D38-B3C0-54B717CFE52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24D3A-FD52-4AD0-B48A-DD840EF01353}"/>
              </a:ext>
            </a:extLst>
          </p:cNvPr>
          <p:cNvSpPr txBox="1"/>
          <p:nvPr/>
        </p:nvSpPr>
        <p:spPr>
          <a:xfrm>
            <a:off x="5518637" y="827314"/>
            <a:ext cx="583516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b="1" dirty="0" err="1"/>
              <a:t>Installing</a:t>
            </a:r>
            <a:r>
              <a:rPr lang="fr-BE" sz="1600" b="1" dirty="0"/>
              <a:t> Docker on Windows</a:t>
            </a:r>
          </a:p>
          <a:p>
            <a:r>
              <a:rPr lang="fr-BE" sz="1600" b="1" dirty="0"/>
              <a:t>How to </a:t>
            </a:r>
            <a:r>
              <a:rPr lang="fr-BE" sz="1600" b="1" dirty="0" err="1"/>
              <a:t>install</a:t>
            </a:r>
            <a:r>
              <a:rPr lang="fr-BE" sz="1600" b="1" dirty="0"/>
              <a:t> containers</a:t>
            </a:r>
          </a:p>
          <a:p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Installing</a:t>
            </a:r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with</a:t>
            </a:r>
            <a:r>
              <a:rPr lang="fr-BE" sz="1600" dirty="0">
                <a:solidFill>
                  <a:schemeClr val="accent1"/>
                </a:solidFill>
              </a:rPr>
              <a:t> data </a:t>
            </a:r>
            <a:r>
              <a:rPr lang="fr-BE" sz="1600" dirty="0" err="1">
                <a:solidFill>
                  <a:schemeClr val="accent1"/>
                </a:solidFill>
              </a:rPr>
              <a:t>residing</a:t>
            </a:r>
            <a:r>
              <a:rPr lang="fr-BE" sz="1600" dirty="0">
                <a:solidFill>
                  <a:schemeClr val="accent1"/>
                </a:solidFill>
              </a:rPr>
              <a:t> on volume </a:t>
            </a:r>
            <a:r>
              <a:rPr lang="fr-BE" sz="1600" dirty="0" err="1">
                <a:solidFill>
                  <a:schemeClr val="accent1"/>
                </a:solidFill>
              </a:rPr>
              <a:t>outside</a:t>
            </a:r>
            <a:r>
              <a:rPr lang="fr-BE" sz="1600" dirty="0">
                <a:solidFill>
                  <a:schemeClr val="accent1"/>
                </a:solidFill>
              </a:rPr>
              <a:t> of container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Installing</a:t>
            </a:r>
            <a:r>
              <a:rPr lang="fr-BE" sz="1600" dirty="0"/>
              <a:t> </a:t>
            </a:r>
            <a:r>
              <a:rPr lang="fr-BE" sz="1600" dirty="0" err="1"/>
              <a:t>Tryton</a:t>
            </a:r>
            <a:r>
              <a:rPr lang="fr-BE" sz="1600" dirty="0"/>
              <a:t> </a:t>
            </a:r>
            <a:r>
              <a:rPr lang="fr-BE" sz="1600" dirty="0" err="1"/>
              <a:t>with</a:t>
            </a:r>
            <a:r>
              <a:rPr lang="fr-BE" sz="1600" dirty="0"/>
              <a:t> data </a:t>
            </a:r>
            <a:r>
              <a:rPr lang="fr-BE" sz="1600" dirty="0" err="1"/>
              <a:t>inside</a:t>
            </a:r>
            <a:r>
              <a:rPr lang="fr-BE" sz="1600" dirty="0"/>
              <a:t> of container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Installing</a:t>
            </a:r>
            <a:r>
              <a:rPr lang="fr-BE" sz="1600" dirty="0"/>
              <a:t> </a:t>
            </a:r>
            <a:r>
              <a:rPr lang="fr-BE" sz="1600" dirty="0" err="1"/>
              <a:t>Postgres</a:t>
            </a:r>
            <a:r>
              <a:rPr lang="fr-BE" sz="1600" dirty="0"/>
              <a:t> </a:t>
            </a:r>
            <a:r>
              <a:rPr lang="fr-BE" sz="1600" dirty="0" err="1"/>
              <a:t>with</a:t>
            </a:r>
            <a:r>
              <a:rPr lang="fr-BE" sz="1600" dirty="0"/>
              <a:t> data on volume</a:t>
            </a:r>
          </a:p>
          <a:p>
            <a:r>
              <a:rPr lang="fr-BE" sz="1600" b="1" dirty="0"/>
              <a:t>How to </a:t>
            </a:r>
            <a:r>
              <a:rPr lang="fr-BE" sz="1600" b="1" dirty="0" err="1"/>
              <a:t>administer</a:t>
            </a:r>
            <a:r>
              <a:rPr lang="fr-BE" sz="1600" b="1" dirty="0"/>
              <a:t> containers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Commands</a:t>
            </a:r>
            <a:r>
              <a:rPr lang="fr-BE" sz="1600" dirty="0"/>
              <a:t> for </a:t>
            </a:r>
            <a:r>
              <a:rPr lang="fr-BE" sz="1600" dirty="0" err="1"/>
              <a:t>managing</a:t>
            </a:r>
            <a:r>
              <a:rPr lang="fr-BE" sz="1600" dirty="0"/>
              <a:t> containers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What</a:t>
            </a:r>
            <a:r>
              <a:rPr lang="fr-BE" sz="1600" dirty="0"/>
              <a:t> </a:t>
            </a:r>
            <a:r>
              <a:rPr lang="fr-BE" sz="1600" dirty="0" err="1"/>
              <a:t>when</a:t>
            </a:r>
            <a:r>
              <a:rPr lang="fr-BE" sz="1600" dirty="0"/>
              <a:t> </a:t>
            </a:r>
            <a:r>
              <a:rPr lang="fr-BE" sz="1600" dirty="0" err="1"/>
              <a:t>rebooting</a:t>
            </a:r>
            <a:r>
              <a:rPr lang="fr-BE" sz="1600" dirty="0"/>
              <a:t> PC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Executing</a:t>
            </a:r>
            <a:r>
              <a:rPr lang="fr-BE" sz="1600" dirty="0"/>
              <a:t> </a:t>
            </a:r>
            <a:r>
              <a:rPr lang="fr-BE" sz="1600" dirty="0" err="1"/>
              <a:t>commands</a:t>
            </a:r>
            <a:r>
              <a:rPr lang="fr-BE" sz="1600" dirty="0"/>
              <a:t> </a:t>
            </a:r>
            <a:r>
              <a:rPr lang="fr-BE" sz="1600" dirty="0" err="1"/>
              <a:t>inside</a:t>
            </a:r>
            <a:r>
              <a:rPr lang="fr-BE" sz="1600" dirty="0"/>
              <a:t> a container</a:t>
            </a:r>
          </a:p>
          <a:p>
            <a:r>
              <a:rPr lang="fr-BE" sz="1600" b="1" dirty="0"/>
              <a:t>How to </a:t>
            </a:r>
            <a:r>
              <a:rPr lang="fr-BE" sz="1600" b="1" dirty="0" err="1"/>
              <a:t>uninstall</a:t>
            </a:r>
            <a:r>
              <a:rPr lang="fr-BE" sz="1600" b="1" dirty="0"/>
              <a:t> containers</a:t>
            </a:r>
          </a:p>
          <a:p>
            <a:r>
              <a:rPr lang="fr-BE" sz="1600" b="1" dirty="0" err="1"/>
              <a:t>Database</a:t>
            </a:r>
            <a:r>
              <a:rPr lang="fr-BE" sz="1600" b="1" dirty="0"/>
              <a:t> Backup</a:t>
            </a:r>
          </a:p>
          <a:p>
            <a:r>
              <a:rPr lang="fr-BE" sz="1600" dirty="0"/>
              <a:t> Backing up a </a:t>
            </a:r>
            <a:r>
              <a:rPr lang="fr-BE" sz="1600" dirty="0" err="1"/>
              <a:t>Tryton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r>
              <a:rPr lang="fr-BE" sz="1600" dirty="0"/>
              <a:t> (UTF-8)</a:t>
            </a:r>
          </a:p>
          <a:p>
            <a:r>
              <a:rPr lang="fr-BE" sz="1600" dirty="0"/>
              <a:t> Backing up a </a:t>
            </a:r>
            <a:r>
              <a:rPr lang="fr-BE" sz="1600" dirty="0" err="1"/>
              <a:t>Postgres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r>
              <a:rPr lang="fr-BE" sz="1600" dirty="0"/>
              <a:t> (UTF-8)</a:t>
            </a:r>
          </a:p>
          <a:p>
            <a:r>
              <a:rPr lang="fr-BE" sz="1600" b="1" dirty="0" err="1"/>
              <a:t>Database</a:t>
            </a:r>
            <a:r>
              <a:rPr lang="fr-BE" sz="1600" b="1" dirty="0"/>
              <a:t> Restore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Restoring</a:t>
            </a:r>
            <a:r>
              <a:rPr lang="fr-BE" sz="1600" dirty="0"/>
              <a:t> a </a:t>
            </a:r>
            <a:r>
              <a:rPr lang="fr-BE" sz="1600" dirty="0" err="1"/>
              <a:t>Tryton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endParaRPr lang="fr-BE" sz="1600" dirty="0"/>
          </a:p>
          <a:p>
            <a:r>
              <a:rPr lang="fr-BE" sz="1600" dirty="0"/>
              <a:t> </a:t>
            </a:r>
            <a:r>
              <a:rPr lang="fr-BE" sz="1600" dirty="0" err="1"/>
              <a:t>Restoring</a:t>
            </a:r>
            <a:r>
              <a:rPr lang="fr-BE" sz="1600" dirty="0"/>
              <a:t> a </a:t>
            </a:r>
            <a:r>
              <a:rPr lang="fr-BE" sz="1600" dirty="0" err="1"/>
              <a:t>Postgres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endParaRPr lang="fr-BE" sz="1600" dirty="0"/>
          </a:p>
          <a:p>
            <a:r>
              <a:rPr lang="fr-BE" sz="1600" b="1" dirty="0"/>
              <a:t>Operations about the respective </a:t>
            </a:r>
            <a:r>
              <a:rPr lang="fr-BE" sz="1600" b="1" dirty="0" err="1"/>
              <a:t>databases</a:t>
            </a:r>
            <a:endParaRPr lang="fr-BE" sz="1600" b="1" dirty="0"/>
          </a:p>
          <a:p>
            <a:r>
              <a:rPr lang="fr-BE" sz="1600" dirty="0" err="1"/>
              <a:t>Tryton</a:t>
            </a:r>
            <a:endParaRPr lang="fr-BE" sz="1600" dirty="0"/>
          </a:p>
          <a:p>
            <a:r>
              <a:rPr lang="fr-BE" sz="1600" dirty="0" err="1"/>
              <a:t>Postgres</a:t>
            </a:r>
            <a:br>
              <a:rPr lang="fr-BE" sz="1600" dirty="0"/>
            </a:br>
            <a:r>
              <a:rPr lang="fr-BE" sz="1600" b="1" dirty="0"/>
              <a:t>User Interface</a:t>
            </a:r>
          </a:p>
          <a:p>
            <a:r>
              <a:rPr lang="fr-BE" sz="1600" dirty="0"/>
              <a:t> Setting up &amp; </a:t>
            </a:r>
            <a:r>
              <a:rPr lang="fr-BE" sz="1600" dirty="0" err="1"/>
              <a:t>Exploring</a:t>
            </a:r>
            <a:r>
              <a:rPr lang="fr-BE" sz="1600" dirty="0"/>
              <a:t> the pgadmin4 interface</a:t>
            </a:r>
          </a:p>
          <a:p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Logging</a:t>
            </a:r>
            <a:r>
              <a:rPr lang="fr-BE" sz="1600" dirty="0">
                <a:solidFill>
                  <a:schemeClr val="accent1"/>
                </a:solidFill>
              </a:rPr>
              <a:t> / </a:t>
            </a:r>
            <a:r>
              <a:rPr lang="fr-BE" sz="1600" dirty="0" err="1">
                <a:solidFill>
                  <a:schemeClr val="accent1"/>
                </a:solidFill>
              </a:rPr>
              <a:t>Logout</a:t>
            </a:r>
            <a:r>
              <a:rPr lang="fr-BE" sz="1600">
                <a:solidFill>
                  <a:schemeClr val="accent1"/>
                </a:solidFill>
              </a:rPr>
              <a:t> - Usage</a:t>
            </a:r>
            <a:endParaRPr lang="fr-BE" sz="1600" dirty="0">
              <a:solidFill>
                <a:schemeClr val="accent1"/>
              </a:solidFill>
            </a:endParaRPr>
          </a:p>
          <a:p>
            <a:r>
              <a:rPr lang="fr-BE" sz="1600" b="1" dirty="0" err="1"/>
              <a:t>Some</a:t>
            </a:r>
            <a:r>
              <a:rPr lang="fr-BE" sz="1600" b="1" dirty="0"/>
              <a:t> </a:t>
            </a:r>
            <a:r>
              <a:rPr lang="fr-BE" sz="1600" b="1" dirty="0" err="1"/>
              <a:t>interesting</a:t>
            </a:r>
            <a:r>
              <a:rPr lang="fr-BE" sz="1600" b="1" dirty="0"/>
              <a:t> documentation </a:t>
            </a:r>
            <a:endParaRPr lang="en-BE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D9D0B-6110-4AC7-8071-4C5D3D7BD8C3}"/>
              </a:ext>
            </a:extLst>
          </p:cNvPr>
          <p:cNvSpPr txBox="1"/>
          <p:nvPr/>
        </p:nvSpPr>
        <p:spPr>
          <a:xfrm rot="16200000">
            <a:off x="-1142397" y="3381192"/>
            <a:ext cx="497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1"/>
                </a:solidFill>
              </a:rPr>
              <a:t>In </a:t>
            </a:r>
            <a:r>
              <a:rPr lang="fr-BE" dirty="0" err="1">
                <a:solidFill>
                  <a:schemeClr val="accent1"/>
                </a:solidFill>
              </a:rPr>
              <a:t>blue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/>
              <a:t>essential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/>
              <a:t>information relative to TRYTON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/>
              <a:t>Consider</a:t>
            </a:r>
            <a:r>
              <a:rPr lang="fr-BE" dirty="0"/>
              <a:t> </a:t>
            </a:r>
            <a:r>
              <a:rPr lang="fr-BE" dirty="0" err="1"/>
              <a:t>other</a:t>
            </a:r>
            <a:r>
              <a:rPr lang="fr-BE" dirty="0"/>
              <a:t> sections if </a:t>
            </a:r>
            <a:r>
              <a:rPr lang="fr-BE" dirty="0" err="1"/>
              <a:t>unfamiliar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Docker or </a:t>
            </a:r>
            <a:r>
              <a:rPr lang="fr-BE" dirty="0" err="1"/>
              <a:t>Postgres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29513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26651</TotalTime>
  <Words>6032</Words>
  <Application>Microsoft Office PowerPoint</Application>
  <PresentationFormat>Widescreen</PresentationFormat>
  <Paragraphs>642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1" baseType="lpstr">
      <vt:lpstr>Arial</vt:lpstr>
      <vt:lpstr>Calibri</vt:lpstr>
      <vt:lpstr>Calibri Light</vt:lpstr>
      <vt:lpstr>Consolas</vt:lpstr>
      <vt:lpstr>Office Theme</vt:lpstr>
      <vt:lpstr>- Tryton installation &amp; usage for first time administrators &amp; users - Installation &amp; Administration</vt:lpstr>
      <vt:lpstr>Foreword</vt:lpstr>
      <vt:lpstr>Known Issues</vt:lpstr>
      <vt:lpstr>Related files &amp; documents</vt:lpstr>
      <vt:lpstr>List of scripts related to some of the topics covered in this document</vt:lpstr>
      <vt:lpstr>List of scripts related to some of the topics covered in this document</vt:lpstr>
      <vt:lpstr>List of database snapshots</vt:lpstr>
      <vt:lpstr>Table of Contents</vt:lpstr>
      <vt:lpstr>TOC </vt:lpstr>
      <vt:lpstr>Docker Installation</vt:lpstr>
      <vt:lpstr>Installation </vt:lpstr>
      <vt:lpstr>Container Installation</vt:lpstr>
      <vt:lpstr>Motivation</vt:lpstr>
      <vt:lpstr>Motivation</vt:lpstr>
      <vt:lpstr>Docker and Databases</vt:lpstr>
      <vt:lpstr>Commands </vt:lpstr>
      <vt:lpstr>Commands </vt:lpstr>
      <vt:lpstr>Tryton - « Permanent » Data</vt:lpstr>
      <vt:lpstr>Motivation</vt:lpstr>
      <vt:lpstr>Execute</vt:lpstr>
      <vt:lpstr>Execute - « tryton »</vt:lpstr>
      <vt:lpstr>Execute - « tryt01 »</vt:lpstr>
      <vt:lpstr>Tryton - « Volatile » Data</vt:lpstr>
      <vt:lpstr>Motivation</vt:lpstr>
      <vt:lpstr>Execute (1/2)</vt:lpstr>
      <vt:lpstr>Execute (2/2)</vt:lpstr>
      <vt:lpstr>Execute (3/3)</vt:lpstr>
      <vt:lpstr>Postgres - « Permanent » Data</vt:lpstr>
      <vt:lpstr>Motivation</vt:lpstr>
      <vt:lpstr>Execute (1/2)</vt:lpstr>
      <vt:lpstr>Execute (2/2)</vt:lpstr>
      <vt:lpstr>Docker Administration</vt:lpstr>
      <vt:lpstr>Commands</vt:lpstr>
      <vt:lpstr>Commands </vt:lpstr>
      <vt:lpstr>Commands </vt:lpstr>
      <vt:lpstr>Reboot</vt:lpstr>
      <vt:lpstr>After Reboot</vt:lpstr>
      <vt:lpstr>Shell Execution </vt:lpstr>
      <vt:lpstr>Execute</vt:lpstr>
      <vt:lpstr>Execute</vt:lpstr>
      <vt:lpstr>Execute</vt:lpstr>
      <vt:lpstr>Container Uninstallation</vt:lpstr>
      <vt:lpstr>Deleting everything</vt:lpstr>
      <vt:lpstr>Database Backup</vt:lpstr>
      <vt:lpstr>Motivation</vt:lpstr>
      <vt:lpstr>Tryton</vt:lpstr>
      <vt:lpstr>Tryton - Backup</vt:lpstr>
      <vt:lpstr>Postgres</vt:lpstr>
      <vt:lpstr>Documentation</vt:lpstr>
      <vt:lpstr>« pg_dump » - Redirection incorrectly working</vt:lpstr>
      <vt:lpstr>« pg_dump » - Character mode</vt:lpstr>
      <vt:lpstr>« pg_dump » - Binary Mode</vt:lpstr>
      <vt:lpstr>Database Restore</vt:lpstr>
      <vt:lpstr>Tryton</vt:lpstr>
      <vt:lpstr>« pg_restore » - Binary Mode - Example in Context</vt:lpstr>
      <vt:lpstr>Postgres</vt:lpstr>
      <vt:lpstr>« psql» - Character Mode - Example in Context</vt:lpstr>
      <vt:lpstr>« pg_restore » - Binary Mode - Example in Context</vt:lpstr>
      <vt:lpstr>Database Operations</vt:lpstr>
      <vt:lpstr>Tryton</vt:lpstr>
      <vt:lpstr>List tables of database « tryton »</vt:lpstr>
      <vt:lpstr>List tables of database « tryton »</vt:lpstr>
      <vt:lpstr>Postgres</vt:lpstr>
      <vt:lpstr>Database creation</vt:lpstr>
      <vt:lpstr>Table creation</vt:lpstr>
      <vt:lpstr>Populate a sample UTF8 table </vt:lpstr>
      <vt:lpstr>« pgadmin4 » view on Server Databases</vt:lpstr>
      <vt:lpstr>User Interface</vt:lpstr>
      <vt:lpstr>PgAdmin4</vt:lpstr>
      <vt:lpstr>pgAdmin4</vt:lpstr>
      <vt:lpstr>Create servers to connect to the databases</vt:lpstr>
      <vt:lpstr>Create servers to connect to the databases</vt:lpstr>
      <vt:lpstr>Create servers to connect to the databases</vt:lpstr>
      <vt:lpstr>Create servers to connect to the databases - Stability of IP Address</vt:lpstr>
      <vt:lpstr>« Tryton » - Database Result</vt:lpstr>
      <vt:lpstr>« Tryton » - Database Result</vt:lpstr>
      <vt:lpstr>« Postgres » - Result</vt:lpstr>
      <vt:lpstr>Tryton</vt:lpstr>
      <vt:lpstr>Login / Logout</vt:lpstr>
      <vt:lpstr>Login into Tryton</vt:lpstr>
      <vt:lpstr>Usage</vt:lpstr>
      <vt:lpstr>Using Tryton</vt:lpstr>
      <vt:lpstr>References</vt:lpstr>
      <vt:lpstr>Various sources of documentation</vt:lpstr>
      <vt:lpstr>Various sources of documentation</vt:lpstr>
      <vt:lpstr>Other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Rottiers</dc:creator>
  <cp:lastModifiedBy>Marc Rottiers</cp:lastModifiedBy>
  <cp:revision>1300</cp:revision>
  <dcterms:created xsi:type="dcterms:W3CDTF">2021-02-17T17:09:00Z</dcterms:created>
  <dcterms:modified xsi:type="dcterms:W3CDTF">2021-05-06T14:14:54Z</dcterms:modified>
</cp:coreProperties>
</file>