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372" r:id="rId2"/>
    <p:sldId id="735" r:id="rId3"/>
    <p:sldId id="831" r:id="rId4"/>
    <p:sldId id="747" r:id="rId5"/>
    <p:sldId id="825" r:id="rId6"/>
    <p:sldId id="823" r:id="rId7"/>
    <p:sldId id="739" r:id="rId8"/>
    <p:sldId id="802" r:id="rId9"/>
    <p:sldId id="803" r:id="rId10"/>
    <p:sldId id="317" r:id="rId11"/>
    <p:sldId id="791" r:id="rId12"/>
    <p:sldId id="820" r:id="rId13"/>
    <p:sldId id="740" r:id="rId14"/>
    <p:sldId id="816" r:id="rId15"/>
    <p:sldId id="817" r:id="rId16"/>
    <p:sldId id="830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788" r:id="rId56"/>
    <p:sldId id="777" r:id="rId57"/>
    <p:sldId id="819" r:id="rId58"/>
    <p:sldId id="807" r:id="rId59"/>
    <p:sldId id="808" r:id="rId60"/>
    <p:sldId id="810" r:id="rId61"/>
    <p:sldId id="305" r:id="rId62"/>
    <p:sldId id="811" r:id="rId63"/>
    <p:sldId id="767" r:id="rId64"/>
    <p:sldId id="766" r:id="rId65"/>
    <p:sldId id="751" r:id="rId66"/>
    <p:sldId id="750" r:id="rId67"/>
    <p:sldId id="328" r:id="rId68"/>
    <p:sldId id="581" r:id="rId69"/>
    <p:sldId id="330" r:id="rId70"/>
    <p:sldId id="331" r:id="rId71"/>
    <p:sldId id="334" r:id="rId72"/>
    <p:sldId id="335" r:id="rId73"/>
    <p:sldId id="629" r:id="rId74"/>
    <p:sldId id="333" r:id="rId75"/>
    <p:sldId id="360" r:id="rId76"/>
    <p:sldId id="336" r:id="rId77"/>
    <p:sldId id="582" r:id="rId78"/>
    <p:sldId id="741" r:id="rId79"/>
    <p:sldId id="583" r:id="rId80"/>
    <p:sldId id="814" r:id="rId81"/>
    <p:sldId id="815" r:id="rId82"/>
    <p:sldId id="663" r:id="rId83"/>
    <p:sldId id="584" r:id="rId84"/>
    <p:sldId id="829" r:id="rId85"/>
    <p:sldId id="828" r:id="rId8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  <p14:sldId id="830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03/05/2021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03/05/2021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2086000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 err="1"/>
              <a:t>Explaining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of the system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01.02 </a:t>
            </a:r>
            <a:r>
              <a:rPr lang="en-US" sz="1800" dirty="0">
                <a:solidFill>
                  <a:srgbClr val="333333"/>
                </a:solidFill>
              </a:rPr>
              <a:t>Dated</a:t>
            </a:r>
            <a:r>
              <a:rPr lang="en-US" sz="1800" i="0" dirty="0">
                <a:solidFill>
                  <a:srgbClr val="333333"/>
                </a:solidFill>
                <a:effectLst/>
              </a:rPr>
              <a:t> 5-May-21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3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1428618" y="1064656"/>
            <a:ext cx="917037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4854150" y="1501964"/>
            <a:ext cx="544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will</a:t>
            </a:r>
            <a:r>
              <a:rPr lang="fr-BE" sz="1200" dirty="0"/>
              <a:t> </a:t>
            </a:r>
            <a:r>
              <a:rPr lang="fr-BE" sz="1200" dirty="0" err="1"/>
              <a:t>be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will</a:t>
            </a:r>
            <a:r>
              <a:rPr lang="fr-BE" sz="1200" dirty="0"/>
              <a:t> </a:t>
            </a:r>
            <a:r>
              <a:rPr lang="fr-BE" sz="1200" dirty="0" err="1"/>
              <a:t>be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100" idx="1"/>
          </p:cNvCxnSpPr>
          <p:nvPr/>
        </p:nvCxnSpPr>
        <p:spPr>
          <a:xfrm rot="16200000" flipH="1">
            <a:off x="5584831" y="1862963"/>
            <a:ext cx="1978265" cy="1120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04009"/>
              </p:ext>
            </p:extLst>
          </p:nvPr>
        </p:nvGraphicFramePr>
        <p:xfrm>
          <a:off x="838200" y="5355326"/>
          <a:ext cx="1121605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90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4862146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Ancillary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tryt20-postgres sed -n 4p /var/lib/</a:t>
                      </a:r>
                      <a:r>
                        <a:rPr lang="en-US" dirty="0" err="1"/>
                        <a:t>postgresql</a:t>
                      </a:r>
                      <a:r>
                        <a:rPr lang="en-US" dirty="0"/>
                        <a:t>/data/</a:t>
                      </a:r>
                      <a:r>
                        <a:rPr lang="en-US" dirty="0" err="1"/>
                        <a:t>pgdata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postmaster.pid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Display </a:t>
                      </a:r>
                      <a:r>
                        <a:rPr lang="fr-BE" dirty="0" err="1"/>
                        <a:t>postgres</a:t>
                      </a:r>
                      <a:r>
                        <a:rPr lang="fr-BE" dirty="0"/>
                        <a:t> port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43ADD8-B867-4156-B026-037FA9D4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25522"/>
              </p:ext>
            </p:extLst>
          </p:nvPr>
        </p:nvGraphicFramePr>
        <p:xfrm>
          <a:off x="841131" y="976365"/>
          <a:ext cx="11216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90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4862146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Bash Shell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docker container exec -it </a:t>
                      </a:r>
                      <a:r>
                        <a:rPr lang="en-GB" dirty="0" err="1"/>
                        <a:t>a_container_name</a:t>
                      </a:r>
                      <a:r>
                        <a:rPr lang="en-GB" dirty="0"/>
                        <a:t> /bin/bash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Attach</a:t>
                      </a:r>
                      <a:r>
                        <a:rPr lang="fr-BE" dirty="0"/>
                        <a:t> container Bash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to the terminal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docker container exec -it tryt20-postgres /bin/bash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Example for </a:t>
                      </a:r>
                      <a:r>
                        <a:rPr lang="fr-BE" dirty="0" err="1"/>
                        <a:t>above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8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/bin/</a:t>
                      </a:r>
                      <a:r>
                        <a:rPr lang="en-US" dirty="0" err="1"/>
                        <a:t>pg_isready</a:t>
                      </a:r>
                      <a:r>
                        <a:rPr lang="en-US" dirty="0"/>
                        <a:t> --</a:t>
                      </a:r>
                      <a:r>
                        <a:rPr lang="en-US" dirty="0" err="1"/>
                        <a:t>dbname</a:t>
                      </a:r>
                      <a:r>
                        <a:rPr lang="en-US" dirty="0"/>
                        <a:t>=tryt20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/var/run/postgresql:5432 - accepting connections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2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becoming</a:t>
            </a:r>
            <a:r>
              <a:rPr lang="fr-BE" dirty="0"/>
              <a:t> </a:t>
            </a:r>
            <a:r>
              <a:rPr lang="fr-BE" dirty="0" err="1"/>
              <a:t>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 </a:t>
            </a:r>
            <a:r>
              <a:rPr lang="fr-BE" dirty="0" err="1"/>
              <a:t>whilst</a:t>
            </a:r>
            <a:r>
              <a:rPr lang="fr-BE" dirty="0"/>
              <a:t> hands-on-</a:t>
            </a:r>
            <a:r>
              <a:rPr lang="fr-BE" dirty="0" err="1"/>
              <a:t>learning</a:t>
            </a:r>
            <a:r>
              <a:rPr lang="fr-BE" dirty="0"/>
              <a:t> </a:t>
            </a:r>
            <a:r>
              <a:rPr lang="fr-BE"/>
              <a:t>the package. </a:t>
            </a:r>
            <a:r>
              <a:rPr lang="fr-BE" dirty="0"/>
              <a:t>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2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ensemble.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614A8-5957-4092-AA17-E193AC16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0"/>
            <a:ext cx="6305550" cy="6581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9735"/>
              </p:ext>
            </p:extLst>
          </p:nvPr>
        </p:nvGraphicFramePr>
        <p:xfrm>
          <a:off x="841128" y="1546142"/>
          <a:ext cx="11274672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557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869115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Document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Subject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80.01 - Ancillaries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Attaching</a:t>
                      </a:r>
                      <a:r>
                        <a:rPr lang="fr-BE" dirty="0"/>
                        <a:t> a document to an item causes an exception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When</a:t>
                      </a:r>
                      <a:r>
                        <a:rPr lang="fr-BE" dirty="0"/>
                        <a:t> a « Sale » </a:t>
                      </a:r>
                      <a:r>
                        <a:rPr lang="fr-BE" dirty="0" err="1"/>
                        <a:t>evolves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Processing</a:t>
                      </a:r>
                      <a:r>
                        <a:rPr lang="fr-BE" dirty="0"/>
                        <a:t> », a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.</a:t>
                      </a:r>
                      <a:br>
                        <a:rPr lang="fr-BE" dirty="0"/>
                      </a:br>
                      <a:r>
                        <a:rPr lang="fr-BE" dirty="0" err="1"/>
                        <a:t>Contrarily</a:t>
                      </a:r>
                      <a:r>
                        <a:rPr lang="fr-BE" dirty="0"/>
                        <a:t> to a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», the </a:t>
                      </a:r>
                      <a:r>
                        <a:rPr lang="fr-BE" dirty="0" err="1"/>
                        <a:t>property</a:t>
                      </a:r>
                      <a:r>
                        <a:rPr lang="fr-BE" dirty="0"/>
                        <a:t> « Reference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</a:t>
                      </a:r>
                      <a:r>
                        <a:rPr lang="fr-BE" dirty="0" err="1"/>
                        <a:t>editable</a:t>
                      </a:r>
                      <a:r>
                        <a:rPr lang="fr-BE" dirty="0"/>
                        <a:t>. </a:t>
                      </a:r>
                      <a:r>
                        <a:rPr lang="fr-BE" dirty="0" err="1"/>
                        <a:t>Incidentally</a:t>
                      </a:r>
                      <a:r>
                        <a:rPr lang="fr-BE" dirty="0"/>
                        <a:t>, « Reference » in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and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set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« Customer Sale » 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  <a:br>
                        <a:rPr lang="fr-BE" dirty="0"/>
                      </a:br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not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</a:p>
                    <a:p>
                      <a:r>
                        <a:rPr lang="fr-BE" dirty="0"/>
                        <a:t>Examine </a:t>
                      </a:r>
                      <a:r>
                        <a:rPr lang="fr-BE" dirty="0" err="1"/>
                        <a:t>why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State transition to « </a:t>
                      </a:r>
                      <a:r>
                        <a:rPr lang="fr-BE" dirty="0" err="1"/>
                        <a:t>Posted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possibly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contains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erroneous</a:t>
                      </a:r>
                      <a:r>
                        <a:rPr lang="fr-BE" dirty="0"/>
                        <a:t> state information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/>
                        <a:t>-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Financials</a:t>
                      </a:r>
                      <a:r>
                        <a:rPr lang="fr-BE" dirty="0"/>
                        <a:t>&gt;Configuration&gt;Payments&gt;</a:t>
                      </a:r>
                      <a:r>
                        <a:rPr lang="fr-BE" dirty="0" err="1"/>
                        <a:t>Payment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Journals</a:t>
                      </a:r>
                      <a:br>
                        <a:rPr lang="fr-BE" dirty="0"/>
                      </a:br>
                      <a:r>
                        <a:rPr lang="fr-BE" dirty="0" err="1"/>
                        <a:t>Describe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difference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with</a:t>
                      </a:r>
                      <a:r>
                        <a:rPr lang="fr-BE" dirty="0"/>
                        <a:t> respect to standard journal usage + </a:t>
                      </a:r>
                      <a:r>
                        <a:rPr lang="fr-BE" dirty="0" err="1"/>
                        <a:t>payment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method</a:t>
                      </a:r>
                      <a:endParaRPr lang="fr-BE" dirty="0"/>
                    </a:p>
                    <a:p>
                      <a:r>
                        <a:rPr lang="fr-BE" dirty="0"/>
                        <a:t>Clearing </a:t>
                      </a:r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vs Suspense </a:t>
                      </a:r>
                      <a:r>
                        <a:rPr lang="fr-BE"/>
                        <a:t>account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files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64363B-13A0-46C2-A443-662BBE82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4974"/>
              </p:ext>
            </p:extLst>
          </p:nvPr>
        </p:nvGraphicFramePr>
        <p:xfrm>
          <a:off x="838200" y="1009813"/>
          <a:ext cx="11057792" cy="266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4682">
                  <a:extLst>
                    <a:ext uri="{9D8B030D-6E8A-4147-A177-3AD203B41FA5}">
                      <a16:colId xmlns:a16="http://schemas.microsoft.com/office/drawing/2014/main" val="4017989529"/>
                    </a:ext>
                  </a:extLst>
                </a:gridCol>
                <a:gridCol w="3073110">
                  <a:extLst>
                    <a:ext uri="{9D8B030D-6E8A-4147-A177-3AD203B41FA5}">
                      <a16:colId xmlns:a16="http://schemas.microsoft.com/office/drawing/2014/main" val="125721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118"/>
                  </a:ext>
                </a:extLst>
              </a:tr>
              <a:tr h="442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dirty="0" err="1"/>
                        <a:t>Tryton</a:t>
                      </a:r>
                      <a:r>
                        <a:rPr lang="fr-BE" dirty="0"/>
                        <a:t> 5.8 - Doc 01.01 - Installation &amp; administration.database.tryt20.backup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BE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Backup « tryt20 » </a:t>
                      </a:r>
                      <a:r>
                        <a:rPr lang="fr-BE" dirty="0" err="1"/>
                        <a:t>database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dirty="0" err="1"/>
                        <a:t>Tryton</a:t>
                      </a:r>
                      <a:r>
                        <a:rPr lang="fr-BE" dirty="0"/>
                        <a:t> 5.8 - Doc 01.01 - Installation &amp; administration.database.tryt20.restore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BE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Restore « tryt20 » </a:t>
                      </a:r>
                      <a:r>
                        <a:rPr lang="fr-BE" dirty="0" err="1"/>
                        <a:t>database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5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administration.docker.tryt20.create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0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administration.docker.tryt20.delete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Delete</a:t>
                      </a:r>
                      <a:r>
                        <a:rPr lang="fr-BE" dirty="0"/>
                        <a:t>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9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administration.docker.tryt20.start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3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administration.docker.tryt20.stop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111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3314"/>
            <a:ext cx="4061958" cy="302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5018431" y="3833314"/>
            <a:ext cx="65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</a:t>
            </a:r>
            <a:r>
              <a:rPr lang="fr-BE" dirty="0" err="1"/>
              <a:t>above</a:t>
            </a:r>
            <a:r>
              <a:rPr lang="fr-BE" dirty="0"/>
              <a:t>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26319</TotalTime>
  <Words>5850</Words>
  <Application>Microsoft Office PowerPoint</Application>
  <PresentationFormat>Widescreen</PresentationFormat>
  <Paragraphs>624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Office Theme</vt:lpstr>
      <vt:lpstr>Explaining Tryton installation &amp; usage for first time administrators &amp; users of the system - Installation &amp; Administration</vt:lpstr>
      <vt:lpstr>Foreword</vt:lpstr>
      <vt:lpstr>Known Issues</vt:lpstr>
      <vt:lpstr>Related files &amp; documents</vt:lpstr>
      <vt:lpstr>List of files related to some of the topics covered in this document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1280</cp:revision>
  <dcterms:created xsi:type="dcterms:W3CDTF">2021-02-17T17:09:00Z</dcterms:created>
  <dcterms:modified xsi:type="dcterms:W3CDTF">2021-05-03T16:41:23Z</dcterms:modified>
</cp:coreProperties>
</file>