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372" r:id="rId2"/>
    <p:sldId id="735" r:id="rId3"/>
    <p:sldId id="747" r:id="rId4"/>
    <p:sldId id="865" r:id="rId5"/>
    <p:sldId id="836" r:id="rId6"/>
    <p:sldId id="833" r:id="rId7"/>
    <p:sldId id="823" r:id="rId8"/>
    <p:sldId id="858" r:id="rId9"/>
    <p:sldId id="802" r:id="rId10"/>
    <p:sldId id="803" r:id="rId11"/>
    <p:sldId id="869" r:id="rId12"/>
    <p:sldId id="317" r:id="rId13"/>
    <p:sldId id="791" r:id="rId14"/>
    <p:sldId id="820" r:id="rId15"/>
    <p:sldId id="816" r:id="rId16"/>
    <p:sldId id="838" r:id="rId17"/>
    <p:sldId id="817" r:id="rId18"/>
    <p:sldId id="839" r:id="rId19"/>
    <p:sldId id="740" r:id="rId20"/>
    <p:sldId id="736" r:id="rId21"/>
    <p:sldId id="805" r:id="rId22"/>
    <p:sldId id="832" r:id="rId23"/>
    <p:sldId id="871" r:id="rId24"/>
    <p:sldId id="870" r:id="rId25"/>
    <p:sldId id="789" r:id="rId26"/>
    <p:sldId id="320" r:id="rId27"/>
    <p:sldId id="321" r:id="rId28"/>
    <p:sldId id="790" r:id="rId29"/>
    <p:sldId id="842" r:id="rId30"/>
    <p:sldId id="841" r:id="rId31"/>
    <p:sldId id="322" r:id="rId32"/>
    <p:sldId id="840" r:id="rId33"/>
    <p:sldId id="327" r:id="rId34"/>
    <p:sldId id="855" r:id="rId35"/>
    <p:sldId id="797" r:id="rId36"/>
    <p:sldId id="795" r:id="rId37"/>
    <p:sldId id="851" r:id="rId38"/>
    <p:sldId id="852" r:id="rId39"/>
    <p:sldId id="792" r:id="rId40"/>
    <p:sldId id="854" r:id="rId41"/>
    <p:sldId id="845" r:id="rId42"/>
    <p:sldId id="761" r:id="rId43"/>
    <p:sldId id="846" r:id="rId44"/>
    <p:sldId id="847" r:id="rId45"/>
    <p:sldId id="861" r:id="rId46"/>
    <p:sldId id="862" r:id="rId47"/>
    <p:sldId id="864" r:id="rId48"/>
    <p:sldId id="337" r:id="rId49"/>
    <p:sldId id="848" r:id="rId50"/>
    <p:sldId id="859" r:id="rId51"/>
    <p:sldId id="581" r:id="rId52"/>
    <p:sldId id="330" r:id="rId53"/>
    <p:sldId id="331" r:id="rId54"/>
    <p:sldId id="843" r:id="rId55"/>
    <p:sldId id="335" r:id="rId56"/>
    <p:sldId id="333" r:id="rId57"/>
    <p:sldId id="360" r:id="rId58"/>
    <p:sldId id="582" r:id="rId59"/>
    <p:sldId id="741" r:id="rId60"/>
    <p:sldId id="583" r:id="rId61"/>
    <p:sldId id="844" r:id="rId62"/>
    <p:sldId id="807" r:id="rId63"/>
    <p:sldId id="808" r:id="rId64"/>
    <p:sldId id="810" r:id="rId65"/>
    <p:sldId id="811" r:id="rId66"/>
    <p:sldId id="751" r:id="rId67"/>
    <p:sldId id="868" r:id="rId68"/>
    <p:sldId id="866" r:id="rId69"/>
    <p:sldId id="738" r:id="rId70"/>
    <p:sldId id="748" r:id="rId71"/>
    <p:sldId id="768" r:id="rId72"/>
    <p:sldId id="774" r:id="rId73"/>
    <p:sldId id="853" r:id="rId74"/>
    <p:sldId id="775" r:id="rId75"/>
    <p:sldId id="769" r:id="rId76"/>
    <p:sldId id="812" r:id="rId77"/>
    <p:sldId id="773" r:id="rId78"/>
    <p:sldId id="771" r:id="rId79"/>
    <p:sldId id="813" r:id="rId80"/>
    <p:sldId id="788" r:id="rId81"/>
    <p:sldId id="856" r:id="rId82"/>
    <p:sldId id="777" r:id="rId83"/>
    <p:sldId id="857" r:id="rId84"/>
    <p:sldId id="328" r:id="rId85"/>
    <p:sldId id="860" r:id="rId86"/>
    <p:sldId id="863" r:id="rId87"/>
    <p:sldId id="814" r:id="rId88"/>
    <p:sldId id="815" r:id="rId89"/>
    <p:sldId id="834" r:id="rId90"/>
    <p:sldId id="831" r:id="rId91"/>
    <p:sldId id="663" r:id="rId92"/>
    <p:sldId id="584" r:id="rId93"/>
    <p:sldId id="829" r:id="rId94"/>
    <p:sldId id="828" r:id="rId9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65"/>
            <p14:sldId id="836"/>
            <p14:sldId id="833"/>
          </p14:sldIdLst>
        </p14:section>
        <p14:section name="Table of Content" id="{44C98B18-3B58-4185-A01E-0F0B61260078}">
          <p14:sldIdLst>
            <p14:sldId id="823"/>
            <p14:sldId id="858"/>
          </p14:sldIdLst>
        </p14:section>
        <p14:section name="Docker Installation" id="{10D7A994-345E-4BDF-97B5-823B135A4A0C}">
          <p14:sldIdLst>
            <p14:sldId id="802"/>
            <p14:sldId id="803"/>
            <p14:sldId id="869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816"/>
            <p14:sldId id="838"/>
            <p14:sldId id="817"/>
            <p14:sldId id="839"/>
            <p14:sldId id="740"/>
          </p14:sldIdLst>
        </p14:section>
        <p14:section name="Tryton Permanent Data" id="{DB1894D3-4DD4-44C2-872C-7FABEFBFF7BC}">
          <p14:sldIdLst>
            <p14:sldId id="736"/>
            <p14:sldId id="805"/>
            <p14:sldId id="832"/>
            <p14:sldId id="871"/>
            <p14:sldId id="870"/>
          </p14:sldIdLst>
        </p14:section>
        <p14:section name="Tryton Volatile Data" id="{9F84FFD3-2ECF-4058-814B-126F631C8EC1}">
          <p14:sldIdLst>
            <p14:sldId id="789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842"/>
            <p14:sldId id="841"/>
            <p14:sldId id="322"/>
            <p14:sldId id="840"/>
            <p14:sldId id="327"/>
          </p14:sldIdLst>
        </p14:section>
        <p14:section name="Container Management" id="{2B726CEC-BB8C-4E94-98A2-12389E617215}">
          <p14:sldIdLst>
            <p14:sldId id="855"/>
            <p14:sldId id="797"/>
            <p14:sldId id="795"/>
            <p14:sldId id="851"/>
            <p14:sldId id="852"/>
          </p14:sldIdLst>
        </p14:section>
        <p14:section name="Container Uninstallation" id="{C9AF97B4-5348-4240-9EBD-D5040B3B8C82}">
          <p14:sldIdLst>
            <p14:sldId id="792"/>
            <p14:sldId id="854"/>
            <p14:sldId id="845"/>
            <p14:sldId id="761"/>
            <p14:sldId id="846"/>
            <p14:sldId id="847"/>
          </p14:sldIdLst>
        </p14:section>
        <p14:section name="Container multi-versioning" id="{9EFE37C1-4AFD-48B0-9B5A-8569F049C048}">
          <p14:sldIdLst>
            <p14:sldId id="861"/>
            <p14:sldId id="862"/>
            <p14:sldId id="864"/>
          </p14:sldIdLst>
        </p14:section>
        <p14:section name="System Reboot" id="{8A2F1F17-5033-40FF-8766-A20D6796AC3C}">
          <p14:sldIdLst>
            <p14:sldId id="337"/>
            <p14:sldId id="848"/>
          </p14:sldIdLst>
        </p14:section>
        <p14:section name="User Interface" id="{5E0AB994-A08C-496C-8ED9-438238FF700F}">
          <p14:sldIdLst>
            <p14:sldId id="859"/>
            <p14:sldId id="581"/>
            <p14:sldId id="330"/>
            <p14:sldId id="331"/>
            <p14:sldId id="843"/>
            <p14:sldId id="335"/>
            <p14:sldId id="333"/>
            <p14:sldId id="360"/>
            <p14:sldId id="582"/>
            <p14:sldId id="741"/>
            <p14:sldId id="583"/>
            <p14:sldId id="844"/>
          </p14:sldIdLst>
        </p14:section>
        <p14:section name="Database Operations" id="{8CEB07D3-61EC-4D3E-AB94-E52960765FA3}">
          <p14:sldIdLst>
            <p14:sldId id="807"/>
            <p14:sldId id="808"/>
            <p14:sldId id="810"/>
            <p14:sldId id="811"/>
            <p14:sldId id="751"/>
            <p14:sldId id="868"/>
            <p14:sldId id="866"/>
          </p14:sldIdLst>
        </p14:section>
        <p14:section name="Database Backup" id="{10626441-B86B-4E26-94C9-D2A4644F984F}">
          <p14:sldIdLst>
            <p14:sldId id="738"/>
            <p14:sldId id="748"/>
            <p14:sldId id="768"/>
            <p14:sldId id="774"/>
            <p14:sldId id="853"/>
            <p14:sldId id="775"/>
            <p14:sldId id="769"/>
            <p14:sldId id="812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856"/>
            <p14:sldId id="777"/>
            <p14:sldId id="857"/>
          </p14:sldIdLst>
        </p14:section>
        <p14:section name="Multi-database Container" id="{77E2398A-B471-4605-BF54-C5B3291D5BE2}">
          <p14:sldIdLst>
            <p14:sldId id="328"/>
            <p14:sldId id="860"/>
            <p14:sldId id="863"/>
          </p14:sldIdLst>
        </p14:section>
        <p14:section name="Next" id="{1357979F-F085-49CD-88FA-19D7AC54CC2F}">
          <p14:sldIdLst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45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1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20/05/2021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20/05/2021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hyperlink" Target="https://stackoverflow.com/questions/18496940/how-to-deal-with-persistent-storage-e-g-databases-in-docker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6.0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EA10B0-941D-4F1D-8ACE-7AE4F6EE8348}"/>
              </a:ext>
            </a:extLst>
          </p:cNvPr>
          <p:cNvSpPr txBox="1">
            <a:spLocks/>
          </p:cNvSpPr>
          <p:nvPr/>
        </p:nvSpPr>
        <p:spPr>
          <a:xfrm>
            <a:off x="1235827" y="923712"/>
            <a:ext cx="9456576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F65A5-5E9E-466E-ACAF-068D8A3E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827" y="2297015"/>
            <a:ext cx="9456576" cy="1684595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Getting</a:t>
            </a:r>
            <a:r>
              <a:rPr lang="fr-BE" sz="3200" dirty="0"/>
              <a:t> </a:t>
            </a:r>
            <a:r>
              <a:rPr lang="fr-BE" sz="3200" dirty="0" err="1"/>
              <a:t>started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Administration</a:t>
            </a:r>
            <a:endParaRPr lang="en-BE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84EDCB-F64A-4E1B-993F-C6C4A66AA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0" y="0"/>
            <a:ext cx="20002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Motivation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199" y="852122"/>
            <a:ext cx="992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- The </a:t>
            </a:r>
            <a:r>
              <a:rPr lang="fr-BE" dirty="0" err="1"/>
              <a:t>aim</a:t>
            </a:r>
            <a:r>
              <a:rPr lang="fr-BE" dirty="0"/>
              <a:t> 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explore the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483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7F5F-8566-4E3C-9F36-34E52E459CD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practice the TYTON system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how TRYTON uses the </a:t>
            </a:r>
            <a:r>
              <a:rPr lang="fr-BE" dirty="0" err="1"/>
              <a:t>underlying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81034-8FB5-4708-BDE1-26C510F9116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504315" y="4227812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&amp; File Container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256118" y="4227811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CF3912-B9C9-4153-86AF-64936ECE92C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Docker Image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27314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Containers are </a:t>
            </a:r>
            <a:r>
              <a:rPr lang="fr-BE" dirty="0" err="1"/>
              <a:t>installed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Docker Images</a:t>
            </a:r>
          </a:p>
          <a:p>
            <a:pPr marL="285750" indent="-285750">
              <a:buFontTx/>
              <a:buChar char="-"/>
            </a:pPr>
            <a:r>
              <a:rPr lang="fr-BE" dirty="0"/>
              <a:t>Docker Images are « </a:t>
            </a:r>
            <a:r>
              <a:rPr lang="fr-BE" dirty="0" err="1"/>
              <a:t>pulled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a Docker Hub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6.0</a:t>
            </a:r>
          </a:p>
          <a:p>
            <a:pPr marL="285750" indent="-285750">
              <a:buFontTx/>
              <a:buChar char="-"/>
            </a:pPr>
            <a:r>
              <a:rPr lang="fr-BE" dirty="0"/>
              <a:t>So </a:t>
            </a:r>
            <a:r>
              <a:rPr lang="fr-BE" dirty="0" err="1"/>
              <a:t>make</a:t>
            </a:r>
            <a:r>
              <a:rPr lang="fr-BE" dirty="0"/>
              <a:t> sure to « pull » the correct image version by </a:t>
            </a:r>
            <a:r>
              <a:rPr lang="fr-BE" dirty="0" err="1"/>
              <a:t>using</a:t>
            </a:r>
            <a:r>
              <a:rPr lang="fr-BE" dirty="0"/>
              <a:t> : « docker pull </a:t>
            </a:r>
            <a:r>
              <a:rPr lang="fr-BE" dirty="0" err="1"/>
              <a:t>tryton</a:t>
            </a:r>
            <a:r>
              <a:rPr lang="fr-BE" dirty="0"/>
              <a:t>/tryton:6.0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do « docker pull 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», </a:t>
            </a:r>
            <a:r>
              <a:rPr lang="fr-BE" dirty="0" err="1"/>
              <a:t>you</a:t>
            </a:r>
            <a:r>
              <a:rPr lang="fr-BE" dirty="0"/>
              <a:t> pull the « </a:t>
            </a:r>
            <a:r>
              <a:rPr lang="fr-BE" dirty="0" err="1"/>
              <a:t>latest</a:t>
            </a:r>
            <a:r>
              <a:rPr lang="fr-BE" dirty="0"/>
              <a:t> » image version (tag)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image ls »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EDFE-172D-4243-B1D3-8CC962B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29"/>
            <a:ext cx="5772150" cy="251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6647D-9665-4619-BD2D-D727B3FF4F3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B087-73C3-448E-8704-ED99496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4575"/>
            <a:ext cx="639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8" y="389150"/>
            <a:ext cx="2709130" cy="4621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3002"/>
            <a:ext cx="10996246" cy="1051365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2562"/>
              </p:ext>
            </p:extLst>
          </p:nvPr>
        </p:nvGraphicFramePr>
        <p:xfrm>
          <a:off x="838200" y="2070103"/>
          <a:ext cx="109962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Output the logs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 by the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container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6323EC3-EDBC-49D3-B613-8821F59C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33349"/>
              </p:ext>
            </p:extLst>
          </p:nvPr>
        </p:nvGraphicFramePr>
        <p:xfrm>
          <a:off x="838200" y="1071573"/>
          <a:ext cx="109962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Check installation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28D741-AF75-4C36-9A09-69DD036E7C6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FA131-2B65-488C-96DB-91FA237E6391}"/>
              </a:ext>
            </a:extLst>
          </p:cNvPr>
          <p:cNvSpPr txBox="1"/>
          <p:nvPr/>
        </p:nvSpPr>
        <p:spPr>
          <a:xfrm>
            <a:off x="6805246" y="38967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BE" sz="2400" dirty="0">
                <a:hlinkClick r:id="rId3"/>
              </a:rPr>
              <a:t>https://docs.docker.com/reference/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06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02397"/>
              </p:ext>
            </p:extLst>
          </p:nvPr>
        </p:nvGraphicFramePr>
        <p:xfrm>
          <a:off x="841131" y="932821"/>
          <a:ext cx="112160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7896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create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volumes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 </a:t>
                      </a:r>
                      <a:r>
                        <a:rPr lang="en-US" sz="1600" dirty="0" err="1"/>
                        <a:t>a_volume_name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volumes.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volumes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inspect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7801"/>
              </p:ext>
            </p:extLst>
          </p:nvPr>
        </p:nvGraphicFramePr>
        <p:xfrm>
          <a:off x="841131" y="3697758"/>
          <a:ext cx="11195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58454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create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networks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 </a:t>
                      </a:r>
                      <a:r>
                        <a:rPr lang="en-US" sz="1600" dirty="0" err="1"/>
                        <a:t>a_network_name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networks.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networks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inspect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F11738-1D37-4A85-B1DE-90B878AB52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2977"/>
              </p:ext>
            </p:extLst>
          </p:nvPr>
        </p:nvGraphicFramePr>
        <p:xfrm>
          <a:off x="838200" y="935895"/>
          <a:ext cx="109962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Other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all unused containers, networks, images</a:t>
                      </a:r>
                      <a:br>
                        <a:rPr lang="en-GB" dirty="0"/>
                      </a:br>
                      <a:r>
                        <a:rPr lang="en-GB" dirty="0"/>
                        <a:t>(both dangling and unreferenced), and optionally, volumes.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40E43-0286-4EFA-AE21-0715EAB439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98F1-7A94-4517-B925-B06A0AB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398"/>
            <a:ext cx="344805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26510-B74E-4D05-BBA4-9AB9941F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07398"/>
            <a:ext cx="3486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Containers and </a:t>
            </a:r>
            <a:r>
              <a:rPr lang="fr-BE" dirty="0" err="1"/>
              <a:t>their</a:t>
            </a:r>
            <a:r>
              <a:rPr lang="fr-BE" dirty="0"/>
              <a:t> Host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TRYTON « </a:t>
            </a:r>
            <a:r>
              <a:rPr lang="fr-BE" dirty="0" err="1"/>
              <a:t>Database</a:t>
            </a:r>
            <a:r>
              <a:rPr lang="fr-BE" dirty="0"/>
              <a:t> &amp; File Container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database</a:t>
            </a:r>
            <a:r>
              <a:rPr lang="fr-BE" dirty="0"/>
              <a:t> and files permanence :</a:t>
            </a:r>
          </a:p>
          <a:p>
            <a:endParaRPr lang="fr-BE" dirty="0"/>
          </a:p>
          <a:p>
            <a:r>
              <a:rPr lang="fr-BE" dirty="0"/>
              <a:t>- In a « 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are </a:t>
            </a:r>
            <a:r>
              <a:rPr lang="fr-BE" dirty="0" err="1"/>
              <a:t>maintained</a:t>
            </a:r>
            <a:r>
              <a:rPr lang="fr-BE" dirty="0"/>
              <a:t> in the host </a:t>
            </a:r>
            <a:r>
              <a:rPr lang="fr-BE" dirty="0" err="1"/>
              <a:t>environment</a:t>
            </a:r>
            <a:r>
              <a:rPr lang="fr-BE" dirty="0"/>
              <a:t> i.e. in the Windows file system and not in the container </a:t>
            </a:r>
            <a:r>
              <a:rPr lang="fr-BE" dirty="0" err="1"/>
              <a:t>itself</a:t>
            </a:r>
            <a:r>
              <a:rPr lang="fr-BE" dirty="0"/>
              <a:t>.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thus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</a:t>
            </a:r>
            <a:br>
              <a:rPr lang="fr-BE" dirty="0"/>
            </a:br>
            <a:endParaRPr lang="fr-BE" dirty="0"/>
          </a:p>
          <a:p>
            <a:r>
              <a:rPr lang="fr-BE" dirty="0"/>
              <a:t>- In a « semi-permanent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,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container,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4370219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in the container or in a </a:t>
            </a:r>
            <a:r>
              <a:rPr lang="fr-BE" dirty="0" err="1"/>
              <a:t>mounted</a:t>
            </a:r>
            <a:r>
              <a:rPr lang="fr-BE" dirty="0"/>
              <a:t> volume.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530224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0B578-EAB6-4348-A2EA-EE51CF11CD9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200" y="948229"/>
            <a:ext cx="108907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First-time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. System administration </a:t>
            </a:r>
            <a:r>
              <a:rPr lang="fr-BE" dirty="0" err="1"/>
              <a:t>aims</a:t>
            </a:r>
            <a:r>
              <a:rPr lang="fr-BE" dirty="0"/>
              <a:t> at running a </a:t>
            </a:r>
            <a:r>
              <a:rPr lang="fr-BE" dirty="0" err="1"/>
              <a:t>demonstration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without</a:t>
            </a:r>
            <a:r>
              <a:rPr lang="fr-BE" dirty="0"/>
              <a:t> </a:t>
            </a:r>
            <a:r>
              <a:rPr lang="fr-BE" dirty="0" err="1"/>
              <a:t>further</a:t>
            </a:r>
            <a:r>
              <a:rPr lang="fr-BE" dirty="0"/>
              <a:t> </a:t>
            </a:r>
            <a:r>
              <a:rPr lang="fr-BE" dirty="0" err="1"/>
              <a:t>consideration</a:t>
            </a:r>
            <a:r>
              <a:rPr lang="fr-BE" dirty="0"/>
              <a:t> for performance, </a:t>
            </a:r>
            <a:r>
              <a:rPr lang="fr-BE" dirty="0" err="1"/>
              <a:t>security</a:t>
            </a:r>
            <a:r>
              <a:rPr lang="fr-BE" dirty="0"/>
              <a:t>, etc. Production-grade system setup and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probably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6.0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</a:t>
            </a:r>
            <a:br>
              <a:rPr lang="fr-BE" dirty="0"/>
            </a:br>
            <a:endParaRPr lang="fr-BE" dirty="0"/>
          </a:p>
          <a:p>
            <a:r>
              <a:rPr lang="fr-BE" dirty="0"/>
              <a:t>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ancillary</a:t>
            </a:r>
            <a:r>
              <a:rPr lang="fr-BE" dirty="0"/>
              <a:t> scripts.</a:t>
            </a:r>
          </a:p>
          <a:p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and thanks to @ced, @pokoli, @dave, @edbo who provide support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2E13-B12E-43D1-8527-D820F9DC5B5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0975" y="1968157"/>
            <a:ext cx="0" cy="2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6B548-061F-4FF6-A6A6-8235A424644E}"/>
              </a:ext>
            </a:extLst>
          </p:cNvPr>
          <p:cNvSpPr txBox="1"/>
          <p:nvPr/>
        </p:nvSpPr>
        <p:spPr>
          <a:xfrm>
            <a:off x="838200" y="5650325"/>
            <a:ext cx="1078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en-US" dirty="0">
                <a:hlinkClick r:id="rId2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https://docs.docker.com/storage/volumes/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9AF52ED-E651-4024-A858-6C4CE96EC1AF}"/>
              </a:ext>
            </a:extLst>
          </p:cNvPr>
          <p:cNvSpPr/>
          <p:nvPr/>
        </p:nvSpPr>
        <p:spPr>
          <a:xfrm>
            <a:off x="9058336" y="890949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 »</a:t>
            </a:r>
            <a:endParaRPr lang="en-BE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B9EBA61-9C77-4AEC-B0FA-16E002D502A4}"/>
              </a:ext>
            </a:extLst>
          </p:cNvPr>
          <p:cNvSpPr/>
          <p:nvPr/>
        </p:nvSpPr>
        <p:spPr>
          <a:xfrm>
            <a:off x="9058335" y="2201006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77531"/>
              </p:ext>
            </p:extLst>
          </p:nvPr>
        </p:nvGraphicFramePr>
        <p:xfrm>
          <a:off x="838200" y="1102683"/>
          <a:ext cx="1087223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6.0 -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administration.docker.tryt11.create.permanent.docker (*)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tryt11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inside</a:t>
                      </a:r>
                      <a:r>
                        <a:rPr lang="fr-BE" sz="1400" dirty="0"/>
                        <a:t> docker volume (</a:t>
                      </a:r>
                      <a:r>
                        <a:rPr lang="fr-BE" sz="1400" dirty="0" err="1"/>
                        <a:t>faster</a:t>
                      </a:r>
                      <a:r>
                        <a:rPr lang="fr-BE" sz="1400" dirty="0"/>
                        <a:t>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administration.docker.tryt11.create.permanent.windows (*)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tryt11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inside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windows</a:t>
                      </a:r>
                      <a:r>
                        <a:rPr lang="fr-BE" sz="1400" dirty="0"/>
                        <a:t> volume (</a:t>
                      </a:r>
                      <a:r>
                        <a:rPr lang="fr-BE" sz="1400" dirty="0" err="1"/>
                        <a:t>slower</a:t>
                      </a:r>
                      <a:r>
                        <a:rPr lang="fr-BE" sz="1400" dirty="0"/>
                        <a:t>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8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tryt11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r>
                        <a:rPr lang="fr-BE" sz="1400" dirty="0"/>
                        <a:t> of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8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administration.docker.tryt11.delete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tryt11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C2673-7FAC-4781-A3FE-D23EEB5F108D}"/>
              </a:ext>
            </a:extLst>
          </p:cNvPr>
          <p:cNvSpPr txBox="1"/>
          <p:nvPr/>
        </p:nvSpPr>
        <p:spPr>
          <a:xfrm>
            <a:off x="776654" y="5455448"/>
            <a:ext cx="10872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« Docker »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permanency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recommended</a:t>
            </a:r>
            <a:r>
              <a:rPr lang="fr-BE" dirty="0"/>
              <a:t> for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reasons</a:t>
            </a:r>
            <a:r>
              <a:rPr lang="fr-BE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Database</a:t>
            </a:r>
            <a:r>
              <a:rPr lang="fr-BE" dirty="0"/>
              <a:t> handling by the application system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faster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on a Docker volume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Accessing</a:t>
            </a:r>
            <a:r>
              <a:rPr lang="fr-BE" dirty="0"/>
              <a:t> files on a Windows volume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requires</a:t>
            </a:r>
            <a:r>
              <a:rPr lang="fr-BE" dirty="0"/>
              <a:t> a cross-</a:t>
            </a:r>
            <a:r>
              <a:rPr lang="fr-BE" dirty="0" err="1"/>
              <a:t>environment</a:t>
            </a:r>
            <a:r>
              <a:rPr lang="fr-BE" dirty="0"/>
              <a:t> user </a:t>
            </a:r>
            <a:r>
              <a:rPr lang="fr-BE" dirty="0" err="1"/>
              <a:t>authorisation</a:t>
            </a:r>
            <a:r>
              <a:rPr lang="fr-BE" dirty="0"/>
              <a:t> setup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8753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administration.docker.tryt11.create.permanent.docker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515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docker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dirty="0"/>
            </a:br>
            <a:r>
              <a:rPr lang="en-US" sz="1400" dirty="0"/>
              <a:t>docker network create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</a:p>
          <a:p>
            <a:r>
              <a:rPr lang="en-US" sz="1400" dirty="0"/>
              <a:t>docker volume create </a:t>
            </a:r>
            <a:r>
              <a:rPr lang="en-US" sz="1400" b="1" dirty="0">
                <a:solidFill>
                  <a:schemeClr val="accent1"/>
                </a:solidFill>
              </a:rPr>
              <a:t>tryt11-database</a:t>
            </a:r>
          </a:p>
          <a:p>
            <a:r>
              <a:rPr lang="en-US" sz="1400" dirty="0"/>
              <a:t>docker volume create </a:t>
            </a:r>
            <a:r>
              <a:rPr lang="en-US" sz="1400" b="1" dirty="0">
                <a:solidFill>
                  <a:schemeClr val="accent1"/>
                </a:solidFill>
              </a:rPr>
              <a:t>tryt11-datafile</a:t>
            </a:r>
          </a:p>
          <a:p>
            <a:r>
              <a:rPr lang="en-US" sz="1400" dirty="0"/>
              <a:t>$POSTGRES_PASSWORD ="Password"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database container</a:t>
            </a:r>
          </a:p>
          <a:p>
            <a:r>
              <a:rPr lang="en-US" sz="1400" dirty="0"/>
              <a:t>docker run --name 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1"/>
                </a:solidFill>
              </a:rPr>
              <a:t>tryt11</a:t>
            </a:r>
            <a:r>
              <a:rPr lang="en-US" sz="1400" dirty="0"/>
              <a:t> --env POSTGRES_PASSWORD=${POSTGRES_PASSWORD} --mount source=</a:t>
            </a:r>
            <a:r>
              <a:rPr lang="en-US" sz="1400" b="1" dirty="0">
                <a:solidFill>
                  <a:schemeClr val="accent1"/>
                </a:solidFill>
              </a:rPr>
              <a:t>tryt11-database</a:t>
            </a:r>
            <a:r>
              <a:rPr lang="en-US" sz="1400" dirty="0"/>
              <a:t>,target=/var/lib/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  <a:r>
              <a:rPr lang="en-US" sz="1400" dirty="0"/>
              <a:t> -p </a:t>
            </a:r>
            <a:r>
              <a:rPr lang="en-US" sz="1400" b="1" dirty="0">
                <a:solidFill>
                  <a:srgbClr val="FF0000"/>
                </a:solidFill>
              </a:rPr>
              <a:t>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Start-Sleep -Seconds 30 # Replace by detecting database is 'up'</a:t>
            </a:r>
          </a:p>
          <a:p>
            <a:r>
              <a:rPr lang="en-US" sz="1400" dirty="0"/>
              <a:t># 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transient container to initialize the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database in its container</a:t>
            </a:r>
          </a:p>
          <a:p>
            <a:r>
              <a:rPr lang="en-US" sz="1400" dirty="0"/>
              <a:t>docker run --env DB_HOSTNAME=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1"/>
                </a:solidFill>
              </a:rPr>
              <a:t>tryt11</a:t>
            </a:r>
            <a:r>
              <a:rPr lang="en-US" sz="1400" dirty="0"/>
              <a:t> --all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server containers 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&amp; optionally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tryt11-cron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for scheduled actions</a:t>
            </a:r>
          </a:p>
          <a:p>
            <a:r>
              <a:rPr lang="en-US" sz="1400" dirty="0"/>
              <a:t>docker run --name </a:t>
            </a:r>
            <a:r>
              <a:rPr lang="en-US" sz="1400" b="1" dirty="0">
                <a:solidFill>
                  <a:schemeClr val="accent1"/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1"/>
                </a:solidFill>
              </a:rPr>
              <a:t>tryt11-postgres</a:t>
            </a:r>
            <a:r>
              <a:rPr lang="en-US" sz="1400" dirty="0"/>
              <a:t> --env DB_PASSWORD=${POSTGRES_PASSWORD} --mount source=</a:t>
            </a:r>
            <a:r>
              <a:rPr lang="en-US" sz="1400" b="1" dirty="0">
                <a:solidFill>
                  <a:schemeClr val="accent1"/>
                </a:solidFill>
              </a:rPr>
              <a:t>tryt11-datafile</a:t>
            </a:r>
            <a:r>
              <a:rPr lang="en-US" sz="1400" dirty="0"/>
              <a:t>,target=/var/lib/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1"/>
                </a:solidFill>
              </a:rPr>
              <a:t>tryt11-network</a:t>
            </a:r>
            <a:r>
              <a:rPr lang="en-US" sz="1400" dirty="0"/>
              <a:t> -p </a:t>
            </a:r>
            <a:r>
              <a:rPr lang="en-US" sz="1400" b="1" dirty="0">
                <a:solidFill>
                  <a:srgbClr val="FF0000"/>
                </a:solidFill>
              </a:rPr>
              <a:t>8011</a:t>
            </a:r>
            <a:r>
              <a:rPr lang="en-US" sz="1400" dirty="0"/>
              <a:t>:8000 --detach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3999E-F484-4E60-8BFB-A24AC344B34A}"/>
              </a:ext>
            </a:extLst>
          </p:cNvPr>
          <p:cNvSpPr txBox="1"/>
          <p:nvPr/>
        </p:nvSpPr>
        <p:spPr>
          <a:xfrm>
            <a:off x="838200" y="5770040"/>
            <a:ext cx="1078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</p:txBody>
      </p:sp>
    </p:spTree>
    <p:extLst>
      <p:ext uri="{BB962C8B-B14F-4D97-AF65-F5344CB8AC3E}">
        <p14:creationId xmlns:p14="http://schemas.microsoft.com/office/powerpoint/2010/main" val="312588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administration.docker.tryt11.create.permanent.windows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706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US" sz="1400" dirty="0"/>
              <a:t> 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127.0.0.1:8011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900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version 6.0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5443:5432 </a:t>
            </a:r>
            <a:r>
              <a:rPr lang="en-US" sz="1400" dirty="0"/>
              <a:t>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8011:8000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tryt11-cron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200" y="4044462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85BE9-5C77-41C2-8A05-5258FA8542C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C15CF-4343-4CE2-B92C-330879954F25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tryt11-postgres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4A3-5AAA-426E-9AE4-D74A0A7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88"/>
            <a:ext cx="12192000" cy="58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8605-612A-4FC2-BB74-ED8067EE61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5433: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dpage</a:t>
            </a:r>
            <a:r>
              <a:rPr lang="fr-BE" sz="1400" dirty="0"/>
              <a:t>/pgadmin4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80)</a:t>
            </a:r>
            <a:br>
              <a:rPr lang="fr-BE" sz="1400" dirty="0"/>
            </a:br>
            <a:endParaRPr lang="fr-BE" sz="1400" dirty="0"/>
          </a:p>
          <a:p>
            <a:r>
              <a:rPr lang="fr-BE" sz="1400" dirty="0"/>
              <a:t>The POSTGRES </a:t>
            </a:r>
            <a:r>
              <a:rPr lang="fr-BE" sz="1400" dirty="0" err="1"/>
              <a:t>database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stored</a:t>
            </a:r>
            <a:r>
              <a:rPr lang="fr-BE" sz="1400" dirty="0"/>
              <a:t> in </a:t>
            </a: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sz="1400" dirty="0"/>
              <a:t>» </a:t>
            </a:r>
            <a:r>
              <a:rPr lang="fr-BE" sz="1400" dirty="0" err="1"/>
              <a:t>with</a:t>
            </a:r>
            <a:r>
              <a:rPr lang="fr-BE" sz="1400" dirty="0"/>
              <a:t> respect to the directory ${HOME} ==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154690" y="1200252"/>
            <a:ext cx="123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144747" y="1904522"/>
            <a:ext cx="2677" cy="2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91926" y="4110765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d01-postgres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Folder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120985" y="3873664"/>
            <a:ext cx="131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File Structure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63FD-0F3A-4785-B726-64B431189BA4}"/>
              </a:ext>
            </a:extLst>
          </p:cNvPr>
          <p:cNvSpPr txBox="1"/>
          <p:nvPr/>
        </p:nvSpPr>
        <p:spPr>
          <a:xfrm>
            <a:off x="838200" y="5988301"/>
            <a:ext cx="855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4D12E1-B176-4E38-ABCC-914D57852C4B}"/>
              </a:ext>
            </a:extLst>
          </p:cNvPr>
          <p:cNvSpPr/>
          <p:nvPr/>
        </p:nvSpPr>
        <p:spPr>
          <a:xfrm>
            <a:off x="9082108" y="827314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pgadmin4 »</a:t>
            </a:r>
            <a:endParaRPr lang="en-B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8235533-F81F-42EF-839E-74EF31091A36}"/>
              </a:ext>
            </a:extLst>
          </p:cNvPr>
          <p:cNvSpPr/>
          <p:nvPr/>
        </p:nvSpPr>
        <p:spPr>
          <a:xfrm>
            <a:off x="9082107" y="2137371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post01-postgres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33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of </a:t>
            </a:r>
            <a:r>
              <a:rPr lang="fr-BE" dirty="0" err="1"/>
              <a:t>material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57081BC-A9EA-40CC-B0F9-236E2797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16838"/>
              </p:ext>
            </p:extLst>
          </p:nvPr>
        </p:nvGraphicFramePr>
        <p:xfrm>
          <a:off x="6283648" y="4112987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Topics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</a:t>
                      </a:r>
                      <a:r>
                        <a:rPr lang="fr-BE" sz="1400" dirty="0"/>
                        <a:t> - Installation &amp; administration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Basic </a:t>
                      </a:r>
                      <a:r>
                        <a:rPr lang="fr-BE" sz="1400" dirty="0" err="1"/>
                        <a:t>functionality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Purchase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Sale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80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Ancillaries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8B8AA0D-5140-4B34-AD29-CD6C80C2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40605"/>
              </p:ext>
            </p:extLst>
          </p:nvPr>
        </p:nvGraphicFramePr>
        <p:xfrm>
          <a:off x="856700" y="933144"/>
          <a:ext cx="10872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500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3738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Start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4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7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r>
                        <a:rPr lang="fr-BE" sz="1400" dirty="0"/>
                        <a:t> of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7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5433: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81: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07511" y="1994848"/>
            <a:ext cx="11750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5433:5432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81:80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15A40-6A6A-4653-BE1F-ED7ED82F8796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post01-postgres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(e.g.)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C8A7C-8BAF-485E-A265-CEAA23A75BF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14FDE-BE3E-4F72-8899-54C5F6D265A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EB00-8304-4EA0-9F33-4ACA39B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33083"/>
            <a:ext cx="8253260" cy="3463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5B01B-C441-4BD9-A56B-09566CCD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077"/>
            <a:ext cx="10802815" cy="2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462189"/>
          </a:xfrm>
        </p:spPr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in Host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055049"/>
            <a:ext cx="501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The « post01-postgres 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38739-FF86-43A4-9BB0-9904FA199A1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1418-4744-4E7C-8ABB-9384E251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17" y="0"/>
            <a:ext cx="5412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Management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17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 Containers : Start - Stop - </a:t>
            </a:r>
            <a:r>
              <a:rPr lang="fr-BE" dirty="0" err="1"/>
              <a:t>Status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E8BDF-D6BF-4235-9060-8E46F500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EC728-9413-478C-B2D1-6A093610F6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administration.docker.tryt11.stop"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7D83-8876-4B06-9F13-C7628A491DF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2FF11-6465-4F22-BA16-C39B9AB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2"/>
            <a:ext cx="5962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administration.docker.tryt11.start"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A6261-DFEC-4690-B5E5-62F44BDC28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B55DA-2FA5-416D-9B50-D7893F90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0777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administration.docker.tryt11.status"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CD3F1-916A-443A-ACFD-2C3A26654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E65C2-97F3-407C-BEC4-2CFCC84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2879"/>
            <a:ext cx="789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16847-36A8-4285-B83C-59B0F891008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C6555-5E06-413A-B113-9765DD0F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1727"/>
            <a:ext cx="3190875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D2446-95DB-4AA0-BF46-500D75E5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27314"/>
            <a:ext cx="3933825" cy="3667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B5FC58-5BD0-4F98-86B5-C5AAB3B96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912" y="0"/>
            <a:ext cx="63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92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E6C13-3290-4477-B2F3-D4B6D34014C9}"/>
              </a:ext>
            </a:extLst>
          </p:cNvPr>
          <p:cNvSpPr txBox="1"/>
          <p:nvPr/>
        </p:nvSpPr>
        <p:spPr>
          <a:xfrm>
            <a:off x="838200" y="967153"/>
            <a:ext cx="88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This section </a:t>
            </a:r>
            <a:r>
              <a:rPr lang="fr-BE" dirty="0" err="1"/>
              <a:t>explains</a:t>
            </a:r>
            <a:r>
              <a:rPr lang="fr-BE" dirty="0"/>
              <a:t> how to 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containers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reinstalled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If the installation </a:t>
            </a:r>
            <a:r>
              <a:rPr lang="fr-BE" dirty="0" err="1"/>
              <a:t>proceeds</a:t>
            </a:r>
            <a:r>
              <a:rPr lang="fr-BE" dirty="0"/>
              <a:t> </a:t>
            </a:r>
            <a:r>
              <a:rPr lang="fr-BE" dirty="0" err="1"/>
              <a:t>according</a:t>
            </a:r>
            <a:r>
              <a:rPr lang="fr-BE" dirty="0"/>
              <a:t> to plan, the section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for </a:t>
            </a:r>
            <a:r>
              <a:rPr lang="fr-BE" dirty="0" err="1"/>
              <a:t>later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9942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53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41131" y="1023466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"1.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Write-Host "2. Delete all tryt11"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docker stop tryt11-postgres tryt11 tryt11-cron</a:t>
            </a:r>
          </a:p>
          <a:p>
            <a:r>
              <a:rPr lang="en-US" sz="1200" dirty="0"/>
              <a:t>docker rm tryt11-postgres tryt11 tryt11-cron</a:t>
            </a:r>
          </a:p>
          <a:p>
            <a:r>
              <a:rPr lang="en-US" sz="1200" dirty="0"/>
              <a:t>docker network rm tryt11-network</a:t>
            </a:r>
          </a:p>
          <a:p>
            <a:r>
              <a:rPr lang="en-US" sz="1200" dirty="0"/>
              <a:t>docker volume rm tryt11-database tryt11-datafile</a:t>
            </a:r>
          </a:p>
          <a:p>
            <a:r>
              <a:rPr lang="en-US" sz="1200" dirty="0"/>
              <a:t>Remove-Item -Recurse -Force tryt11-database</a:t>
            </a:r>
          </a:p>
          <a:p>
            <a:r>
              <a:rPr lang="en-US" sz="1200" dirty="0"/>
              <a:t>Remove-Item -Recurse -Force tryt11-datafile</a:t>
            </a:r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"3.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"-------"</a:t>
            </a:r>
          </a:p>
          <a:p>
            <a:r>
              <a:rPr lang="en-US" sz="1200" dirty="0"/>
              <a:t>Write-Host "4. Done"</a:t>
            </a:r>
          </a:p>
          <a:p>
            <a:r>
              <a:rPr lang="en-US" sz="1200" dirty="0"/>
              <a:t>Write-Host "-------"</a:t>
            </a:r>
            <a:endParaRPr lang="en-BE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677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1056557"/>
            <a:ext cx="897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GB" sz="1400" dirty="0"/>
              <a:t>Write-Host "2. Delete all post01-postgres &amp; post01-pgadmin"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US" sz="1400" dirty="0"/>
              <a:t>docker stop post01-postgres post01-pgadmin</a:t>
            </a:r>
          </a:p>
          <a:p>
            <a:r>
              <a:rPr lang="en-US" sz="1400" dirty="0"/>
              <a:t>docker rm post01-postgres post01-pgadmin</a:t>
            </a:r>
          </a:p>
          <a:p>
            <a:r>
              <a:rPr lang="en-US" sz="1400" dirty="0"/>
              <a:t>Remove-Item -Recurse -Force ${HOME}/post01-postgres # HOME == USER</a:t>
            </a:r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"3.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02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multi-versioning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9600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D51C75-992E-4737-8B29-24935DFFC68C}"/>
              </a:ext>
            </a:extLst>
          </p:cNvPr>
          <p:cNvSpPr/>
          <p:nvPr/>
        </p:nvSpPr>
        <p:spPr>
          <a:xfrm>
            <a:off x="1774372" y="5954583"/>
            <a:ext cx="8571417" cy="847553"/>
          </a:xfrm>
          <a:prstGeom prst="roundRect">
            <a:avLst>
              <a:gd name="adj" fmla="val 832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16F20-2FAD-4833-813F-9D5803C24467}"/>
              </a:ext>
            </a:extLst>
          </p:cNvPr>
          <p:cNvSpPr/>
          <p:nvPr/>
        </p:nvSpPr>
        <p:spPr>
          <a:xfrm>
            <a:off x="6922320" y="2691247"/>
            <a:ext cx="3413079" cy="3158836"/>
          </a:xfrm>
          <a:prstGeom prst="roundRect">
            <a:avLst>
              <a:gd name="adj" fmla="val 219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820722"/>
            <a:ext cx="10726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originating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TRYTON image versions </a:t>
            </a:r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integration</a:t>
            </a:r>
            <a:r>
              <a:rPr lang="fr-BE" dirty="0"/>
              <a:t> for bug correction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Generally</a:t>
            </a:r>
            <a:r>
              <a:rPr lang="fr-BE" dirty="0"/>
              <a:t>, the data base format </a:t>
            </a:r>
            <a:r>
              <a:rPr lang="fr-BE" dirty="0" err="1"/>
              <a:t>does</a:t>
            </a:r>
            <a:r>
              <a:rPr lang="fr-BE" dirty="0"/>
              <a:t> not change </a:t>
            </a:r>
            <a:r>
              <a:rPr lang="fr-BE" dirty="0" err="1"/>
              <a:t>between</a:t>
            </a:r>
            <a:r>
              <a:rPr lang="fr-BE" dirty="0"/>
              <a:t> major TRYTON versions.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the new « TRYTON;POSTGRES » image(s) </a:t>
            </a:r>
            <a:r>
              <a:rPr lang="fr-BE" dirty="0" err="1"/>
              <a:t>create</a:t>
            </a:r>
            <a:r>
              <a:rPr lang="fr-BE" dirty="0"/>
              <a:t> a « </a:t>
            </a:r>
            <a:r>
              <a:rPr lang="fr-BE" dirty="0" err="1"/>
              <a:t>b;z</a:t>
            </a:r>
            <a:r>
              <a:rPr lang="fr-BE" dirty="0"/>
              <a:t> » version of the </a:t>
            </a:r>
            <a:r>
              <a:rPr lang="fr-BE" dirty="0" err="1"/>
              <a:t>existing</a:t>
            </a:r>
            <a:r>
              <a:rPr lang="fr-BE" dirty="0"/>
              <a:t> « </a:t>
            </a:r>
            <a:r>
              <a:rPr lang="fr-BE" dirty="0" err="1"/>
              <a:t>a;y</a:t>
            </a:r>
            <a:r>
              <a:rPr lang="fr-BE" dirty="0"/>
              <a:t> » </a:t>
            </a:r>
            <a:r>
              <a:rPr lang="fr-BE" dirty="0" err="1"/>
              <a:t>environment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Backup and restore the </a:t>
            </a:r>
            <a:r>
              <a:rPr lang="fr-BE" dirty="0" err="1"/>
              <a:t>database</a:t>
            </a:r>
            <a:r>
              <a:rPr lang="fr-BE" dirty="0"/>
              <a:t> : </a:t>
            </a:r>
            <a:r>
              <a:rPr lang="fr-BE" dirty="0" err="1"/>
              <a:t>see</a:t>
            </a:r>
            <a:r>
              <a:rPr lang="fr-BE" dirty="0"/>
              <a:t> sections </a:t>
            </a:r>
            <a:r>
              <a:rPr lang="fr-BE" dirty="0" err="1"/>
              <a:t>hereafter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Because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environnement exposes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own</a:t>
            </a:r>
            <a:r>
              <a:rPr lang="fr-BE" dirty="0"/>
              <a:t> TCP IP ports, </a:t>
            </a:r>
            <a:r>
              <a:rPr lang="fr-BE" dirty="0" err="1"/>
              <a:t>they</a:t>
            </a:r>
            <a:r>
              <a:rPr lang="fr-BE" dirty="0"/>
              <a:t> can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seamlessly</a:t>
            </a:r>
            <a:r>
              <a:rPr lang="fr-BE" dirty="0"/>
              <a:t> </a:t>
            </a:r>
            <a:r>
              <a:rPr lang="fr-BE" dirty="0" err="1"/>
              <a:t>coexist</a:t>
            </a:r>
            <a:endParaRPr lang="fr-BE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F3EB3A1-1EA2-4804-9109-DB6186D6B872}"/>
              </a:ext>
            </a:extLst>
          </p:cNvPr>
          <p:cNvSpPr/>
          <p:nvPr/>
        </p:nvSpPr>
        <p:spPr>
          <a:xfrm>
            <a:off x="1860542" y="4098329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152009A-99F3-447A-BFC6-19728C55B32B}"/>
              </a:ext>
            </a:extLst>
          </p:cNvPr>
          <p:cNvSpPr/>
          <p:nvPr/>
        </p:nvSpPr>
        <p:spPr>
          <a:xfrm>
            <a:off x="2873161" y="4963814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C7E93-F2F5-4BE2-85D7-0C428628CA08}"/>
              </a:ext>
            </a:extLst>
          </p:cNvPr>
          <p:cNvSpPr txBox="1"/>
          <p:nvPr/>
        </p:nvSpPr>
        <p:spPr>
          <a:xfrm>
            <a:off x="1860542" y="422843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postgres:y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15F9851-E40F-440E-84B3-3B12BB644375}"/>
              </a:ext>
            </a:extLst>
          </p:cNvPr>
          <p:cNvSpPr/>
          <p:nvPr/>
        </p:nvSpPr>
        <p:spPr>
          <a:xfrm>
            <a:off x="1860542" y="2857500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01B3C-F119-4EDC-ABF7-0DD61555E354}"/>
              </a:ext>
            </a:extLst>
          </p:cNvPr>
          <p:cNvSpPr txBox="1"/>
          <p:nvPr/>
        </p:nvSpPr>
        <p:spPr>
          <a:xfrm>
            <a:off x="1860541" y="3089419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tryton:a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0C9E018-4938-4990-8C52-93E1569D141E}"/>
              </a:ext>
            </a:extLst>
          </p:cNvPr>
          <p:cNvSpPr/>
          <p:nvPr/>
        </p:nvSpPr>
        <p:spPr>
          <a:xfrm>
            <a:off x="7078183" y="4098826"/>
            <a:ext cx="3103756" cy="1585500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1FCB1FB6-0552-483B-84D2-CC237F4B75ED}"/>
              </a:ext>
            </a:extLst>
          </p:cNvPr>
          <p:cNvSpPr/>
          <p:nvPr/>
        </p:nvSpPr>
        <p:spPr>
          <a:xfrm>
            <a:off x="8090802" y="4964311"/>
            <a:ext cx="1078518" cy="4919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F49D0-34F9-4578-8935-2AB0E5477D38}"/>
              </a:ext>
            </a:extLst>
          </p:cNvPr>
          <p:cNvSpPr txBox="1"/>
          <p:nvPr/>
        </p:nvSpPr>
        <p:spPr>
          <a:xfrm>
            <a:off x="7078183" y="422893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br>
              <a:rPr lang="fr-BE" dirty="0"/>
            </a:br>
            <a:r>
              <a:rPr lang="fr-BE" dirty="0"/>
              <a:t>Image « </a:t>
            </a:r>
            <a:r>
              <a:rPr lang="fr-BE" dirty="0" err="1"/>
              <a:t>postgres:z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CE3458E-B460-4A8B-9DF6-814F67AE1813}"/>
              </a:ext>
            </a:extLst>
          </p:cNvPr>
          <p:cNvSpPr/>
          <p:nvPr/>
        </p:nvSpPr>
        <p:spPr>
          <a:xfrm>
            <a:off x="7078183" y="2857997"/>
            <a:ext cx="3103756" cy="1110171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FD59-B18E-498B-901D-043CDC3AA7FE}"/>
              </a:ext>
            </a:extLst>
          </p:cNvPr>
          <p:cNvSpPr txBox="1"/>
          <p:nvPr/>
        </p:nvSpPr>
        <p:spPr>
          <a:xfrm>
            <a:off x="7078182" y="3089916"/>
            <a:ext cx="29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</a:p>
          <a:p>
            <a:pPr algn="ctr"/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tryton:b</a:t>
            </a:r>
            <a:r>
              <a:rPr lang="fr-BE" dirty="0"/>
              <a:t> » 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ACECD-C3FF-4030-A824-27D31C755774}"/>
              </a:ext>
            </a:extLst>
          </p:cNvPr>
          <p:cNvSpPr/>
          <p:nvPr/>
        </p:nvSpPr>
        <p:spPr>
          <a:xfrm>
            <a:off x="1860541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Backup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D55580-F0C1-449E-A38A-05AC7CEDF906}"/>
              </a:ext>
            </a:extLst>
          </p:cNvPr>
          <p:cNvCxnSpPr>
            <a:stCxn id="10" idx="3"/>
            <a:endCxn id="4" idx="0"/>
          </p:cNvCxnSpPr>
          <p:nvPr/>
        </p:nvCxnSpPr>
        <p:spPr>
          <a:xfrm>
            <a:off x="3412420" y="5455725"/>
            <a:ext cx="0" cy="65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A3A85-A04C-4F93-AD3B-62F0783CE517}"/>
              </a:ext>
            </a:extLst>
          </p:cNvPr>
          <p:cNvSpPr/>
          <p:nvPr/>
        </p:nvSpPr>
        <p:spPr>
          <a:xfrm>
            <a:off x="7078182" y="6109855"/>
            <a:ext cx="3103757" cy="51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Restore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AEF878-069C-4848-8C6D-F8B9667358E6}"/>
              </a:ext>
            </a:extLst>
          </p:cNvPr>
          <p:cNvCxnSpPr>
            <a:stCxn id="21" idx="0"/>
            <a:endCxn id="16" idx="3"/>
          </p:cNvCxnSpPr>
          <p:nvPr/>
        </p:nvCxnSpPr>
        <p:spPr>
          <a:xfrm flipV="1">
            <a:off x="8630061" y="5456222"/>
            <a:ext cx="0" cy="65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44BB6A-2F58-40E4-99E0-7A8EF3FBF1E9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4964298" y="6369628"/>
            <a:ext cx="211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2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built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 images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976746"/>
            <a:ext cx="10726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</a:t>
            </a:r>
            <a:r>
              <a:rPr lang="fr-BE" dirty="0" err="1"/>
              <a:t>shines</a:t>
            </a:r>
            <a:r>
              <a:rPr lang="fr-BE" dirty="0"/>
              <a:t> </a:t>
            </a:r>
            <a:r>
              <a:rPr lang="fr-BE" dirty="0" err="1"/>
              <a:t>thanks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capability</a:t>
            </a:r>
            <a:r>
              <a:rPr lang="fr-BE" dirty="0"/>
              <a:t> to </a:t>
            </a:r>
            <a:r>
              <a:rPr lang="fr-BE" dirty="0" err="1"/>
              <a:t>isolate</a:t>
            </a:r>
            <a:r>
              <a:rPr lang="fr-BE" dirty="0"/>
              <a:t> containers </a:t>
            </a:r>
            <a:r>
              <a:rPr lang="fr-BE" dirty="0" err="1"/>
              <a:t>from</a:t>
            </a:r>
            <a:r>
              <a:rPr lang="fr-BE" dirty="0"/>
              <a:t> one </a:t>
            </a:r>
            <a:r>
              <a:rPr lang="fr-BE" dirty="0" err="1"/>
              <a:t>another</a:t>
            </a:r>
            <a:r>
              <a:rPr lang="fr-BE" dirty="0"/>
              <a:t>, </a:t>
            </a:r>
            <a:r>
              <a:rPr lang="fr-BE" dirty="0" err="1"/>
              <a:t>especially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such</a:t>
            </a:r>
            <a:r>
              <a:rPr lang="fr-BE" dirty="0"/>
              <a:t> containers are </a:t>
            </a:r>
            <a:r>
              <a:rPr lang="fr-BE" dirty="0" err="1"/>
              <a:t>generated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an « image » == « application » </a:t>
            </a:r>
            <a:r>
              <a:rPr lang="fr-BE" dirty="0" err="1"/>
              <a:t>having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 == « versions ». </a:t>
            </a:r>
            <a:r>
              <a:rPr lang="fr-BE" dirty="0" err="1"/>
              <a:t>F.i</a:t>
            </a:r>
            <a:r>
              <a:rPr lang="fr-BE" dirty="0"/>
              <a:t>. :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5.0 » or « 6.0 » : « </a:t>
            </a:r>
            <a:r>
              <a:rPr lang="fr-BE" dirty="0" err="1"/>
              <a:t>tryton</a:t>
            </a:r>
            <a:r>
              <a:rPr lang="fr-BE" dirty="0"/>
              <a:t>/tryton:5.0 » or « </a:t>
            </a:r>
            <a:r>
              <a:rPr lang="fr-BE" dirty="0" err="1"/>
              <a:t>tryton</a:t>
            </a:r>
            <a:r>
              <a:rPr lang="fr-BE" dirty="0"/>
              <a:t>/tryton:6:0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</a:t>
            </a:r>
            <a:r>
              <a:rPr lang="fr-BE" dirty="0" err="1"/>
              <a:t>latest</a:t>
            </a:r>
            <a:r>
              <a:rPr lang="fr-BE" dirty="0"/>
              <a:t> » :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or </a:t>
            </a:r>
            <a:r>
              <a:rPr lang="fr-BE" dirty="0" err="1"/>
              <a:t>simply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order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containers </a:t>
            </a:r>
            <a:r>
              <a:rPr lang="fr-BE" dirty="0" err="1"/>
              <a:t>according</a:t>
            </a:r>
            <a:r>
              <a:rPr lang="fr-BE" dirty="0"/>
              <a:t> to the « </a:t>
            </a:r>
            <a:r>
              <a:rPr lang="fr-BE" dirty="0" err="1"/>
              <a:t>image+tag</a:t>
            </a:r>
            <a:r>
              <a:rPr lang="fr-BE" dirty="0"/>
              <a:t> » </a:t>
            </a:r>
            <a:r>
              <a:rPr lang="fr-BE" dirty="0" err="1"/>
              <a:t>they</a:t>
            </a:r>
            <a:r>
              <a:rPr lang="fr-BE" dirty="0"/>
              <a:t> are </a:t>
            </a:r>
            <a:r>
              <a:rPr lang="fr-BE" dirty="0" err="1"/>
              <a:t>derived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, </a:t>
            </a:r>
            <a:r>
              <a:rPr lang="fr-BE" dirty="0" err="1"/>
              <a:t>adapt</a:t>
            </a:r>
            <a:r>
              <a:rPr lang="fr-BE" dirty="0"/>
              <a:t> the </a:t>
            </a:r>
            <a:r>
              <a:rPr lang="fr-BE" dirty="0" err="1"/>
              <a:t>parameters</a:t>
            </a:r>
            <a:r>
              <a:rPr lang="fr-BE" dirty="0"/>
              <a:t> </a:t>
            </a:r>
            <a:r>
              <a:rPr lang="fr-BE" dirty="0" err="1"/>
              <a:t>identified</a:t>
            </a:r>
            <a:r>
              <a:rPr lang="fr-BE" dirty="0"/>
              <a:t> in the </a:t>
            </a:r>
            <a:r>
              <a:rPr lang="fr-BE" dirty="0" err="1"/>
              <a:t>choosen</a:t>
            </a:r>
            <a:r>
              <a:rPr lang="fr-BE" dirty="0"/>
              <a:t> « </a:t>
            </a:r>
            <a:r>
              <a:rPr lang="fr-BE" dirty="0" err="1"/>
              <a:t>create</a:t>
            </a:r>
            <a:r>
              <a:rPr lang="fr-BE" dirty="0"/>
              <a:t> » utility script. Just </a:t>
            </a:r>
            <a:r>
              <a:rPr lang="fr-BE" dirty="0" err="1"/>
              <a:t>perform</a:t>
            </a:r>
            <a:r>
              <a:rPr lang="fr-BE" dirty="0"/>
              <a:t> a « replace all » of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tryt11 » : Container,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names</a:t>
            </a:r>
            <a:r>
              <a:rPr lang="fr-BE" dirty="0"/>
              <a:t>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5443 » : the </a:t>
            </a:r>
            <a:r>
              <a:rPr lang="fr-BE" dirty="0" err="1"/>
              <a:t>database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r>
              <a:rPr lang="fr-BE" dirty="0"/>
              <a:t> &amp; « 8011 » : the </a:t>
            </a:r>
            <a:r>
              <a:rPr lang="fr-BE" dirty="0" err="1"/>
              <a:t>tryton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endParaRPr lang="fr-BE" dirty="0"/>
          </a:p>
          <a:p>
            <a:pPr marL="742950" lvl="1" indent="-285750">
              <a:buFontTx/>
              <a:buChar char="-"/>
            </a:pPr>
            <a:r>
              <a:rPr lang="fr-BE" dirty="0"/>
              <a:t>For </a:t>
            </a:r>
            <a:r>
              <a:rPr lang="fr-BE" dirty="0" err="1"/>
              <a:t>simplicity</a:t>
            </a:r>
            <a:r>
              <a:rPr lang="fr-BE" dirty="0"/>
              <a:t>, if the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« 11 »,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« 11 » to default ports « 5432 » and « 8000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: change if </a:t>
            </a:r>
            <a:r>
              <a:rPr lang="fr-BE" dirty="0" err="1"/>
              <a:t>necessary</a:t>
            </a:r>
            <a:endParaRPr lang="fr-BE" dirty="0"/>
          </a:p>
          <a:p>
            <a:pPr marL="742950" lvl="1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Finally</a:t>
            </a:r>
            <a:r>
              <a:rPr lang="fr-BE" dirty="0"/>
              <a:t> </a:t>
            </a:r>
            <a:r>
              <a:rPr lang="fr-BE" dirty="0" err="1"/>
              <a:t>adapt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variables and volume locations </a:t>
            </a:r>
            <a:r>
              <a:rPr lang="fr-BE" dirty="0" err="1"/>
              <a:t>according</a:t>
            </a:r>
            <a:r>
              <a:rPr lang="fr-BE" dirty="0"/>
              <a:t> to taste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9497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27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System Reboot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094B-CF50-419A-B66A-F35B95DEFD1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849365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49</a:t>
            </a:fld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776654" y="2964324"/>
            <a:ext cx="457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b="1" dirty="0"/>
              <a:t>docker start tryt11-postgres tryt11 tryt11-cron</a:t>
            </a:r>
          </a:p>
          <a:p>
            <a:r>
              <a:rPr lang="en-US" b="1" dirty="0"/>
              <a:t>docker start post01-postgres post01-pgadmin</a:t>
            </a:r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375C9-CDC1-43C3-BCCE-4538B85AA95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32E8-5E9C-4981-B8B9-B74F52B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524"/>
            <a:ext cx="12192000" cy="1293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26CA-0415-49B1-B508-43A45468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857"/>
            <a:ext cx="121920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861"/>
            <a:ext cx="4982308" cy="3710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« *.ps1 » are </a:t>
            </a:r>
            <a:r>
              <a:rPr lang="fr-BE" dirty="0" err="1"/>
              <a:t>provided</a:t>
            </a:r>
            <a:r>
              <a:rPr lang="fr-BE" dirty="0"/>
              <a:t> in the folder « Utilities » to support routine </a:t>
            </a:r>
            <a:r>
              <a:rPr lang="fr-BE" dirty="0" err="1"/>
              <a:t>operations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shown</a:t>
            </a:r>
            <a:r>
              <a:rPr lang="fr-BE" dirty="0"/>
              <a:t> </a:t>
            </a:r>
            <a:r>
              <a:rPr lang="fr-BE" dirty="0" err="1"/>
              <a:t>below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script </a:t>
            </a:r>
            <a:r>
              <a:rPr lang="fr-BE" dirty="0" err="1"/>
              <a:t>needs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e.g. </a:t>
            </a:r>
            <a:r>
              <a:rPr lang="fr-BE" dirty="0" err="1"/>
              <a:t>with</a:t>
            </a:r>
            <a:r>
              <a:rPr lang="fr-BE" dirty="0"/>
              <a:t> respect to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, etc.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are </a:t>
            </a:r>
            <a:r>
              <a:rPr lang="fr-BE" dirty="0" err="1"/>
              <a:t>executed</a:t>
            </a:r>
            <a:r>
              <a:rPr lang="fr-BE" dirty="0"/>
              <a:t> as </a:t>
            </a:r>
            <a:r>
              <a:rPr lang="fr-BE" dirty="0" err="1"/>
              <a:t>follows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their</a:t>
            </a:r>
            <a:r>
              <a:rPr lang="fr-BE" dirty="0"/>
              <a:t> folder e.g. : ./"</a:t>
            </a:r>
            <a:r>
              <a:rPr lang="fr-BE" dirty="0" err="1"/>
              <a:t>Tryton</a:t>
            </a:r>
            <a:r>
              <a:rPr lang="fr-BE" dirty="0"/>
              <a:t> 6.0 - Doc 01.01 - Installation &amp; </a:t>
            </a:r>
            <a:r>
              <a:rPr lang="fr-BE" dirty="0" err="1"/>
              <a:t>administration.docker.status</a:t>
            </a:r>
            <a:r>
              <a:rPr lang="fr-BE" dirty="0"/>
              <a:t>"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File Explorer : « Run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Powershell</a:t>
            </a:r>
            <a:r>
              <a:rPr lang="fr-BE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791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687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51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071F-B463-474D-BEC5-04F5B5D3C4D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710297" y="512296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User : « x@gmail.com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the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defined</a:t>
            </a:r>
            <a:r>
              <a:rPr lang="fr-BE" dirty="0"/>
              <a:t> in the script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12CE2-5BFB-4200-B90A-8317A768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" y="960402"/>
            <a:ext cx="5557154" cy="329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7E37A-0AED-4813-8005-B7CC7519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0" y="960402"/>
            <a:ext cx="5086349" cy="3628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9AB7A0-9C48-48E2-A780-317FF1E0443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003789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C86D-4ECF-4D7B-9496-E512104A8D5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DDB9-E048-4F5C-B81D-0621BD8AB39B}"/>
              </a:ext>
            </a:extLst>
          </p:cNvPr>
          <p:cNvSpPr txBox="1"/>
          <p:nvPr/>
        </p:nvSpPr>
        <p:spPr>
          <a:xfrm>
            <a:off x="943707" y="4984410"/>
            <a:ext cx="836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define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server(s) :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1 : for </a:t>
            </a:r>
            <a:r>
              <a:rPr lang="fr-BE" dirty="0" err="1"/>
              <a:t>access</a:t>
            </a:r>
            <a:r>
              <a:rPr lang="fr-BE" dirty="0"/>
              <a:t> to the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2 :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the </a:t>
            </a:r>
            <a:r>
              <a:rPr lang="fr-BE" dirty="0" err="1"/>
              <a:t>optional</a:t>
            </a:r>
            <a:r>
              <a:rPr lang="fr-BE" dirty="0"/>
              <a:t>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21F7-C2CC-47EE-90D9-3A197CB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35" y="1009650"/>
            <a:ext cx="178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0" y="217941"/>
            <a:ext cx="10515600" cy="462189"/>
          </a:xfrm>
        </p:spPr>
        <p:txBody>
          <a:bodyPr/>
          <a:lstStyle/>
          <a:p>
            <a:r>
              <a:rPr lang="fr-BE" dirty="0"/>
              <a:t>Server 1 - </a:t>
            </a:r>
            <a:r>
              <a:rPr lang="fr-BE" dirty="0" err="1"/>
              <a:t>Connect</a:t>
            </a:r>
            <a:r>
              <a:rPr lang="fr-BE" dirty="0"/>
              <a:t> to « tryt11 » </a:t>
            </a:r>
            <a:r>
              <a:rPr lang="fr-BE" dirty="0" err="1"/>
              <a:t>database</a:t>
            </a:r>
            <a:r>
              <a:rPr lang="fr-BE" dirty="0"/>
              <a:t> in « tryt11-postgres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1BD-EAE5-46BD-B657-20777DF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5988106"/>
            <a:ext cx="92678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37066-27FB-4A0E-91F2-06238EFA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0" y="827314"/>
            <a:ext cx="4448175" cy="4924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9E26A1-3BE9-46A6-BCFF-E105824A36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1303-CC31-4FE2-8831-19ABB48C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50260"/>
            <a:ext cx="446722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6B572-DFC6-4DCA-A668-0C5D1BB3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58" y="827314"/>
            <a:ext cx="2400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6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98450"/>
            <a:ext cx="11532577" cy="462189"/>
          </a:xfrm>
        </p:spPr>
        <p:txBody>
          <a:bodyPr/>
          <a:lstStyle/>
          <a:p>
            <a:r>
              <a:rPr lang="fr-BE" dirty="0"/>
              <a:t>Server 2 - </a:t>
            </a:r>
            <a:r>
              <a:rPr lang="fr-BE" dirty="0" err="1"/>
              <a:t>Connect</a:t>
            </a:r>
            <a:r>
              <a:rPr lang="fr-BE" dirty="0"/>
              <a:t> to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in « post01-postgres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73C5E-4297-4DFB-9AD6-62193E5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22" y="921685"/>
            <a:ext cx="4467225" cy="494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58597-CB41-43F4-B290-ACF010BA196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14885-5B5A-432E-8618-DBA91BD7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5988106"/>
            <a:ext cx="92106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A21BA-DC4C-42A6-8C49-C946B7C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1502"/>
            <a:ext cx="4448175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DE45-2923-499C-9223-664544E8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744" y="921685"/>
            <a:ext cx="2466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FB7A-D56E-4603-8CBA-250CE1462A1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6B3F8-3267-4A76-9F85-2243779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12" y="1667101"/>
            <a:ext cx="1857375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43BFD-64B9-4C9C-A7EC-9B6B4130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2725"/>
            <a:ext cx="2438400" cy="501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BB6329-186A-4B53-BB8D-54106963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1" y="1695676"/>
            <a:ext cx="2038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57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CD000-A72B-4D00-B012-51C7CCCE00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3CA98-ABE5-4CB9-99E5-D9FA1C8BFA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CAE-F3D7-410D-AB3D-4755CD091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937846" y="174116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838200" y="1019908"/>
            <a:ext cx="1029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taken</a:t>
            </a:r>
            <a:r>
              <a:rPr lang="fr-BE" dirty="0"/>
              <a:t> a snapshot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 (Basic </a:t>
            </a:r>
            <a:r>
              <a:rPr lang="fr-BE" dirty="0" err="1"/>
              <a:t>Functionality</a:t>
            </a:r>
            <a:r>
              <a:rPr lang="fr-BE" dirty="0"/>
              <a:t>, </a:t>
            </a:r>
            <a:r>
              <a:rPr lang="fr-BE" dirty="0" err="1"/>
              <a:t>Purchase</a:t>
            </a:r>
            <a:r>
              <a:rPr lang="fr-BE" dirty="0"/>
              <a:t>, etc.)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F1E6-D498-471A-BA8B-B24DB9E10F7B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9665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Login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4141177" y="1006886"/>
            <a:ext cx="511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8AA7-C288-4643-B2CC-BDF73BB9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5"/>
            <a:ext cx="3144715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73D2B-6E9E-4D1B-A00E-52941EB4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959"/>
            <a:ext cx="8415434" cy="3178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D482-0141-4421-BFE0-128C2A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37"/>
            <a:ext cx="101822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0060-BA10-4CE5-BADD-9AE58D218948}"/>
              </a:ext>
            </a:extLst>
          </p:cNvPr>
          <p:cNvSpPr txBox="1"/>
          <p:nvPr/>
        </p:nvSpPr>
        <p:spPr>
          <a:xfrm>
            <a:off x="838200" y="5425531"/>
            <a:ext cx="98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to « </a:t>
            </a:r>
            <a:r>
              <a:rPr lang="fr-BE" dirty="0" err="1"/>
              <a:t>logout</a:t>
            </a:r>
            <a:r>
              <a:rPr lang="fr-BE" dirty="0"/>
              <a:t> » </a:t>
            </a:r>
            <a:r>
              <a:rPr lang="fr-BE" dirty="0" err="1"/>
              <a:t>prior</a:t>
            </a:r>
            <a:r>
              <a:rPr lang="fr-BE" dirty="0"/>
              <a:t> to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(cache usage)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0001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98DF-5715-497C-B876-3B12BDCA99C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B336C-C249-4431-A18C-83502A1DA82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administration.database.tryt11.query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D4E-AAD6-4043-B7EB-2AE2DB65DEDE}"/>
              </a:ext>
            </a:extLst>
          </p:cNvPr>
          <p:cNvSpPr txBox="1"/>
          <p:nvPr/>
        </p:nvSpPr>
        <p:spPr>
          <a:xfrm>
            <a:off x="838200" y="1065262"/>
            <a:ext cx="77079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/>
              <a:t># container : tryt11-postgres</a:t>
            </a:r>
          </a:p>
          <a:p>
            <a:r>
              <a:rPr lang="en-BE" sz="1600" dirty="0"/>
              <a:t># database  : tryt11</a:t>
            </a:r>
          </a:p>
          <a:p>
            <a:endParaRPr lang="en-BE" sz="1600" dirty="0"/>
          </a:p>
          <a:p>
            <a:r>
              <a:rPr lang="en-BE" sz="1600" dirty="0"/>
              <a:t>Set-</a:t>
            </a:r>
            <a:r>
              <a:rPr lang="en-BE" sz="1600" dirty="0" err="1"/>
              <a:t>ExecutionPolicy</a:t>
            </a:r>
            <a:r>
              <a:rPr lang="en-BE" sz="1600" dirty="0"/>
              <a:t> -</a:t>
            </a:r>
            <a:r>
              <a:rPr lang="en-BE" sz="1600" dirty="0" err="1"/>
              <a:t>ExecutionPolicy</a:t>
            </a:r>
            <a:r>
              <a:rPr lang="en-BE" sz="1600" dirty="0"/>
              <a:t> Bypass -Scope </a:t>
            </a:r>
            <a:r>
              <a:rPr lang="en-BE" sz="1600" dirty="0" err="1"/>
              <a:t>CurrentUser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"1. Select"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cp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query.dbms_01.sql</a:t>
            </a:r>
            <a:r>
              <a:rPr lang="en-BE" sz="1600" dirty="0"/>
              <a:t> tryt11-postgres:/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"2. Access"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exec -it tryt11-postgres </a:t>
            </a:r>
            <a:r>
              <a:rPr lang="en-BE" sz="1600" dirty="0" err="1"/>
              <a:t>psql</a:t>
            </a:r>
            <a:r>
              <a:rPr lang="en-BE" sz="1600" dirty="0"/>
              <a:t> -d tryt11 -U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-o outp.txt</a:t>
            </a:r>
          </a:p>
          <a:p>
            <a:r>
              <a:rPr lang="en-BE" sz="1600" dirty="0"/>
              <a:t>docker cp tryt11-postgres:/outp.txt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query.dbms_02.txt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8FC6BB6-6554-4E87-926D-FB6395A0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0585"/>
              </p:ext>
            </p:extLst>
          </p:nvPr>
        </p:nvGraphicFramePr>
        <p:xfrm>
          <a:off x="908966" y="5088862"/>
          <a:ext cx="5237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57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3348327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*.</a:t>
                      </a:r>
                      <a:r>
                        <a:rPr lang="fr-BE" sz="1600" dirty="0" err="1"/>
                        <a:t>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query.dbms_01.sql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list of tables with row 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query.dbms_02.sql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pk-</a:t>
                      </a:r>
                      <a:r>
                        <a:rPr lang="en-GB" sz="1600" dirty="0" err="1"/>
                        <a:t>fk</a:t>
                      </a:r>
                      <a:r>
                        <a:rPr lang="en-GB" sz="1600" dirty="0"/>
                        <a:t> table relationships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query.res_user.sql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'</a:t>
                      </a:r>
                      <a:r>
                        <a:rPr lang="en-GB" sz="1600" dirty="0" err="1"/>
                        <a:t>res_user</a:t>
                      </a:r>
                      <a:r>
                        <a:rPr lang="en-GB" sz="1600" dirty="0"/>
                        <a:t>' table rows (example)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CA4FB7-C9F4-4BD1-B595-F5A12A1F8F9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to </a:t>
            </a:r>
            <a:r>
              <a:rPr lang="fr-BE" dirty="0" err="1"/>
              <a:t>verify</a:t>
            </a:r>
            <a:r>
              <a:rPr lang="fr-BE" dirty="0"/>
              <a:t> backup/restore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DROP TABLE IF EXISTS person;</a:t>
            </a:r>
          </a:p>
          <a:p>
            <a:r>
              <a:rPr lang="en-GB" sz="1400" dirty="0"/>
              <a:t>CREATE TABLE person(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personID</a:t>
            </a:r>
            <a:r>
              <a:rPr lang="en-GB" sz="1400" dirty="0"/>
              <a:t> int,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firstname</a:t>
            </a:r>
            <a:r>
              <a:rPr lang="en-GB" sz="1400" dirty="0"/>
              <a:t> varchar(255)</a:t>
            </a:r>
          </a:p>
          <a:p>
            <a:r>
              <a:rPr lang="en-GB" sz="1400" dirty="0"/>
              <a:t>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(1, '</a:t>
            </a:r>
            <a:r>
              <a:rPr lang="en-GB" sz="1400" dirty="0" err="1"/>
              <a:t>çépulcre</a:t>
            </a:r>
            <a:r>
              <a:rPr lang="en-GB" sz="1400" dirty="0"/>
              <a:t>');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(2, '</a:t>
            </a:r>
            <a:r>
              <a:rPr lang="en-GB" sz="1400" dirty="0" err="1"/>
              <a:t>ampulcrê</a:t>
            </a:r>
            <a:r>
              <a:rPr lang="en-GB" sz="1400" dirty="0"/>
              <a:t>');</a:t>
            </a:r>
          </a:p>
          <a:p>
            <a:r>
              <a:rPr lang="en-GB" sz="1400" dirty="0"/>
              <a:t>DELETE FROM person</a:t>
            </a:r>
          </a:p>
          <a:p>
            <a:r>
              <a:rPr lang="en-GB" sz="1400" dirty="0"/>
              <a:t>WHERE </a:t>
            </a:r>
            <a:r>
              <a:rPr lang="en-GB" sz="1400" dirty="0" err="1"/>
              <a:t>firstname</a:t>
            </a:r>
            <a:r>
              <a:rPr lang="en-GB" sz="1400" dirty="0"/>
              <a:t> NOT IN ('</a:t>
            </a:r>
            <a:r>
              <a:rPr lang="en-GB" sz="1400" dirty="0" err="1"/>
              <a:t>ampulcrê</a:t>
            </a:r>
            <a:r>
              <a:rPr lang="en-GB" sz="1400" dirty="0"/>
              <a:t>','</a:t>
            </a:r>
            <a:r>
              <a:rPr lang="en-GB" sz="1400" dirty="0" err="1"/>
              <a:t>çépulcre</a:t>
            </a:r>
            <a:r>
              <a:rPr lang="en-GB" sz="1400" dirty="0"/>
              <a:t>') ;</a:t>
            </a:r>
          </a:p>
          <a:p>
            <a:r>
              <a:rPr lang="en-GB" sz="1400" dirty="0"/>
              <a:t>SELECT * from person;</a:t>
            </a:r>
            <a:endParaRPr lang="en-B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C5B7-67C3-43A3-9CA3-A172139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5" y="1265360"/>
            <a:ext cx="4057650" cy="413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E812-20D2-4660-ACF6-E8E51ED4014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1981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D0D9087-1BBA-473B-B9B8-656B67116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71909"/>
              </p:ext>
            </p:extLst>
          </p:nvPr>
        </p:nvGraphicFramePr>
        <p:xfrm>
          <a:off x="838199" y="3243762"/>
          <a:ext cx="1087223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852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8386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POSTGRES</a:t>
                      </a:r>
                      <a:br>
                        <a:rPr lang="fr-BE" sz="1400" dirty="0"/>
                      </a:br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administration.database.post01.backup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 (3 modes)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administration.database.post01.restore.*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administration.database.post01.query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0F8FD22-F347-4453-99F4-EF7BCE68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925"/>
              </p:ext>
            </p:extLst>
          </p:nvPr>
        </p:nvGraphicFramePr>
        <p:xfrm>
          <a:off x="838199" y="1142487"/>
          <a:ext cx="1087223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2277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29961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TRYTON</a:t>
                      </a:r>
                      <a:br>
                        <a:rPr lang="fr-BE" sz="1400" dirty="0"/>
                      </a:br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administration.database.tryt11.backup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administration.database.tryt11.restore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administration.database.tryt11.query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098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ED8F9-761A-4E5E-8590-48571F003F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70B8-3020-4731-8E5F-9E58699638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managed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793A-3107-46DD-9EAA-4FB6A002F7E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7415"/>
              </p:ext>
            </p:extLst>
          </p:nvPr>
        </p:nvGraphicFramePr>
        <p:xfrm>
          <a:off x="838200" y="1120842"/>
          <a:ext cx="110128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Help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891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9E6796-5EED-4549-ABB9-FF5A94006AB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5605-090F-4FEB-A150-98ABDA9C90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Set-</a:t>
            </a:r>
            <a:r>
              <a:rPr lang="en-US" sz="1400" dirty="0" err="1"/>
              <a:t>ExecutionPolicy</a:t>
            </a:r>
            <a:r>
              <a:rPr lang="en-US" sz="1400" dirty="0"/>
              <a:t> -</a:t>
            </a:r>
            <a:r>
              <a:rPr lang="en-US" sz="1400" dirty="0" err="1"/>
              <a:t>ExecutionPolicy</a:t>
            </a:r>
            <a:r>
              <a:rPr lang="en-US" sz="1400" dirty="0"/>
              <a:t> Bypass -Scope </a:t>
            </a:r>
            <a:r>
              <a:rPr lang="en-US" sz="1400" dirty="0" err="1"/>
              <a:t>CurrentUser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tryt11-postgres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/>
              <a:t># Step 2 : dump tryt11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tryt11-postgres </a:t>
            </a:r>
            <a:r>
              <a:rPr lang="en-US" sz="1400" dirty="0" err="1"/>
              <a:t>pg_dump</a:t>
            </a:r>
            <a:r>
              <a:rPr lang="en-US" sz="1400" dirty="0"/>
              <a:t> -Ft -U </a:t>
            </a:r>
            <a:r>
              <a:rPr lang="en-US" sz="1400" dirty="0" err="1"/>
              <a:t>postgres</a:t>
            </a:r>
            <a:r>
              <a:rPr lang="en-US" sz="1400" dirty="0"/>
              <a:t> -O -f tryt11-db-backup.tar tryt11</a:t>
            </a:r>
          </a:p>
          <a:p>
            <a:endParaRPr lang="en-US" sz="1400" dirty="0"/>
          </a:p>
          <a:p>
            <a:r>
              <a:rPr lang="en-US" sz="1400" dirty="0"/>
              <a:t># Step 3 : export outside container (optional ; specifically use if later import in another container)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tryt11-postgres:/tryt11-db-backup.tar tryt11-db-backup.tar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Pause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1259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0819A-3AC0-4F97-9590-9C6FB407E3C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Backup - Redirection - Incorrect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716085" y="2207365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716083" y="3596687"/>
            <a:ext cx="98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UTF-8 </a:t>
            </a:r>
            <a:r>
              <a:rPr lang="fr-BE" dirty="0" err="1"/>
              <a:t>characters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3949-084D-43E7-84E2-49722B306949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“tryt11-postgres”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“tryt01”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“post01-postgres”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54103-C8FE-4747-BC78-E18106455AB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B3A56-5CFF-4CDE-8024-BF98FF096F28}"/>
              </a:ext>
            </a:extLst>
          </p:cNvPr>
          <p:cNvSpPr txBox="1"/>
          <p:nvPr/>
        </p:nvSpPr>
        <p:spPr>
          <a:xfrm>
            <a:off x="838200" y="1298177"/>
            <a:ext cx="1097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-c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post01-db-backup.createYes.sql </a:t>
            </a:r>
            <a:r>
              <a:rPr lang="en-US" sz="1400" dirty="0" err="1"/>
              <a:t>postgres</a:t>
            </a:r>
            <a:r>
              <a:rPr lang="en-US" sz="1400" dirty="0"/>
              <a:t> # includes database create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post01-db-backup.createNot.sql </a:t>
            </a:r>
            <a:r>
              <a:rPr lang="en-US" sz="1400" dirty="0" err="1"/>
              <a:t>postgres</a:t>
            </a:r>
            <a:r>
              <a:rPr lang="en-US" sz="1400" dirty="0"/>
              <a:t> # </a:t>
            </a:r>
            <a:r>
              <a:rPr lang="en-US" sz="1400" dirty="0" err="1"/>
              <a:t>coes</a:t>
            </a:r>
            <a:r>
              <a:rPr lang="en-US" sz="1400" dirty="0"/>
              <a:t> not include such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-Fc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post01-db-backup.bak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-Ft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post01-db-backup.tar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ls -l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post01-postgres:/post01-db-backup.createYes.sql </a:t>
            </a:r>
            <a:r>
              <a:rPr lang="en-US" sz="1400" dirty="0" err="1"/>
              <a:t>post01-db-backup.createYes.sql</a:t>
            </a:r>
            <a:endParaRPr lang="en-US" sz="1400" dirty="0"/>
          </a:p>
          <a:p>
            <a:r>
              <a:rPr lang="en-US" sz="1400" dirty="0"/>
              <a:t>docker cp post01-postgres:/post01-db-backup.createNot.sql </a:t>
            </a:r>
            <a:r>
              <a:rPr lang="en-US" sz="1400" dirty="0" err="1"/>
              <a:t>post01-db-backup.createNot.sql</a:t>
            </a:r>
            <a:endParaRPr lang="en-US" sz="1400" dirty="0"/>
          </a:p>
          <a:p>
            <a:r>
              <a:rPr lang="en-US" sz="1400" dirty="0"/>
              <a:t>docker cp post01-postgres:/post01-db-backup.bak </a:t>
            </a:r>
            <a:r>
              <a:rPr lang="en-US" sz="1400" dirty="0" err="1"/>
              <a:t>post01-db-backup.bak</a:t>
            </a:r>
            <a:endParaRPr lang="en-US" sz="1400" dirty="0"/>
          </a:p>
          <a:p>
            <a:r>
              <a:rPr lang="en-US" sz="1400" dirty="0"/>
              <a:t>docker cp post01-postgres:/post01-db-backup.tar post01-db-backup.tar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32514252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705B-799D-4493-BE3F-83035F8574C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CF404-0E53-4F03-AE82-6ED66B85D5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762001" y="962778"/>
            <a:ext cx="111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DAD83-DA09-4C2F-BE11-73A109CE55C2}"/>
              </a:ext>
            </a:extLst>
          </p:cNvPr>
          <p:cNvSpPr txBox="1"/>
          <p:nvPr/>
        </p:nvSpPr>
        <p:spPr>
          <a:xfrm>
            <a:off x="762001" y="1783894"/>
            <a:ext cx="93410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/>
              <a:t># Step 1 : docker stop/start containers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Write-Host "1. Docker stop/start containers"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docker stop tryt11-postgres tryt11</a:t>
            </a:r>
          </a:p>
          <a:p>
            <a:r>
              <a:rPr lang="en-BE" sz="1200" dirty="0"/>
              <a:t>docker start tryt11-postgres tryt11</a:t>
            </a:r>
          </a:p>
          <a:p>
            <a:endParaRPr lang="en-BE" sz="1200" dirty="0"/>
          </a:p>
          <a:p>
            <a:r>
              <a:rPr lang="en-BE" sz="1200" dirty="0"/>
              <a:t># Step 3 : drop and create tryt11-copy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Write-Host "3. Drop and create tryt11-copy"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dropdb</a:t>
            </a:r>
            <a:r>
              <a:rPr lang="en-BE" sz="1200" dirty="0"/>
              <a:t> -f -U </a:t>
            </a:r>
            <a:r>
              <a:rPr lang="en-BE" sz="1200" dirty="0" err="1"/>
              <a:t>postgres</a:t>
            </a:r>
            <a:r>
              <a:rPr lang="en-BE" sz="1200" dirty="0"/>
              <a:t> tryt11-copy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createdb</a:t>
            </a:r>
            <a:r>
              <a:rPr lang="en-BE" sz="1200" dirty="0"/>
              <a:t> -U </a:t>
            </a:r>
            <a:r>
              <a:rPr lang="en-BE" sz="1200" dirty="0" err="1"/>
              <a:t>postgres</a:t>
            </a:r>
            <a:r>
              <a:rPr lang="en-BE" sz="1200" dirty="0"/>
              <a:t> -T template0 tryt11-copy</a:t>
            </a:r>
          </a:p>
          <a:p>
            <a:endParaRPr lang="en-BE" sz="1200" dirty="0"/>
          </a:p>
          <a:p>
            <a:r>
              <a:rPr lang="en-BE" sz="1200" dirty="0"/>
              <a:t># Step 4.1 : import inside container (optional ; function of step 1.2 above)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Write-Host "4.1. Import inside container"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docker cp tryt11-db-backup.tar tryt11-postgres:/tryt11-db-backup.tar</a:t>
            </a:r>
          </a:p>
          <a:p>
            <a:endParaRPr lang="en-BE" sz="1200" dirty="0"/>
          </a:p>
          <a:p>
            <a:r>
              <a:rPr lang="en-BE" sz="1200" dirty="0"/>
              <a:t># Step 4.2 : restore tryt11-copy from tryt11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Write-Host "4.2. Restore tryt11-copy from tryt11"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docker exec -</a:t>
            </a:r>
            <a:r>
              <a:rPr lang="en-BE" sz="1200" dirty="0" err="1"/>
              <a:t>i</a:t>
            </a:r>
            <a:r>
              <a:rPr lang="en-BE" sz="1200" dirty="0"/>
              <a:t> tryt11-postgres </a:t>
            </a:r>
            <a:r>
              <a:rPr lang="en-BE" sz="1200" b="1" dirty="0" err="1"/>
              <a:t>pg_restore</a:t>
            </a:r>
            <a:r>
              <a:rPr lang="en-BE" sz="1200" b="1" dirty="0"/>
              <a:t> </a:t>
            </a:r>
            <a:r>
              <a:rPr lang="en-BE" sz="1200" dirty="0"/>
              <a:t>-Ft -U </a:t>
            </a:r>
            <a:r>
              <a:rPr lang="en-BE" sz="1200" dirty="0" err="1"/>
              <a:t>postgres</a:t>
            </a:r>
            <a:r>
              <a:rPr lang="en-BE" sz="1200" dirty="0"/>
              <a:t> </a:t>
            </a:r>
            <a:r>
              <a:rPr lang="en-BE" sz="1200" b="1" dirty="0"/>
              <a:t>-d tryt11-copy </a:t>
            </a:r>
            <a:r>
              <a:rPr lang="en-BE" sz="1200" dirty="0"/>
              <a:t>-v ./tryt11-db-backup.tar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7636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924107" y="194782"/>
            <a:ext cx="27607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CONTAINERS</a:t>
            </a:r>
            <a:br>
              <a:rPr lang="fr-BE" sz="1400" b="1" dirty="0"/>
            </a:br>
            <a:r>
              <a:rPr lang="fr-BE" sz="1400" b="1" dirty="0"/>
              <a:t>Docker Installation</a:t>
            </a:r>
          </a:p>
          <a:p>
            <a:pPr algn="r"/>
            <a:r>
              <a:rPr lang="fr-BE" sz="1400" b="1" dirty="0"/>
              <a:t>Container Installation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- « Volatile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- « Permanent » Data</a:t>
            </a:r>
          </a:p>
          <a:p>
            <a:pPr algn="r"/>
            <a:r>
              <a:rPr lang="fr-BE" sz="1400" b="1" dirty="0"/>
              <a:t>Container Management</a:t>
            </a:r>
          </a:p>
          <a:p>
            <a:pPr algn="r"/>
            <a:r>
              <a:rPr lang="fr-BE" sz="1400" b="1" dirty="0"/>
              <a:t>Container </a:t>
            </a:r>
            <a:r>
              <a:rPr lang="fr-BE" sz="1400" b="1" dirty="0" err="1"/>
              <a:t>Uninstallation</a:t>
            </a:r>
            <a:endParaRPr lang="fr-BE" sz="1400" b="1" dirty="0"/>
          </a:p>
          <a:p>
            <a:pPr algn="r"/>
            <a:r>
              <a:rPr lang="fr-BE" sz="1400" b="1" dirty="0"/>
              <a:t>Container Multi-versioning</a:t>
            </a:r>
          </a:p>
          <a:p>
            <a:pPr algn="r"/>
            <a:r>
              <a:rPr lang="fr-BE" sz="1400" b="1" dirty="0"/>
              <a:t>System Reboot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  <a:br>
              <a:rPr lang="fr-BE" sz="1400" b="1" dirty="0"/>
            </a:br>
            <a:r>
              <a:rPr lang="fr-BE" sz="1400" b="1" dirty="0"/>
              <a:t>User Interface</a:t>
            </a:r>
            <a:br>
              <a:rPr lang="fr-BE" sz="1400" b="1" dirty="0"/>
            </a:br>
            <a:r>
              <a:rPr lang="fr-BE" sz="1400" dirty="0"/>
              <a:t> PgAdmin4</a:t>
            </a:r>
          </a:p>
          <a:p>
            <a:pPr algn="r"/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DATABASES</a:t>
            </a:r>
          </a:p>
          <a:p>
            <a:pPr algn="r"/>
            <a:r>
              <a:rPr lang="fr-BE" sz="1400" b="1" dirty="0"/>
              <a:t>Operations</a:t>
            </a:r>
          </a:p>
          <a:p>
            <a:pPr algn="r"/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br>
              <a:rPr lang="fr-BE" sz="1400" dirty="0"/>
            </a:br>
            <a:r>
              <a:rPr lang="fr-BE" sz="1400" b="1" dirty="0"/>
              <a:t>Backup</a:t>
            </a:r>
          </a:p>
          <a:p>
            <a:pPr algn="r"/>
            <a:r>
              <a:rPr lang="fr-BE" sz="1400" dirty="0"/>
              <a:t> 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Restore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Multi-</a:t>
            </a:r>
            <a:r>
              <a:rPr lang="fr-BE" sz="1400" b="1" dirty="0" err="1"/>
              <a:t>database</a:t>
            </a:r>
            <a:r>
              <a:rPr lang="fr-BE" sz="1400" b="1" dirty="0"/>
              <a:t> Container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endParaRPr lang="fr-BE" sz="1400" dirty="0"/>
          </a:p>
          <a:p>
            <a:pPr algn="r"/>
            <a:endParaRPr lang="fr-BE" sz="1400" b="1" dirty="0"/>
          </a:p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br>
              <a:rPr lang="fr-BE" sz="1400" b="1" dirty="0"/>
            </a:br>
            <a:r>
              <a:rPr lang="fr-BE" sz="1400" b="1" dirty="0"/>
              <a:t>Next</a:t>
            </a:r>
            <a:endParaRPr lang="fr-BE" sz="1400" dirty="0"/>
          </a:p>
          <a:p>
            <a:pPr algn="r"/>
            <a:r>
              <a:rPr lang="fr-BE" sz="1400" b="1" dirty="0"/>
              <a:t>Issues</a:t>
            </a:r>
            <a:br>
              <a:rPr lang="fr-BE" sz="1400" b="1" dirty="0"/>
            </a:br>
            <a:r>
              <a:rPr lang="fr-BE" sz="1400" b="1" dirty="0" err="1"/>
              <a:t>References</a:t>
            </a:r>
            <a:endParaRPr lang="en-BE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684891" y="194782"/>
            <a:ext cx="58351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BE" sz="1400" b="1" dirty="0"/>
            </a:br>
            <a:r>
              <a:rPr lang="fr-BE" sz="1400" b="1" dirty="0" err="1"/>
              <a:t>Installing</a:t>
            </a:r>
            <a:r>
              <a:rPr lang="fr-BE" sz="1400" b="1" dirty="0"/>
              <a:t> Docker on Windows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Installing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with</a:t>
            </a:r>
            <a:r>
              <a:rPr lang="fr-BE" sz="1400" dirty="0">
                <a:solidFill>
                  <a:schemeClr val="accent1"/>
                </a:solidFill>
              </a:rPr>
              <a:t> data </a:t>
            </a:r>
            <a:r>
              <a:rPr lang="fr-BE" sz="1400" dirty="0" err="1">
                <a:solidFill>
                  <a:schemeClr val="accent1"/>
                </a:solidFill>
              </a:rPr>
              <a:t>residing</a:t>
            </a:r>
            <a:r>
              <a:rPr lang="fr-BE" sz="1400" dirty="0">
                <a:solidFill>
                  <a:schemeClr val="accent1"/>
                </a:solidFill>
              </a:rPr>
              <a:t> on volume </a:t>
            </a:r>
            <a:r>
              <a:rPr lang="fr-BE" sz="1400" dirty="0" err="1">
                <a:solidFill>
                  <a:schemeClr val="accent1"/>
                </a:solidFill>
              </a:rPr>
              <a:t>outside</a:t>
            </a:r>
            <a:r>
              <a:rPr lang="fr-BE" sz="14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</a:t>
            </a:r>
            <a:r>
              <a:rPr lang="fr-BE" sz="1400" dirty="0" err="1"/>
              <a:t>inside</a:t>
            </a:r>
            <a:r>
              <a:rPr lang="fr-BE" sz="1400" dirty="0"/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on volume </a:t>
            </a:r>
            <a:r>
              <a:rPr lang="fr-BE" sz="1400" dirty="0" err="1"/>
              <a:t>outside</a:t>
            </a:r>
            <a:r>
              <a:rPr lang="fr-BE" sz="1400" dirty="0"/>
              <a:t> of container</a:t>
            </a:r>
          </a:p>
          <a:p>
            <a:r>
              <a:rPr lang="fr-BE" sz="1400" b="1" dirty="0"/>
              <a:t>How to manage containers</a:t>
            </a:r>
            <a:endParaRPr lang="fr-BE" sz="1400" dirty="0"/>
          </a:p>
          <a:p>
            <a:r>
              <a:rPr lang="fr-BE" sz="1400" b="1" dirty="0"/>
              <a:t>How to </a:t>
            </a:r>
            <a:r>
              <a:rPr lang="fr-BE" sz="1400" b="1" dirty="0" err="1"/>
              <a:t>uninstall</a:t>
            </a:r>
            <a:r>
              <a:rPr lang="fr-BE" sz="1400" b="1" dirty="0"/>
              <a:t> containers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 </a:t>
            </a:r>
            <a:r>
              <a:rPr lang="fr-BE" sz="1400" b="1" dirty="0" err="1"/>
              <a:t>from</a:t>
            </a:r>
            <a:r>
              <a:rPr lang="fr-BE" sz="1400" b="1" dirty="0"/>
              <a:t> multiple image versions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proceed</a:t>
            </a:r>
            <a:r>
              <a:rPr lang="fr-BE" sz="1400" b="1" dirty="0"/>
              <a:t> </a:t>
            </a:r>
            <a:r>
              <a:rPr lang="fr-BE" sz="1400" b="1" dirty="0" err="1"/>
              <a:t>after</a:t>
            </a:r>
            <a:r>
              <a:rPr lang="fr-BE" sz="1400" b="1" dirty="0"/>
              <a:t> system reboot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Interface to TRYTON &amp; PGADMIN</a:t>
            </a:r>
          </a:p>
          <a:p>
            <a:r>
              <a:rPr lang="fr-BE" sz="1400" dirty="0"/>
              <a:t>Setting up &amp; </a:t>
            </a:r>
            <a:r>
              <a:rPr lang="fr-BE" sz="1400" dirty="0" err="1"/>
              <a:t>Exploring</a:t>
            </a:r>
            <a:r>
              <a:rPr lang="fr-BE" sz="1400" dirty="0"/>
              <a:t> the pgadmin4 interface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Logging</a:t>
            </a:r>
            <a:r>
              <a:rPr lang="fr-BE" sz="1400" dirty="0">
                <a:solidFill>
                  <a:schemeClr val="accent1"/>
                </a:solidFill>
              </a:rPr>
              <a:t> &amp; </a:t>
            </a:r>
            <a:r>
              <a:rPr lang="fr-BE" sz="1400" dirty="0" err="1">
                <a:solidFill>
                  <a:schemeClr val="accent1"/>
                </a:solidFill>
              </a:rPr>
              <a:t>Logout</a:t>
            </a:r>
            <a:endParaRPr lang="fr-BE" sz="1400" b="1" dirty="0"/>
          </a:p>
          <a:p>
            <a:endParaRPr lang="fr-BE" sz="1400" b="1" dirty="0"/>
          </a:p>
          <a:p>
            <a:br>
              <a:rPr lang="fr-BE" sz="1400" b="1" dirty="0"/>
            </a:br>
            <a:br>
              <a:rPr lang="fr-BE" sz="1400" b="1" dirty="0"/>
            </a:br>
            <a:r>
              <a:rPr lang="fr-BE" sz="1400" dirty="0" err="1"/>
              <a:t>Working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/>
              <a:t>Backing up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endParaRPr lang="fr-BE" sz="1400" b="1" dirty="0"/>
          </a:p>
          <a:p>
            <a:r>
              <a:rPr lang="fr-BE" sz="1400" dirty="0" err="1"/>
              <a:t>Restoring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br>
              <a:rPr lang="fr-BE" sz="1400" b="1" dirty="0"/>
            </a:br>
            <a:r>
              <a:rPr lang="fr-BE" sz="1400" dirty="0" err="1"/>
              <a:t>Managing</a:t>
            </a:r>
            <a:r>
              <a:rPr lang="fr-BE" sz="1400" dirty="0"/>
              <a:t> multiple </a:t>
            </a:r>
            <a:r>
              <a:rPr lang="fr-BE" sz="1400" dirty="0" err="1"/>
              <a:t>databases</a:t>
            </a:r>
            <a:r>
              <a:rPr lang="fr-BE" sz="1400" dirty="0"/>
              <a:t> in a </a:t>
            </a:r>
            <a:r>
              <a:rPr lang="fr-BE" sz="1400" dirty="0" err="1"/>
              <a:t>Database</a:t>
            </a:r>
            <a:r>
              <a:rPr lang="fr-BE" sz="1400" dirty="0"/>
              <a:t> Container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Next topics</a:t>
            </a:r>
          </a:p>
          <a:p>
            <a:r>
              <a:rPr lang="fr-BE" sz="1400" b="1" dirty="0"/>
              <a:t>Documentation points </a:t>
            </a:r>
            <a:r>
              <a:rPr lang="fr-BE" sz="1400" b="1" dirty="0" err="1"/>
              <a:t>still</a:t>
            </a:r>
            <a:r>
              <a:rPr lang="fr-BE" sz="1400" b="1" dirty="0"/>
              <a:t> to </a:t>
            </a:r>
            <a:r>
              <a:rPr lang="fr-BE" sz="1400" b="1" dirty="0" err="1"/>
              <a:t>be</a:t>
            </a:r>
            <a:r>
              <a:rPr lang="fr-BE" sz="1400" b="1" dirty="0"/>
              <a:t> </a:t>
            </a:r>
            <a:r>
              <a:rPr lang="fr-BE" sz="1400" b="1" dirty="0" err="1"/>
              <a:t>resolved</a:t>
            </a:r>
            <a:endParaRPr lang="fr-BE" sz="1400" b="1" dirty="0"/>
          </a:p>
          <a:p>
            <a:r>
              <a:rPr lang="fr-BE" sz="1400" b="1" dirty="0"/>
              <a:t>Links of </a:t>
            </a:r>
            <a:r>
              <a:rPr lang="fr-BE" sz="1400" b="1" dirty="0" err="1"/>
              <a:t>interest</a:t>
            </a:r>
            <a:endParaRPr lang="fr-BE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209788" y="2960668"/>
            <a:ext cx="497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4FC0-24DB-476C-82CF-2A1C16EDC9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0068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2C1CF-3D1A-4DCA-9C8E-839665AC68F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administration.database.post01.restore.binary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C8401-A89D-4B83-9E9A-6C53EE1A8BEC}"/>
              </a:ext>
            </a:extLst>
          </p:cNvPr>
          <p:cNvSpPr txBox="1"/>
          <p:nvPr/>
        </p:nvSpPr>
        <p:spPr>
          <a:xfrm>
            <a:off x="838200" y="1014452"/>
            <a:ext cx="91432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/>
              <a:t># Step 1 : docker stop/start containers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Write-Host "1. Docker stop/start containers"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docker stop post01-postgres post01</a:t>
            </a:r>
          </a:p>
          <a:p>
            <a:r>
              <a:rPr lang="en-BE" sz="1400" dirty="0"/>
              <a:t>docker start post01-postgres post01</a:t>
            </a:r>
          </a:p>
          <a:p>
            <a:endParaRPr lang="en-BE" sz="1400" dirty="0"/>
          </a:p>
          <a:p>
            <a:r>
              <a:rPr lang="en-BE" sz="1400" dirty="0"/>
              <a:t># Step 3 : drop and create post01-copy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Write-Host "3. Drop and create post01-copy"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dropdb</a:t>
            </a:r>
            <a:r>
              <a:rPr lang="en-BE" sz="1400" dirty="0"/>
              <a:t> -f -U </a:t>
            </a:r>
            <a:r>
              <a:rPr lang="en-BE" sz="1400" dirty="0" err="1"/>
              <a:t>postgres</a:t>
            </a:r>
            <a:r>
              <a:rPr lang="en-BE" sz="1400" dirty="0"/>
              <a:t> post01-copy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createdb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-T template0 post01-copy</a:t>
            </a:r>
          </a:p>
          <a:p>
            <a:endParaRPr lang="en-BE" sz="1400" dirty="0"/>
          </a:p>
          <a:p>
            <a:r>
              <a:rPr lang="en-BE" sz="1400" dirty="0"/>
              <a:t># Step 4.1 : import inside container (optional ; function of step 1.2 above)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Write-Host "4.1. Import inside container"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docker cp post01-db-backup.tar post01-postgres:/post01-db-backup.tar</a:t>
            </a:r>
          </a:p>
          <a:p>
            <a:endParaRPr lang="en-BE" sz="1400" dirty="0"/>
          </a:p>
          <a:p>
            <a:r>
              <a:rPr lang="en-BE" sz="1400" dirty="0"/>
              <a:t># Step 4.2 : restore post01-copy from post01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Write-Host "4.2. Restore post01-copy from post01"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docker exec -</a:t>
            </a:r>
            <a:r>
              <a:rPr lang="en-BE" sz="1400" dirty="0" err="1"/>
              <a:t>i</a:t>
            </a:r>
            <a:r>
              <a:rPr lang="en-BE" sz="1400" dirty="0"/>
              <a:t> post01-postgres </a:t>
            </a:r>
            <a:r>
              <a:rPr lang="en-BE" sz="1400" b="1" dirty="0" err="1"/>
              <a:t>pg_restore</a:t>
            </a:r>
            <a:r>
              <a:rPr lang="en-BE" sz="1400" b="1" dirty="0"/>
              <a:t> </a:t>
            </a:r>
            <a:r>
              <a:rPr lang="en-BE" sz="1400" dirty="0"/>
              <a:t>-Ft -U </a:t>
            </a:r>
            <a:r>
              <a:rPr lang="en-BE" sz="1400" dirty="0" err="1"/>
              <a:t>postgres</a:t>
            </a:r>
            <a:r>
              <a:rPr lang="en-BE" sz="1400" dirty="0"/>
              <a:t> </a:t>
            </a:r>
            <a:r>
              <a:rPr lang="en-BE" sz="1400" b="1" dirty="0"/>
              <a:t>-d post01-copy </a:t>
            </a:r>
            <a:r>
              <a:rPr lang="en-BE" sz="1400" dirty="0"/>
              <a:t>-v ./post01-db-backup.tar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096A-2AF8-4E02-BE72-F12164EB20A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655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administration.database.post01.restore.character.createNot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512786"/>
            <a:ext cx="1135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"3. Drop and create post01-copy"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post01-copy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post01-db-backup.createNot.sql post01-postgres:/post01-db-backup.createNot.sql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-d post01-copy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post01-db-backup.createNot.sql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6704-9C7E-4305-A544-15CEAD9555EF}"/>
              </a:ext>
            </a:extLst>
          </p:cNvPr>
          <p:cNvSpPr txBox="1"/>
          <p:nvPr/>
        </p:nvSpPr>
        <p:spPr>
          <a:xfrm>
            <a:off x="838200" y="911667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administration.database.post01.restore.character.createYes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384610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state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"2. Status"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Start-Sleep -Seconds 20 # Replace by detecting database is 'up'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tiu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-c '\l+'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post01-db-backup.createYes.sql post01-postgres:/post01-db-backup.createYes.sql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 [!!! DROP &amp; CREATE inside 'post01-db-backup.createYes.sql']"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post01-db-backup.createYes.sql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30C9-8798-4DEF-A28F-0283765AB9E9}"/>
              </a:ext>
            </a:extLst>
          </p:cNvPr>
          <p:cNvSpPr txBox="1"/>
          <p:nvPr/>
        </p:nvSpPr>
        <p:spPr>
          <a:xfrm>
            <a:off x="838200" y="921296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15769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Multi-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0530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77166" y="2421082"/>
            <a:ext cx="10726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 or permanent »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database</a:t>
            </a:r>
            <a:r>
              <a:rPr lang="fr-BE" dirty="0"/>
              <a:t> container hosts a </a:t>
            </a:r>
            <a:r>
              <a:rPr lang="fr-BE" dirty="0" err="1"/>
              <a:t>database</a:t>
            </a:r>
            <a:r>
              <a:rPr lang="fr-BE" dirty="0"/>
              <a:t> server accessible </a:t>
            </a:r>
            <a:r>
              <a:rPr lang="fr-BE" dirty="0" err="1"/>
              <a:t>with</a:t>
            </a:r>
            <a:r>
              <a:rPr lang="fr-BE" dirty="0"/>
              <a:t> default port 5432:5432 (adaptable).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Initially</a:t>
            </a:r>
            <a:r>
              <a:rPr lang="fr-BE" dirty="0"/>
              <a:t>, the </a:t>
            </a:r>
            <a:r>
              <a:rPr lang="fr-BE" dirty="0" err="1"/>
              <a:t>database</a:t>
            </a:r>
            <a:r>
              <a:rPr lang="fr-BE" dirty="0"/>
              <a:t> server </a:t>
            </a:r>
            <a:r>
              <a:rPr lang="fr-BE" dirty="0" err="1"/>
              <a:t>is</a:t>
            </a:r>
            <a:r>
              <a:rPr lang="fr-BE" dirty="0"/>
              <a:t> setup in the script to manage one </a:t>
            </a:r>
            <a:r>
              <a:rPr lang="fr-BE" dirty="0" err="1"/>
              <a:t>database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prudent to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Log out of TRYTON client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Double-check in the script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files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deleted</a:t>
            </a:r>
            <a:r>
              <a:rPr lang="fr-BE" dirty="0"/>
              <a:t> or </a:t>
            </a:r>
            <a:r>
              <a:rPr lang="fr-BE" dirty="0" err="1"/>
              <a:t>preserved</a:t>
            </a:r>
            <a:endParaRPr lang="fr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966973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72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Backup a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&amp; Restore </a:t>
            </a:r>
            <a:r>
              <a:rPr lang="fr-BE" dirty="0" err="1"/>
              <a:t>it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EC59D-26FC-4107-A772-16D7F3059961}"/>
              </a:ext>
            </a:extLst>
          </p:cNvPr>
          <p:cNvSpPr txBox="1"/>
          <p:nvPr/>
        </p:nvSpPr>
        <p:spPr>
          <a:xfrm>
            <a:off x="963323" y="2353382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backup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initially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doing</a:t>
            </a:r>
            <a:r>
              <a:rPr lang="fr-BE" dirty="0"/>
              <a:t> </a:t>
            </a:r>
            <a:r>
              <a:rPr lang="fr-BE" dirty="0" err="1"/>
              <a:t>so</a:t>
            </a:r>
            <a:r>
              <a:rPr lang="fr-BE" dirty="0"/>
              <a:t>, </a:t>
            </a:r>
            <a:r>
              <a:rPr lang="fr-BE" dirty="0" err="1"/>
              <a:t>you</a:t>
            </a:r>
            <a:r>
              <a:rPr lang="fr-BE" dirty="0"/>
              <a:t> have a « </a:t>
            </a:r>
            <a:r>
              <a:rPr lang="fr-BE" dirty="0" err="1"/>
              <a:t>fresh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restored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5D4B3-7B30-48B2-BF50-E302B07C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3" y="970684"/>
            <a:ext cx="4924425" cy="123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4084D-D894-4A29-8ED8-18BDDBC46908}"/>
              </a:ext>
            </a:extLst>
          </p:cNvPr>
          <p:cNvSpPr txBox="1"/>
          <p:nvPr/>
        </p:nvSpPr>
        <p:spPr>
          <a:xfrm>
            <a:off x="963323" y="4877708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restore a </a:t>
            </a:r>
            <a:r>
              <a:rPr lang="fr-BE" dirty="0" err="1"/>
              <a:t>database</a:t>
            </a:r>
            <a:r>
              <a:rPr lang="fr-BE" dirty="0"/>
              <a:t> backup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this</a:t>
            </a:r>
            <a:r>
              <a:rPr lang="fr-BE" dirty="0"/>
              <a:t> moment </a:t>
            </a:r>
            <a:r>
              <a:rPr lang="fr-BE" dirty="0" err="1"/>
              <a:t>onwards</a:t>
            </a:r>
            <a:r>
              <a:rPr lang="fr-BE" dirty="0"/>
              <a:t>, </a:t>
            </a:r>
            <a:r>
              <a:rPr lang="fr-BE" dirty="0" err="1"/>
              <a:t>when</a:t>
            </a:r>
            <a:r>
              <a:rPr lang="fr-BE" dirty="0"/>
              <a:t> login </a:t>
            </a:r>
            <a:r>
              <a:rPr lang="fr-BE" dirty="0" err="1"/>
              <a:t>into</a:t>
            </a:r>
            <a:r>
              <a:rPr lang="fr-BE" dirty="0"/>
              <a:t> TRYTON, a </a:t>
            </a:r>
            <a:r>
              <a:rPr lang="fr-BE" dirty="0" err="1"/>
              <a:t>choice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databases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proposed</a:t>
            </a:r>
            <a:endParaRPr lang="fr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2B46D-6FC6-421E-8B53-FC40D977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8" y="3964107"/>
            <a:ext cx="49149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5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3D7F8-6F46-4224-AD32-6F0CA1B8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6130F-80B5-4827-BE9A-4DEF829FBBB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This follow-up documents </a:t>
            </a:r>
            <a:r>
              <a:rPr lang="fr-BE" dirty="0" err="1"/>
              <a:t>explain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88</a:t>
            </a:fld>
            <a:endParaRPr lang="en-BE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8F2B09-D87F-440A-837F-A1FAE6F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5591"/>
              </p:ext>
            </p:extLst>
          </p:nvPr>
        </p:nvGraphicFramePr>
        <p:xfrm>
          <a:off x="3141824" y="2183469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Topics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00.01</a:t>
                      </a:r>
                      <a:r>
                        <a:rPr lang="fr-BE" sz="1600" dirty="0"/>
                        <a:t> - Installation &amp; administration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05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Basic </a:t>
                      </a:r>
                      <a:r>
                        <a:rPr lang="fr-BE" sz="1600" dirty="0" err="1"/>
                        <a:t>functionality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</a:t>
                      </a:r>
                      <a:r>
                        <a:rPr lang="pl-PL" sz="1600" dirty="0"/>
                        <a:t>0.01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Purchase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Sale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80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Ancillaries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F9C265-2B42-4194-B7E5-FE0FF4980D3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89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2A2B1-9D67-4607-963E-776E80ECD16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3E3D0-23F5-42DF-9D34-D55C69A3C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90762"/>
              </p:ext>
            </p:extLst>
          </p:nvPr>
        </p:nvGraphicFramePr>
        <p:xfrm>
          <a:off x="838199" y="1615590"/>
          <a:ext cx="100043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885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6826465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6.0 - Doc 00.01 -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ready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91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28C0-56CE-4B4E-A40A-AB78B831AF4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29299</TotalTime>
  <Words>6685</Words>
  <Application>Microsoft Office PowerPoint</Application>
  <PresentationFormat>Widescreen</PresentationFormat>
  <Paragraphs>828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Office Theme</vt:lpstr>
      <vt:lpstr>- Getting started - Administration</vt:lpstr>
      <vt:lpstr>Foreword</vt:lpstr>
      <vt:lpstr>Structure of material</vt:lpstr>
      <vt:lpstr>Structure  </vt:lpstr>
      <vt:lpstr>Scripts</vt:lpstr>
      <vt:lpstr>Database snapshots</vt:lpstr>
      <vt:lpstr>Table of Contents</vt:lpstr>
      <vt:lpstr>TOC </vt:lpstr>
      <vt:lpstr>Docker Installation</vt:lpstr>
      <vt:lpstr>Installation </vt:lpstr>
      <vt:lpstr>Motivation </vt:lpstr>
      <vt:lpstr>Container Installation</vt:lpstr>
      <vt:lpstr>Motivation</vt:lpstr>
      <vt:lpstr>Structure</vt:lpstr>
      <vt:lpstr>Docker Image </vt:lpstr>
      <vt:lpstr>Commands </vt:lpstr>
      <vt:lpstr>Commands </vt:lpstr>
      <vt:lpstr>Commands </vt:lpstr>
      <vt:lpstr>Docker Containers and their Host Environment</vt:lpstr>
      <vt:lpstr>Tryton - « Permanent » Data</vt:lpstr>
      <vt:lpstr>Principle</vt:lpstr>
      <vt:lpstr>Scripts</vt:lpstr>
      <vt:lpstr>./"Tryton 6.0 - Doc 00.01 - Installation &amp; administration.docker.tryt11.create.permanent.docker"</vt:lpstr>
      <vt:lpstr>./"Tryton 6.0 - Doc 00.01 - Installation &amp; administration.docker.tryt11.create.permanent.windows"</vt:lpstr>
      <vt:lpstr>Tryton - « Volatile » Data</vt:lpstr>
      <vt:lpstr>./"Tryton 6.0 - Doc 00.01 - Installation &amp; administration.docker.tryt11.create.volatile"</vt:lpstr>
      <vt:lpstr>PowerPoint Presentation</vt:lpstr>
      <vt:lpstr>Postgres - « Permanent » Data</vt:lpstr>
      <vt:lpstr>Principle</vt:lpstr>
      <vt:lpstr>Scripts</vt:lpstr>
      <vt:lpstr>./"Tryton 6.0 - Doc 00.01 - Installation &amp; administration.docker.post01.create"</vt:lpstr>
      <vt:lpstr>./"Tryton 6.0 - Doc 00.01 - Installation &amp; administration.docker.post01.create"</vt:lpstr>
      <vt:lpstr>Postgres in Host</vt:lpstr>
      <vt:lpstr>Container Management</vt:lpstr>
      <vt:lpstr>Tryton Containers : Start - Stop - Status</vt:lpstr>
      <vt:lpstr>./"Tryton 6.0 - Doc 00.01 - Installation &amp; administration.docker.tryt11.stop" </vt:lpstr>
      <vt:lpstr>./"Tryton 6.0 - Doc 00.01 - Installation &amp; administration.docker.tryt11.start" </vt:lpstr>
      <vt:lpstr>./"Tryton 6.0 - Doc 00.01 - Installation &amp; administration.docker.tryt11.status" </vt:lpstr>
      <vt:lpstr>Container Uninstallation</vt:lpstr>
      <vt:lpstr>Motivation</vt:lpstr>
      <vt:lpstr>Tryton</vt:lpstr>
      <vt:lpstr>./"Tryton 6.0 - Doc 00.01 - Installation &amp; administration.docker.tryt11.delete"</vt:lpstr>
      <vt:lpstr>Postgres</vt:lpstr>
      <vt:lpstr>./"Tryton 6.0 - Doc 00.01 - Installation &amp; administration.docker.post01.delete"</vt:lpstr>
      <vt:lpstr>Container multi-versioning</vt:lpstr>
      <vt:lpstr>Motivation</vt:lpstr>
      <vt:lpstr>Installing containers built from « tryton/tryton » images with different « tags »</vt:lpstr>
      <vt:lpstr>System Reboot</vt:lpstr>
      <vt:lpstr>After Reboot</vt:lpstr>
      <vt:lpstr>User Interface</vt:lpstr>
      <vt:lpstr>PgAdmin4</vt:lpstr>
      <vt:lpstr>pgAdmin4</vt:lpstr>
      <vt:lpstr>Create servers to connect to the databases</vt:lpstr>
      <vt:lpstr>Server 1 - Connect to « tryt11 » database in « tryt11-postgres » container</vt:lpstr>
      <vt:lpstr>Server 2 - Connect to « postgres » database in « post01-postgres » container</vt:lpstr>
      <vt:lpstr>« Tryton » - Initial Database State</vt:lpstr>
      <vt:lpstr>« Tryton » - Initial Database State</vt:lpstr>
      <vt:lpstr>Tryton</vt:lpstr>
      <vt:lpstr>Login / Logout</vt:lpstr>
      <vt:lpstr>Tryton Login</vt:lpstr>
      <vt:lpstr>Tryton Logout</vt:lpstr>
      <vt:lpstr>Database Operations</vt:lpstr>
      <vt:lpstr>Tryton</vt:lpstr>
      <vt:lpstr>./"Tryton 6.0 - Doc 00.01 - Installation &amp; administration.database.tryt11.query"</vt:lpstr>
      <vt:lpstr>Postgres</vt:lpstr>
      <vt:lpstr>Populate a sample UTF8 table to verify backup/restore correctness </vt:lpstr>
      <vt:lpstr>Scripts</vt:lpstr>
      <vt:lpstr>Scripts</vt:lpstr>
      <vt:lpstr>Database Backup</vt:lpstr>
      <vt:lpstr>Motivation</vt:lpstr>
      <vt:lpstr>Documentation</vt:lpstr>
      <vt:lpstr>Tryton</vt:lpstr>
      <vt:lpstr>./"Tryton 6.0 - Doc 00.01 - Installation &amp; administration.database.tryt11.backup"</vt:lpstr>
      <vt:lpstr>Postgres</vt:lpstr>
      <vt:lpstr>Postgres - Backup - Redirection - Incorrect result</vt:lpstr>
      <vt:lpstr>./"Tryton 6.0 - Doc 00.01 - Installation &amp; administration.database.post01.backup"</vt:lpstr>
      <vt:lpstr>Database Restore</vt:lpstr>
      <vt:lpstr>Tryton</vt:lpstr>
      <vt:lpstr>./"Tryton 6.0 - Doc 00.01 - Installation &amp; administration.database.tryt11.restore"</vt:lpstr>
      <vt:lpstr>Postgres</vt:lpstr>
      <vt:lpstr>./"Tryton 6.0 - Doc 00.01 - Installation &amp; administration.database.post01.restore.binary"</vt:lpstr>
      <vt:lpstr>./"Tryton 6.0 - Doc 00.01 - Installation &amp; administration.database.post01.restore.character.createNot"</vt:lpstr>
      <vt:lpstr>./"Tryton 6.0 - Doc 00.01 - Installation &amp; administration.database.post01.restore.character.createYes"</vt:lpstr>
      <vt:lpstr>Multi-database Container</vt:lpstr>
      <vt:lpstr>« Tryton Database Server » Container</vt:lpstr>
      <vt:lpstr>Backup a Tryton Database &amp; Restore it to another name</vt:lpstr>
      <vt:lpstr>Next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1485</cp:revision>
  <dcterms:created xsi:type="dcterms:W3CDTF">2021-02-17T17:09:00Z</dcterms:created>
  <dcterms:modified xsi:type="dcterms:W3CDTF">2021-05-20T13:54:39Z</dcterms:modified>
</cp:coreProperties>
</file>