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18" r:id="rId5"/>
    <p:sldId id="1891" r:id="rId6"/>
    <p:sldId id="1897" r:id="rId7"/>
    <p:sldId id="1912" r:id="rId8"/>
    <p:sldId id="1915" r:id="rId9"/>
    <p:sldId id="1927" r:id="rId10"/>
    <p:sldId id="1929" r:id="rId11"/>
    <p:sldId id="1930" r:id="rId12"/>
    <p:sldId id="1928" r:id="rId13"/>
    <p:sldId id="1913" r:id="rId14"/>
    <p:sldId id="1904" r:id="rId15"/>
    <p:sldId id="1906" r:id="rId16"/>
    <p:sldId id="1910" r:id="rId17"/>
    <p:sldId id="1909" r:id="rId18"/>
    <p:sldId id="1921" r:id="rId19"/>
    <p:sldId id="1923" r:id="rId20"/>
    <p:sldId id="1917" r:id="rId21"/>
    <p:sldId id="1918" r:id="rId22"/>
    <p:sldId id="1919" r:id="rId23"/>
    <p:sldId id="1914" r:id="rId24"/>
    <p:sldId id="1926" r:id="rId25"/>
    <p:sldId id="1920" r:id="rId26"/>
    <p:sldId id="1922" r:id="rId27"/>
    <p:sldId id="1925" r:id="rId28"/>
    <p:sldId id="19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182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2FC1-F946-EAFF-5A8F-8EDA5586EE83}"/>
              </a:ext>
            </a:extLst>
          </p:cNvPr>
          <p:cNvSpPr txBox="1"/>
          <p:nvPr userDrawn="1"/>
        </p:nvSpPr>
        <p:spPr>
          <a:xfrm>
            <a:off x="10078027" y="6511637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042AC-779E-5148-F4B5-A76AC4AE913B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DCB16-F2B3-E1D2-7F8D-1132A67EED09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4ED82-7277-C32B-F49F-A08E229EEC81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256A5-F679-3129-B148-AA3507DD6917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35033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29749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19990-DCD4-751F-29D1-2C6570A014DE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5371E-E1D9-46E1-ACF7-93BFBB829090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FC4F5-2D19-CA1B-4F49-C5E4E8CE8EF7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1CE2-FC2E-A710-3297-7BFC83460743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5C074-3D7B-C193-0248-88BA90463ED0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55E3C-09C0-03E7-9896-E39D1B3E353D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1C2247-74DA-4D95-2035-EFC9A064EDC5}"/>
              </a:ext>
            </a:extLst>
          </p:cNvPr>
          <p:cNvSpPr txBox="1"/>
          <p:nvPr userDrawn="1"/>
        </p:nvSpPr>
        <p:spPr>
          <a:xfrm>
            <a:off x="5010727" y="6531044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dirty="0">
                <a:solidFill>
                  <a:schemeClr val="accent1">
                    <a:lumMod val="50000"/>
                  </a:schemeClr>
                </a:solidFill>
              </a:rPr>
              <a:t>www.tvcmedical.org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AC9F470E-473C-94AB-33EE-F4E01C69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9" y="1510372"/>
            <a:ext cx="7003798" cy="38372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TVC Medical</a:t>
            </a:r>
            <a:br>
              <a:rPr lang="en-US" sz="4000" b="1" dirty="0"/>
            </a:br>
            <a:r>
              <a:rPr lang="en-US" sz="4000" b="1" dirty="0"/>
              <a:t>-</a:t>
            </a:r>
            <a:br>
              <a:rPr lang="en-US" sz="4000" b="1" dirty="0"/>
            </a:br>
            <a:r>
              <a:rPr lang="en-US" sz="4000" b="1" dirty="0" err="1"/>
              <a:t>Insuffisance</a:t>
            </a:r>
            <a:r>
              <a:rPr lang="en-US" sz="4000" b="1" dirty="0"/>
              <a:t> </a:t>
            </a:r>
            <a:r>
              <a:rPr lang="en-US" sz="4000" b="1" dirty="0" err="1"/>
              <a:t>veineuse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b="1" dirty="0"/>
              <a:t>des </a:t>
            </a:r>
            <a:r>
              <a:rPr lang="en-US" sz="4000" b="1" dirty="0" err="1"/>
              <a:t>membres</a:t>
            </a:r>
            <a:r>
              <a:rPr lang="en-US" sz="4000" b="1" dirty="0"/>
              <a:t> </a:t>
            </a:r>
            <a:r>
              <a:rPr lang="en-US" sz="4000" b="1" dirty="0" err="1"/>
              <a:t>inférieurs</a:t>
            </a:r>
            <a:br>
              <a:rPr lang="en-US" sz="4000" b="1" dirty="0"/>
            </a:br>
            <a:r>
              <a:rPr lang="en-US" sz="4000" b="1" dirty="0"/>
              <a:t>-</a:t>
            </a:r>
            <a:br>
              <a:rPr lang="en-US" sz="4000" b="1" dirty="0"/>
            </a:br>
            <a:r>
              <a:rPr lang="en-US" sz="4000" b="1" dirty="0"/>
              <a:t>Etudes </a:t>
            </a:r>
            <a:r>
              <a:rPr lang="en-US" sz="4000" b="1" dirty="0" err="1"/>
              <a:t>statistiques</a:t>
            </a:r>
            <a:br>
              <a:rPr lang="en-US" sz="4000" b="1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898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4" y="1012545"/>
            <a:ext cx="5181486" cy="22424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21893" y="1134588"/>
            <a:ext cx="4578301" cy="511991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01 </a:t>
            </a:r>
            <a:r>
              <a:rPr lang="en-US" sz="2800" dirty="0" err="1"/>
              <a:t>Insuffisance</a:t>
            </a:r>
            <a:r>
              <a:rPr lang="en-US" sz="2800" dirty="0"/>
              <a:t> </a:t>
            </a:r>
            <a:r>
              <a:rPr lang="en-US" sz="2800" dirty="0" err="1"/>
              <a:t>veineuse</a:t>
            </a:r>
            <a:endParaRPr lang="en-US" sz="28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fr-BE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Classes [C]EAP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03 </a:t>
            </a:r>
            <a:r>
              <a:rPr lang="fr-BE" sz="2800" dirty="0"/>
              <a:t>Age, sexe, membre</a:t>
            </a:r>
            <a:endParaRPr lang="en-US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g01_tabl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6CC1E-C202-586B-2AD2-11A41FA4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26" y="1363257"/>
            <a:ext cx="6687483" cy="3057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4275F-1B4C-B4FE-87BB-019DCF5926D0}"/>
              </a:ext>
            </a:extLst>
          </p:cNvPr>
          <p:cNvSpPr txBox="1"/>
          <p:nvPr/>
        </p:nvSpPr>
        <p:spPr>
          <a:xfrm>
            <a:off x="982563" y="9939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Membre</a:t>
            </a:r>
            <a:r>
              <a:rPr lang="en-US" dirty="0"/>
              <a:t> ‘D’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1E6830-F577-C11A-5011-67328F927B13}"/>
              </a:ext>
            </a:extLst>
          </p:cNvPr>
          <p:cNvSpPr txBox="1"/>
          <p:nvPr/>
        </p:nvSpPr>
        <p:spPr>
          <a:xfrm rot="16200000">
            <a:off x="-618536" y="2600918"/>
            <a:ext cx="284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Membre</a:t>
            </a:r>
            <a:r>
              <a:rPr lang="en-US" dirty="0"/>
              <a:t> ‘G’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E8EAA-02EC-F16C-B868-55289D4ED284}"/>
              </a:ext>
            </a:extLst>
          </p:cNvPr>
          <p:cNvSpPr txBox="1"/>
          <p:nvPr/>
        </p:nvSpPr>
        <p:spPr>
          <a:xfrm>
            <a:off x="982563" y="4577243"/>
            <a:ext cx="10713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&lt;NA,C6&gt; : matrice principale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&lt;C0,C6&gt; : idem en supprimant ligne NA &amp; colonne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&lt;NA,C2&gt; : matrice contenant les signes cliniques « mineurs 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&lt;C0,C2&gt; : idem en supprimant ligne NA &amp; colonne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&lt;C3,C6&gt; : matrice contenant les signes cliniques « majeurs » [== « MBASU » en Afrique]</a:t>
            </a:r>
          </a:p>
          <a:p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8ACC6-9639-D0DF-EFE2-312510D8A505}"/>
              </a:ext>
            </a:extLst>
          </p:cNvPr>
          <p:cNvSpPr txBox="1"/>
          <p:nvPr/>
        </p:nvSpPr>
        <p:spPr>
          <a:xfrm>
            <a:off x="7999872" y="3631992"/>
            <a:ext cx="284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Paires des valeurs  G,D des classes [C]EAP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BF99863-B529-A613-8A93-388066E70D58}"/>
              </a:ext>
            </a:extLst>
          </p:cNvPr>
          <p:cNvSpPr/>
          <p:nvPr/>
        </p:nvSpPr>
        <p:spPr>
          <a:xfrm>
            <a:off x="8904320" y="376159"/>
            <a:ext cx="249012" cy="13593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C2AA955-C203-DF19-0DC5-D34311A36731}"/>
              </a:ext>
            </a:extLst>
          </p:cNvPr>
          <p:cNvSpPr/>
          <p:nvPr/>
        </p:nvSpPr>
        <p:spPr>
          <a:xfrm>
            <a:off x="8915882" y="1866672"/>
            <a:ext cx="237450" cy="792552"/>
          </a:xfrm>
          <a:prstGeom prst="leftBrace">
            <a:avLst>
              <a:gd name="adj1" fmla="val 8333"/>
              <a:gd name="adj2" fmla="val 488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EACF9-A16E-5133-4CFD-8402326CD42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76550" y="526431"/>
            <a:ext cx="6027770" cy="5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8D3CC0C-EE30-53FB-B66E-338F1DC2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590" y="0"/>
            <a:ext cx="2923243" cy="32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4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g01_tabl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E8EAA-02EC-F16C-B868-55289D4ED284}"/>
              </a:ext>
            </a:extLst>
          </p:cNvPr>
          <p:cNvSpPr txBox="1"/>
          <p:nvPr/>
        </p:nvSpPr>
        <p:spPr>
          <a:xfrm>
            <a:off x="739111" y="1292615"/>
            <a:ext cx="10713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Echantillon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326 patients [M+F], 652 membres, 771 classes [NA, C0…C6], 542 paires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Existe-t-il des paires dont la fréquence observée est « remarquable »</a:t>
            </a:r>
            <a:br>
              <a:rPr lang="fr-BE" dirty="0"/>
            </a:br>
            <a:endParaRPr lang="fr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Question 1 : matrice &lt;NA,C6&gt; pour sexes M+F</a:t>
            </a:r>
            <a:br>
              <a:rPr lang="fr-BE" dirty="0"/>
            </a:br>
            <a:br>
              <a:rPr lang="fr-BE" dirty="0"/>
            </a:br>
            <a:r>
              <a:rPr lang="fr-BE" dirty="0"/>
              <a:t>Questions ultérieures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Question 2 : on pourrait subdiviser matrice &lt;NA,C6&gt; en quatre parts : </a:t>
            </a:r>
            <a:br>
              <a:rPr lang="fr-BE" dirty="0"/>
            </a:br>
            <a:r>
              <a:rPr lang="fr-BE" dirty="0"/>
              <a:t>&lt;NA,C2&gt; == [MBASU présent] &amp; </a:t>
            </a:r>
            <a:br>
              <a:rPr lang="fr-BE" dirty="0"/>
            </a:br>
            <a:r>
              <a:rPr lang="fr-BE" dirty="0"/>
              <a:t>&lt;C3,C6&gt;  == [MBASU absent]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Question 3 : comparer matrices M et F</a:t>
            </a:r>
          </a:p>
        </p:txBody>
      </p:sp>
    </p:spTree>
    <p:extLst>
      <p:ext uri="{BB962C8B-B14F-4D97-AF65-F5344CB8AC3E}">
        <p14:creationId xmlns:p14="http://schemas.microsoft.com/office/powerpoint/2010/main" val="84699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g01_tabl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_nxn </a:t>
            </a:r>
            <a:r>
              <a:rPr lang="fr-FR" sz="3600" dirty="0"/>
              <a:t>&amp;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_nx2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E8EAA-02EC-F16C-B868-55289D4ED284}"/>
              </a:ext>
            </a:extLst>
          </p:cNvPr>
          <p:cNvSpPr txBox="1"/>
          <p:nvPr/>
        </p:nvSpPr>
        <p:spPr>
          <a:xfrm>
            <a:off x="5629663" y="4164888"/>
            <a:ext cx="583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Chaque matrice « 2x2 » est étudiée séparément</a:t>
            </a:r>
            <a:br>
              <a:rPr lang="fr-BE" dirty="0"/>
            </a:br>
            <a:r>
              <a:rPr lang="fr-BE" dirty="0"/>
              <a:t>Elles représentent les fréquences </a:t>
            </a:r>
            <a:br>
              <a:rPr lang="fr-BE" dirty="0"/>
            </a:br>
            <a:r>
              <a:rPr lang="fr-BE" dirty="0"/>
              <a:t>« absence, présence » de la classe CEAP étudiée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3B62F-DB9C-25D3-3613-90756D68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8" y="4003050"/>
            <a:ext cx="3410522" cy="2816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3A845-D431-5400-2391-3A5A400F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08" y="993925"/>
            <a:ext cx="4307362" cy="2766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BC37A-CFD2-21DF-1BEF-6BBFAC2268A4}"/>
              </a:ext>
            </a:extLst>
          </p:cNvPr>
          <p:cNvSpPr txBox="1"/>
          <p:nvPr/>
        </p:nvSpPr>
        <p:spPr>
          <a:xfrm>
            <a:off x="5629663" y="1128117"/>
            <a:ext cx="5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La matrice « </a:t>
            </a:r>
            <a:r>
              <a:rPr lang="fr-BE" dirty="0" err="1"/>
              <a:t>nxn</a:t>
            </a:r>
            <a:r>
              <a:rPr lang="fr-BE" dirty="0"/>
              <a:t> » est étudiée dans sa globalité</a:t>
            </a:r>
          </a:p>
        </p:txBody>
      </p:sp>
    </p:spTree>
    <p:extLst>
      <p:ext uri="{BB962C8B-B14F-4D97-AF65-F5344CB8AC3E}">
        <p14:creationId xmlns:p14="http://schemas.microsoft.com/office/powerpoint/2010/main" val="57706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g01_tabl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_nxn </a:t>
            </a:r>
            <a:r>
              <a:rPr lang="fr-FR" sz="3600" dirty="0"/>
              <a:t>&amp;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_nx2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3A845-D431-5400-2391-3A5A400F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9" y="919280"/>
            <a:ext cx="3248478" cy="20862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07E289-0B23-1E0D-28F8-C19A8F0FE123}"/>
              </a:ext>
            </a:extLst>
          </p:cNvPr>
          <p:cNvSpPr txBox="1"/>
          <p:nvPr/>
        </p:nvSpPr>
        <p:spPr>
          <a:xfrm>
            <a:off x="4397440" y="919280"/>
            <a:ext cx="779456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Fre1,2,3,4         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Marginal symmetry (Mc Nemar Bowker) test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Marginal Homogeneity (Stuart Maxwell) test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Cramer V test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Kendall tau test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Spearman test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Pearson test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Chi2 test   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Residual test         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Stuart Maxwell test 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Bowker test                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Permutation test    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Log linear test 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(nxn tables) Cohen's Kappa test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10AD0D-A043-1E7C-3BA9-C38F18886921}"/>
              </a:ext>
            </a:extLst>
          </p:cNvPr>
          <p:cNvCxnSpPr>
            <a:cxnSpLocks/>
          </p:cNvCxnSpPr>
          <p:nvPr/>
        </p:nvCxnSpPr>
        <p:spPr>
          <a:xfrm>
            <a:off x="767509" y="4497712"/>
            <a:ext cx="6762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04F0945-95E7-D368-E609-C724DF82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09" y="4706067"/>
            <a:ext cx="2460883" cy="2032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CEBDB-8C9E-A0EB-5DA4-43B215814C4B}"/>
              </a:ext>
            </a:extLst>
          </p:cNvPr>
          <p:cNvSpPr txBox="1"/>
          <p:nvPr/>
        </p:nvSpPr>
        <p:spPr>
          <a:xfrm>
            <a:off x="4397440" y="4626860"/>
            <a:ext cx="446316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(nx2 tables) Stuart Maxwell test        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(nx2 tables) Bowker test 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(nx2 tables) Fisher's Exact test            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(nx2 tables) Mc Nemar's test      </a:t>
            </a:r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(nx2 tables) Cohen's Kappa test 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58003-7CD4-CFED-D2ED-AF16D543F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757" y="3626099"/>
            <a:ext cx="2923243" cy="3226008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FA6995F5-344C-D392-5E42-FF0D5FD83FC1}"/>
              </a:ext>
            </a:extLst>
          </p:cNvPr>
          <p:cNvSpPr/>
          <p:nvPr/>
        </p:nvSpPr>
        <p:spPr>
          <a:xfrm>
            <a:off x="8940173" y="4026399"/>
            <a:ext cx="249012" cy="13593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6E7E0C8-ADAC-B2BF-15A7-4F267DB31D1A}"/>
              </a:ext>
            </a:extLst>
          </p:cNvPr>
          <p:cNvCxnSpPr>
            <a:cxnSpLocks/>
          </p:cNvCxnSpPr>
          <p:nvPr/>
        </p:nvCxnSpPr>
        <p:spPr>
          <a:xfrm>
            <a:off x="6130387" y="531845"/>
            <a:ext cx="4599991" cy="3094254"/>
          </a:xfrm>
          <a:prstGeom prst="bentConnector3">
            <a:avLst>
              <a:gd name="adj1" fmla="val 998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8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g01_tabl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_nxn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ABA71-7873-BF4F-1469-87886A24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85" y="389622"/>
            <a:ext cx="7097115" cy="6468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27912-FFF1-B5F6-C552-2CA3F780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6476"/>
            <a:ext cx="5094885" cy="45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g01_tabl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_nx2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7D4D8-01C3-9541-79DD-0841B166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04" y="895739"/>
            <a:ext cx="8193295" cy="59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Résultats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10AD0D-A043-1E7C-3BA9-C38F18886921}"/>
              </a:ext>
            </a:extLst>
          </p:cNvPr>
          <p:cNvCxnSpPr>
            <a:cxnSpLocks/>
          </p:cNvCxnSpPr>
          <p:nvPr/>
        </p:nvCxnSpPr>
        <p:spPr>
          <a:xfrm>
            <a:off x="733399" y="2221042"/>
            <a:ext cx="10795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8A32BF-2151-C3C4-00B3-70A44026DCF3}"/>
              </a:ext>
            </a:extLst>
          </p:cNvPr>
          <p:cNvSpPr txBox="1"/>
          <p:nvPr/>
        </p:nvSpPr>
        <p:spPr>
          <a:xfrm>
            <a:off x="4472085" y="3090446"/>
            <a:ext cx="6214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Contenu : Matrice testée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37CAD-F6E1-5A9F-3CFC-24E0295D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723494"/>
            <a:ext cx="3324689" cy="3077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6921A7-22DB-E290-8815-C3EF6A12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9" y="1038929"/>
            <a:ext cx="2934109" cy="866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59B3BE-6C8A-692E-2612-5324B9D209AC}"/>
              </a:ext>
            </a:extLst>
          </p:cNvPr>
          <p:cNvSpPr txBox="1"/>
          <p:nvPr/>
        </p:nvSpPr>
        <p:spPr>
          <a:xfrm>
            <a:off x="4472085" y="1064819"/>
            <a:ext cx="6214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Fichier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34101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Résultats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10AD0D-A043-1E7C-3BA9-C38F18886921}"/>
              </a:ext>
            </a:extLst>
          </p:cNvPr>
          <p:cNvCxnSpPr>
            <a:cxnSpLocks/>
          </p:cNvCxnSpPr>
          <p:nvPr/>
        </p:nvCxnSpPr>
        <p:spPr>
          <a:xfrm>
            <a:off x="767509" y="4003189"/>
            <a:ext cx="10795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E47B7A-632D-D758-3196-17A99CA6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9" y="1122362"/>
            <a:ext cx="10545647" cy="277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4FF39-EDC2-E0D6-5146-08262721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09" y="4133223"/>
            <a:ext cx="4793536" cy="2353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A32BF-2151-C3C4-00B3-70A44026DCF3}"/>
              </a:ext>
            </a:extLst>
          </p:cNvPr>
          <p:cNvSpPr txBox="1"/>
          <p:nvPr/>
        </p:nvSpPr>
        <p:spPr>
          <a:xfrm>
            <a:off x="5843685" y="4262966"/>
            <a:ext cx="62149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Key : identification du test</a:t>
            </a:r>
          </a:p>
          <a:p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Stat : résultat statistique</a:t>
            </a:r>
          </a:p>
          <a:p>
            <a:r>
              <a:rPr lang="fr-BE" sz="16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Pval</a:t>
            </a:r>
            <a:r>
              <a:rPr lang="fr-BE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: </a:t>
            </a:r>
            <a:r>
              <a:rPr lang="fr-BE" sz="16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pvalue</a:t>
            </a:r>
            <a:r>
              <a:rPr lang="fr-BE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relative au « Stat »</a:t>
            </a:r>
          </a:p>
          <a:p>
            <a:r>
              <a:rPr lang="fr-BE" sz="1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Sign_Stat</a:t>
            </a:r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: « Stat » sur une échelle de valeur</a:t>
            </a:r>
          </a:p>
          <a:p>
            <a:r>
              <a:rPr lang="fr-BE" sz="16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Sign_Pval</a:t>
            </a:r>
            <a:r>
              <a:rPr lang="fr-BE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: « </a:t>
            </a:r>
            <a:r>
              <a:rPr lang="fr-BE" sz="16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Pval</a:t>
            </a:r>
            <a:r>
              <a:rPr lang="fr-BE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 » sur une </a:t>
            </a:r>
            <a:r>
              <a:rPr lang="fr-BE" sz="16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échele</a:t>
            </a:r>
            <a:r>
              <a:rPr lang="fr-BE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de valeur</a:t>
            </a:r>
          </a:p>
          <a:p>
            <a:r>
              <a:rPr lang="fr-BE" sz="1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Ch</a:t>
            </a:r>
            <a:r>
              <a:rPr lang="fr-BE" sz="16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ck_info</a:t>
            </a:r>
            <a:r>
              <a:rPr lang="fr-BE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:  éventuelles préconditions non rencontrées</a:t>
            </a:r>
          </a:p>
          <a:p>
            <a:r>
              <a:rPr lang="fr-BE" sz="1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Fish_Pval</a:t>
            </a:r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: </a:t>
            </a:r>
            <a:r>
              <a:rPr lang="fr-BE" sz="1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pvalue</a:t>
            </a:r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de </a:t>
            </a:r>
            <a:r>
              <a:rPr lang="fr-BE" sz="1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fisher</a:t>
            </a:r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su</a:t>
            </a:r>
            <a:r>
              <a:rPr lang="fr-BE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 la globalité du test</a:t>
            </a:r>
            <a:endParaRPr lang="fr-BE" sz="1600" b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9BC1B-9DA9-0D11-DBE4-D3B25796A82B}"/>
              </a:ext>
            </a:extLst>
          </p:cNvPr>
          <p:cNvSpPr txBox="1"/>
          <p:nvPr/>
        </p:nvSpPr>
        <p:spPr>
          <a:xfrm>
            <a:off x="4945225" y="693309"/>
            <a:ext cx="636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Contenu : résultats des tests appliqués à la matrice</a:t>
            </a:r>
          </a:p>
        </p:txBody>
      </p:sp>
    </p:spTree>
    <p:extLst>
      <p:ext uri="{BB962C8B-B14F-4D97-AF65-F5344CB8AC3E}">
        <p14:creationId xmlns:p14="http://schemas.microsoft.com/office/powerpoint/2010/main" val="261929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Résultats : test « res1 » : table des résidus [console]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498C164-D94B-41D7-1682-66C64057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7" y="1033626"/>
            <a:ext cx="5222663" cy="2157969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718C0F-54F0-40A0-26B4-0EA238F3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2890"/>
            <a:ext cx="5901634" cy="2157969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B315F7-3300-59A8-0228-2EADBA55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67" y="3783963"/>
            <a:ext cx="5222663" cy="1903402"/>
          </a:xfrm>
          <a:prstGeom prst="rect">
            <a:avLst/>
          </a:prstGeom>
        </p:spPr>
      </p:pic>
      <p:pic>
        <p:nvPicPr>
          <p:cNvPr id="12" name="Picture 11" descr="A black screen with white dots and letters&#10;&#10;Description automatically generated">
            <a:extLst>
              <a:ext uri="{FF2B5EF4-FFF2-40B4-BE49-F238E27FC236}">
                <a16:creationId xmlns:a16="http://schemas.microsoft.com/office/drawing/2014/main" id="{507B677E-885E-6564-61CC-7C7A8DF77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83963"/>
            <a:ext cx="4652865" cy="25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7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4" y="1012545"/>
            <a:ext cx="5181486" cy="22424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21893" y="1134588"/>
            <a:ext cx="4578301" cy="511991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Insuffisance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veineuse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fr-BE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Classes [C]EAP</a:t>
            </a:r>
            <a:endParaRPr lang="en-US" sz="28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03 </a:t>
            </a:r>
            <a:r>
              <a:rPr lang="fr-BE" sz="2800" dirty="0"/>
              <a:t>Age, sexe, membre</a:t>
            </a:r>
            <a:endParaRPr lang="en-US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4" y="1012545"/>
            <a:ext cx="5181486" cy="22424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21893" y="1134588"/>
            <a:ext cx="4578301" cy="511991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01 </a:t>
            </a:r>
            <a:r>
              <a:rPr lang="en-US" sz="2800" dirty="0" err="1"/>
              <a:t>Insuffisance</a:t>
            </a:r>
            <a:r>
              <a:rPr lang="en-US" sz="2800" dirty="0"/>
              <a:t> </a:t>
            </a:r>
            <a:r>
              <a:rPr lang="en-US" sz="2800" dirty="0" err="1"/>
              <a:t>veineuse</a:t>
            </a:r>
            <a:endParaRPr lang="en-US" sz="28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fr-BE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Classes [C]EAP</a:t>
            </a:r>
            <a:endParaRPr lang="en-US" sz="28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 </a:t>
            </a:r>
            <a:r>
              <a:rPr lang="fr-B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Age, sexe, membre</a:t>
            </a:r>
            <a:endParaRPr lang="en-US" sz="2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4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g11_list_2xm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58003-7CD4-CFED-D2ED-AF16D543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1" y="1322629"/>
            <a:ext cx="2923243" cy="3226008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FA6995F5-344C-D392-5E42-FF0D5FD83FC1}"/>
              </a:ext>
            </a:extLst>
          </p:cNvPr>
          <p:cNvSpPr/>
          <p:nvPr/>
        </p:nvSpPr>
        <p:spPr>
          <a:xfrm>
            <a:off x="133350" y="2935633"/>
            <a:ext cx="305147" cy="7809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g11_list_2xm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5BCA7-2623-69BA-E0D7-05BA8754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3853544"/>
            <a:ext cx="5218419" cy="252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02A8F-4239-9C66-361D-494BAFAF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79" y="3853544"/>
            <a:ext cx="5426127" cy="2525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DE64D0-F1C6-99E3-8E7B-3F887C830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41" y="911139"/>
            <a:ext cx="5218418" cy="269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DD2204-7F1C-5167-51D1-DD21F9696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279" y="911139"/>
            <a:ext cx="5426128" cy="26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g11_list_2xm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F375E-4B1F-EB2E-195E-792A98FC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7" y="855194"/>
            <a:ext cx="11193437" cy="4401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DA62AA-E2BA-668F-A553-EE9149331790}"/>
              </a:ext>
            </a:extLst>
          </p:cNvPr>
          <p:cNvSpPr txBox="1"/>
          <p:nvPr/>
        </p:nvSpPr>
        <p:spPr>
          <a:xfrm>
            <a:off x="680500" y="5460368"/>
            <a:ext cx="113161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Note : ces programmes comparent 2 listes arbitrairement dénommées : </a:t>
            </a:r>
            <a:r>
              <a:rPr lang="fr-BE" sz="1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obsM</a:t>
            </a:r>
            <a:r>
              <a:rPr lang="fr-BE" sz="1600" b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&amp; </a:t>
            </a:r>
            <a:r>
              <a:rPr lang="fr-BE" sz="1600" b="0" dirty="0" err="1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obsF</a:t>
            </a:r>
            <a:endParaRPr lang="fr-BE" sz="1600" b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57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4" y="1012545"/>
            <a:ext cx="5181486" cy="2242441"/>
          </a:xfrm>
        </p:spPr>
        <p:txBody>
          <a:bodyPr/>
          <a:lstStyle/>
          <a:p>
            <a:r>
              <a:rPr lang="en-US" dirty="0" err="1"/>
              <a:t>Répertoire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51" y="217096"/>
            <a:ext cx="5181486" cy="585337"/>
          </a:xfrm>
        </p:spPr>
        <p:txBody>
          <a:bodyPr>
            <a:normAutofit/>
          </a:bodyPr>
          <a:lstStyle/>
          <a:p>
            <a:r>
              <a:rPr lang="fr-FR" sz="3200" dirty="0"/>
              <a:t>Répertoire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fr-FR" smtClean="0"/>
              <a:pPr/>
              <a:t>22/09/2024</a:t>
            </a:fld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7053A-4CD9-7C89-3701-40E2281E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373" y="0"/>
            <a:ext cx="1248627" cy="1895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655A7-8258-E38C-BDA0-6A232744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9" y="2302287"/>
            <a:ext cx="3753374" cy="838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A2B37E-32F1-8BDF-BD2A-6BC478AD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394" y="2302287"/>
            <a:ext cx="2896004" cy="10860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580F8C-5EB1-B6BA-2775-0D013C6B4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690" y="2326569"/>
            <a:ext cx="2629267" cy="317226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2D2453-C1E0-7D77-6364-2FFF26EC4F99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4425253" y="2721446"/>
            <a:ext cx="758437" cy="119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30A73D-D1DA-AA72-F35E-A87D7E592639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7812957" y="2845288"/>
            <a:ext cx="758437" cy="106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91A56A-E587-1613-B969-4E6F74F739E0}"/>
              </a:ext>
            </a:extLst>
          </p:cNvPr>
          <p:cNvSpPr txBox="1"/>
          <p:nvPr/>
        </p:nvSpPr>
        <p:spPr>
          <a:xfrm>
            <a:off x="5140147" y="1790577"/>
            <a:ext cx="2629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Les tests statistiques</a:t>
            </a:r>
            <a:endParaRPr lang="fr-FR" sz="1600" b="0" dirty="0"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55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Objectif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2B157-658A-681D-159D-4FED226D53B8}"/>
              </a:ext>
            </a:extLst>
          </p:cNvPr>
          <p:cNvSpPr txBox="1"/>
          <p:nvPr/>
        </p:nvSpPr>
        <p:spPr>
          <a:xfrm>
            <a:off x="619124" y="1134842"/>
            <a:ext cx="9915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Etudier un échantillon de 362 patients souffrant d’insuffisance veineuse aux membres inférieurs [étude rétrospective]</a:t>
            </a:r>
            <a:br>
              <a:rPr lang="fr-BE" sz="2400" dirty="0"/>
            </a:br>
            <a:endParaRPr lang="fr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Propriétés étudiées :</a:t>
            </a:r>
            <a:br>
              <a:rPr lang="fr-BE" sz="2400" dirty="0"/>
            </a:br>
            <a:r>
              <a:rPr lang="fr-BE" sz="2400" dirty="0"/>
              <a:t>- Membre : Signes cliniques [C]EAP : œdème, ulcère, etc.</a:t>
            </a:r>
            <a:br>
              <a:rPr lang="fr-BE" sz="2400" dirty="0"/>
            </a:br>
            <a:r>
              <a:rPr lang="fr-BE" sz="2400" dirty="0"/>
              <a:t>- Patient : Age, sexe, …</a:t>
            </a:r>
            <a:br>
              <a:rPr lang="fr-FR" sz="2400" dirty="0"/>
            </a:b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Etapes suivantes :</a:t>
            </a:r>
            <a:br>
              <a:rPr lang="fr-BE" sz="2400" dirty="0"/>
            </a:br>
            <a:r>
              <a:rPr lang="fr-BE" sz="2400" dirty="0"/>
              <a:t>- 4.000 patients</a:t>
            </a:r>
            <a:br>
              <a:rPr lang="fr-BE" sz="2400" dirty="0"/>
            </a:br>
            <a:r>
              <a:rPr lang="fr-BE" sz="2400" dirty="0"/>
              <a:t>- </a:t>
            </a:r>
            <a:r>
              <a:rPr lang="fr-FR" sz="2400" dirty="0"/>
              <a:t>Utilisation AI pour analyse des signes cliniques</a:t>
            </a:r>
            <a:endParaRPr lang="fr-BE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FA0B62-5491-42AF-1AC0-5564E61D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437" y="1354703"/>
            <a:ext cx="1524213" cy="53061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DAE806-8B17-A5E8-F82B-95967D6C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633" y="5164384"/>
            <a:ext cx="237205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 fontScale="90000"/>
          </a:bodyPr>
          <a:lstStyle/>
          <a:p>
            <a:r>
              <a:rPr lang="fr-BE" sz="3600" dirty="0"/>
              <a:t>Classification CEAP de l’insuffisance veineuse</a:t>
            </a:r>
            <a:br>
              <a:rPr lang="fr-BE" sz="3600" dirty="0"/>
            </a:br>
            <a:r>
              <a:rPr lang="fr-BE" sz="3600" dirty="0"/>
              <a:t>des membres inférieurs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5C424F-BA0C-2AEE-2581-265D31A2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5" y="2458392"/>
            <a:ext cx="5868219" cy="31722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32B157-658A-681D-159D-4FED226D53B8}"/>
              </a:ext>
            </a:extLst>
          </p:cNvPr>
          <p:cNvSpPr txBox="1"/>
          <p:nvPr/>
        </p:nvSpPr>
        <p:spPr>
          <a:xfrm>
            <a:off x="619124" y="1436991"/>
            <a:ext cx="7685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[C] : signes cliniques : C0…C6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Ajout : NA : pas d’insuffisance veineuse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13ABA-8C72-9C9A-579A-C609BD0D10B0}"/>
              </a:ext>
            </a:extLst>
          </p:cNvPr>
          <p:cNvSpPr txBox="1"/>
          <p:nvPr/>
        </p:nvSpPr>
        <p:spPr>
          <a:xfrm>
            <a:off x="7025950" y="2821251"/>
            <a:ext cx="493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1 patient de sexe M ou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2 membres par patient G ou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classes possibles par membre</a:t>
            </a:r>
            <a:br>
              <a:rPr lang="fr-BE" dirty="0"/>
            </a:br>
            <a:r>
              <a:rPr lang="fr-BE" dirty="0"/>
              <a:t>- soit 1 : NA</a:t>
            </a:r>
            <a:br>
              <a:rPr lang="fr-BE" dirty="0"/>
            </a:br>
            <a:r>
              <a:rPr lang="fr-BE" dirty="0"/>
              <a:t>- soit 7 max : C0 … C6</a:t>
            </a:r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7B30D3-F7A0-1A39-821F-3AEE124272E1}"/>
              </a:ext>
            </a:extLst>
          </p:cNvPr>
          <p:cNvCxnSpPr/>
          <p:nvPr/>
        </p:nvCxnSpPr>
        <p:spPr>
          <a:xfrm>
            <a:off x="6839338" y="2821251"/>
            <a:ext cx="0" cy="2688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E921E-0168-64EF-3902-BC41F95BAAB5}"/>
              </a:ext>
            </a:extLst>
          </p:cNvPr>
          <p:cNvSpPr txBox="1"/>
          <p:nvPr/>
        </p:nvSpPr>
        <p:spPr>
          <a:xfrm>
            <a:off x="547590" y="6125905"/>
            <a:ext cx="105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Note : « EAP » concerne d’autres classifications peu utilisées</a:t>
            </a:r>
          </a:p>
        </p:txBody>
      </p:sp>
    </p:spTree>
    <p:extLst>
      <p:ext uri="{BB962C8B-B14F-4D97-AF65-F5344CB8AC3E}">
        <p14:creationId xmlns:p14="http://schemas.microsoft.com/office/powerpoint/2010/main" val="180069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Nature des questions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2B157-658A-681D-159D-4FED226D53B8}"/>
              </a:ext>
            </a:extLst>
          </p:cNvPr>
          <p:cNvSpPr txBox="1"/>
          <p:nvPr/>
        </p:nvSpPr>
        <p:spPr>
          <a:xfrm>
            <a:off x="469834" y="1145001"/>
            <a:ext cx="106615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Etude pionnière pour le bassin d’Afrique centrale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TVC Medical est la seule institution spécialisée dans ce domaine</a:t>
            </a:r>
            <a:br>
              <a:rPr lang="fr-BE" sz="2400" dirty="0"/>
            </a:br>
            <a:endParaRPr lang="fr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Il n’y a pas de liste de questions « précises »…</a:t>
            </a:r>
            <a:br>
              <a:rPr lang="fr-BE" sz="2400" dirty="0"/>
            </a:br>
            <a:r>
              <a:rPr lang="fr-BE" sz="2400" dirty="0"/>
              <a:t>Mais on peut évoquer :</a:t>
            </a:r>
          </a:p>
          <a:p>
            <a:endParaRPr lang="fr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Prévalence des classes [C]EAP ou des paires de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/>
              <a:t>Relation des [C]EAP en f : âge, sexe, latéralité du membre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FA0B62-5491-42AF-1AC0-5564E61D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437" y="1354703"/>
            <a:ext cx="1524213" cy="53061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DAE806-8B17-A5E8-F82B-95967D6C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633" y="5164384"/>
            <a:ext cx="237205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AC9F470E-473C-94AB-33EE-F4E01C69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9" y="1510372"/>
            <a:ext cx="7003798" cy="38372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TVC Medical</a:t>
            </a:r>
            <a:br>
              <a:rPr lang="en-US" sz="4000" b="1" dirty="0"/>
            </a:br>
            <a:r>
              <a:rPr lang="en-US" sz="4000" b="1" dirty="0"/>
              <a:t>-</a:t>
            </a:r>
            <a:br>
              <a:rPr lang="en-US" sz="4000" b="1" dirty="0"/>
            </a:br>
            <a:r>
              <a:rPr lang="en-US" sz="4000" b="1" dirty="0" err="1"/>
              <a:t>Insuffisance</a:t>
            </a:r>
            <a:r>
              <a:rPr lang="en-US" sz="4000" b="1" dirty="0"/>
              <a:t> </a:t>
            </a:r>
            <a:r>
              <a:rPr lang="en-US" sz="4000" b="1" dirty="0" err="1"/>
              <a:t>veineuse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b="1" dirty="0"/>
              <a:t>des </a:t>
            </a:r>
            <a:r>
              <a:rPr lang="en-US" sz="4000" b="1" dirty="0" err="1"/>
              <a:t>membres</a:t>
            </a:r>
            <a:r>
              <a:rPr lang="en-US" sz="4000" b="1" dirty="0"/>
              <a:t> </a:t>
            </a:r>
            <a:r>
              <a:rPr lang="en-US" sz="4000" b="1" dirty="0" err="1"/>
              <a:t>inférieurs</a:t>
            </a:r>
            <a:br>
              <a:rPr lang="en-US" sz="4000" b="1" dirty="0"/>
            </a:br>
            <a:r>
              <a:rPr lang="en-US" sz="4000" b="1" dirty="0"/>
              <a:t>-</a:t>
            </a:r>
            <a:br>
              <a:rPr lang="en-US" sz="4000" b="1" dirty="0"/>
            </a:b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résumé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727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[C]EAP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AAF39-2AEA-440A-E3B7-2B655618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86" y="-16248"/>
            <a:ext cx="2248214" cy="1848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0FE5C-E66C-86B7-B4EA-72FDEE95C887}"/>
              </a:ext>
            </a:extLst>
          </p:cNvPr>
          <p:cNvSpPr/>
          <p:nvPr/>
        </p:nvSpPr>
        <p:spPr>
          <a:xfrm>
            <a:off x="10155205" y="270306"/>
            <a:ext cx="1900968" cy="5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6AC71-89CD-608A-1D7B-795C04DF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26" y="1092669"/>
            <a:ext cx="6687483" cy="3057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488C5-D708-08F5-4E76-413274752E4B}"/>
              </a:ext>
            </a:extLst>
          </p:cNvPr>
          <p:cNvSpPr txBox="1"/>
          <p:nvPr/>
        </p:nvSpPr>
        <p:spPr>
          <a:xfrm>
            <a:off x="982563" y="72333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Membre</a:t>
            </a:r>
            <a:r>
              <a:rPr lang="en-US" dirty="0"/>
              <a:t> ‘D’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9A1D2-7F54-0256-DD6D-A7B21E40931A}"/>
              </a:ext>
            </a:extLst>
          </p:cNvPr>
          <p:cNvSpPr txBox="1"/>
          <p:nvPr/>
        </p:nvSpPr>
        <p:spPr>
          <a:xfrm rot="16200000">
            <a:off x="-618536" y="2330330"/>
            <a:ext cx="284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Membre</a:t>
            </a:r>
            <a:r>
              <a:rPr lang="en-US" dirty="0"/>
              <a:t> ‘G’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2F67D-C908-4853-EA96-0D70013C7540}"/>
              </a:ext>
            </a:extLst>
          </p:cNvPr>
          <p:cNvSpPr txBox="1"/>
          <p:nvPr/>
        </p:nvSpPr>
        <p:spPr>
          <a:xfrm>
            <a:off x="7999872" y="3417288"/>
            <a:ext cx="284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Paires des valeurs  G,D des classes [C]EAP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nxn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EDCDB0-BE3F-1156-00A1-D10FB14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26" y="4309171"/>
            <a:ext cx="3686689" cy="2391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DF2C76-8075-5211-6F10-569927CB2D20}"/>
              </a:ext>
            </a:extLst>
          </p:cNvPr>
          <p:cNvSpPr txBox="1"/>
          <p:nvPr/>
        </p:nvSpPr>
        <p:spPr>
          <a:xfrm>
            <a:off x="5152489" y="4989048"/>
            <a:ext cx="284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Paires des valeurs  G,D des classes [C]EAP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nx2</a:t>
            </a:r>
          </a:p>
        </p:txBody>
      </p:sp>
    </p:spTree>
    <p:extLst>
      <p:ext uri="{BB962C8B-B14F-4D97-AF65-F5344CB8AC3E}">
        <p14:creationId xmlns:p14="http://schemas.microsoft.com/office/powerpoint/2010/main" val="1329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7">
            <a:extLst>
              <a:ext uri="{FF2B5EF4-FFF2-40B4-BE49-F238E27FC236}">
                <a16:creationId xmlns:a16="http://schemas.microsoft.com/office/drawing/2014/main" id="{DE14AAE6-EB31-08E8-CDB7-3F5A34A2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97132"/>
            <a:ext cx="11572876" cy="796793"/>
          </a:xfrm>
        </p:spPr>
        <p:txBody>
          <a:bodyPr>
            <a:normAutofit/>
          </a:bodyPr>
          <a:lstStyle/>
          <a:p>
            <a:r>
              <a:rPr lang="fr-FR" sz="3600" dirty="0"/>
              <a:t>Age, Sexe, Membre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5BCA7-2623-69BA-E0D7-05BA8754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3853544"/>
            <a:ext cx="5218419" cy="252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02A8F-4239-9C66-361D-494BAFAF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79" y="3853544"/>
            <a:ext cx="5426127" cy="2525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DE64D0-F1C6-99E3-8E7B-3F887C830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41" y="911139"/>
            <a:ext cx="5218418" cy="269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DD2204-7F1C-5167-51D1-DD21F9696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279" y="911139"/>
            <a:ext cx="5426128" cy="26925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CAAF39-2AEA-440A-E3B7-2B655618D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786" y="-16248"/>
            <a:ext cx="2248214" cy="1848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0FE5C-E66C-86B7-B4EA-72FDEE95C887}"/>
              </a:ext>
            </a:extLst>
          </p:cNvPr>
          <p:cNvSpPr/>
          <p:nvPr/>
        </p:nvSpPr>
        <p:spPr>
          <a:xfrm>
            <a:off x="10198359" y="765110"/>
            <a:ext cx="1900968" cy="10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AC9F470E-473C-94AB-33EE-F4E01C69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9" y="1510372"/>
            <a:ext cx="7003798" cy="38372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TVC Medical</a:t>
            </a:r>
            <a:br>
              <a:rPr lang="en-US" sz="4000" b="1" dirty="0"/>
            </a:br>
            <a:r>
              <a:rPr lang="en-US" sz="4000" b="1" dirty="0"/>
              <a:t>-</a:t>
            </a:r>
            <a:br>
              <a:rPr lang="en-US" sz="4000" b="1" dirty="0"/>
            </a:br>
            <a:r>
              <a:rPr lang="en-US" sz="4000" b="1" dirty="0" err="1"/>
              <a:t>Insuffisance</a:t>
            </a:r>
            <a:r>
              <a:rPr lang="en-US" sz="4000" b="1" dirty="0"/>
              <a:t> </a:t>
            </a:r>
            <a:r>
              <a:rPr lang="en-US" sz="4000" b="1" dirty="0" err="1"/>
              <a:t>veineuse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b="1" dirty="0"/>
              <a:t>des </a:t>
            </a:r>
            <a:r>
              <a:rPr lang="en-US" sz="4000" b="1" dirty="0" err="1"/>
              <a:t>membres</a:t>
            </a:r>
            <a:r>
              <a:rPr lang="en-US" sz="4000" b="1" dirty="0"/>
              <a:t> </a:t>
            </a:r>
            <a:r>
              <a:rPr lang="en-US" sz="4000" b="1" dirty="0" err="1"/>
              <a:t>inférieurs</a:t>
            </a:r>
            <a:br>
              <a:rPr lang="en-US" sz="4000" b="1" dirty="0"/>
            </a:br>
            <a:r>
              <a:rPr lang="en-US" sz="4000" b="1" dirty="0"/>
              <a:t>-</a:t>
            </a:r>
            <a:br>
              <a:rPr lang="en-US" sz="4000" b="1" dirty="0"/>
            </a:b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en-US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détail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040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www.w3.org/XML/1998/namespace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1944</TotalTime>
  <Words>920</Words>
  <Application>Microsoft Office PowerPoint</Application>
  <PresentationFormat>Widescreen</PresentationFormat>
  <Paragraphs>152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Biome Light</vt:lpstr>
      <vt:lpstr>Calibri</vt:lpstr>
      <vt:lpstr>Office Theme</vt:lpstr>
      <vt:lpstr>TVC Medical - Insuffisance veineuse  des membres inférieurs - Etudes statistiques  </vt:lpstr>
      <vt:lpstr>Agenda</vt:lpstr>
      <vt:lpstr>Objectif</vt:lpstr>
      <vt:lpstr>Classification CEAP de l’insuffisance veineuse des membres inférieurs</vt:lpstr>
      <vt:lpstr>Nature des questions</vt:lpstr>
      <vt:lpstr>TVC Medical - Insuffisance veineuse  des membres inférieurs - En résumé </vt:lpstr>
      <vt:lpstr>[C]EAP</vt:lpstr>
      <vt:lpstr>Age, Sexe, Membre</vt:lpstr>
      <vt:lpstr>TVC Medical - Insuffisance veineuse  des membres inférieurs - En détail </vt:lpstr>
      <vt:lpstr>Agenda</vt:lpstr>
      <vt:lpstr>g01_tabl</vt:lpstr>
      <vt:lpstr>g01_tabl</vt:lpstr>
      <vt:lpstr>g01_tabl_nxn &amp; _nx2</vt:lpstr>
      <vt:lpstr>g01_tabl_nxn &amp; _nx2</vt:lpstr>
      <vt:lpstr>g01_tabl_nxn</vt:lpstr>
      <vt:lpstr>g01_tabl_nx2</vt:lpstr>
      <vt:lpstr>Résultats</vt:lpstr>
      <vt:lpstr>Résultats</vt:lpstr>
      <vt:lpstr>Résultats : test « res1 » : table des résidus [console]</vt:lpstr>
      <vt:lpstr>Agenda</vt:lpstr>
      <vt:lpstr>g11_list_2xm</vt:lpstr>
      <vt:lpstr>g11_list_2xm</vt:lpstr>
      <vt:lpstr>g11_list_2xm</vt:lpstr>
      <vt:lpstr>Répertoire</vt:lpstr>
      <vt:lpstr>Répertoire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Marc Rottiers</dc:creator>
  <cp:lastModifiedBy>Marc Rottiers</cp:lastModifiedBy>
  <cp:revision>264</cp:revision>
  <dcterms:created xsi:type="dcterms:W3CDTF">2023-10-11T06:40:45Z</dcterms:created>
  <dcterms:modified xsi:type="dcterms:W3CDTF">2024-09-22T09:00:17Z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