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5" r:id="rId5"/>
    <p:sldId id="261" r:id="rId6"/>
    <p:sldId id="266" r:id="rId7"/>
    <p:sldId id="262" r:id="rId8"/>
    <p:sldId id="263" r:id="rId9"/>
    <p:sldId id="264" r:id="rId10"/>
    <p:sldId id="258" r:id="rId11"/>
    <p:sldId id="259" r:id="rId12"/>
    <p:sldId id="260"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694"/>
  </p:normalViewPr>
  <p:slideViewPr>
    <p:cSldViewPr snapToGrid="0">
      <p:cViewPr varScale="1">
        <p:scale>
          <a:sx n="91" d="100"/>
          <a:sy n="91" d="100"/>
        </p:scale>
        <p:origin x="19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ACBF-0A4F-B810-E688-13E2E1138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6DCDC3-8599-24AB-81E3-0FE65651B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5B32A4-040D-B1F4-11B8-590143F25F75}"/>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CF1F072E-590C-DF85-C260-92A034220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24A02-5E54-4C74-B235-027047CF20CC}"/>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411330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1976-B46D-369F-7FA1-D1FEDDF90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F6A32-5F7C-FC46-9CAA-EA2405D4BA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AEE5-D812-28DD-70CE-F60447D000DD}"/>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BAE5AA0F-82F9-20DF-55D2-5727232B7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6A7D1-9A51-C76A-3CA7-B31636D79F3F}"/>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264505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2849B-F7AB-3E0E-6400-601CC4623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F079E-FD1B-5E17-8C45-FFA2AEAE1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ED775-1C69-F761-CECF-422802059944}"/>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B348BDE4-A54A-E288-0884-6124AFE3D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EA610-7095-02E7-4A76-FDB6B1A58C0A}"/>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20512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90A4-7BFE-4191-37E9-3A532E264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18CD4-4B37-E40B-8B4B-E135704DE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C391-E127-EC77-A6E3-7DC10B94E4DF}"/>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0E68D4E6-820A-B641-2EC8-9F4EA114E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5A00E-9B56-F149-3C1D-6ED2929F8054}"/>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144278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100B-98D5-1124-808B-DBEC3F2F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D751A8-15D0-7B13-58F4-1411542F9F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AE4CB-2B8B-EB70-B420-329EEA9F381B}"/>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186C5CDA-C756-7E09-8841-EDB26E6BA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088FC-B5A8-004B-9079-F900778BD8D8}"/>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15826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59D-6FA8-7A02-4992-33208EEFD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360C1-6EF5-4AC1-539B-51D2679395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6B794-A5D9-A29E-6B07-5ED74D47D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9271DF-CB53-8C1A-C704-735D9148F26C}"/>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6" name="Footer Placeholder 5">
            <a:extLst>
              <a:ext uri="{FF2B5EF4-FFF2-40B4-BE49-F238E27FC236}">
                <a16:creationId xmlns:a16="http://schemas.microsoft.com/office/drawing/2014/main" id="{303E0C25-4A4E-E347-4D7B-68B4C07A0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6CBDB-24AA-4617-074D-806D95A8263A}"/>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209410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3C7C-02E6-A6DB-58C5-CEA1732A8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28148-59D8-EDBA-02DC-0446DDA57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DDC9F-7F98-DBFD-7477-D61A5F81A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F1F2E-2446-A057-63F2-EF3FE75AD5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3AF9C-1C54-FD93-0261-0F2859896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CD8AA-A8BC-167F-0659-E623EEBB1526}"/>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8" name="Footer Placeholder 7">
            <a:extLst>
              <a:ext uri="{FF2B5EF4-FFF2-40B4-BE49-F238E27FC236}">
                <a16:creationId xmlns:a16="http://schemas.microsoft.com/office/drawing/2014/main" id="{C9901E68-E969-47A1-7A60-52910ED9CC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F9196-F3A1-3AFB-BAD6-A89AD7E1324E}"/>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84510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01A5-8AB7-9943-B9B6-B8CCE007D5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14C9DB-6625-5888-DEC1-1E3851E8B362}"/>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4" name="Footer Placeholder 3">
            <a:extLst>
              <a:ext uri="{FF2B5EF4-FFF2-40B4-BE49-F238E27FC236}">
                <a16:creationId xmlns:a16="http://schemas.microsoft.com/office/drawing/2014/main" id="{1D412F4D-2ECD-099F-271C-E359145C5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5F6EA-B769-4A0B-2DFC-33CF0A6DB2FC}"/>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68461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45AC2-84D7-ECCD-6901-F3C7B0F7DB46}"/>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3" name="Footer Placeholder 2">
            <a:extLst>
              <a:ext uri="{FF2B5EF4-FFF2-40B4-BE49-F238E27FC236}">
                <a16:creationId xmlns:a16="http://schemas.microsoft.com/office/drawing/2014/main" id="{092211E9-1361-AEDE-EE82-2DC69A153F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696EA-F9A3-C308-561D-6A7CF59A0038}"/>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23456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F660-2F41-6111-3F0F-D44356B2C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803FCA-40F2-AC06-5097-40C5CF1D7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663107-D298-7919-7F91-9DB3EFA31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4F657-6960-A92E-92BC-CBCB88640218}"/>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6" name="Footer Placeholder 5">
            <a:extLst>
              <a:ext uri="{FF2B5EF4-FFF2-40B4-BE49-F238E27FC236}">
                <a16:creationId xmlns:a16="http://schemas.microsoft.com/office/drawing/2014/main" id="{00183CA6-5EB9-BE41-052B-64A373A96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DC7DC-0F01-EDFB-6B3A-33D1C766431F}"/>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3221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648A-F1FA-813D-952D-6287734EA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9E1344-6AC5-8E44-B181-DA07A7DB1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DA76AC-1392-FFD0-20A2-213ED03B0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CF20A-0A2D-D810-4A45-C5E8A93D198D}"/>
              </a:ext>
            </a:extLst>
          </p:cNvPr>
          <p:cNvSpPr>
            <a:spLocks noGrp="1"/>
          </p:cNvSpPr>
          <p:nvPr>
            <p:ph type="dt" sz="half" idx="10"/>
          </p:nvPr>
        </p:nvSpPr>
        <p:spPr/>
        <p:txBody>
          <a:bodyPr/>
          <a:lstStyle/>
          <a:p>
            <a:fld id="{72265653-77A6-6D48-A136-3042DD8103B8}" type="datetimeFigureOut">
              <a:rPr lang="en-US" smtClean="0"/>
              <a:t>1/30/25</a:t>
            </a:fld>
            <a:endParaRPr lang="en-US"/>
          </a:p>
        </p:txBody>
      </p:sp>
      <p:sp>
        <p:nvSpPr>
          <p:cNvPr id="6" name="Footer Placeholder 5">
            <a:extLst>
              <a:ext uri="{FF2B5EF4-FFF2-40B4-BE49-F238E27FC236}">
                <a16:creationId xmlns:a16="http://schemas.microsoft.com/office/drawing/2014/main" id="{84689689-AF24-04A9-3635-3608EC529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3894A-5ACC-80CF-4180-3D9EC7FB8784}"/>
              </a:ext>
            </a:extLst>
          </p:cNvPr>
          <p:cNvSpPr>
            <a:spLocks noGrp="1"/>
          </p:cNvSpPr>
          <p:nvPr>
            <p:ph type="sldNum" sz="quarter" idx="12"/>
          </p:nvPr>
        </p:nvSpPr>
        <p:spPr/>
        <p:txBody>
          <a:bodyPr/>
          <a:lstStyle/>
          <a:p>
            <a:fld id="{D70B1D10-B734-DA43-B80C-E6DB66AC69EE}" type="slidenum">
              <a:rPr lang="en-US" smtClean="0"/>
              <a:t>‹#›</a:t>
            </a:fld>
            <a:endParaRPr lang="en-US"/>
          </a:p>
        </p:txBody>
      </p:sp>
    </p:spTree>
    <p:extLst>
      <p:ext uri="{BB962C8B-B14F-4D97-AF65-F5344CB8AC3E}">
        <p14:creationId xmlns:p14="http://schemas.microsoft.com/office/powerpoint/2010/main" val="414875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7F425-FADB-680E-C672-43CCDB3BD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8EBD3-CBF3-77BC-7169-2A8CAAF19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B6FA4-D6C2-7230-5FC3-A46460635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265653-77A6-6D48-A136-3042DD8103B8}" type="datetimeFigureOut">
              <a:rPr lang="en-US" smtClean="0"/>
              <a:t>1/30/25</a:t>
            </a:fld>
            <a:endParaRPr lang="en-US"/>
          </a:p>
        </p:txBody>
      </p:sp>
      <p:sp>
        <p:nvSpPr>
          <p:cNvPr id="5" name="Footer Placeholder 4">
            <a:extLst>
              <a:ext uri="{FF2B5EF4-FFF2-40B4-BE49-F238E27FC236}">
                <a16:creationId xmlns:a16="http://schemas.microsoft.com/office/drawing/2014/main" id="{412FA8E7-85D0-D789-2910-06C114349B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37CFED-EB70-7CB0-864D-0F021DCA7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0B1D10-B734-DA43-B80C-E6DB66AC69EE}" type="slidenum">
              <a:rPr lang="en-US" smtClean="0"/>
              <a:t>‹#›</a:t>
            </a:fld>
            <a:endParaRPr lang="en-US"/>
          </a:p>
        </p:txBody>
      </p:sp>
    </p:spTree>
    <p:extLst>
      <p:ext uri="{BB962C8B-B14F-4D97-AF65-F5344CB8AC3E}">
        <p14:creationId xmlns:p14="http://schemas.microsoft.com/office/powerpoint/2010/main" val="352039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59D-854A-483F-CCD0-0EC64CF98382}"/>
              </a:ext>
            </a:extLst>
          </p:cNvPr>
          <p:cNvSpPr>
            <a:spLocks noGrp="1"/>
          </p:cNvSpPr>
          <p:nvPr>
            <p:ph type="ctrTitle"/>
          </p:nvPr>
        </p:nvSpPr>
        <p:spPr/>
        <p:txBody>
          <a:bodyPr/>
          <a:lstStyle/>
          <a:p>
            <a:r>
              <a:rPr lang="en-US" dirty="0" err="1"/>
              <a:t>PrePost</a:t>
            </a:r>
            <a:r>
              <a:rPr lang="en-US" dirty="0"/>
              <a:t> Caldera Collapse project Kilauea</a:t>
            </a:r>
          </a:p>
        </p:txBody>
      </p:sp>
      <p:sp>
        <p:nvSpPr>
          <p:cNvPr id="3" name="Subtitle 2">
            <a:extLst>
              <a:ext uri="{FF2B5EF4-FFF2-40B4-BE49-F238E27FC236}">
                <a16:creationId xmlns:a16="http://schemas.microsoft.com/office/drawing/2014/main" id="{F0C475F2-57A7-F4FC-74CB-DF9A116ADA23}"/>
              </a:ext>
            </a:extLst>
          </p:cNvPr>
          <p:cNvSpPr>
            <a:spLocks noGrp="1"/>
          </p:cNvSpPr>
          <p:nvPr>
            <p:ph type="subTitle" idx="1"/>
          </p:nvPr>
        </p:nvSpPr>
        <p:spPr/>
        <p:txBody>
          <a:bodyPr/>
          <a:lstStyle/>
          <a:p>
            <a:r>
              <a:rPr lang="en-US" dirty="0"/>
              <a:t>Updated Jan8 2025</a:t>
            </a:r>
          </a:p>
          <a:p>
            <a:r>
              <a:rPr lang="en-US" dirty="0"/>
              <a:t>Charlotte Devitre</a:t>
            </a:r>
          </a:p>
        </p:txBody>
      </p:sp>
    </p:spTree>
    <p:extLst>
      <p:ext uri="{BB962C8B-B14F-4D97-AF65-F5344CB8AC3E}">
        <p14:creationId xmlns:p14="http://schemas.microsoft.com/office/powerpoint/2010/main" val="242043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FC512-CA29-9C5E-C151-0196C0E6A3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351ABD2-68C2-578D-E122-9373A98CA859}"/>
              </a:ext>
            </a:extLst>
          </p:cNvPr>
          <p:cNvSpPr txBox="1"/>
          <p:nvPr/>
        </p:nvSpPr>
        <p:spPr>
          <a:xfrm>
            <a:off x="189186" y="241738"/>
            <a:ext cx="11906336" cy="1754326"/>
          </a:xfrm>
          <a:prstGeom prst="rect">
            <a:avLst/>
          </a:prstGeom>
          <a:noFill/>
        </p:spPr>
        <p:txBody>
          <a:bodyPr wrap="none" rtlCol="0">
            <a:spAutoFit/>
          </a:bodyPr>
          <a:lstStyle/>
          <a:p>
            <a:r>
              <a:rPr lang="en-US" dirty="0"/>
              <a:t>For K21 (</a:t>
            </a:r>
            <a:r>
              <a:rPr lang="en-US" dirty="0" err="1"/>
              <a:t>Keanakakoi</a:t>
            </a:r>
            <a:r>
              <a:rPr lang="en-US" dirty="0"/>
              <a:t> data), I plotted laser power series for 2 FI with the highest densities, there is no appreciable diff</a:t>
            </a:r>
          </a:p>
          <a:p>
            <a:r>
              <a:rPr lang="en-US" dirty="0"/>
              <a:t>So I removed the lowest power (2mW) as precision is worse, and I just took a mean of all the reps for those FI, including </a:t>
            </a:r>
          </a:p>
          <a:p>
            <a:r>
              <a:rPr lang="en-US" dirty="0"/>
              <a:t>12 </a:t>
            </a:r>
            <a:r>
              <a:rPr lang="en-US" dirty="0" err="1"/>
              <a:t>mW</a:t>
            </a:r>
            <a:r>
              <a:rPr lang="en-US" dirty="0"/>
              <a:t>. The figs are saved in the notebook and in the processing fig folder for </a:t>
            </a:r>
            <a:r>
              <a:rPr lang="en-US" dirty="0" err="1"/>
              <a:t>keanakakoi</a:t>
            </a:r>
            <a:r>
              <a:rPr lang="en-US" dirty="0"/>
              <a:t>. This is the </a:t>
            </a:r>
            <a:r>
              <a:rPr lang="en-US" dirty="0" err="1"/>
              <a:t>github</a:t>
            </a:r>
            <a:r>
              <a:rPr lang="en-US" dirty="0"/>
              <a:t> folder. </a:t>
            </a:r>
          </a:p>
          <a:p>
            <a:r>
              <a:rPr lang="en-US" dirty="0"/>
              <a:t>‘/PrePostCalderaKil_2025/</a:t>
            </a:r>
            <a:r>
              <a:rPr lang="en-US" dirty="0" err="1"/>
              <a:t>Version_on_pcloud</a:t>
            </a:r>
            <a:r>
              <a:rPr lang="en-US" dirty="0"/>
              <a:t>/</a:t>
            </a:r>
          </a:p>
          <a:p>
            <a:r>
              <a:rPr lang="en-US" dirty="0" err="1"/>
              <a:t>Data_processing_notebooks</a:t>
            </a:r>
            <a:r>
              <a:rPr lang="en-US" dirty="0"/>
              <a:t>/</a:t>
            </a:r>
            <a:r>
              <a:rPr lang="en-US" dirty="0" err="1"/>
              <a:t>Data_processing_Keana_Uwe_Litt</a:t>
            </a:r>
            <a:r>
              <a:rPr lang="en-US" dirty="0"/>
              <a:t>/Data_processing_K21/Processing figs'</a:t>
            </a:r>
          </a:p>
          <a:p>
            <a:endParaRPr lang="en-US" dirty="0"/>
          </a:p>
        </p:txBody>
      </p:sp>
      <p:pic>
        <p:nvPicPr>
          <p:cNvPr id="3" name="Picture 2" descr="A graph of a laser power&#10;&#10;AI-generated content may be incorrect.">
            <a:extLst>
              <a:ext uri="{FF2B5EF4-FFF2-40B4-BE49-F238E27FC236}">
                <a16:creationId xmlns:a16="http://schemas.microsoft.com/office/drawing/2014/main" id="{9F70EC44-6F68-D533-54F3-4862002FC2FD}"/>
              </a:ext>
            </a:extLst>
          </p:cNvPr>
          <p:cNvPicPr>
            <a:picLocks noChangeAspect="1"/>
          </p:cNvPicPr>
          <p:nvPr/>
        </p:nvPicPr>
        <p:blipFill>
          <a:blip r:embed="rId2"/>
          <a:stretch>
            <a:fillRect/>
          </a:stretch>
        </p:blipFill>
        <p:spPr>
          <a:xfrm>
            <a:off x="254000" y="1996064"/>
            <a:ext cx="5842000" cy="4381500"/>
          </a:xfrm>
          <a:prstGeom prst="rect">
            <a:avLst/>
          </a:prstGeom>
        </p:spPr>
      </p:pic>
      <p:pic>
        <p:nvPicPr>
          <p:cNvPr id="5" name="Picture 4" descr="A graph of a laser power&#10;&#10;AI-generated content may be incorrect.">
            <a:extLst>
              <a:ext uri="{FF2B5EF4-FFF2-40B4-BE49-F238E27FC236}">
                <a16:creationId xmlns:a16="http://schemas.microsoft.com/office/drawing/2014/main" id="{0D582DB3-A3FC-DF18-1B6A-4E5D201A40B9}"/>
              </a:ext>
            </a:extLst>
          </p:cNvPr>
          <p:cNvPicPr>
            <a:picLocks noChangeAspect="1"/>
          </p:cNvPicPr>
          <p:nvPr/>
        </p:nvPicPr>
        <p:blipFill>
          <a:blip r:embed="rId3"/>
          <a:stretch>
            <a:fillRect/>
          </a:stretch>
        </p:blipFill>
        <p:spPr>
          <a:xfrm>
            <a:off x="6318336" y="1996064"/>
            <a:ext cx="5842000" cy="4381500"/>
          </a:xfrm>
          <a:prstGeom prst="rect">
            <a:avLst/>
          </a:prstGeom>
        </p:spPr>
      </p:pic>
    </p:spTree>
    <p:extLst>
      <p:ext uri="{BB962C8B-B14F-4D97-AF65-F5344CB8AC3E}">
        <p14:creationId xmlns:p14="http://schemas.microsoft.com/office/powerpoint/2010/main" val="309518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95B02-E803-68BC-B596-FE406492573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701D97F-C2CD-9B12-C8D2-5D6AA9EE7214}"/>
              </a:ext>
            </a:extLst>
          </p:cNvPr>
          <p:cNvSpPr txBox="1"/>
          <p:nvPr/>
        </p:nvSpPr>
        <p:spPr>
          <a:xfrm>
            <a:off x="189186" y="241738"/>
            <a:ext cx="11906336" cy="1754326"/>
          </a:xfrm>
          <a:prstGeom prst="rect">
            <a:avLst/>
          </a:prstGeom>
          <a:noFill/>
        </p:spPr>
        <p:txBody>
          <a:bodyPr wrap="none" rtlCol="0">
            <a:spAutoFit/>
          </a:bodyPr>
          <a:lstStyle/>
          <a:p>
            <a:r>
              <a:rPr lang="en-US" dirty="0"/>
              <a:t>For K21 (</a:t>
            </a:r>
            <a:r>
              <a:rPr lang="en-US" dirty="0" err="1"/>
              <a:t>Keanakakoi</a:t>
            </a:r>
            <a:r>
              <a:rPr lang="en-US" dirty="0"/>
              <a:t> data), I plotted laser power series for 2 FI with the highest densities, there is no appreciable diff</a:t>
            </a:r>
          </a:p>
          <a:p>
            <a:r>
              <a:rPr lang="en-US" dirty="0"/>
              <a:t>So I removed the lowest power (2mW) as precision is worse, and I just took a mean of all the reps for those FI, including </a:t>
            </a:r>
          </a:p>
          <a:p>
            <a:r>
              <a:rPr lang="en-US" dirty="0"/>
              <a:t>12 </a:t>
            </a:r>
            <a:r>
              <a:rPr lang="en-US" dirty="0" err="1"/>
              <a:t>mW</a:t>
            </a:r>
            <a:r>
              <a:rPr lang="en-US" dirty="0"/>
              <a:t>. The figs are saved in the notebook and in the processing fig folder for </a:t>
            </a:r>
            <a:r>
              <a:rPr lang="en-US" dirty="0" err="1"/>
              <a:t>keanakakoi</a:t>
            </a:r>
            <a:r>
              <a:rPr lang="en-US" dirty="0"/>
              <a:t>. This is the </a:t>
            </a:r>
            <a:r>
              <a:rPr lang="en-US" dirty="0" err="1"/>
              <a:t>github</a:t>
            </a:r>
            <a:r>
              <a:rPr lang="en-US" dirty="0"/>
              <a:t> folder. </a:t>
            </a:r>
          </a:p>
          <a:p>
            <a:r>
              <a:rPr lang="en-US" dirty="0"/>
              <a:t>‘/PrePostCalderaKil_2025/</a:t>
            </a:r>
            <a:r>
              <a:rPr lang="en-US" dirty="0" err="1"/>
              <a:t>Version_on_pcloud</a:t>
            </a:r>
            <a:r>
              <a:rPr lang="en-US" dirty="0"/>
              <a:t>/</a:t>
            </a:r>
          </a:p>
          <a:p>
            <a:r>
              <a:rPr lang="en-US" dirty="0" err="1"/>
              <a:t>Data_processing_notebooks</a:t>
            </a:r>
            <a:r>
              <a:rPr lang="en-US" dirty="0"/>
              <a:t>/</a:t>
            </a:r>
            <a:r>
              <a:rPr lang="en-US" dirty="0" err="1"/>
              <a:t>Data_processing_Keana_Uwe_Litt</a:t>
            </a:r>
            <a:r>
              <a:rPr lang="en-US" dirty="0"/>
              <a:t>/Data_processing_K21/Processing figs'</a:t>
            </a:r>
          </a:p>
          <a:p>
            <a:endParaRPr lang="en-US" dirty="0"/>
          </a:p>
        </p:txBody>
      </p:sp>
      <p:pic>
        <p:nvPicPr>
          <p:cNvPr id="3" name="Picture 2" descr="A graph of a laser power&#10;&#10;AI-generated content may be incorrect.">
            <a:extLst>
              <a:ext uri="{FF2B5EF4-FFF2-40B4-BE49-F238E27FC236}">
                <a16:creationId xmlns:a16="http://schemas.microsoft.com/office/drawing/2014/main" id="{773D6F70-43E6-20D5-66B8-9B6B91BFB5D4}"/>
              </a:ext>
            </a:extLst>
          </p:cNvPr>
          <p:cNvPicPr>
            <a:picLocks noChangeAspect="1"/>
          </p:cNvPicPr>
          <p:nvPr/>
        </p:nvPicPr>
        <p:blipFill>
          <a:blip r:embed="rId2"/>
          <a:stretch>
            <a:fillRect/>
          </a:stretch>
        </p:blipFill>
        <p:spPr>
          <a:xfrm>
            <a:off x="254000" y="1996064"/>
            <a:ext cx="5842000" cy="4381500"/>
          </a:xfrm>
          <a:prstGeom prst="rect">
            <a:avLst/>
          </a:prstGeom>
        </p:spPr>
      </p:pic>
      <p:pic>
        <p:nvPicPr>
          <p:cNvPr id="5" name="Picture 4" descr="A graph of a laser power&#10;&#10;AI-generated content may be incorrect.">
            <a:extLst>
              <a:ext uri="{FF2B5EF4-FFF2-40B4-BE49-F238E27FC236}">
                <a16:creationId xmlns:a16="http://schemas.microsoft.com/office/drawing/2014/main" id="{94213043-3AB7-08C3-CCC4-594ED01B701D}"/>
              </a:ext>
            </a:extLst>
          </p:cNvPr>
          <p:cNvPicPr>
            <a:picLocks noChangeAspect="1"/>
          </p:cNvPicPr>
          <p:nvPr/>
        </p:nvPicPr>
        <p:blipFill>
          <a:blip r:embed="rId3"/>
          <a:stretch>
            <a:fillRect/>
          </a:stretch>
        </p:blipFill>
        <p:spPr>
          <a:xfrm>
            <a:off x="6318336" y="1996064"/>
            <a:ext cx="5842000" cy="4381500"/>
          </a:xfrm>
          <a:prstGeom prst="rect">
            <a:avLst/>
          </a:prstGeom>
        </p:spPr>
      </p:pic>
    </p:spTree>
    <p:extLst>
      <p:ext uri="{BB962C8B-B14F-4D97-AF65-F5344CB8AC3E}">
        <p14:creationId xmlns:p14="http://schemas.microsoft.com/office/powerpoint/2010/main" val="131040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914E-1EE7-3682-D2BD-7E92AF1C1FE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684F097-255A-FA99-909F-55BE39785DDD}"/>
              </a:ext>
            </a:extLst>
          </p:cNvPr>
          <p:cNvSpPr txBox="1"/>
          <p:nvPr/>
        </p:nvSpPr>
        <p:spPr>
          <a:xfrm>
            <a:off x="189186" y="241738"/>
            <a:ext cx="11906336" cy="1754326"/>
          </a:xfrm>
          <a:prstGeom prst="rect">
            <a:avLst/>
          </a:prstGeom>
          <a:noFill/>
        </p:spPr>
        <p:txBody>
          <a:bodyPr wrap="none" rtlCol="0">
            <a:spAutoFit/>
          </a:bodyPr>
          <a:lstStyle/>
          <a:p>
            <a:r>
              <a:rPr lang="en-US" dirty="0"/>
              <a:t>For K21 (</a:t>
            </a:r>
            <a:r>
              <a:rPr lang="en-US" dirty="0" err="1"/>
              <a:t>Keanakakoi</a:t>
            </a:r>
            <a:r>
              <a:rPr lang="en-US" dirty="0"/>
              <a:t> data), I plotted laser power series for 2 FI with the highest densities, there is no appreciable diff</a:t>
            </a:r>
          </a:p>
          <a:p>
            <a:r>
              <a:rPr lang="en-US" dirty="0"/>
              <a:t>So I removed the lowest power (2mW) as precision is worse, and I just took a mean of all the reps for those FI, including </a:t>
            </a:r>
          </a:p>
          <a:p>
            <a:r>
              <a:rPr lang="en-US" dirty="0"/>
              <a:t>12 </a:t>
            </a:r>
            <a:r>
              <a:rPr lang="en-US" dirty="0" err="1"/>
              <a:t>mW</a:t>
            </a:r>
            <a:r>
              <a:rPr lang="en-US" dirty="0"/>
              <a:t>. The figs are saved in the notebook and in the processing fig folder for </a:t>
            </a:r>
            <a:r>
              <a:rPr lang="en-US" dirty="0" err="1"/>
              <a:t>keanakakoi</a:t>
            </a:r>
            <a:r>
              <a:rPr lang="en-US" dirty="0"/>
              <a:t>. This is the </a:t>
            </a:r>
            <a:r>
              <a:rPr lang="en-US" dirty="0" err="1"/>
              <a:t>github</a:t>
            </a:r>
            <a:r>
              <a:rPr lang="en-US" dirty="0"/>
              <a:t> folder. </a:t>
            </a:r>
          </a:p>
          <a:p>
            <a:r>
              <a:rPr lang="en-US" dirty="0"/>
              <a:t>‘/PrePostCalderaKil_2025/</a:t>
            </a:r>
            <a:r>
              <a:rPr lang="en-US" dirty="0" err="1"/>
              <a:t>Version_on_pcloud</a:t>
            </a:r>
            <a:r>
              <a:rPr lang="en-US" dirty="0"/>
              <a:t>/</a:t>
            </a:r>
          </a:p>
          <a:p>
            <a:r>
              <a:rPr lang="en-US" dirty="0" err="1"/>
              <a:t>Data_processing_notebooks</a:t>
            </a:r>
            <a:r>
              <a:rPr lang="en-US" dirty="0"/>
              <a:t>/</a:t>
            </a:r>
            <a:r>
              <a:rPr lang="en-US" dirty="0" err="1"/>
              <a:t>Data_processing_Keana_Uwe_Litt</a:t>
            </a:r>
            <a:r>
              <a:rPr lang="en-US" dirty="0"/>
              <a:t>/Data_processing_K21/Processing figs'</a:t>
            </a:r>
          </a:p>
          <a:p>
            <a:endParaRPr lang="en-US" dirty="0"/>
          </a:p>
        </p:txBody>
      </p:sp>
      <p:pic>
        <p:nvPicPr>
          <p:cNvPr id="3" name="Picture 2" descr="A graph of a laser power&#10;&#10;AI-generated content may be incorrect.">
            <a:extLst>
              <a:ext uri="{FF2B5EF4-FFF2-40B4-BE49-F238E27FC236}">
                <a16:creationId xmlns:a16="http://schemas.microsoft.com/office/drawing/2014/main" id="{9EC6B554-D4BD-8929-4D3E-48682B41E59D}"/>
              </a:ext>
            </a:extLst>
          </p:cNvPr>
          <p:cNvPicPr>
            <a:picLocks noChangeAspect="1"/>
          </p:cNvPicPr>
          <p:nvPr/>
        </p:nvPicPr>
        <p:blipFill>
          <a:blip r:embed="rId2"/>
          <a:stretch>
            <a:fillRect/>
          </a:stretch>
        </p:blipFill>
        <p:spPr>
          <a:xfrm>
            <a:off x="254000" y="1996064"/>
            <a:ext cx="5842000" cy="4381500"/>
          </a:xfrm>
          <a:prstGeom prst="rect">
            <a:avLst/>
          </a:prstGeom>
        </p:spPr>
      </p:pic>
      <p:pic>
        <p:nvPicPr>
          <p:cNvPr id="5" name="Picture 4" descr="A graph of a laser power&#10;&#10;AI-generated content may be incorrect.">
            <a:extLst>
              <a:ext uri="{FF2B5EF4-FFF2-40B4-BE49-F238E27FC236}">
                <a16:creationId xmlns:a16="http://schemas.microsoft.com/office/drawing/2014/main" id="{BC5018CE-E7D2-7397-06AA-A9C3CF907DDB}"/>
              </a:ext>
            </a:extLst>
          </p:cNvPr>
          <p:cNvPicPr>
            <a:picLocks noChangeAspect="1"/>
          </p:cNvPicPr>
          <p:nvPr/>
        </p:nvPicPr>
        <p:blipFill>
          <a:blip r:embed="rId3"/>
          <a:stretch>
            <a:fillRect/>
          </a:stretch>
        </p:blipFill>
        <p:spPr>
          <a:xfrm>
            <a:off x="6318336" y="1996064"/>
            <a:ext cx="5842000" cy="4381500"/>
          </a:xfrm>
          <a:prstGeom prst="rect">
            <a:avLst/>
          </a:prstGeom>
        </p:spPr>
      </p:pic>
    </p:spTree>
    <p:extLst>
      <p:ext uri="{BB962C8B-B14F-4D97-AF65-F5344CB8AC3E}">
        <p14:creationId xmlns:p14="http://schemas.microsoft.com/office/powerpoint/2010/main" val="10064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9574-EDAE-67A4-72D7-5408B9DDF20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52E0D6-DEC6-9942-E3C3-712B6F01DCD7}"/>
              </a:ext>
            </a:extLst>
          </p:cNvPr>
          <p:cNvSpPr txBox="1"/>
          <p:nvPr/>
        </p:nvSpPr>
        <p:spPr>
          <a:xfrm>
            <a:off x="189186" y="241738"/>
            <a:ext cx="7269362" cy="1200329"/>
          </a:xfrm>
          <a:prstGeom prst="rect">
            <a:avLst/>
          </a:prstGeom>
          <a:noFill/>
        </p:spPr>
        <p:txBody>
          <a:bodyPr wrap="none" rtlCol="0">
            <a:spAutoFit/>
          </a:bodyPr>
          <a:lstStyle/>
          <a:p>
            <a:r>
              <a:rPr lang="en-US" dirty="0"/>
              <a:t>Full temp plot for all merged new data. Not corrected the old EPMA data</a:t>
            </a:r>
          </a:p>
          <a:p>
            <a:endParaRPr lang="en-US" dirty="0"/>
          </a:p>
          <a:p>
            <a:endParaRPr lang="en-US" dirty="0"/>
          </a:p>
          <a:p>
            <a:endParaRPr lang="en-US" dirty="0"/>
          </a:p>
        </p:txBody>
      </p:sp>
      <p:pic>
        <p:nvPicPr>
          <p:cNvPr id="2" name="Picture 1">
            <a:extLst>
              <a:ext uri="{FF2B5EF4-FFF2-40B4-BE49-F238E27FC236}">
                <a16:creationId xmlns:a16="http://schemas.microsoft.com/office/drawing/2014/main" id="{3499F254-1B0D-13C2-5AF7-2C306FC4EB4C}"/>
              </a:ext>
            </a:extLst>
          </p:cNvPr>
          <p:cNvPicPr>
            <a:picLocks noChangeAspect="1"/>
          </p:cNvPicPr>
          <p:nvPr/>
        </p:nvPicPr>
        <p:blipFill>
          <a:blip r:embed="rId2"/>
          <a:stretch>
            <a:fillRect/>
          </a:stretch>
        </p:blipFill>
        <p:spPr>
          <a:xfrm>
            <a:off x="2209800" y="1053849"/>
            <a:ext cx="7772400" cy="4750302"/>
          </a:xfrm>
          <a:prstGeom prst="rect">
            <a:avLst/>
          </a:prstGeom>
        </p:spPr>
      </p:pic>
    </p:spTree>
    <p:extLst>
      <p:ext uri="{BB962C8B-B14F-4D97-AF65-F5344CB8AC3E}">
        <p14:creationId xmlns:p14="http://schemas.microsoft.com/office/powerpoint/2010/main" val="170145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A9E7B-39DA-F9E4-1A58-12BADFC9E5F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AB8C5E1-D1BB-68A3-39E2-9AB05511CED4}"/>
              </a:ext>
            </a:extLst>
          </p:cNvPr>
          <p:cNvSpPr txBox="1"/>
          <p:nvPr/>
        </p:nvSpPr>
        <p:spPr>
          <a:xfrm>
            <a:off x="189186" y="241738"/>
            <a:ext cx="8500469" cy="1200329"/>
          </a:xfrm>
          <a:prstGeom prst="rect">
            <a:avLst/>
          </a:prstGeom>
          <a:noFill/>
        </p:spPr>
        <p:txBody>
          <a:bodyPr wrap="none" rtlCol="0">
            <a:spAutoFit/>
          </a:bodyPr>
          <a:lstStyle/>
          <a:p>
            <a:r>
              <a:rPr lang="en-US" dirty="0"/>
              <a:t>All depths so far. Pretty stable HMM dominated. Period between collapses is deeper. </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DAAF8C2D-D980-F79E-4F0B-EA8C60073622}"/>
              </a:ext>
            </a:extLst>
          </p:cNvPr>
          <p:cNvPicPr>
            <a:picLocks noChangeAspect="1"/>
          </p:cNvPicPr>
          <p:nvPr/>
        </p:nvPicPr>
        <p:blipFill>
          <a:blip r:embed="rId2"/>
          <a:stretch>
            <a:fillRect/>
          </a:stretch>
        </p:blipFill>
        <p:spPr>
          <a:xfrm>
            <a:off x="412531" y="841901"/>
            <a:ext cx="11286784" cy="5052461"/>
          </a:xfrm>
          <a:prstGeom prst="rect">
            <a:avLst/>
          </a:prstGeom>
        </p:spPr>
      </p:pic>
    </p:spTree>
    <p:extLst>
      <p:ext uri="{BB962C8B-B14F-4D97-AF65-F5344CB8AC3E}">
        <p14:creationId xmlns:p14="http://schemas.microsoft.com/office/powerpoint/2010/main" val="282342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BE43F-7CDE-7AF8-8296-B23F5378744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D5F6D96-085E-1CB2-6466-DA5D7E5A8F30}"/>
              </a:ext>
            </a:extLst>
          </p:cNvPr>
          <p:cNvSpPr txBox="1"/>
          <p:nvPr/>
        </p:nvSpPr>
        <p:spPr>
          <a:xfrm>
            <a:off x="189186" y="241738"/>
            <a:ext cx="8500469" cy="1200329"/>
          </a:xfrm>
          <a:prstGeom prst="rect">
            <a:avLst/>
          </a:prstGeom>
          <a:noFill/>
        </p:spPr>
        <p:txBody>
          <a:bodyPr wrap="none" rtlCol="0">
            <a:spAutoFit/>
          </a:bodyPr>
          <a:lstStyle/>
          <a:p>
            <a:r>
              <a:rPr lang="en-US" dirty="0"/>
              <a:t>All depths so far. Pretty stable HMM dominated. Period between collapses is deeper. </a:t>
            </a:r>
          </a:p>
          <a:p>
            <a:endParaRPr lang="en-US" dirty="0"/>
          </a:p>
          <a:p>
            <a:endParaRPr lang="en-US" dirty="0"/>
          </a:p>
          <a:p>
            <a:endParaRPr lang="en-US" dirty="0"/>
          </a:p>
        </p:txBody>
      </p:sp>
      <p:pic>
        <p:nvPicPr>
          <p:cNvPr id="2" name="Picture 1">
            <a:extLst>
              <a:ext uri="{FF2B5EF4-FFF2-40B4-BE49-F238E27FC236}">
                <a16:creationId xmlns:a16="http://schemas.microsoft.com/office/drawing/2014/main" id="{59391BDD-18CD-B51D-56A9-1B2502957AE1}"/>
              </a:ext>
            </a:extLst>
          </p:cNvPr>
          <p:cNvPicPr>
            <a:picLocks noChangeAspect="1"/>
          </p:cNvPicPr>
          <p:nvPr/>
        </p:nvPicPr>
        <p:blipFill>
          <a:blip r:embed="rId2"/>
          <a:stretch>
            <a:fillRect/>
          </a:stretch>
        </p:blipFill>
        <p:spPr>
          <a:xfrm>
            <a:off x="2781300" y="0"/>
            <a:ext cx="6629400" cy="6858000"/>
          </a:xfrm>
          <a:prstGeom prst="rect">
            <a:avLst/>
          </a:prstGeom>
        </p:spPr>
      </p:pic>
    </p:spTree>
    <p:extLst>
      <p:ext uri="{BB962C8B-B14F-4D97-AF65-F5344CB8AC3E}">
        <p14:creationId xmlns:p14="http://schemas.microsoft.com/office/powerpoint/2010/main" val="185244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1D2642-F87A-51B2-58CA-0E38AFCAD47D}"/>
              </a:ext>
            </a:extLst>
          </p:cNvPr>
          <p:cNvSpPr txBox="1"/>
          <p:nvPr/>
        </p:nvSpPr>
        <p:spPr>
          <a:xfrm>
            <a:off x="189186" y="241738"/>
            <a:ext cx="11906336" cy="6463308"/>
          </a:xfrm>
          <a:prstGeom prst="rect">
            <a:avLst/>
          </a:prstGeom>
          <a:noFill/>
        </p:spPr>
        <p:txBody>
          <a:bodyPr wrap="none" rtlCol="0">
            <a:spAutoFit/>
          </a:bodyPr>
          <a:lstStyle/>
          <a:p>
            <a:r>
              <a:rPr lang="en-US" dirty="0"/>
              <a:t>On Jan 7 and Jan 8 2025, I reacquainted myself with the data and created the </a:t>
            </a:r>
            <a:r>
              <a:rPr lang="en-US" dirty="0" err="1"/>
              <a:t>github</a:t>
            </a:r>
            <a:r>
              <a:rPr lang="en-US" dirty="0"/>
              <a:t> folder. I combined all the data </a:t>
            </a:r>
          </a:p>
          <a:p>
            <a:r>
              <a:rPr lang="en-US" dirty="0"/>
              <a:t>Versions to that one. The </a:t>
            </a:r>
            <a:r>
              <a:rPr lang="en-US" dirty="0" err="1"/>
              <a:t>Wip</a:t>
            </a:r>
            <a:r>
              <a:rPr lang="en-US" dirty="0"/>
              <a:t> files are the only ones that can’t be synced to </a:t>
            </a:r>
            <a:r>
              <a:rPr lang="en-US" dirty="0" err="1"/>
              <a:t>github</a:t>
            </a:r>
            <a:r>
              <a:rPr lang="en-US" dirty="0"/>
              <a:t>, too heavy. </a:t>
            </a:r>
          </a:p>
          <a:p>
            <a:endParaRPr lang="en-US" dirty="0"/>
          </a:p>
          <a:p>
            <a:r>
              <a:rPr lang="en-US" dirty="0"/>
              <a:t>The most current of everything is in the folder “</a:t>
            </a:r>
            <a:r>
              <a:rPr lang="en-US" dirty="0" err="1"/>
              <a:t>Version_on_pcloud</a:t>
            </a:r>
            <a:r>
              <a:rPr lang="en-US" dirty="0"/>
              <a:t>” at present. But I reorganized the data folders in the </a:t>
            </a:r>
          </a:p>
          <a:p>
            <a:r>
              <a:rPr lang="en-US" dirty="0"/>
              <a:t>One that will be synced to </a:t>
            </a:r>
            <a:r>
              <a:rPr lang="en-US" dirty="0" err="1"/>
              <a:t>github</a:t>
            </a:r>
            <a:r>
              <a:rPr lang="en-US" dirty="0"/>
              <a:t>.</a:t>
            </a:r>
          </a:p>
          <a:p>
            <a:endParaRPr lang="en-US" dirty="0"/>
          </a:p>
          <a:p>
            <a:r>
              <a:rPr lang="en-US" dirty="0"/>
              <a:t>I </a:t>
            </a:r>
            <a:r>
              <a:rPr lang="en-US" dirty="0" err="1"/>
              <a:t>manged</a:t>
            </a:r>
            <a:r>
              <a:rPr lang="en-US" dirty="0"/>
              <a:t> to cleanup the merging up to EDS minerals and calculating pressures and depth corrected with XH2O</a:t>
            </a:r>
          </a:p>
          <a:p>
            <a:r>
              <a:rPr lang="en-US" dirty="0"/>
              <a:t>EBSD is merged</a:t>
            </a:r>
          </a:p>
          <a:p>
            <a:endParaRPr lang="en-US" dirty="0"/>
          </a:p>
          <a:p>
            <a:r>
              <a:rPr lang="en-US" dirty="0"/>
              <a:t>There are a few I don’t have 6mw data for, but for the ones I do, there isn’t necessarily a systematic offset to higher)</a:t>
            </a:r>
          </a:p>
          <a:p>
            <a:r>
              <a:rPr lang="en-US" dirty="0"/>
              <a:t>Check if these survived, if so, maybe </a:t>
            </a:r>
            <a:r>
              <a:rPr lang="en-US" dirty="0" err="1"/>
              <a:t>rehit</a:t>
            </a:r>
            <a:r>
              <a:rPr lang="en-US" dirty="0"/>
              <a:t> them. For now, leave it in and average 6 mw and 12 mw data. </a:t>
            </a:r>
          </a:p>
          <a:p>
            <a:endParaRPr lang="en-US" dirty="0"/>
          </a:p>
          <a:p>
            <a:r>
              <a:rPr lang="en-US" dirty="0"/>
              <a:t>919-005,008,56,58,60 and K24_36A (B,C,D are at 6mw for that one).</a:t>
            </a:r>
          </a:p>
          <a:p>
            <a:endParaRPr lang="en-US" dirty="0"/>
          </a:p>
          <a:p>
            <a:r>
              <a:rPr lang="en-US" dirty="0"/>
              <a:t>I’ve remerged the SWRZ data to match better the other data. Jan 22</a:t>
            </a:r>
          </a:p>
          <a:p>
            <a:endParaRPr lang="en-US" dirty="0"/>
          </a:p>
          <a:p>
            <a:r>
              <a:rPr lang="en-US" dirty="0"/>
              <a:t>For K21 (</a:t>
            </a:r>
            <a:r>
              <a:rPr lang="en-US" dirty="0" err="1"/>
              <a:t>Keanakakoi</a:t>
            </a:r>
            <a:r>
              <a:rPr lang="en-US" dirty="0"/>
              <a:t> data), I plotted laser power series for 2 FI with the highest densities, there is no appreciable diff</a:t>
            </a:r>
          </a:p>
          <a:p>
            <a:r>
              <a:rPr lang="en-US" dirty="0"/>
              <a:t>So I removed the lowest power (2mW) as precision is worse, and I just took a mean of all the reps for those FI, including </a:t>
            </a:r>
          </a:p>
          <a:p>
            <a:r>
              <a:rPr lang="en-US" dirty="0"/>
              <a:t>12 </a:t>
            </a:r>
            <a:r>
              <a:rPr lang="en-US" dirty="0" err="1"/>
              <a:t>mW</a:t>
            </a:r>
            <a:r>
              <a:rPr lang="en-US" dirty="0"/>
              <a:t>. The figs are saved in the notebook and in the processing fig folder for </a:t>
            </a:r>
            <a:r>
              <a:rPr lang="en-US" dirty="0" err="1"/>
              <a:t>keanakakoi</a:t>
            </a:r>
            <a:r>
              <a:rPr lang="en-US" dirty="0"/>
              <a:t>. </a:t>
            </a:r>
          </a:p>
          <a:p>
            <a:r>
              <a:rPr lang="en-US" dirty="0"/>
              <a:t>I processed and merged all the L84 and UW data as well. And combined with the EPMA data </a:t>
            </a:r>
          </a:p>
          <a:p>
            <a:r>
              <a:rPr lang="en-US" dirty="0"/>
              <a:t>(I will need to use the T correction for Cambridge to make sure I can comp with the LERZ FI)</a:t>
            </a:r>
          </a:p>
          <a:p>
            <a:r>
              <a:rPr lang="en-US" dirty="0"/>
              <a:t>I have not merged any glasses </a:t>
            </a:r>
            <a:r>
              <a:rPr lang="en-US" dirty="0" err="1"/>
              <a:t>oand</a:t>
            </a:r>
            <a:r>
              <a:rPr lang="en-US" dirty="0"/>
              <a:t> there is no EBSD (JAN 30, 2025)</a:t>
            </a:r>
          </a:p>
          <a:p>
            <a:endParaRPr lang="en-US" dirty="0"/>
          </a:p>
        </p:txBody>
      </p:sp>
    </p:spTree>
    <p:extLst>
      <p:ext uri="{BB962C8B-B14F-4D97-AF65-F5344CB8AC3E}">
        <p14:creationId xmlns:p14="http://schemas.microsoft.com/office/powerpoint/2010/main" val="272711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8A168-6289-7F91-C8EF-B0163A24C3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2AF410-A621-AE85-7D80-088732E01A49}"/>
              </a:ext>
            </a:extLst>
          </p:cNvPr>
          <p:cNvSpPr txBox="1"/>
          <p:nvPr/>
        </p:nvSpPr>
        <p:spPr>
          <a:xfrm>
            <a:off x="136634" y="84083"/>
            <a:ext cx="11950263" cy="1200329"/>
          </a:xfrm>
          <a:prstGeom prst="rect">
            <a:avLst/>
          </a:prstGeom>
          <a:noFill/>
        </p:spPr>
        <p:txBody>
          <a:bodyPr wrap="square" rtlCol="0">
            <a:spAutoFit/>
          </a:bodyPr>
          <a:lstStyle/>
          <a:p>
            <a:r>
              <a:rPr lang="en-US" dirty="0"/>
              <a:t>Jan 30 2025</a:t>
            </a:r>
          </a:p>
          <a:p>
            <a:r>
              <a:rPr lang="en-US" dirty="0"/>
              <a:t>I will have to decide how to combine the data that has </a:t>
            </a:r>
            <a:r>
              <a:rPr lang="en-US" dirty="0" err="1"/>
              <a:t>epma</a:t>
            </a:r>
            <a:r>
              <a:rPr lang="en-US" dirty="0"/>
              <a:t>, right now it ends up in the same columns as EDS, which is fine but maybe not ideal</a:t>
            </a:r>
          </a:p>
          <a:p>
            <a:r>
              <a:rPr lang="en-US" dirty="0"/>
              <a:t>Also I will have to maybe use the T correction from Kil MIFI paper to be consistent with the Kil data</a:t>
            </a:r>
          </a:p>
        </p:txBody>
      </p:sp>
    </p:spTree>
    <p:extLst>
      <p:ext uri="{BB962C8B-B14F-4D97-AF65-F5344CB8AC3E}">
        <p14:creationId xmlns:p14="http://schemas.microsoft.com/office/powerpoint/2010/main" val="38018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D9D5-B1EF-728E-97C1-39AF9C71712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B21679-0020-0C0D-9046-5966F24BA016}"/>
              </a:ext>
            </a:extLst>
          </p:cNvPr>
          <p:cNvSpPr txBox="1"/>
          <p:nvPr/>
        </p:nvSpPr>
        <p:spPr>
          <a:xfrm>
            <a:off x="105103" y="220717"/>
            <a:ext cx="11929242" cy="5632311"/>
          </a:xfrm>
          <a:prstGeom prst="rect">
            <a:avLst/>
          </a:prstGeom>
          <a:noFill/>
        </p:spPr>
        <p:txBody>
          <a:bodyPr wrap="square" rtlCol="0">
            <a:spAutoFit/>
          </a:bodyPr>
          <a:lstStyle/>
          <a:p>
            <a:r>
              <a:rPr lang="en-US" b="1" i="0" u="sng" strike="noStrike" dirty="0">
                <a:solidFill>
                  <a:srgbClr val="1F1F1F"/>
                </a:solidFill>
                <a:effectLst/>
                <a:latin typeface="ElsevierGulliver"/>
              </a:rPr>
              <a:t>From Allan’s 2024 paper in EPSL about </a:t>
            </a:r>
            <a:r>
              <a:rPr lang="en-US" b="1" i="0" u="sng" strike="noStrike" dirty="0" err="1">
                <a:solidFill>
                  <a:srgbClr val="1F1F1F"/>
                </a:solidFill>
                <a:effectLst/>
                <a:latin typeface="ElsevierGulliver"/>
              </a:rPr>
              <a:t>Keanakakoi</a:t>
            </a:r>
            <a:r>
              <a:rPr lang="en-US" b="1" i="0" u="sng" strike="noStrike" dirty="0">
                <a:solidFill>
                  <a:srgbClr val="1F1F1F"/>
                </a:solidFill>
                <a:effectLst/>
                <a:latin typeface="ElsevierGulliver"/>
              </a:rPr>
              <a:t> and </a:t>
            </a:r>
            <a:r>
              <a:rPr lang="en-US" b="1" i="0" u="sng" strike="noStrike" dirty="0" err="1">
                <a:solidFill>
                  <a:srgbClr val="1F1F1F"/>
                </a:solidFill>
                <a:effectLst/>
                <a:latin typeface="ElsevierGulliver"/>
              </a:rPr>
              <a:t>Uekahuna</a:t>
            </a:r>
            <a:endParaRPr lang="en-US" b="1" i="0" u="sng" strike="noStrike" dirty="0">
              <a:solidFill>
                <a:srgbClr val="1F1F1F"/>
              </a:solidFill>
              <a:effectLst/>
              <a:latin typeface="ElsevierGulliver"/>
            </a:endParaRPr>
          </a:p>
          <a:p>
            <a:r>
              <a:rPr lang="en-US" b="0" i="0" u="none" strike="noStrike" dirty="0">
                <a:solidFill>
                  <a:srgbClr val="1F1F1F"/>
                </a:solidFill>
                <a:effectLst/>
                <a:latin typeface="ElsevierGulliver"/>
              </a:rPr>
              <a:t>Kīlauea's most recent explosive period occurred after a major caldera collapse at the end of the ‘</a:t>
            </a:r>
            <a:r>
              <a:rPr lang="en-US" b="0" i="0" u="none" strike="noStrike" dirty="0" err="1">
                <a:solidFill>
                  <a:srgbClr val="1F1F1F"/>
                </a:solidFill>
                <a:effectLst/>
                <a:latin typeface="ElsevierGulliver"/>
              </a:rPr>
              <a:t>Ailā‘au</a:t>
            </a:r>
            <a:r>
              <a:rPr lang="en-US" b="0" i="0" u="none" strike="noStrike" dirty="0">
                <a:solidFill>
                  <a:srgbClr val="1F1F1F"/>
                </a:solidFill>
                <a:effectLst/>
                <a:latin typeface="ElsevierGulliver"/>
              </a:rPr>
              <a:t> eruptions (1410–1470 CE) that output 4–6 km</a:t>
            </a:r>
            <a:r>
              <a:rPr lang="en-US" b="0" i="0" u="none" strike="noStrike" baseline="30000" dirty="0">
                <a:solidFill>
                  <a:srgbClr val="1F1F1F"/>
                </a:solidFill>
                <a:effectLst/>
                <a:latin typeface="ElsevierGulliver"/>
              </a:rPr>
              <a:t>3</a:t>
            </a:r>
            <a:r>
              <a:rPr lang="en-US" b="0" i="0" u="none" strike="noStrike" dirty="0">
                <a:solidFill>
                  <a:srgbClr val="1F1F1F"/>
                </a:solidFill>
                <a:effectLst/>
                <a:latin typeface="ElsevierGulliver"/>
              </a:rPr>
              <a:t>of lava flows (Swanson et al., 2012). Subsequent centuries of explosive activity produced the </a:t>
            </a:r>
            <a:r>
              <a:rPr lang="en-US" b="0" i="0" u="none" strike="noStrike" dirty="0" err="1">
                <a:solidFill>
                  <a:srgbClr val="1F1F1F"/>
                </a:solidFill>
                <a:effectLst/>
                <a:latin typeface="ElsevierGulliver"/>
              </a:rPr>
              <a:t>Keanakākoʻi</a:t>
            </a:r>
            <a:r>
              <a:rPr lang="en-US" b="0" i="0" u="none" strike="noStrike" dirty="0">
                <a:solidFill>
                  <a:srgbClr val="1F1F1F"/>
                </a:solidFill>
                <a:effectLst/>
                <a:latin typeface="ElsevierGulliver"/>
              </a:rPr>
              <a:t> Tephra sequence (∼1500–1840 CE), which consists of up to 10-m-thick deposits of well-bedded ash, lapilli, and lithic clasts around Kīlauea's summit (Swanson et al., 2012; Swanson and Houghton, 2019; note: the sequence's minimum age is after 1823 CE but before 1840 CE [D. Swanson, U.S. Geological Survey, written communication, 2022], and we consider 1840 CE as the minimum age here). Earlier explosive periods at Kīlauea produced the </a:t>
            </a:r>
            <a:r>
              <a:rPr lang="en-US" b="0" i="0" u="none" strike="noStrike" dirty="0" err="1">
                <a:solidFill>
                  <a:srgbClr val="1F1F1F"/>
                </a:solidFill>
                <a:effectLst/>
                <a:latin typeface="ElsevierGulliver"/>
              </a:rPr>
              <a:t>Uēkahuna</a:t>
            </a:r>
            <a:r>
              <a:rPr lang="en-US" b="0" i="0" u="none" strike="noStrike" dirty="0">
                <a:solidFill>
                  <a:srgbClr val="1F1F1F"/>
                </a:solidFill>
                <a:effectLst/>
                <a:latin typeface="ElsevierGulliver"/>
              </a:rPr>
              <a:t> Ash (200 BCE–1000 CE) and Pahala Ash (24–10 ka) sequences (e.g., Decker and Christiansen, 1984; Easton, 1987; Fiske et al., 2009, 2019). Erupted tephra volumes were much less during these explosive periods compared to erupted lava volumes during the modern effusive era (i.e., since ∼1840 CE) (Swanson et al., 2014; Wright and Klein, 2014). Trace element patterns in olivine are consistent with decreased mantle melt fraction during the most recent (</a:t>
            </a:r>
            <a:r>
              <a:rPr lang="en-US" b="0" i="0" u="none" strike="noStrike" dirty="0" err="1">
                <a:solidFill>
                  <a:srgbClr val="1F1F1F"/>
                </a:solidFill>
                <a:effectLst/>
                <a:latin typeface="ElsevierGulliver"/>
              </a:rPr>
              <a:t>Keanakākoʻi</a:t>
            </a:r>
            <a:r>
              <a:rPr lang="en-US" b="0" i="0" u="none" strike="noStrike" dirty="0">
                <a:solidFill>
                  <a:srgbClr val="1F1F1F"/>
                </a:solidFill>
                <a:effectLst/>
                <a:latin typeface="ElsevierGulliver"/>
              </a:rPr>
              <a:t>) explosive period (</a:t>
            </a:r>
            <a:r>
              <a:rPr lang="en-US" b="0" i="0" u="none" strike="noStrike" dirty="0" err="1">
                <a:solidFill>
                  <a:srgbClr val="1F1F1F"/>
                </a:solidFill>
                <a:effectLst/>
                <a:latin typeface="ElsevierGulliver"/>
              </a:rPr>
              <a:t>Mourey</a:t>
            </a:r>
            <a:r>
              <a:rPr lang="en-US" b="0" i="0" u="none" strike="noStrike" dirty="0">
                <a:solidFill>
                  <a:srgbClr val="1F1F1F"/>
                </a:solidFill>
                <a:effectLst/>
                <a:latin typeface="ElsevierGulliver"/>
              </a:rPr>
              <a:t> et al., 2022). The observations suggest that magma supply rates during explosive eras may have been notably decreased compared to effusive periods. Magmas erupted during explosive periods are commonly more primitive and contain higher proportions of high-forsterite (Fo) olivine (Fo</a:t>
            </a:r>
            <a:r>
              <a:rPr lang="en-US" b="0" i="0" u="none" strike="noStrike" baseline="-25000" dirty="0">
                <a:solidFill>
                  <a:srgbClr val="1F1F1F"/>
                </a:solidFill>
                <a:effectLst/>
                <a:latin typeface="ElsevierGulliver"/>
              </a:rPr>
              <a:t>86–89</a:t>
            </a:r>
            <a:r>
              <a:rPr lang="en-US" b="0" i="0" u="none" strike="noStrike" dirty="0">
                <a:solidFill>
                  <a:srgbClr val="1F1F1F"/>
                </a:solidFill>
                <a:effectLst/>
                <a:latin typeface="ElsevierGulliver"/>
              </a:rPr>
              <a:t>) than magmas erupted during the modern effusive era, suggesting differences in magma storage and mixing processes during explosive and effusive eras (</a:t>
            </a:r>
            <a:r>
              <a:rPr lang="en-US" b="0" i="0" u="none" strike="noStrike" dirty="0" err="1">
                <a:solidFill>
                  <a:srgbClr val="1F1F1F"/>
                </a:solidFill>
                <a:effectLst/>
                <a:latin typeface="ElsevierGulliver"/>
              </a:rPr>
              <a:t>Helz</a:t>
            </a:r>
            <a:r>
              <a:rPr lang="en-US" b="0" i="0" u="none" strike="noStrike" dirty="0">
                <a:solidFill>
                  <a:srgbClr val="1F1F1F"/>
                </a:solidFill>
                <a:effectLst/>
                <a:latin typeface="ElsevierGulliver"/>
              </a:rPr>
              <a:t> et al., 2015; Lynn et al., 2017; Garcia et al., 2018; </a:t>
            </a:r>
            <a:r>
              <a:rPr lang="en-US" b="0" i="0" u="none" strike="noStrike" dirty="0" err="1">
                <a:solidFill>
                  <a:srgbClr val="1F1F1F"/>
                </a:solidFill>
                <a:effectLst/>
                <a:latin typeface="ElsevierGulliver"/>
              </a:rPr>
              <a:t>Mourey</a:t>
            </a:r>
            <a:r>
              <a:rPr lang="en-US" b="0" i="0" u="none" strike="noStrike" dirty="0">
                <a:solidFill>
                  <a:srgbClr val="1F1F1F"/>
                </a:solidFill>
                <a:effectLst/>
                <a:latin typeface="ElsevierGulliver"/>
              </a:rPr>
              <a:t> et al., 2022; Lynn and Swanson, 2022). For example, it is commonly assumed that eruption of primitive magma indicates deeper magma storage and rapid ascent to the surface, and this hypothesis has been invoked to explain the high-temperature magmas erupted during Kīlauea's explosive eras (Sides et al., 2014; </a:t>
            </a:r>
            <a:r>
              <a:rPr lang="en-US" b="0" i="0" u="none" strike="noStrike" dirty="0" err="1">
                <a:solidFill>
                  <a:srgbClr val="1F1F1F"/>
                </a:solidFill>
                <a:effectLst/>
                <a:latin typeface="ElsevierGulliver"/>
              </a:rPr>
              <a:t>Helz</a:t>
            </a:r>
            <a:r>
              <a:rPr lang="en-US" b="0" i="0" u="none" strike="noStrike" dirty="0">
                <a:solidFill>
                  <a:srgbClr val="1F1F1F"/>
                </a:solidFill>
                <a:effectLst/>
                <a:latin typeface="ElsevierGulliver"/>
              </a:rPr>
              <a:t> et al., 2015; Lynn et al., 2017). However, this explanation remains largely untested, as detailed geophysical and petrologic geobarometry studies are only available for recent Kīlauea eruptions that involved less-primitive magmas.</a:t>
            </a:r>
            <a:endParaRPr lang="en-US" dirty="0"/>
          </a:p>
        </p:txBody>
      </p:sp>
    </p:spTree>
    <p:extLst>
      <p:ext uri="{BB962C8B-B14F-4D97-AF65-F5344CB8AC3E}">
        <p14:creationId xmlns:p14="http://schemas.microsoft.com/office/powerpoint/2010/main" val="3377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49AE-A625-8C4A-5A2C-85B62BF1DB7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32BD1E3-4966-EC2F-3527-54F92045C463}"/>
              </a:ext>
            </a:extLst>
          </p:cNvPr>
          <p:cNvSpPr txBox="1"/>
          <p:nvPr/>
        </p:nvSpPr>
        <p:spPr>
          <a:xfrm>
            <a:off x="189186" y="241738"/>
            <a:ext cx="4023666" cy="2585323"/>
          </a:xfrm>
          <a:prstGeom prst="rect">
            <a:avLst/>
          </a:prstGeom>
          <a:noFill/>
        </p:spPr>
        <p:txBody>
          <a:bodyPr wrap="none" rtlCol="0">
            <a:spAutoFit/>
          </a:bodyPr>
          <a:lstStyle/>
          <a:p>
            <a:r>
              <a:rPr lang="en-US" b="1" u="sng" dirty="0"/>
              <a:t>Sample descriptions</a:t>
            </a:r>
            <a:endParaRPr lang="en-US" dirty="0"/>
          </a:p>
          <a:p>
            <a:endParaRPr lang="en-US" dirty="0"/>
          </a:p>
          <a:p>
            <a:r>
              <a:rPr lang="en-US" dirty="0"/>
              <a:t>K24 (June 2024 eruption summit)</a:t>
            </a:r>
          </a:p>
          <a:p>
            <a:endParaRPr lang="en-US" dirty="0"/>
          </a:p>
          <a:p>
            <a:r>
              <a:rPr lang="en-US" dirty="0"/>
              <a:t>K20 (2020 summit eruption)</a:t>
            </a:r>
          </a:p>
          <a:p>
            <a:endParaRPr lang="en-US" dirty="0"/>
          </a:p>
          <a:p>
            <a:endParaRPr lang="en-US" dirty="0"/>
          </a:p>
          <a:p>
            <a:r>
              <a:rPr lang="en-US" dirty="0"/>
              <a:t>KD24 (December 2024 SWRZ eruption)</a:t>
            </a:r>
          </a:p>
          <a:p>
            <a:endParaRPr lang="en-US" dirty="0"/>
          </a:p>
        </p:txBody>
      </p:sp>
      <p:graphicFrame>
        <p:nvGraphicFramePr>
          <p:cNvPr id="2" name="Table 1">
            <a:extLst>
              <a:ext uri="{FF2B5EF4-FFF2-40B4-BE49-F238E27FC236}">
                <a16:creationId xmlns:a16="http://schemas.microsoft.com/office/drawing/2014/main" id="{9183C7BD-1865-CCFA-0167-222609849942}"/>
              </a:ext>
            </a:extLst>
          </p:cNvPr>
          <p:cNvGraphicFramePr>
            <a:graphicFrameLocks noGrp="1"/>
          </p:cNvGraphicFramePr>
          <p:nvPr>
            <p:extLst>
              <p:ext uri="{D42A27DB-BD31-4B8C-83A1-F6EECF244321}">
                <p14:modId xmlns:p14="http://schemas.microsoft.com/office/powerpoint/2010/main" val="2143099521"/>
              </p:ext>
            </p:extLst>
          </p:nvPr>
        </p:nvGraphicFramePr>
        <p:xfrm>
          <a:off x="315310" y="1776654"/>
          <a:ext cx="10515599" cy="265705"/>
        </p:xfrm>
        <a:graphic>
          <a:graphicData uri="http://schemas.openxmlformats.org/drawingml/2006/table">
            <a:tbl>
              <a:tblPr>
                <a:tableStyleId>{5C22544A-7EE6-4342-B048-85BDC9FD1C3A}</a:tableStyleId>
              </a:tblPr>
              <a:tblGrid>
                <a:gridCol w="875049">
                  <a:extLst>
                    <a:ext uri="{9D8B030D-6E8A-4147-A177-3AD203B41FA5}">
                      <a16:colId xmlns:a16="http://schemas.microsoft.com/office/drawing/2014/main" val="2690801206"/>
                    </a:ext>
                  </a:extLst>
                </a:gridCol>
                <a:gridCol w="1732940">
                  <a:extLst>
                    <a:ext uri="{9D8B030D-6E8A-4147-A177-3AD203B41FA5}">
                      <a16:colId xmlns:a16="http://schemas.microsoft.com/office/drawing/2014/main" val="4135198450"/>
                    </a:ext>
                  </a:extLst>
                </a:gridCol>
                <a:gridCol w="662721">
                  <a:extLst>
                    <a:ext uri="{9D8B030D-6E8A-4147-A177-3AD203B41FA5}">
                      <a16:colId xmlns:a16="http://schemas.microsoft.com/office/drawing/2014/main" val="1786973923"/>
                    </a:ext>
                  </a:extLst>
                </a:gridCol>
                <a:gridCol w="772102">
                  <a:extLst>
                    <a:ext uri="{9D8B030D-6E8A-4147-A177-3AD203B41FA5}">
                      <a16:colId xmlns:a16="http://schemas.microsoft.com/office/drawing/2014/main" val="3199888982"/>
                    </a:ext>
                  </a:extLst>
                </a:gridCol>
                <a:gridCol w="643418">
                  <a:extLst>
                    <a:ext uri="{9D8B030D-6E8A-4147-A177-3AD203B41FA5}">
                      <a16:colId xmlns:a16="http://schemas.microsoft.com/office/drawing/2014/main" val="831907067"/>
                    </a:ext>
                  </a:extLst>
                </a:gridCol>
                <a:gridCol w="1280402">
                  <a:extLst>
                    <a:ext uri="{9D8B030D-6E8A-4147-A177-3AD203B41FA5}">
                      <a16:colId xmlns:a16="http://schemas.microsoft.com/office/drawing/2014/main" val="2098511496"/>
                    </a:ext>
                  </a:extLst>
                </a:gridCol>
                <a:gridCol w="1383349">
                  <a:extLst>
                    <a:ext uri="{9D8B030D-6E8A-4147-A177-3AD203B41FA5}">
                      <a16:colId xmlns:a16="http://schemas.microsoft.com/office/drawing/2014/main" val="3913647830"/>
                    </a:ext>
                  </a:extLst>
                </a:gridCol>
                <a:gridCol w="746365">
                  <a:extLst>
                    <a:ext uri="{9D8B030D-6E8A-4147-A177-3AD203B41FA5}">
                      <a16:colId xmlns:a16="http://schemas.microsoft.com/office/drawing/2014/main" val="1493786013"/>
                    </a:ext>
                  </a:extLst>
                </a:gridCol>
                <a:gridCol w="1672888">
                  <a:extLst>
                    <a:ext uri="{9D8B030D-6E8A-4147-A177-3AD203B41FA5}">
                      <a16:colId xmlns:a16="http://schemas.microsoft.com/office/drawing/2014/main" val="722216148"/>
                    </a:ext>
                  </a:extLst>
                </a:gridCol>
                <a:gridCol w="746365">
                  <a:extLst>
                    <a:ext uri="{9D8B030D-6E8A-4147-A177-3AD203B41FA5}">
                      <a16:colId xmlns:a16="http://schemas.microsoft.com/office/drawing/2014/main" val="2299974237"/>
                    </a:ext>
                  </a:extLst>
                </a:gridCol>
              </a:tblGrid>
              <a:tr h="0">
                <a:tc>
                  <a:txBody>
                    <a:bodyPr/>
                    <a:lstStyle/>
                    <a:p>
                      <a:pPr algn="ctr" fontAlgn="b"/>
                      <a:r>
                        <a:rPr lang="en-US" sz="800" u="none" strike="noStrike">
                          <a:effectLst/>
                        </a:rPr>
                        <a:t>Name</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Vent</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Site Lat DD</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Site Lon DD</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Site Datum</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Sample Collected Date</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Sample Formed Date</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Sample Type</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Sample Method</a:t>
                      </a:r>
                      <a:endParaRPr lang="en-US" sz="800" b="1"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Quench Type</a:t>
                      </a:r>
                      <a:endParaRPr lang="en-US" sz="800" b="1" i="0" u="none" strike="noStrike">
                        <a:solidFill>
                          <a:srgbClr val="000000"/>
                        </a:solidFill>
                        <a:effectLst/>
                        <a:latin typeface="Arial" panose="020B0604020202020204" pitchFamily="34" charset="0"/>
                      </a:endParaRPr>
                    </a:p>
                  </a:txBody>
                  <a:tcPr marL="6438" marR="6438" marT="6438" marB="0" anchor="b"/>
                </a:tc>
                <a:extLst>
                  <a:ext uri="{0D108BD9-81ED-4DB2-BD59-A6C34878D82A}">
                    <a16:rowId xmlns:a16="http://schemas.microsoft.com/office/drawing/2014/main" val="2983403753"/>
                  </a:ext>
                </a:extLst>
              </a:tr>
              <a:tr h="137347">
                <a:tc>
                  <a:txBody>
                    <a:bodyPr/>
                    <a:lstStyle/>
                    <a:p>
                      <a:pPr algn="ctr" fontAlgn="b"/>
                      <a:r>
                        <a:rPr lang="en-US" sz="800" u="none" strike="noStrike">
                          <a:effectLst/>
                        </a:rPr>
                        <a:t>KS20-527</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Halemaumau 2020-12-20 Vents</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19.398634</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-155.291963</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WGS84</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21-Dec-20</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20 to 21 December 2020</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Tephra</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a:effectLst/>
                        </a:rPr>
                        <a:t>Swept clasts from road surface</a:t>
                      </a:r>
                      <a:endParaRPr lang="en-US" sz="800" b="0" i="0" u="none" strike="noStrike">
                        <a:solidFill>
                          <a:srgbClr val="000000"/>
                        </a:solidFill>
                        <a:effectLst/>
                        <a:latin typeface="Arial" panose="020B0604020202020204" pitchFamily="34" charset="0"/>
                      </a:endParaRPr>
                    </a:p>
                  </a:txBody>
                  <a:tcPr marL="6438" marR="6438" marT="6438" marB="0" anchor="b"/>
                </a:tc>
                <a:tc>
                  <a:txBody>
                    <a:bodyPr/>
                    <a:lstStyle/>
                    <a:p>
                      <a:pPr algn="ctr" fontAlgn="b"/>
                      <a:r>
                        <a:rPr lang="en-US" sz="800" u="none" strike="noStrike" dirty="0">
                          <a:effectLst/>
                        </a:rPr>
                        <a:t>Air</a:t>
                      </a:r>
                      <a:endParaRPr lang="en-US" sz="800" b="0" i="0" u="none" strike="noStrike" dirty="0">
                        <a:solidFill>
                          <a:srgbClr val="000000"/>
                        </a:solidFill>
                        <a:effectLst/>
                        <a:latin typeface="Arial" panose="020B0604020202020204" pitchFamily="34" charset="0"/>
                      </a:endParaRPr>
                    </a:p>
                  </a:txBody>
                  <a:tcPr marL="6438" marR="6438" marT="6438" marB="0" anchor="b"/>
                </a:tc>
                <a:extLst>
                  <a:ext uri="{0D108BD9-81ED-4DB2-BD59-A6C34878D82A}">
                    <a16:rowId xmlns:a16="http://schemas.microsoft.com/office/drawing/2014/main" val="4034017062"/>
                  </a:ext>
                </a:extLst>
              </a:tr>
            </a:tbl>
          </a:graphicData>
        </a:graphic>
      </p:graphicFrame>
    </p:spTree>
    <p:extLst>
      <p:ext uri="{BB962C8B-B14F-4D97-AF65-F5344CB8AC3E}">
        <p14:creationId xmlns:p14="http://schemas.microsoft.com/office/powerpoint/2010/main" val="237233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2CEFA-1AFF-694D-7DFB-48D04FBE014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72037A1-8B34-A61E-36C8-8E51B8D35ED3}"/>
              </a:ext>
            </a:extLst>
          </p:cNvPr>
          <p:cNvSpPr txBox="1"/>
          <p:nvPr/>
        </p:nvSpPr>
        <p:spPr>
          <a:xfrm>
            <a:off x="189186" y="241738"/>
            <a:ext cx="12112227" cy="4524315"/>
          </a:xfrm>
          <a:prstGeom prst="rect">
            <a:avLst/>
          </a:prstGeom>
          <a:noFill/>
        </p:spPr>
        <p:txBody>
          <a:bodyPr wrap="none" rtlCol="0">
            <a:spAutoFit/>
          </a:bodyPr>
          <a:lstStyle/>
          <a:p>
            <a:r>
              <a:rPr lang="en-US" b="1" u="sng" dirty="0"/>
              <a:t>Sample descriptions</a:t>
            </a:r>
            <a:endParaRPr lang="en-US" dirty="0"/>
          </a:p>
          <a:p>
            <a:endParaRPr lang="en-US" dirty="0"/>
          </a:p>
          <a:p>
            <a:endParaRPr lang="en-US" dirty="0"/>
          </a:p>
          <a:p>
            <a:r>
              <a:rPr lang="en-US" dirty="0"/>
              <a:t>From Izzy Sides notebook:</a:t>
            </a:r>
          </a:p>
          <a:p>
            <a:endParaRPr lang="en-US" dirty="0"/>
          </a:p>
          <a:p>
            <a:r>
              <a:rPr lang="en-US" i="1" dirty="0"/>
              <a:t>KL0919 (Dec 1974 eruption- Labeled 919) (site 17 Sides) 1071m</a:t>
            </a:r>
          </a:p>
          <a:p>
            <a:r>
              <a:rPr lang="en-US" dirty="0"/>
              <a:t>Fountain fissure with unusual morphology. No big ramparts or cones, just rounded structures on edges covered with </a:t>
            </a:r>
          </a:p>
          <a:p>
            <a:r>
              <a:rPr lang="en-US" dirty="0"/>
              <a:t>spatter and around which lava has flowed. Look like tree </a:t>
            </a:r>
            <a:r>
              <a:rPr lang="en-US" dirty="0" err="1"/>
              <a:t>moulds</a:t>
            </a:r>
            <a:r>
              <a:rPr lang="en-US" dirty="0"/>
              <a:t> but they aren’t. Spatter material is very dense, abundant</a:t>
            </a:r>
          </a:p>
          <a:p>
            <a:r>
              <a:rPr lang="en-US" dirty="0"/>
              <a:t>Pele’s tears, morphology of fissure (smooth lobe surfaces) suggest </a:t>
            </a:r>
            <a:r>
              <a:rPr lang="en-US" dirty="0" err="1"/>
              <a:t>drainback</a:t>
            </a:r>
            <a:r>
              <a:rPr lang="en-US" dirty="0"/>
              <a:t> a dominant process</a:t>
            </a:r>
          </a:p>
          <a:p>
            <a:r>
              <a:rPr lang="en-US" dirty="0"/>
              <a:t>N 19º22.649’ W 155º17.609’</a:t>
            </a:r>
          </a:p>
          <a:p>
            <a:endParaRPr lang="en-US" dirty="0"/>
          </a:p>
          <a:p>
            <a:r>
              <a:rPr lang="en-US" i="1" dirty="0"/>
              <a:t>KL0921 (K21) 1097m site 19 Sides</a:t>
            </a:r>
          </a:p>
          <a:p>
            <a:r>
              <a:rPr lang="en-US" dirty="0" err="1"/>
              <a:t>Keanakakoi</a:t>
            </a:r>
            <a:r>
              <a:rPr lang="en-US" dirty="0"/>
              <a:t> old weathered spatter ramparts near 4x4 track. Weathered brown Material, relatively dense, smallish</a:t>
            </a:r>
          </a:p>
          <a:p>
            <a:r>
              <a:rPr lang="en-US" dirty="0"/>
              <a:t>Structures, focused along caldera ring faults. </a:t>
            </a:r>
          </a:p>
          <a:p>
            <a:r>
              <a:rPr lang="en-US" dirty="0"/>
              <a:t>Mid 1600s-mid1700s more likely early 1700s. </a:t>
            </a:r>
          </a:p>
          <a:p>
            <a:r>
              <a:rPr lang="en-US" dirty="0"/>
              <a:t>N 19º22.989’ W 155º17.464’</a:t>
            </a:r>
          </a:p>
        </p:txBody>
      </p:sp>
    </p:spTree>
    <p:extLst>
      <p:ext uri="{BB962C8B-B14F-4D97-AF65-F5344CB8AC3E}">
        <p14:creationId xmlns:p14="http://schemas.microsoft.com/office/powerpoint/2010/main" val="6352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72C7-A274-112E-E8A9-20D3EBEC75C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FD7AC2F-388A-69D5-1CBF-2DD654190A39}"/>
              </a:ext>
            </a:extLst>
          </p:cNvPr>
          <p:cNvSpPr txBox="1"/>
          <p:nvPr/>
        </p:nvSpPr>
        <p:spPr>
          <a:xfrm>
            <a:off x="189186" y="241738"/>
            <a:ext cx="11827405" cy="5632311"/>
          </a:xfrm>
          <a:prstGeom prst="rect">
            <a:avLst/>
          </a:prstGeom>
          <a:noFill/>
        </p:spPr>
        <p:txBody>
          <a:bodyPr wrap="none" rtlCol="0">
            <a:spAutoFit/>
          </a:bodyPr>
          <a:lstStyle/>
          <a:p>
            <a:r>
              <a:rPr lang="en-US" b="1" u="sng" dirty="0"/>
              <a:t>Sample descriptions pt2</a:t>
            </a:r>
          </a:p>
          <a:p>
            <a:endParaRPr lang="en-US" dirty="0"/>
          </a:p>
          <a:p>
            <a:r>
              <a:rPr lang="en-US" dirty="0"/>
              <a:t>From Izzy Sides notebook:</a:t>
            </a:r>
          </a:p>
          <a:p>
            <a:r>
              <a:rPr lang="en-US" b="1" i="1" dirty="0" err="1"/>
              <a:t>Uwekahuna</a:t>
            </a:r>
            <a:r>
              <a:rPr lang="en-US" b="1" i="1" dirty="0"/>
              <a:t> bluff (UW) (site 27)</a:t>
            </a:r>
          </a:p>
          <a:p>
            <a:r>
              <a:rPr lang="en-US" dirty="0" err="1"/>
              <a:t>Uwekahuna</a:t>
            </a:r>
            <a:r>
              <a:rPr lang="en-US" dirty="0"/>
              <a:t> pit excursion with Don. Samples collected from put at base of caldera wall, below HVO and approx. 25 m </a:t>
            </a:r>
          </a:p>
          <a:p>
            <a:r>
              <a:rPr lang="en-US" dirty="0"/>
              <a:t>From caldera floor. Massive pit dug out by don. Tim rose and Richard </a:t>
            </a:r>
            <a:r>
              <a:rPr lang="en-US" dirty="0" err="1"/>
              <a:t>fiske</a:t>
            </a:r>
            <a:r>
              <a:rPr lang="en-US" dirty="0"/>
              <a:t>. Corresponds to 2009 </a:t>
            </a:r>
            <a:r>
              <a:rPr lang="en-US" dirty="0" err="1"/>
              <a:t>fiske</a:t>
            </a:r>
            <a:r>
              <a:rPr lang="en-US" dirty="0"/>
              <a:t> et al paper in</a:t>
            </a:r>
          </a:p>
          <a:p>
            <a:r>
              <a:rPr lang="en-US" dirty="0"/>
              <a:t>American GSA bulleting </a:t>
            </a:r>
            <a:r>
              <a:rPr lang="en-US" dirty="0" err="1"/>
              <a:t>april</a:t>
            </a:r>
            <a:r>
              <a:rPr lang="en-US" dirty="0"/>
              <a:t>-may. </a:t>
            </a:r>
          </a:p>
          <a:p>
            <a:r>
              <a:rPr lang="en-US" dirty="0"/>
              <a:t>Explosive eruptions only occur in historical record when caldera is present. Position of water table may be important</a:t>
            </a:r>
          </a:p>
          <a:p>
            <a:r>
              <a:rPr lang="en-US" dirty="0"/>
              <a:t>Currently 500 m below caldera floor. In the past there is evidence that caldera might have been up to 400m deep. </a:t>
            </a:r>
          </a:p>
          <a:p>
            <a:r>
              <a:rPr lang="en-US" dirty="0"/>
              <a:t>Possibility that at one stage, may have been phreatomagmatic nature of eruptions in past. Check out paper by Mastin?</a:t>
            </a:r>
          </a:p>
          <a:p>
            <a:r>
              <a:rPr lang="en-US" dirty="0"/>
              <a:t>Samples from </a:t>
            </a:r>
            <a:r>
              <a:rPr lang="en-US" dirty="0" err="1"/>
              <a:t>Kulanaokuaiki</a:t>
            </a:r>
            <a:r>
              <a:rPr lang="en-US" dirty="0"/>
              <a:t> eruption (AD 400-1000). 1.8-2.0m Pit. Originally 3.12m tephra section </a:t>
            </a:r>
          </a:p>
          <a:p>
            <a:endParaRPr lang="en-US" dirty="0"/>
          </a:p>
          <a:p>
            <a:r>
              <a:rPr lang="en-US" i="1" dirty="0"/>
              <a:t>UW0903 also KU0903 (Labeled UW3)</a:t>
            </a:r>
          </a:p>
          <a:p>
            <a:r>
              <a:rPr lang="en-US" dirty="0"/>
              <a:t>TiO</a:t>
            </a:r>
            <a:r>
              <a:rPr lang="en-US" baseline="-25000" dirty="0"/>
              <a:t>2</a:t>
            </a:r>
            <a:r>
              <a:rPr lang="en-US" dirty="0"/>
              <a:t> + K</a:t>
            </a:r>
            <a:r>
              <a:rPr lang="en-US" baseline="-25000" dirty="0"/>
              <a:t>2</a:t>
            </a:r>
            <a:r>
              <a:rPr lang="en-US" dirty="0"/>
              <a:t>O Rich Band.  Unit 1 in pit (unit 2 overall) </a:t>
            </a:r>
          </a:p>
          <a:p>
            <a:endParaRPr lang="en-US" dirty="0"/>
          </a:p>
          <a:p>
            <a:r>
              <a:rPr lang="en-US" i="1" dirty="0"/>
              <a:t>UW0904 also KU0904 (Labeled UW4)</a:t>
            </a:r>
          </a:p>
          <a:p>
            <a:r>
              <a:rPr lang="en-US" dirty="0"/>
              <a:t>Band 13. Coarse layer with large vitric fragments up to 0.5 c size. Vesicular material. Fines upward into ash.</a:t>
            </a:r>
          </a:p>
          <a:p>
            <a:endParaRPr lang="en-US" dirty="0"/>
          </a:p>
          <a:p>
            <a:r>
              <a:rPr lang="en-US" i="1" dirty="0"/>
              <a:t>UW0905 also KU0905 (Labeled UW5)</a:t>
            </a:r>
          </a:p>
          <a:p>
            <a:r>
              <a:rPr lang="en-US" dirty="0"/>
              <a:t>Band 13. Med-coarse ash. Finer than material below. Contains some visible crystals fining upwards.</a:t>
            </a:r>
          </a:p>
        </p:txBody>
      </p:sp>
    </p:spTree>
    <p:extLst>
      <p:ext uri="{BB962C8B-B14F-4D97-AF65-F5344CB8AC3E}">
        <p14:creationId xmlns:p14="http://schemas.microsoft.com/office/powerpoint/2010/main" val="231319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18ED2-72EE-BD73-E580-7B8B83061FC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9A8211D-B865-6168-D83C-F6FC7412FC68}"/>
              </a:ext>
            </a:extLst>
          </p:cNvPr>
          <p:cNvSpPr txBox="1"/>
          <p:nvPr/>
        </p:nvSpPr>
        <p:spPr>
          <a:xfrm>
            <a:off x="189186" y="241738"/>
            <a:ext cx="12316257" cy="3139321"/>
          </a:xfrm>
          <a:prstGeom prst="rect">
            <a:avLst/>
          </a:prstGeom>
          <a:noFill/>
        </p:spPr>
        <p:txBody>
          <a:bodyPr wrap="none" rtlCol="0">
            <a:spAutoFit/>
          </a:bodyPr>
          <a:lstStyle/>
          <a:p>
            <a:r>
              <a:rPr lang="en-US" b="1" u="sng" dirty="0"/>
              <a:t>Sample descriptions pt3</a:t>
            </a:r>
          </a:p>
          <a:p>
            <a:endParaRPr lang="en-US" dirty="0"/>
          </a:p>
          <a:p>
            <a:r>
              <a:rPr lang="en-US" dirty="0"/>
              <a:t>From Izzy Sides notebook:</a:t>
            </a:r>
          </a:p>
          <a:p>
            <a:r>
              <a:rPr lang="en-US" b="1" i="1" dirty="0" err="1"/>
              <a:t>Uwekahuna</a:t>
            </a:r>
            <a:r>
              <a:rPr lang="en-US" b="1" i="1" dirty="0"/>
              <a:t> bluff (UW) Site 28 965m</a:t>
            </a:r>
          </a:p>
          <a:p>
            <a:r>
              <a:rPr lang="en-US" dirty="0" err="1"/>
              <a:t>Kulanaokuaiki</a:t>
            </a:r>
            <a:r>
              <a:rPr lang="en-US" dirty="0"/>
              <a:t> type section. Beneath the edge of an old </a:t>
            </a:r>
            <a:r>
              <a:rPr lang="en-US" dirty="0" err="1"/>
              <a:t>Kalu’e</a:t>
            </a:r>
            <a:r>
              <a:rPr lang="en-US" dirty="0"/>
              <a:t> lava flow on upper S flank ~600 m south of </a:t>
            </a:r>
            <a:r>
              <a:rPr lang="en-US" dirty="0" err="1"/>
              <a:t>Kulanaokuaiki</a:t>
            </a:r>
            <a:r>
              <a:rPr lang="en-US" dirty="0"/>
              <a:t> pit. </a:t>
            </a:r>
          </a:p>
          <a:p>
            <a:endParaRPr lang="en-US" dirty="0"/>
          </a:p>
          <a:p>
            <a:r>
              <a:rPr lang="en-US" dirty="0"/>
              <a:t>N 19º20.185’ W 155º16.462’</a:t>
            </a:r>
          </a:p>
          <a:p>
            <a:endParaRPr lang="en-US" dirty="0"/>
          </a:p>
          <a:p>
            <a:r>
              <a:rPr lang="en-US" i="1" dirty="0"/>
              <a:t>UW0907 also KU0907 (Labeled UW7)</a:t>
            </a:r>
          </a:p>
          <a:p>
            <a:r>
              <a:rPr lang="en-US" dirty="0"/>
              <a:t>Same pit (~1m deep_. K3 layer crystalline material (band ~7cm thick). Unit/band contained large clast up to 18cm </a:t>
            </a:r>
          </a:p>
          <a:p>
            <a:r>
              <a:rPr lang="en-US" dirty="0"/>
              <a:t>Diameter, </a:t>
            </a:r>
            <a:r>
              <a:rPr lang="en-US" dirty="0" err="1"/>
              <a:t>pumiceous</a:t>
            </a:r>
            <a:r>
              <a:rPr lang="en-US" dirty="0"/>
              <a:t> material. Abundant lithics, approx. 3-5% volume gabbroic material. </a:t>
            </a:r>
          </a:p>
        </p:txBody>
      </p:sp>
    </p:spTree>
    <p:extLst>
      <p:ext uri="{BB962C8B-B14F-4D97-AF65-F5344CB8AC3E}">
        <p14:creationId xmlns:p14="http://schemas.microsoft.com/office/powerpoint/2010/main" val="263480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E36E-6A63-7C93-DBD3-E477C65FA96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5E883DF-65C0-F99A-9994-8A450E9BEE2E}"/>
              </a:ext>
            </a:extLst>
          </p:cNvPr>
          <p:cNvSpPr txBox="1"/>
          <p:nvPr/>
        </p:nvSpPr>
        <p:spPr>
          <a:xfrm>
            <a:off x="189186" y="241738"/>
            <a:ext cx="12007198" cy="4524315"/>
          </a:xfrm>
          <a:prstGeom prst="rect">
            <a:avLst/>
          </a:prstGeom>
          <a:noFill/>
        </p:spPr>
        <p:txBody>
          <a:bodyPr wrap="none" rtlCol="0">
            <a:spAutoFit/>
          </a:bodyPr>
          <a:lstStyle/>
          <a:p>
            <a:r>
              <a:rPr lang="en-US" b="1" u="sng" dirty="0"/>
              <a:t>Sample descriptions pt 4</a:t>
            </a:r>
            <a:endParaRPr lang="en-US" dirty="0"/>
          </a:p>
          <a:p>
            <a:r>
              <a:rPr lang="en-US" i="1" dirty="0"/>
              <a:t>L84 </a:t>
            </a:r>
          </a:p>
          <a:p>
            <a:r>
              <a:rPr lang="en-US" b="0" i="0" u="none" strike="noStrike" dirty="0">
                <a:solidFill>
                  <a:srgbClr val="1F1F1F"/>
                </a:solidFill>
                <a:effectLst/>
                <a:latin typeface="ElsevierGulliver"/>
              </a:rPr>
              <a:t>1840, entry of a lava flow into the ocean at Honolulu Landing, near the present community of Hawaiian Beaches, constructed </a:t>
            </a:r>
          </a:p>
          <a:p>
            <a:r>
              <a:rPr lang="en-US" b="0" i="0" u="none" strike="noStrike" dirty="0">
                <a:solidFill>
                  <a:srgbClr val="1F1F1F"/>
                </a:solidFill>
                <a:effectLst/>
                <a:latin typeface="ElsevierGulliver"/>
              </a:rPr>
              <a:t>a series of overlapping littoral cones called Sand Hill—the largest littoral cones preserved on the coast of Kīlauea (Lerner et al.,</a:t>
            </a:r>
          </a:p>
          <a:p>
            <a:r>
              <a:rPr lang="en-US" dirty="0">
                <a:solidFill>
                  <a:srgbClr val="1F1F1F"/>
                </a:solidFill>
                <a:latin typeface="ElsevierGulliver"/>
              </a:rPr>
              <a:t>2024) </a:t>
            </a:r>
            <a:r>
              <a:rPr lang="en-US" b="0" i="0" u="none" strike="noStrike" dirty="0">
                <a:solidFill>
                  <a:srgbClr val="1F1F1F"/>
                </a:solidFill>
                <a:effectLst/>
                <a:latin typeface="ElsevierGulliver"/>
              </a:rPr>
              <a:t>and Hill, in </a:t>
            </a:r>
            <a:r>
              <a:rPr lang="en-US" b="0" i="0" u="none" strike="noStrike" dirty="0" err="1">
                <a:solidFill>
                  <a:srgbClr val="1F1F1F"/>
                </a:solidFill>
                <a:effectLst/>
                <a:latin typeface="ElsevierGulliver"/>
              </a:rPr>
              <a:t>Nānāwale</a:t>
            </a:r>
            <a:r>
              <a:rPr lang="en-US" b="0" i="0" u="none" strike="noStrike" dirty="0">
                <a:solidFill>
                  <a:srgbClr val="1F1F1F"/>
                </a:solidFill>
                <a:effectLst/>
                <a:latin typeface="ElsevierGulliver"/>
              </a:rPr>
              <a:t>, consists of three overlapping ash and spatter cones originally rising as high as 60–90 m. </a:t>
            </a:r>
          </a:p>
          <a:p>
            <a:r>
              <a:rPr lang="en-US" b="0" i="0" u="none" strike="noStrike" dirty="0">
                <a:solidFill>
                  <a:srgbClr val="1F1F1F"/>
                </a:solidFill>
                <a:effectLst/>
                <a:latin typeface="ElsevierGulliver"/>
              </a:rPr>
              <a:t>These littoral cones formed as a lava flow explosively entered the ocean beginning on 3 June 1840 </a:t>
            </a:r>
          </a:p>
          <a:p>
            <a:r>
              <a:rPr lang="en-US" b="0" i="0" u="none" strike="noStrike" dirty="0">
                <a:solidFill>
                  <a:srgbClr val="1F1F1F"/>
                </a:solidFill>
                <a:effectLst/>
                <a:latin typeface="ElsevierGulliver"/>
              </a:rPr>
              <a:t>(Coan, 1882; Wentworth, 1938; </a:t>
            </a:r>
            <a:r>
              <a:rPr lang="en-US" b="0" i="0" u="none" strike="noStrike" dirty="0" err="1">
                <a:solidFill>
                  <a:srgbClr val="1F1F1F"/>
                </a:solidFill>
                <a:effectLst/>
                <a:latin typeface="ElsevierGulliver"/>
              </a:rPr>
              <a:t>Trusdell</a:t>
            </a:r>
            <a:r>
              <a:rPr lang="en-US" b="0" i="0" u="none" strike="noStrike" dirty="0">
                <a:solidFill>
                  <a:srgbClr val="1F1F1F"/>
                </a:solidFill>
                <a:effectLst/>
                <a:latin typeface="ElsevierGulliver"/>
              </a:rPr>
              <a:t>, 2003) (Figs. 1a, 2k). Cone-building phreatomagmatic activity was sustained for about </a:t>
            </a:r>
          </a:p>
          <a:p>
            <a:r>
              <a:rPr lang="en-US" b="0" i="0" u="none" strike="noStrike" dirty="0">
                <a:solidFill>
                  <a:srgbClr val="1F1F1F"/>
                </a:solidFill>
                <a:effectLst/>
                <a:latin typeface="ElsevierGulliver"/>
              </a:rPr>
              <a:t>three weeks, after which wave erosion quickly began removing the poorly unconsolidated pyroclastic material. </a:t>
            </a:r>
          </a:p>
          <a:p>
            <a:r>
              <a:rPr lang="en-US" b="0" i="0" u="none" strike="noStrike" dirty="0">
                <a:solidFill>
                  <a:srgbClr val="1F1F1F"/>
                </a:solidFill>
                <a:effectLst/>
                <a:latin typeface="ElsevierGulliver"/>
              </a:rPr>
              <a:t>Brigham (1909) stated that by 1865 the tallest Sand Hill cone was only about a third of its original height.</a:t>
            </a:r>
          </a:p>
          <a:p>
            <a:r>
              <a:rPr lang="en-US" b="0" i="0" u="none" strike="noStrike" dirty="0">
                <a:solidFill>
                  <a:srgbClr val="1F1F1F"/>
                </a:solidFill>
                <a:effectLst/>
                <a:latin typeface="ElsevierGulliver"/>
              </a:rPr>
              <a:t> Littoral deposits stretch along 270 m of the present-day shoreline in a band as much as 80 m wide. </a:t>
            </a:r>
          </a:p>
          <a:p>
            <a:r>
              <a:rPr lang="en-US" b="0" i="0" u="none" strike="noStrike" dirty="0">
                <a:solidFill>
                  <a:srgbClr val="1F1F1F"/>
                </a:solidFill>
                <a:effectLst/>
                <a:latin typeface="ElsevierGulliver"/>
              </a:rPr>
              <a:t>By comparison with more completely exposed littoral cone deposits elsewhere in Hawaii, we estimate that the original, </a:t>
            </a:r>
          </a:p>
          <a:p>
            <a:r>
              <a:rPr lang="en-US" b="0" i="0" u="none" strike="noStrike" dirty="0">
                <a:solidFill>
                  <a:srgbClr val="1F1F1F"/>
                </a:solidFill>
                <a:effectLst/>
                <a:latin typeface="ElsevierGulliver"/>
              </a:rPr>
              <a:t>pre-erosional area of tephra coverage was roughly on the order of a half square kilometer, though most of this material </a:t>
            </a:r>
          </a:p>
          <a:p>
            <a:r>
              <a:rPr lang="en-US" b="0" i="0" u="none" strike="noStrike" dirty="0">
                <a:solidFill>
                  <a:srgbClr val="1F1F1F"/>
                </a:solidFill>
                <a:effectLst/>
                <a:latin typeface="ElsevierGulliver"/>
              </a:rPr>
              <a:t>fell atop new land added to the island by the advancing lava flow, which shifted the coast about 400 m seaward. </a:t>
            </a:r>
          </a:p>
          <a:p>
            <a:r>
              <a:rPr lang="en-US" b="0" i="0" u="none" strike="noStrike" dirty="0">
                <a:solidFill>
                  <a:srgbClr val="1F1F1F"/>
                </a:solidFill>
                <a:effectLst/>
                <a:latin typeface="ElsevierGulliver"/>
              </a:rPr>
              <a:t>Wentworth (1938) noted that, in contrast to the KTC, </a:t>
            </a:r>
            <a:r>
              <a:rPr lang="en-US" b="0" i="0" u="none" strike="noStrike" dirty="0" err="1">
                <a:solidFill>
                  <a:srgbClr val="1F1F1F"/>
                </a:solidFill>
                <a:effectLst/>
                <a:latin typeface="ElsevierGulliver"/>
              </a:rPr>
              <a:t>Puʻulena</a:t>
            </a:r>
            <a:r>
              <a:rPr lang="en-US" b="0" i="0" u="none" strike="noStrike" dirty="0">
                <a:solidFill>
                  <a:srgbClr val="1F1F1F"/>
                </a:solidFill>
                <a:effectLst/>
                <a:latin typeface="ElsevierGulliver"/>
              </a:rPr>
              <a:t> Crater, and most other lower East Rift Zone tephra eruptions, </a:t>
            </a:r>
          </a:p>
          <a:p>
            <a:r>
              <a:rPr lang="en-US" b="0" i="0" u="none" strike="noStrike" dirty="0">
                <a:solidFill>
                  <a:srgbClr val="1F1F1F"/>
                </a:solidFill>
                <a:effectLst/>
                <a:latin typeface="ElsevierGulliver"/>
              </a:rPr>
              <a:t>explosive activity building Sand Hill did not take place around a primary vent, but is entirely secondary in nature—a string of </a:t>
            </a:r>
          </a:p>
          <a:p>
            <a:r>
              <a:rPr lang="en-US" b="0" i="0" u="none" strike="noStrike" dirty="0">
                <a:solidFill>
                  <a:srgbClr val="1F1F1F"/>
                </a:solidFill>
                <a:effectLst/>
                <a:latin typeface="ElsevierGulliver"/>
              </a:rPr>
              <a:t>shoreline rootless half-cones.</a:t>
            </a:r>
            <a:endParaRPr lang="en-US" dirty="0"/>
          </a:p>
        </p:txBody>
      </p:sp>
    </p:spTree>
    <p:extLst>
      <p:ext uri="{BB962C8B-B14F-4D97-AF65-F5344CB8AC3E}">
        <p14:creationId xmlns:p14="http://schemas.microsoft.com/office/powerpoint/2010/main" val="374370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835</TotalTime>
  <Words>2023</Words>
  <Application>Microsoft Macintosh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ElsevierGulliver</vt:lpstr>
      <vt:lpstr>Office Theme</vt:lpstr>
      <vt:lpstr>PrePost Caldera Collapse project Kilauea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Charlotte Devitre</dc:creator>
  <cp:lastModifiedBy>Charlotte Devitre</cp:lastModifiedBy>
  <cp:revision>12</cp:revision>
  <dcterms:created xsi:type="dcterms:W3CDTF">2025-01-08T22:29:49Z</dcterms:created>
  <dcterms:modified xsi:type="dcterms:W3CDTF">2025-01-31T02:10:18Z</dcterms:modified>
</cp:coreProperties>
</file>