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Inter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Inter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4" Type="http://schemas.openxmlformats.org/officeDocument/2006/relationships/font" Target="fonts/InterMedium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Medium-italic.fntdata"/><Relationship Id="rId25" Type="http://schemas.openxmlformats.org/officeDocument/2006/relationships/font" Target="fonts/InterMedium-bold.fntdata"/><Relationship Id="rId27" Type="http://schemas.openxmlformats.org/officeDocument/2006/relationships/font" Target="fonts/Inter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19" Type="http://schemas.openxmlformats.org/officeDocument/2006/relationships/font" Target="fonts/Inter-boldItalic.fntdata"/><Relationship Id="rId18" Type="http://schemas.openxmlformats.org/officeDocument/2006/relationships/font" Target="fonts/Int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475505a5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475505a5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475505a5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475505a5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475505a5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475505a5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475505a5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475505a5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475505a5f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a475505a5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a475505a5f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a475505a5f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475505a5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475505a5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475505a5f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475505a5f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475505a5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a475505a5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2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2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2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5" name="Google Shape;105;p22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2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22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2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2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3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4" name="Google Shape;114;p23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3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3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3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3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3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6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7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7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7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9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29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0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31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3" name="Google Shape;163;p31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31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31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31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31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9" name="Google Shape;169;p31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1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31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2" name="Google Shape;172;p31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1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31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5" name="Google Shape;175;p31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176" name="Google Shape;176;p31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1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1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32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32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8" name="Google Shape;188;p32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9" name="Google Shape;189;p32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5" name="Google Shape;195;p33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35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03" name="Google Shape;203;p35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39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9" name="Google Shape;219;p39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9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1" name="Google Shape;221;p39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2" name="Google Shape;222;p39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3" name="Google Shape;223;p39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1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41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41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42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8" name="Google Shape;238;p42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9" name="Google Shape;239;p42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42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42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42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42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4" name="Google Shape;244;p42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9" name="Google Shape;249;p43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250" name="Google Shape;250;p43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44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56" name="Google Shape;256;p44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44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44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5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5" name="Google Shape;265;p45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5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46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6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46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6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3" name="Google Shape;273;p46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6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46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6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7" name="Google Shape;28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1" name="Google Shape;291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2" name="Google Shape;292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3" name="Google Shape;29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2" name="Google Shape;302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8" name="Google Shape;308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4" name="Google Shape;314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>
            <p:ph idx="4294967295" type="title"/>
          </p:nvPr>
        </p:nvSpPr>
        <p:spPr>
          <a:xfrm>
            <a:off x="226525" y="1496300"/>
            <a:ext cx="8575800" cy="2139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Approximate Solution</a:t>
            </a:r>
            <a:endParaRPr b="0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idx="3" type="title"/>
          </p:nvPr>
        </p:nvSpPr>
        <p:spPr>
          <a:xfrm>
            <a:off x="156400" y="1270950"/>
            <a:ext cx="21348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</a:t>
            </a:r>
            <a:endParaRPr/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156400" y="1698750"/>
            <a:ext cx="4119000" cy="21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Chose a greedy approach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Processes each vertex iteratively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Prevents the chance of neighboring colors by removing that color from neighboring vertices “available_colors” list</a:t>
            </a:r>
            <a:endParaRPr sz="1400"/>
          </a:p>
        </p:txBody>
      </p:sp>
      <p:pic>
        <p:nvPicPr>
          <p:cNvPr id="326" name="Google Shape;326;p55"/>
          <p:cNvPicPr preferRelativeResize="0"/>
          <p:nvPr/>
        </p:nvPicPr>
        <p:blipFill rotWithShape="1">
          <a:blip r:embed="rId3">
            <a:alphaModFix/>
          </a:blip>
          <a:srcRect b="8193" l="12839" r="13245" t="13171"/>
          <a:stretch/>
        </p:blipFill>
        <p:spPr>
          <a:xfrm>
            <a:off x="4572000" y="549425"/>
            <a:ext cx="4572001" cy="38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6"/>
          <p:cNvSpPr txBox="1"/>
          <p:nvPr>
            <p:ph idx="3" type="title"/>
          </p:nvPr>
        </p:nvSpPr>
        <p:spPr>
          <a:xfrm>
            <a:off x="156400" y="970250"/>
            <a:ext cx="42858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Solution Runtime</a:t>
            </a:r>
            <a:endParaRPr/>
          </a:p>
        </p:txBody>
      </p:sp>
      <p:sp>
        <p:nvSpPr>
          <p:cNvPr id="332" name="Google Shape;332;p56"/>
          <p:cNvSpPr txBox="1"/>
          <p:nvPr>
            <p:ph idx="1" type="body"/>
          </p:nvPr>
        </p:nvSpPr>
        <p:spPr>
          <a:xfrm>
            <a:off x="156400" y="1698750"/>
            <a:ext cx="4119000" cy="21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O(V</a:t>
            </a:r>
            <a:r>
              <a:rPr baseline="30000" lang="en" sz="1400"/>
              <a:t>2</a:t>
            </a:r>
            <a:r>
              <a:rPr lang="en" sz="1400"/>
              <a:t>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 = number of vertices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Dictionary created for each vertex (V)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O(V)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Iterating over each vertex to create a list of available colors, mark unavailable colors, and find the first available color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O(V + E)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3" name="Google Shape;333;p56"/>
          <p:cNvSpPr txBox="1"/>
          <p:nvPr/>
        </p:nvSpPr>
        <p:spPr>
          <a:xfrm>
            <a:off x="4572000" y="128600"/>
            <a:ext cx="4572000" cy="4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4" name="Google Shape;334;p56"/>
          <p:cNvPicPr preferRelativeResize="0"/>
          <p:nvPr/>
        </p:nvPicPr>
        <p:blipFill rotWithShape="1">
          <a:blip r:embed="rId3">
            <a:alphaModFix/>
          </a:blip>
          <a:srcRect b="10911" l="14681" r="16066" t="15909"/>
          <a:stretch/>
        </p:blipFill>
        <p:spPr>
          <a:xfrm>
            <a:off x="4715100" y="1110850"/>
            <a:ext cx="4285799" cy="334960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/>
          <p:nvPr/>
        </p:nvSpPr>
        <p:spPr>
          <a:xfrm>
            <a:off x="4979850" y="1332625"/>
            <a:ext cx="2267700" cy="117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36" name="Google Shape;336;p56"/>
          <p:cNvCxnSpPr>
            <a:stCxn id="335" idx="1"/>
          </p:cNvCxnSpPr>
          <p:nvPr/>
        </p:nvCxnSpPr>
        <p:spPr>
          <a:xfrm flipH="1">
            <a:off x="3927750" y="1391125"/>
            <a:ext cx="1052100" cy="102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56"/>
          <p:cNvSpPr/>
          <p:nvPr/>
        </p:nvSpPr>
        <p:spPr>
          <a:xfrm>
            <a:off x="4968150" y="2045700"/>
            <a:ext cx="4032900" cy="2069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38" name="Google Shape;338;p56"/>
          <p:cNvCxnSpPr/>
          <p:nvPr/>
        </p:nvCxnSpPr>
        <p:spPr>
          <a:xfrm rot="10800000">
            <a:off x="3672750" y="3447000"/>
            <a:ext cx="1307100" cy="32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idx="3" type="title"/>
          </p:nvPr>
        </p:nvSpPr>
        <p:spPr>
          <a:xfrm>
            <a:off x="121325" y="140275"/>
            <a:ext cx="42858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Differences</a:t>
            </a:r>
            <a:endParaRPr/>
          </a:p>
        </p:txBody>
      </p:sp>
      <p:pic>
        <p:nvPicPr>
          <p:cNvPr id="344" name="Google Shape;344;p57"/>
          <p:cNvPicPr preferRelativeResize="0"/>
          <p:nvPr/>
        </p:nvPicPr>
        <p:blipFill rotWithShape="1">
          <a:blip r:embed="rId3">
            <a:alphaModFix/>
          </a:blip>
          <a:srcRect b="4297" l="0" r="0" t="0"/>
          <a:stretch/>
        </p:blipFill>
        <p:spPr>
          <a:xfrm>
            <a:off x="4686225" y="1260375"/>
            <a:ext cx="4367550" cy="262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25" y="1268988"/>
            <a:ext cx="4391200" cy="2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idx="3" type="title"/>
          </p:nvPr>
        </p:nvSpPr>
        <p:spPr>
          <a:xfrm>
            <a:off x="121325" y="140275"/>
            <a:ext cx="42858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pic>
        <p:nvPicPr>
          <p:cNvPr id="351" name="Google Shape;3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25" y="1132626"/>
            <a:ext cx="4285801" cy="2569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500" y="1192325"/>
            <a:ext cx="4285799" cy="254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idx="3" type="title"/>
          </p:nvPr>
        </p:nvSpPr>
        <p:spPr>
          <a:xfrm>
            <a:off x="121325" y="140275"/>
            <a:ext cx="42858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Differences</a:t>
            </a:r>
            <a:endParaRPr/>
          </a:p>
        </p:txBody>
      </p:sp>
      <p:pic>
        <p:nvPicPr>
          <p:cNvPr id="358" name="Google Shape;35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25" y="926650"/>
            <a:ext cx="6551394" cy="39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>
            <p:ph idx="3" type="title"/>
          </p:nvPr>
        </p:nvSpPr>
        <p:spPr>
          <a:xfrm>
            <a:off x="121325" y="140275"/>
            <a:ext cx="42858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Differences</a:t>
            </a:r>
            <a:endParaRPr/>
          </a:p>
        </p:txBody>
      </p:sp>
      <p:pic>
        <p:nvPicPr>
          <p:cNvPr id="364" name="Google Shape;3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25" y="926650"/>
            <a:ext cx="6551394" cy="397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60"/>
          <p:cNvCxnSpPr/>
          <p:nvPr/>
        </p:nvCxnSpPr>
        <p:spPr>
          <a:xfrm>
            <a:off x="2333100" y="2709875"/>
            <a:ext cx="14400" cy="594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60"/>
          <p:cNvSpPr txBox="1"/>
          <p:nvPr/>
        </p:nvSpPr>
        <p:spPr>
          <a:xfrm>
            <a:off x="1484600" y="2162550"/>
            <a:ext cx="1998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is the issue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idx="3" type="title"/>
          </p:nvPr>
        </p:nvSpPr>
        <p:spPr>
          <a:xfrm>
            <a:off x="121325" y="140275"/>
            <a:ext cx="42858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Differences</a:t>
            </a:r>
            <a:endParaRPr/>
          </a:p>
        </p:txBody>
      </p:sp>
      <p:pic>
        <p:nvPicPr>
          <p:cNvPr id="372" name="Google Shape;3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332" y="1168687"/>
            <a:ext cx="2788368" cy="1671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61"/>
          <p:cNvCxnSpPr>
            <a:stCxn id="374" idx="3"/>
            <a:endCxn id="372" idx="1"/>
          </p:cNvCxnSpPr>
          <p:nvPr/>
        </p:nvCxnSpPr>
        <p:spPr>
          <a:xfrm flipH="1" rot="10800000">
            <a:off x="4099500" y="2004801"/>
            <a:ext cx="1337700" cy="885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4" name="Google Shape;37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25" y="1770001"/>
            <a:ext cx="3784175" cy="22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2251" y="3296947"/>
            <a:ext cx="2788375" cy="14834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61"/>
          <p:cNvCxnSpPr>
            <a:stCxn id="374" idx="3"/>
            <a:endCxn id="375" idx="1"/>
          </p:cNvCxnSpPr>
          <p:nvPr/>
        </p:nvCxnSpPr>
        <p:spPr>
          <a:xfrm>
            <a:off x="4099500" y="2889801"/>
            <a:ext cx="1342800" cy="1149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61"/>
          <p:cNvSpPr txBox="1"/>
          <p:nvPr/>
        </p:nvSpPr>
        <p:spPr>
          <a:xfrm>
            <a:off x="5505875" y="724775"/>
            <a:ext cx="1928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Exact output</a:t>
            </a:r>
            <a:endParaRPr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8" name="Google Shape;378;p61"/>
          <p:cNvSpPr txBox="1"/>
          <p:nvPr/>
        </p:nvSpPr>
        <p:spPr>
          <a:xfrm>
            <a:off x="5437200" y="2889800"/>
            <a:ext cx="1928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Approx output</a:t>
            </a:r>
            <a:endParaRPr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9" name="Google Shape;379;p61"/>
          <p:cNvSpPr/>
          <p:nvPr/>
        </p:nvSpPr>
        <p:spPr>
          <a:xfrm>
            <a:off x="7021775" y="1947600"/>
            <a:ext cx="98700" cy="141000"/>
          </a:xfrm>
          <a:prstGeom prst="rect">
            <a:avLst/>
          </a:prstGeom>
          <a:solidFill>
            <a:srgbClr val="8C52FF"/>
          </a:solidFill>
          <a:ln cap="flat" cmpd="sng" w="9525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0" name="Google Shape;380;p61"/>
          <p:cNvSpPr txBox="1"/>
          <p:nvPr/>
        </p:nvSpPr>
        <p:spPr>
          <a:xfrm>
            <a:off x="6934775" y="1840400"/>
            <a:ext cx="870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1" name="Google Shape;381;p61"/>
          <p:cNvSpPr/>
          <p:nvPr/>
        </p:nvSpPr>
        <p:spPr>
          <a:xfrm>
            <a:off x="7952600" y="1949350"/>
            <a:ext cx="135000" cy="125400"/>
          </a:xfrm>
          <a:prstGeom prst="rect">
            <a:avLst/>
          </a:prstGeom>
          <a:solidFill>
            <a:srgbClr val="0CC0DF"/>
          </a:solidFill>
          <a:ln cap="flat" cmpd="sng" w="9525">
            <a:solidFill>
              <a:srgbClr val="0CC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2" name="Google Shape;382;p61"/>
          <p:cNvSpPr txBox="1"/>
          <p:nvPr/>
        </p:nvSpPr>
        <p:spPr>
          <a:xfrm>
            <a:off x="7886100" y="1840400"/>
            <a:ext cx="1407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idx="3" type="title"/>
          </p:nvPr>
        </p:nvSpPr>
        <p:spPr>
          <a:xfrm>
            <a:off x="90300" y="1581900"/>
            <a:ext cx="42858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solution is an approximation:</a:t>
            </a:r>
            <a:endParaRPr/>
          </a:p>
        </p:txBody>
      </p:sp>
      <p:pic>
        <p:nvPicPr>
          <p:cNvPr id="388" name="Google Shape;388;p62"/>
          <p:cNvPicPr preferRelativeResize="0"/>
          <p:nvPr/>
        </p:nvPicPr>
        <p:blipFill rotWithShape="1">
          <a:blip r:embed="rId3">
            <a:alphaModFix/>
          </a:blip>
          <a:srcRect b="0" l="-320" r="320" t="0"/>
          <a:stretch/>
        </p:blipFill>
        <p:spPr>
          <a:xfrm>
            <a:off x="5437332" y="1168687"/>
            <a:ext cx="2788368" cy="16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251" y="3296947"/>
            <a:ext cx="2788375" cy="148346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2"/>
          <p:cNvSpPr txBox="1"/>
          <p:nvPr/>
        </p:nvSpPr>
        <p:spPr>
          <a:xfrm>
            <a:off x="5437200" y="690500"/>
            <a:ext cx="1928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First input</a:t>
            </a:r>
            <a:endParaRPr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1" name="Google Shape;391;p62"/>
          <p:cNvSpPr txBox="1"/>
          <p:nvPr/>
        </p:nvSpPr>
        <p:spPr>
          <a:xfrm>
            <a:off x="5437200" y="2889800"/>
            <a:ext cx="1928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Second input</a:t>
            </a:r>
            <a:endParaRPr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2" name="Google Shape;392;p62"/>
          <p:cNvSpPr txBox="1"/>
          <p:nvPr/>
        </p:nvSpPr>
        <p:spPr>
          <a:xfrm>
            <a:off x="296050" y="2423325"/>
            <a:ext cx="37713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 that the vertices are processed in matters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