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69" r:id="rId5"/>
    <p:sldId id="262" r:id="rId6"/>
    <p:sldId id="263" r:id="rId7"/>
    <p:sldId id="264" r:id="rId8"/>
    <p:sldId id="271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A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54" d="100"/>
          <a:sy n="54" d="100"/>
        </p:scale>
        <p:origin x="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1943A-7E53-4E6E-B7AE-2BF650EAF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F75E27-4AAB-41C0-923A-F02AB2743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C6132-6ADD-4F84-9D14-53EB6E49F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2ADC-9C16-451D-84BE-8E867E157F7B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3EDDD-80B2-4717-9EAA-2C0E34433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1113E-00ED-4CAF-95B6-2868140B3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63EA-3810-4A6E-A905-0B2AA3BFB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68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C6C76-0A56-460E-9119-8AEFCD1D3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8881F3-0EF4-40F8-949C-5F45B4D77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0CD0F-AADA-4ED2-ADCA-A5C674C43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2ADC-9C16-451D-84BE-8E867E157F7B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EF49D-054C-4B96-8784-2B09A39EB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4E926-E354-4153-808D-BE63AD6F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63EA-3810-4A6E-A905-0B2AA3BFB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01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6363A4-7715-44FE-A0CE-42FAB9DD7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A4A348-720F-46A4-8F4D-5678E22A9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A8457-F017-4E83-B5D7-A6A9928B8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2ADC-9C16-451D-84BE-8E867E157F7B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6F39-9123-41B2-86A9-AF8B89F21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C73F2-9E15-4534-B5D0-19E564F0E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63EA-3810-4A6E-A905-0B2AA3BFB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57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A127F-0854-4023-9FCA-7673D2686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C225E-EA01-45B1-8DAE-6EB0D9D12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FE24B-B4FA-4294-AC26-163067284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2ADC-9C16-451D-84BE-8E867E157F7B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27318-4DAE-4B58-AE56-9C5B35B80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9113B-7D10-47A3-8934-C852675D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63EA-3810-4A6E-A905-0B2AA3BFB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29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65706-9102-4E0E-B532-F40D311F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2BA41-8A9C-4E39-BD21-3720420C8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A994D-70A7-4AAE-95F4-047EF62E5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2ADC-9C16-451D-84BE-8E867E157F7B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2EFDC-0CC2-45C0-9EF6-15C0FD565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56EB3-80B9-4EAB-91D1-B2CF992E5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63EA-3810-4A6E-A905-0B2AA3BFB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79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7D19C-7FAF-4F11-8976-82CFB4544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F6EFE-38B2-4555-8D91-C2EF1DB9FA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D50F6C-7A66-4A8B-AAD3-2D3DDBF09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AEBCD-EFEF-4A74-B98C-8704F1E16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2ADC-9C16-451D-84BE-8E867E157F7B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A544F3-D370-41FB-B867-93931269D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74A13-9EAE-4EAC-8A50-4C269AD22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63EA-3810-4A6E-A905-0B2AA3BFB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8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C1588-3F11-44E2-9836-F673DBF94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2A560-3500-4306-8B94-E7A07F8C9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7DF77-08E2-4229-B3AB-DC4DF88E2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300F6E-9A2E-4A65-A188-2A37A16FC8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8717A3-87A4-4E95-8829-F4A64CC35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3AF45A-717C-45B2-8D46-4A7CDAD85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2ADC-9C16-451D-84BE-8E867E157F7B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E3E44A-EDFC-47B9-9A96-92C62EACF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367F44-9BEC-4703-B270-9340435FC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63EA-3810-4A6E-A905-0B2AA3BFB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5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AFEB9-F1C0-4DBF-BBAB-53732D02C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21C2F6-B612-48FE-A8B0-D46C55B81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2ADC-9C16-451D-84BE-8E867E157F7B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110BF0-983A-42BB-A9A5-A9E343A4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AEB1ED-0E69-40F3-8979-A8D8C09AE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63EA-3810-4A6E-A905-0B2AA3BFB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5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FA4C39-1832-4C1B-9979-5BBC02376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2ADC-9C16-451D-84BE-8E867E157F7B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C772-AC57-4DB4-8A9B-C4A43AB5A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F351DC-4AEE-4DC8-A699-DD1DE3234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63EA-3810-4A6E-A905-0B2AA3BFB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12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97CC2-463F-4873-874C-69A1AE5A0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E30C0-BDA3-46C7-BC21-5119713CC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DC5A5E-EE62-43CB-9235-28F5744AA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C62DF-8AE2-4E0D-817F-CAF22C8D5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2ADC-9C16-451D-84BE-8E867E157F7B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2BE72-B309-49DA-A777-60B2A9B29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EA9F9-0057-45A2-AA6D-0850ACBC5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63EA-3810-4A6E-A905-0B2AA3BFB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83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0C90A-3D2C-46D8-A05D-4A789878C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358C38-AB6E-4F2C-83C8-759D0CB505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3B64D-1864-49B3-BB46-26EA1AA1B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0E594-E39A-4184-AA02-E5D3F71ED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2ADC-9C16-451D-84BE-8E867E157F7B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F4717-0760-49E0-97D8-77EC265FE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5C416-8029-4056-89EC-A59A9D266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63EA-3810-4A6E-A905-0B2AA3BFB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83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8468FC-3A89-43A4-B716-0C8E73F62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34059-F9DA-4222-AB1C-F41980F5A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650A3-4263-4D19-A7F3-B71914304F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B2ADC-9C16-451D-84BE-8E867E157F7B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7B774-CE98-4CB2-9DE7-3971723FBF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F9345-4296-4AFD-881E-B1543AA0C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563EA-3810-4A6E-A905-0B2AA3BFB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4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EarthQuakesandWells/Story1?:display_count=y&amp;:origin=viz_share_link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halebubble.org/dbd-map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6ABF02D-B15E-49B1-ADA8-05384FC9E63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028"/>
            <a:ext cx="12353365" cy="69355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48A800-B5C1-4253-9CEB-C16326328DB3}"/>
              </a:ext>
            </a:extLst>
          </p:cNvPr>
          <p:cNvSpPr txBox="1"/>
          <p:nvPr/>
        </p:nvSpPr>
        <p:spPr>
          <a:xfrm>
            <a:off x="3123704" y="382012"/>
            <a:ext cx="59445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accent2">
                    <a:lumMod val="50000"/>
                  </a:schemeClr>
                </a:solidFill>
                <a:latin typeface="Earthquake" panose="00000400000000000000" pitchFamily="2" charset="0"/>
              </a:rPr>
              <a:t>RICHTER</a:t>
            </a:r>
          </a:p>
          <a:p>
            <a:pPr algn="ctr"/>
            <a:r>
              <a:rPr lang="en-US" sz="9600" dirty="0">
                <a:solidFill>
                  <a:schemeClr val="accent2">
                    <a:lumMod val="50000"/>
                  </a:schemeClr>
                </a:solidFill>
                <a:latin typeface="Earthquake" panose="00000400000000000000" pitchFamily="2" charset="0"/>
              </a:rPr>
              <a:t>PREDICTOR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E3A190-7738-4946-876E-93E7B44301A0}"/>
              </a:ext>
            </a:extLst>
          </p:cNvPr>
          <p:cNvSpPr txBox="1"/>
          <p:nvPr/>
        </p:nvSpPr>
        <p:spPr>
          <a:xfrm>
            <a:off x="2324457" y="5508506"/>
            <a:ext cx="7544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Kendall          Phillip Choi          Chris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Ljungkull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         Max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Oneill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         Finn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Wurtz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C7A4D7-23B1-4268-8774-B30F5B069A8F}"/>
              </a:ext>
            </a:extLst>
          </p:cNvPr>
          <p:cNvSpPr txBox="1"/>
          <p:nvPr/>
        </p:nvSpPr>
        <p:spPr>
          <a:xfrm>
            <a:off x="3798671" y="3804984"/>
            <a:ext cx="4594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Exploring recorded earthquakes in the US</a:t>
            </a:r>
          </a:p>
        </p:txBody>
      </p:sp>
    </p:spTree>
    <p:extLst>
      <p:ext uri="{BB962C8B-B14F-4D97-AF65-F5344CB8AC3E}">
        <p14:creationId xmlns:p14="http://schemas.microsoft.com/office/powerpoint/2010/main" val="399110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8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2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8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8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4" grpId="1" build="allAtOnce"/>
      <p:bldP spid="9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AF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E10F10-44A9-439B-8C58-5B48A41AEAE3}"/>
              </a:ext>
            </a:extLst>
          </p:cNvPr>
          <p:cNvSpPr txBox="1"/>
          <p:nvPr/>
        </p:nvSpPr>
        <p:spPr>
          <a:xfrm>
            <a:off x="2381581" y="477078"/>
            <a:ext cx="74515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Earthquake" panose="00000400000000000000" pitchFamily="2" charset="0"/>
                <a:ea typeface="+mn-ea"/>
                <a:cs typeface="+mn-cs"/>
              </a:rPr>
              <a:t>results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113850-F43E-4773-AD4B-366E78A42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406" y="3849690"/>
            <a:ext cx="7687879" cy="23378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C4D8E9-6546-43E6-8291-C98114F8E020}"/>
              </a:ext>
            </a:extLst>
          </p:cNvPr>
          <p:cNvSpPr txBox="1"/>
          <p:nvPr/>
        </p:nvSpPr>
        <p:spPr>
          <a:xfrm>
            <a:off x="4627430" y="2978922"/>
            <a:ext cx="2972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Estimated slope is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-5.6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Actual slope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24.48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4FFA349-8B5D-4940-BFBA-314E180CC177}"/>
              </a:ext>
            </a:extLst>
          </p:cNvPr>
          <p:cNvSpPr txBox="1">
            <a:spLocks/>
          </p:cNvSpPr>
          <p:nvPr/>
        </p:nvSpPr>
        <p:spPr>
          <a:xfrm>
            <a:off x="2026020" y="2245896"/>
            <a:ext cx="8139953" cy="5007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  <a:cs typeface="+mn-cs"/>
              </a:rPr>
              <a:t>Estimate vs Actual 1991-2019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A03809-3E3D-4643-BF00-85B3756C764C}"/>
              </a:ext>
            </a:extLst>
          </p:cNvPr>
          <p:cNvSpPr txBox="1"/>
          <p:nvPr/>
        </p:nvSpPr>
        <p:spPr>
          <a:xfrm>
            <a:off x="5201625" y="6386343"/>
            <a:ext cx="2398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Tableau publication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531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AF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E10F10-44A9-439B-8C58-5B48A41AEAE3}"/>
              </a:ext>
            </a:extLst>
          </p:cNvPr>
          <p:cNvSpPr txBox="1"/>
          <p:nvPr/>
        </p:nvSpPr>
        <p:spPr>
          <a:xfrm>
            <a:off x="3123704" y="279716"/>
            <a:ext cx="59445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accent2">
                    <a:lumMod val="50000"/>
                  </a:schemeClr>
                </a:solidFill>
                <a:latin typeface="Earthquake" panose="00000400000000000000" pitchFamily="2" charset="0"/>
              </a:rPr>
              <a:t>background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019BC36-72C4-4087-83A4-B87E8BA37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436" y="1859852"/>
            <a:ext cx="1197117" cy="18898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1DD2198-D6DE-46BB-90FB-4284629B34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39" y="1849376"/>
            <a:ext cx="1300959" cy="18284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7B15A9-0302-44E5-AC63-E95CF32078F4}"/>
              </a:ext>
            </a:extLst>
          </p:cNvPr>
          <p:cNvSpPr txBox="1"/>
          <p:nvPr/>
        </p:nvSpPr>
        <p:spPr>
          <a:xfrm>
            <a:off x="593612" y="4477189"/>
            <a:ext cx="18727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1880:</a:t>
            </a:r>
          </a:p>
          <a:p>
            <a:pPr algn="ctr"/>
            <a:r>
              <a:rPr lang="en-US" sz="1600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John Milne credited with first modern seismometer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B628F18-D556-4234-B518-58C76E77C7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626" y="3494379"/>
            <a:ext cx="9622171" cy="124678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23A115E-1B53-475A-B6F9-A2093FC7EB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471" y="4621963"/>
            <a:ext cx="1420318" cy="189844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97C8FAC-DCFA-4859-8A86-78D7DD1807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631" y="4552319"/>
            <a:ext cx="2185888" cy="164935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92EF468-76A4-463D-B710-15F9E7BA7D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102" y="2098039"/>
            <a:ext cx="1616941" cy="121270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87A5CBC-375C-4F57-87D3-871B9B8AFA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556" b="90222" l="9778" r="89778">
                        <a14:foregroundMark x1="46222" y1="9333" x2="58222" y2="7556"/>
                        <a14:foregroundMark x1="46222" y1="9333" x2="43556" y2="10667"/>
                        <a14:foregroundMark x1="60000" y1="89778" x2="60889" y2="90222"/>
                        <a14:foregroundMark x1="69778" y1="24444" x2="70667" y2="22222"/>
                        <a14:foregroundMark x1="30222" y1="22667" x2="32444" y2="21333"/>
                        <a14:foregroundMark x1="29333" y1="21778" x2="29333" y2="21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562" y="2691974"/>
            <a:ext cx="1133333" cy="113333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CC5249F-1D21-499D-B864-D26B75C9D922}"/>
              </a:ext>
            </a:extLst>
          </p:cNvPr>
          <p:cNvSpPr/>
          <p:nvPr/>
        </p:nvSpPr>
        <p:spPr>
          <a:xfrm>
            <a:off x="2789003" y="2370681"/>
            <a:ext cx="18772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Entering 1900s:</a:t>
            </a:r>
          </a:p>
          <a:p>
            <a:pPr algn="ctr"/>
            <a:r>
              <a:rPr lang="en-US" sz="1600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seismology expands worldwide as the seismometer evolves</a:t>
            </a:r>
          </a:p>
          <a:p>
            <a:pPr algn="ctr"/>
            <a:endParaRPr lang="en-US" sz="1600" b="1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741AC7F-F930-42A4-80D8-559987519178}"/>
              </a:ext>
            </a:extLst>
          </p:cNvPr>
          <p:cNvSpPr/>
          <p:nvPr/>
        </p:nvSpPr>
        <p:spPr>
          <a:xfrm>
            <a:off x="9854277" y="4720119"/>
            <a:ext cx="193503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Today:</a:t>
            </a:r>
          </a:p>
          <a:p>
            <a:pPr algn="ctr"/>
            <a:r>
              <a:rPr lang="en-US" sz="1600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Earthquakes measured real-time, but no closer to predicting</a:t>
            </a:r>
          </a:p>
          <a:p>
            <a:pPr algn="ctr"/>
            <a:endParaRPr lang="en-US" sz="1600" b="1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E56B72A-0050-4710-A9DA-38210D3B2224}"/>
              </a:ext>
            </a:extLst>
          </p:cNvPr>
          <p:cNvSpPr/>
          <p:nvPr/>
        </p:nvSpPr>
        <p:spPr>
          <a:xfrm>
            <a:off x="7195020" y="2395851"/>
            <a:ext cx="202910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Mid-1900s:</a:t>
            </a:r>
          </a:p>
          <a:p>
            <a:pPr algn="ctr"/>
            <a:r>
              <a:rPr lang="en-US" sz="1600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Precise measurement and recordkeeping with improved computing</a:t>
            </a:r>
          </a:p>
          <a:p>
            <a:pPr algn="ctr"/>
            <a:endParaRPr lang="en-US" sz="1600" b="1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0509091-1756-4460-9B53-3157EE4C3F29}"/>
              </a:ext>
            </a:extLst>
          </p:cNvPr>
          <p:cNvSpPr/>
          <p:nvPr/>
        </p:nvSpPr>
        <p:spPr>
          <a:xfrm>
            <a:off x="4754136" y="4426484"/>
            <a:ext cx="208973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1935:</a:t>
            </a:r>
          </a:p>
          <a:p>
            <a:pPr algn="ctr"/>
            <a:r>
              <a:rPr lang="en-US" sz="1600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Charles Richter introduces magnitude scale system</a:t>
            </a:r>
          </a:p>
          <a:p>
            <a:pPr algn="ctr"/>
            <a:endParaRPr lang="en-US" sz="1600" b="1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5485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AF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E10F10-44A9-439B-8C58-5B48A41AEAE3}"/>
              </a:ext>
            </a:extLst>
          </p:cNvPr>
          <p:cNvSpPr txBox="1"/>
          <p:nvPr/>
        </p:nvSpPr>
        <p:spPr>
          <a:xfrm>
            <a:off x="3123704" y="309298"/>
            <a:ext cx="59445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Earthquake" panose="00000400000000000000" pitchFamily="2" charset="0"/>
                <a:ea typeface="+mn-ea"/>
                <a:cs typeface="+mn-cs"/>
              </a:rPr>
              <a:t>background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5D513-0928-42F1-ACFF-4B045D163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592" y="2252858"/>
            <a:ext cx="3546096" cy="17977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B6AAE8A-A8DC-4A72-B1DC-787EE6B7A2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592" y="4371322"/>
            <a:ext cx="3546096" cy="18543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48E0682-834A-4DE8-A242-F42AB74745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03" y="2252858"/>
            <a:ext cx="5175818" cy="397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551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AF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E10F10-44A9-439B-8C58-5B48A41AEAE3}"/>
              </a:ext>
            </a:extLst>
          </p:cNvPr>
          <p:cNvSpPr txBox="1"/>
          <p:nvPr/>
        </p:nvSpPr>
        <p:spPr>
          <a:xfrm>
            <a:off x="3123704" y="309298"/>
            <a:ext cx="59445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Earthquake" panose="00000400000000000000" pitchFamily="2" charset="0"/>
                <a:ea typeface="+mn-ea"/>
                <a:cs typeface="+mn-cs"/>
              </a:rPr>
              <a:t>background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22A77E-BE1C-4823-B2FE-4FF08D6B3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807" y="1878958"/>
            <a:ext cx="3144595" cy="40647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AB92DF-D261-4FCB-88D9-E6121BD7D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32" y="1977363"/>
            <a:ext cx="6281530" cy="335074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D100082-0A11-47C5-B8B7-E23B515D34DC}"/>
              </a:ext>
            </a:extLst>
          </p:cNvPr>
          <p:cNvSpPr/>
          <p:nvPr/>
        </p:nvSpPr>
        <p:spPr>
          <a:xfrm>
            <a:off x="2042944" y="5574372"/>
            <a:ext cx="3455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https://shalebubble.org/dbd-map/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7146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AF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E10F10-44A9-439B-8C58-5B48A41AEAE3}"/>
              </a:ext>
            </a:extLst>
          </p:cNvPr>
          <p:cNvSpPr txBox="1"/>
          <p:nvPr/>
        </p:nvSpPr>
        <p:spPr>
          <a:xfrm>
            <a:off x="2381581" y="477078"/>
            <a:ext cx="74515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 dirty="0" err="1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Earthquake" panose="00000400000000000000" pitchFamily="2" charset="0"/>
                <a:ea typeface="+mn-ea"/>
                <a:cs typeface="+mn-cs"/>
              </a:rPr>
              <a:t>PROJECt</a:t>
            </a: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Earthquake" panose="00000400000000000000" pitchFamily="2" charset="0"/>
                <a:ea typeface="+mn-ea"/>
                <a:cs typeface="+mn-cs"/>
              </a:rPr>
              <a:t> scope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F6DACF-0036-4184-A85B-681E7611F9B1}"/>
              </a:ext>
            </a:extLst>
          </p:cNvPr>
          <p:cNvSpPr txBox="1"/>
          <p:nvPr/>
        </p:nvSpPr>
        <p:spPr>
          <a:xfrm>
            <a:off x="2153923" y="2828835"/>
            <a:ext cx="79068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Geocoordinates and timeline of earthquakes in US &gt; 3.5 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Geocoordinates of Oklahoma fracking wells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Dataset limited to active wells in 2011-2015</a:t>
            </a:r>
          </a:p>
        </p:txBody>
      </p:sp>
    </p:spTree>
    <p:extLst>
      <p:ext uri="{BB962C8B-B14F-4D97-AF65-F5344CB8AC3E}">
        <p14:creationId xmlns:p14="http://schemas.microsoft.com/office/powerpoint/2010/main" val="3906935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AF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E10F10-44A9-439B-8C58-5B48A41AEAE3}"/>
              </a:ext>
            </a:extLst>
          </p:cNvPr>
          <p:cNvSpPr txBox="1"/>
          <p:nvPr/>
        </p:nvSpPr>
        <p:spPr>
          <a:xfrm>
            <a:off x="2381581" y="477078"/>
            <a:ext cx="74515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Earthquake" panose="00000400000000000000" pitchFamily="2" charset="0"/>
                <a:ea typeface="+mn-ea"/>
                <a:cs typeface="+mn-cs"/>
              </a:rPr>
              <a:t>Data collection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5B23B3-6407-43C8-BA78-595E7EDF3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32" y="4018504"/>
            <a:ext cx="4638675" cy="2200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F0535D-9D05-46DA-B43F-E233720EFB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334"/>
          <a:stretch/>
        </p:blipFill>
        <p:spPr>
          <a:xfrm>
            <a:off x="5921816" y="4018503"/>
            <a:ext cx="5894236" cy="2066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67C9FE-837F-4249-B1E3-7ECA011E1E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09" y="2467172"/>
            <a:ext cx="2221719" cy="11681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EC873F-81DB-4DA1-9E44-0EF4E14DF2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460" y="2673539"/>
            <a:ext cx="3702948" cy="75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490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AF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E10F10-44A9-439B-8C58-5B48A41AEAE3}"/>
              </a:ext>
            </a:extLst>
          </p:cNvPr>
          <p:cNvSpPr txBox="1"/>
          <p:nvPr/>
        </p:nvSpPr>
        <p:spPr>
          <a:xfrm>
            <a:off x="2381581" y="477078"/>
            <a:ext cx="74515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Earthquake" panose="00000400000000000000" pitchFamily="2" charset="0"/>
                <a:ea typeface="+mn-ea"/>
                <a:cs typeface="+mn-cs"/>
              </a:rPr>
              <a:t>METHODOLOGY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F66BFD-1866-4EEE-85E3-8A127A7E4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35" y="2962197"/>
            <a:ext cx="2956891" cy="15757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2CE8CA-2B1B-4646-9389-57D05BEF0A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9" r="47357"/>
          <a:stretch/>
        </p:blipFill>
        <p:spPr>
          <a:xfrm>
            <a:off x="8422716" y="2544223"/>
            <a:ext cx="3144446" cy="24116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B39C33C-4666-481A-AB7E-01E988C59D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46" r="6561"/>
          <a:stretch/>
        </p:blipFill>
        <p:spPr>
          <a:xfrm>
            <a:off x="4771794" y="2544224"/>
            <a:ext cx="2671103" cy="241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37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AF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E10F10-44A9-439B-8C58-5B48A41AEAE3}"/>
              </a:ext>
            </a:extLst>
          </p:cNvPr>
          <p:cNvSpPr txBox="1"/>
          <p:nvPr/>
        </p:nvSpPr>
        <p:spPr>
          <a:xfrm>
            <a:off x="2381581" y="477078"/>
            <a:ext cx="74515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Earthquake" panose="00000400000000000000" pitchFamily="2" charset="0"/>
                <a:ea typeface="+mn-ea"/>
                <a:cs typeface="+mn-cs"/>
              </a:rPr>
              <a:t>results</a:t>
            </a:r>
          </a:p>
        </p:txBody>
      </p:sp>
      <p:pic>
        <p:nvPicPr>
          <p:cNvPr id="7" name="Picture 6" descr="A picture containing text, map, man, group&#10;&#10;Description automatically generated">
            <a:extLst>
              <a:ext uri="{FF2B5EF4-FFF2-40B4-BE49-F238E27FC236}">
                <a16:creationId xmlns:a16="http://schemas.microsoft.com/office/drawing/2014/main" id="{404717A1-44CC-4EE7-93F7-DA5B9647C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361" y="2150247"/>
            <a:ext cx="4390931" cy="2099750"/>
          </a:xfrm>
          <a:prstGeom prst="rect">
            <a:avLst/>
          </a:prstGeom>
        </p:spPr>
      </p:pic>
      <p:pic>
        <p:nvPicPr>
          <p:cNvPr id="8" name="Picture 7" descr="A picture containing text, snow, large, table&#10;&#10;Description automatically generated">
            <a:extLst>
              <a:ext uri="{FF2B5EF4-FFF2-40B4-BE49-F238E27FC236}">
                <a16:creationId xmlns:a16="http://schemas.microsoft.com/office/drawing/2014/main" id="{FE84E0EE-6982-44E6-A842-5E368E5DD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361" y="4404547"/>
            <a:ext cx="4401831" cy="22190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3C7928-9EEA-4501-A842-467BD9AE4EB2}"/>
              </a:ext>
            </a:extLst>
          </p:cNvPr>
          <p:cNvSpPr txBox="1"/>
          <p:nvPr/>
        </p:nvSpPr>
        <p:spPr>
          <a:xfrm>
            <a:off x="2594601" y="2901095"/>
            <a:ext cx="1638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Prefracking</a:t>
            </a:r>
            <a:endParaRPr lang="en-US" sz="2400" b="1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  <a:p>
            <a:pPr algn="ctr"/>
            <a:r>
              <a:rPr lang="en-US" sz="2400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1964-1991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C7822-1956-4B41-BECA-EB815D48B4D1}"/>
              </a:ext>
            </a:extLst>
          </p:cNvPr>
          <p:cNvSpPr txBox="1"/>
          <p:nvPr/>
        </p:nvSpPr>
        <p:spPr>
          <a:xfrm>
            <a:off x="2476664" y="4894228"/>
            <a:ext cx="18742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Postfracking</a:t>
            </a:r>
            <a:endParaRPr lang="en-US" sz="2400" b="1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  <a:p>
            <a:pPr algn="ctr"/>
            <a:r>
              <a:rPr lang="en-US" sz="2400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1991-Present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FFE396-EF00-4DF6-968F-F1766878B1E8}"/>
              </a:ext>
            </a:extLst>
          </p:cNvPr>
          <p:cNvSpPr txBox="1"/>
          <p:nvPr/>
        </p:nvSpPr>
        <p:spPr>
          <a:xfrm>
            <a:off x="-38378" y="2046738"/>
            <a:ext cx="6904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Comparing Earthquake Activity </a:t>
            </a:r>
          </a:p>
        </p:txBody>
      </p:sp>
    </p:spTree>
    <p:extLst>
      <p:ext uri="{BB962C8B-B14F-4D97-AF65-F5344CB8AC3E}">
        <p14:creationId xmlns:p14="http://schemas.microsoft.com/office/powerpoint/2010/main" val="3770509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AF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E10F10-44A9-439B-8C58-5B48A41AEAE3}"/>
              </a:ext>
            </a:extLst>
          </p:cNvPr>
          <p:cNvSpPr txBox="1"/>
          <p:nvPr/>
        </p:nvSpPr>
        <p:spPr>
          <a:xfrm>
            <a:off x="2381581" y="477078"/>
            <a:ext cx="74515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Earthquake" panose="00000400000000000000" pitchFamily="2" charset="0"/>
                <a:ea typeface="+mn-ea"/>
                <a:cs typeface="+mn-cs"/>
              </a:rPr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6BF94F-031D-4F69-A3A3-1639BF715268}"/>
              </a:ext>
            </a:extLst>
          </p:cNvPr>
          <p:cNvSpPr txBox="1"/>
          <p:nvPr/>
        </p:nvSpPr>
        <p:spPr>
          <a:xfrm>
            <a:off x="3567345" y="2350395"/>
            <a:ext cx="5080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Actual average earthquakes from 1964-1991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Forecasting Algorithm for 1992-2019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MASE of 0.45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0E8FAF89-00BD-4F4B-B6C5-BCA295FAB8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" t="13853" r="750"/>
          <a:stretch/>
        </p:blipFill>
        <p:spPr>
          <a:xfrm>
            <a:off x="1707029" y="3550724"/>
            <a:ext cx="8777941" cy="2952718"/>
          </a:xfrm>
          <a:prstGeom prst="rect">
            <a:avLst/>
          </a:prstGeom>
        </p:spPr>
      </p:pic>
      <p:pic>
        <p:nvPicPr>
          <p:cNvPr id="4" name="Picture 3" descr="A picture containing knife, table&#10;&#10;Description automatically generated">
            <a:extLst>
              <a:ext uri="{FF2B5EF4-FFF2-40B4-BE49-F238E27FC236}">
                <a16:creationId xmlns:a16="http://schemas.microsoft.com/office/drawing/2014/main" id="{0276DB90-652F-4037-90CB-0CE536161D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33"/>
          <a:stretch/>
        </p:blipFill>
        <p:spPr>
          <a:xfrm>
            <a:off x="2381581" y="3854381"/>
            <a:ext cx="1590897" cy="6694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68292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139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Earthquake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Phil</dc:creator>
  <cp:lastModifiedBy>Max ONeill</cp:lastModifiedBy>
  <cp:revision>29</cp:revision>
  <dcterms:created xsi:type="dcterms:W3CDTF">2019-11-02T02:15:15Z</dcterms:created>
  <dcterms:modified xsi:type="dcterms:W3CDTF">2019-11-02T16:22:26Z</dcterms:modified>
</cp:coreProperties>
</file>