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72" r:id="rId7"/>
    <p:sldId id="264" r:id="rId8"/>
    <p:sldId id="269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dgis-hud.opendata.arcgis.com/datasets/location-affordability-index-v-3" TargetMode="External"/><Relationship Id="rId4" Type="http://schemas.openxmlformats.org/officeDocument/2006/relationships/hyperlink" Target="https://data.ca.gov/dataset/calenviroscreen-3-0-results/resource/89b3f4e9-0bf8-4690-8c6f-715a717f3fa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 err="1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Asthmap</a:t>
            </a:r>
            <a:endParaRPr lang="en-US" sz="11000" dirty="0">
              <a:solidFill>
                <a:schemeClr val="bg1">
                  <a:lumMod val="75000"/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3785644" y="2406744"/>
            <a:ext cx="462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FBEFF-4C83-4E2E-8622-59181C7477E8}"/>
              </a:ext>
            </a:extLst>
          </p:cNvPr>
          <p:cNvSpPr txBox="1"/>
          <p:nvPr/>
        </p:nvSpPr>
        <p:spPr>
          <a:xfrm>
            <a:off x="5215951" y="2878218"/>
            <a:ext cx="1760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asthma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poverty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1042070" y="1919593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-American Lung Association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-Aafa.org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B7642-51B0-48DB-8395-879330CC2E5E}"/>
              </a:ext>
            </a:extLst>
          </p:cNvPr>
          <p:cNvSpPr/>
          <p:nvPr/>
        </p:nvSpPr>
        <p:spPr>
          <a:xfrm>
            <a:off x="4824548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https://data.ca.gov/dataset/calenviroscreen-3-0-results/resource/89b3f4e9-0bf8-4690-8c6f-715a717f3fae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https://hudgis-hud.opendata.arcgis.com/datasets/location-affordability-index-v-3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F1618-9CF0-4743-9694-041F9AB6EE28}"/>
              </a:ext>
            </a:extLst>
          </p:cNvPr>
          <p:cNvSpPr txBox="1"/>
          <p:nvPr/>
        </p:nvSpPr>
        <p:spPr>
          <a:xfrm>
            <a:off x="6292640" y="2977684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Link to datasets: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FF238-9F54-43DC-B18D-4EFCF8454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109662"/>
            <a:ext cx="6953250" cy="463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E36A-578A-4026-8E60-B4B87A52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4" y="1592766"/>
            <a:ext cx="21336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F1DAE-F5E1-41D1-B568-68433ACF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62920"/>
            <a:ext cx="5962650" cy="476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59E3E7-7D9F-4D2C-BF86-58272193022B}"/>
              </a:ext>
            </a:extLst>
          </p:cNvPr>
          <p:cNvSpPr/>
          <p:nvPr/>
        </p:nvSpPr>
        <p:spPr>
          <a:xfrm>
            <a:off x="3218104" y="2644170"/>
            <a:ext cx="57558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266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09114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261868" y="3008955"/>
            <a:ext cx="3594249" cy="3336826"/>
            <a:chOff x="333109" y="3068613"/>
            <a:chExt cx="3594249" cy="3336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333109" y="5759108"/>
              <a:ext cx="359424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Primarily due to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60954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1198702" y="2690336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4673670" y="2690336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 different locations in CA, compare the following: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3D4DD-3B71-4219-9EB3-6E5F39B529A0}"/>
              </a:ext>
            </a:extLst>
          </p:cNvPr>
          <p:cNvSpPr/>
          <p:nvPr/>
        </p:nvSpPr>
        <p:spPr>
          <a:xfrm>
            <a:off x="1777629" y="3212570"/>
            <a:ext cx="2001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A8619-7EEE-4A64-8B9B-FBF528CAC5D6}"/>
              </a:ext>
            </a:extLst>
          </p:cNvPr>
          <p:cNvSpPr/>
          <p:nvPr/>
        </p:nvSpPr>
        <p:spPr>
          <a:xfrm>
            <a:off x="4919161" y="3453920"/>
            <a:ext cx="29143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Asthma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Air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 Demographics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CB5E0-FF5A-4419-95C0-C28CC5BAB3F3}"/>
              </a:ext>
            </a:extLst>
          </p:cNvPr>
          <p:cNvSpPr txBox="1"/>
          <p:nvPr/>
        </p:nvSpPr>
        <p:spPr>
          <a:xfrm>
            <a:off x="4317972" y="5872147"/>
            <a:ext cx="315981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Merged dataset ~8k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census tract rows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59230B-1F6A-47E3-B5BF-EF424B10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05918"/>
              </p:ext>
            </p:extLst>
          </p:nvPr>
        </p:nvGraphicFramePr>
        <p:xfrm>
          <a:off x="1554480" y="1676293"/>
          <a:ext cx="8621486" cy="38764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1816">
                  <a:extLst>
                    <a:ext uri="{9D8B030D-6E8A-4147-A177-3AD203B41FA5}">
                      <a16:colId xmlns:a16="http://schemas.microsoft.com/office/drawing/2014/main" val="951215367"/>
                    </a:ext>
                  </a:extLst>
                </a:gridCol>
                <a:gridCol w="3259024">
                  <a:extLst>
                    <a:ext uri="{9D8B030D-6E8A-4147-A177-3AD203B41FA5}">
                      <a16:colId xmlns:a16="http://schemas.microsoft.com/office/drawing/2014/main" val="3914258233"/>
                    </a:ext>
                  </a:extLst>
                </a:gridCol>
                <a:gridCol w="3570646">
                  <a:extLst>
                    <a:ext uri="{9D8B030D-6E8A-4147-A177-3AD203B41FA5}">
                      <a16:colId xmlns:a16="http://schemas.microsoft.com/office/drawing/2014/main" val="361163194"/>
                    </a:ext>
                  </a:extLst>
                </a:gridCol>
              </a:tblGrid>
              <a:tr h="8667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 </a:t>
                      </a:r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CalEnviroScreen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(CES) v3.0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 Affordability Index </a:t>
                      </a:r>
                    </a:p>
                    <a:p>
                      <a:pPr algn="ctr"/>
                      <a:r>
                        <a:rPr lang="en-US" sz="1600" dirty="0"/>
                        <a:t>(LAID) v3.0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2446"/>
                  </a:ext>
                </a:extLst>
              </a:tr>
              <a:tr h="11931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Relevant Measurements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Poverty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Traffic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Pollution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Asthma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Average Rent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Automobiles/HH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HH Density</a:t>
                      </a:r>
                    </a:p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Median Income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3263331"/>
                  </a:ext>
                </a:extLst>
              </a:tr>
              <a:tr h="5768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Geographic </a:t>
                      </a:r>
                    </a:p>
                    <a:p>
                      <a:pPr algn="ctr"/>
                      <a:r>
                        <a:rPr lang="en-US" sz="1600" b="1" dirty="0"/>
                        <a:t>Unit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Census Tract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9106927"/>
                  </a:ext>
                </a:extLst>
              </a:tr>
              <a:tr h="5972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Timeframe </a:t>
                      </a:r>
                    </a:p>
                    <a:p>
                      <a:pPr algn="ctr"/>
                      <a:r>
                        <a:rPr lang="en-US" sz="1600" b="1" dirty="0"/>
                        <a:t>of Study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2010-2014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2016-2018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700756"/>
                  </a:ext>
                </a:extLst>
              </a:tr>
              <a:tr h="6424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Source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California Open </a:t>
                      </a:r>
                    </a:p>
                    <a:p>
                      <a:pPr algn="ctr"/>
                      <a:r>
                        <a:rPr lang="en-US" sz="1600" dirty="0"/>
                        <a:t>Data Portal</a:t>
                      </a: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 Dept of Housing and </a:t>
                      </a:r>
                    </a:p>
                    <a:p>
                      <a:pPr algn="ctr"/>
                      <a:r>
                        <a:rPr lang="en-US" sz="1600" dirty="0"/>
                        <a:t>Urban Development</a:t>
                      </a:r>
                    </a:p>
                  </a:txBody>
                  <a:tcPr marL="80167" marR="80167" marT="40083" marB="400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2184771" y="3455476"/>
            <a:ext cx="7856097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Download csv datasets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Python and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Jupyter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notebook to convert to pandas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Merge on census tract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Convert to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geojson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Build webpage code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Chain data into leaflet and 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E14E-3495-497E-8D4A-6AD9648917EA}"/>
              </a:ext>
            </a:extLst>
          </p:cNvPr>
          <p:cNvSpPr/>
          <p:nvPr/>
        </p:nvSpPr>
        <p:spPr>
          <a:xfrm>
            <a:off x="1666261" y="1336904"/>
            <a:ext cx="545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</a:t>
            </a:r>
            <a:r>
              <a: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4E42F0-4104-4733-8FFC-F18EE25CE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03" y="2094319"/>
            <a:ext cx="78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  <p:sp>
        <p:nvSpPr>
          <p:cNvPr id="8" name="TextBox 7">
            <a:hlinkClick r:id="rId4" action="ppaction://hlinkfile"/>
            <a:extLst>
              <a:ext uri="{FF2B5EF4-FFF2-40B4-BE49-F238E27FC236}">
                <a16:creationId xmlns:a16="http://schemas.microsoft.com/office/drawing/2014/main" id="{7AFF7E74-67A9-471D-AAFC-E0F18E3F6DA4}"/>
              </a:ext>
            </a:extLst>
          </p:cNvPr>
          <p:cNvSpPr txBox="1"/>
          <p:nvPr/>
        </p:nvSpPr>
        <p:spPr>
          <a:xfrm>
            <a:off x="4516091" y="2405633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Click Me!</a:t>
            </a:r>
          </a:p>
        </p:txBody>
      </p:sp>
    </p:spTree>
    <p:extLst>
      <p:ext uri="{BB962C8B-B14F-4D97-AF65-F5344CB8AC3E}">
        <p14:creationId xmlns:p14="http://schemas.microsoft.com/office/powerpoint/2010/main" val="261193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8377-A66B-4E88-BA83-01038B7FD0D8}"/>
              </a:ext>
            </a:extLst>
          </p:cNvPr>
          <p:cNvSpPr txBox="1"/>
          <p:nvPr/>
        </p:nvSpPr>
        <p:spPr>
          <a:xfrm>
            <a:off x="6913702" y="2967335"/>
            <a:ext cx="31598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What we learned…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How is data applicable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54A-CDF7-43BE-BDB0-BED66BFAF2B1}"/>
              </a:ext>
            </a:extLst>
          </p:cNvPr>
          <p:cNvSpPr txBox="1"/>
          <p:nvPr/>
        </p:nvSpPr>
        <p:spPr>
          <a:xfrm>
            <a:off x="7019111" y="2228670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Source different timeframes to observe trends over time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intervening 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29B4D-5898-49F6-BA2F-3F3CB6A191E7}"/>
              </a:ext>
            </a:extLst>
          </p:cNvPr>
          <p:cNvSpPr/>
          <p:nvPr/>
        </p:nvSpPr>
        <p:spPr>
          <a:xfrm>
            <a:off x="613954" y="2367170"/>
            <a:ext cx="4558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Look into asthma data for top 500 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polluted cities worldwide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No US city listed in rankings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264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62</cp:revision>
  <dcterms:created xsi:type="dcterms:W3CDTF">2019-09-27T02:27:00Z</dcterms:created>
  <dcterms:modified xsi:type="dcterms:W3CDTF">2019-09-28T11:59:03Z</dcterms:modified>
</cp:coreProperties>
</file>