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71" r:id="rId4"/>
    <p:sldId id="265" r:id="rId5"/>
    <p:sldId id="266" r:id="rId6"/>
    <p:sldId id="272" r:id="rId7"/>
    <p:sldId id="264" r:id="rId8"/>
    <p:sldId id="269" r:id="rId9"/>
    <p:sldId id="268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6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60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4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2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8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2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5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9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1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0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hudgis-hud.opendata.arcgis.com/datasets/location-affordability-index-v-3" TargetMode="External"/><Relationship Id="rId4" Type="http://schemas.openxmlformats.org/officeDocument/2006/relationships/hyperlink" Target="https://data.ca.gov/dataset/calenviroscreen-3-0-results/resource/89b3f4e9-0bf8-4690-8c6f-715a717f3fa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index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147295"/>
            <a:ext cx="11816860" cy="178510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0" dirty="0">
                <a:solidFill>
                  <a:schemeClr val="bg1">
                    <a:lumMod val="75000"/>
                    <a:alpha val="50000"/>
                  </a:schemeClr>
                </a:solidFill>
                <a:latin typeface="Vaporized BB" panose="02000506000000020004" pitchFamily="2" charset="0"/>
              </a:rPr>
              <a:t>CALIPOLLUTS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426F98-72A1-4EB4-9988-E52BABD59760}"/>
              </a:ext>
            </a:extLst>
          </p:cNvPr>
          <p:cNvSpPr txBox="1"/>
          <p:nvPr/>
        </p:nvSpPr>
        <p:spPr>
          <a:xfrm>
            <a:off x="2995119" y="5508506"/>
            <a:ext cx="620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Phillip Choi          Chris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Ljungkull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      Max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Oneill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      Finn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Wurtz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30B96A-9722-4D17-9F72-B88DD6A9CB5A}"/>
              </a:ext>
            </a:extLst>
          </p:cNvPr>
          <p:cNvSpPr txBox="1"/>
          <p:nvPr/>
        </p:nvSpPr>
        <p:spPr>
          <a:xfrm>
            <a:off x="2112308" y="2287476"/>
            <a:ext cx="7969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Exploring possible relationships between traffic, pollution, poverty, asthma</a:t>
            </a:r>
          </a:p>
        </p:txBody>
      </p:sp>
    </p:spTree>
    <p:extLst>
      <p:ext uri="{BB962C8B-B14F-4D97-AF65-F5344CB8AC3E}">
        <p14:creationId xmlns:p14="http://schemas.microsoft.com/office/powerpoint/2010/main" val="3034865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Works cited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1D6674-614B-4049-A2B2-FC0940114285}"/>
              </a:ext>
            </a:extLst>
          </p:cNvPr>
          <p:cNvSpPr txBox="1"/>
          <p:nvPr/>
        </p:nvSpPr>
        <p:spPr>
          <a:xfrm>
            <a:off x="1159637" y="2423686"/>
            <a:ext cx="3159815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SLIDE 2</a:t>
            </a: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-American Lung Association</a:t>
            </a: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-Aafa.org</a:t>
            </a:r>
          </a:p>
          <a:p>
            <a:pPr algn="ctr"/>
            <a:endParaRPr lang="en-US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6B7642-51B0-48DB-8395-879330CC2E5E}"/>
              </a:ext>
            </a:extLst>
          </p:cNvPr>
          <p:cNvSpPr/>
          <p:nvPr/>
        </p:nvSpPr>
        <p:spPr>
          <a:xfrm>
            <a:off x="4824548" y="34290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https://data.ca.gov/dataset/calenviroscreen-3-0-results/resource/89b3f4e9-0bf8-4690-8c6f-715a717f3fae</a:t>
            </a:r>
            <a:endParaRPr lang="en-US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  <a:p>
            <a:pPr algn="ctr"/>
            <a:endParaRPr lang="en-US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https://hudgis-hud.opendata.arcgis.com/datasets/location-affordability-index-v-3</a:t>
            </a:r>
            <a:endParaRPr lang="en-US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FF1618-9CF0-4743-9694-041F9AB6EE28}"/>
              </a:ext>
            </a:extLst>
          </p:cNvPr>
          <p:cNvSpPr txBox="1"/>
          <p:nvPr/>
        </p:nvSpPr>
        <p:spPr>
          <a:xfrm>
            <a:off x="6292640" y="2977684"/>
            <a:ext cx="3159815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Link to datasets:</a:t>
            </a:r>
          </a:p>
          <a:p>
            <a:pPr algn="ctr"/>
            <a:endParaRPr lang="en-US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820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INTRODUCTION</a:t>
            </a:r>
            <a:endParaRPr lang="en-US" sz="8000" dirty="0">
              <a:solidFill>
                <a:schemeClr val="bg1">
                  <a:alpha val="50000"/>
                </a:schemeClr>
              </a:solidFill>
              <a:latin typeface="Vaporized BB" panose="02000506000000020004" pitchFamily="2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C00053A-DFE2-4677-B11B-F6B005379C89}"/>
              </a:ext>
            </a:extLst>
          </p:cNvPr>
          <p:cNvGrpSpPr/>
          <p:nvPr/>
        </p:nvGrpSpPr>
        <p:grpSpPr>
          <a:xfrm>
            <a:off x="8509114" y="2883236"/>
            <a:ext cx="2868458" cy="3739544"/>
            <a:chOff x="8210746" y="2943563"/>
            <a:chExt cx="2868458" cy="373954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A941528-4708-44E3-ACBD-0473BA111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1022" y="2943563"/>
              <a:ext cx="1267906" cy="2816214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84190E-997A-4CE1-8533-BAD0AF8E853B}"/>
                </a:ext>
              </a:extLst>
            </p:cNvPr>
            <p:cNvSpPr txBox="1"/>
            <p:nvPr/>
          </p:nvSpPr>
          <p:spPr>
            <a:xfrm>
              <a:off x="8210746" y="5759777"/>
              <a:ext cx="2868458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effectLst>
                    <a:glow rad="101600">
                      <a:schemeClr val="bg1">
                        <a:alpha val="40000"/>
                      </a:schemeClr>
                    </a:glow>
                  </a:effectLst>
                </a:rPr>
                <a:t>Research shows pollution can cause &amp; worsen asthma</a:t>
              </a:r>
            </a:p>
            <a:p>
              <a:endParaRPr lang="en-US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C3B888E-8351-4187-89D2-B0A1C8EF6742}"/>
              </a:ext>
            </a:extLst>
          </p:cNvPr>
          <p:cNvGrpSpPr/>
          <p:nvPr/>
        </p:nvGrpSpPr>
        <p:grpSpPr>
          <a:xfrm>
            <a:off x="261868" y="3008955"/>
            <a:ext cx="3594249" cy="3336826"/>
            <a:chOff x="333109" y="3068613"/>
            <a:chExt cx="3594249" cy="333682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0D24731-6B34-4D5C-B25D-4427C8F668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73"/>
            <a:stretch/>
          </p:blipFill>
          <p:spPr>
            <a:xfrm>
              <a:off x="795988" y="3068613"/>
              <a:ext cx="2668492" cy="250964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A4F067-EE76-4353-95A7-C92A797C6A99}"/>
                </a:ext>
              </a:extLst>
            </p:cNvPr>
            <p:cNvSpPr txBox="1"/>
            <p:nvPr/>
          </p:nvSpPr>
          <p:spPr>
            <a:xfrm>
              <a:off x="333109" y="5759108"/>
              <a:ext cx="3594249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effectLst>
                    <a:glow rad="101600">
                      <a:schemeClr val="bg1">
                        <a:alpha val="40000"/>
                      </a:schemeClr>
                    </a:glow>
                  </a:effectLst>
                </a:rPr>
                <a:t>Primarily due to wildfires but traffic &amp; industrial factors also impactful 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FDC5426-924C-4695-B3FB-0B51F0F28DA8}"/>
              </a:ext>
            </a:extLst>
          </p:cNvPr>
          <p:cNvGrpSpPr/>
          <p:nvPr/>
        </p:nvGrpSpPr>
        <p:grpSpPr>
          <a:xfrm>
            <a:off x="4360954" y="2030589"/>
            <a:ext cx="3582279" cy="3432151"/>
            <a:chOff x="4304860" y="1874520"/>
            <a:chExt cx="3582279" cy="343215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3FB60C9-620F-48A6-9F8E-38A94007B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4860" y="1874520"/>
              <a:ext cx="3582279" cy="2388186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86C47D-1E8F-48D8-B59A-6A18A0E4D802}"/>
                </a:ext>
              </a:extLst>
            </p:cNvPr>
            <p:cNvSpPr txBox="1"/>
            <p:nvPr/>
          </p:nvSpPr>
          <p:spPr>
            <a:xfrm>
              <a:off x="4516091" y="4383341"/>
              <a:ext cx="3159815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effectLst>
                    <a:glow rad="101600">
                      <a:schemeClr val="bg1">
                        <a:alpha val="40000"/>
                      </a:schemeClr>
                    </a:glow>
                  </a:effectLst>
                </a:rPr>
                <a:t>7 of the 10 most polluted cities are located in California</a:t>
              </a:r>
            </a:p>
            <a:p>
              <a:endParaRPr lang="en-US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107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Project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B167B-7F79-4AB8-B476-FB53AE2A9AD6}"/>
              </a:ext>
            </a:extLst>
          </p:cNvPr>
          <p:cNvSpPr txBox="1"/>
          <p:nvPr/>
        </p:nvSpPr>
        <p:spPr>
          <a:xfrm>
            <a:off x="2085440" y="2644169"/>
            <a:ext cx="315981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Risk factors for asthma: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76446F-DC07-4D98-954B-B1B2453C0B9E}"/>
              </a:ext>
            </a:extLst>
          </p:cNvPr>
          <p:cNvSpPr txBox="1"/>
          <p:nvPr/>
        </p:nvSpPr>
        <p:spPr>
          <a:xfrm>
            <a:off x="6148863" y="2044005"/>
            <a:ext cx="4510086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For different locations in CA, compare the following: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33D4DD-3B71-4219-9EB3-6E5F39B529A0}"/>
              </a:ext>
            </a:extLst>
          </p:cNvPr>
          <p:cNvSpPr/>
          <p:nvPr/>
        </p:nvSpPr>
        <p:spPr>
          <a:xfrm>
            <a:off x="2558352" y="3212570"/>
            <a:ext cx="26762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Poverty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Poor Air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Pollen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2A8619-7EEE-4A64-8B9B-FBF528CAC5D6}"/>
              </a:ext>
            </a:extLst>
          </p:cNvPr>
          <p:cNvSpPr/>
          <p:nvPr/>
        </p:nvSpPr>
        <p:spPr>
          <a:xfrm>
            <a:off x="6946744" y="3176921"/>
            <a:ext cx="29143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Asthma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Traffic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Air Quality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Poverty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Household Demographics</a:t>
            </a:r>
            <a:endParaRPr lang="en-US" sz="2400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255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Data collection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4CB5E0-FF5A-4419-95C0-C28CC5BAB3F3}"/>
              </a:ext>
            </a:extLst>
          </p:cNvPr>
          <p:cNvSpPr txBox="1"/>
          <p:nvPr/>
        </p:nvSpPr>
        <p:spPr>
          <a:xfrm>
            <a:off x="4317972" y="5872147"/>
            <a:ext cx="3159815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Merged dataset ~8k </a:t>
            </a: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census tract rows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459230B-1F6A-47E3-B5BF-EF424B10D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205918"/>
              </p:ext>
            </p:extLst>
          </p:nvPr>
        </p:nvGraphicFramePr>
        <p:xfrm>
          <a:off x="1554480" y="1676293"/>
          <a:ext cx="8621486" cy="38764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1816">
                  <a:extLst>
                    <a:ext uri="{9D8B030D-6E8A-4147-A177-3AD203B41FA5}">
                      <a16:colId xmlns:a16="http://schemas.microsoft.com/office/drawing/2014/main" val="951215367"/>
                    </a:ext>
                  </a:extLst>
                </a:gridCol>
                <a:gridCol w="3259024">
                  <a:extLst>
                    <a:ext uri="{9D8B030D-6E8A-4147-A177-3AD203B41FA5}">
                      <a16:colId xmlns:a16="http://schemas.microsoft.com/office/drawing/2014/main" val="3914258233"/>
                    </a:ext>
                  </a:extLst>
                </a:gridCol>
                <a:gridCol w="3570646">
                  <a:extLst>
                    <a:ext uri="{9D8B030D-6E8A-4147-A177-3AD203B41FA5}">
                      <a16:colId xmlns:a16="http://schemas.microsoft.com/office/drawing/2014/main" val="361163194"/>
                    </a:ext>
                  </a:extLst>
                </a:gridCol>
              </a:tblGrid>
              <a:tr h="86671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Dataset </a:t>
                      </a:r>
                    </a:p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CalEnviroScreen</a:t>
                      </a:r>
                      <a:r>
                        <a:rPr lang="en-US" sz="1600" dirty="0"/>
                        <a:t> </a:t>
                      </a:r>
                    </a:p>
                    <a:p>
                      <a:pPr algn="ctr"/>
                      <a:r>
                        <a:rPr lang="en-US" sz="1600" dirty="0"/>
                        <a:t>(CES) v3.0</a:t>
                      </a: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Location Affordability Index </a:t>
                      </a:r>
                    </a:p>
                    <a:p>
                      <a:pPr algn="ctr"/>
                      <a:r>
                        <a:rPr lang="en-US" sz="1600" dirty="0"/>
                        <a:t>(LAID) v3.0</a:t>
                      </a:r>
                    </a:p>
                  </a:txBody>
                  <a:tcPr marL="80167" marR="80167" marT="40083" marB="400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202446"/>
                  </a:ext>
                </a:extLst>
              </a:tr>
              <a:tr h="119313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Relevant Measurements</a:t>
                      </a: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200150" lvl="2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Poverty</a:t>
                      </a:r>
                    </a:p>
                    <a:p>
                      <a:pPr marL="1200150" lvl="2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Traffic Density</a:t>
                      </a:r>
                    </a:p>
                    <a:p>
                      <a:pPr marL="1200150" lvl="2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Pollution</a:t>
                      </a:r>
                    </a:p>
                    <a:p>
                      <a:pPr marL="1200150" lvl="2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Asthma</a:t>
                      </a: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200150" lvl="2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Average Rent</a:t>
                      </a:r>
                    </a:p>
                    <a:p>
                      <a:pPr marL="1200150" lvl="2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Automobiles/HH</a:t>
                      </a:r>
                    </a:p>
                    <a:p>
                      <a:pPr marL="1200150" lvl="2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HH Density</a:t>
                      </a:r>
                    </a:p>
                    <a:p>
                      <a:pPr marL="1200150" lvl="2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Median Income</a:t>
                      </a:r>
                    </a:p>
                  </a:txBody>
                  <a:tcPr marL="80167" marR="80167" marT="40083" marB="400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63263331"/>
                  </a:ext>
                </a:extLst>
              </a:tr>
              <a:tr h="57687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Geographic </a:t>
                      </a:r>
                    </a:p>
                    <a:p>
                      <a:pPr algn="ctr"/>
                      <a:r>
                        <a:rPr lang="en-US" sz="1600" b="1" dirty="0"/>
                        <a:t>Unit</a:t>
                      </a: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Census Tract</a:t>
                      </a: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Census Tract</a:t>
                      </a:r>
                    </a:p>
                  </a:txBody>
                  <a:tcPr marL="80167" marR="80167" marT="40083" marB="400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49106927"/>
                  </a:ext>
                </a:extLst>
              </a:tr>
              <a:tr h="59722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Timeframe </a:t>
                      </a:r>
                    </a:p>
                    <a:p>
                      <a:pPr algn="ctr"/>
                      <a:r>
                        <a:rPr lang="en-US" sz="1600" b="1" dirty="0"/>
                        <a:t>of Study</a:t>
                      </a: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2010-2014</a:t>
                      </a: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2016-2018</a:t>
                      </a:r>
                    </a:p>
                  </a:txBody>
                  <a:tcPr marL="80167" marR="80167" marT="40083" marB="400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54700756"/>
                  </a:ext>
                </a:extLst>
              </a:tr>
              <a:tr h="64245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Source</a:t>
                      </a: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California Open </a:t>
                      </a:r>
                    </a:p>
                    <a:p>
                      <a:pPr algn="ctr"/>
                      <a:r>
                        <a:rPr lang="en-US" sz="1600" dirty="0"/>
                        <a:t>Data Portal</a:t>
                      </a: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 Dept of Housing and </a:t>
                      </a:r>
                    </a:p>
                    <a:p>
                      <a:pPr algn="ctr"/>
                      <a:r>
                        <a:rPr lang="en-US" sz="1600" dirty="0"/>
                        <a:t>Urban Development</a:t>
                      </a:r>
                    </a:p>
                  </a:txBody>
                  <a:tcPr marL="80167" marR="80167" marT="40083" marB="400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8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744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6842B6-79AA-422A-A8D5-24365EFDF6D2}"/>
              </a:ext>
            </a:extLst>
          </p:cNvPr>
          <p:cNvSpPr txBox="1"/>
          <p:nvPr/>
        </p:nvSpPr>
        <p:spPr>
          <a:xfrm>
            <a:off x="2184771" y="3455476"/>
            <a:ext cx="7856097" cy="17543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Download csv datasets</a:t>
            </a: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Python and </a:t>
            </a:r>
            <a:r>
              <a:rPr lang="en-US" b="1" dirty="0" err="1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Jupyter</a:t>
            </a: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 notebook to convert to pandas</a:t>
            </a: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Merge on census tract</a:t>
            </a: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Convert to </a:t>
            </a:r>
            <a:r>
              <a:rPr lang="en-US" b="1" dirty="0" err="1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geojson</a:t>
            </a:r>
            <a:endParaRPr lang="en-US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Build webpage code</a:t>
            </a: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Chain data into leaflet and d3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A5E14E-3495-497E-8D4A-6AD9648917EA}"/>
              </a:ext>
            </a:extLst>
          </p:cNvPr>
          <p:cNvSpPr/>
          <p:nvPr/>
        </p:nvSpPr>
        <p:spPr>
          <a:xfrm>
            <a:off x="1666261" y="1336904"/>
            <a:ext cx="54534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,</a:t>
            </a:r>
            <a:r>
              <a:rPr lang="en-US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64E42F0-4104-4733-8FFC-F18EE25CE1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603" y="2094319"/>
            <a:ext cx="7885714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04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DEMO</a:t>
            </a:r>
          </a:p>
        </p:txBody>
      </p:sp>
      <p:sp>
        <p:nvSpPr>
          <p:cNvPr id="8" name="TextBox 7">
            <a:hlinkClick r:id="rId4" action="ppaction://hlinkfile"/>
            <a:extLst>
              <a:ext uri="{FF2B5EF4-FFF2-40B4-BE49-F238E27FC236}">
                <a16:creationId xmlns:a16="http://schemas.microsoft.com/office/drawing/2014/main" id="{7AFF7E74-67A9-471D-AAFC-E0F18E3F6DA4}"/>
              </a:ext>
            </a:extLst>
          </p:cNvPr>
          <p:cNvSpPr txBox="1"/>
          <p:nvPr/>
        </p:nvSpPr>
        <p:spPr>
          <a:xfrm>
            <a:off x="4516091" y="2405633"/>
            <a:ext cx="315981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Click Me!</a:t>
            </a:r>
          </a:p>
        </p:txBody>
      </p:sp>
    </p:spTree>
    <p:extLst>
      <p:ext uri="{BB962C8B-B14F-4D97-AF65-F5344CB8AC3E}">
        <p14:creationId xmlns:p14="http://schemas.microsoft.com/office/powerpoint/2010/main" val="2611938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92884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Further study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6D454A-CDF7-43BE-BDB0-BED66BFAF2B1}"/>
              </a:ext>
            </a:extLst>
          </p:cNvPr>
          <p:cNvSpPr txBox="1"/>
          <p:nvPr/>
        </p:nvSpPr>
        <p:spPr>
          <a:xfrm>
            <a:off x="6913093" y="2228669"/>
            <a:ext cx="4112716" cy="15696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Source different timeframes to observe trends over time</a:t>
            </a:r>
          </a:p>
          <a:p>
            <a:pPr algn="ctr"/>
            <a:endParaRPr lang="en-US" sz="2400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sz="24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Explore intervening solutions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729B4D-5898-49F6-BA2F-3F3CB6A191E7}"/>
              </a:ext>
            </a:extLst>
          </p:cNvPr>
          <p:cNvSpPr/>
          <p:nvPr/>
        </p:nvSpPr>
        <p:spPr>
          <a:xfrm>
            <a:off x="1166191" y="2228669"/>
            <a:ext cx="45589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Look into asthma data for top 500 </a:t>
            </a:r>
          </a:p>
          <a:p>
            <a:pPr algn="ctr"/>
            <a:r>
              <a:rPr lang="en-US" sz="24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polluted cities worldwide</a:t>
            </a:r>
          </a:p>
          <a:p>
            <a:pPr algn="ctr"/>
            <a:endParaRPr lang="en-US" sz="2400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sz="24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No US city listed in rankings</a:t>
            </a:r>
          </a:p>
        </p:txBody>
      </p:sp>
    </p:spTree>
    <p:extLst>
      <p:ext uri="{BB962C8B-B14F-4D97-AF65-F5344CB8AC3E}">
        <p14:creationId xmlns:p14="http://schemas.microsoft.com/office/powerpoint/2010/main" val="2484159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70" y="276728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83670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811</TotalTime>
  <Words>255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Vaporized BB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Phil</dc:creator>
  <cp:lastModifiedBy>Phil Phil</cp:lastModifiedBy>
  <cp:revision>67</cp:revision>
  <dcterms:created xsi:type="dcterms:W3CDTF">2019-09-27T02:27:00Z</dcterms:created>
  <dcterms:modified xsi:type="dcterms:W3CDTF">2019-09-28T17:47:14Z</dcterms:modified>
</cp:coreProperties>
</file>