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71" r:id="rId4"/>
    <p:sldId id="265" r:id="rId5"/>
    <p:sldId id="266" r:id="rId6"/>
    <p:sldId id="267" r:id="rId7"/>
    <p:sldId id="264" r:id="rId8"/>
    <p:sldId id="269" r:id="rId9"/>
    <p:sldId id="268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4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2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E87DB-C73B-4A67-8F6E-B81A08101EDD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9570-56DD-4F3A-AE54-F6F8D782F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ca.gov/dataset/calenviroscreen-3-0-results/resource/89b3f4e9-0bf8-4690-8c6f-715a717f3fa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147295"/>
            <a:ext cx="11816860" cy="17851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0" dirty="0" err="1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Asthmap</a:t>
            </a:r>
            <a:endParaRPr lang="en-US" sz="11000" dirty="0">
              <a:solidFill>
                <a:schemeClr val="bg1">
                  <a:lumMod val="75000"/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26F98-72A1-4EB4-9988-E52BABD59760}"/>
              </a:ext>
            </a:extLst>
          </p:cNvPr>
          <p:cNvSpPr txBox="1"/>
          <p:nvPr/>
        </p:nvSpPr>
        <p:spPr>
          <a:xfrm>
            <a:off x="2995119" y="5508506"/>
            <a:ext cx="620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Phillip Choi          Chris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Ljungkull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Max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Oneill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Finn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Wurtz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0B96A-9722-4D17-9F72-B88DD6A9CB5A}"/>
              </a:ext>
            </a:extLst>
          </p:cNvPr>
          <p:cNvSpPr txBox="1"/>
          <p:nvPr/>
        </p:nvSpPr>
        <p:spPr>
          <a:xfrm>
            <a:off x="3785644" y="2406744"/>
            <a:ext cx="462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Exploring possible relationships between: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FBEFF-4C83-4E2E-8622-59181C7477E8}"/>
              </a:ext>
            </a:extLst>
          </p:cNvPr>
          <p:cNvSpPr txBox="1"/>
          <p:nvPr/>
        </p:nvSpPr>
        <p:spPr>
          <a:xfrm>
            <a:off x="5215951" y="2878218"/>
            <a:ext cx="1760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pollution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asthma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poverty</a:t>
            </a:r>
          </a:p>
        </p:txBody>
      </p:sp>
    </p:spTree>
    <p:extLst>
      <p:ext uri="{BB962C8B-B14F-4D97-AF65-F5344CB8AC3E}">
        <p14:creationId xmlns:p14="http://schemas.microsoft.com/office/powerpoint/2010/main" val="303486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Works cited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6674-614B-4049-A2B2-FC0940114285}"/>
              </a:ext>
            </a:extLst>
          </p:cNvPr>
          <p:cNvSpPr txBox="1"/>
          <p:nvPr/>
        </p:nvSpPr>
        <p:spPr>
          <a:xfrm>
            <a:off x="2936184" y="2792061"/>
            <a:ext cx="3159815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SLIDE 2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State of Air Report 2019, American Lung Association, 2015-2017</a:t>
            </a: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https://www.lung.org/our-initiatives/healthy-air/sota/city-rankings/states/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Aafa.org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1D94B-9927-4619-9AFE-D94E0CC7E769}"/>
              </a:ext>
            </a:extLst>
          </p:cNvPr>
          <p:cNvSpPr/>
          <p:nvPr/>
        </p:nvSpPr>
        <p:spPr>
          <a:xfrm>
            <a:off x="3239641" y="3244334"/>
            <a:ext cx="5712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https://oehha.ca.gov/calenviroscreen/calenviroscreen-faqs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B7642-51B0-48DB-8395-879330CC2E5E}"/>
              </a:ext>
            </a:extLst>
          </p:cNvPr>
          <p:cNvSpPr/>
          <p:nvPr/>
        </p:nvSpPr>
        <p:spPr>
          <a:xfrm>
            <a:off x="4733108" y="19195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https://data.ca.gov/dataset/calenviroscreen-3-0-results/resource/89b3f4e9-0bf8-4690-8c6f-715a717f3fae</a:t>
            </a:r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2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FF238-9F54-43DC-B18D-4EFCF8454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109662"/>
            <a:ext cx="6953250" cy="463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E36A-578A-4026-8E60-B4B87A52F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4" y="1592766"/>
            <a:ext cx="2133600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7F1DAE-F5E1-41D1-B568-68433ACF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62920"/>
            <a:ext cx="5962650" cy="4762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59E3E7-7D9F-4D2C-BF86-58272193022B}"/>
              </a:ext>
            </a:extLst>
          </p:cNvPr>
          <p:cNvSpPr/>
          <p:nvPr/>
        </p:nvSpPr>
        <p:spPr>
          <a:xfrm>
            <a:off x="3218104" y="2644170"/>
            <a:ext cx="57558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75000"/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2666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INTRODUCTION</a:t>
            </a:r>
            <a:endParaRPr lang="en-US" sz="8000" dirty="0">
              <a:solidFill>
                <a:schemeClr val="bg1">
                  <a:alpha val="50000"/>
                </a:schemeClr>
              </a:solidFill>
              <a:latin typeface="Vaporized BB" panose="0200050600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0053A-DFE2-4677-B11B-F6B005379C89}"/>
              </a:ext>
            </a:extLst>
          </p:cNvPr>
          <p:cNvGrpSpPr/>
          <p:nvPr/>
        </p:nvGrpSpPr>
        <p:grpSpPr>
          <a:xfrm>
            <a:off x="8509114" y="2883236"/>
            <a:ext cx="2868458" cy="3739544"/>
            <a:chOff x="8210746" y="2943563"/>
            <a:chExt cx="2868458" cy="37395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A941528-4708-44E3-ACBD-0473BA1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1022" y="2943563"/>
              <a:ext cx="1267906" cy="2816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84190E-997A-4CE1-8533-BAD0AF8E853B}"/>
                </a:ext>
              </a:extLst>
            </p:cNvPr>
            <p:cNvSpPr txBox="1"/>
            <p:nvPr/>
          </p:nvSpPr>
          <p:spPr>
            <a:xfrm>
              <a:off x="8210746" y="5759777"/>
              <a:ext cx="2868458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Research shows pollution can cause &amp; worsen asthma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3B888E-8351-4187-89D2-B0A1C8EF6742}"/>
              </a:ext>
            </a:extLst>
          </p:cNvPr>
          <p:cNvGrpSpPr/>
          <p:nvPr/>
        </p:nvGrpSpPr>
        <p:grpSpPr>
          <a:xfrm>
            <a:off x="261868" y="3008955"/>
            <a:ext cx="3594249" cy="3336826"/>
            <a:chOff x="333109" y="3068613"/>
            <a:chExt cx="3594249" cy="33368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D24731-6B34-4D5C-B25D-4427C8F668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/>
            <a:stretch/>
          </p:blipFill>
          <p:spPr>
            <a:xfrm>
              <a:off x="795988" y="3068613"/>
              <a:ext cx="2668492" cy="250964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A4F067-EE76-4353-95A7-C92A797C6A99}"/>
                </a:ext>
              </a:extLst>
            </p:cNvPr>
            <p:cNvSpPr txBox="1"/>
            <p:nvPr/>
          </p:nvSpPr>
          <p:spPr>
            <a:xfrm>
              <a:off x="333109" y="5759108"/>
              <a:ext cx="3594249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Primarily due to wildfires but traffic &amp; industrial factors also impactful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C5426-924C-4695-B3FB-0B51F0F28DA8}"/>
              </a:ext>
            </a:extLst>
          </p:cNvPr>
          <p:cNvGrpSpPr/>
          <p:nvPr/>
        </p:nvGrpSpPr>
        <p:grpSpPr>
          <a:xfrm>
            <a:off x="4360954" y="2030589"/>
            <a:ext cx="3582279" cy="3432151"/>
            <a:chOff x="4304860" y="1874520"/>
            <a:chExt cx="3582279" cy="3432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FB60C9-620F-48A6-9F8E-38A94007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4860" y="1874520"/>
              <a:ext cx="3582279" cy="23881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86C47D-1E8F-48D8-B59A-6A18A0E4D802}"/>
                </a:ext>
              </a:extLst>
            </p:cNvPr>
            <p:cNvSpPr txBox="1"/>
            <p:nvPr/>
          </p:nvSpPr>
          <p:spPr>
            <a:xfrm>
              <a:off x="4516091" y="4383341"/>
              <a:ext cx="3159815" cy="9233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</a:rPr>
                <a:t>7 of the 10 most polluted cities are located in California</a:t>
              </a:r>
            </a:p>
            <a:p>
              <a:endParaRPr lang="en-US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10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Project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B167B-7F79-4AB8-B476-FB53AE2A9AD6}"/>
              </a:ext>
            </a:extLst>
          </p:cNvPr>
          <p:cNvSpPr txBox="1"/>
          <p:nvPr/>
        </p:nvSpPr>
        <p:spPr>
          <a:xfrm>
            <a:off x="1198702" y="2690336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Risk factors for asthma: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6446F-DC07-4D98-954B-B1B2453C0B9E}"/>
              </a:ext>
            </a:extLst>
          </p:cNvPr>
          <p:cNvSpPr txBox="1"/>
          <p:nvPr/>
        </p:nvSpPr>
        <p:spPr>
          <a:xfrm>
            <a:off x="4673670" y="2690336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Metrics to analyze: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73093-18B3-4FF8-83E7-D801E1446C28}"/>
              </a:ext>
            </a:extLst>
          </p:cNvPr>
          <p:cNvSpPr txBox="1"/>
          <p:nvPr/>
        </p:nvSpPr>
        <p:spPr>
          <a:xfrm>
            <a:off x="1513855" y="5001075"/>
            <a:ext cx="3159815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Determine any correlations, visualize data in heat map and charts, identify most and least polluted areas in Cali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913C-F8AF-4F40-9D87-D8C4B8132804}"/>
              </a:ext>
            </a:extLst>
          </p:cNvPr>
          <p:cNvSpPr txBox="1"/>
          <p:nvPr/>
        </p:nvSpPr>
        <p:spPr>
          <a:xfrm>
            <a:off x="7293093" y="5520069"/>
            <a:ext cx="31598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Compare with affordability statistics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3D4DD-3B71-4219-9EB3-6E5F39B529A0}"/>
              </a:ext>
            </a:extLst>
          </p:cNvPr>
          <p:cNvSpPr/>
          <p:nvPr/>
        </p:nvSpPr>
        <p:spPr>
          <a:xfrm>
            <a:off x="1777629" y="3212570"/>
            <a:ext cx="20019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Poor Air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Smoking Laws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A8619-7EEE-4A64-8B9B-FBF528CAC5D6}"/>
              </a:ext>
            </a:extLst>
          </p:cNvPr>
          <p:cNvSpPr/>
          <p:nvPr/>
        </p:nvSpPr>
        <p:spPr>
          <a:xfrm>
            <a:off x="5214062" y="3059668"/>
            <a:ext cx="29143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Asthma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Traffic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Air Quality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Poverty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Household Demographics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5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1A400-2DE3-41BF-BA1B-7513054C04DE}"/>
              </a:ext>
            </a:extLst>
          </p:cNvPr>
          <p:cNvSpPr txBox="1"/>
          <p:nvPr/>
        </p:nvSpPr>
        <p:spPr>
          <a:xfrm>
            <a:off x="1319350" y="2438848"/>
            <a:ext cx="3466976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CalEnviroScreen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 (CES) Dataset v3.0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Values for poverty, traffic, pollution, asthma 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Compiled by census tract using data from 2010-2014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FA6F5-390C-4571-ABED-265D28FAB363}"/>
              </a:ext>
            </a:extLst>
          </p:cNvPr>
          <p:cNvSpPr txBox="1"/>
          <p:nvPr/>
        </p:nvSpPr>
        <p:spPr>
          <a:xfrm>
            <a:off x="6992079" y="2343556"/>
            <a:ext cx="4189727" cy="286232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Location Affordability Index Dataset  (LAID) v3.0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Various statistics on living costs &amp; household characteristics by census tract 2016-2018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Average rent, automobiles owned, number houses, household density, median income, etc.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CB5E0-FF5A-4419-95C0-C28CC5BAB3F3}"/>
              </a:ext>
            </a:extLst>
          </p:cNvPr>
          <p:cNvSpPr txBox="1"/>
          <p:nvPr/>
        </p:nvSpPr>
        <p:spPr>
          <a:xfrm>
            <a:off x="4054175" y="5159778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Almost 8k census tracts</a:t>
            </a:r>
          </a:p>
        </p:txBody>
      </p:sp>
    </p:spTree>
    <p:extLst>
      <p:ext uri="{BB962C8B-B14F-4D97-AF65-F5344CB8AC3E}">
        <p14:creationId xmlns:p14="http://schemas.microsoft.com/office/powerpoint/2010/main" val="94074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842B6-79AA-422A-A8D5-24365EFDF6D2}"/>
              </a:ext>
            </a:extLst>
          </p:cNvPr>
          <p:cNvSpPr txBox="1"/>
          <p:nvPr/>
        </p:nvSpPr>
        <p:spPr>
          <a:xfrm>
            <a:off x="4330522" y="2733470"/>
            <a:ext cx="3159815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CES and LAID datasets downloaded as csv, converted to pandas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dataframe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 merged on census tract, convert to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geojson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, chain data into leaflet and d3</a:t>
            </a:r>
          </a:p>
          <a:p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60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0A9A1-8E71-4FAC-9A4B-39A587475359}"/>
              </a:ext>
            </a:extLst>
          </p:cNvPr>
          <p:cNvSpPr txBox="1"/>
          <p:nvPr/>
        </p:nvSpPr>
        <p:spPr>
          <a:xfrm>
            <a:off x="4275005" y="2314192"/>
            <a:ext cx="315981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&lt;insert </a:t>
            </a:r>
            <a:r>
              <a:rPr lang="en-US" b="1" dirty="0" err="1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url</a:t>
            </a:r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&gt;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972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8377-A66B-4E88-BA83-01038B7FD0D8}"/>
              </a:ext>
            </a:extLst>
          </p:cNvPr>
          <p:cNvSpPr txBox="1"/>
          <p:nvPr/>
        </p:nvSpPr>
        <p:spPr>
          <a:xfrm>
            <a:off x="6913702" y="2967335"/>
            <a:ext cx="315981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What we learned…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How is data applicable</a:t>
            </a:r>
            <a:endParaRPr lang="en-US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8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69" y="23522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Further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454A-CDF7-43BE-BDB0-BED66BFAF2B1}"/>
              </a:ext>
            </a:extLst>
          </p:cNvPr>
          <p:cNvSpPr txBox="1"/>
          <p:nvPr/>
        </p:nvSpPr>
        <p:spPr>
          <a:xfrm>
            <a:off x="6913702" y="2967335"/>
            <a:ext cx="3159815" cy="31393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US cities not listed among 500 most polluted cities worldwide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Look into asthma data for those cities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trends over time using datasets from different timeframes</a:t>
            </a:r>
          </a:p>
          <a:p>
            <a:pPr algn="ctr"/>
            <a:endParaRPr lang="en-US" b="1" dirty="0">
              <a:effectLst>
                <a:glow rad="101600">
                  <a:schemeClr val="bg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b="1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</a:rPr>
              <a:t>Explore intervening solutions</a:t>
            </a:r>
          </a:p>
        </p:txBody>
      </p:sp>
    </p:spTree>
    <p:extLst>
      <p:ext uri="{BB962C8B-B14F-4D97-AF65-F5344CB8AC3E}">
        <p14:creationId xmlns:p14="http://schemas.microsoft.com/office/powerpoint/2010/main" val="24841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1643D6-67CC-41D9-B8E4-264D8C38CAA8}"/>
              </a:ext>
            </a:extLst>
          </p:cNvPr>
          <p:cNvSpPr txBox="1"/>
          <p:nvPr/>
        </p:nvSpPr>
        <p:spPr>
          <a:xfrm>
            <a:off x="187570" y="2767280"/>
            <a:ext cx="11816860" cy="1323439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>
                    <a:alpha val="50000"/>
                  </a:schemeClr>
                </a:solidFill>
                <a:latin typeface="Vaporized BB" panose="02000506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36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</TotalTime>
  <Words>309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Vaporized BB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Phil</dc:creator>
  <cp:lastModifiedBy>Phil Phil</cp:lastModifiedBy>
  <cp:revision>44</cp:revision>
  <dcterms:created xsi:type="dcterms:W3CDTF">2019-09-27T02:27:00Z</dcterms:created>
  <dcterms:modified xsi:type="dcterms:W3CDTF">2019-09-27T22:38:03Z</dcterms:modified>
</cp:coreProperties>
</file>