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B19F2-E6FC-4D7E-854F-F1578481618C}" v="15" dt="2020-04-09T00:18:2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K" userId="7af9c94c150dfcbf" providerId="LiveId" clId="{5D6B19F2-E6FC-4D7E-854F-F1578481618C}"/>
    <pc:docChg chg="custSel addSld modSld">
      <pc:chgData name="C K" userId="7af9c94c150dfcbf" providerId="LiveId" clId="{5D6B19F2-E6FC-4D7E-854F-F1578481618C}" dt="2020-04-09T01:13:06.194" v="3326" actId="20577"/>
      <pc:docMkLst>
        <pc:docMk/>
      </pc:docMkLst>
      <pc:sldChg chg="modSp">
        <pc:chgData name="C K" userId="7af9c94c150dfcbf" providerId="LiveId" clId="{5D6B19F2-E6FC-4D7E-854F-F1578481618C}" dt="2020-04-09T01:11:23.440" v="3324" actId="20577"/>
        <pc:sldMkLst>
          <pc:docMk/>
          <pc:sldMk cId="1084433470" sldId="256"/>
        </pc:sldMkLst>
        <pc:spChg chg="mod">
          <ac:chgData name="C K" userId="7af9c94c150dfcbf" providerId="LiveId" clId="{5D6B19F2-E6FC-4D7E-854F-F1578481618C}" dt="2020-04-09T01:11:23.440" v="3324" actId="20577"/>
          <ac:spMkLst>
            <pc:docMk/>
            <pc:sldMk cId="1084433470" sldId="256"/>
            <ac:spMk id="2" creationId="{518939E2-5ED7-4B4F-B457-2E9407F8D1A0}"/>
          </ac:spMkLst>
        </pc:spChg>
      </pc:sldChg>
      <pc:sldChg chg="modSp add">
        <pc:chgData name="C K" userId="7af9c94c150dfcbf" providerId="LiveId" clId="{5D6B19F2-E6FC-4D7E-854F-F1578481618C}" dt="2020-04-09T00:28:11.609" v="3323" actId="20577"/>
        <pc:sldMkLst>
          <pc:docMk/>
          <pc:sldMk cId="3976791779" sldId="257"/>
        </pc:sldMkLst>
        <pc:spChg chg="mod">
          <ac:chgData name="C K" userId="7af9c94c150dfcbf" providerId="LiveId" clId="{5D6B19F2-E6FC-4D7E-854F-F1578481618C}" dt="2020-04-08T22:51:39.344" v="28" actId="20577"/>
          <ac:spMkLst>
            <pc:docMk/>
            <pc:sldMk cId="3976791779" sldId="257"/>
            <ac:spMk id="2" creationId="{7F69E59C-1FB1-4D6F-B5E8-94563E0DB5AD}"/>
          </ac:spMkLst>
        </pc:spChg>
        <pc:spChg chg="mod">
          <ac:chgData name="C K" userId="7af9c94c150dfcbf" providerId="LiveId" clId="{5D6B19F2-E6FC-4D7E-854F-F1578481618C}" dt="2020-04-09T00:28:11.609" v="3323" actId="20577"/>
          <ac:spMkLst>
            <pc:docMk/>
            <pc:sldMk cId="3976791779" sldId="257"/>
            <ac:spMk id="3" creationId="{2A6319EF-6730-4ED6-B49D-AC3C7B7ECBCA}"/>
          </ac:spMkLst>
        </pc:spChg>
      </pc:sldChg>
      <pc:sldChg chg="modSp add">
        <pc:chgData name="C K" userId="7af9c94c150dfcbf" providerId="LiveId" clId="{5D6B19F2-E6FC-4D7E-854F-F1578481618C}" dt="2020-04-09T01:13:06.194" v="3326" actId="20577"/>
        <pc:sldMkLst>
          <pc:docMk/>
          <pc:sldMk cId="1092047461" sldId="258"/>
        </pc:sldMkLst>
        <pc:spChg chg="mod">
          <ac:chgData name="C K" userId="7af9c94c150dfcbf" providerId="LiveId" clId="{5D6B19F2-E6FC-4D7E-854F-F1578481618C}" dt="2020-04-08T23:47:12.805" v="807" actId="20577"/>
          <ac:spMkLst>
            <pc:docMk/>
            <pc:sldMk cId="1092047461" sldId="258"/>
            <ac:spMk id="2" creationId="{29435016-57F1-4285-BB0B-B7C58E03138C}"/>
          </ac:spMkLst>
        </pc:spChg>
        <pc:spChg chg="mod">
          <ac:chgData name="C K" userId="7af9c94c150dfcbf" providerId="LiveId" clId="{5D6B19F2-E6FC-4D7E-854F-F1578481618C}" dt="2020-04-09T01:13:06.194" v="3326" actId="20577"/>
          <ac:spMkLst>
            <pc:docMk/>
            <pc:sldMk cId="1092047461" sldId="258"/>
            <ac:spMk id="3" creationId="{6135DCA6-026A-4543-88BE-0722DE6917F9}"/>
          </ac:spMkLst>
        </pc:spChg>
      </pc:sldChg>
      <pc:sldChg chg="modSp add">
        <pc:chgData name="C K" userId="7af9c94c150dfcbf" providerId="LiveId" clId="{5D6B19F2-E6FC-4D7E-854F-F1578481618C}" dt="2020-04-09T00:03:48.859" v="1795" actId="20577"/>
        <pc:sldMkLst>
          <pc:docMk/>
          <pc:sldMk cId="458413207" sldId="259"/>
        </pc:sldMkLst>
        <pc:spChg chg="mod">
          <ac:chgData name="C K" userId="7af9c94c150dfcbf" providerId="LiveId" clId="{5D6B19F2-E6FC-4D7E-854F-F1578481618C}" dt="2020-04-09T00:00:35.796" v="1209" actId="20577"/>
          <ac:spMkLst>
            <pc:docMk/>
            <pc:sldMk cId="458413207" sldId="259"/>
            <ac:spMk id="2" creationId="{399739D6-8CE3-4F3E-954D-C7A182B0FF16}"/>
          </ac:spMkLst>
        </pc:spChg>
        <pc:spChg chg="mod">
          <ac:chgData name="C K" userId="7af9c94c150dfcbf" providerId="LiveId" clId="{5D6B19F2-E6FC-4D7E-854F-F1578481618C}" dt="2020-04-09T00:03:48.859" v="1795" actId="20577"/>
          <ac:spMkLst>
            <pc:docMk/>
            <pc:sldMk cId="458413207" sldId="259"/>
            <ac:spMk id="3" creationId="{9A02F5CA-7E1D-471C-A889-9105F6332308}"/>
          </ac:spMkLst>
        </pc:spChg>
      </pc:sldChg>
      <pc:sldChg chg="modSp add">
        <pc:chgData name="C K" userId="7af9c94c150dfcbf" providerId="LiveId" clId="{5D6B19F2-E6FC-4D7E-854F-F1578481618C}" dt="2020-04-09T00:26:07.403" v="3048" actId="20577"/>
        <pc:sldMkLst>
          <pc:docMk/>
          <pc:sldMk cId="3481018803" sldId="260"/>
        </pc:sldMkLst>
        <pc:spChg chg="mod">
          <ac:chgData name="C K" userId="7af9c94c150dfcbf" providerId="LiveId" clId="{5D6B19F2-E6FC-4D7E-854F-F1578481618C}" dt="2020-04-09T00:13:50.697" v="2495" actId="20577"/>
          <ac:spMkLst>
            <pc:docMk/>
            <pc:sldMk cId="3481018803" sldId="260"/>
            <ac:spMk id="2" creationId="{5C01BE12-11D0-4E11-A8AE-1E1F2E1625B8}"/>
          </ac:spMkLst>
        </pc:spChg>
        <pc:spChg chg="mod">
          <ac:chgData name="C K" userId="7af9c94c150dfcbf" providerId="LiveId" clId="{5D6B19F2-E6FC-4D7E-854F-F1578481618C}" dt="2020-04-09T00:26:07.403" v="3048" actId="20577"/>
          <ac:spMkLst>
            <pc:docMk/>
            <pc:sldMk cId="3481018803" sldId="260"/>
            <ac:spMk id="3" creationId="{A9103996-2A62-44B9-B61A-DD743CF51587}"/>
          </ac:spMkLst>
        </pc:spChg>
      </pc:sldChg>
      <pc:sldChg chg="modSp add">
        <pc:chgData name="C K" userId="7af9c94c150dfcbf" providerId="LiveId" clId="{5D6B19F2-E6FC-4D7E-854F-F1578481618C}" dt="2020-04-09T00:26:34.941" v="3107" actId="20577"/>
        <pc:sldMkLst>
          <pc:docMk/>
          <pc:sldMk cId="3838206852" sldId="261"/>
        </pc:sldMkLst>
        <pc:spChg chg="mod">
          <ac:chgData name="C K" userId="7af9c94c150dfcbf" providerId="LiveId" clId="{5D6B19F2-E6FC-4D7E-854F-F1578481618C}" dt="2020-04-09T00:09:45.892" v="1923" actId="20577"/>
          <ac:spMkLst>
            <pc:docMk/>
            <pc:sldMk cId="3838206852" sldId="261"/>
            <ac:spMk id="2" creationId="{25FCE990-6391-4ED0-AA3E-F60033CDC1F6}"/>
          </ac:spMkLst>
        </pc:spChg>
        <pc:spChg chg="mod">
          <ac:chgData name="C K" userId="7af9c94c150dfcbf" providerId="LiveId" clId="{5D6B19F2-E6FC-4D7E-854F-F1578481618C}" dt="2020-04-09T00:26:34.941" v="3107" actId="20577"/>
          <ac:spMkLst>
            <pc:docMk/>
            <pc:sldMk cId="3838206852" sldId="261"/>
            <ac:spMk id="3" creationId="{2DA9D7A0-008E-4687-BEF4-59BB76315294}"/>
          </ac:spMkLst>
        </pc:spChg>
      </pc:sldChg>
      <pc:sldChg chg="modSp add">
        <pc:chgData name="C K" userId="7af9c94c150dfcbf" providerId="LiveId" clId="{5D6B19F2-E6FC-4D7E-854F-F1578481618C}" dt="2020-04-09T00:26:45.360" v="3108" actId="20577"/>
        <pc:sldMkLst>
          <pc:docMk/>
          <pc:sldMk cId="1024695393" sldId="262"/>
        </pc:sldMkLst>
        <pc:spChg chg="mod">
          <ac:chgData name="C K" userId="7af9c94c150dfcbf" providerId="LiveId" clId="{5D6B19F2-E6FC-4D7E-854F-F1578481618C}" dt="2020-04-09T00:16:08.180" v="2773" actId="20577"/>
          <ac:spMkLst>
            <pc:docMk/>
            <pc:sldMk cId="1024695393" sldId="262"/>
            <ac:spMk id="2" creationId="{EAF6C44D-BC17-40A4-9FDC-253B8A47ACF4}"/>
          </ac:spMkLst>
        </pc:spChg>
        <pc:spChg chg="mod">
          <ac:chgData name="C K" userId="7af9c94c150dfcbf" providerId="LiveId" clId="{5D6B19F2-E6FC-4D7E-854F-F1578481618C}" dt="2020-04-09T00:26:45.360" v="3108" actId="20577"/>
          <ac:spMkLst>
            <pc:docMk/>
            <pc:sldMk cId="1024695393" sldId="262"/>
            <ac:spMk id="3" creationId="{1844F5F8-01AC-4FBD-BCEC-CF00FA1459B7}"/>
          </ac:spMkLst>
        </pc:spChg>
      </pc:sldChg>
      <pc:sldChg chg="modSp add">
        <pc:chgData name="C K" userId="7af9c94c150dfcbf" providerId="LiveId" clId="{5D6B19F2-E6FC-4D7E-854F-F1578481618C}" dt="2020-04-09T00:17:47.958" v="2901" actId="14100"/>
        <pc:sldMkLst>
          <pc:docMk/>
          <pc:sldMk cId="3965359202" sldId="263"/>
        </pc:sldMkLst>
        <pc:spChg chg="mod">
          <ac:chgData name="C K" userId="7af9c94c150dfcbf" providerId="LiveId" clId="{5D6B19F2-E6FC-4D7E-854F-F1578481618C}" dt="2020-04-09T00:17:47.958" v="2901" actId="14100"/>
          <ac:spMkLst>
            <pc:docMk/>
            <pc:sldMk cId="3965359202" sldId="263"/>
            <ac:spMk id="2" creationId="{0858D08D-A084-4AE2-89DA-D1FCA79595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AF91-FDE4-407E-A40B-F7ECB705E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8647F-1019-40BE-BA05-90BDEBF36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A1B2-E3CF-4AA4-8895-6B2860FD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E25A-48CE-4F5D-9181-2A2D9F1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3BED-10CF-450E-A07E-15933E7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612A-3D02-4692-A95A-C0A0428D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48B6A-B77B-4325-8B02-A1FD6D95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8753-330C-4AD2-BD38-92C1DC28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6C89-B7C7-4FD5-AC9A-196A0FFE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DAF1-FF35-4EC4-A4E2-558FB13C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6D214-4CFB-4A16-85A8-4627BB574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B9A02-5749-4DA3-9275-C4933BD1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D0B6-B497-4CEA-8AC5-2361A049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FBA3-8852-46DC-B652-AF1EEF1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B462-21C0-4342-B930-D4615F22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F8C5-BF86-40F9-ABC7-CE515103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8338-DF53-4DA3-9797-9174650A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2345-11CD-4E43-9E67-EC6839A8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7FEE-8758-47B4-800E-3D3C7C9B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2E54-FAEC-4E6E-A503-2AE40175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9CF4-107F-422B-8E7D-B36CDCD2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7D4AC-508F-4973-8A72-12C7802F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CC15-144A-44F7-A2D3-71C1DFCA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B25C-14F1-4939-86DF-35517678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E61C-9A15-4CFE-9CE7-23851E74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4CE1-F3B1-4F29-A76A-188166EE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8892-435A-4D20-B9E6-4796C2CBF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F2F42-E592-4175-8E8E-E9681CF44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A022A-012D-45E1-95A0-7DCCD769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4B39A-0ADB-46E4-A8A9-402A6389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63A2-FEF0-4616-8152-8BCD3F31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6916-AEDE-46E6-B02D-EC98D09C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A9606-B89B-431C-A768-CF72B974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B7755-DA40-458C-BBA8-A010A225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B5D18-087B-4F21-BE02-3DAE54486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B92CB-2C32-4462-936D-082E511A6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A1D29-6B2D-4335-9B46-A4FF7C11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840CF-E834-47BD-B639-DD03B441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3E680-3767-446B-9E6D-059F7247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9C5A-5E57-42C5-AD89-1C16F72B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EC605-31B8-4399-97BC-18DEC630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01472-7176-4FC1-BB8F-C3ACE845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7C31F-5134-4EB2-AC58-9A5815F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FB7C4-2208-4D21-994D-8D76727E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C6AB2-232E-4D85-9230-E465E82F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F6DE-8157-4B24-9F79-72901EC8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EF5A-C6AF-4025-953A-28B6EA92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6A55-28BD-4C67-8E2E-4755BAFD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BB081-1C4F-4FAA-9797-F4FAD7A25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F3E0F-9080-4CED-893F-15AF188C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D74E5-5F8F-4539-BD75-8B5C82A7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EAB5-D8F2-4A43-8E5C-4DBABA9D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DB20-5BF8-41FC-ACCD-8B35CA1F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5E2AE-952B-475E-8167-74F8369A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55A3-B9AD-4C4B-98EF-2EAC7A18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EEA04-3DE2-4B16-BFA9-7FAE970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0636-F024-4533-AE60-BF429233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43F4-19DA-46FE-9F7E-08D6DB6F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E8723-A712-4519-8F46-102AC686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6359-F060-44C0-A472-05B7FAA2A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9E21-5584-406C-A85B-6CFF76AAD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828A-255D-400E-8883-13442DBF814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2FEF-528A-4FFC-90B0-EC51E9BCA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2DDC-E09B-455E-A744-F1CFF1CD3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1920-7BC6-47DD-8444-3EB3879E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yscale.com/college-salary-report" TargetMode="External"/><Relationship Id="rId2" Type="http://schemas.openxmlformats.org/officeDocument/2006/relationships/hyperlink" Target="https://kaggle.com/WSJ/college-salaries#salaries-by-region.csv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bls.gov/PDQWeb/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39E2-5ED7-4B4F-B457-2E9407F8D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Cost Benefit Analysis of Obtaining Postsecondary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DD0D-D914-4E13-9689-9D9020E66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5</a:t>
            </a:r>
          </a:p>
          <a:p>
            <a:r>
              <a:rPr lang="en-US" dirty="0"/>
              <a:t>Maclean Asante</a:t>
            </a:r>
          </a:p>
          <a:p>
            <a:r>
              <a:rPr lang="en-US" dirty="0" err="1"/>
              <a:t>Jerin</a:t>
            </a:r>
            <a:r>
              <a:rPr lang="en-US" dirty="0"/>
              <a:t> Black</a:t>
            </a:r>
          </a:p>
          <a:p>
            <a:r>
              <a:rPr lang="en-US" dirty="0"/>
              <a:t>Christine Kessler</a:t>
            </a:r>
          </a:p>
          <a:p>
            <a:r>
              <a:rPr lang="en-US" dirty="0"/>
              <a:t>Sarah </a:t>
            </a:r>
            <a:r>
              <a:rPr lang="en-US" dirty="0" err="1"/>
              <a:t>Mwanzi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3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E59C-1FB1-4D6F-B5E8-94563E0DB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7397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319EF-6730-4ED6-B49D-AC3C7B7EC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26221"/>
            <a:ext cx="9144000" cy="3709416"/>
          </a:xfrm>
        </p:spPr>
        <p:txBody>
          <a:bodyPr/>
          <a:lstStyle/>
          <a:p>
            <a:r>
              <a:rPr lang="en-US" dirty="0"/>
              <a:t>Our project examines several aspects of obtaining a higher education.  Specifically, we wanted to know the financial impact of obtaining a degree (</a:t>
            </a:r>
            <a:r>
              <a:rPr lang="en-US" dirty="0">
                <a:highlight>
                  <a:srgbClr val="FFFF00"/>
                </a:highlight>
              </a:rPr>
              <a:t>bachelors/masters/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r>
              <a:rPr lang="en-US" dirty="0">
                <a:highlight>
                  <a:srgbClr val="FFFF00"/>
                </a:highlight>
              </a:rPr>
              <a:t>?? Need clarification </a:t>
            </a:r>
            <a:r>
              <a:rPr lang="en-US" dirty="0"/>
              <a:t>):</a:t>
            </a:r>
          </a:p>
          <a:p>
            <a:r>
              <a:rPr lang="en-US" dirty="0"/>
              <a:t>The degree earning and cost potential (ROI)</a:t>
            </a:r>
          </a:p>
          <a:p>
            <a:r>
              <a:rPr lang="en-US" dirty="0"/>
              <a:t>Private vs Public cost effectiveness</a:t>
            </a:r>
          </a:p>
          <a:p>
            <a:r>
              <a:rPr lang="en-US" dirty="0"/>
              <a:t>University’s geographic location impact</a:t>
            </a:r>
          </a:p>
          <a:p>
            <a:r>
              <a:rPr lang="en-US" dirty="0"/>
              <a:t>This topic intrigues us because we were all interested in how our decisions impacted our </a:t>
            </a:r>
            <a:r>
              <a:rPr lang="en-US"/>
              <a:t>earnings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9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BE12-11D0-4E11-A8AE-1E1F2E16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Data Investigation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3996-2A62-44B9-B61A-DD743CF5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overabundance of information, needed to narrow the scope down.</a:t>
            </a:r>
          </a:p>
          <a:p>
            <a:r>
              <a:rPr lang="en-US" dirty="0"/>
              <a:t>University names and descriptions were not consistent across platforms</a:t>
            </a:r>
          </a:p>
          <a:p>
            <a:r>
              <a:rPr lang="en-US" dirty="0"/>
              <a:t>ROI can include many things.  Narrowed it down to include only the cost of tuition</a:t>
            </a:r>
          </a:p>
          <a:p>
            <a:r>
              <a:rPr lang="en-US" dirty="0"/>
              <a:t>Surprisingly, data regarding cost and earnings was consistent across data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5016-57F1-4285-BB0B-B7C58E031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347" y="689226"/>
            <a:ext cx="9144000" cy="1127542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5DCA6-026A-4543-88BE-0722DE69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6768"/>
            <a:ext cx="9144000" cy="344103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Kaggle.com</a:t>
            </a:r>
            <a:r>
              <a:rPr lang="en-US" dirty="0">
                <a:hlinkClick r:id="rId2"/>
              </a:rPr>
              <a:t>/WSJ/</a:t>
            </a:r>
            <a:r>
              <a:rPr lang="en-US" dirty="0" err="1">
                <a:hlinkClick r:id="rId2"/>
              </a:rPr>
              <a:t>college-salaries#salaries-by-region.csv</a:t>
            </a:r>
            <a:endParaRPr lang="en-US" dirty="0"/>
          </a:p>
          <a:p>
            <a:r>
              <a:rPr lang="en-US" dirty="0"/>
              <a:t>Salaries by College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Degrees That Pay Back</a:t>
            </a:r>
          </a:p>
          <a:p>
            <a:endParaRPr lang="en-US" dirty="0"/>
          </a:p>
          <a:p>
            <a:r>
              <a:rPr lang="en-US" dirty="0"/>
              <a:t>PayScale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www.payscale.com</a:t>
            </a:r>
            <a:r>
              <a:rPr lang="en-US" dirty="0">
                <a:hlinkClick r:id="rId3"/>
              </a:rPr>
              <a:t>/college-salary-report</a:t>
            </a:r>
            <a:endParaRPr lang="en-US" dirty="0"/>
          </a:p>
          <a:p>
            <a:r>
              <a:rPr lang="en-US" dirty="0"/>
              <a:t>Cost Pay Analysis</a:t>
            </a:r>
          </a:p>
          <a:p>
            <a:endParaRPr lang="en-US" dirty="0"/>
          </a:p>
          <a:p>
            <a:r>
              <a:rPr lang="en-US"/>
              <a:t>API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data.bls.gov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PDQWeb</a:t>
            </a:r>
            <a:r>
              <a:rPr lang="en-US" dirty="0">
                <a:hlinkClick r:id="rId4"/>
              </a:rPr>
              <a:t>/LE</a:t>
            </a:r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Google</a:t>
            </a:r>
          </a:p>
          <a:p>
            <a:r>
              <a:rPr lang="en-US" dirty="0">
                <a:highlight>
                  <a:srgbClr val="FFFF00"/>
                </a:highlight>
              </a:rPr>
              <a:t>Maps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204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39D6-8CE3-4F3E-954D-C7A182B0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F5CA-7E1D-471C-A889-9105F633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attending a private institution guarantee a higher salary upon degree completion?</a:t>
            </a:r>
          </a:p>
          <a:p>
            <a:r>
              <a:rPr lang="en-US" dirty="0"/>
              <a:t>Does attending a private institution guarantee a higher Return on Investment (ROI)?</a:t>
            </a:r>
          </a:p>
          <a:p>
            <a:r>
              <a:rPr lang="en-US" dirty="0"/>
              <a:t>Does more expensive tuition cost guarantee a higher ROI?</a:t>
            </a:r>
          </a:p>
          <a:p>
            <a:r>
              <a:rPr lang="en-US" dirty="0"/>
              <a:t>Does the geographic location of the university impact the earnings potentials?</a:t>
            </a:r>
          </a:p>
          <a:p>
            <a:r>
              <a:rPr lang="en-US" dirty="0"/>
              <a:t>What college majors command higher salaries upon degree completion?</a:t>
            </a:r>
          </a:p>
        </p:txBody>
      </p:sp>
    </p:spTree>
    <p:extLst>
      <p:ext uri="{BB962C8B-B14F-4D97-AF65-F5344CB8AC3E}">
        <p14:creationId xmlns:p14="http://schemas.microsoft.com/office/powerpoint/2010/main" val="45841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990-6391-4ED0-AA3E-F60033CD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D7A0-008E-4687-BEF4-59BB7631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is needed to satisfy the questions:</a:t>
            </a:r>
          </a:p>
          <a:p>
            <a:pPr lvl="1"/>
            <a:r>
              <a:rPr lang="en-US" dirty="0"/>
              <a:t>Empirical verifiable information from reliable sources.</a:t>
            </a:r>
          </a:p>
          <a:p>
            <a:pPr lvl="1"/>
            <a:r>
              <a:rPr lang="en-US" dirty="0"/>
              <a:t>Bureau of labor statistics to satisfy salary information</a:t>
            </a:r>
          </a:p>
          <a:p>
            <a:pPr lvl="1"/>
            <a:r>
              <a:rPr lang="en-US" dirty="0"/>
              <a:t>Statistical collected data for university tuition, excluding room/board, financial aid, debt, books &amp; fees</a:t>
            </a:r>
          </a:p>
          <a:p>
            <a:pPr lvl="1"/>
            <a:r>
              <a:rPr lang="en-US" dirty="0"/>
              <a:t>Assumptions that the degree will only take 4 years to complete (</a:t>
            </a:r>
            <a:r>
              <a:rPr lang="en-US" dirty="0">
                <a:highlight>
                  <a:srgbClr val="FFFF00"/>
                </a:highlight>
              </a:rPr>
              <a:t>I found research that 80% of degree seeking individuals takes an average of 6 years, so need to specify that this is only for 4 years, the additional years increases the tuition cost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820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C44D-BC17-40A4-9FDC-253B8A47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F5F8-01AC-4FBD-BCEC-CF00FA14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Will complete once we populate with information gleaned from our research.</a:t>
            </a:r>
          </a:p>
          <a:p>
            <a:r>
              <a:rPr lang="en-US" dirty="0">
                <a:highlight>
                  <a:srgbClr val="FFFF00"/>
                </a:highlight>
              </a:rPr>
              <a:t>How did we clean up the data?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2469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D08D-A084-4AE2-89DA-D1FCA7959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16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22CDD-F8FE-4198-AE01-924DC5C51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Cost Benefit Analysis of Obtaining Postsecondary Education</vt:lpstr>
      <vt:lpstr>Motivation &amp; Summary</vt:lpstr>
      <vt:lpstr>Results of Data Investigation </vt:lpstr>
      <vt:lpstr>Sources of Data</vt:lpstr>
      <vt:lpstr>Questions:</vt:lpstr>
      <vt:lpstr>Questions &amp; Data</vt:lpstr>
      <vt:lpstr>Data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Cost Benefit Analysis of Obtaining Postsecondary Eduction</dc:title>
  <dc:creator>C K</dc:creator>
  <cp:lastModifiedBy>C K</cp:lastModifiedBy>
  <cp:revision>1</cp:revision>
  <dcterms:created xsi:type="dcterms:W3CDTF">2020-04-08T22:48:21Z</dcterms:created>
  <dcterms:modified xsi:type="dcterms:W3CDTF">2020-04-09T01:13:08Z</dcterms:modified>
</cp:coreProperties>
</file>