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5" r:id="rId6"/>
    <p:sldId id="266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 Black" initials="JB" lastIdx="1" clrIdx="0">
    <p:extLst>
      <p:ext uri="{19B8F6BF-5375-455C-9EA6-DF929625EA0E}">
        <p15:presenceInfo xmlns:p15="http://schemas.microsoft.com/office/powerpoint/2012/main" userId="04a79c57e8958f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B19F2-E6FC-4D7E-854F-F1578481618C}" v="15" dt="2020-04-09T00:18:20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>
        <p:scale>
          <a:sx n="100" d="100"/>
          <a:sy n="100" d="100"/>
        </p:scale>
        <p:origin x="72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K" userId="7af9c94c150dfcbf" providerId="LiveId" clId="{5D6B19F2-E6FC-4D7E-854F-F1578481618C}"/>
    <pc:docChg chg="custSel addSld modSld">
      <pc:chgData name="C K" userId="7af9c94c150dfcbf" providerId="LiveId" clId="{5D6B19F2-E6FC-4D7E-854F-F1578481618C}" dt="2020-04-09T01:13:06.194" v="3326" actId="20577"/>
      <pc:docMkLst>
        <pc:docMk/>
      </pc:docMkLst>
      <pc:sldChg chg="modSp">
        <pc:chgData name="C K" userId="7af9c94c150dfcbf" providerId="LiveId" clId="{5D6B19F2-E6FC-4D7E-854F-F1578481618C}" dt="2020-04-09T01:11:23.440" v="3324" actId="20577"/>
        <pc:sldMkLst>
          <pc:docMk/>
          <pc:sldMk cId="1084433470" sldId="256"/>
        </pc:sldMkLst>
        <pc:spChg chg="mod">
          <ac:chgData name="C K" userId="7af9c94c150dfcbf" providerId="LiveId" clId="{5D6B19F2-E6FC-4D7E-854F-F1578481618C}" dt="2020-04-09T01:11:23.440" v="3324" actId="20577"/>
          <ac:spMkLst>
            <pc:docMk/>
            <pc:sldMk cId="1084433470" sldId="256"/>
            <ac:spMk id="2" creationId="{518939E2-5ED7-4B4F-B457-2E9407F8D1A0}"/>
          </ac:spMkLst>
        </pc:spChg>
      </pc:sldChg>
      <pc:sldChg chg="modSp add">
        <pc:chgData name="C K" userId="7af9c94c150dfcbf" providerId="LiveId" clId="{5D6B19F2-E6FC-4D7E-854F-F1578481618C}" dt="2020-04-09T00:28:11.609" v="3323" actId="20577"/>
        <pc:sldMkLst>
          <pc:docMk/>
          <pc:sldMk cId="3976791779" sldId="257"/>
        </pc:sldMkLst>
        <pc:spChg chg="mod">
          <ac:chgData name="C K" userId="7af9c94c150dfcbf" providerId="LiveId" clId="{5D6B19F2-E6FC-4D7E-854F-F1578481618C}" dt="2020-04-08T22:51:39.344" v="28" actId="20577"/>
          <ac:spMkLst>
            <pc:docMk/>
            <pc:sldMk cId="3976791779" sldId="257"/>
            <ac:spMk id="2" creationId="{7F69E59C-1FB1-4D6F-B5E8-94563E0DB5AD}"/>
          </ac:spMkLst>
        </pc:spChg>
        <pc:spChg chg="mod">
          <ac:chgData name="C K" userId="7af9c94c150dfcbf" providerId="LiveId" clId="{5D6B19F2-E6FC-4D7E-854F-F1578481618C}" dt="2020-04-09T00:28:11.609" v="3323" actId="20577"/>
          <ac:spMkLst>
            <pc:docMk/>
            <pc:sldMk cId="3976791779" sldId="257"/>
            <ac:spMk id="3" creationId="{2A6319EF-6730-4ED6-B49D-AC3C7B7ECBCA}"/>
          </ac:spMkLst>
        </pc:spChg>
      </pc:sldChg>
      <pc:sldChg chg="modSp add">
        <pc:chgData name="C K" userId="7af9c94c150dfcbf" providerId="LiveId" clId="{5D6B19F2-E6FC-4D7E-854F-F1578481618C}" dt="2020-04-09T01:13:06.194" v="3326" actId="20577"/>
        <pc:sldMkLst>
          <pc:docMk/>
          <pc:sldMk cId="1092047461" sldId="258"/>
        </pc:sldMkLst>
        <pc:spChg chg="mod">
          <ac:chgData name="C K" userId="7af9c94c150dfcbf" providerId="LiveId" clId="{5D6B19F2-E6FC-4D7E-854F-F1578481618C}" dt="2020-04-08T23:47:12.805" v="807" actId="20577"/>
          <ac:spMkLst>
            <pc:docMk/>
            <pc:sldMk cId="1092047461" sldId="258"/>
            <ac:spMk id="2" creationId="{29435016-57F1-4285-BB0B-B7C58E03138C}"/>
          </ac:spMkLst>
        </pc:spChg>
        <pc:spChg chg="mod">
          <ac:chgData name="C K" userId="7af9c94c150dfcbf" providerId="LiveId" clId="{5D6B19F2-E6FC-4D7E-854F-F1578481618C}" dt="2020-04-09T01:13:06.194" v="3326" actId="20577"/>
          <ac:spMkLst>
            <pc:docMk/>
            <pc:sldMk cId="1092047461" sldId="258"/>
            <ac:spMk id="3" creationId="{6135DCA6-026A-4543-88BE-0722DE6917F9}"/>
          </ac:spMkLst>
        </pc:spChg>
      </pc:sldChg>
      <pc:sldChg chg="modSp add">
        <pc:chgData name="C K" userId="7af9c94c150dfcbf" providerId="LiveId" clId="{5D6B19F2-E6FC-4D7E-854F-F1578481618C}" dt="2020-04-09T00:03:48.859" v="1795" actId="20577"/>
        <pc:sldMkLst>
          <pc:docMk/>
          <pc:sldMk cId="458413207" sldId="259"/>
        </pc:sldMkLst>
        <pc:spChg chg="mod">
          <ac:chgData name="C K" userId="7af9c94c150dfcbf" providerId="LiveId" clId="{5D6B19F2-E6FC-4D7E-854F-F1578481618C}" dt="2020-04-09T00:00:35.796" v="1209" actId="20577"/>
          <ac:spMkLst>
            <pc:docMk/>
            <pc:sldMk cId="458413207" sldId="259"/>
            <ac:spMk id="2" creationId="{399739D6-8CE3-4F3E-954D-C7A182B0FF16}"/>
          </ac:spMkLst>
        </pc:spChg>
        <pc:spChg chg="mod">
          <ac:chgData name="C K" userId="7af9c94c150dfcbf" providerId="LiveId" clId="{5D6B19F2-E6FC-4D7E-854F-F1578481618C}" dt="2020-04-09T00:03:48.859" v="1795" actId="20577"/>
          <ac:spMkLst>
            <pc:docMk/>
            <pc:sldMk cId="458413207" sldId="259"/>
            <ac:spMk id="3" creationId="{9A02F5CA-7E1D-471C-A889-9105F6332308}"/>
          </ac:spMkLst>
        </pc:spChg>
      </pc:sldChg>
      <pc:sldChg chg="modSp add">
        <pc:chgData name="C K" userId="7af9c94c150dfcbf" providerId="LiveId" clId="{5D6B19F2-E6FC-4D7E-854F-F1578481618C}" dt="2020-04-09T00:26:07.403" v="3048" actId="20577"/>
        <pc:sldMkLst>
          <pc:docMk/>
          <pc:sldMk cId="3481018803" sldId="260"/>
        </pc:sldMkLst>
        <pc:spChg chg="mod">
          <ac:chgData name="C K" userId="7af9c94c150dfcbf" providerId="LiveId" clId="{5D6B19F2-E6FC-4D7E-854F-F1578481618C}" dt="2020-04-09T00:13:50.697" v="2495" actId="20577"/>
          <ac:spMkLst>
            <pc:docMk/>
            <pc:sldMk cId="3481018803" sldId="260"/>
            <ac:spMk id="2" creationId="{5C01BE12-11D0-4E11-A8AE-1E1F2E1625B8}"/>
          </ac:spMkLst>
        </pc:spChg>
        <pc:spChg chg="mod">
          <ac:chgData name="C K" userId="7af9c94c150dfcbf" providerId="LiveId" clId="{5D6B19F2-E6FC-4D7E-854F-F1578481618C}" dt="2020-04-09T00:26:07.403" v="3048" actId="20577"/>
          <ac:spMkLst>
            <pc:docMk/>
            <pc:sldMk cId="3481018803" sldId="260"/>
            <ac:spMk id="3" creationId="{A9103996-2A62-44B9-B61A-DD743CF51587}"/>
          </ac:spMkLst>
        </pc:spChg>
      </pc:sldChg>
      <pc:sldChg chg="modSp add">
        <pc:chgData name="C K" userId="7af9c94c150dfcbf" providerId="LiveId" clId="{5D6B19F2-E6FC-4D7E-854F-F1578481618C}" dt="2020-04-09T00:26:34.941" v="3107" actId="20577"/>
        <pc:sldMkLst>
          <pc:docMk/>
          <pc:sldMk cId="3838206852" sldId="261"/>
        </pc:sldMkLst>
        <pc:spChg chg="mod">
          <ac:chgData name="C K" userId="7af9c94c150dfcbf" providerId="LiveId" clId="{5D6B19F2-E6FC-4D7E-854F-F1578481618C}" dt="2020-04-09T00:09:45.892" v="1923" actId="20577"/>
          <ac:spMkLst>
            <pc:docMk/>
            <pc:sldMk cId="3838206852" sldId="261"/>
            <ac:spMk id="2" creationId="{25FCE990-6391-4ED0-AA3E-F60033CDC1F6}"/>
          </ac:spMkLst>
        </pc:spChg>
        <pc:spChg chg="mod">
          <ac:chgData name="C K" userId="7af9c94c150dfcbf" providerId="LiveId" clId="{5D6B19F2-E6FC-4D7E-854F-F1578481618C}" dt="2020-04-09T00:26:34.941" v="3107" actId="20577"/>
          <ac:spMkLst>
            <pc:docMk/>
            <pc:sldMk cId="3838206852" sldId="261"/>
            <ac:spMk id="3" creationId="{2DA9D7A0-008E-4687-BEF4-59BB76315294}"/>
          </ac:spMkLst>
        </pc:spChg>
      </pc:sldChg>
      <pc:sldChg chg="modSp add">
        <pc:chgData name="C K" userId="7af9c94c150dfcbf" providerId="LiveId" clId="{5D6B19F2-E6FC-4D7E-854F-F1578481618C}" dt="2020-04-09T00:26:45.360" v="3108" actId="20577"/>
        <pc:sldMkLst>
          <pc:docMk/>
          <pc:sldMk cId="1024695393" sldId="262"/>
        </pc:sldMkLst>
        <pc:spChg chg="mod">
          <ac:chgData name="C K" userId="7af9c94c150dfcbf" providerId="LiveId" clId="{5D6B19F2-E6FC-4D7E-854F-F1578481618C}" dt="2020-04-09T00:16:08.180" v="2773" actId="20577"/>
          <ac:spMkLst>
            <pc:docMk/>
            <pc:sldMk cId="1024695393" sldId="262"/>
            <ac:spMk id="2" creationId="{EAF6C44D-BC17-40A4-9FDC-253B8A47ACF4}"/>
          </ac:spMkLst>
        </pc:spChg>
        <pc:spChg chg="mod">
          <ac:chgData name="C K" userId="7af9c94c150dfcbf" providerId="LiveId" clId="{5D6B19F2-E6FC-4D7E-854F-F1578481618C}" dt="2020-04-09T00:26:45.360" v="3108" actId="20577"/>
          <ac:spMkLst>
            <pc:docMk/>
            <pc:sldMk cId="1024695393" sldId="262"/>
            <ac:spMk id="3" creationId="{1844F5F8-01AC-4FBD-BCEC-CF00FA1459B7}"/>
          </ac:spMkLst>
        </pc:spChg>
      </pc:sldChg>
      <pc:sldChg chg="modSp add">
        <pc:chgData name="C K" userId="7af9c94c150dfcbf" providerId="LiveId" clId="{5D6B19F2-E6FC-4D7E-854F-F1578481618C}" dt="2020-04-09T00:17:47.958" v="2901" actId="14100"/>
        <pc:sldMkLst>
          <pc:docMk/>
          <pc:sldMk cId="3965359202" sldId="263"/>
        </pc:sldMkLst>
        <pc:spChg chg="mod">
          <ac:chgData name="C K" userId="7af9c94c150dfcbf" providerId="LiveId" clId="{5D6B19F2-E6FC-4D7E-854F-F1578481618C}" dt="2020-04-09T00:17:47.958" v="2901" actId="14100"/>
          <ac:spMkLst>
            <pc:docMk/>
            <pc:sldMk cId="3965359202" sldId="263"/>
            <ac:spMk id="2" creationId="{0858D08D-A084-4AE2-89DA-D1FCA79595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AF91-FDE4-407E-A40B-F7ECB705E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8647F-1019-40BE-BA05-90BDEBF36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A1B2-E3CF-4AA4-8895-6B2860FD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E25A-48CE-4F5D-9181-2A2D9F19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3BED-10CF-450E-A07E-15933E7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612A-3D02-4692-A95A-C0A0428D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48B6A-B77B-4325-8B02-A1FD6D95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8753-330C-4AD2-BD38-92C1DC28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D6C89-B7C7-4FD5-AC9A-196A0FFE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4DAF1-FF35-4EC4-A4E2-558FB13C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9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6D214-4CFB-4A16-85A8-4627BB574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B9A02-5749-4DA3-9275-C4933BD12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4D0B6-B497-4CEA-8AC5-2361A049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EFBA3-8852-46DC-B652-AF1EEF18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B462-21C0-4342-B930-D4615F22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F8C5-BF86-40F9-ABC7-CE515103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F8338-DF53-4DA3-9797-9174650A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2345-11CD-4E43-9E67-EC6839A8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47FEE-8758-47B4-800E-3D3C7C9B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2E54-FAEC-4E6E-A503-2AE40175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9CF4-107F-422B-8E7D-B36CDCD2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7D4AC-508F-4973-8A72-12C7802F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3CC15-144A-44F7-A2D3-71C1DFCA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B25C-14F1-4939-86DF-35517678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0E61C-9A15-4CFE-9CE7-23851E74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4CE1-F3B1-4F29-A76A-188166EE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8892-435A-4D20-B9E6-4796C2CBF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F2F42-E592-4175-8E8E-E9681CF44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A022A-012D-45E1-95A0-7DCCD769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4B39A-0ADB-46E4-A8A9-402A6389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B63A2-FEF0-4616-8152-8BCD3F31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6916-AEDE-46E6-B02D-EC98D09C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A9606-B89B-431C-A768-CF72B9742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B7755-DA40-458C-BBA8-A010A225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B5D18-087B-4F21-BE02-3DAE54486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B92CB-2C32-4462-936D-082E511A6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A1D29-6B2D-4335-9B46-A4FF7C11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840CF-E834-47BD-B639-DD03B441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3E680-3767-446B-9E6D-059F7247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9C5A-5E57-42C5-AD89-1C16F72B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EC605-31B8-4399-97BC-18DEC630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01472-7176-4FC1-BB8F-C3ACE845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7C31F-5134-4EB2-AC58-9A5815F8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7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FB7C4-2208-4D21-994D-8D76727E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C6AB2-232E-4D85-9230-E465E82F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F6DE-8157-4B24-9F79-72901EC8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5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EF5A-C6AF-4025-953A-28B6EA92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6A55-28BD-4C67-8E2E-4755BAFD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BB081-1C4F-4FAA-9797-F4FAD7A25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F3E0F-9080-4CED-893F-15AF188C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D74E5-5F8F-4539-BD75-8B5C82A7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2EAB5-D8F2-4A43-8E5C-4DBABA9D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3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DB20-5BF8-41FC-ACCD-8B35CA1F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5E2AE-952B-475E-8167-74F8369A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D55A3-B9AD-4C4B-98EF-2EAC7A18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EEA04-3DE2-4B16-BFA9-7FAE9700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20636-F024-4533-AE60-BF429233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043F4-19DA-46FE-9F7E-08D6DB6F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E8723-A712-4519-8F46-102AC686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16359-F060-44C0-A472-05B7FAA2A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19E21-5584-406C-A85B-6CFF76AAD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12FEF-528A-4FFC-90B0-EC51E9BCA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2DDC-E09B-455E-A744-F1CFF1CD3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.com/WSJ/college-salaries#salaries-by-region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ta.bls.gov/PDQWeb/LE" TargetMode="External"/><Relationship Id="rId4" Type="http://schemas.openxmlformats.org/officeDocument/2006/relationships/hyperlink" Target="https://www.payscale.com/college-salary-re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ind the (trust) gap: winning back confidence with data management ...">
            <a:extLst>
              <a:ext uri="{FF2B5EF4-FFF2-40B4-BE49-F238E27FC236}">
                <a16:creationId xmlns:a16="http://schemas.microsoft.com/office/drawing/2014/main" id="{D332886E-3259-4DC7-9D04-147502956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" b="1195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939E2-5ED7-4B4F-B457-2E9407F8D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Cost Benefit Analysis of Obtaining Secondary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6DD0D-D914-4E13-9689-9D9020E66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2632" y="3690877"/>
            <a:ext cx="3485322" cy="2698595"/>
          </a:xfrm>
        </p:spPr>
        <p:txBody>
          <a:bodyPr>
            <a:normAutofit/>
          </a:bodyPr>
          <a:lstStyle/>
          <a:p>
            <a:r>
              <a:rPr lang="en-US" sz="1050" b="1" dirty="0">
                <a:solidFill>
                  <a:srgbClr val="FFFFFF"/>
                </a:solidFill>
              </a:rPr>
              <a:t>Group 5</a:t>
            </a:r>
          </a:p>
          <a:p>
            <a:r>
              <a:rPr lang="en-US" sz="1050" dirty="0">
                <a:solidFill>
                  <a:srgbClr val="FFFFFF"/>
                </a:solidFill>
              </a:rPr>
              <a:t>Christine Kessler </a:t>
            </a:r>
          </a:p>
          <a:p>
            <a:r>
              <a:rPr lang="en-US" sz="1050" dirty="0">
                <a:solidFill>
                  <a:srgbClr val="FFFFFF"/>
                </a:solidFill>
              </a:rPr>
              <a:t>Sarah </a:t>
            </a:r>
            <a:r>
              <a:rPr lang="en-US" sz="1050" dirty="0" err="1">
                <a:solidFill>
                  <a:srgbClr val="FFFFFF"/>
                </a:solidFill>
              </a:rPr>
              <a:t>Mwanzi</a:t>
            </a:r>
            <a:r>
              <a:rPr lang="en-US" sz="1050" dirty="0">
                <a:solidFill>
                  <a:srgbClr val="FFFFFF"/>
                </a:solidFill>
              </a:rPr>
              <a:t> </a:t>
            </a:r>
          </a:p>
          <a:p>
            <a:r>
              <a:rPr lang="en-US" sz="1050" dirty="0">
                <a:solidFill>
                  <a:srgbClr val="FFFFFF"/>
                </a:solidFill>
              </a:rPr>
              <a:t>Maclean Asante </a:t>
            </a:r>
          </a:p>
          <a:p>
            <a:r>
              <a:rPr lang="en-US" sz="1050" dirty="0">
                <a:solidFill>
                  <a:srgbClr val="FFFFFF"/>
                </a:solidFill>
              </a:rPr>
              <a:t>Jerin Black </a:t>
            </a:r>
            <a:endParaRPr lang="en-US" sz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33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ind the (trust) gap: winning back confidence with data management ...">
            <a:extLst>
              <a:ext uri="{FF2B5EF4-FFF2-40B4-BE49-F238E27FC236}">
                <a16:creationId xmlns:a16="http://schemas.microsoft.com/office/drawing/2014/main" id="{A19BA8D5-493C-4D12-BDA9-D196F9573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" b="1195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69E59C-1FB1-4D6F-B5E8-94563E0DB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Project </a:t>
            </a:r>
            <a:r>
              <a:rPr lang="en-US" sz="4800" dirty="0">
                <a:solidFill>
                  <a:srgbClr val="FFFFFF"/>
                </a:solidFill>
              </a:rPr>
              <a:t>Proposal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A6319EF-6730-4ED6-B49D-AC3C7B7EC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900" dirty="0">
                <a:solidFill>
                  <a:srgbClr val="FFFFFF"/>
                </a:solidFill>
              </a:rPr>
              <a:t>Focuses: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Highest starting median salaries &amp; mid-career salaries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Top 30 Colleges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Private vs. Non-Private colleges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Top 10 Colleges of each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Earnings by major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Return on Investment (ROI) only based on tuition (4-years) and salary (20-years)</a:t>
            </a:r>
          </a:p>
          <a:p>
            <a:pPr algn="l"/>
            <a:r>
              <a:rPr lang="en-US" sz="1900" dirty="0">
                <a:solidFill>
                  <a:srgbClr val="FFFFFF"/>
                </a:solidFill>
              </a:rPr>
              <a:t>This topic intrigues us because we’re interested in understanding how higher education impacts our long term earnings potential.</a:t>
            </a:r>
          </a:p>
        </p:txBody>
      </p:sp>
    </p:spTree>
    <p:extLst>
      <p:ext uri="{BB962C8B-B14F-4D97-AF65-F5344CB8AC3E}">
        <p14:creationId xmlns:p14="http://schemas.microsoft.com/office/powerpoint/2010/main" val="3976791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Mind the (trust) gap: winning back confidence with data management ...">
            <a:extLst>
              <a:ext uri="{FF2B5EF4-FFF2-40B4-BE49-F238E27FC236}">
                <a16:creationId xmlns:a16="http://schemas.microsoft.com/office/drawing/2014/main" id="{D121B231-76A4-475A-934D-6A68216F5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" b="1195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81C35-9C12-4E71-9FD4-340A8FAA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Hypothesis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A77D-36C1-4B84-8920-4E36F86E2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Going to a private university increases chances of earning a higher starting salary but may result in a lower ROI.</a:t>
            </a:r>
          </a:p>
        </p:txBody>
      </p:sp>
    </p:spTree>
    <p:extLst>
      <p:ext uri="{BB962C8B-B14F-4D97-AF65-F5344CB8AC3E}">
        <p14:creationId xmlns:p14="http://schemas.microsoft.com/office/powerpoint/2010/main" val="3054276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ind the (trust) gap: winning back confidence with data management ...">
            <a:extLst>
              <a:ext uri="{FF2B5EF4-FFF2-40B4-BE49-F238E27FC236}">
                <a16:creationId xmlns:a16="http://schemas.microsoft.com/office/drawing/2014/main" id="{AFFEC725-A447-48DC-AFA0-B20CEF466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" b="1195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9739D6-8CE3-4F3E-954D-C7A182B0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Questions:</a:t>
            </a:r>
          </a:p>
        </p:txBody>
      </p:sp>
      <p:cxnSp>
        <p:nvCxnSpPr>
          <p:cNvPr id="4101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F5CA-7E1D-471C-A889-9105F6332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What’s the best university to attend for a higher starting &amp; mid-career salary?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Which private &amp; non-private universities have the highest earning potential.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Would it be more beneficial to attend a private vs. a non-private university to earn more down the line?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What specific field/major gives you the best long-term earning potential?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Does a higher tuition cost guarantee a greater ROI?</a:t>
            </a:r>
          </a:p>
        </p:txBody>
      </p:sp>
    </p:spTree>
    <p:extLst>
      <p:ext uri="{BB962C8B-B14F-4D97-AF65-F5344CB8AC3E}">
        <p14:creationId xmlns:p14="http://schemas.microsoft.com/office/powerpoint/2010/main" val="458413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ind the (trust) gap: winning back confidence with data management ...">
            <a:extLst>
              <a:ext uri="{FF2B5EF4-FFF2-40B4-BE49-F238E27FC236}">
                <a16:creationId xmlns:a16="http://schemas.microsoft.com/office/drawing/2014/main" id="{BB7B0CB6-2003-4187-AA14-50ED95FDE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" b="11953"/>
          <a:stretch/>
        </p:blipFill>
        <p:spPr bwMode="auto">
          <a:xfrm>
            <a:off x="20" y="-5459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232FF0-DBD0-4B39-A0FA-BCD149C2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Process: Exploration &amp; Cleanup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AC38-6127-4DC9-A60E-4EFEB3B6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336" y="356179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1200" dirty="0"/>
              <a:t>Exploration:</a:t>
            </a:r>
          </a:p>
          <a:p>
            <a:pPr lvl="1"/>
            <a:r>
              <a:rPr lang="en-US" sz="1200" dirty="0"/>
              <a:t>We searched major sites (e.g. Bureau of Labor Statistics, Kaggle, PayScale, etc.) to gather data related to higher education. </a:t>
            </a:r>
          </a:p>
          <a:p>
            <a:pPr lvl="2"/>
            <a:r>
              <a:rPr lang="en-US" sz="1200" dirty="0"/>
              <a:t>Sources that includes:</a:t>
            </a:r>
          </a:p>
          <a:p>
            <a:pPr lvl="3"/>
            <a:r>
              <a:rPr lang="en-US" sz="1200" dirty="0"/>
              <a:t>Entry-level median salary</a:t>
            </a:r>
          </a:p>
          <a:p>
            <a:pPr lvl="3"/>
            <a:r>
              <a:rPr lang="en-US" sz="1200" dirty="0"/>
              <a:t>Mid-career</a:t>
            </a:r>
          </a:p>
          <a:p>
            <a:pPr lvl="3"/>
            <a:r>
              <a:rPr lang="en-US" sz="1200" dirty="0"/>
              <a:t>Cost of tuition</a:t>
            </a:r>
          </a:p>
          <a:p>
            <a:pPr lvl="3"/>
            <a:r>
              <a:rPr lang="en-US" sz="1200" dirty="0"/>
              <a:t>Majors </a:t>
            </a:r>
          </a:p>
          <a:p>
            <a:pPr lvl="3"/>
            <a:r>
              <a:rPr lang="en-US" sz="1200" dirty="0"/>
              <a:t>Across the U.S.</a:t>
            </a:r>
          </a:p>
          <a:p>
            <a:pPr lvl="1"/>
            <a:r>
              <a:rPr lang="en-US" sz="1200" dirty="0"/>
              <a:t>We used an API key to pull the </a:t>
            </a:r>
            <a:r>
              <a:rPr lang="en-US" sz="1200" dirty="0" err="1"/>
              <a:t>cloropleth</a:t>
            </a:r>
            <a:r>
              <a:rPr lang="en-US" sz="1200" dirty="0"/>
              <a:t> map</a:t>
            </a:r>
          </a:p>
          <a:p>
            <a:pPr marL="0" indent="0">
              <a:buNone/>
            </a:pPr>
            <a:r>
              <a:rPr lang="en-US" sz="900" dirty="0"/>
              <a:t>	*Sources are listed on slide 10</a:t>
            </a:r>
          </a:p>
          <a:p>
            <a:r>
              <a:rPr lang="en-US" sz="1200" dirty="0"/>
              <a:t>Data that is needed to satisfy the questions:</a:t>
            </a:r>
          </a:p>
          <a:p>
            <a:pPr lvl="1"/>
            <a:r>
              <a:rPr lang="en-US" sz="1200" dirty="0"/>
              <a:t>Empirical verifiable information from reliable sources</a:t>
            </a:r>
          </a:p>
          <a:p>
            <a:pPr lvl="1"/>
            <a:r>
              <a:rPr lang="en-US" sz="1200" dirty="0"/>
              <a:t>Kaggle &amp; PayScale data to satisfy salary information</a:t>
            </a:r>
          </a:p>
          <a:p>
            <a:pPr lvl="1"/>
            <a:r>
              <a:rPr lang="en-US" sz="1200" dirty="0"/>
              <a:t>Collected data for university tuition (excluding room/board, financial aid, debt, books &amp; fees)</a:t>
            </a:r>
          </a:p>
          <a:p>
            <a:pPr lvl="1"/>
            <a:r>
              <a:rPr lang="en-US" sz="1200" dirty="0"/>
              <a:t>Assumptions that the degree will only take 4 years to complete 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5D658E-FF37-4B75-A5CA-318F70D95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65" y="4795837"/>
            <a:ext cx="63531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01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Mind the (trust) gap: winning back confidence with data management ...">
            <a:extLst>
              <a:ext uri="{FF2B5EF4-FFF2-40B4-BE49-F238E27FC236}">
                <a16:creationId xmlns:a16="http://schemas.microsoft.com/office/drawing/2014/main" id="{3E75F822-C83E-4340-BCE8-519249266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" b="11953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15CA3D-B20C-4B81-BDF1-C091E08F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18" y="153567"/>
            <a:ext cx="7996307" cy="1410052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Process: Analysis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7118-8D8E-4ECE-8385-6CA1D969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An overabundance of information, needed to narrow the scope down</a:t>
            </a:r>
          </a:p>
          <a:p>
            <a:r>
              <a:rPr lang="en-US" sz="1400" dirty="0">
                <a:solidFill>
                  <a:srgbClr val="FFFFFF"/>
                </a:solidFill>
              </a:rPr>
              <a:t>University names and descriptions were not consistent across platforms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ROI can include many things.  Narrowed it down to include only the cost of tuition &amp; starting salary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Surprisingly, some data regarding cost and earnings was consistent across data sources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6852E00-7C6E-4D47-80DE-EADB1C343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3" y="225402"/>
            <a:ext cx="3143655" cy="320359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F543B-83CF-4CD5-8231-45960FC7F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49" y="3001347"/>
            <a:ext cx="3365253" cy="32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09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Mind the (trust) gap: winning back confidence with data management ...">
            <a:extLst>
              <a:ext uri="{FF2B5EF4-FFF2-40B4-BE49-F238E27FC236}">
                <a16:creationId xmlns:a16="http://schemas.microsoft.com/office/drawing/2014/main" id="{36DF6E59-50AC-46DE-8A0A-689F68DBC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" r="23585" b="564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8D08D-A084-4AE2-89DA-D1FCA7959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356" y="3140183"/>
            <a:ext cx="4023360" cy="1208141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Findings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22CDD-F8FE-4198-AE01-924DC5C5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9" y="1065319"/>
            <a:ext cx="4023359" cy="328300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200" dirty="0"/>
              <a:t>We found that starting median salaries for college graduates are around $46k and mid-career is about $84k. The average cost of college in 2015 was around $55k. </a:t>
            </a:r>
          </a:p>
          <a:p>
            <a:pPr algn="l"/>
            <a:r>
              <a:rPr lang="en-US" sz="1200" dirty="0"/>
              <a:t>CIT had the highest starting salary of $75,500 with the cost of attendance being $58,755. Villanova being the lowest with a starting salary of $55,800 and the cost of tuition being $58,736.</a:t>
            </a:r>
          </a:p>
          <a:p>
            <a:pPr algn="l"/>
            <a:r>
              <a:rPr lang="en-US" sz="1200" dirty="0"/>
              <a:t>We also found that there was a significant difference between the pay scale of the top ten and bottom ten majors in 2015. The earnings for the top 10 majors were $175k-125k. The range for the bottom 10 were $40k-50k. The highest earning undergraduate degree was Petroleum Engineering ($175k). The lowest was Early Childhood Education ($40k).</a:t>
            </a:r>
          </a:p>
          <a:p>
            <a:pPr algn="l"/>
            <a:r>
              <a:rPr lang="en-US" sz="1200" dirty="0"/>
              <a:t>Lastly, just because you attend a college/university with a higher earning entry-level salary, doesn’t mean you’ll have a higher ROI in the long-run. This is also true for </a:t>
            </a:r>
            <a:r>
              <a:rPr lang="en-US" sz="1200"/>
              <a:t>private universities.</a:t>
            </a:r>
            <a:endParaRPr lang="en-US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59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ind the (trust) gap: winning back confidence with data management ...">
            <a:extLst>
              <a:ext uri="{FF2B5EF4-FFF2-40B4-BE49-F238E27FC236}">
                <a16:creationId xmlns:a16="http://schemas.microsoft.com/office/drawing/2014/main" id="{E1DF26D8-0627-419F-ACC2-FF8233097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9" r="3402" b="1675"/>
          <a:stretch/>
        </p:blipFill>
        <p:spPr bwMode="auto">
          <a:xfrm>
            <a:off x="-2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A695B-32ED-4960-98DA-19B23B83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/>
              <a:t>Q&amp;A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638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nd the (trust) gap: winning back confidence with data management ...">
            <a:extLst>
              <a:ext uri="{FF2B5EF4-FFF2-40B4-BE49-F238E27FC236}">
                <a16:creationId xmlns:a16="http://schemas.microsoft.com/office/drawing/2014/main" id="{A7D6C3AE-AEBF-4963-A091-4134242A0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" r="23576" b="5583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35016-57F1-4285-BB0B-B7C58E031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3" y="843534"/>
            <a:ext cx="4876155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Sources of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5DCA6-026A-4543-88BE-0722DE691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3" y="2718054"/>
            <a:ext cx="5087171" cy="38332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https://Kaggle.com/WSJ/college-salaries#salaries-by-region.csv</a:t>
            </a:r>
            <a:endParaRPr lang="en-US" sz="1200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800" dirty="0"/>
              <a:t>Salaries by College</a:t>
            </a:r>
            <a:endParaRPr lang="en-US" sz="800" dirty="0">
              <a:highlight>
                <a:srgbClr val="FFFF00"/>
              </a:highlight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800" dirty="0"/>
              <a:t>Degrees That Pay Back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PayScale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https://www.payscale.com/college-salary-report</a:t>
            </a:r>
            <a:endParaRPr lang="en-US" sz="1200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800" dirty="0"/>
              <a:t>Cost Pay Analysis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API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https://data.bls.gov/PDQWeb/LE</a:t>
            </a:r>
            <a:endParaRPr lang="en-US" sz="1200" dirty="0"/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Google</a:t>
            </a:r>
          </a:p>
          <a:p>
            <a:pPr algn="l"/>
            <a:r>
              <a:rPr lang="en-US" sz="1200" dirty="0"/>
              <a:t>Maps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92047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581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Franklin Gothic Book</vt:lpstr>
      <vt:lpstr>Office Theme</vt:lpstr>
      <vt:lpstr>The Cost Benefit Analysis of Obtaining Secondary Education</vt:lpstr>
      <vt:lpstr>Project Proposal</vt:lpstr>
      <vt:lpstr>Hypothesis</vt:lpstr>
      <vt:lpstr>Questions:</vt:lpstr>
      <vt:lpstr>Process: Exploration &amp; Cleanup</vt:lpstr>
      <vt:lpstr>Process: Analysis</vt:lpstr>
      <vt:lpstr>Findings</vt:lpstr>
      <vt:lpstr>Q&amp;A</vt:lpstr>
      <vt:lpstr>Sources of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Cost Benefit Analysis of Obtaining Secondary Education</dc:title>
  <dc:creator>Je Black</dc:creator>
  <cp:lastModifiedBy>Je Black</cp:lastModifiedBy>
  <cp:revision>29</cp:revision>
  <dcterms:created xsi:type="dcterms:W3CDTF">2020-04-10T04:27:45Z</dcterms:created>
  <dcterms:modified xsi:type="dcterms:W3CDTF">2020-04-11T18:12:20Z</dcterms:modified>
</cp:coreProperties>
</file>