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61"/>
  </p:notesMasterIdLst>
  <p:sldIdLst>
    <p:sldId id="256" r:id="rId2"/>
    <p:sldId id="322" r:id="rId3"/>
    <p:sldId id="353" r:id="rId4"/>
    <p:sldId id="325" r:id="rId5"/>
    <p:sldId id="321" r:id="rId6"/>
    <p:sldId id="318" r:id="rId7"/>
    <p:sldId id="257" r:id="rId8"/>
    <p:sldId id="258" r:id="rId9"/>
    <p:sldId id="338" r:id="rId10"/>
    <p:sldId id="259" r:id="rId11"/>
    <p:sldId id="349" r:id="rId12"/>
    <p:sldId id="350" r:id="rId13"/>
    <p:sldId id="327" r:id="rId14"/>
    <p:sldId id="359" r:id="rId15"/>
    <p:sldId id="356" r:id="rId16"/>
    <p:sldId id="357" r:id="rId17"/>
    <p:sldId id="261" r:id="rId18"/>
    <p:sldId id="340" r:id="rId19"/>
    <p:sldId id="263" r:id="rId20"/>
    <p:sldId id="264" r:id="rId21"/>
    <p:sldId id="265" r:id="rId22"/>
    <p:sldId id="346" r:id="rId23"/>
    <p:sldId id="266" r:id="rId24"/>
    <p:sldId id="342" r:id="rId25"/>
    <p:sldId id="343" r:id="rId26"/>
    <p:sldId id="344" r:id="rId27"/>
    <p:sldId id="267" r:id="rId28"/>
    <p:sldId id="269" r:id="rId29"/>
    <p:sldId id="332" r:id="rId30"/>
    <p:sldId id="268" r:id="rId31"/>
    <p:sldId id="276" r:id="rId32"/>
    <p:sldId id="278" r:id="rId33"/>
    <p:sldId id="279" r:id="rId34"/>
    <p:sldId id="334" r:id="rId35"/>
    <p:sldId id="281" r:id="rId36"/>
    <p:sldId id="288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5" r:id="rId52"/>
    <p:sldId id="374" r:id="rId53"/>
    <p:sldId id="333" r:id="rId54"/>
    <p:sldId id="347" r:id="rId55"/>
    <p:sldId id="282" r:id="rId56"/>
    <p:sldId id="287" r:id="rId57"/>
    <p:sldId id="348" r:id="rId58"/>
    <p:sldId id="285" r:id="rId59"/>
    <p:sldId id="28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CC"/>
    <a:srgbClr val="800080"/>
    <a:srgbClr val="FFB506"/>
    <a:srgbClr val="FF8000"/>
    <a:srgbClr val="957DC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4" autoAdjust="0"/>
    <p:restoredTop sz="94712"/>
  </p:normalViewPr>
  <p:slideViewPr>
    <p:cSldViewPr snapToGrid="0" snapToObjects="1">
      <p:cViewPr>
        <p:scale>
          <a:sx n="108" d="100"/>
          <a:sy n="108" d="100"/>
        </p:scale>
        <p:origin x="3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8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BA6EC-94CD-7743-8A18-C8F0FBDF2E37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B239-940D-4941-8633-97B67A1A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B239-940D-4941-8633-97B67A1ADA1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none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kim/demoKotlinAndroidDev2015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4422" y="3922889"/>
            <a:ext cx="6400800" cy="2125134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C. L. Kim</a:t>
            </a:r>
          </a:p>
          <a:p>
            <a:r>
              <a:rPr lang="en-US" sz="2400" dirty="0" smtClean="0"/>
              <a:t>Oath/</a:t>
            </a:r>
            <a:r>
              <a:rPr lang="en-US" sz="2400" dirty="0" err="1" smtClean="0"/>
              <a:t>AolPlatforms</a:t>
            </a:r>
            <a:r>
              <a:rPr lang="en-US" sz="2400" dirty="0" smtClean="0"/>
              <a:t> (a Verizon co.)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3300" dirty="0" smtClean="0"/>
              <a:t>Thu, Sep 14, 2017</a:t>
            </a:r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Kotlin and Java:</a:t>
            </a:r>
            <a:br>
              <a:rPr lang="en-US" dirty="0" smtClean="0"/>
            </a:br>
            <a:r>
              <a:rPr lang="en-US" dirty="0" smtClean="0"/>
              <a:t>Better Together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05900"/>
            <a:ext cx="6096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 …3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D78B40"/>
                </a:solidFill>
                <a:latin typeface="Menlo Regular"/>
                <a:ea typeface="Menlo"/>
                <a:cs typeface="Menlo Regular"/>
              </a:rPr>
              <a:t>fun </a:t>
            </a:r>
            <a:r>
              <a:rPr lang="en-US" sz="1800" dirty="0" smtClean="0">
                <a:latin typeface="Menlo Regular"/>
                <a:cs typeface="Menlo Regular"/>
              </a:rPr>
              <a:t>printSum</a:t>
            </a:r>
            <a:r>
              <a:rPr lang="en-US" sz="1800" dirty="0">
                <a:latin typeface="Menlo Regular"/>
                <a:cs typeface="Menlo Regular"/>
              </a:rPr>
              <a:t>(a: Int, b: Int)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Menlo Regular"/>
                <a:cs typeface="Menlo Regular"/>
              </a:rPr>
              <a:t>:</a:t>
            </a: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Menlo Regular"/>
                <a:cs typeface="Menlo Regular"/>
              </a:rPr>
              <a:t>Unit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  </a:t>
            </a:r>
            <a:r>
              <a:rPr lang="en-US" sz="1800" dirty="0" smtClean="0">
                <a:latin typeface="Menlo Regular"/>
                <a:cs typeface="Menlo Regular"/>
              </a:rPr>
              <a:t>print(a </a:t>
            </a:r>
            <a:r>
              <a:rPr lang="en-US" sz="1800" dirty="0">
                <a:latin typeface="Menlo Regular"/>
                <a:cs typeface="Menlo Regular"/>
              </a:rPr>
              <a:t>+ </a:t>
            </a:r>
            <a:r>
              <a:rPr lang="en-US" sz="1800" dirty="0" smtClean="0">
                <a:latin typeface="Menlo Regular"/>
                <a:cs typeface="Menlo Regular"/>
              </a:rPr>
              <a:t>b)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 // ‘return Unit’ or ‘return’ is optional</a:t>
            </a:r>
            <a:endParaRPr lang="en-US" sz="1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}</a:t>
            </a:r>
          </a:p>
          <a:p>
            <a:endParaRPr lang="en-US" sz="800" dirty="0" smtClean="0"/>
          </a:p>
          <a:p>
            <a:r>
              <a:rPr lang="en-US" sz="1800" dirty="0" smtClean="0"/>
              <a:t>Function </a:t>
            </a:r>
            <a:r>
              <a:rPr lang="en-US" sz="1800" dirty="0"/>
              <a:t>returning no </a:t>
            </a:r>
            <a:r>
              <a:rPr lang="en-US" sz="1800" dirty="0" smtClean="0"/>
              <a:t>meaningful value</a:t>
            </a:r>
          </a:p>
          <a:p>
            <a:pPr lvl="1"/>
            <a:r>
              <a:rPr lang="en-US" sz="1800" dirty="0" smtClean="0"/>
              <a:t>return type is </a:t>
            </a:r>
            <a:r>
              <a:rPr lang="en-US" sz="1800" i="1" dirty="0" smtClean="0">
                <a:latin typeface="Menlo Regular"/>
                <a:cs typeface="Menlo Regular"/>
              </a:rPr>
              <a:t>Unit</a:t>
            </a:r>
            <a:r>
              <a:rPr lang="en-US" sz="1800" dirty="0" smtClean="0">
                <a:cs typeface="Menlo Regular"/>
              </a:rPr>
              <a:t>, declaration </a:t>
            </a:r>
            <a:r>
              <a:rPr lang="en-US" sz="1800" dirty="0" smtClean="0"/>
              <a:t>can be omitted</a:t>
            </a:r>
          </a:p>
          <a:p>
            <a:pPr lvl="1"/>
            <a:r>
              <a:rPr lang="en-US" sz="1800" i="1" dirty="0" smtClean="0"/>
              <a:t>Unit</a:t>
            </a:r>
            <a:r>
              <a:rPr lang="en-US" sz="1800" dirty="0" smtClean="0"/>
              <a:t> is a type with only one value – Unit</a:t>
            </a:r>
          </a:p>
          <a:p>
            <a:pPr lvl="2"/>
            <a:r>
              <a:rPr lang="en-US" sz="1800" dirty="0" smtClean="0"/>
              <a:t>value does not need to be returned (explicitly or implicitly)</a:t>
            </a:r>
          </a:p>
        </p:txBody>
      </p:sp>
    </p:spTree>
    <p:extLst>
      <p:ext uri="{BB962C8B-B14F-4D97-AF65-F5344CB8AC3E}">
        <p14:creationId xmlns:p14="http://schemas.microsoft.com/office/powerpoint/2010/main" val="23223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Usage –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de-DE" sz="1800" dirty="0">
                <a:solidFill>
                  <a:srgbClr val="FFC66D"/>
                </a:solidFill>
                <a:latin typeface="Menlo"/>
              </a:rPr>
              <a:t>read</a:t>
            </a:r>
            <a:r>
              <a:rPr lang="de-DE" sz="1800" dirty="0">
                <a:solidFill>
                  <a:srgbClr val="A9B7C6"/>
                </a:solidFill>
                <a:latin typeface="Menlo"/>
              </a:rPr>
              <a:t>(b: Array&lt;Byte&gt;</a:t>
            </a:r>
            <a:r>
              <a:rPr lang="de-DE" sz="1800" dirty="0">
                <a:solidFill>
                  <a:srgbClr val="CC7832"/>
                </a:solidFill>
                <a:latin typeface="Menlo"/>
              </a:rPr>
              <a:t>,</a:t>
            </a:r>
            <a:br>
              <a:rPr lang="de-DE" sz="1800" dirty="0">
                <a:solidFill>
                  <a:srgbClr val="CC7832"/>
                </a:solidFill>
                <a:latin typeface="Menlo"/>
              </a:rPr>
            </a:br>
            <a:r>
              <a:rPr lang="de-DE" sz="1800" dirty="0">
                <a:solidFill>
                  <a:srgbClr val="CC7832"/>
                </a:solidFill>
                <a:latin typeface="Menlo"/>
              </a:rPr>
              <a:t>         </a:t>
            </a:r>
            <a:r>
              <a:rPr lang="de-DE" sz="1800" dirty="0">
                <a:solidFill>
                  <a:srgbClr val="A9B7C6"/>
                </a:solidFill>
                <a:latin typeface="Menlo"/>
              </a:rPr>
              <a:t>off: Int = </a:t>
            </a:r>
            <a:r>
              <a:rPr lang="de-DE" sz="1800" dirty="0">
                <a:solidFill>
                  <a:srgbClr val="6897BB"/>
                </a:solidFill>
                <a:latin typeface="Menlo"/>
              </a:rPr>
              <a:t>0</a:t>
            </a:r>
            <a:r>
              <a:rPr lang="de-DE" sz="1800" dirty="0">
                <a:solidFill>
                  <a:srgbClr val="CC7832"/>
                </a:solidFill>
                <a:latin typeface="Menlo"/>
              </a:rPr>
              <a:t>,</a:t>
            </a:r>
            <a:br>
              <a:rPr lang="de-DE" sz="1800" dirty="0">
                <a:solidFill>
                  <a:srgbClr val="CC7832"/>
                </a:solidFill>
                <a:latin typeface="Menlo"/>
              </a:rPr>
            </a:br>
            <a:r>
              <a:rPr lang="de-DE" sz="1800" dirty="0">
                <a:solidFill>
                  <a:srgbClr val="CC7832"/>
                </a:solidFill>
                <a:latin typeface="Menlo"/>
              </a:rPr>
              <a:t>         </a:t>
            </a:r>
            <a:r>
              <a:rPr lang="de-DE" sz="1800" dirty="0">
                <a:solidFill>
                  <a:srgbClr val="A9B7C6"/>
                </a:solidFill>
                <a:latin typeface="Menlo"/>
              </a:rPr>
              <a:t>len: Int = b.</a:t>
            </a:r>
            <a:r>
              <a:rPr lang="de-DE" sz="1800" dirty="0">
                <a:solidFill>
                  <a:srgbClr val="9876AA"/>
                </a:solidFill>
                <a:latin typeface="Menlo"/>
              </a:rPr>
              <a:t>size</a:t>
            </a:r>
            <a:r>
              <a:rPr lang="de-DE" sz="18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de-DE" sz="1800" dirty="0">
                <a:solidFill>
                  <a:srgbClr val="A9B7C6"/>
                </a:solidFill>
                <a:latin typeface="Menlo"/>
              </a:rPr>
            </a:br>
            <a:r>
              <a:rPr lang="de-DE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800" dirty="0">
                <a:solidFill>
                  <a:srgbClr val="808080"/>
                </a:solidFill>
                <a:latin typeface="Menlo"/>
              </a:rPr>
              <a:t>// ...</a:t>
            </a:r>
            <a:br>
              <a:rPr lang="de-DE" sz="1800" dirty="0">
                <a:solidFill>
                  <a:srgbClr val="808080"/>
                </a:solidFill>
                <a:latin typeface="Menlo"/>
              </a:rPr>
            </a:br>
            <a:r>
              <a:rPr lang="de-DE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endParaRPr lang="en-US" sz="800" dirty="0" smtClean="0"/>
          </a:p>
          <a:p>
            <a:r>
              <a:rPr lang="en-US" sz="1800" dirty="0" smtClean="0"/>
              <a:t>Function parameters can have default values</a:t>
            </a:r>
          </a:p>
          <a:p>
            <a:pPr lvl="1"/>
            <a:r>
              <a:rPr lang="en-US" sz="1800" dirty="0" smtClean="0"/>
              <a:t>used when a corresponding argument is omitted in function call</a:t>
            </a:r>
          </a:p>
          <a:p>
            <a:pPr lvl="1"/>
            <a:r>
              <a:rPr lang="en-US" sz="1800" dirty="0" smtClean="0"/>
              <a:t>allows for reduced number of overloaded methods</a:t>
            </a:r>
          </a:p>
        </p:txBody>
      </p:sp>
    </p:spTree>
    <p:extLst>
      <p:ext uri="{BB962C8B-B14F-4D97-AF65-F5344CB8AC3E}">
        <p14:creationId xmlns:p14="http://schemas.microsoft.com/office/powerpoint/2010/main" val="29462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Usage – Named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reformat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(str: String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     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normalizeCase: Boolean 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true,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     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upperCaseFirstLetter: Boolean 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true,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     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divideByCamelHumps: Boolean 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false,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     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wordSeparator: Char = 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' '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 {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...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1800" dirty="0" smtClean="0"/>
              <a:t>Function parameters can be named when called</a:t>
            </a:r>
          </a:p>
          <a:p>
            <a:pPr lvl="1"/>
            <a:r>
              <a:rPr lang="en-US" sz="1800" dirty="0" smtClean="0"/>
              <a:t>convenient when calling a function with many parameters, w/wout default values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reformat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str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467CDA"/>
                </a:solidFill>
                <a:latin typeface="Menlo"/>
              </a:rPr>
              <a:t>wordSeparator = 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'_'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endParaRPr lang="en-US" sz="1800" dirty="0">
              <a:solidFill>
                <a:srgbClr val="A9B7C6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40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Functions can be declared at top level in a file</a:t>
            </a:r>
          </a:p>
          <a:p>
            <a:pPr lvl="1"/>
            <a:r>
              <a:rPr lang="en-US" dirty="0" smtClean="0"/>
              <a:t>Don’t need to create a class to hold a function – cool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Functions can also be:</a:t>
            </a:r>
          </a:p>
          <a:p>
            <a:pPr marL="742950" lvl="2" indent="-285750"/>
            <a:r>
              <a:rPr lang="en-US" dirty="0"/>
              <a:t>Local – i.e. a function </a:t>
            </a:r>
            <a:r>
              <a:rPr lang="en-US" dirty="0" smtClean="0"/>
              <a:t>inside another function</a:t>
            </a:r>
          </a:p>
          <a:p>
            <a:pPr marL="1144588" lvl="3"/>
            <a:r>
              <a:rPr lang="en-US" dirty="0" smtClean="0"/>
              <a:t>Great for helper functions</a:t>
            </a:r>
          </a:p>
          <a:p>
            <a:pPr lvl="1"/>
            <a:r>
              <a:rPr lang="en-US" dirty="0" smtClean="0"/>
              <a:t>Member functions – i.e. defined inside a class or a declared object</a:t>
            </a:r>
          </a:p>
          <a:p>
            <a:pPr lvl="2"/>
            <a:r>
              <a:rPr lang="en-US" dirty="0" smtClean="0"/>
              <a:t>see Part II</a:t>
            </a:r>
          </a:p>
        </p:txBody>
      </p:sp>
    </p:spTree>
    <p:extLst>
      <p:ext uri="{BB962C8B-B14F-4D97-AF65-F5344CB8AC3E}">
        <p14:creationId xmlns:p14="http://schemas.microsoft.com/office/powerpoint/2010/main" val="29463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1800" dirty="0" err="1" smtClean="0">
                <a:solidFill>
                  <a:srgbClr val="BF6426"/>
                </a:solidFill>
                <a:latin typeface="Menlo" charset="0"/>
              </a:rPr>
              <a:t>fun</a:t>
            </a:r>
            <a:r>
              <a:rPr lang="mr-IN" sz="1800" dirty="0" smtClean="0">
                <a:solidFill>
                  <a:srgbClr val="BF6426"/>
                </a:solidFill>
                <a:latin typeface="Menlo" charset="0"/>
              </a:rPr>
              <a:t> </a:t>
            </a:r>
            <a:r>
              <a:rPr lang="mr-IN" sz="1800" dirty="0">
                <a:solidFill>
                  <a:srgbClr val="99A8BA"/>
                </a:solidFill>
                <a:latin typeface="Menlo" charset="0"/>
              </a:rPr>
              <a:t>&lt;</a:t>
            </a:r>
            <a:r>
              <a:rPr lang="mr-IN" sz="1800" dirty="0" err="1">
                <a:solidFill>
                  <a:srgbClr val="1F888B"/>
                </a:solidFill>
                <a:latin typeface="Menlo" charset="0"/>
              </a:rPr>
              <a:t>T</a:t>
            </a:r>
            <a:r>
              <a:rPr lang="mr-IN" sz="1800" dirty="0">
                <a:solidFill>
                  <a:srgbClr val="99A8BA"/>
                </a:solidFill>
                <a:latin typeface="Menlo" charset="0"/>
              </a:rPr>
              <a:t>&gt; </a:t>
            </a:r>
            <a:r>
              <a:rPr lang="mr-IN" sz="1800" dirty="0" err="1">
                <a:solidFill>
                  <a:srgbClr val="FEBB5B"/>
                </a:solidFill>
                <a:latin typeface="Menlo" charset="0"/>
              </a:rPr>
              <a:t>singletonList</a:t>
            </a:r>
            <a:r>
              <a:rPr lang="mr-IN" sz="1800" dirty="0">
                <a:solidFill>
                  <a:srgbClr val="99A8BA"/>
                </a:solidFill>
                <a:latin typeface="Menlo" charset="0"/>
              </a:rPr>
              <a:t>(</a:t>
            </a:r>
            <a:r>
              <a:rPr lang="mr-IN" sz="1800" dirty="0" err="1">
                <a:solidFill>
                  <a:srgbClr val="99A8BA"/>
                </a:solidFill>
                <a:latin typeface="Menlo" charset="0"/>
              </a:rPr>
              <a:t>item</a:t>
            </a:r>
            <a:r>
              <a:rPr lang="mr-IN" sz="1800" dirty="0">
                <a:solidFill>
                  <a:srgbClr val="99A8BA"/>
                </a:solidFill>
                <a:latin typeface="Menlo" charset="0"/>
              </a:rPr>
              <a:t>: </a:t>
            </a:r>
            <a:r>
              <a:rPr lang="mr-IN" sz="1800" dirty="0" err="1">
                <a:solidFill>
                  <a:srgbClr val="1F888B"/>
                </a:solidFill>
                <a:latin typeface="Menlo" charset="0"/>
              </a:rPr>
              <a:t>T</a:t>
            </a:r>
            <a:r>
              <a:rPr lang="mr-IN" sz="1800" dirty="0">
                <a:solidFill>
                  <a:srgbClr val="99A8BA"/>
                </a:solidFill>
                <a:latin typeface="Menlo" charset="0"/>
              </a:rPr>
              <a:t>): </a:t>
            </a:r>
            <a:r>
              <a:rPr lang="mr-IN" sz="1800" dirty="0" err="1">
                <a:solidFill>
                  <a:srgbClr val="99A8BA"/>
                </a:solidFill>
                <a:latin typeface="Menlo" charset="0"/>
              </a:rPr>
              <a:t>List</a:t>
            </a:r>
            <a:r>
              <a:rPr lang="mr-IN" sz="1800" dirty="0">
                <a:solidFill>
                  <a:srgbClr val="99A8BA"/>
                </a:solidFill>
                <a:latin typeface="Menlo" charset="0"/>
              </a:rPr>
              <a:t>&lt;</a:t>
            </a:r>
            <a:r>
              <a:rPr lang="mr-IN" sz="1800" dirty="0" err="1">
                <a:solidFill>
                  <a:srgbClr val="1F888B"/>
                </a:solidFill>
                <a:latin typeface="Menlo" charset="0"/>
              </a:rPr>
              <a:t>T</a:t>
            </a:r>
            <a:r>
              <a:rPr lang="mr-IN" sz="1800" dirty="0">
                <a:solidFill>
                  <a:srgbClr val="99A8BA"/>
                </a:solidFill>
                <a:latin typeface="Menlo" charset="0"/>
              </a:rPr>
              <a:t>&gt; {</a:t>
            </a:r>
            <a:br>
              <a:rPr lang="mr-IN" sz="1800" dirty="0">
                <a:solidFill>
                  <a:srgbClr val="99A8BA"/>
                </a:solidFill>
                <a:latin typeface="Menlo" charset="0"/>
              </a:rPr>
            </a:br>
            <a:r>
              <a:rPr lang="mr-IN" sz="1800" dirty="0">
                <a:solidFill>
                  <a:srgbClr val="99A8BA"/>
                </a:solidFill>
                <a:latin typeface="Menlo" charset="0"/>
              </a:rPr>
              <a:t>    </a:t>
            </a:r>
            <a:r>
              <a:rPr lang="mr-IN" sz="1800" dirty="0">
                <a:solidFill>
                  <a:srgbClr val="6D6D6D"/>
                </a:solidFill>
                <a:latin typeface="Menlo" charset="0"/>
              </a:rPr>
              <a:t>// ...</a:t>
            </a:r>
            <a:br>
              <a:rPr lang="mr-IN" sz="1800" dirty="0">
                <a:solidFill>
                  <a:srgbClr val="6D6D6D"/>
                </a:solidFill>
                <a:latin typeface="Menlo" charset="0"/>
              </a:rPr>
            </a:br>
            <a:r>
              <a:rPr lang="mr-IN" sz="1800" dirty="0" smtClean="0">
                <a:solidFill>
                  <a:srgbClr val="99A8BA"/>
                </a:solidFill>
                <a:latin typeface="Menlo" charset="0"/>
              </a:rPr>
              <a:t>}</a:t>
            </a:r>
            <a:endParaRPr lang="en-US" sz="1800" dirty="0" smtClean="0"/>
          </a:p>
          <a:p>
            <a:pPr marL="0" indent="0">
              <a:buNone/>
            </a:pPr>
            <a:endParaRPr lang="en-US" sz="800" dirty="0" smtClean="0">
              <a:solidFill>
                <a:srgbClr val="FFFFFF"/>
              </a:solidFill>
            </a:endParaRPr>
          </a:p>
          <a:p>
            <a:r>
              <a:rPr lang="en-US" sz="1800" dirty="0"/>
              <a:t>Functions can have generic parameters</a:t>
            </a:r>
          </a:p>
          <a:p>
            <a:pPr lvl="1"/>
            <a:r>
              <a:rPr lang="en-US" sz="1800" dirty="0"/>
              <a:t>Type parameters are placed </a:t>
            </a:r>
            <a:r>
              <a:rPr lang="en-US" sz="1800" i="1" dirty="0"/>
              <a:t>before</a:t>
            </a:r>
            <a:r>
              <a:rPr lang="en-US" sz="1800" dirty="0"/>
              <a:t> the function name</a:t>
            </a:r>
          </a:p>
          <a:p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BF6426"/>
                </a:solidFill>
                <a:latin typeface="Menlo" charset="0"/>
              </a:rPr>
              <a:t>val</a:t>
            </a:r>
            <a:r>
              <a:rPr lang="en-US" sz="1800" dirty="0">
                <a:solidFill>
                  <a:srgbClr val="BF6426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85609A"/>
                </a:solidFill>
                <a:latin typeface="Menlo" charset="0"/>
              </a:rPr>
              <a:t>list 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= </a:t>
            </a:r>
            <a:r>
              <a:rPr lang="en-US" sz="1800" dirty="0" err="1">
                <a:solidFill>
                  <a:srgbClr val="99A8BA"/>
                </a:solidFill>
                <a:latin typeface="Menlo" charset="0"/>
              </a:rPr>
              <a:t>singletonList</a:t>
            </a:r>
            <a:r>
              <a:rPr lang="en-US" sz="1800" dirty="0">
                <a:solidFill>
                  <a:srgbClr val="6D6D6D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6D6D6D"/>
                </a:solidFill>
                <a:latin typeface="Menlo" charset="0"/>
              </a:rPr>
              <a:t>Int</a:t>
            </a:r>
            <a:r>
              <a:rPr lang="en-US" sz="1800" dirty="0">
                <a:solidFill>
                  <a:srgbClr val="6D6D6D"/>
                </a:solidFill>
                <a:latin typeface="Menlo" charset="0"/>
              </a:rPr>
              <a:t>&gt;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5684AD"/>
                </a:solidFill>
                <a:latin typeface="Menlo" charset="0"/>
              </a:rPr>
              <a:t>10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endParaRPr lang="en-US" sz="800" dirty="0" smtClean="0">
              <a:solidFill>
                <a:srgbClr val="FFFFFF"/>
              </a:solidFill>
            </a:endParaRPr>
          </a:p>
          <a:p>
            <a:r>
              <a:rPr lang="en-US" sz="1800" dirty="0" smtClean="0">
                <a:solidFill>
                  <a:srgbClr val="FFFFFF"/>
                </a:solidFill>
              </a:rPr>
              <a:t>To call a generic function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US" sz="1800" dirty="0" smtClean="0">
                <a:solidFill>
                  <a:srgbClr val="FFFFFF"/>
                </a:solidFill>
              </a:rPr>
              <a:t>pecify the Type parameter at the call site </a:t>
            </a:r>
            <a:r>
              <a:rPr lang="en-US" sz="1800" i="1" dirty="0" smtClean="0">
                <a:solidFill>
                  <a:srgbClr val="FFFFFF"/>
                </a:solidFill>
              </a:rPr>
              <a:t>after</a:t>
            </a:r>
            <a:r>
              <a:rPr lang="en-US" sz="1800" dirty="0" smtClean="0">
                <a:solidFill>
                  <a:srgbClr val="FFFFFF"/>
                </a:solidFill>
              </a:rPr>
              <a:t> the function name</a:t>
            </a:r>
          </a:p>
          <a:p>
            <a:endParaRPr lang="en-US" sz="1800" dirty="0" smtClean="0">
              <a:solidFill>
                <a:srgbClr val="FFFFFF"/>
              </a:solidFill>
            </a:endParaRPr>
          </a:p>
          <a:p>
            <a:endParaRPr lang="mr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smtClean="0"/>
              <a:t>Functions in Kotlin are objects, so consume heap memory at runtime</a:t>
            </a:r>
          </a:p>
          <a:p>
            <a:pPr marL="742950" lvl="2" indent="-282575"/>
            <a:r>
              <a:rPr lang="en-US" sz="1800" dirty="0" smtClean="0"/>
              <a:t>E.g. a function object is created</a:t>
            </a:r>
          </a:p>
          <a:p>
            <a:pPr marL="1200150" lvl="3" indent="-282575"/>
            <a:r>
              <a:rPr lang="en-US" sz="1800" dirty="0" smtClean="0"/>
              <a:t>when a function is passed in as a parameter to another function</a:t>
            </a:r>
          </a:p>
          <a:p>
            <a:r>
              <a:rPr lang="en-US" sz="1800" dirty="0" smtClean="0"/>
              <a:t>To minimize GC, we can choose to inline the function</a:t>
            </a:r>
          </a:p>
          <a:p>
            <a:endParaRPr lang="en-US" sz="800" dirty="0" smtClean="0"/>
          </a:p>
          <a:p>
            <a:pPr marL="400050" lvl="1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inline fun </a:t>
            </a:r>
            <a:r>
              <a:rPr lang="en-US" sz="1800" dirty="0" smtClean="0">
                <a:solidFill>
                  <a:srgbClr val="FFC66D"/>
                </a:solidFill>
                <a:latin typeface="Menlo"/>
              </a:rPr>
              <a:t>lock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(lock: Lock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body: ...): Unit {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...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endParaRPr lang="en-US" sz="800" dirty="0" smtClean="0"/>
          </a:p>
          <a:p>
            <a:r>
              <a:rPr lang="en-US" sz="1800" dirty="0" smtClean="0"/>
              <a:t>The compiler will inline code into the </a:t>
            </a:r>
            <a:r>
              <a:rPr lang="en-US" sz="1800" i="1" dirty="0" smtClean="0"/>
              <a:t>call site</a:t>
            </a:r>
            <a:r>
              <a:rPr lang="en-US" sz="1800" dirty="0" smtClean="0"/>
              <a:t>, instead of creating a function object</a:t>
            </a:r>
          </a:p>
          <a:p>
            <a:r>
              <a:rPr lang="en-US" sz="1800" dirty="0"/>
              <a:t>Tradeoff </a:t>
            </a:r>
            <a:r>
              <a:rPr lang="en-US" sz="1800" dirty="0" smtClean="0"/>
              <a:t>is bigger generated code</a:t>
            </a:r>
            <a:endParaRPr lang="en-US" sz="1800" dirty="0"/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smtClean="0"/>
              <a:t>Kotlin, similar to C#, can extend a class with new functionality</a:t>
            </a:r>
          </a:p>
          <a:p>
            <a:pPr lvl="1"/>
            <a:r>
              <a:rPr lang="en-US" sz="1800" dirty="0" smtClean="0"/>
              <a:t>without having to inherit from the class</a:t>
            </a:r>
          </a:p>
          <a:p>
            <a:r>
              <a:rPr lang="en-US" sz="1800" dirty="0" smtClean="0"/>
              <a:t>Will cover in Part II, but here’s a very simple example as preview</a:t>
            </a:r>
          </a:p>
          <a:p>
            <a:pPr lvl="1"/>
            <a:r>
              <a:rPr lang="en-US" sz="1800" i="1" dirty="0" smtClean="0">
                <a:solidFill>
                  <a:srgbClr val="CCFFCC"/>
                </a:solidFill>
              </a:rPr>
              <a:t>receiver</a:t>
            </a:r>
            <a:r>
              <a:rPr lang="en-US" sz="1800" dirty="0" smtClean="0">
                <a:solidFill>
                  <a:srgbClr val="CCFFCC"/>
                </a:solidFill>
              </a:rPr>
              <a:t> </a:t>
            </a:r>
            <a:r>
              <a:rPr lang="en-US" sz="1800" dirty="0" smtClean="0"/>
              <a:t>type is the type being extended; e.g. </a:t>
            </a:r>
            <a:r>
              <a:rPr lang="en-US" sz="1800" dirty="0" err="1" smtClean="0"/>
              <a:t>java.util.Date</a:t>
            </a:r>
            <a:r>
              <a:rPr lang="en-US" sz="1800" dirty="0" smtClean="0"/>
              <a:t> class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import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java.util.Date</a:t>
            </a:r>
            <a:endParaRPr lang="en-US" sz="1800" dirty="0" smtClean="0">
              <a:solidFill>
                <a:srgbClr val="CC7832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FF00"/>
                </a:solidFill>
                <a:latin typeface="Menlo"/>
              </a:rPr>
              <a:t>Date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isTuesday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(): Boolean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getDay() ==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2</a:t>
            </a:r>
            <a:br>
              <a:rPr lang="en-US" sz="1800" dirty="0">
                <a:solidFill>
                  <a:srgbClr val="6897BB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// date is some Date object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isTuesday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date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.isTuesday()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m1: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Int =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Read-only val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n1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 </a:t>
            </a:r>
            <a:r>
              <a:rPr lang="en-US" sz="1800" dirty="0" smtClean="0">
                <a:solidFill>
                  <a:srgbClr val="6897BB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 Int type is inferred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x =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n1   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Mutable var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u="sng" dirty="0" smtClean="0">
                <a:solidFill>
                  <a:srgbClr val="A9B7C6"/>
                </a:solidFill>
                <a:uFill>
                  <a:solidFill>
                    <a:srgbClr val="FF0000"/>
                  </a:solidFill>
                </a:uFill>
                <a:latin typeface="Menlo"/>
              </a:rPr>
              <a:t>m1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+=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compiler: “Val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cannot be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reassigned”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x +=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 </a:t>
            </a:r>
            <a:r>
              <a:rPr lang="en-US" sz="1800" dirty="0" smtClean="0">
                <a:solidFill>
                  <a:srgbClr val="6897BB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 ok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since x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is a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var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pPr>
              <a:buFont typeface="Arial"/>
              <a:buChar char="•"/>
            </a:pPr>
            <a:endParaRPr lang="en-US" dirty="0">
              <a:latin typeface="Menlo Regular"/>
              <a:cs typeface="Menlo Regular"/>
            </a:endParaRPr>
          </a:p>
          <a:p>
            <a:pPr>
              <a:buFont typeface="Arial"/>
              <a:buChar char="•"/>
            </a:pP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685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7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main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(args: Array&lt;String&gt;)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args.size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==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Menlo"/>
              </a:rPr>
            </a:br>
            <a:r>
              <a:rPr lang="en-US" sz="1800" dirty="0" smtClean="0">
                <a:solidFill>
                  <a:srgbClr val="FFFFFF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"First argument: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${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args[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]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}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800" dirty="0">
              <a:solidFill>
                <a:srgbClr val="A9B7C6"/>
              </a:solidFill>
              <a:latin typeface="Menlo"/>
            </a:endParaRPr>
          </a:p>
          <a:p>
            <a:pPr>
              <a:buFont typeface="Arial"/>
              <a:buChar char="•"/>
            </a:pPr>
            <a:r>
              <a:rPr lang="en-US" sz="1800" dirty="0" smtClean="0"/>
              <a:t>Template expression:</a:t>
            </a:r>
          </a:p>
          <a:p>
            <a:pPr marL="742950" lvl="2" indent="-342900">
              <a:buFont typeface="Arial"/>
              <a:buChar char="•"/>
            </a:pPr>
            <a:r>
              <a:rPr lang="en-US" sz="1800" dirty="0" smtClean="0"/>
              <a:t>starts </a:t>
            </a:r>
            <a:r>
              <a:rPr lang="en-US" sz="1800" dirty="0"/>
              <a:t>with dollar sign </a:t>
            </a:r>
            <a:r>
              <a:rPr lang="en-US" sz="1800" dirty="0" smtClean="0"/>
              <a:t>$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piece of code that is evaluated, result is concatenated into the string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either a simple name, e.g. “x = $</a:t>
            </a:r>
            <a:r>
              <a:rPr lang="en-US" sz="1800" dirty="0"/>
              <a:t>x</a:t>
            </a:r>
            <a:r>
              <a:rPr lang="en-US" sz="1800" dirty="0" smtClean="0"/>
              <a:t>”</a:t>
            </a:r>
          </a:p>
          <a:p>
            <a:pPr lvl="2">
              <a:buFont typeface="Arial"/>
              <a:buChar char="•"/>
            </a:pPr>
            <a:r>
              <a:rPr lang="en-US" sz="1800" dirty="0"/>
              <a:t>o</a:t>
            </a:r>
            <a:r>
              <a:rPr lang="en-US" sz="1800" dirty="0" smtClean="0"/>
              <a:t>r an arbitrary expression in curly braces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66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traditional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usage of conditional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if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(as statement)</a:t>
            </a:r>
            <a:endParaRPr lang="en-US" sz="1800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max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(a: Int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b: Int): Int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 &gt; b)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a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else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        return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b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in Kotlin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if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is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an expression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(returns a value)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max2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(a: Int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b: Int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 =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 &gt; b) a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else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3640" b="3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84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i="1" dirty="0" smtClean="0"/>
              <a:t>If</a:t>
            </a:r>
            <a:r>
              <a:rPr lang="en-US" dirty="0" smtClean="0"/>
              <a:t>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26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branches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can be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blocks,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last expression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is value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max3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(a: Int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b: Int) =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 &gt; b)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"Choose a"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    a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}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else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"Choose b"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    b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</a:rPr>
              <a:t>Using </a:t>
            </a:r>
            <a:r>
              <a:rPr lang="en-US" sz="1800" i="1" dirty="0" smtClean="0">
                <a:solidFill>
                  <a:srgbClr val="FFFFFF"/>
                </a:solidFill>
              </a:rPr>
              <a:t>if</a:t>
            </a:r>
            <a:r>
              <a:rPr lang="en-US" sz="1800" dirty="0" smtClean="0">
                <a:solidFill>
                  <a:srgbClr val="FFFFFF"/>
                </a:solidFill>
              </a:rPr>
              <a:t> as an expression, rather than as a statement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</a:rPr>
              <a:t>requires that there be an </a:t>
            </a:r>
            <a:r>
              <a:rPr lang="en-US" sz="1800" i="1" dirty="0" smtClean="0">
                <a:solidFill>
                  <a:srgbClr val="FFFFFF"/>
                </a:solidFill>
              </a:rPr>
              <a:t>else</a:t>
            </a:r>
            <a:r>
              <a:rPr lang="en-US" sz="1800" dirty="0" smtClean="0">
                <a:solidFill>
                  <a:srgbClr val="FFFFFF"/>
                </a:solidFill>
              </a:rPr>
              <a:t> branch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</a:rPr>
              <a:t>There is no ternary operator in Kotlin since can use </a:t>
            </a:r>
            <a:r>
              <a:rPr lang="en-US" sz="1800" i="1" dirty="0" smtClean="0">
                <a:solidFill>
                  <a:srgbClr val="FFFFFF"/>
                </a:solidFill>
              </a:rPr>
              <a:t>if</a:t>
            </a:r>
            <a:r>
              <a:rPr lang="en-US" sz="1800" dirty="0" smtClean="0">
                <a:solidFill>
                  <a:srgbClr val="FFFFFF"/>
                </a:solidFill>
              </a:rPr>
              <a:t> as an expression</a:t>
            </a:r>
          </a:p>
        </p:txBody>
      </p:sp>
    </p:spTree>
    <p:extLst>
      <p:ext uri="{BB962C8B-B14F-4D97-AF65-F5344CB8AC3E}">
        <p14:creationId xmlns:p14="http://schemas.microsoft.com/office/powerpoint/2010/main" val="17840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Nullable Types </a:t>
            </a:r>
            <a:r>
              <a:rPr lang="en-US" dirty="0" smtClean="0"/>
              <a:t>– </a:t>
            </a:r>
            <a:r>
              <a:rPr lang="en-US" sz="2800" dirty="0">
                <a:solidFill>
                  <a:srgbClr val="CC7832"/>
                </a:solidFill>
                <a:latin typeface="Menlo"/>
              </a:rPr>
              <a:t>null</a:t>
            </a:r>
            <a:r>
              <a:rPr lang="en-US" dirty="0" smtClean="0"/>
              <a:t> Variable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 smtClean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a: String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</a:t>
            </a:r>
            <a:r>
              <a:rPr lang="en-US" sz="1800" dirty="0" smtClean="0">
                <a:solidFill>
                  <a:srgbClr val="6A8759"/>
                </a:solidFill>
                <a:latin typeface="Menlo"/>
              </a:rPr>
              <a:t>abcd"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6A8759"/>
                </a:solidFill>
                <a:latin typeface="Menlo"/>
              </a:rPr>
            </a:br>
            <a:r>
              <a:rPr lang="en-US" sz="1800" dirty="0">
                <a:solidFill>
                  <a:srgbClr val="6A8759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b: String? = </a:t>
            </a:r>
            <a:r>
              <a:rPr lang="en-US" sz="1800" dirty="0" smtClean="0">
                <a:solidFill>
                  <a:srgbClr val="6A8759"/>
                </a:solidFill>
                <a:latin typeface="Menlo"/>
              </a:rPr>
              <a:t>”efgh"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6A8759"/>
                </a:solidFill>
                <a:latin typeface="Menlo"/>
              </a:rPr>
            </a:br>
            <a:r>
              <a:rPr lang="en-US" sz="1800" dirty="0">
                <a:solidFill>
                  <a:srgbClr val="6A8759"/>
                </a:solidFill>
                <a:latin typeface="Menlo"/>
              </a:rPr>
              <a:t>    </a:t>
            </a:r>
            <a:br>
              <a:rPr lang="en-US" sz="1800" dirty="0">
                <a:solidFill>
                  <a:srgbClr val="6A8759"/>
                </a:solidFill>
                <a:latin typeface="Menlo"/>
              </a:rPr>
            </a:br>
            <a:r>
              <a:rPr lang="en-US" sz="1800" dirty="0">
                <a:solidFill>
                  <a:srgbClr val="6A8759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a = </a:t>
            </a:r>
            <a:r>
              <a:rPr lang="en-US" sz="1800" u="sng" dirty="0">
                <a:solidFill>
                  <a:srgbClr val="CC7832"/>
                </a:solidFill>
                <a:uFill>
                  <a:solidFill>
                    <a:srgbClr val="FF0000"/>
                  </a:solidFill>
                </a:uFill>
                <a:latin typeface="Menlo"/>
              </a:rPr>
              <a:t>null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compilation error, “a” is non-nullable</a:t>
            </a:r>
            <a:br>
              <a:rPr lang="en-US" sz="1800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b 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null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ok, “b” is nullable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lenA =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a.length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/ safe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lenB = </a:t>
            </a:r>
            <a:r>
              <a:rPr lang="en-US" sz="1800" u="sng" dirty="0" smtClean="0">
                <a:solidFill>
                  <a:srgbClr val="A9B7C6"/>
                </a:solidFill>
                <a:uFill>
                  <a:solidFill>
                    <a:srgbClr val="FF0000"/>
                  </a:solidFill>
                </a:uFill>
                <a:latin typeface="Menlo"/>
              </a:rPr>
              <a:t>b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 i="1" dirty="0" smtClean="0">
                <a:solidFill>
                  <a:srgbClr val="A9B7C6"/>
                </a:solidFill>
                <a:latin typeface="Menlo"/>
              </a:rPr>
              <a:t>length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/ compilation error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endParaRPr lang="en-US" sz="1800" dirty="0">
              <a:solidFill>
                <a:srgbClr val="A9B7C6"/>
              </a:solidFill>
              <a:latin typeface="Menlo"/>
            </a:endParaRPr>
          </a:p>
          <a:p>
            <a:r>
              <a:rPr lang="en-US" sz="1800" dirty="0" smtClean="0"/>
              <a:t>Kotlin’s </a:t>
            </a:r>
            <a:r>
              <a:rPr lang="en-US" sz="1800" i="1" dirty="0" smtClean="0"/>
              <a:t>type system</a:t>
            </a:r>
            <a:r>
              <a:rPr lang="en-US" sz="1800" dirty="0" smtClean="0"/>
              <a:t> distinguishes between </a:t>
            </a:r>
            <a:r>
              <a:rPr lang="en-US" sz="1800" i="1" dirty="0" smtClean="0"/>
              <a:t>nullable</a:t>
            </a:r>
            <a:r>
              <a:rPr lang="en-US" sz="1800" dirty="0" smtClean="0"/>
              <a:t> and </a:t>
            </a:r>
            <a:r>
              <a:rPr lang="en-US" sz="1800" i="1" dirty="0" smtClean="0"/>
              <a:t>non-nullable</a:t>
            </a:r>
            <a:r>
              <a:rPr lang="en-US" sz="1800" dirty="0" smtClean="0"/>
              <a:t> references</a:t>
            </a:r>
          </a:p>
          <a:p>
            <a:pPr lvl="1"/>
            <a:r>
              <a:rPr lang="en-US" sz="1800" dirty="0" smtClean="0">
                <a:cs typeface="Menlo Regular"/>
              </a:rPr>
              <a:t>Aim is: </a:t>
            </a:r>
            <a:r>
              <a:rPr lang="en-US" sz="1800" i="1" dirty="0" smtClean="0">
                <a:cs typeface="Menlo Regular"/>
              </a:rPr>
              <a:t>eliminate</a:t>
            </a:r>
            <a:r>
              <a:rPr lang="en-US" sz="1800" dirty="0" smtClean="0">
                <a:cs typeface="Menlo Regular"/>
              </a:rPr>
              <a:t> NullPointerException when running code</a:t>
            </a:r>
            <a:endParaRPr lang="en-US" sz="1800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67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Nullable </a:t>
            </a:r>
            <a:r>
              <a:rPr lang="en-US" i="1" dirty="0" smtClean="0"/>
              <a:t>Types </a:t>
            </a:r>
            <a:r>
              <a:rPr lang="en-US" dirty="0" smtClean="0"/>
              <a:t>– </a:t>
            </a:r>
            <a:r>
              <a:rPr lang="en-US" sz="2800" dirty="0">
                <a:solidFill>
                  <a:srgbClr val="CC7832"/>
                </a:solidFill>
                <a:latin typeface="Menlo"/>
              </a:rPr>
              <a:t>null</a:t>
            </a:r>
            <a:r>
              <a:rPr lang="en-US" dirty="0" smtClean="0"/>
              <a:t> Function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1"/>
            <a:ext cx="7924800" cy="401649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If a function can return a null value</a:t>
            </a:r>
          </a:p>
          <a:p>
            <a:pPr lvl="1"/>
            <a:r>
              <a:rPr lang="en-US" sz="1800" dirty="0" smtClean="0"/>
              <a:t>Function </a:t>
            </a:r>
            <a:r>
              <a:rPr lang="en-US" sz="1800" i="1" dirty="0" smtClean="0"/>
              <a:t>return value</a:t>
            </a:r>
            <a:r>
              <a:rPr lang="en-US" sz="1800" dirty="0" smtClean="0"/>
              <a:t> must be declared a </a:t>
            </a:r>
            <a:r>
              <a:rPr lang="en-US" sz="1800" i="1" dirty="0" smtClean="0"/>
              <a:t>nullable type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parseInt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(str: String): </a:t>
            </a:r>
            <a:r>
              <a:rPr lang="en-US" sz="1800" dirty="0">
                <a:solidFill>
                  <a:srgbClr val="FFFF00"/>
                </a:solidFill>
                <a:latin typeface="Menlo"/>
              </a:rPr>
              <a:t>Int?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{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// return null if str not integer format </a:t>
            </a:r>
            <a:r>
              <a:rPr lang="is-IS" sz="1800" dirty="0" smtClean="0">
                <a:solidFill>
                  <a:srgbClr val="A9B7C6"/>
                </a:solidFill>
                <a:latin typeface="Menlo"/>
              </a:rPr>
              <a:t>...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endParaRPr lang="en-US" sz="1800" dirty="0">
              <a:solidFill>
                <a:srgbClr val="A9B7C6"/>
              </a:solidFill>
              <a:latin typeface="Menlo"/>
            </a:endParaRPr>
          </a:p>
          <a:p>
            <a:pPr marL="800100" lvl="2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(str1: String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str2: String)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x =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parseInt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(str1)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y =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parseInt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(str2)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but now print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(x * y)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gives compiler error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   // lets look next at how to deal with that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308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Types and </a:t>
            </a:r>
            <a:r>
              <a:rPr lang="en-US" i="1" dirty="0" smtClean="0"/>
              <a:t>Null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 smtClean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a: String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</a:t>
            </a:r>
            <a:r>
              <a:rPr lang="en-US" sz="1800" dirty="0" smtClean="0">
                <a:solidFill>
                  <a:srgbClr val="6A8759"/>
                </a:solidFill>
                <a:latin typeface="Menlo"/>
              </a:rPr>
              <a:t>abcd"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6A8759"/>
                </a:solidFill>
                <a:latin typeface="Menlo"/>
              </a:rPr>
            </a:br>
            <a:r>
              <a:rPr lang="en-US" sz="1800" dirty="0">
                <a:solidFill>
                  <a:srgbClr val="6A8759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b: String? = </a:t>
            </a:r>
            <a:r>
              <a:rPr lang="en-US" sz="1800" dirty="0" smtClean="0">
                <a:solidFill>
                  <a:srgbClr val="6A8759"/>
                </a:solidFill>
                <a:latin typeface="Menlo"/>
              </a:rPr>
              <a:t>”efgh”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6A8759"/>
                </a:solidFill>
                <a:latin typeface="Menlo"/>
              </a:rPr>
            </a:b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lenB1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(b !=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b.length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else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Menlo"/>
              </a:rPr>
            </a:br>
            <a:r>
              <a:rPr lang="en-US" sz="1800" dirty="0">
                <a:solidFill>
                  <a:srgbClr val="6897BB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lenB2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b?.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length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lenB3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b!!.length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</a:p>
          <a:p>
            <a:pPr>
              <a:buFont typeface="Arial"/>
              <a:buChar char="•"/>
            </a:pPr>
            <a:r>
              <a:rPr lang="en-US" sz="1800" i="1" dirty="0" smtClean="0">
                <a:cs typeface="Menlo Regular"/>
              </a:rPr>
              <a:t>null</a:t>
            </a:r>
            <a:r>
              <a:rPr lang="en-US" sz="1800" i="1" dirty="0" smtClean="0"/>
              <a:t> </a:t>
            </a:r>
            <a:r>
              <a:rPr lang="en-US" sz="1800" i="1" dirty="0" smtClean="0">
                <a:cs typeface="Menlo Regular"/>
              </a:rPr>
              <a:t>safety </a:t>
            </a:r>
            <a:r>
              <a:rPr lang="en-US" sz="1800" dirty="0" smtClean="0"/>
              <a:t>– three </a:t>
            </a:r>
            <a:r>
              <a:rPr lang="en-US" sz="1800" dirty="0"/>
              <a:t>approaches </a:t>
            </a:r>
            <a:r>
              <a:rPr lang="en-US" sz="1800" dirty="0" smtClean="0"/>
              <a:t>to avoid NPE with help of </a:t>
            </a:r>
            <a:r>
              <a:rPr lang="en-US" sz="1800" i="1" dirty="0" err="1" smtClean="0"/>
              <a:t>nullable</a:t>
            </a:r>
            <a:r>
              <a:rPr lang="en-US" sz="1800" i="1" dirty="0" smtClean="0"/>
              <a:t> type</a:t>
            </a:r>
            <a:r>
              <a:rPr lang="en-US" sz="1800" dirty="0" smtClean="0"/>
              <a:t> feature</a:t>
            </a:r>
            <a:endParaRPr lang="en-US" sz="1800" i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Check for </a:t>
            </a:r>
            <a:r>
              <a:rPr lang="en-US" sz="1800" dirty="0" smtClean="0">
                <a:cs typeface="Menlo Regular"/>
              </a:rPr>
              <a:t>null:  the compiler automatically casts to non-nullable after null check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cs typeface="Menlo Regular"/>
              </a:rPr>
              <a:t> </a:t>
            </a:r>
            <a:r>
              <a:rPr lang="en-US" sz="1800" i="1" dirty="0" smtClean="0">
                <a:latin typeface="Menlo Regular"/>
                <a:cs typeface="Menlo Regular"/>
              </a:rPr>
              <a:t>?.</a:t>
            </a:r>
            <a:r>
              <a:rPr lang="en-US" sz="1800" dirty="0" smtClean="0">
                <a:cs typeface="Menlo Regular"/>
              </a:rPr>
              <a:t> “safe call” operator:  returns b.length if b is not null, returns null otherwise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i="1" dirty="0" smtClean="0">
                <a:cs typeface="Menlo Regular"/>
              </a:rPr>
              <a:t> </a:t>
            </a:r>
            <a:r>
              <a:rPr lang="en-US" sz="1800" i="1" dirty="0" smtClean="0">
                <a:latin typeface="Menlo Regular"/>
                <a:cs typeface="Menlo Regular"/>
              </a:rPr>
              <a:t>!!</a:t>
            </a:r>
            <a:r>
              <a:rPr lang="en-US" sz="1800" dirty="0" smtClean="0">
                <a:cs typeface="Menlo Regular"/>
              </a:rPr>
              <a:t> operator:  b</a:t>
            </a:r>
            <a:r>
              <a:rPr lang="en-US" sz="1800" i="1" dirty="0" smtClean="0">
                <a:latin typeface="Menlo Regular"/>
                <a:cs typeface="Menlo Regular"/>
              </a:rPr>
              <a:t>!!</a:t>
            </a:r>
            <a:r>
              <a:rPr lang="en-US" sz="1800" dirty="0" smtClean="0">
                <a:cs typeface="Menlo Regular"/>
              </a:rPr>
              <a:t> returns b, or throws an </a:t>
            </a:r>
            <a:r>
              <a:rPr lang="en-US" sz="1800" dirty="0">
                <a:cs typeface="Menlo Regular"/>
              </a:rPr>
              <a:t>NPE if b is </a:t>
            </a:r>
            <a:r>
              <a:rPr lang="en-US" sz="1800" dirty="0" smtClean="0">
                <a:cs typeface="Menlo Regular"/>
              </a:rPr>
              <a:t>null</a:t>
            </a:r>
          </a:p>
          <a:p>
            <a:pPr lvl="1">
              <a:buFont typeface="Arial"/>
              <a:buChar char="•"/>
            </a:pPr>
            <a:endParaRPr lang="en-US" sz="1800" dirty="0" smtClean="0">
              <a:solidFill>
                <a:srgbClr val="A9B7C6"/>
              </a:solidFill>
              <a:cs typeface="Menlo Regular"/>
            </a:endParaRPr>
          </a:p>
          <a:p>
            <a:pPr marL="0" indent="0">
              <a:buNone/>
            </a:pPr>
            <a:endParaRPr lang="en-US" sz="1800" dirty="0">
              <a:solidFill>
                <a:srgbClr val="A9B7C6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N</a:t>
            </a:r>
            <a:r>
              <a:rPr lang="en-US" dirty="0" smtClean="0"/>
              <a:t>ullable Type and </a:t>
            </a:r>
            <a:r>
              <a:rPr lang="en-US" i="1" dirty="0" smtClean="0"/>
              <a:t>Null Safety</a:t>
            </a:r>
            <a:r>
              <a:rPr lang="en-US" dirty="0" smtClean="0"/>
              <a:t> …2a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i="1" dirty="0" smtClean="0">
                <a:cs typeface="Menlo Regular"/>
              </a:rPr>
              <a:t>null</a:t>
            </a:r>
            <a:r>
              <a:rPr lang="en-US" sz="1800" i="1" dirty="0" smtClean="0"/>
              <a:t> </a:t>
            </a:r>
            <a:r>
              <a:rPr lang="en-US" sz="1800" i="1" dirty="0" smtClean="0">
                <a:cs typeface="Menlo Regular"/>
              </a:rPr>
              <a:t>safety</a:t>
            </a:r>
            <a:r>
              <a:rPr lang="en-US" sz="1800" dirty="0" smtClean="0"/>
              <a:t> – more on: Check for null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cs typeface="Menlo Regular"/>
              </a:rPr>
              <a:t>only works where compiler can track that the variable or member cannot change after check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cs typeface="Menlo Regular"/>
              </a:rPr>
              <a:t>more complex conditions supported as well, e.g. on rhs of ‘&amp;&amp;’ operator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len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b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!=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null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&amp;&amp;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b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 dirty="0">
                <a:solidFill>
                  <a:srgbClr val="9876AA"/>
                </a:solidFill>
                <a:latin typeface="Menlo"/>
              </a:rPr>
              <a:t>length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&gt;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b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 dirty="0">
                <a:solidFill>
                  <a:srgbClr val="9876AA"/>
                </a:solidFill>
                <a:latin typeface="Menlo"/>
              </a:rPr>
              <a:t>length</a:t>
            </a:r>
            <a:br>
              <a:rPr lang="en-US" sz="1800" dirty="0">
                <a:solidFill>
                  <a:srgbClr val="9876AA"/>
                </a:solidFill>
                <a:latin typeface="Menlo"/>
              </a:rPr>
            </a:br>
            <a:r>
              <a:rPr lang="en-US" sz="1800" dirty="0">
                <a:solidFill>
                  <a:srgbClr val="9876AA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else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-</a:t>
            </a:r>
            <a:r>
              <a:rPr lang="en-US" sz="1800" dirty="0" smtClean="0">
                <a:solidFill>
                  <a:srgbClr val="6897BB"/>
                </a:solidFill>
                <a:latin typeface="Menlo"/>
              </a:rPr>
              <a:t>1</a:t>
            </a:r>
            <a:endParaRPr lang="en-US" sz="1800" dirty="0" smtClean="0">
              <a:cs typeface="Menlo Regular"/>
            </a:endParaRPr>
          </a:p>
          <a:p>
            <a:pPr lvl="1">
              <a:buFont typeface="Arial"/>
              <a:buChar char="•"/>
            </a:pPr>
            <a:endParaRPr lang="en-US" sz="1800" dirty="0" smtClean="0">
              <a:solidFill>
                <a:srgbClr val="A9B7C6"/>
              </a:solidFill>
              <a:cs typeface="Menlo Regular"/>
            </a:endParaRPr>
          </a:p>
          <a:p>
            <a:pPr marL="0" indent="0">
              <a:buNone/>
            </a:pPr>
            <a:endParaRPr lang="en-US" sz="1800" dirty="0">
              <a:solidFill>
                <a:srgbClr val="A9B7C6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N</a:t>
            </a:r>
            <a:r>
              <a:rPr lang="en-US" dirty="0" smtClean="0"/>
              <a:t>ullable Type and </a:t>
            </a:r>
            <a:r>
              <a:rPr lang="en-US" i="1" dirty="0" smtClean="0"/>
              <a:t>Null Safety</a:t>
            </a:r>
            <a:r>
              <a:rPr lang="en-US" dirty="0" smtClean="0"/>
              <a:t> …2b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252553" cy="410408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i="1" dirty="0" smtClean="0">
                <a:cs typeface="Menlo Regular"/>
              </a:rPr>
              <a:t>null</a:t>
            </a:r>
            <a:r>
              <a:rPr lang="en-US" sz="1800" i="1" dirty="0" smtClean="0"/>
              <a:t> </a:t>
            </a:r>
            <a:r>
              <a:rPr lang="en-US" sz="1800" i="1" dirty="0" smtClean="0">
                <a:cs typeface="Menlo Regular"/>
              </a:rPr>
              <a:t>safety</a:t>
            </a:r>
            <a:r>
              <a:rPr lang="en-US" sz="1800" dirty="0" smtClean="0"/>
              <a:t> – more on: Safe Calls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cs typeface="Menlo Regular"/>
              </a:rPr>
              <a:t>u</a:t>
            </a:r>
            <a:r>
              <a:rPr lang="en-US" sz="1800" dirty="0" smtClean="0">
                <a:cs typeface="Menlo Regular"/>
              </a:rPr>
              <a:t>seful to chain safe calls</a:t>
            </a:r>
          </a:p>
          <a:p>
            <a:pPr marL="1138238" lvl="2" indent="-223838">
              <a:buFont typeface="Arial"/>
              <a:buChar char="•"/>
            </a:pPr>
            <a:r>
              <a:rPr lang="en-US" sz="1800" dirty="0" smtClean="0">
                <a:cs typeface="Menlo Regular"/>
              </a:rPr>
              <a:t>e.g. return </a:t>
            </a:r>
            <a:r>
              <a:rPr lang="en-US" sz="1800" i="1" dirty="0" smtClean="0">
                <a:cs typeface="Menlo Regular"/>
              </a:rPr>
              <a:t>null</a:t>
            </a:r>
            <a:r>
              <a:rPr lang="en-US" sz="1800" dirty="0" smtClean="0">
                <a:cs typeface="Menlo Regular"/>
              </a:rPr>
              <a:t> if any of the member properties is null</a:t>
            </a:r>
          </a:p>
          <a:p>
            <a:pPr marL="1204913" lvl="3" indent="-1588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manager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bob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?.</a:t>
            </a:r>
            <a:r>
              <a:rPr lang="en-US" sz="1800" dirty="0">
                <a:solidFill>
                  <a:srgbClr val="9876AA"/>
                </a:solidFill>
                <a:latin typeface="Menlo"/>
              </a:rPr>
              <a:t>department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?.</a:t>
            </a:r>
            <a:r>
              <a:rPr lang="en-US" sz="1800" dirty="0">
                <a:solidFill>
                  <a:srgbClr val="9876AA"/>
                </a:solidFill>
                <a:latin typeface="Menlo"/>
              </a:rPr>
              <a:t>head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?.</a:t>
            </a:r>
            <a:r>
              <a:rPr lang="en-US" sz="1800" dirty="0" smtClean="0">
                <a:solidFill>
                  <a:srgbClr val="9876AA"/>
                </a:solidFill>
                <a:latin typeface="Menlo"/>
              </a:rPr>
              <a:t>name</a:t>
            </a:r>
            <a:endParaRPr lang="en-US" sz="1800" dirty="0" smtClean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566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N</a:t>
            </a:r>
            <a:r>
              <a:rPr lang="en-US" dirty="0" smtClean="0"/>
              <a:t>ullable Type and </a:t>
            </a:r>
            <a:r>
              <a:rPr lang="en-US" i="1" dirty="0" smtClean="0"/>
              <a:t>Null Safety</a:t>
            </a:r>
            <a:r>
              <a:rPr lang="en-US" dirty="0" smtClean="0"/>
              <a:t> …2c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i="1" dirty="0" smtClean="0">
                <a:cs typeface="Menlo Regular"/>
              </a:rPr>
              <a:t>null</a:t>
            </a:r>
            <a:r>
              <a:rPr lang="en-US" sz="1800" i="1" dirty="0" smtClean="0"/>
              <a:t> </a:t>
            </a:r>
            <a:r>
              <a:rPr lang="en-US" sz="1800" i="1" dirty="0" smtClean="0">
                <a:cs typeface="Menlo Regular"/>
              </a:rPr>
              <a:t>safety</a:t>
            </a:r>
            <a:r>
              <a:rPr lang="en-US" sz="1800" dirty="0" smtClean="0"/>
              <a:t> – more on: the </a:t>
            </a:r>
            <a:r>
              <a:rPr lang="en-US" sz="1800" i="1" dirty="0" smtClean="0">
                <a:latin typeface="Menlo Regular"/>
                <a:cs typeface="Menlo Regular"/>
              </a:rPr>
              <a:t>!!</a:t>
            </a:r>
            <a:r>
              <a:rPr lang="en-US" sz="1800" dirty="0" smtClean="0"/>
              <a:t> operator</a:t>
            </a:r>
            <a:r>
              <a:rPr lang="en-US" sz="1800" dirty="0" smtClean="0">
                <a:cs typeface="Menlo Regular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cs typeface="Menlo Regular"/>
              </a:rPr>
              <a:t>Question – what are reasonable use cases for using it</a:t>
            </a:r>
            <a:r>
              <a:rPr lang="is-IS" sz="1800" dirty="0" smtClean="0">
                <a:cs typeface="Menlo Regular"/>
              </a:rPr>
              <a:t>?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cs typeface="Menlo Regular"/>
              </a:rPr>
              <a:t>Anecdote – when Android Studio converted the demo app’s Activity Java class into Kotlin, it used the </a:t>
            </a:r>
            <a:r>
              <a:rPr lang="en-US" sz="1800" i="1" dirty="0" smtClean="0">
                <a:latin typeface="Menlo Regular"/>
                <a:cs typeface="Menlo Regular"/>
              </a:rPr>
              <a:t>!!</a:t>
            </a:r>
            <a:r>
              <a:rPr lang="en-US" sz="1800" dirty="0" smtClean="0">
                <a:cs typeface="Menlo Regular"/>
              </a:rPr>
              <a:t> operator for method calls of nullable types, instead of using safe calls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cs typeface="Menlo Regular"/>
              </a:rPr>
              <a:t>Why? Guess: to mimic the original Java code behavior</a:t>
            </a:r>
            <a:r>
              <a:rPr lang="is-IS" sz="1800" dirty="0" smtClean="0">
                <a:cs typeface="Menlo Regular"/>
              </a:rPr>
              <a:t>…?</a:t>
            </a:r>
            <a:endParaRPr lang="en-US" sz="1800" dirty="0" smtClean="0">
              <a:cs typeface="Menlo Regular"/>
            </a:endParaRPr>
          </a:p>
          <a:p>
            <a:pPr lvl="2">
              <a:buFont typeface="Arial"/>
              <a:buChar char="•"/>
            </a:pPr>
            <a:r>
              <a:rPr lang="en-US" sz="1800" dirty="0" smtClean="0">
                <a:cs typeface="Menlo Regular"/>
              </a:rPr>
              <a:t>We refactored manually to use the </a:t>
            </a:r>
            <a:r>
              <a:rPr lang="en-US" sz="1800" i="1" dirty="0" smtClean="0">
                <a:latin typeface="Menlo Regular"/>
                <a:cs typeface="Menlo Regular"/>
              </a:rPr>
              <a:t>?.</a:t>
            </a:r>
            <a:r>
              <a:rPr lang="en-US" sz="1800" dirty="0" smtClean="0">
                <a:cs typeface="Menlo Regular"/>
              </a:rPr>
              <a:t> safe call</a:t>
            </a:r>
            <a:endParaRPr lang="is-IS" sz="1800" dirty="0" smtClean="0">
              <a:cs typeface="Menlo Regular"/>
            </a:endParaRPr>
          </a:p>
          <a:p>
            <a:pPr lvl="1">
              <a:buFont typeface="Arial"/>
              <a:buChar char="•"/>
            </a:pPr>
            <a:endParaRPr lang="en-US" sz="1800" dirty="0" smtClean="0">
              <a:solidFill>
                <a:srgbClr val="A9B7C6"/>
              </a:solidFill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602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Elvis operator </a:t>
            </a:r>
            <a:r>
              <a:rPr lang="en-US" i="1" dirty="0" smtClean="0">
                <a:latin typeface="Menlo Regular"/>
                <a:cs typeface="Menlo Regular"/>
              </a:rPr>
              <a:t>?:</a:t>
            </a:r>
            <a:r>
              <a:rPr lang="en-US" dirty="0" smtClean="0">
                <a:cs typeface="Menlo Regular"/>
              </a:rPr>
              <a:t> and </a:t>
            </a:r>
            <a:r>
              <a:rPr lang="en-US" dirty="0" smtClean="0"/>
              <a:t>Nullable Expression</a:t>
            </a:r>
            <a:endParaRPr lang="en-US" dirty="0">
              <a:cs typeface="Menlo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060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(node: Node): String?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uri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= node.getBaseURI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()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?: 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Menlo"/>
              </a:rPr>
            </a:br>
            <a:r>
              <a:rPr lang="en-US" sz="1800" dirty="0">
                <a:solidFill>
                  <a:srgbClr val="6A8759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parent =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node.getParentNode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() ?: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null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    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name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= node.getNodeName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?: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throw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...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...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endParaRPr lang="en-US" sz="1800" dirty="0" smtClean="0">
              <a:solidFill>
                <a:srgbClr val="A9B7C6"/>
              </a:solidFill>
              <a:cs typeface="Menlo Regular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  <a:cs typeface="Menlo Regular"/>
              </a:rPr>
              <a:t>Elvis operator </a:t>
            </a:r>
            <a:r>
              <a:rPr lang="en-US" sz="1800" i="1" dirty="0" smtClean="0">
                <a:solidFill>
                  <a:srgbClr val="FFFFFF"/>
                </a:solidFill>
                <a:latin typeface="Menlo Regular"/>
                <a:cs typeface="Menlo Regular"/>
              </a:rPr>
              <a:t>?</a:t>
            </a:r>
            <a:r>
              <a:rPr lang="en-US" sz="1800" i="1" dirty="0">
                <a:solidFill>
                  <a:srgbClr val="FFFFFF"/>
                </a:solidFill>
                <a:latin typeface="Menlo Regular"/>
                <a:cs typeface="Menlo Regular"/>
              </a:rPr>
              <a:t>:</a:t>
            </a:r>
            <a:r>
              <a:rPr lang="en-US" sz="1800" dirty="0">
                <a:solidFill>
                  <a:srgbClr val="FFFFFF"/>
                </a:solidFill>
                <a:cs typeface="Menlo Regular"/>
              </a:rPr>
              <a:t> returns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  <a:cs typeface="Menlo Regular"/>
              </a:rPr>
              <a:t>left-side expression if that is not null, otherwise right-side expression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  <a:cs typeface="Menlo Regular"/>
              </a:rPr>
              <a:t>right</a:t>
            </a:r>
            <a:r>
              <a:rPr lang="en-US" sz="1800" dirty="0">
                <a:solidFill>
                  <a:srgbClr val="FFFFFF"/>
                </a:solidFill>
                <a:cs typeface="Menlo Regular"/>
              </a:rPr>
              <a:t>-side expression is only lazily evaluated, if left-side is </a:t>
            </a:r>
            <a:r>
              <a:rPr lang="en-US" sz="1800" dirty="0" smtClean="0">
                <a:solidFill>
                  <a:srgbClr val="FFFFFF"/>
                </a:solidFill>
                <a:cs typeface="Menlo Regular"/>
              </a:rPr>
              <a:t>null</a:t>
            </a:r>
          </a:p>
          <a:p>
            <a:pPr>
              <a:buFont typeface="Arial"/>
              <a:buChar char="•"/>
            </a:pPr>
            <a:r>
              <a:rPr lang="en-US" sz="1800" i="1" dirty="0" smtClean="0">
                <a:solidFill>
                  <a:srgbClr val="FFFFFF"/>
                </a:solidFill>
                <a:latin typeface="Menlo Regular"/>
                <a:cs typeface="Menlo Regular"/>
              </a:rPr>
              <a:t>return</a:t>
            </a:r>
            <a:r>
              <a:rPr lang="en-US" sz="1800" dirty="0" smtClean="0">
                <a:solidFill>
                  <a:srgbClr val="FFFFFF"/>
                </a:solidFill>
                <a:cs typeface="Menlo Regular"/>
              </a:rPr>
              <a:t> and </a:t>
            </a:r>
            <a:r>
              <a:rPr lang="en-US" sz="1800" i="1" dirty="0" smtClean="0">
                <a:solidFill>
                  <a:srgbClr val="FFFFFF"/>
                </a:solidFill>
                <a:latin typeface="Menlo Regular"/>
                <a:cs typeface="Menlo Regular"/>
              </a:rPr>
              <a:t>throw</a:t>
            </a:r>
            <a:r>
              <a:rPr lang="en-US" sz="1800" dirty="0" smtClean="0">
                <a:solidFill>
                  <a:srgbClr val="FFFFFF"/>
                </a:solidFill>
                <a:cs typeface="Menlo Regular"/>
              </a:rPr>
              <a:t> are expressions in Kotlin, so can be on right-side</a:t>
            </a:r>
          </a:p>
        </p:txBody>
      </p:sp>
    </p:spTree>
    <p:extLst>
      <p:ext uri="{BB962C8B-B14F-4D97-AF65-F5344CB8AC3E}">
        <p14:creationId xmlns:p14="http://schemas.microsoft.com/office/powerpoint/2010/main" val="4230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Type Checks (with </a:t>
            </a:r>
            <a:r>
              <a:rPr lang="en-US" i="1" dirty="0" smtClean="0">
                <a:latin typeface="Menlo Regular"/>
                <a:cs typeface="Menlo Regular"/>
              </a:rPr>
              <a:t>is</a:t>
            </a:r>
            <a:r>
              <a:rPr lang="en-US" dirty="0" smtClean="0"/>
              <a:t>) and Smart 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8"/>
            <a:ext cx="7924800" cy="418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getStringLength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(obj: Any): Int?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(obj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is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String)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‘obj’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is automatically cast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    // to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‘String’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in this branch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obj.length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‘obj’ still ‘Any’ outside type-checked branch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null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dirty="0" smtClean="0"/>
              <a:t>Sm</a:t>
            </a:r>
            <a:r>
              <a:rPr lang="en-US" sz="1800" dirty="0"/>
              <a:t>art (</a:t>
            </a:r>
            <a:r>
              <a:rPr lang="en-US" sz="1800" dirty="0" smtClean="0"/>
              <a:t>Automatic) </a:t>
            </a:r>
            <a:r>
              <a:rPr lang="en-US" sz="1800" dirty="0"/>
              <a:t>Casts</a:t>
            </a:r>
          </a:p>
          <a:p>
            <a:pPr lvl="1"/>
            <a:r>
              <a:rPr lang="en-US" sz="1800" dirty="0" smtClean="0"/>
              <a:t>are done if a local variable or property is checked for a specific Type</a:t>
            </a:r>
          </a:p>
          <a:p>
            <a:pPr lvl="1"/>
            <a:r>
              <a:rPr lang="en-US" sz="1800" dirty="0" smtClean="0"/>
              <a:t>don’t work when compiler cannot guarantee that there is no change between the check and the usage; note: function parameters are always </a:t>
            </a:r>
            <a:r>
              <a:rPr lang="en-US" sz="1800" i="1" dirty="0" smtClean="0"/>
              <a:t>val</a:t>
            </a:r>
          </a:p>
        </p:txBody>
      </p:sp>
    </p:spTree>
    <p:extLst>
      <p:ext uri="{BB962C8B-B14F-4D97-AF65-F5344CB8AC3E}">
        <p14:creationId xmlns:p14="http://schemas.microsoft.com/office/powerpoint/2010/main" val="23422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Type Checks and </a:t>
            </a:r>
            <a:r>
              <a:rPr lang="en-US" dirty="0"/>
              <a:t>Smart Casts </a:t>
            </a:r>
            <a:r>
              <a:rPr lang="en-US" dirty="0" smtClean="0"/>
              <a:t>…1b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getStringLength2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(obj: Any): Int?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(obj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!is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String)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null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‘obj’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is automatically cast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// to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‘String’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in this branch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 err="1" smtClean="0">
                <a:solidFill>
                  <a:srgbClr val="A9B7C6"/>
                </a:solidFill>
                <a:latin typeface="Menlo"/>
              </a:rPr>
              <a:t>obj.length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A9B7C6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58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32558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800" dirty="0" smtClean="0"/>
              <a:t>Survey -- Background of audience: Scala, C#, </a:t>
            </a:r>
            <a:r>
              <a:rPr lang="is-IS" sz="1800" dirty="0" smtClean="0"/>
              <a:t>…</a:t>
            </a:r>
            <a:endParaRPr lang="en-US" sz="1800" dirty="0" smtClean="0"/>
          </a:p>
          <a:p>
            <a:pPr marL="342900" lvl="1" indent="-342900"/>
            <a:r>
              <a:rPr lang="en-US" sz="1800" dirty="0"/>
              <a:t>Google support on </a:t>
            </a:r>
            <a:r>
              <a:rPr lang="en-US" sz="1800" dirty="0" smtClean="0"/>
              <a:t>Android</a:t>
            </a:r>
          </a:p>
          <a:p>
            <a:r>
              <a:rPr lang="en-US" sz="1800" dirty="0" smtClean="0"/>
              <a:t>But why Kotlin? (Java </a:t>
            </a:r>
            <a:r>
              <a:rPr lang="en-US" sz="1800" dirty="0"/>
              <a:t>8 already has Lambda </a:t>
            </a:r>
            <a:r>
              <a:rPr lang="en-US" sz="1800" dirty="0" smtClean="0"/>
              <a:t>expressions). My Favs:</a:t>
            </a:r>
          </a:p>
          <a:p>
            <a:pPr lvl="1"/>
            <a:r>
              <a:rPr lang="en-US" sz="1800" dirty="0" smtClean="0"/>
              <a:t>Extensions (extend a class w/ new functionality without inheriting from it)</a:t>
            </a:r>
          </a:p>
          <a:p>
            <a:pPr lvl="1"/>
            <a:r>
              <a:rPr lang="en-US" sz="1800" dirty="0" smtClean="0"/>
              <a:t>Java Interoperability</a:t>
            </a:r>
          </a:p>
          <a:p>
            <a:pPr lvl="1"/>
            <a:r>
              <a:rPr lang="en-US" sz="1800" dirty="0" smtClean="0"/>
              <a:t>Other reasons (not covering here)</a:t>
            </a:r>
          </a:p>
          <a:p>
            <a:pPr lvl="2"/>
            <a:r>
              <a:rPr lang="is-IS" sz="1800" dirty="0" smtClean="0"/>
              <a:t>Multiplatform target: JVM/Android, JavaScript, Native (Mac OS, Linux, iOS)</a:t>
            </a:r>
          </a:p>
          <a:p>
            <a:pPr lvl="2"/>
            <a:r>
              <a:rPr lang="is-IS" sz="1800" dirty="0" smtClean="0"/>
              <a:t>Co-routines (experimental) </a:t>
            </a:r>
            <a:r>
              <a:rPr lang="mr-IN" sz="1800" dirty="0" smtClean="0"/>
              <a:t>–</a:t>
            </a:r>
            <a:r>
              <a:rPr lang="is-IS" sz="1800" dirty="0" smtClean="0"/>
              <a:t> computations that can be suspended w/out blocking thread; can use to build asynchronous mechanisms as libraries</a:t>
            </a:r>
          </a:p>
          <a:p>
            <a:pPr marL="342900" lvl="1" indent="-342900"/>
            <a:r>
              <a:rPr lang="en-US" sz="1800" dirty="0" err="1" smtClean="0"/>
              <a:t>Gradle</a:t>
            </a:r>
            <a:r>
              <a:rPr lang="en-US" sz="1800" dirty="0" smtClean="0"/>
              <a:t> Kotlin DSL -- writing </a:t>
            </a:r>
            <a:r>
              <a:rPr lang="en-US" sz="1800" dirty="0" err="1" smtClean="0"/>
              <a:t>gradle</a:t>
            </a:r>
            <a:r>
              <a:rPr lang="en-US" sz="1800" dirty="0" smtClean="0"/>
              <a:t> build </a:t>
            </a:r>
            <a:r>
              <a:rPr lang="en-US" sz="1800" dirty="0"/>
              <a:t>scripts </a:t>
            </a:r>
            <a:r>
              <a:rPr lang="en-US" sz="1800" dirty="0" smtClean="0"/>
              <a:t>using Kotlin </a:t>
            </a:r>
            <a:r>
              <a:rPr lang="en-US" sz="1800" dirty="0"/>
              <a:t>(not covering here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6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“Safe” Cast operator </a:t>
            </a:r>
            <a:r>
              <a:rPr lang="en-US" i="1" dirty="0" smtClean="0">
                <a:latin typeface="Menlo Regular"/>
                <a:cs typeface="Menlo Regular"/>
              </a:rPr>
              <a:t>as?</a:t>
            </a:r>
            <a:endParaRPr lang="en-US" i="1" dirty="0">
              <a:latin typeface="Menlo Regular"/>
              <a:cs typeface="Menlo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(a: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Any)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aInt: Int? = a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as?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Int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endParaRPr lang="en-US" sz="1800" dirty="0">
              <a:solidFill>
                <a:srgbClr val="A9B7C6"/>
              </a:solidFill>
              <a:latin typeface="Menlo"/>
            </a:endParaRPr>
          </a:p>
          <a:p>
            <a:r>
              <a:rPr lang="en-US" sz="1800" dirty="0" smtClean="0"/>
              <a:t>Regular casts may result in a ClassCastException if the object is not of target type</a:t>
            </a:r>
          </a:p>
          <a:p>
            <a:r>
              <a:rPr lang="en-US" sz="1800" dirty="0" smtClean="0"/>
              <a:t>Can use “Safe” cast operator </a:t>
            </a:r>
            <a:r>
              <a:rPr lang="en-US" sz="1800" i="1" dirty="0" smtClean="0">
                <a:latin typeface="Menlo Regular"/>
                <a:cs typeface="Menlo Regular"/>
              </a:rPr>
              <a:t>as?</a:t>
            </a:r>
            <a:r>
              <a:rPr lang="en-US" sz="1800" dirty="0" smtClean="0"/>
              <a:t> that returns null if cast attempt was not successful</a:t>
            </a:r>
          </a:p>
          <a:p>
            <a:pPr lvl="1"/>
            <a:r>
              <a:rPr lang="en-US" sz="1800" dirty="0" smtClean="0"/>
              <a:t>Note: the result of the cast is a nullable type </a:t>
            </a:r>
            <a:r>
              <a:rPr lang="en-US" sz="1800" i="1" dirty="0" smtClean="0">
                <a:latin typeface="Menlo Regular"/>
                <a:cs typeface="Menlo Regular"/>
              </a:rPr>
              <a:t>Int?</a:t>
            </a:r>
            <a:r>
              <a:rPr lang="en-US" sz="1800" dirty="0" smtClean="0"/>
              <a:t> despite the fact that the right-side of </a:t>
            </a:r>
            <a:r>
              <a:rPr lang="en-US" sz="1800" i="1" dirty="0" smtClean="0">
                <a:latin typeface="Menlo Regular"/>
                <a:cs typeface="Menlo Regular"/>
              </a:rPr>
              <a:t>as?</a:t>
            </a:r>
            <a:r>
              <a:rPr lang="en-US" sz="1800" dirty="0" smtClean="0"/>
              <a:t> safe cast is a non-nullable type </a:t>
            </a:r>
            <a:r>
              <a:rPr lang="en-US" sz="1800" i="1" dirty="0" smtClean="0">
                <a:latin typeface="Menlo Regular"/>
                <a:cs typeface="Menlo Regular"/>
              </a:rPr>
              <a:t>Int</a:t>
            </a:r>
            <a:endParaRPr lang="en-US" sz="1800" i="1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97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i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64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main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(args: Array&lt;String&gt;)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(arg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in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args)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i="1" dirty="0" err="1" smtClean="0">
                <a:solidFill>
                  <a:srgbClr val="A9B7C6"/>
                </a:solidFill>
                <a:latin typeface="Menlo"/>
              </a:rPr>
              <a:t>println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A9B7C6"/>
                </a:solidFill>
                <a:latin typeface="Menlo"/>
              </a:rPr>
              <a:t>arg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// OR: use Kotlin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Array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’s </a:t>
            </a:r>
            <a:r>
              <a:rPr lang="en-US" sz="1800" dirty="0" err="1" smtClean="0">
                <a:solidFill>
                  <a:srgbClr val="808080"/>
                </a:solidFill>
                <a:latin typeface="Menlo"/>
              </a:rPr>
              <a:t>withIndex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()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to return an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//  </a:t>
            </a:r>
            <a:r>
              <a:rPr lang="en-US" sz="1800" dirty="0" err="1" smtClean="0">
                <a:solidFill>
                  <a:srgbClr val="808080"/>
                </a:solidFill>
                <a:latin typeface="Menlo"/>
              </a:rPr>
              <a:t>Iterable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of </a:t>
            </a:r>
            <a:r>
              <a:rPr lang="en-US" sz="1800" dirty="0" err="1" smtClean="0">
                <a:solidFill>
                  <a:srgbClr val="808080"/>
                </a:solidFill>
                <a:latin typeface="Menlo"/>
              </a:rPr>
              <a:t>IndexedValue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data class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(see Part II)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BF6426"/>
                </a:solidFill>
                <a:latin typeface="Menlo" charset="0"/>
              </a:rPr>
              <a:t>for 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((index</a:t>
            </a:r>
            <a:r>
              <a:rPr lang="en-US" sz="1800" dirty="0">
                <a:solidFill>
                  <a:srgbClr val="BF6426"/>
                </a:solidFill>
                <a:latin typeface="Menlo" charset="0"/>
              </a:rPr>
              <a:t>, 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value) </a:t>
            </a:r>
            <a:r>
              <a:rPr lang="en-US" sz="1800" dirty="0">
                <a:solidFill>
                  <a:srgbClr val="BF6426"/>
                </a:solidFill>
                <a:latin typeface="Menlo" charset="0"/>
              </a:rPr>
              <a:t>in </a:t>
            </a:r>
            <a:r>
              <a:rPr lang="en-US" sz="1800" dirty="0" err="1">
                <a:solidFill>
                  <a:srgbClr val="99A8BA"/>
                </a:solidFill>
                <a:latin typeface="Menlo" charset="0"/>
              </a:rPr>
              <a:t>args.</a:t>
            </a:r>
            <a:r>
              <a:rPr lang="en-US" sz="1800" i="1" dirty="0" err="1">
                <a:solidFill>
                  <a:srgbClr val="FEBB5B"/>
                </a:solidFill>
                <a:latin typeface="Menlo" charset="0"/>
              </a:rPr>
              <a:t>withIndex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()) {</a:t>
            </a:r>
            <a:br>
              <a:rPr lang="en-US" sz="1800" dirty="0">
                <a:solidFill>
                  <a:srgbClr val="99A8BA"/>
                </a:solidFill>
                <a:latin typeface="Menlo" charset="0"/>
              </a:rPr>
            </a:br>
            <a:r>
              <a:rPr lang="en-US" sz="1800" dirty="0">
                <a:solidFill>
                  <a:srgbClr val="99A8BA"/>
                </a:solidFill>
                <a:latin typeface="Menlo" charset="0"/>
              </a:rPr>
              <a:t>  </a:t>
            </a:r>
            <a:r>
              <a:rPr lang="en-US" sz="1800" dirty="0" smtClean="0">
                <a:solidFill>
                  <a:srgbClr val="99A8BA"/>
                </a:solidFill>
                <a:latin typeface="Menlo" charset="0"/>
              </a:rPr>
              <a:t>    </a:t>
            </a:r>
            <a:r>
              <a:rPr lang="en-US" sz="1800" i="1" dirty="0" err="1" smtClean="0">
                <a:solidFill>
                  <a:srgbClr val="99A8BA"/>
                </a:solidFill>
                <a:latin typeface="Menlo" charset="0"/>
              </a:rPr>
              <a:t>println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587647"/>
                </a:solidFill>
                <a:latin typeface="Menlo" charset="0"/>
              </a:rPr>
              <a:t>"the element at </a:t>
            </a:r>
            <a:r>
              <a:rPr lang="en-US" sz="1800" dirty="0">
                <a:solidFill>
                  <a:srgbClr val="BF6426"/>
                </a:solidFill>
                <a:latin typeface="Menlo" charset="0"/>
              </a:rPr>
              <a:t>$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index</a:t>
            </a:r>
            <a:r>
              <a:rPr lang="en-US" sz="1800" dirty="0">
                <a:solidFill>
                  <a:srgbClr val="587647"/>
                </a:solidFill>
                <a:latin typeface="Menlo" charset="0"/>
              </a:rPr>
              <a:t> is </a:t>
            </a:r>
            <a:r>
              <a:rPr lang="en-US" sz="1800" dirty="0">
                <a:solidFill>
                  <a:srgbClr val="BF6426"/>
                </a:solidFill>
                <a:latin typeface="Menlo" charset="0"/>
              </a:rPr>
              <a:t>$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value</a:t>
            </a:r>
            <a:r>
              <a:rPr lang="en-US" sz="1800" dirty="0">
                <a:solidFill>
                  <a:srgbClr val="587647"/>
                </a:solidFill>
                <a:latin typeface="Menlo" charset="0"/>
              </a:rPr>
              <a:t>"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)</a:t>
            </a:r>
            <a:br>
              <a:rPr lang="en-US" sz="1800" dirty="0">
                <a:solidFill>
                  <a:srgbClr val="99A8BA"/>
                </a:solidFill>
                <a:latin typeface="Menlo" charset="0"/>
              </a:rPr>
            </a:br>
            <a:r>
              <a:rPr lang="en-US" sz="1800" dirty="0" smtClean="0">
                <a:solidFill>
                  <a:srgbClr val="99A8BA"/>
                </a:solidFill>
                <a:latin typeface="Menlo" charset="0"/>
              </a:rPr>
              <a:t>    }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i="1" dirty="0" smtClean="0"/>
              <a:t>for</a:t>
            </a:r>
            <a:r>
              <a:rPr lang="en-US" sz="1800" dirty="0" smtClean="0"/>
              <a:t> loop iterates through anything that provides an iterator, specifically any type with</a:t>
            </a:r>
          </a:p>
          <a:p>
            <a:pPr lvl="1"/>
            <a:r>
              <a:rPr lang="en-US" sz="1800" i="1" dirty="0" smtClean="0">
                <a:latin typeface="Menlo Regular"/>
                <a:cs typeface="Menlo Regular"/>
              </a:rPr>
              <a:t>iterator()</a:t>
            </a:r>
            <a:r>
              <a:rPr lang="en-US" sz="1800" dirty="0" smtClean="0"/>
              <a:t> function whose return class/type has member-functions</a:t>
            </a:r>
          </a:p>
          <a:p>
            <a:pPr lvl="2"/>
            <a:r>
              <a:rPr lang="en-US" sz="1800" dirty="0">
                <a:latin typeface="Menlo Regular"/>
                <a:cs typeface="Menlo Regular"/>
              </a:rPr>
              <a:t>next</a:t>
            </a:r>
            <a:r>
              <a:rPr lang="en-US" sz="1800" dirty="0" smtClean="0">
                <a:latin typeface="Menlo Regular"/>
                <a:cs typeface="Menlo Regular"/>
              </a:rPr>
              <a:t>() and </a:t>
            </a:r>
            <a:r>
              <a:rPr lang="en-US" sz="1800" dirty="0" err="1" smtClean="0">
                <a:latin typeface="Menlo Regular"/>
                <a:cs typeface="Menlo Regular"/>
              </a:rPr>
              <a:t>hasNext</a:t>
            </a:r>
            <a:r>
              <a:rPr lang="en-US" sz="1800" dirty="0" smtClean="0">
                <a:latin typeface="Menlo Regular"/>
                <a:cs typeface="Menlo Regular"/>
              </a:rPr>
              <a:t>()</a:t>
            </a:r>
            <a:endParaRPr lang="en-US" dirty="0" smtClean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63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i="1" dirty="0" smtClean="0"/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26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()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while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i="1" dirty="0" smtClean="0">
                <a:solidFill>
                  <a:srgbClr val="9876AA"/>
                </a:solidFill>
                <a:latin typeface="Menlo"/>
              </a:rPr>
              <a:t>x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&gt; </a:t>
            </a:r>
            <a:r>
              <a:rPr lang="en-US" sz="1800" dirty="0" smtClean="0">
                <a:solidFill>
                  <a:srgbClr val="6897BB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9876AA"/>
                </a:solidFill>
                <a:latin typeface="Menlo"/>
              </a:rPr>
              <a:t>x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--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do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y = // ...</a:t>
            </a:r>
            <a:br>
              <a:rPr lang="en-US" sz="1800" dirty="0" smtClean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}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while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(y !=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null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// y is visible here!</a:t>
            </a:r>
            <a:br>
              <a:rPr lang="en-US" sz="1800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i="1" dirty="0" smtClean="0"/>
              <a:t>while-loop</a:t>
            </a:r>
            <a:r>
              <a:rPr lang="en-US" sz="1800" dirty="0" smtClean="0"/>
              <a:t> and </a:t>
            </a:r>
            <a:r>
              <a:rPr lang="en-US" sz="1800" i="1" dirty="0" smtClean="0"/>
              <a:t>do..while-loop</a:t>
            </a:r>
            <a:r>
              <a:rPr lang="en-US" sz="1800" dirty="0" smtClean="0"/>
              <a:t> work similarly as in Java</a:t>
            </a:r>
          </a:p>
          <a:p>
            <a:r>
              <a:rPr lang="en-US" sz="1800" dirty="0" smtClean="0"/>
              <a:t>Unlike Java, a variable in do-body is visible in do...while-condition</a:t>
            </a:r>
          </a:p>
          <a:p>
            <a:r>
              <a:rPr lang="en-US" sz="1800" dirty="0"/>
              <a:t>F</a:t>
            </a:r>
            <a:r>
              <a:rPr lang="en-US" sz="1800" dirty="0" smtClean="0"/>
              <a:t>actoid: Smart (Automatic) cast works for while-loop, but only if doing Type checking</a:t>
            </a:r>
          </a:p>
        </p:txBody>
      </p:sp>
    </p:spTree>
    <p:extLst>
      <p:ext uri="{BB962C8B-B14F-4D97-AF65-F5344CB8AC3E}">
        <p14:creationId xmlns:p14="http://schemas.microsoft.com/office/powerpoint/2010/main" val="3959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when</a:t>
            </a:r>
            <a:r>
              <a:rPr lang="en-US" dirty="0" smtClean="0"/>
              <a:t>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4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(x: Int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s: String)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when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(x)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   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"x == 0"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2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"x == 1 or x == 2"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parseInt(s) -&gt;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"s encodes x"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else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"s does not encode x"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}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dirty="0" smtClean="0"/>
              <a:t>Replaces </a:t>
            </a:r>
            <a:r>
              <a:rPr lang="en-US" sz="1800" i="1" dirty="0" smtClean="0"/>
              <a:t>switch</a:t>
            </a:r>
            <a:r>
              <a:rPr lang="en-US" sz="1800" dirty="0" smtClean="0"/>
              <a:t> operator in a statement</a:t>
            </a:r>
            <a:endParaRPr lang="en-US" sz="1800" i="1" dirty="0" smtClean="0"/>
          </a:p>
          <a:p>
            <a:r>
              <a:rPr lang="en-US" sz="1800" dirty="0" smtClean="0"/>
              <a:t>Multiple conditions to be handled the same way may be combined with a comma</a:t>
            </a:r>
          </a:p>
          <a:p>
            <a:r>
              <a:rPr lang="en-US" sz="1800" dirty="0" smtClean="0"/>
              <a:t>Branch condition can use arbitrary expressions, not only constants</a:t>
            </a:r>
          </a:p>
          <a:p>
            <a:r>
              <a:rPr lang="en-US" sz="1800" dirty="0"/>
              <a:t>Smart (Automatic</a:t>
            </a:r>
            <a:r>
              <a:rPr lang="en-US" sz="1800" dirty="0" smtClean="0"/>
              <a:t>) casts work for when-expression (if condition does Type checking)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when</a:t>
            </a:r>
            <a:r>
              <a:rPr lang="en-US" dirty="0" smtClean="0"/>
              <a:t> expression …2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196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var s: Any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hasPrefix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when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s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is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String -&gt; 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s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startsWith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"prefix"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Smart Cast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else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false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i="1" dirty="0" smtClean="0"/>
              <a:t>when</a:t>
            </a:r>
            <a:r>
              <a:rPr lang="en-US" sz="1800" dirty="0" smtClean="0"/>
              <a:t> can be also used as an </a:t>
            </a:r>
            <a:r>
              <a:rPr lang="en-US" sz="1800" i="1" dirty="0" smtClean="0"/>
              <a:t>expression </a:t>
            </a:r>
            <a:r>
              <a:rPr lang="en-US" sz="1800" dirty="0" smtClean="0"/>
              <a:t>instead</a:t>
            </a:r>
          </a:p>
          <a:p>
            <a:pPr lvl="1"/>
            <a:r>
              <a:rPr lang="en-US" sz="1800" dirty="0" smtClean="0"/>
              <a:t>value of the satisfied branch becomes value of the </a:t>
            </a:r>
            <a:r>
              <a:rPr lang="en-US" sz="1800" i="1" dirty="0" smtClean="0"/>
              <a:t>when</a:t>
            </a:r>
            <a:r>
              <a:rPr lang="en-US" sz="1800" dirty="0" smtClean="0"/>
              <a:t> expression</a:t>
            </a:r>
          </a:p>
          <a:p>
            <a:pPr lvl="2"/>
            <a:r>
              <a:rPr lang="en-US" sz="1800" dirty="0" smtClean="0"/>
              <a:t>branch can be a block, value of branch is value of last expression in block</a:t>
            </a:r>
          </a:p>
          <a:p>
            <a:pPr lvl="1"/>
            <a:r>
              <a:rPr lang="en-US" sz="1800" i="1" dirty="0" smtClean="0"/>
              <a:t>else</a:t>
            </a:r>
            <a:r>
              <a:rPr lang="en-US" sz="1800" dirty="0" smtClean="0"/>
              <a:t> branch is mandatory unless compiler can prove all possible cases covered</a:t>
            </a:r>
          </a:p>
          <a:p>
            <a:pPr lvl="2"/>
            <a:r>
              <a:rPr lang="en-US" sz="1800" i="1" dirty="0" smtClean="0"/>
              <a:t>else</a:t>
            </a:r>
            <a:r>
              <a:rPr lang="en-US" sz="1800" dirty="0" smtClean="0"/>
              <a:t> branch is not mandatory if </a:t>
            </a:r>
            <a:r>
              <a:rPr lang="en-US" sz="1800" i="1" dirty="0" smtClean="0"/>
              <a:t>when</a:t>
            </a:r>
            <a:r>
              <a:rPr lang="en-US" sz="1800" dirty="0" smtClean="0"/>
              <a:t> is used as a </a:t>
            </a:r>
            <a:r>
              <a:rPr lang="en-US" sz="1800" i="1" dirty="0" smtClean="0"/>
              <a:t>statement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572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ranges</a:t>
            </a:r>
            <a:r>
              <a:rPr lang="en-US" dirty="0" smtClean="0"/>
              <a:t> – with if-condition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9" y="1600199"/>
            <a:ext cx="8023762" cy="409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(x: Int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y: Int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array: Array&lt;String&gt;)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(x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in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..y)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equivalent to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1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&lt;= x &amp;&amp; x &lt;= y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i="1" dirty="0" smtClean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"OK"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(x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!in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..array.</a:t>
            </a:r>
            <a:r>
              <a:rPr lang="en-US" sz="1800" i="1" dirty="0">
                <a:solidFill>
                  <a:srgbClr val="9876AA"/>
                </a:solidFill>
                <a:latin typeface="Menlo"/>
              </a:rPr>
              <a:t>lastIndex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 </a:t>
            </a:r>
            <a:r>
              <a:rPr lang="en-US" sz="1600" dirty="0" smtClean="0">
                <a:solidFill>
                  <a:srgbClr val="808080"/>
                </a:solidFill>
                <a:latin typeface="Menlo"/>
              </a:rPr>
              <a:t>// a Kotlin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Array</a:t>
            </a:r>
            <a:r>
              <a:rPr lang="en-US" sz="1600" dirty="0" smtClean="0">
                <a:solidFill>
                  <a:srgbClr val="808080"/>
                </a:solidFill>
                <a:latin typeface="Menlo"/>
              </a:rPr>
              <a:t> property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i="1" dirty="0" smtClean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"Out of index range"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endParaRPr lang="en-US" sz="1800" dirty="0">
              <a:solidFill>
                <a:srgbClr val="A9B7C6"/>
              </a:solidFill>
              <a:latin typeface="Menlo"/>
            </a:endParaRPr>
          </a:p>
          <a:p>
            <a:r>
              <a:rPr lang="en-US" sz="1800" i="1" dirty="0" smtClean="0"/>
              <a:t>Range</a:t>
            </a:r>
            <a:r>
              <a:rPr lang="en-US" sz="1800" dirty="0" smtClean="0"/>
              <a:t> expressions formed with </a:t>
            </a:r>
            <a:r>
              <a:rPr lang="en-US" sz="1800" i="1" dirty="0" smtClean="0">
                <a:latin typeface="Menlo Regular"/>
                <a:cs typeface="Menlo Regular"/>
              </a:rPr>
              <a:t>rangeTo</a:t>
            </a:r>
            <a:r>
              <a:rPr lang="en-US" sz="1800" dirty="0" smtClean="0"/>
              <a:t> function or its operator form </a:t>
            </a:r>
            <a:r>
              <a:rPr lang="en-US" sz="1800" i="1" dirty="0" smtClean="0">
                <a:latin typeface="Menlo Regular"/>
                <a:cs typeface="Menlo Regular"/>
              </a:rPr>
              <a:t>..</a:t>
            </a:r>
          </a:p>
          <a:p>
            <a:pPr lvl="1"/>
            <a:r>
              <a:rPr lang="en-US" sz="1800" dirty="0" smtClean="0"/>
              <a:t>Takes a </a:t>
            </a:r>
            <a:r>
              <a:rPr lang="en-US" sz="1800" i="1" dirty="0" smtClean="0"/>
              <a:t>start</a:t>
            </a:r>
            <a:r>
              <a:rPr lang="en-US" sz="1800" dirty="0" smtClean="0"/>
              <a:t> and </a:t>
            </a:r>
            <a:r>
              <a:rPr lang="en-US" sz="1800" i="1" dirty="0" smtClean="0"/>
              <a:t>end</a:t>
            </a:r>
            <a:r>
              <a:rPr lang="en-US" sz="1800" dirty="0" smtClean="0"/>
              <a:t> operand which are included in the range</a:t>
            </a:r>
          </a:p>
          <a:p>
            <a:pPr lvl="1"/>
            <a:r>
              <a:rPr lang="en-US" sz="1800" dirty="0" smtClean="0"/>
              <a:t>Used in conjunction with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i="1" dirty="0" smtClean="0">
                <a:solidFill>
                  <a:srgbClr val="CCFFCC"/>
                </a:solidFill>
                <a:latin typeface="Menlo Regular"/>
                <a:cs typeface="Menlo Regular"/>
              </a:rPr>
              <a:t>in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smtClean="0"/>
              <a:t>and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i="1" dirty="0" smtClean="0">
                <a:solidFill>
                  <a:srgbClr val="CCFFCC"/>
                </a:solidFill>
                <a:latin typeface="Menlo Regular"/>
                <a:cs typeface="Menlo Regular"/>
              </a:rPr>
              <a:t>!in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cs typeface="Menlo Regular"/>
              </a:rPr>
              <a:t>operators</a:t>
            </a:r>
          </a:p>
          <a:p>
            <a:r>
              <a:rPr lang="en-US" sz="1800" dirty="0" smtClean="0"/>
              <a:t>Defined for any </a:t>
            </a:r>
            <a:r>
              <a:rPr lang="en-US" sz="1800" i="1" dirty="0" smtClean="0"/>
              <a:t>Comparable</a:t>
            </a:r>
            <a:r>
              <a:rPr lang="en-US" sz="1800" dirty="0" smtClean="0"/>
              <a:t> type, but implementation is optimized for integral primitive types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98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(ints: ArrayList&lt;Int&gt;)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sum =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   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closure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variable,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not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a </a:t>
            </a:r>
            <a:r>
              <a:rPr lang="en-US" sz="1800" dirty="0" err="1" smtClean="0">
                <a:solidFill>
                  <a:srgbClr val="808080"/>
                </a:solidFill>
                <a:latin typeface="Menlo"/>
              </a:rPr>
              <a:t>val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ints.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filter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{ it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&gt;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800" b="1" dirty="0">
                <a:solidFill>
                  <a:srgbClr val="A9B7C6"/>
                </a:solidFill>
                <a:latin typeface="Menlo"/>
              </a:rPr>
            </a:br>
            <a:r>
              <a:rPr lang="en-US" sz="1800" b="1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forEach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1800" b="1" dirty="0">
                <a:solidFill>
                  <a:srgbClr val="A9B7C6"/>
                </a:solidFill>
                <a:latin typeface="Menlo"/>
              </a:rPr>
            </a:br>
            <a:r>
              <a:rPr lang="en-US" sz="1800" b="1" dirty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sum +=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it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so can be modified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800" b="1" dirty="0">
                <a:solidFill>
                  <a:srgbClr val="A9B7C6"/>
                </a:solidFill>
                <a:latin typeface="Menlo"/>
              </a:rPr>
            </a:br>
            <a:r>
              <a:rPr lang="en-US" sz="1800" b="1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(sum)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  <a:endParaRPr lang="en-US" sz="1800" dirty="0" smtClean="0"/>
          </a:p>
          <a:p>
            <a:r>
              <a:rPr lang="en-US" sz="1800" dirty="0" smtClean="0"/>
              <a:t>A lambda, or other functions such as a local function (within another function), can access its </a:t>
            </a:r>
            <a:r>
              <a:rPr lang="en-US" sz="1800" i="1" dirty="0" smtClean="0"/>
              <a:t>closure</a:t>
            </a:r>
          </a:p>
          <a:p>
            <a:pPr lvl="1"/>
            <a:r>
              <a:rPr lang="en-US" sz="1800" dirty="0" smtClean="0"/>
              <a:t>i.e. the variables declared in the outer scope</a:t>
            </a:r>
          </a:p>
          <a:p>
            <a:r>
              <a:rPr lang="en-US" sz="1800" dirty="0" smtClean="0"/>
              <a:t>The variables captured in the closure can be modified, unlike Java</a:t>
            </a:r>
          </a:p>
          <a:p>
            <a:pPr lvl="1"/>
            <a:endParaRPr lang="en-US" sz="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MORE SYNTAX / FEATURES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Classes                 </a:t>
            </a:r>
            <a:r>
              <a:rPr lang="en-US" sz="1600" smtClean="0">
                <a:solidFill>
                  <a:srgbClr val="FFFFFF"/>
                </a:solidFill>
              </a:rPr>
              <a:t>see ref docs https</a:t>
            </a:r>
            <a:r>
              <a:rPr lang="en-US" sz="1600">
                <a:solidFill>
                  <a:srgbClr val="FFFFFF"/>
                </a:solidFill>
              </a:rPr>
              <a:t>://kotlinlang.org/docs/reference/</a:t>
            </a:r>
            <a:r>
              <a:rPr lang="en-US" sz="1600" smtClean="0">
                <a:solidFill>
                  <a:srgbClr val="FFFFFF"/>
                </a:solidFill>
              </a:rPr>
              <a:t>classes.html</a:t>
            </a:r>
            <a:endParaRPr 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140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CC7832"/>
                </a:solidFill>
                <a:latin typeface="Menlo"/>
              </a:rPr>
              <a:t>class 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AlbumSearchActivity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 : AppCompatActivity()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,</a:t>
            </a:r>
            <a:br>
              <a:rPr lang="en-US" sz="1800">
                <a:solidFill>
                  <a:srgbClr val="CC7832"/>
                </a:solidFill>
                <a:latin typeface="Menlo"/>
              </a:rPr>
            </a:br>
            <a:r>
              <a:rPr lang="en-US" sz="180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SearchView.OnQueryTextListener {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    ...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} </a:t>
            </a:r>
            <a:endParaRPr lang="en-US" sz="1800" smtClean="0">
              <a:solidFill>
                <a:srgbClr val="A9B7C6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smtClean="0"/>
              <a:t>Constructors</a:t>
            </a:r>
          </a:p>
          <a:p>
            <a:r>
              <a:rPr lang="en-US" sz="1800" smtClean="0"/>
              <a:t>Class primary constructor: e.g. the "concise" syntax to </a:t>
            </a:r>
            <a:r>
              <a:rPr lang="en-US" sz="1800" i="1" smtClean="0"/>
              <a:t>declare</a:t>
            </a:r>
            <a:r>
              <a:rPr lang="en-US" sz="1800" smtClean="0"/>
              <a:t> &amp; </a:t>
            </a:r>
            <a:r>
              <a:rPr lang="en-US" sz="1800" i="1" smtClean="0"/>
              <a:t>initialize</a:t>
            </a:r>
            <a:r>
              <a:rPr lang="en-US" sz="1800" smtClean="0"/>
              <a:t> properties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CC7832"/>
                </a:solidFill>
                <a:latin typeface="Menlo"/>
              </a:rPr>
              <a:t>   class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Foo(</a:t>
            </a:r>
            <a:r>
              <a:rPr lang="en-US" sz="1800" err="1">
                <a:solidFill>
                  <a:srgbClr val="CC7832"/>
                </a:solidFill>
                <a:latin typeface="Menlo"/>
              </a:rPr>
              <a:t>val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 </a:t>
            </a:r>
            <a:r>
              <a:rPr lang="en-US" sz="1800" err="1">
                <a:solidFill>
                  <a:srgbClr val="9876AA"/>
                </a:solidFill>
                <a:latin typeface="Menlo"/>
              </a:rPr>
              <a:t>propertyName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: Type) {</a:t>
            </a:r>
            <a:r>
              <a:rPr lang="en-US" sz="1800">
                <a:solidFill>
                  <a:srgbClr val="808080"/>
                </a:solidFill>
                <a:latin typeface="Menlo"/>
              </a:rPr>
              <a:t>/* ... */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smtClean="0">
                <a:cs typeface="Menlo Regular"/>
              </a:rPr>
              <a:t>Properties </a:t>
            </a:r>
            <a:r>
              <a:rPr lang="en-US" sz="1800">
                <a:cs typeface="Menlo Regular"/>
              </a:rPr>
              <a:t>in constructor can be </a:t>
            </a:r>
            <a:r>
              <a:rPr lang="en-US" sz="1800" i="1" err="1">
                <a:latin typeface="Menlo Regular"/>
                <a:cs typeface="Menlo Regular"/>
              </a:rPr>
              <a:t>val</a:t>
            </a:r>
            <a:r>
              <a:rPr lang="en-US" sz="1800">
                <a:cs typeface="Menlo Regular"/>
              </a:rPr>
              <a:t> or </a:t>
            </a:r>
            <a:r>
              <a:rPr lang="en-US" sz="1800" i="1" err="1">
                <a:latin typeface="Menlo Regular"/>
                <a:cs typeface="Menlo Regular"/>
              </a:rPr>
              <a:t>var</a:t>
            </a:r>
            <a:r>
              <a:rPr lang="en-US" sz="1800">
                <a:cs typeface="Menlo Regular"/>
              </a:rPr>
              <a:t>, and can have default values</a:t>
            </a:r>
            <a:endParaRPr lang="en-US" sz="1800"/>
          </a:p>
          <a:p>
            <a:pPr marL="0" indent="0">
              <a:buNone/>
            </a:pPr>
            <a:r>
              <a:rPr lang="en-US" sz="1800" smtClean="0">
                <a:solidFill>
                  <a:srgbClr val="CC7832"/>
                </a:solidFill>
                <a:latin typeface="Menlo"/>
              </a:rPr>
              <a:t>   </a:t>
            </a:r>
            <a:r>
              <a:rPr lang="en-US" smtClean="0">
                <a:solidFill>
                  <a:srgbClr val="CC7832"/>
                </a:solidFill>
                <a:latin typeface="Menlo"/>
              </a:rPr>
              <a:t>class </a:t>
            </a:r>
            <a:r>
              <a:rPr lang="en-US">
                <a:solidFill>
                  <a:srgbClr val="A9B7C6"/>
                </a:solidFill>
                <a:latin typeface="Menlo"/>
              </a:rPr>
              <a:t>Bar(</a:t>
            </a:r>
            <a:r>
              <a:rPr lang="en-US" err="1">
                <a:solidFill>
                  <a:srgbClr val="CC7832"/>
                </a:solidFill>
                <a:latin typeface="Menlo"/>
              </a:rPr>
              <a:t>val</a:t>
            </a:r>
            <a:r>
              <a:rPr lang="en-US">
                <a:solidFill>
                  <a:srgbClr val="CC7832"/>
                </a:solidFill>
                <a:latin typeface="Menlo"/>
              </a:rPr>
              <a:t> </a:t>
            </a:r>
            <a:r>
              <a:rPr lang="en-US" err="1">
                <a:solidFill>
                  <a:srgbClr val="9876AA"/>
                </a:solidFill>
                <a:latin typeface="Menlo"/>
              </a:rPr>
              <a:t>pname</a:t>
            </a:r>
            <a:r>
              <a:rPr lang="en-US">
                <a:solidFill>
                  <a:srgbClr val="A9B7C6"/>
                </a:solidFill>
                <a:latin typeface="Menlo"/>
              </a:rPr>
              <a:t>: String</a:t>
            </a:r>
            <a:r>
              <a:rPr lang="en-US">
                <a:solidFill>
                  <a:srgbClr val="CC7832"/>
                </a:solidFill>
                <a:latin typeface="Menlo"/>
              </a:rPr>
              <a:t>, </a:t>
            </a:r>
            <a:r>
              <a:rPr lang="en-US" err="1">
                <a:solidFill>
                  <a:srgbClr val="CC7832"/>
                </a:solidFill>
                <a:latin typeface="Menlo"/>
              </a:rPr>
              <a:t>var</a:t>
            </a:r>
            <a:r>
              <a:rPr lang="en-US">
                <a:solidFill>
                  <a:srgbClr val="CC7832"/>
                </a:solidFill>
                <a:latin typeface="Menlo"/>
              </a:rPr>
              <a:t> </a:t>
            </a:r>
            <a:r>
              <a:rPr lang="en-US" err="1">
                <a:solidFill>
                  <a:srgbClr val="9876AA"/>
                </a:solidFill>
                <a:latin typeface="Menlo"/>
              </a:rPr>
              <a:t>st</a:t>
            </a:r>
            <a:r>
              <a:rPr lang="en-US">
                <a:solidFill>
                  <a:srgbClr val="A9B7C6"/>
                </a:solidFill>
                <a:latin typeface="Menlo"/>
              </a:rPr>
              <a:t>: Boolean = </a:t>
            </a:r>
            <a:r>
              <a:rPr lang="en-US">
                <a:solidFill>
                  <a:srgbClr val="CC7832"/>
                </a:solidFill>
                <a:latin typeface="Menlo"/>
              </a:rPr>
              <a:t>true</a:t>
            </a:r>
            <a:r>
              <a:rPr lang="en-US" smtClean="0">
                <a:solidFill>
                  <a:srgbClr val="A9B7C6"/>
                </a:solidFill>
                <a:latin typeface="Menlo"/>
              </a:rPr>
              <a:t>)</a:t>
            </a:r>
            <a:endParaRPr lang="en-US" sz="800" smtClean="0">
              <a:cs typeface="Menlo Regular"/>
            </a:endParaRPr>
          </a:p>
          <a:p>
            <a:r>
              <a:rPr lang="en-US" sz="1800" smtClean="0">
                <a:cs typeface="Menlo Regular"/>
              </a:rPr>
              <a:t>Our </a:t>
            </a:r>
            <a:r>
              <a:rPr lang="en-US" sz="1800" i="1" smtClean="0">
                <a:solidFill>
                  <a:srgbClr val="CCFFCC"/>
                </a:solidFill>
                <a:latin typeface="Menlo"/>
              </a:rPr>
              <a:t>AlbumSearchActivity</a:t>
            </a:r>
            <a:r>
              <a:rPr lang="en-US" sz="1800" smtClean="0">
                <a:solidFill>
                  <a:srgbClr val="CCFFCC"/>
                </a:solidFill>
              </a:rPr>
              <a:t> </a:t>
            </a:r>
            <a:r>
              <a:rPr lang="en-US" sz="1800" smtClean="0">
                <a:cs typeface="Menlo Regular"/>
              </a:rPr>
              <a:t>class </a:t>
            </a:r>
            <a:r>
              <a:rPr lang="en-US" sz="1800">
                <a:cs typeface="Menlo Regular"/>
              </a:rPr>
              <a:t>does not declare any primary or secondary constructors, so will have a generated public primary constructor with no </a:t>
            </a:r>
            <a:r>
              <a:rPr lang="en-US" sz="1800" smtClean="0">
                <a:cs typeface="Menlo Regular"/>
              </a:rPr>
              <a:t>arguments</a:t>
            </a:r>
            <a:endParaRPr lang="en-US" sz="180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91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</a:t>
            </a:r>
            <a:r>
              <a:rPr lang="is-IS" smtClean="0"/>
              <a:t>…2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216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cs typeface="Menlo Regular"/>
              </a:rPr>
              <a:t>Creating instances of classes</a:t>
            </a:r>
          </a:p>
          <a:p>
            <a:r>
              <a:rPr lang="en-US" sz="1800">
                <a:cs typeface="Menlo Regular"/>
              </a:rPr>
              <a:t>Call the constructor as if a regular function, Kotlin does not</a:t>
            </a:r>
            <a:r>
              <a:rPr lang="en-US" sz="1800" i="1">
                <a:cs typeface="Menlo Regular"/>
              </a:rPr>
              <a:t> </a:t>
            </a:r>
            <a:r>
              <a:rPr lang="en-US" sz="1800">
                <a:cs typeface="Menlo Regular"/>
              </a:rPr>
              <a:t>have </a:t>
            </a:r>
            <a:r>
              <a:rPr lang="en-US" sz="1800" i="1">
                <a:latin typeface="Menlo Regular"/>
                <a:cs typeface="Menlo Regular"/>
              </a:rPr>
              <a:t>new</a:t>
            </a:r>
            <a:r>
              <a:rPr lang="en-US" sz="1800">
                <a:cs typeface="Menlo Regular"/>
              </a:rPr>
              <a:t> keyword </a:t>
            </a:r>
            <a:endParaRPr lang="en-US" sz="180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800" smtClean="0">
              <a:solidFill>
                <a:srgbClr val="CC7832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CC7832"/>
                </a:solidFill>
                <a:latin typeface="Menlo"/>
              </a:rPr>
              <a:t>class 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AlbumSearchActivity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 : AppCompatActivity()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,</a:t>
            </a:r>
            <a:br>
              <a:rPr lang="en-US" sz="1800">
                <a:solidFill>
                  <a:srgbClr val="CC7832"/>
                </a:solidFill>
                <a:latin typeface="Menlo"/>
              </a:rPr>
            </a:br>
            <a:r>
              <a:rPr lang="en-US" sz="180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SearchView.OnQueryTextListener </a:t>
            </a:r>
            <a:r>
              <a:rPr lang="en-US" sz="1800" smtClean="0">
                <a:solidFill>
                  <a:srgbClr val="A9B7C6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A9B7C6"/>
                </a:solidFill>
                <a:latin typeface="Menlo"/>
              </a:rPr>
              <a:t>  ...</a:t>
            </a:r>
            <a:endParaRPr lang="en-US" sz="1800" smtClean="0">
              <a:solidFill>
                <a:srgbClr val="CC7832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A9B7C6"/>
                </a:solidFill>
                <a:latin typeface="Menlo"/>
              </a:rPr>
              <a:t>  </a:t>
            </a:r>
            <a:r>
              <a:rPr lang="en-US" sz="1800" smtClean="0">
                <a:solidFill>
                  <a:srgbClr val="CC7832"/>
                </a:solidFill>
                <a:latin typeface="Menlo"/>
              </a:rPr>
              <a:t>override fun </a:t>
            </a:r>
            <a:r>
              <a:rPr lang="en-US" sz="1800" err="1" smtClean="0">
                <a:solidFill>
                  <a:srgbClr val="FFC66D"/>
                </a:solidFill>
                <a:latin typeface="Menlo"/>
              </a:rPr>
              <a:t>onCreate</a:t>
            </a:r>
            <a:r>
              <a:rPr lang="en-US" sz="180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err="1" smtClean="0">
                <a:solidFill>
                  <a:srgbClr val="A9B7C6"/>
                </a:solidFill>
                <a:latin typeface="Menlo"/>
              </a:rPr>
              <a:t>savedInstanceState</a:t>
            </a:r>
            <a:r>
              <a:rPr lang="en-US" sz="1800" smtClean="0">
                <a:solidFill>
                  <a:srgbClr val="A9B7C6"/>
                </a:solidFill>
                <a:latin typeface="Menlo"/>
              </a:rPr>
              <a:t>: Bundle?) {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9876AA"/>
                </a:solidFill>
                <a:latin typeface="Menlo"/>
              </a:rPr>
              <a:t>    </a:t>
            </a:r>
            <a:r>
              <a:rPr lang="en-US" sz="1800" smtClean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 smtClean="0">
                <a:solidFill>
                  <a:srgbClr val="A9B7C6"/>
                </a:solidFill>
                <a:latin typeface="Menlo"/>
              </a:rPr>
              <a:t>. </a:t>
            </a:r>
            <a:r>
              <a:rPr lang="en-US" sz="1800" smtClean="0">
                <a:solidFill>
                  <a:srgbClr val="9876AA"/>
                </a:solidFill>
                <a:latin typeface="Menlo"/>
              </a:rPr>
              <a:t> mAlbumViewAdapter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= </a:t>
            </a:r>
            <a:r>
              <a:rPr lang="en-US" sz="1800" err="1">
                <a:solidFill>
                  <a:srgbClr val="A9B7C6"/>
                </a:solidFill>
                <a:latin typeface="Menlo"/>
              </a:rPr>
              <a:t>AlbumViewAdapter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smtClean="0">
                <a:solidFill>
                  <a:srgbClr val="A9B7C6"/>
                </a:solidFill>
                <a:latin typeface="Menlo"/>
              </a:rPr>
              <a:t>)  ...</a:t>
            </a:r>
          </a:p>
          <a:p>
            <a:pPr marL="0" indent="0">
              <a:buNone/>
            </a:pPr>
            <a:r>
              <a:rPr lang="en-US" sz="180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smtClean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800">
                <a:solidFill>
                  <a:srgbClr val="808080"/>
                </a:solidFill>
                <a:latin typeface="Menlo"/>
              </a:rPr>
              <a:t>/ adapter for recycler view</a:t>
            </a:r>
            <a:endParaRPr lang="en-US" sz="1800">
              <a:solidFill>
                <a:srgbClr val="A9B7C6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A9B7C6"/>
                </a:solidFill>
                <a:latin typeface="Menlo"/>
              </a:rPr>
              <a:t> 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} </a:t>
            </a:r>
            <a:r>
              <a:rPr lang="en-US" sz="1800" smtClean="0">
                <a:solidFill>
                  <a:srgbClr val="A9B7C6"/>
                </a:solidFill>
                <a:latin typeface="Menlo"/>
              </a:rPr>
              <a:t>...</a:t>
            </a:r>
            <a:endParaRPr lang="en-US" sz="1800" smtClean="0">
              <a:cs typeface="Menlo Regular"/>
            </a:endParaRPr>
          </a:p>
          <a:p>
            <a:pPr marL="0" indent="0">
              <a:buNone/>
            </a:pPr>
            <a:r>
              <a:rPr lang="en-US" sz="1800">
                <a:solidFill>
                  <a:srgbClr val="A9B7C6"/>
                </a:solidFill>
                <a:latin typeface="Menlo"/>
              </a:rPr>
              <a:t>}</a:t>
            </a:r>
            <a:endParaRPr lang="en-US" sz="1800" smtClean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89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</a:t>
            </a:r>
            <a:r>
              <a:rPr lang="is-IS" smtClean="0"/>
              <a:t>…3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Classes can contain following kinds of </a:t>
            </a:r>
            <a:r>
              <a:rPr lang="en-US" sz="1800" i="1" smtClean="0"/>
              <a:t>Class Members</a:t>
            </a:r>
            <a:r>
              <a:rPr lang="en-US" sz="1800" smtClean="0"/>
              <a:t>:</a:t>
            </a:r>
          </a:p>
          <a:p>
            <a:pPr lvl="1"/>
            <a:r>
              <a:rPr lang="en-US" sz="1800" smtClean="0"/>
              <a:t>Constructors, Initializer blocks (see ref docs)</a:t>
            </a:r>
          </a:p>
          <a:p>
            <a:pPr lvl="1"/>
            <a:r>
              <a:rPr lang="en-US" sz="1800" smtClean="0"/>
              <a:t>Functions</a:t>
            </a:r>
          </a:p>
          <a:p>
            <a:pPr lvl="1"/>
            <a:r>
              <a:rPr lang="en-US" sz="1800" smtClean="0"/>
              <a:t>Properties</a:t>
            </a:r>
          </a:p>
          <a:p>
            <a:pPr lvl="1"/>
            <a:r>
              <a:rPr lang="en-US" sz="1800" smtClean="0"/>
              <a:t>Nested and Inner Classes (not covered here, see ref docs)</a:t>
            </a:r>
          </a:p>
          <a:p>
            <a:pPr lvl="1"/>
            <a:r>
              <a:rPr lang="en-US" sz="1800" smtClean="0"/>
              <a:t>Object Declarations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43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Introduce quite broadly the Kotlin basics, including Java Interoperability</a:t>
            </a:r>
          </a:p>
          <a:p>
            <a:r>
              <a:rPr lang="en-US" sz="1800" dirty="0" smtClean="0"/>
              <a:t>Necessarily not in-depth, nor comprehensive, e.g. won’t cover:</a:t>
            </a:r>
          </a:p>
          <a:p>
            <a:pPr lvl="1"/>
            <a:r>
              <a:rPr lang="en-US" sz="1800" dirty="0" smtClean="0"/>
              <a:t>Generics – Variance, Type Projections; Reified </a:t>
            </a:r>
            <a:r>
              <a:rPr lang="en-US" sz="1800" dirty="0"/>
              <a:t>Type Parameters</a:t>
            </a:r>
            <a:endParaRPr lang="en-US" sz="1800" dirty="0" smtClean="0"/>
          </a:p>
          <a:p>
            <a:pPr lvl="1"/>
            <a:r>
              <a:rPr lang="en-US" sz="1800" dirty="0" smtClean="0"/>
              <a:t>Calling Kotlin from Java</a:t>
            </a:r>
          </a:p>
          <a:p>
            <a:pPr lvl="1"/>
            <a:r>
              <a:rPr lang="en-US" sz="1800" dirty="0" err="1" smtClean="0"/>
              <a:t>Coroutines</a:t>
            </a:r>
            <a:r>
              <a:rPr lang="en-US" sz="1800" dirty="0" smtClean="0"/>
              <a:t> introduced as “experimental” in Kotlin 1.1</a:t>
            </a:r>
          </a:p>
        </p:txBody>
      </p:sp>
    </p:spTree>
    <p:extLst>
      <p:ext uri="{BB962C8B-B14F-4D97-AF65-F5344CB8AC3E}">
        <p14:creationId xmlns:p14="http://schemas.microsoft.com/office/powerpoint/2010/main" val="26925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/>
              <a:t>All classes in Kotlin have a common superclass</a:t>
            </a:r>
            <a:r>
              <a:rPr lang="en-US" sz="1800">
                <a:cs typeface="Menlo Regular"/>
              </a:rPr>
              <a:t> </a:t>
            </a:r>
            <a:r>
              <a:rPr lang="en-US" sz="1800" i="1">
                <a:latin typeface="Menlo Regular"/>
                <a:cs typeface="Menlo Regular"/>
              </a:rPr>
              <a:t>Any</a:t>
            </a:r>
            <a:r>
              <a:rPr lang="en-US" sz="1800">
                <a:cs typeface="Menlo Regular"/>
              </a:rPr>
              <a:t> </a:t>
            </a:r>
            <a:r>
              <a:rPr lang="en-US" sz="1800"/>
              <a:t>that is the default </a:t>
            </a:r>
            <a:r>
              <a:rPr lang="en-US" sz="1800" i="1" smtClean="0"/>
              <a:t>super</a:t>
            </a:r>
            <a:r>
              <a:rPr lang="en-US" sz="1800" smtClean="0"/>
              <a:t> for </a:t>
            </a:r>
            <a:r>
              <a:rPr lang="en-US" sz="1800"/>
              <a:t>a class with no </a:t>
            </a:r>
            <a:r>
              <a:rPr lang="en-US" sz="1800" err="1"/>
              <a:t>supertypes</a:t>
            </a:r>
            <a:r>
              <a:rPr lang="en-US" sz="1800"/>
              <a:t> </a:t>
            </a:r>
            <a:r>
              <a:rPr lang="en-US" sz="1800" smtClean="0"/>
              <a:t>declared</a:t>
            </a:r>
          </a:p>
          <a:p>
            <a:pPr lvl="1"/>
            <a:r>
              <a:rPr lang="en-US" sz="1800" i="1">
                <a:latin typeface="Menlo Regular"/>
                <a:cs typeface="Menlo Regular"/>
              </a:rPr>
              <a:t>Any</a:t>
            </a:r>
            <a:r>
              <a:rPr lang="en-US" sz="1800">
                <a:cs typeface="Menlo Regular"/>
              </a:rPr>
              <a:t> is not </a:t>
            </a:r>
            <a:r>
              <a:rPr lang="en-US" sz="1800" err="1">
                <a:cs typeface="Menlo Regular"/>
              </a:rPr>
              <a:t>java.lang.Object</a:t>
            </a:r>
            <a:r>
              <a:rPr lang="en-US" sz="1800">
                <a:cs typeface="Menlo Regular"/>
              </a:rPr>
              <a:t>; in particular</a:t>
            </a:r>
            <a:r>
              <a:rPr lang="en-US" sz="1800" smtClean="0">
                <a:cs typeface="Menlo Regular"/>
              </a:rPr>
              <a:t>, </a:t>
            </a:r>
            <a:r>
              <a:rPr lang="en-US" sz="1800">
                <a:cs typeface="Menlo Regular"/>
              </a:rPr>
              <a:t>it has only three member </a:t>
            </a:r>
            <a:r>
              <a:rPr lang="en-US" sz="1800" smtClean="0">
                <a:cs typeface="Menlo Regular"/>
              </a:rPr>
              <a:t>functions</a:t>
            </a:r>
          </a:p>
          <a:p>
            <a:pPr lvl="2"/>
            <a:r>
              <a:rPr lang="en-US" sz="1800" i="1" smtClean="0">
                <a:ea typeface="Menlo" charset="0"/>
                <a:cs typeface="Menlo" charset="0"/>
              </a:rPr>
              <a:t>equals</a:t>
            </a:r>
            <a:r>
              <a:rPr lang="en-US" sz="1800" smtClean="0">
                <a:ea typeface="Menlo" charset="0"/>
                <a:cs typeface="Menlo" charset="0"/>
              </a:rPr>
              <a:t>()</a:t>
            </a:r>
            <a:r>
              <a:rPr lang="en-US" sz="1800" smtClean="0">
                <a:cs typeface="Menlo Regular"/>
              </a:rPr>
              <a:t>,  </a:t>
            </a:r>
            <a:r>
              <a:rPr lang="en-US" sz="1800" i="1" err="1" smtClean="0">
                <a:ea typeface="Menlo" charset="0"/>
                <a:cs typeface="Menlo" charset="0"/>
              </a:rPr>
              <a:t>hashCode</a:t>
            </a:r>
            <a:r>
              <a:rPr lang="en-US" sz="1800" smtClean="0">
                <a:ea typeface="Menlo" charset="0"/>
                <a:cs typeface="Menlo" charset="0"/>
              </a:rPr>
              <a:t>()</a:t>
            </a:r>
            <a:r>
              <a:rPr lang="en-US" sz="1800" smtClean="0">
                <a:cs typeface="Menlo Regular"/>
              </a:rPr>
              <a:t>,  </a:t>
            </a:r>
            <a:r>
              <a:rPr lang="en-US" sz="1800" i="1" err="1" smtClean="0">
                <a:ea typeface="Menlo" charset="0"/>
                <a:cs typeface="Menlo" charset="0"/>
              </a:rPr>
              <a:t>toString</a:t>
            </a:r>
            <a:r>
              <a:rPr lang="en-US" sz="1800" smtClean="0">
                <a:ea typeface="Menlo" charset="0"/>
                <a:cs typeface="Menlo" charset="0"/>
              </a:rPr>
              <a:t>()</a:t>
            </a:r>
          </a:p>
          <a:p>
            <a:r>
              <a:rPr lang="en-US" sz="1800" smtClean="0">
                <a:cs typeface="Menlo Regular"/>
              </a:rPr>
              <a:t>All classes in Kotlin are </a:t>
            </a:r>
            <a:r>
              <a:rPr lang="en-US" sz="1800" i="1" smtClean="0">
                <a:latin typeface="Menlo Regular"/>
                <a:cs typeface="Menlo Regular"/>
              </a:rPr>
              <a:t>final</a:t>
            </a:r>
            <a:r>
              <a:rPr lang="en-US" sz="1800" smtClean="0">
                <a:cs typeface="Menlo Regular"/>
              </a:rPr>
              <a:t> by default, unless modified with </a:t>
            </a:r>
            <a:r>
              <a:rPr lang="en-US" sz="1800" i="1" smtClean="0">
                <a:latin typeface="Menlo Regular"/>
                <a:cs typeface="Menlo Regular"/>
              </a:rPr>
              <a:t>open</a:t>
            </a:r>
            <a:endParaRPr lang="en-US" sz="1800" smtClean="0">
              <a:cs typeface="Menlo Regular"/>
            </a:endParaRPr>
          </a:p>
          <a:p>
            <a:pPr lvl="1"/>
            <a:r>
              <a:rPr lang="en-US" sz="1800" smtClean="0">
                <a:cs typeface="Menlo Regular"/>
              </a:rPr>
              <a:t>Effective Java</a:t>
            </a:r>
            <a:r>
              <a:rPr lang="en-US" sz="1800">
                <a:cs typeface="Menlo Regular"/>
              </a:rPr>
              <a:t>, Item 17: </a:t>
            </a:r>
            <a:r>
              <a:rPr lang="en-US" sz="1800" i="1">
                <a:cs typeface="Menlo Regular"/>
              </a:rPr>
              <a:t>Design and document for inheritance or else prohibit </a:t>
            </a:r>
            <a:r>
              <a:rPr lang="en-US" sz="1800" i="1" smtClean="0">
                <a:cs typeface="Menlo Regular"/>
              </a:rPr>
              <a:t>it</a:t>
            </a:r>
            <a:endParaRPr lang="en-US" sz="1800" smtClean="0">
              <a:cs typeface="Menlo Regular"/>
            </a:endParaRPr>
          </a:p>
          <a:p>
            <a:pPr marL="0" indent="0">
              <a:buNone/>
            </a:pPr>
            <a:endParaRPr lang="en-US" sz="800" smtClean="0">
              <a:cs typeface="Menlo Regular"/>
            </a:endParaRPr>
          </a:p>
          <a:p>
            <a:pPr marL="0" indent="0">
              <a:buNone/>
            </a:pPr>
            <a:r>
              <a:rPr lang="en-US" sz="1800" smtClean="0">
                <a:cs typeface="Menlo Regular"/>
              </a:rPr>
              <a:t>Overriding Members</a:t>
            </a:r>
          </a:p>
          <a:p>
            <a:pPr>
              <a:buFont typeface="Arial"/>
              <a:buChar char="•"/>
            </a:pPr>
            <a:r>
              <a:rPr lang="en-US" sz="1800" i="1" smtClean="0">
                <a:latin typeface="Menlo Regular"/>
                <a:cs typeface="Menlo Regular"/>
              </a:rPr>
              <a:t>override</a:t>
            </a:r>
            <a:r>
              <a:rPr lang="en-US" sz="1800" smtClean="0">
                <a:cs typeface="Menlo Regular"/>
              </a:rPr>
              <a:t> “annotation” (Kotlin sometimes calls it </a:t>
            </a:r>
            <a:r>
              <a:rPr lang="en-US" sz="1800">
                <a:cs typeface="Menlo Regular"/>
              </a:rPr>
              <a:t>“modifier”) </a:t>
            </a:r>
            <a:r>
              <a:rPr lang="en-US" sz="1800" smtClean="0">
                <a:cs typeface="Menlo Regular"/>
              </a:rPr>
              <a:t>is required to override an </a:t>
            </a:r>
            <a:r>
              <a:rPr lang="en-US" sz="1800" i="1">
                <a:cs typeface="Menlo Regular"/>
              </a:rPr>
              <a:t>open</a:t>
            </a:r>
            <a:r>
              <a:rPr lang="en-US" sz="1800">
                <a:cs typeface="Menlo Regular"/>
              </a:rPr>
              <a:t> </a:t>
            </a:r>
            <a:r>
              <a:rPr lang="en-US" sz="1800" smtClean="0">
                <a:cs typeface="Menlo Regular"/>
              </a:rPr>
              <a:t>member of base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…2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32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CC7832"/>
                </a:solidFill>
                <a:latin typeface="Menlo"/>
              </a:rPr>
              <a:t>class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AlbumSearchActivity 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: AppCompatActivity()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,</a:t>
            </a:r>
            <a:br>
              <a:rPr lang="en-US" sz="1800">
                <a:solidFill>
                  <a:srgbClr val="CC7832"/>
                </a:solidFill>
                <a:latin typeface="Menlo"/>
              </a:rPr>
            </a:br>
            <a:r>
              <a:rPr lang="en-US" sz="180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SearchView.OnQueryTextListener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 {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    ...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} </a:t>
            </a:r>
          </a:p>
          <a:p>
            <a:r>
              <a:rPr lang="en-US" sz="1800" smtClean="0">
                <a:cs typeface="Menlo Regular"/>
              </a:rPr>
              <a:t>Declare a </a:t>
            </a:r>
            <a:r>
              <a:rPr lang="en-US" sz="1800" err="1" smtClean="0">
                <a:cs typeface="Menlo Regular"/>
              </a:rPr>
              <a:t>supertype</a:t>
            </a:r>
            <a:r>
              <a:rPr lang="en-US" sz="1800" smtClean="0">
                <a:cs typeface="Menlo Regular"/>
              </a:rPr>
              <a:t> by placing </a:t>
            </a:r>
            <a:r>
              <a:rPr lang="en-US" sz="1800" i="1" smtClean="0">
                <a:cs typeface="Menlo Regular"/>
              </a:rPr>
              <a:t>base type</a:t>
            </a:r>
            <a:r>
              <a:rPr lang="en-US" sz="1800" smtClean="0">
                <a:cs typeface="Menlo Regular"/>
              </a:rPr>
              <a:t> after a (space and) colon in class header</a:t>
            </a:r>
          </a:p>
          <a:p>
            <a:r>
              <a:rPr lang="en-US" sz="1800" smtClean="0">
                <a:cs typeface="Menlo Regular"/>
              </a:rPr>
              <a:t>If class has a primary constructor, base type </a:t>
            </a:r>
            <a:r>
              <a:rPr lang="en-US" sz="1800" i="1" smtClean="0">
                <a:cs typeface="Menlo Regular"/>
              </a:rPr>
              <a:t>must</a:t>
            </a:r>
            <a:r>
              <a:rPr lang="en-US" sz="1800" smtClean="0">
                <a:cs typeface="Menlo Regular"/>
              </a:rPr>
              <a:t> be initialized in the declaration</a:t>
            </a:r>
          </a:p>
          <a:p>
            <a:r>
              <a:rPr lang="en-US" sz="1800" smtClean="0">
                <a:cs typeface="Menlo Regular"/>
              </a:rPr>
              <a:t>Our </a:t>
            </a:r>
            <a:r>
              <a:rPr lang="en-US" sz="1800" i="1">
                <a:solidFill>
                  <a:srgbClr val="A9B7C6"/>
                </a:solidFill>
                <a:latin typeface="Menlo"/>
              </a:rPr>
              <a:t>AlbumSearchActivity</a:t>
            </a:r>
            <a:r>
              <a:rPr lang="en-US" sz="1800">
                <a:solidFill>
                  <a:srgbClr val="A9B7C6"/>
                </a:solidFill>
                <a:cs typeface="Menlo Regular"/>
              </a:rPr>
              <a:t> </a:t>
            </a:r>
            <a:r>
              <a:rPr lang="en-US" sz="1800" smtClean="0">
                <a:cs typeface="Menlo Regular"/>
              </a:rPr>
              <a:t>class</a:t>
            </a:r>
          </a:p>
          <a:p>
            <a:pPr lvl="1"/>
            <a:r>
              <a:rPr lang="en-US" sz="1800" smtClean="0">
                <a:cs typeface="Menlo Regular"/>
              </a:rPr>
              <a:t>inherits from the Support Library’s </a:t>
            </a:r>
            <a:r>
              <a:rPr lang="en-US" sz="1800" i="1" smtClean="0">
                <a:latin typeface="Menlo Regular"/>
                <a:cs typeface="Menlo Regular"/>
              </a:rPr>
              <a:t>AppCompatActivity</a:t>
            </a:r>
            <a:r>
              <a:rPr lang="en-US" sz="1800" smtClean="0">
                <a:cs typeface="Menlo Regular"/>
              </a:rPr>
              <a:t> class, which is initialized by calling its no-argument constructor</a:t>
            </a:r>
          </a:p>
          <a:p>
            <a:pPr lvl="1"/>
            <a:r>
              <a:rPr lang="en-US" sz="1800" smtClean="0">
                <a:cs typeface="Menlo Regular"/>
              </a:rPr>
              <a:t>also implements the </a:t>
            </a:r>
            <a:r>
              <a:rPr lang="en-US" sz="1800" smtClean="0">
                <a:latin typeface="Menlo Regular"/>
                <a:cs typeface="Menlo Regular"/>
              </a:rPr>
              <a:t>SearchView.OnQueryTextListener</a:t>
            </a:r>
            <a:r>
              <a:rPr lang="en-US" sz="1800" smtClean="0">
                <a:cs typeface="Menlo Regular"/>
              </a:rPr>
              <a:t> </a:t>
            </a:r>
            <a:r>
              <a:rPr lang="en-US" sz="1800" i="1" smtClean="0">
                <a:cs typeface="Menlo Regular"/>
              </a:rPr>
              <a:t>interface</a:t>
            </a:r>
            <a:endParaRPr lang="en-US" sz="1800" i="1" smtClean="0">
              <a:latin typeface="Menlo Regular"/>
              <a:cs typeface="Menlo Regular"/>
            </a:endParaRPr>
          </a:p>
          <a:p>
            <a:pPr lvl="1"/>
            <a:endParaRPr lang="en-US" sz="180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55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1800" y="1600200"/>
            <a:ext cx="8293100" cy="4165600"/>
          </a:xfrm>
        </p:spPr>
        <p:txBody>
          <a:bodyPr>
            <a:normAutofit/>
          </a:bodyPr>
          <a:lstStyle/>
          <a:p>
            <a:r>
              <a:rPr lang="en-US" sz="1800" smtClean="0"/>
              <a:t>Classes in Kotlin can have </a:t>
            </a:r>
            <a:r>
              <a:rPr lang="en-US" sz="1800" i="1" smtClean="0"/>
              <a:t>properties</a:t>
            </a:r>
            <a:r>
              <a:rPr lang="en-US" sz="1800" smtClean="0"/>
              <a:t> (fields in Java)</a:t>
            </a:r>
          </a:p>
          <a:p>
            <a:pPr lvl="1"/>
            <a:r>
              <a:rPr lang="en-US" sz="1800" smtClean="0"/>
              <a:t>can be read</a:t>
            </a:r>
            <a:r>
              <a:rPr lang="en-US" sz="1800"/>
              <a:t>-only </a:t>
            </a:r>
            <a:r>
              <a:rPr lang="en-US" sz="1800" i="1" err="1" smtClean="0">
                <a:latin typeface="Menlo Regular"/>
                <a:cs typeface="Menlo Regular"/>
              </a:rPr>
              <a:t>val</a:t>
            </a:r>
            <a:r>
              <a:rPr lang="en-US" sz="1800" i="1" smtClean="0">
                <a:cs typeface="Menlo Regular"/>
              </a:rPr>
              <a:t> </a:t>
            </a:r>
            <a:r>
              <a:rPr lang="en-US" sz="1800" smtClean="0">
                <a:cs typeface="Menlo Regular"/>
              </a:rPr>
              <a:t>or</a:t>
            </a:r>
            <a:r>
              <a:rPr lang="en-US" sz="1800" smtClean="0"/>
              <a:t> mutable </a:t>
            </a:r>
            <a:r>
              <a:rPr lang="en-US" sz="1800" i="1" err="1" smtClean="0">
                <a:latin typeface="Menlo Regular"/>
                <a:cs typeface="Menlo Regular"/>
              </a:rPr>
              <a:t>var</a:t>
            </a:r>
            <a:r>
              <a:rPr lang="en-US" sz="1800">
                <a:cs typeface="Menlo Regular"/>
              </a:rPr>
              <a:t> </a:t>
            </a:r>
            <a:r>
              <a:rPr lang="en-US" sz="1800" smtClean="0">
                <a:cs typeface="Menlo Regular"/>
              </a:rPr>
              <a:t>(just l</a:t>
            </a:r>
            <a:r>
              <a:rPr lang="en-US" sz="1800" smtClean="0"/>
              <a:t>ike for </a:t>
            </a:r>
            <a:r>
              <a:rPr lang="en-US" sz="1800"/>
              <a:t>local </a:t>
            </a:r>
            <a:r>
              <a:rPr lang="en-US" sz="1800" smtClean="0"/>
              <a:t>variables) </a:t>
            </a:r>
            <a:endParaRPr lang="en-US" sz="1800" smtClean="0">
              <a:cs typeface="Menlo Regular"/>
            </a:endParaRPr>
          </a:p>
          <a:p>
            <a:r>
              <a:rPr lang="en-US" sz="1800" smtClean="0">
                <a:cs typeface="Menlo Regular"/>
              </a:rPr>
              <a:t>Declare property with optional initializer, getter or setter</a:t>
            </a:r>
          </a:p>
          <a:p>
            <a:pPr lvl="1"/>
            <a:r>
              <a:rPr lang="en-US" sz="1800" smtClean="0">
                <a:cs typeface="Menlo Regular"/>
              </a:rPr>
              <a:t>e.g. syntax to declare a </a:t>
            </a:r>
            <a:r>
              <a:rPr lang="en-US" sz="1800" i="1" err="1" smtClean="0">
                <a:cs typeface="Menlo Regular"/>
              </a:rPr>
              <a:t>var</a:t>
            </a:r>
            <a:r>
              <a:rPr lang="en-US" sz="1800" smtClean="0">
                <a:cs typeface="Menlo Regular"/>
              </a:rPr>
              <a:t> property:</a:t>
            </a:r>
          </a:p>
          <a:p>
            <a:pPr marL="800100" lvl="2" indent="0">
              <a:buNone/>
            </a:pPr>
            <a:r>
              <a:rPr lang="en-US" sz="1800" err="1" smtClean="0">
                <a:solidFill>
                  <a:srgbClr val="CC7832"/>
                </a:solidFill>
                <a:latin typeface="Menlo"/>
              </a:rPr>
              <a:t>var</a:t>
            </a:r>
            <a:r>
              <a:rPr lang="en-US" sz="1800" b="1" smtClean="0"/>
              <a:t> </a:t>
            </a:r>
            <a:r>
              <a:rPr lang="en-US" sz="1800" b="1"/>
              <a:t>&lt;</a:t>
            </a:r>
            <a:r>
              <a:rPr lang="en-US" sz="1800" b="1" err="1"/>
              <a:t>propertyName</a:t>
            </a:r>
            <a:r>
              <a:rPr lang="en-US" sz="1800" b="1"/>
              <a:t>&gt;: &lt;</a:t>
            </a:r>
            <a:r>
              <a:rPr lang="en-US" sz="1800" b="1" err="1"/>
              <a:t>PropertyType</a:t>
            </a:r>
            <a:r>
              <a:rPr lang="en-US" sz="1800" b="1"/>
              <a:t>&gt; [= &lt;</a:t>
            </a:r>
            <a:r>
              <a:rPr lang="en-US" sz="1800" b="1" err="1"/>
              <a:t>property_initializer</a:t>
            </a:r>
            <a:r>
              <a:rPr lang="en-US" sz="1800" b="1"/>
              <a:t>&gt;]</a:t>
            </a:r>
          </a:p>
          <a:p>
            <a:pPr marL="800100" lvl="2" indent="0">
              <a:buNone/>
            </a:pPr>
            <a:r>
              <a:rPr lang="en-US" sz="1800" b="1">
                <a:latin typeface="Menlo Regular"/>
                <a:cs typeface="Menlo Regular"/>
              </a:rPr>
              <a:t>  </a:t>
            </a:r>
            <a:r>
              <a:rPr lang="en-US" sz="1800" b="1"/>
              <a:t>[&lt;getter&gt;]</a:t>
            </a:r>
          </a:p>
          <a:p>
            <a:pPr marL="800100" lvl="2" indent="0">
              <a:buNone/>
            </a:pPr>
            <a:r>
              <a:rPr lang="en-US" sz="1800" b="1">
                <a:latin typeface="Menlo Regular"/>
                <a:cs typeface="Menlo Regular"/>
              </a:rPr>
              <a:t>  </a:t>
            </a:r>
            <a:r>
              <a:rPr lang="en-US" sz="1800" b="1"/>
              <a:t>[&lt;setter&gt;</a:t>
            </a:r>
            <a:r>
              <a:rPr lang="en-US" sz="1800" b="1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41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Properties </a:t>
            </a:r>
            <a:r>
              <a:rPr lang="is-IS" smtClean="0"/>
              <a:t>…2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1800" y="1600200"/>
            <a:ext cx="8293100" cy="4165600"/>
          </a:xfrm>
        </p:spPr>
        <p:txBody>
          <a:bodyPr>
            <a:normAutofit/>
          </a:bodyPr>
          <a:lstStyle/>
          <a:p>
            <a:pPr marL="285750"/>
            <a:r>
              <a:rPr lang="en-US" sz="1800" smtClean="0"/>
              <a:t>To use </a:t>
            </a:r>
            <a:r>
              <a:rPr lang="en-US" sz="1800"/>
              <a:t>class </a:t>
            </a:r>
            <a:r>
              <a:rPr lang="en-US" sz="1800" smtClean="0"/>
              <a:t>properties:</a:t>
            </a:r>
          </a:p>
          <a:p>
            <a:pPr marL="685800" lvl="1"/>
            <a:r>
              <a:rPr lang="en-US" sz="1800" smtClean="0"/>
              <a:t>simply refer to them by name with </a:t>
            </a:r>
            <a:r>
              <a:rPr lang="en-US" sz="1800" i="1" smtClean="0"/>
              <a:t>dot</a:t>
            </a:r>
            <a:r>
              <a:rPr lang="en-US" sz="1800" smtClean="0"/>
              <a:t> notation (like Java fields)</a:t>
            </a:r>
          </a:p>
          <a:p>
            <a:pPr marL="285750"/>
            <a:r>
              <a:rPr lang="en-US" sz="1800" smtClean="0"/>
              <a:t>See reference docs for much more, e.g.</a:t>
            </a:r>
          </a:p>
          <a:p>
            <a:pPr marL="685800" lvl="1"/>
            <a:r>
              <a:rPr lang="en-US" sz="1800" smtClean="0"/>
              <a:t>writing custom getters and setters with Backing Fields and Backing Properties</a:t>
            </a:r>
          </a:p>
          <a:p>
            <a:pPr marL="685800" lvl="1"/>
            <a:r>
              <a:rPr lang="en-US" sz="1800" smtClean="0"/>
              <a:t>Delegated Properties (e.g. to implement lazy evaluation of properties, etc. 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249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Visibility Modifiers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046794"/>
          </a:xfrm>
        </p:spPr>
        <p:txBody>
          <a:bodyPr>
            <a:normAutofit/>
          </a:bodyPr>
          <a:lstStyle/>
          <a:p>
            <a:r>
              <a:rPr lang="en-US" sz="1800"/>
              <a:t>i</a:t>
            </a:r>
            <a:r>
              <a:rPr lang="en-US" sz="1800" smtClean="0"/>
              <a:t>nterfaces, classes, objects, </a:t>
            </a:r>
            <a:r>
              <a:rPr lang="en-US" sz="1800"/>
              <a:t>constructors, </a:t>
            </a:r>
            <a:r>
              <a:rPr lang="en-US" sz="1800" smtClean="0"/>
              <a:t>functions, </a:t>
            </a:r>
            <a:r>
              <a:rPr lang="en-US" sz="1800"/>
              <a:t>properties and their </a:t>
            </a:r>
            <a:r>
              <a:rPr lang="en-US" sz="1800" smtClean="0"/>
              <a:t>setters (getters have same visibility as properties themselves) -- can </a:t>
            </a:r>
            <a:r>
              <a:rPr lang="en-US" sz="1800"/>
              <a:t>have </a:t>
            </a:r>
            <a:r>
              <a:rPr lang="en-US" sz="1800" i="1"/>
              <a:t>visibility </a:t>
            </a:r>
            <a:r>
              <a:rPr lang="en-US" sz="1800" i="1" smtClean="0"/>
              <a:t>modifiers</a:t>
            </a:r>
          </a:p>
          <a:p>
            <a:r>
              <a:rPr lang="en-US" sz="1800" smtClean="0"/>
              <a:t>Four </a:t>
            </a:r>
            <a:r>
              <a:rPr lang="en-US" sz="1800"/>
              <a:t>visibility modifiers in Kotlin</a:t>
            </a:r>
            <a:r>
              <a:rPr lang="en-US" sz="1800" smtClean="0"/>
              <a:t>:</a:t>
            </a:r>
          </a:p>
          <a:p>
            <a:pPr lvl="1"/>
            <a:r>
              <a:rPr lang="en-US" sz="1800" i="1" smtClean="0"/>
              <a:t>private</a:t>
            </a:r>
            <a:endParaRPr lang="en-US" sz="1800" smtClean="0"/>
          </a:p>
          <a:p>
            <a:pPr lvl="1"/>
            <a:r>
              <a:rPr lang="en-US" sz="1800" i="1" smtClean="0"/>
              <a:t>protected</a:t>
            </a:r>
            <a:endParaRPr lang="en-US" sz="1800" smtClean="0"/>
          </a:p>
          <a:p>
            <a:pPr lvl="1"/>
            <a:r>
              <a:rPr lang="en-US" sz="1800" i="1" smtClean="0"/>
              <a:t>internal</a:t>
            </a:r>
            <a:endParaRPr lang="en-US" sz="1800" smtClean="0"/>
          </a:p>
          <a:p>
            <a:pPr lvl="2"/>
            <a:r>
              <a:rPr lang="en-US" sz="1800" smtClean="0"/>
              <a:t>set of Kotlin files compiled together (a Maven project, a </a:t>
            </a:r>
            <a:r>
              <a:rPr lang="en-US" sz="1800" err="1" smtClean="0"/>
              <a:t>Gradle</a:t>
            </a:r>
            <a:r>
              <a:rPr lang="en-US" sz="1800" smtClean="0"/>
              <a:t> source set)</a:t>
            </a:r>
          </a:p>
          <a:p>
            <a:pPr lvl="1"/>
            <a:r>
              <a:rPr lang="en-US" sz="1800" i="1" smtClean="0"/>
              <a:t>public</a:t>
            </a:r>
          </a:p>
          <a:p>
            <a:r>
              <a:rPr lang="en-US" sz="1800" smtClean="0"/>
              <a:t>Default </a:t>
            </a:r>
            <a:r>
              <a:rPr lang="en-US" sz="1800"/>
              <a:t>visibility, </a:t>
            </a:r>
            <a:r>
              <a:rPr lang="en-US" sz="1800" smtClean="0"/>
              <a:t>if </a:t>
            </a:r>
            <a:r>
              <a:rPr lang="en-US" sz="1800"/>
              <a:t>there is no explicit modifier, is </a:t>
            </a:r>
            <a:r>
              <a:rPr lang="en-US" sz="1800" i="1" smtClean="0"/>
              <a:t>public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872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08051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Kotlin provides ability to extend a class with new functionality without having to inherit from the class (or use any kind of design pattern such as Decorator)</a:t>
            </a:r>
          </a:p>
          <a:p>
            <a:r>
              <a:rPr lang="en-US" sz="1800" dirty="0" smtClean="0"/>
              <a:t>Kotlin supports </a:t>
            </a:r>
            <a:r>
              <a:rPr lang="en-US" sz="1800" i="1" dirty="0" smtClean="0"/>
              <a:t>extension functions</a:t>
            </a:r>
            <a:r>
              <a:rPr lang="en-US" sz="1800" dirty="0" smtClean="0"/>
              <a:t> and </a:t>
            </a:r>
            <a:r>
              <a:rPr lang="en-US" sz="1800" i="1" dirty="0" smtClean="0"/>
              <a:t>extension properties</a:t>
            </a:r>
            <a:endParaRPr lang="en-US" sz="1800" dirty="0" smtClean="0"/>
          </a:p>
          <a:p>
            <a:r>
              <a:rPr lang="en-US" sz="1800" dirty="0" smtClean="0"/>
              <a:t>Extensions do not actually modify classes they extend (no new members inserted)</a:t>
            </a:r>
          </a:p>
          <a:p>
            <a:r>
              <a:rPr lang="en-US" sz="1800" dirty="0" smtClean="0"/>
              <a:t>Yet new functions are callable, new properties are accessible</a:t>
            </a:r>
          </a:p>
          <a:p>
            <a:pPr lvl="1"/>
            <a:r>
              <a:rPr lang="en-US" sz="1800" dirty="0" smtClean="0"/>
              <a:t>with the usual dot-notation on instances of that class</a:t>
            </a:r>
          </a:p>
          <a:p>
            <a:r>
              <a:rPr lang="en-US" sz="1800" dirty="0" smtClean="0"/>
              <a:t>If a class has a member method, and an extension function for same (class) Type has the same name and same argument signature -- class </a:t>
            </a:r>
            <a:r>
              <a:rPr lang="en-US" sz="1800" b="1" i="1" dirty="0" smtClean="0"/>
              <a:t>member always wins</a:t>
            </a:r>
          </a:p>
        </p:txBody>
      </p:sp>
    </p:spTree>
    <p:extLst>
      <p:ext uri="{BB962C8B-B14F-4D97-AF65-F5344CB8AC3E}">
        <p14:creationId xmlns:p14="http://schemas.microsoft.com/office/powerpoint/2010/main" val="12235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</a:t>
            </a:r>
            <a:r>
              <a:rPr lang="mr-IN" smtClean="0"/>
              <a:t>…</a:t>
            </a:r>
            <a:r>
              <a:rPr lang="en-US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34340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Extension </a:t>
            </a:r>
            <a:r>
              <a:rPr lang="en-US" sz="1800" i="1" dirty="0" smtClean="0"/>
              <a:t>functions</a:t>
            </a:r>
            <a:r>
              <a:rPr lang="en-US" sz="1800" dirty="0" smtClean="0"/>
              <a:t> are resolved </a:t>
            </a:r>
            <a:r>
              <a:rPr lang="en-US" sz="1800" dirty="0"/>
              <a:t>statically; they are not </a:t>
            </a:r>
            <a:r>
              <a:rPr lang="en-US" sz="1800" dirty="0" smtClean="0"/>
              <a:t>virtual</a:t>
            </a:r>
          </a:p>
          <a:p>
            <a:pPr lvl="1"/>
            <a:r>
              <a:rPr lang="en-US" sz="1800" dirty="0" smtClean="0"/>
              <a:t>So, function is determined at compile time by the type of the expression on which the function is invoked, not by the type at runtime</a:t>
            </a:r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FF8000"/>
                </a:solidFill>
                <a:latin typeface="Consolas-Bold" charset="0"/>
              </a:rPr>
              <a:t>open</a:t>
            </a:r>
            <a:r>
              <a:rPr lang="en-US" sz="1800" dirty="0">
                <a:solidFill>
                  <a:srgbClr val="FF8000"/>
                </a:solidFill>
                <a:latin typeface="Consolas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latin typeface="Consolas-Bold" charset="0"/>
              </a:rPr>
              <a:t>class</a:t>
            </a:r>
            <a:r>
              <a:rPr lang="en-US" sz="1800" dirty="0">
                <a:solidFill>
                  <a:srgbClr val="FF8000"/>
                </a:solidFill>
                <a:latin typeface="Consolas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onsolas" charset="0"/>
              </a:rPr>
              <a:t>C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8000"/>
                </a:solidFill>
                <a:latin typeface="Consolas-Bold" charset="0"/>
              </a:rPr>
              <a:t>class</a:t>
            </a:r>
            <a:r>
              <a:rPr lang="en-US" sz="1800" dirty="0" smtClean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nsolas" charset="0"/>
              </a:rPr>
              <a:t>D : </a:t>
            </a:r>
            <a:r>
              <a:rPr lang="en-US" sz="1800" dirty="0">
                <a:solidFill>
                  <a:srgbClr val="FFFFFF"/>
                </a:solidFill>
                <a:latin typeface="Consolas" charset="0"/>
              </a:rPr>
              <a:t>C()</a:t>
            </a:r>
          </a:p>
          <a:p>
            <a:pPr marL="0" indent="0">
              <a:buNone/>
            </a:pPr>
            <a:r>
              <a:rPr lang="mr-IN" sz="1800" b="1" dirty="0" err="1" smtClean="0">
                <a:solidFill>
                  <a:srgbClr val="FF8000"/>
                </a:solidFill>
                <a:latin typeface="Consolas-Bold" charset="0"/>
              </a:rPr>
              <a:t>fun</a:t>
            </a:r>
            <a:r>
              <a:rPr lang="mr-IN" sz="1800" dirty="0" smtClean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mr-IN" sz="1800" dirty="0" err="1">
                <a:solidFill>
                  <a:srgbClr val="FFFFFF"/>
                </a:solidFill>
                <a:latin typeface="Consolas" charset="0"/>
              </a:rPr>
              <a:t>C.foo</a:t>
            </a:r>
            <a:r>
              <a:rPr lang="mr-IN" sz="1800" dirty="0">
                <a:solidFill>
                  <a:srgbClr val="FFFFFF"/>
                </a:solidFill>
                <a:latin typeface="Consolas" charset="0"/>
              </a:rPr>
              <a:t>() = </a:t>
            </a:r>
            <a:r>
              <a:rPr lang="mr-IN" sz="1800" dirty="0">
                <a:solidFill>
                  <a:srgbClr val="138E02"/>
                </a:solidFill>
                <a:latin typeface="Consolas" charset="0"/>
              </a:rPr>
              <a:t>"</a:t>
            </a:r>
            <a:r>
              <a:rPr lang="mr-IN" sz="1800" dirty="0" err="1">
                <a:solidFill>
                  <a:srgbClr val="138E02"/>
                </a:solidFill>
                <a:latin typeface="Consolas" charset="0"/>
              </a:rPr>
              <a:t>c</a:t>
            </a:r>
            <a:r>
              <a:rPr lang="mr-IN" sz="1800" dirty="0">
                <a:solidFill>
                  <a:srgbClr val="138E02"/>
                </a:solidFill>
                <a:latin typeface="Consolas" charset="0"/>
              </a:rPr>
              <a:t>"</a:t>
            </a:r>
            <a:endParaRPr lang="mr-IN" sz="1800" dirty="0">
              <a:solidFill>
                <a:srgbClr val="262626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mr-IN" sz="1800" b="1" dirty="0" err="1" smtClean="0">
                <a:solidFill>
                  <a:srgbClr val="FF8000"/>
                </a:solidFill>
                <a:latin typeface="Consolas-Bold" charset="0"/>
              </a:rPr>
              <a:t>fun</a:t>
            </a:r>
            <a:r>
              <a:rPr lang="mr-IN" sz="1800" dirty="0" smtClean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mr-IN" sz="1800" dirty="0" err="1">
                <a:solidFill>
                  <a:srgbClr val="FFFFFF"/>
                </a:solidFill>
                <a:latin typeface="Consolas" charset="0"/>
              </a:rPr>
              <a:t>D.foo</a:t>
            </a:r>
            <a:r>
              <a:rPr lang="mr-IN" sz="1800" dirty="0">
                <a:solidFill>
                  <a:srgbClr val="FFFFFF"/>
                </a:solidFill>
                <a:latin typeface="Consolas" charset="0"/>
              </a:rPr>
              <a:t>() = </a:t>
            </a:r>
            <a:r>
              <a:rPr lang="mr-IN" sz="1800" dirty="0">
                <a:solidFill>
                  <a:srgbClr val="138E02"/>
                </a:solidFill>
                <a:latin typeface="Consolas" charset="0"/>
              </a:rPr>
              <a:t>"</a:t>
            </a:r>
            <a:r>
              <a:rPr lang="mr-IN" sz="1800" dirty="0" err="1">
                <a:solidFill>
                  <a:srgbClr val="138E02"/>
                </a:solidFill>
                <a:latin typeface="Consolas" charset="0"/>
              </a:rPr>
              <a:t>d</a:t>
            </a:r>
            <a:r>
              <a:rPr lang="mr-IN" sz="1800" dirty="0">
                <a:solidFill>
                  <a:srgbClr val="138E02"/>
                </a:solidFill>
                <a:latin typeface="Consolas" charset="0"/>
              </a:rPr>
              <a:t>"</a:t>
            </a:r>
            <a:endParaRPr lang="mr-IN" sz="1800" dirty="0">
              <a:solidFill>
                <a:srgbClr val="262626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8000"/>
                </a:solidFill>
                <a:latin typeface="Consolas-Bold" charset="0"/>
              </a:rPr>
              <a:t>fun</a:t>
            </a:r>
            <a:r>
              <a:rPr lang="en-US" sz="1800" dirty="0" smtClean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charset="0"/>
              </a:rPr>
              <a:t>printFoo</a:t>
            </a:r>
            <a:r>
              <a:rPr lang="en-US" sz="1800" dirty="0">
                <a:solidFill>
                  <a:srgbClr val="FFFFFF"/>
                </a:solidFill>
                <a:latin typeface="Consolas" charset="0"/>
              </a:rPr>
              <a:t>(c: C) </a:t>
            </a:r>
            <a:r>
              <a:rPr lang="en-US" sz="1800" dirty="0" smtClean="0">
                <a:solidFill>
                  <a:srgbClr val="FFFFFF"/>
                </a:solidFill>
                <a:latin typeface="Consolas" charset="0"/>
              </a:rPr>
              <a:t>{ </a:t>
            </a:r>
            <a:r>
              <a:rPr lang="en-US" sz="1800" dirty="0" err="1" smtClean="0">
                <a:solidFill>
                  <a:srgbClr val="FFFFFF"/>
                </a:solidFill>
                <a:latin typeface="Consolas" charset="0"/>
              </a:rPr>
              <a:t>println</a:t>
            </a:r>
            <a:r>
              <a:rPr lang="en-US" sz="1800" dirty="0" smtClean="0">
                <a:solidFill>
                  <a:srgbClr val="FFFFFF"/>
                </a:solidFill>
                <a:latin typeface="Consolas" charset="0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Consolas" charset="0"/>
              </a:rPr>
              <a:t>c.foo</a:t>
            </a:r>
            <a:r>
              <a:rPr lang="en-US" sz="1800" dirty="0" smtClean="0">
                <a:solidFill>
                  <a:srgbClr val="FFFFFF"/>
                </a:solidFill>
                <a:latin typeface="Consolas" charset="0"/>
              </a:rPr>
              <a:t>()) 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Consolas" charset="0"/>
              </a:rPr>
              <a:t>printFoo</a:t>
            </a:r>
            <a:r>
              <a:rPr lang="en-US" sz="1800" dirty="0" smtClean="0">
                <a:solidFill>
                  <a:srgbClr val="FFFFFF"/>
                </a:solidFill>
                <a:latin typeface="Consolas" charset="0"/>
              </a:rPr>
              <a:t>(D())  // prints </a:t>
            </a:r>
            <a:r>
              <a:rPr lang="mr-IN" sz="1800" dirty="0">
                <a:solidFill>
                  <a:srgbClr val="138E02"/>
                </a:solidFill>
                <a:latin typeface="Consolas" charset="0"/>
              </a:rPr>
              <a:t>"</a:t>
            </a:r>
            <a:r>
              <a:rPr lang="mr-IN" sz="1800" dirty="0" err="1">
                <a:solidFill>
                  <a:srgbClr val="138E02"/>
                </a:solidFill>
                <a:latin typeface="Consolas" charset="0"/>
              </a:rPr>
              <a:t>c</a:t>
            </a:r>
            <a:r>
              <a:rPr lang="mr-IN" sz="1800" dirty="0">
                <a:solidFill>
                  <a:srgbClr val="138E02"/>
                </a:solidFill>
                <a:latin typeface="Consolas" charset="0"/>
              </a:rPr>
              <a:t>"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…3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Most of the time, we define extensions at the top level, i.e. directly under packages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8000"/>
                </a:solidFill>
                <a:latin typeface="Menlo Regular"/>
                <a:cs typeface="Menlo Regular"/>
              </a:rPr>
              <a:t>package </a:t>
            </a:r>
            <a:r>
              <a:rPr lang="en-US" sz="1800" smtClean="0">
                <a:solidFill>
                  <a:srgbClr val="FFFFFF"/>
                </a:solidFill>
                <a:latin typeface="Menlo Regular"/>
                <a:cs typeface="Menlo Regular"/>
              </a:rPr>
              <a:t>foo.bar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8000"/>
                </a:solidFill>
                <a:latin typeface="Menlo Regular"/>
                <a:cs typeface="Menlo Regular"/>
              </a:rPr>
              <a:t>public fun</a:t>
            </a:r>
            <a:r>
              <a:rPr lang="en-US" sz="1800" smtClean="0">
                <a:latin typeface="Menlo Regular"/>
                <a:cs typeface="Menlo Regular"/>
              </a:rPr>
              <a:t> Baz.</a:t>
            </a:r>
            <a:r>
              <a:rPr lang="en-US" sz="1800" smtClean="0">
                <a:solidFill>
                  <a:srgbClr val="FFB506"/>
                </a:solidFill>
                <a:latin typeface="Menlo Regular"/>
                <a:cs typeface="Menlo Regular"/>
              </a:rPr>
              <a:t>goo</a:t>
            </a:r>
            <a:r>
              <a:rPr lang="en-US" sz="1800" smtClean="0">
                <a:latin typeface="Menlo Regular"/>
                <a:cs typeface="Menlo Regular"/>
              </a:rPr>
              <a:t>() { ... }</a:t>
            </a:r>
          </a:p>
          <a:p>
            <a:pPr marL="0" indent="0">
              <a:buNone/>
            </a:pPr>
            <a:endParaRPr lang="en-US" sz="800" smtClean="0"/>
          </a:p>
          <a:p>
            <a:pPr>
              <a:buFont typeface="Arial"/>
              <a:buChar char="•"/>
            </a:pPr>
            <a:r>
              <a:rPr lang="en-US" sz="1800" smtClean="0"/>
              <a:t>We need to import it at the call site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8000"/>
                </a:solidFill>
                <a:latin typeface="Menlo Regular"/>
                <a:cs typeface="Menlo Regular"/>
              </a:rPr>
              <a:t>package</a:t>
            </a:r>
            <a:r>
              <a:rPr lang="en-US" sz="1800" smtClean="0">
                <a:latin typeface="Menlo Regular"/>
                <a:cs typeface="Menlo Regular"/>
              </a:rPr>
              <a:t> com.example.usage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8000"/>
                </a:solidFill>
                <a:latin typeface="Menlo Regular"/>
                <a:cs typeface="Menlo Regular"/>
              </a:rPr>
              <a:t>import</a:t>
            </a:r>
            <a:r>
              <a:rPr lang="en-US" sz="1800" smtClean="0">
                <a:latin typeface="Menlo Regular"/>
                <a:cs typeface="Menlo Regular"/>
              </a:rPr>
              <a:t> foo.bar.goo</a:t>
            </a:r>
            <a:endParaRPr lang="en-US" sz="180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FF8000"/>
                </a:solidFill>
                <a:latin typeface="Menlo Regular"/>
                <a:cs typeface="Menlo Regular"/>
              </a:rPr>
              <a:t>fun</a:t>
            </a:r>
            <a:r>
              <a:rPr lang="en-US" sz="1800" smtClean="0">
                <a:latin typeface="Menlo Regular"/>
                <a:cs typeface="Menlo Regular"/>
              </a:rPr>
              <a:t> </a:t>
            </a:r>
            <a:r>
              <a:rPr lang="en-US" sz="1800" smtClean="0">
                <a:solidFill>
                  <a:srgbClr val="FFB506"/>
                </a:solidFill>
                <a:latin typeface="Menlo Regular"/>
                <a:cs typeface="Menlo Regular"/>
              </a:rPr>
              <a:t>usage</a:t>
            </a:r>
            <a:r>
              <a:rPr lang="en-US" sz="1800" smtClean="0">
                <a:latin typeface="Menlo Regular"/>
                <a:cs typeface="Menlo Regular"/>
              </a:rPr>
              <a:t>(baz: Baz) {</a:t>
            </a:r>
          </a:p>
          <a:p>
            <a:pPr marL="0" indent="0">
              <a:buNone/>
            </a:pPr>
            <a:r>
              <a:rPr lang="en-US" sz="1800" smtClean="0">
                <a:latin typeface="Menlo Regular"/>
                <a:cs typeface="Menlo Regular"/>
              </a:rPr>
              <a:t>  baz.goo()</a:t>
            </a:r>
            <a:endParaRPr lang="en-US" sz="180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>
                <a:latin typeface="Menlo Regular"/>
                <a:cs typeface="Menlo Regular"/>
              </a:rPr>
              <a:t>}</a:t>
            </a:r>
            <a:endParaRPr lang="en-US" sz="180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…4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398381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Extension Functions</a:t>
            </a:r>
          </a:p>
          <a:p>
            <a:pPr>
              <a:buFont typeface="Arial"/>
              <a:buChar char="•"/>
            </a:pPr>
            <a:r>
              <a:rPr lang="en-US" sz="1800" dirty="0"/>
              <a:t>Need to prefix its name with a </a:t>
            </a:r>
            <a:r>
              <a:rPr lang="en-US" sz="1800" i="1" dirty="0"/>
              <a:t>receiver type</a:t>
            </a:r>
            <a:r>
              <a:rPr lang="en-US" sz="1800" dirty="0"/>
              <a:t>, i.e. the type being </a:t>
            </a:r>
            <a:r>
              <a:rPr lang="en-US" sz="1800" dirty="0" smtClean="0"/>
              <a:t>extended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Example: the </a:t>
            </a:r>
            <a:r>
              <a:rPr lang="en-US" sz="1800" i="1" dirty="0" smtClean="0">
                <a:latin typeface="Menlo Regular"/>
                <a:cs typeface="Menlo Regular"/>
              </a:rPr>
              <a:t>sum()</a:t>
            </a:r>
            <a:r>
              <a:rPr lang="en-US" sz="1800" dirty="0" smtClean="0"/>
              <a:t> extension</a:t>
            </a:r>
            <a:r>
              <a:rPr lang="en-US" sz="1800" i="1" dirty="0" smtClean="0"/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function </a:t>
            </a:r>
            <a:r>
              <a:rPr lang="en-US" sz="1800" dirty="0" smtClean="0"/>
              <a:t>for Array </a:t>
            </a:r>
            <a:r>
              <a:rPr lang="en-US" sz="1800" dirty="0"/>
              <a:t>(in package </a:t>
            </a:r>
            <a:r>
              <a:rPr lang="en-US" sz="1800" dirty="0" err="1" smtClean="0"/>
              <a:t>kotlin.Array</a:t>
            </a:r>
            <a:r>
              <a:rPr lang="en-US" sz="1800" dirty="0" smtClean="0"/>
              <a:t>)</a:t>
            </a:r>
            <a:endParaRPr lang="en-US" sz="800" dirty="0" smtClean="0">
              <a:latin typeface="Menlo Regular"/>
              <a:cs typeface="Menlo Regular"/>
            </a:endParaRPr>
          </a:p>
          <a:p>
            <a:pPr marL="460375" indent="-460375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8000"/>
                </a:solidFill>
                <a:latin typeface="Menlo Regular"/>
                <a:cs typeface="Menlo Regular"/>
              </a:rPr>
              <a:t>public fun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CCFFCC"/>
                </a:solidFill>
                <a:latin typeface="Menlo Regular"/>
                <a:cs typeface="Menlo Regular"/>
              </a:rPr>
              <a:t>Array&lt;</a:t>
            </a:r>
            <a:r>
              <a:rPr lang="en-US" sz="1800" dirty="0" smtClean="0">
                <a:latin typeface="Menlo Regular"/>
                <a:cs typeface="Menlo Regular"/>
              </a:rPr>
              <a:t>out</a:t>
            </a:r>
            <a:r>
              <a:rPr lang="en-US" sz="1800" dirty="0" smtClean="0">
                <a:solidFill>
                  <a:srgbClr val="CCFFCC"/>
                </a:solidFill>
                <a:latin typeface="Menlo Regular"/>
                <a:cs typeface="Menlo Regular"/>
              </a:rPr>
              <a:t> Short&gt;</a:t>
            </a:r>
            <a:r>
              <a:rPr lang="en-US" sz="1800" dirty="0" smtClean="0">
                <a:latin typeface="Menlo Regular"/>
                <a:cs typeface="Menlo Regular"/>
              </a:rPr>
              <a:t>.</a:t>
            </a:r>
            <a:r>
              <a:rPr lang="en-US" sz="1800" dirty="0" smtClean="0">
                <a:solidFill>
                  <a:srgbClr val="FFFF00"/>
                </a:solidFill>
                <a:latin typeface="Menlo Regular"/>
                <a:cs typeface="Menlo Regular"/>
              </a:rPr>
              <a:t>sum</a:t>
            </a:r>
            <a:r>
              <a:rPr lang="en-US" sz="1800" dirty="0" smtClean="0">
                <a:solidFill>
                  <a:srgbClr val="FFFFFF"/>
                </a:solidFill>
                <a:latin typeface="Menlo Regular"/>
                <a:cs typeface="Menlo Regular"/>
              </a:rPr>
              <a:t>()</a:t>
            </a:r>
            <a:r>
              <a:rPr lang="en-US" sz="1800" dirty="0" smtClean="0">
                <a:latin typeface="Menlo Regular"/>
                <a:cs typeface="Menlo Regular"/>
              </a:rPr>
              <a:t>: </a:t>
            </a:r>
            <a:r>
              <a:rPr lang="en-US" sz="1800" dirty="0" err="1" smtClean="0">
                <a:latin typeface="Menlo Regular"/>
                <a:cs typeface="Menlo Regular"/>
              </a:rPr>
              <a:t>Int</a:t>
            </a:r>
            <a:r>
              <a:rPr lang="en-US" sz="1800" dirty="0" smtClean="0">
                <a:latin typeface="Menlo Regular"/>
                <a:cs typeface="Menlo Regular"/>
              </a:rPr>
              <a:t> {...}</a:t>
            </a:r>
          </a:p>
          <a:p>
            <a:pPr marL="460375" indent="-460375">
              <a:buNone/>
            </a:pPr>
            <a:endParaRPr lang="en-US" sz="800" dirty="0" smtClean="0">
              <a:latin typeface="Menlo Regular"/>
              <a:cs typeface="Menlo Regular"/>
            </a:endParaRPr>
          </a:p>
          <a:p>
            <a:pPr lvl="1">
              <a:buFont typeface="Arial"/>
              <a:buChar char="•"/>
            </a:pPr>
            <a:r>
              <a:rPr lang="en-US" sz="1800" dirty="0" smtClean="0"/>
              <a:t>Returns </a:t>
            </a:r>
            <a:r>
              <a:rPr lang="en-US" sz="1800" dirty="0"/>
              <a:t>the sum of all elements in the </a:t>
            </a:r>
            <a:r>
              <a:rPr lang="en-US" sz="1800" dirty="0" smtClean="0"/>
              <a:t>Array of Short integers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Extra </a:t>
            </a:r>
            <a:r>
              <a:rPr lang="en-US" sz="1800" dirty="0"/>
              <a:t>credit </a:t>
            </a:r>
            <a:r>
              <a:rPr lang="en-US" sz="1800" dirty="0" smtClean="0"/>
              <a:t>– type </a:t>
            </a:r>
            <a:r>
              <a:rPr lang="en-US" sz="1800" dirty="0" err="1" smtClean="0"/>
              <a:t>param</a:t>
            </a:r>
            <a:r>
              <a:rPr lang="en-US" sz="1800" dirty="0" smtClean="0"/>
              <a:t> Short is type projected with </a:t>
            </a:r>
            <a:r>
              <a:rPr lang="en-US" sz="1800" i="1" dirty="0" smtClean="0"/>
              <a:t>out</a:t>
            </a:r>
            <a:r>
              <a:rPr lang="en-US" sz="1800" dirty="0" smtClean="0"/>
              <a:t> </a:t>
            </a:r>
            <a:r>
              <a:rPr lang="en-US" sz="1800" dirty="0"/>
              <a:t>to denote a </a:t>
            </a:r>
            <a:r>
              <a:rPr lang="en-US" sz="1800" dirty="0" smtClean="0"/>
              <a:t>producer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Example usage of the extension function by an Array&lt;Short&gt;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     </a:t>
            </a:r>
            <a:r>
              <a:rPr lang="en-US" sz="1800" dirty="0" err="1" smtClean="0">
                <a:solidFill>
                  <a:srgbClr val="CC7832"/>
                </a:solidFill>
                <a:latin typeface="Menlo"/>
              </a:rPr>
              <a:t>val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 </a:t>
            </a:r>
            <a:r>
              <a:rPr lang="en-US" sz="1800" i="1" dirty="0" err="1">
                <a:solidFill>
                  <a:srgbClr val="9876AA"/>
                </a:solidFill>
                <a:latin typeface="Menlo"/>
              </a:rPr>
              <a:t>arr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: Array&lt;Short&gt; = </a:t>
            </a:r>
            <a:r>
              <a:rPr lang="en-US" sz="1800" i="1" dirty="0" err="1">
                <a:solidFill>
                  <a:srgbClr val="A9B7C6"/>
                </a:solidFill>
                <a:latin typeface="Menlo"/>
              </a:rPr>
              <a:t>arrayOf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     </a:t>
            </a:r>
            <a:r>
              <a:rPr lang="en-US" sz="1800" dirty="0" err="1" smtClean="0">
                <a:solidFill>
                  <a:srgbClr val="CC7832"/>
                </a:solidFill>
                <a:latin typeface="Menlo"/>
              </a:rPr>
              <a:t>val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 </a:t>
            </a:r>
            <a:r>
              <a:rPr lang="en-US" sz="1800" i="1" dirty="0" err="1" smtClean="0">
                <a:solidFill>
                  <a:srgbClr val="9876AA"/>
                </a:solidFill>
                <a:latin typeface="Menlo"/>
              </a:rPr>
              <a:t>sumArr</a:t>
            </a:r>
            <a:r>
              <a:rPr lang="en-US" sz="1800" i="1" dirty="0" smtClean="0">
                <a:solidFill>
                  <a:srgbClr val="9876AA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sz="1800" i="1" dirty="0" err="1">
                <a:solidFill>
                  <a:srgbClr val="9876AA"/>
                </a:solidFill>
                <a:latin typeface="Menlo"/>
              </a:rPr>
              <a:t>arr</a:t>
            </a:r>
            <a:r>
              <a:rPr lang="en-US" sz="1800" dirty="0" err="1">
                <a:solidFill>
                  <a:srgbClr val="A9B7C6"/>
                </a:solidFill>
                <a:latin typeface="Menlo"/>
              </a:rPr>
              <a:t>.</a:t>
            </a:r>
            <a:r>
              <a:rPr lang="en-US" sz="1800" i="1" dirty="0" err="1">
                <a:solidFill>
                  <a:srgbClr val="A9B7C6"/>
                </a:solidFill>
                <a:latin typeface="Menlo"/>
              </a:rPr>
              <a:t>sum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</a:t>
            </a:r>
            <a:endParaRPr lang="en-US" sz="1800" dirty="0">
              <a:solidFill>
                <a:srgbClr val="A9B7C6"/>
              </a:solidFill>
              <a:latin typeface="Menlo"/>
            </a:endParaRPr>
          </a:p>
          <a:p>
            <a:pPr marL="460375" indent="-460375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660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…5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1"/>
            <a:ext cx="7924800" cy="4109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Extension Functions</a:t>
            </a:r>
          </a:p>
          <a:p>
            <a:r>
              <a:rPr lang="en-US" sz="1800" dirty="0" smtClean="0"/>
              <a:t>Can be defined with a </a:t>
            </a:r>
            <a:r>
              <a:rPr lang="en-US" sz="1800" i="1" dirty="0" err="1" smtClean="0">
                <a:solidFill>
                  <a:srgbClr val="CCFFCC"/>
                </a:solidFill>
              </a:rPr>
              <a:t>nullable</a:t>
            </a:r>
            <a:r>
              <a:rPr lang="en-US" sz="1800" i="1" dirty="0" smtClean="0">
                <a:solidFill>
                  <a:srgbClr val="CCFFCC"/>
                </a:solidFill>
              </a:rPr>
              <a:t> receiver</a:t>
            </a:r>
            <a:r>
              <a:rPr lang="en-US" sz="1800" dirty="0" smtClean="0"/>
              <a:t> type</a:t>
            </a:r>
          </a:p>
          <a:p>
            <a:pPr lvl="1"/>
            <a:r>
              <a:rPr lang="en-US" sz="1800" dirty="0" smtClean="0"/>
              <a:t>Such functions can be called on an object even if the object is null</a:t>
            </a:r>
          </a:p>
          <a:p>
            <a:pPr lvl="1"/>
            <a:r>
              <a:rPr lang="en-US" sz="1800" dirty="0" smtClean="0"/>
              <a:t>That’s what allows us to call </a:t>
            </a:r>
            <a:r>
              <a:rPr lang="en-US" sz="1800" i="1" dirty="0" err="1" smtClean="0">
                <a:latin typeface="Menlo Regular"/>
                <a:cs typeface="Menlo Regular"/>
              </a:rPr>
              <a:t>toString</a:t>
            </a:r>
            <a:r>
              <a:rPr lang="en-US" sz="1800" i="1" dirty="0" smtClean="0">
                <a:latin typeface="Menlo Regular"/>
                <a:cs typeface="Menlo Regular"/>
              </a:rPr>
              <a:t>()</a:t>
            </a:r>
            <a:r>
              <a:rPr lang="en-US" sz="1800" dirty="0" smtClean="0"/>
              <a:t> in Kotlin without checking for null</a:t>
            </a:r>
          </a:p>
          <a:p>
            <a:pPr lvl="1"/>
            <a:endParaRPr lang="en-US" sz="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public fun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Any?.</a:t>
            </a:r>
            <a:r>
              <a:rPr lang="en-US" sz="1800" dirty="0" err="1" smtClean="0">
                <a:solidFill>
                  <a:srgbClr val="FFC66D"/>
                </a:solidFill>
                <a:latin typeface="Menlo"/>
              </a:rPr>
              <a:t>toString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): String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this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==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null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 </a:t>
            </a:r>
            <a:r>
              <a:rPr lang="en-US" sz="15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500" i="1" dirty="0" smtClean="0">
                <a:solidFill>
                  <a:srgbClr val="808080"/>
                </a:solidFill>
                <a:latin typeface="Menlo"/>
              </a:rPr>
              <a:t>this</a:t>
            </a:r>
            <a:r>
              <a:rPr lang="en-US" sz="1500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Menlo"/>
              </a:rPr>
              <a:t>is </a:t>
            </a:r>
            <a:r>
              <a:rPr lang="en-US" sz="1500" dirty="0" smtClean="0">
                <a:solidFill>
                  <a:srgbClr val="808080"/>
                </a:solidFill>
                <a:latin typeface="Menlo"/>
              </a:rPr>
              <a:t>the calling receiver object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"null" </a:t>
            </a:r>
            <a:br>
              <a:rPr lang="en-US" sz="1800" dirty="0">
                <a:solidFill>
                  <a:srgbClr val="6A8759"/>
                </a:solidFill>
                <a:latin typeface="Menlo"/>
              </a:rPr>
            </a:br>
            <a:r>
              <a:rPr lang="en-US" sz="1800" dirty="0">
                <a:solidFill>
                  <a:srgbClr val="6A8759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after the null check, 'this' is </a:t>
            </a:r>
            <a:r>
              <a:rPr lang="en-US" sz="1800" dirty="0" err="1">
                <a:solidFill>
                  <a:srgbClr val="808080"/>
                </a:solidFill>
                <a:latin typeface="Menlo"/>
              </a:rPr>
              <a:t>autocast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// to a non-null type, so the </a:t>
            </a:r>
            <a:r>
              <a:rPr lang="en-US" sz="1800" dirty="0" err="1">
                <a:solidFill>
                  <a:srgbClr val="808080"/>
                </a:solidFill>
                <a:latin typeface="Menlo"/>
              </a:rPr>
              <a:t>toString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() below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dirty="0">
                <a:solidFill>
                  <a:srgbClr val="808080"/>
                </a:solidFill>
                <a:latin typeface="Menlo"/>
              </a:rPr>
              <a:t>// resolves to the member function of the Any class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 err="1">
                <a:solidFill>
                  <a:srgbClr val="A9B7C6"/>
                </a:solidFill>
                <a:latin typeface="Menlo"/>
              </a:rPr>
              <a:t>toString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78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Reference documentation at https://kotlinlang.org/docs/reference/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1800" dirty="0" smtClean="0"/>
              <a:t>New Language targeting JVM (and JavaScript), by JetBrains (IntelliJ IDEA)</a:t>
            </a:r>
          </a:p>
          <a:p>
            <a:r>
              <a:rPr lang="en-US" sz="1800" dirty="0" smtClean="0"/>
              <a:t>Statically-typed</a:t>
            </a:r>
          </a:p>
          <a:p>
            <a:r>
              <a:rPr lang="en-US" sz="1800" dirty="0" smtClean="0"/>
              <a:t>Concise</a:t>
            </a:r>
          </a:p>
          <a:p>
            <a:r>
              <a:rPr lang="en-US" sz="1800" dirty="0" smtClean="0"/>
              <a:t>Delightful Features Wanted by Developers, e.g. Safety from NPE, Data Class, etc.</a:t>
            </a:r>
          </a:p>
          <a:p>
            <a:r>
              <a:rPr lang="en-US" sz="1800" dirty="0" smtClean="0"/>
              <a:t>Interoperable with Java</a:t>
            </a:r>
          </a:p>
          <a:p>
            <a:r>
              <a:rPr lang="en-US" sz="1800" dirty="0" smtClean="0"/>
              <a:t>Excellent support in IntelliJ IDEA and Android Studio</a:t>
            </a:r>
          </a:p>
          <a:p>
            <a:r>
              <a:rPr lang="en-US" sz="1800" dirty="0" smtClean="0"/>
              <a:t>(Relatively small method count in standard library)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…6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Extension Properties</a:t>
            </a:r>
          </a:p>
          <a:p>
            <a:r>
              <a:rPr lang="en-US" sz="1800" dirty="0" smtClean="0"/>
              <a:t>Example: the </a:t>
            </a:r>
            <a:r>
              <a:rPr lang="en-US" sz="1800" i="1" dirty="0" err="1" smtClean="0">
                <a:latin typeface="Menlo Regular"/>
                <a:cs typeface="Menlo Regular"/>
              </a:rPr>
              <a:t>lastIndex</a:t>
            </a:r>
            <a:r>
              <a:rPr lang="en-US" sz="1800" dirty="0" smtClean="0"/>
              <a:t> extension </a:t>
            </a:r>
            <a:r>
              <a:rPr lang="en-US" sz="1800" dirty="0">
                <a:solidFill>
                  <a:srgbClr val="FFFF00"/>
                </a:solidFill>
              </a:rPr>
              <a:t>property </a:t>
            </a:r>
            <a:r>
              <a:rPr lang="en-US" sz="1800" dirty="0"/>
              <a:t>for </a:t>
            </a:r>
            <a:r>
              <a:rPr lang="en-US" sz="1800" dirty="0" err="1" smtClean="0"/>
              <a:t>kotlin.collections.List</a:t>
            </a:r>
            <a:endParaRPr lang="en-US" sz="1800" dirty="0" smtClean="0"/>
          </a:p>
          <a:p>
            <a:endParaRPr lang="en-US" sz="800" dirty="0"/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BF6426"/>
                </a:solidFill>
                <a:latin typeface="Menlo" charset="0"/>
              </a:rPr>
              <a:t>val</a:t>
            </a:r>
            <a:r>
              <a:rPr lang="en-US" sz="1800" dirty="0">
                <a:solidFill>
                  <a:srgbClr val="BF6426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&lt;</a:t>
            </a:r>
            <a:r>
              <a:rPr lang="en-US" sz="1800" dirty="0">
                <a:solidFill>
                  <a:srgbClr val="1F888B"/>
                </a:solidFill>
                <a:latin typeface="Menlo" charset="0"/>
              </a:rPr>
              <a:t>T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&gt; List&lt;</a:t>
            </a:r>
            <a:r>
              <a:rPr lang="en-US" sz="1800" dirty="0">
                <a:solidFill>
                  <a:srgbClr val="1F888B"/>
                </a:solidFill>
                <a:latin typeface="Menlo" charset="0"/>
              </a:rPr>
              <a:t>T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&gt;.</a:t>
            </a:r>
            <a:r>
              <a:rPr lang="en-US" sz="1800" i="1" dirty="0" err="1">
                <a:solidFill>
                  <a:srgbClr val="85609A"/>
                </a:solidFill>
                <a:latin typeface="Menlo" charset="0"/>
              </a:rPr>
              <a:t>lastIndex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: </a:t>
            </a:r>
            <a:r>
              <a:rPr lang="en-US" sz="1800" dirty="0" err="1">
                <a:solidFill>
                  <a:srgbClr val="99A8BA"/>
                </a:solidFill>
                <a:latin typeface="Menlo" charset="0"/>
              </a:rPr>
              <a:t>Int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/>
            </a:r>
            <a:br>
              <a:rPr lang="en-US" sz="1800" dirty="0">
                <a:solidFill>
                  <a:srgbClr val="99A8BA"/>
                </a:solidFill>
                <a:latin typeface="Menlo" charset="0"/>
              </a:rPr>
            </a:br>
            <a:r>
              <a:rPr lang="en-US" sz="1800" dirty="0">
                <a:solidFill>
                  <a:srgbClr val="99A8BA"/>
                </a:solidFill>
                <a:latin typeface="Menlo" charset="0"/>
              </a:rPr>
              <a:t>    </a:t>
            </a:r>
            <a:r>
              <a:rPr lang="en-US" sz="1800" dirty="0">
                <a:solidFill>
                  <a:srgbClr val="BF6426"/>
                </a:solidFill>
                <a:latin typeface="Menlo" charset="0"/>
              </a:rPr>
              <a:t>get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() = </a:t>
            </a:r>
            <a:r>
              <a:rPr lang="en-US" sz="1800" dirty="0">
                <a:solidFill>
                  <a:srgbClr val="85609A"/>
                </a:solidFill>
                <a:latin typeface="Menlo" charset="0"/>
              </a:rPr>
              <a:t>size </a:t>
            </a:r>
            <a:r>
              <a:rPr lang="en-US" sz="1800" dirty="0">
                <a:solidFill>
                  <a:srgbClr val="99A8BA"/>
                </a:solidFill>
                <a:latin typeface="Menlo" charset="0"/>
              </a:rPr>
              <a:t>- </a:t>
            </a:r>
            <a:r>
              <a:rPr lang="en-US" sz="1800" dirty="0" smtClean="0">
                <a:solidFill>
                  <a:srgbClr val="5684AD"/>
                </a:solidFill>
                <a:latin typeface="Menlo" charset="0"/>
              </a:rPr>
              <a:t>1</a:t>
            </a:r>
            <a:endParaRPr lang="en-US" sz="1800" dirty="0" smtClean="0"/>
          </a:p>
          <a:p>
            <a:pPr lvl="1">
              <a:buFont typeface="Arial"/>
              <a:buChar char="•"/>
            </a:pPr>
            <a:endParaRPr lang="en-US" sz="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Example usage</a:t>
            </a:r>
          </a:p>
          <a:p>
            <a:pPr marL="857250" lvl="2" indent="0">
              <a:buNone/>
            </a:pP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(x </a:t>
            </a: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!in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..list.</a:t>
            </a:r>
            <a:r>
              <a:rPr lang="en-US" sz="1800" i="1" dirty="0" smtClean="0">
                <a:solidFill>
                  <a:srgbClr val="9876AA"/>
                </a:solidFill>
                <a:latin typeface="Menlo"/>
              </a:rPr>
              <a:t>lastIndex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i="1" dirty="0" smtClean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6A8759"/>
                </a:solidFill>
                <a:latin typeface="Menlo"/>
              </a:rPr>
              <a:t>"</a:t>
            </a:r>
            <a:r>
              <a:rPr lang="en-US" sz="1800" dirty="0">
                <a:solidFill>
                  <a:srgbClr val="6A8759"/>
                </a:solidFill>
                <a:latin typeface="Menlo"/>
              </a:rPr>
              <a:t>Out of index range"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700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Interop – Call Java Code from Kotlin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8"/>
            <a:ext cx="7924800" cy="419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source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800" err="1">
                <a:solidFill>
                  <a:srgbClr val="A9B7C6"/>
                </a:solidFill>
                <a:latin typeface="Menlo"/>
              </a:rPr>
              <a:t>java.util.List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&lt;</a:t>
            </a:r>
            <a:r>
              <a:rPr lang="en-US" sz="1800" err="1">
                <a:solidFill>
                  <a:srgbClr val="A9B7C6"/>
                </a:solidFill>
                <a:latin typeface="Menlo"/>
              </a:rPr>
              <a:t>Int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&gt;) {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err="1">
                <a:solidFill>
                  <a:srgbClr val="CC7832"/>
                </a:solidFill>
                <a:latin typeface="Menlo"/>
              </a:rPr>
              <a:t>val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 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list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 = </a:t>
            </a:r>
            <a:r>
              <a:rPr lang="en-US" sz="1800" err="1">
                <a:solidFill>
                  <a:srgbClr val="A9B7C6"/>
                </a:solidFill>
                <a:latin typeface="Menlo"/>
              </a:rPr>
              <a:t>java.util.ArrayList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&lt;</a:t>
            </a:r>
            <a:r>
              <a:rPr lang="en-US" sz="1800" err="1">
                <a:solidFill>
                  <a:srgbClr val="A9B7C6"/>
                </a:solidFill>
                <a:latin typeface="Menlo"/>
              </a:rPr>
              <a:t>Int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&gt;()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enlo"/>
              </a:rPr>
              <a:t>// 'for'-loops work for Java collections:</a:t>
            </a:r>
            <a:br>
              <a:rPr lang="en-US" sz="1800">
                <a:solidFill>
                  <a:srgbClr val="808080"/>
                </a:solidFill>
                <a:latin typeface="Menlo"/>
              </a:rPr>
            </a:br>
            <a:r>
              <a:rPr lang="en-US" sz="180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for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(item 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in 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source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err="1" smtClean="0">
                <a:solidFill>
                  <a:srgbClr val="CCFFCC"/>
                </a:solidFill>
                <a:latin typeface="Menlo"/>
              </a:rPr>
              <a:t>list</a:t>
            </a:r>
            <a:r>
              <a:rPr lang="en-US" sz="1800" err="1" smtClean="0">
                <a:solidFill>
                  <a:srgbClr val="A9B7C6"/>
                </a:solidFill>
                <a:latin typeface="Menlo"/>
              </a:rPr>
              <a:t>.add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(item)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>
                <a:solidFill>
                  <a:srgbClr val="808080"/>
                </a:solidFill>
                <a:latin typeface="Menlo"/>
              </a:rPr>
              <a:t>// Operator conventions work as well:</a:t>
            </a:r>
            <a:br>
              <a:rPr lang="en-US" sz="1800">
                <a:solidFill>
                  <a:srgbClr val="808080"/>
                </a:solidFill>
                <a:latin typeface="Menlo"/>
              </a:rPr>
            </a:br>
            <a:r>
              <a:rPr lang="en-US" sz="180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for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err="1">
                <a:solidFill>
                  <a:srgbClr val="A9B7C6"/>
                </a:solidFill>
                <a:latin typeface="Menlo"/>
              </a:rPr>
              <a:t>i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>
                <a:solidFill>
                  <a:srgbClr val="CC7832"/>
                </a:solidFill>
                <a:latin typeface="Menlo"/>
              </a:rPr>
              <a:t>in </a:t>
            </a:r>
            <a:r>
              <a:rPr lang="en-US" sz="1800">
                <a:solidFill>
                  <a:srgbClr val="6897BB"/>
                </a:solidFill>
                <a:latin typeface="Menlo"/>
              </a:rPr>
              <a:t>0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..</a:t>
            </a:r>
            <a:r>
              <a:rPr lang="en-US" sz="1800" smtClean="0">
                <a:solidFill>
                  <a:srgbClr val="CCFFCC"/>
                </a:solidFill>
                <a:latin typeface="Menlo"/>
              </a:rPr>
              <a:t>source.size 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- </a:t>
            </a:r>
            <a:r>
              <a:rPr lang="en-US" sz="1800">
                <a:solidFill>
                  <a:srgbClr val="6897BB"/>
                </a:solidFill>
                <a:latin typeface="Menlo"/>
              </a:rPr>
              <a:t>1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>
                <a:solidFill>
                  <a:srgbClr val="808080"/>
                </a:solidFill>
                <a:latin typeface="Menlo"/>
              </a:rPr>
              <a:t>// get and set are called:</a:t>
            </a:r>
            <a:br>
              <a:rPr lang="en-US" sz="1800">
                <a:solidFill>
                  <a:srgbClr val="808080"/>
                </a:solidFill>
                <a:latin typeface="Menlo"/>
              </a:rPr>
            </a:br>
            <a:r>
              <a:rPr lang="en-US" sz="180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list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[</a:t>
            </a:r>
            <a:r>
              <a:rPr lang="en-US" sz="1800" err="1">
                <a:solidFill>
                  <a:srgbClr val="A9B7C6"/>
                </a:solidFill>
                <a:latin typeface="Menlo"/>
              </a:rPr>
              <a:t>i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] = </a:t>
            </a:r>
            <a:r>
              <a:rPr lang="en-US" sz="1800">
                <a:solidFill>
                  <a:srgbClr val="CCFFCC"/>
                </a:solidFill>
                <a:latin typeface="Menlo"/>
              </a:rPr>
              <a:t>source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[</a:t>
            </a:r>
            <a:r>
              <a:rPr lang="en-US" sz="1800" err="1">
                <a:solidFill>
                  <a:srgbClr val="A9B7C6"/>
                </a:solidFill>
                <a:latin typeface="Menlo"/>
              </a:rPr>
              <a:t>i</a:t>
            </a:r>
            <a:r>
              <a:rPr lang="en-US" sz="1800">
                <a:solidFill>
                  <a:srgbClr val="A9B7C6"/>
                </a:solidFill>
                <a:latin typeface="Menlo"/>
              </a:rPr>
              <a:t>]</a:t>
            </a:r>
            <a:br>
              <a:rPr lang="en-US" sz="1800">
                <a:solidFill>
                  <a:srgbClr val="A9B7C6"/>
                </a:solidFill>
                <a:latin typeface="Menlo"/>
              </a:rPr>
            </a:br>
            <a:r>
              <a:rPr lang="en-US" sz="180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/>
              <a:t>Kotlin </a:t>
            </a:r>
            <a:r>
              <a:rPr lang="en-US" sz="1800" smtClean="0"/>
              <a:t>appears to compile above ok (version 1.1.3)</a:t>
            </a:r>
          </a:p>
          <a:p>
            <a:pPr lvl="1"/>
            <a:r>
              <a:rPr lang="en-US" sz="1300" smtClean="0"/>
              <a:t>But compiler does warn for first for-loop "Loop can be replaced with </a:t>
            </a:r>
            <a:r>
              <a:rPr lang="en-US" sz="1300" err="1" smtClean="0"/>
              <a:t>stdlib</a:t>
            </a:r>
            <a:r>
              <a:rPr lang="en-US" sz="1300" smtClean="0"/>
              <a:t> operations" (here, can use </a:t>
            </a:r>
            <a:r>
              <a:rPr lang="en-US" sz="1300" err="1" smtClean="0"/>
              <a:t>forEach</a:t>
            </a:r>
            <a:r>
              <a:rPr lang="en-US" sz="1300" smtClean="0"/>
              <a:t>)</a:t>
            </a:r>
          </a:p>
          <a:p>
            <a:pPr lvl="1"/>
            <a:r>
              <a:rPr lang="en-US" sz="1300" smtClean="0"/>
              <a:t>Note: </a:t>
            </a:r>
            <a:r>
              <a:rPr lang="en-US" sz="1300" err="1" smtClean="0"/>
              <a:t>source.</a:t>
            </a:r>
            <a:r>
              <a:rPr lang="en-US" sz="1300" i="1" err="1" smtClean="0"/>
              <a:t>size</a:t>
            </a:r>
            <a:r>
              <a:rPr lang="en-US" sz="1300" i="1" smtClean="0"/>
              <a:t>() </a:t>
            </a:r>
            <a:r>
              <a:rPr lang="en-US" sz="1300" smtClean="0"/>
              <a:t>generates compiler error: “Expression ‘size’ of type ‘</a:t>
            </a:r>
            <a:r>
              <a:rPr lang="en-US" sz="1300" err="1" smtClean="0"/>
              <a:t>Int</a:t>
            </a:r>
            <a:r>
              <a:rPr lang="en-US" sz="1300" smtClean="0"/>
              <a:t>’ cannot be invoked as a function”; using property access is consistent with treatment for Getters and Setters</a:t>
            </a:r>
          </a:p>
          <a:p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0750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6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Type Checks and </a:t>
            </a:r>
            <a:r>
              <a:rPr lang="en-US" dirty="0"/>
              <a:t>Smart Casts </a:t>
            </a:r>
            <a:r>
              <a:rPr lang="en-US" dirty="0" smtClean="0"/>
              <a:t>…1c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getStringLength3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(obj: Any): Int?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‘obj’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is automatically cast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// to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‘String’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on the rhs of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‘&amp;&amp;’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(obj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is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String &amp;&amp; </a:t>
            </a:r>
            <a:r>
              <a:rPr lang="en-US" sz="1800" dirty="0" err="1" smtClean="0">
                <a:solidFill>
                  <a:srgbClr val="A9B7C6"/>
                </a:solidFill>
                <a:latin typeface="Menlo"/>
              </a:rPr>
              <a:t>obj.length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&gt;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 err="1" smtClean="0">
                <a:solidFill>
                  <a:srgbClr val="A9B7C6"/>
                </a:solidFill>
                <a:latin typeface="Menlo"/>
              </a:rPr>
              <a:t>obj.length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null</a:t>
            </a:r>
            <a:br>
              <a:rPr lang="en-US" sz="1800" dirty="0">
                <a:solidFill>
                  <a:srgbClr val="CC7832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A9B7C6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063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when</a:t>
            </a:r>
            <a:r>
              <a:rPr lang="en-US" dirty="0" smtClean="0"/>
              <a:t> expression …3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19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9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() {</a:t>
            </a:r>
            <a:br>
              <a:rPr lang="en-US" sz="1900" dirty="0">
                <a:solidFill>
                  <a:srgbClr val="A9B7C6"/>
                </a:solidFill>
                <a:latin typeface="Menlo"/>
              </a:rPr>
            </a:br>
            <a:r>
              <a:rPr lang="en-US" sz="19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900" dirty="0">
                <a:solidFill>
                  <a:srgbClr val="CC7832"/>
                </a:solidFill>
                <a:latin typeface="Menlo"/>
              </a:rPr>
              <a:t>when 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1900" dirty="0">
                <a:solidFill>
                  <a:srgbClr val="A9B7C6"/>
                </a:solidFill>
                <a:latin typeface="Menlo"/>
              </a:rPr>
            </a:br>
            <a:r>
              <a:rPr lang="en-US" sz="19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900" i="1" dirty="0">
                <a:solidFill>
                  <a:srgbClr val="9876AA"/>
                </a:solidFill>
                <a:latin typeface="Menlo"/>
              </a:rPr>
              <a:t>x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.mod(</a:t>
            </a:r>
            <a:r>
              <a:rPr lang="en-US" sz="1900" dirty="0">
                <a:solidFill>
                  <a:srgbClr val="6897BB"/>
                </a:solidFill>
                <a:latin typeface="Menlo"/>
              </a:rPr>
              <a:t>2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) == </a:t>
            </a:r>
            <a:r>
              <a:rPr lang="en-US" sz="1900" dirty="0">
                <a:solidFill>
                  <a:srgbClr val="6897BB"/>
                </a:solidFill>
                <a:latin typeface="Menlo"/>
              </a:rPr>
              <a:t>0 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9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900" dirty="0">
                <a:solidFill>
                  <a:srgbClr val="6A8759"/>
                </a:solidFill>
                <a:latin typeface="Menlo"/>
              </a:rPr>
              <a:t>"x is even"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900" dirty="0">
                <a:solidFill>
                  <a:srgbClr val="A9B7C6"/>
                </a:solidFill>
                <a:latin typeface="Menlo"/>
              </a:rPr>
            </a:br>
            <a:r>
              <a:rPr lang="en-US" sz="19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900" i="1" dirty="0">
                <a:solidFill>
                  <a:srgbClr val="9876AA"/>
                </a:solidFill>
                <a:latin typeface="Menlo"/>
              </a:rPr>
              <a:t>x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.mod(</a:t>
            </a:r>
            <a:r>
              <a:rPr lang="en-US" sz="1900" dirty="0">
                <a:solidFill>
                  <a:srgbClr val="6897BB"/>
                </a:solidFill>
                <a:latin typeface="Menlo"/>
              </a:rPr>
              <a:t>2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) == </a:t>
            </a:r>
            <a:r>
              <a:rPr lang="en-US" sz="1900" dirty="0">
                <a:solidFill>
                  <a:srgbClr val="6897BB"/>
                </a:solidFill>
                <a:latin typeface="Menlo"/>
              </a:rPr>
              <a:t>1 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9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900" dirty="0">
                <a:solidFill>
                  <a:srgbClr val="6A8759"/>
                </a:solidFill>
                <a:latin typeface="Menlo"/>
              </a:rPr>
              <a:t>"x is odd"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900" dirty="0">
                <a:solidFill>
                  <a:srgbClr val="A9B7C6"/>
                </a:solidFill>
                <a:latin typeface="Menlo"/>
              </a:rPr>
            </a:br>
            <a:r>
              <a:rPr lang="en-US" sz="19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900" dirty="0">
                <a:solidFill>
                  <a:srgbClr val="CC7832"/>
                </a:solidFill>
                <a:latin typeface="Menlo"/>
              </a:rPr>
              <a:t>else 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9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900" dirty="0">
                <a:solidFill>
                  <a:srgbClr val="6A8759"/>
                </a:solidFill>
                <a:latin typeface="Menlo"/>
              </a:rPr>
              <a:t>"x is strange"</a:t>
            </a:r>
            <a:r>
              <a:rPr lang="en-US" sz="19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900" dirty="0">
                <a:solidFill>
                  <a:srgbClr val="A9B7C6"/>
                </a:solidFill>
                <a:latin typeface="Menlo"/>
              </a:rPr>
            </a:br>
            <a:r>
              <a:rPr lang="en-US" sz="1900" dirty="0">
                <a:solidFill>
                  <a:srgbClr val="A9B7C6"/>
                </a:solidFill>
                <a:latin typeface="Menlo"/>
              </a:rPr>
              <a:t>    }</a:t>
            </a:r>
            <a:br>
              <a:rPr lang="en-US" sz="1900" dirty="0">
                <a:solidFill>
                  <a:srgbClr val="A9B7C6"/>
                </a:solidFill>
                <a:latin typeface="Menlo"/>
              </a:rPr>
            </a:br>
            <a:r>
              <a:rPr lang="en-US" sz="1900" dirty="0" smtClean="0">
                <a:solidFill>
                  <a:srgbClr val="A9B7C6"/>
                </a:solidFill>
                <a:latin typeface="Menlo"/>
              </a:rPr>
              <a:t>}</a:t>
            </a:r>
          </a:p>
          <a:p>
            <a:endParaRPr lang="en-US" sz="800" dirty="0" smtClean="0"/>
          </a:p>
          <a:p>
            <a:r>
              <a:rPr lang="en-US" sz="1800" i="1" dirty="0" smtClean="0"/>
              <a:t>when</a:t>
            </a:r>
            <a:r>
              <a:rPr lang="en-US" sz="1800" dirty="0" smtClean="0"/>
              <a:t> can also be used as a replacement for an </a:t>
            </a:r>
            <a:r>
              <a:rPr lang="en-US" sz="1800" i="1" dirty="0" smtClean="0"/>
              <a:t>if-elseif </a:t>
            </a:r>
            <a:r>
              <a:rPr lang="en-US" sz="1800" dirty="0" smtClean="0"/>
              <a:t>chain</a:t>
            </a:r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i="1" dirty="0" smtClean="0"/>
              <a:t>no argument</a:t>
            </a:r>
            <a:r>
              <a:rPr lang="en-US" sz="1800" dirty="0" smtClean="0"/>
              <a:t> is supplied, branch conditions are just boolean expressions</a:t>
            </a:r>
          </a:p>
          <a:p>
            <a:pPr lvl="1"/>
            <a:r>
              <a:rPr lang="en-US" sz="1800" dirty="0" smtClean="0"/>
              <a:t>a branch is executed when its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41371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Integral-type </a:t>
            </a:r>
            <a:r>
              <a:rPr lang="en-US" i="1" dirty="0" smtClean="0"/>
              <a:t>ranges – </a:t>
            </a:r>
            <a:r>
              <a:rPr lang="en-US" dirty="0" smtClean="0"/>
              <a:t>with Indexed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29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in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..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(i)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prints "1234"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in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..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(i)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prints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nothing; end &lt; start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in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4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downTo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1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step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print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(i)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prints "42"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Can iterate</a:t>
            </a:r>
            <a:r>
              <a:rPr lang="en-US" sz="1800" i="1" dirty="0" smtClean="0"/>
              <a:t> only</a:t>
            </a:r>
            <a:r>
              <a:rPr lang="en-US" sz="1800" dirty="0" smtClean="0"/>
              <a:t> for i</a:t>
            </a:r>
            <a:r>
              <a:rPr lang="en-US" sz="1800" b="1" i="1" dirty="0" smtClean="0"/>
              <a:t>ntegral-type </a:t>
            </a:r>
            <a:r>
              <a:rPr lang="en-US" sz="1800" dirty="0" smtClean="0"/>
              <a:t>ranges (IntRange, LongRange, CharRange)</a:t>
            </a:r>
          </a:p>
          <a:p>
            <a:pPr>
              <a:buFont typeface="Arial"/>
              <a:buChar char="•"/>
            </a:pPr>
            <a:r>
              <a:rPr lang="en-US" sz="1800" i="1" dirty="0" smtClean="0">
                <a:latin typeface="Menlo Regular"/>
                <a:cs typeface="Menlo Regular"/>
              </a:rPr>
              <a:t>downTo</a:t>
            </a:r>
            <a:r>
              <a:rPr lang="en-US" sz="1800" dirty="0" smtClean="0"/>
              <a:t> function iterates in descending order; </a:t>
            </a:r>
            <a:r>
              <a:rPr lang="en-US" sz="1800" i="1" dirty="0" smtClean="0">
                <a:latin typeface="Menlo Regular"/>
                <a:cs typeface="Menlo Regular"/>
              </a:rPr>
              <a:t>step</a:t>
            </a:r>
            <a:r>
              <a:rPr lang="en-US" sz="1800" dirty="0" smtClean="0"/>
              <a:t> function specifies step size</a:t>
            </a:r>
          </a:p>
        </p:txBody>
      </p:sp>
    </p:spTree>
    <p:extLst>
      <p:ext uri="{BB962C8B-B14F-4D97-AF65-F5344CB8AC3E}">
        <p14:creationId xmlns:p14="http://schemas.microsoft.com/office/powerpoint/2010/main" val="41400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6601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They are “function literals”</a:t>
            </a:r>
          </a:p>
          <a:p>
            <a:pPr lvl="1"/>
            <a:r>
              <a:rPr lang="en-US" sz="1800" dirty="0"/>
              <a:t>f</a:t>
            </a:r>
            <a:r>
              <a:rPr lang="en-US" sz="1800" dirty="0" smtClean="0"/>
              <a:t>unctions not declared, but passed immediately as an expression</a:t>
            </a:r>
            <a:endParaRPr lang="en-US" sz="800" dirty="0" smtClean="0"/>
          </a:p>
          <a:p>
            <a:r>
              <a:rPr lang="en-US" sz="1800" dirty="0" smtClean="0"/>
              <a:t>Used by higher-order functions, i.e. functions that</a:t>
            </a:r>
          </a:p>
          <a:p>
            <a:pPr lvl="1"/>
            <a:r>
              <a:rPr lang="en-US" sz="1800" dirty="0" smtClean="0"/>
              <a:t>take other functions as parameters, or</a:t>
            </a:r>
          </a:p>
          <a:p>
            <a:pPr lvl="1"/>
            <a:r>
              <a:rPr lang="en-US" sz="1800" dirty="0" smtClean="0"/>
              <a:t>return a function</a:t>
            </a:r>
          </a:p>
        </p:txBody>
      </p:sp>
    </p:spTree>
    <p:extLst>
      <p:ext uri="{BB962C8B-B14F-4D97-AF65-F5344CB8AC3E}">
        <p14:creationId xmlns:p14="http://schemas.microsoft.com/office/powerpoint/2010/main" val="562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</a:t>
            </a:r>
            <a:r>
              <a:rPr lang="is-IS" dirty="0" smtClean="0"/>
              <a:t>…2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1"/>
            <a:ext cx="7924800" cy="4137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507874"/>
                </a:solidFill>
                <a:latin typeface="Menlo"/>
              </a:rPr>
              <a:t>T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507874"/>
                </a:solidFill>
                <a:latin typeface="Menlo"/>
              </a:rPr>
              <a:t>R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&gt; List&lt;</a:t>
            </a:r>
            <a:r>
              <a:rPr lang="en-US" sz="1800" dirty="0">
                <a:solidFill>
                  <a:srgbClr val="507874"/>
                </a:solidFill>
                <a:latin typeface="Menlo"/>
              </a:rPr>
              <a:t>T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&gt;.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map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Menlo"/>
              </a:rPr>
              <a:t>transform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800" dirty="0">
                <a:solidFill>
                  <a:srgbClr val="FFFF00"/>
                </a:solidFill>
                <a:latin typeface="Menlo"/>
              </a:rPr>
              <a:t>(T) -&gt; R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): List&lt;</a:t>
            </a:r>
            <a:r>
              <a:rPr lang="en-US" sz="1800" dirty="0">
                <a:solidFill>
                  <a:srgbClr val="507874"/>
                </a:solidFill>
                <a:latin typeface="Menlo"/>
              </a:rPr>
              <a:t>R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&gt;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result = 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arrayListOf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507874"/>
                </a:solidFill>
                <a:latin typeface="Menlo"/>
              </a:rPr>
              <a:t>R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&gt;()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(item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in this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    result.add(</a:t>
            </a:r>
            <a:r>
              <a:rPr lang="en-US" sz="1800" dirty="0">
                <a:solidFill>
                  <a:srgbClr val="FFFF00"/>
                </a:solidFill>
                <a:latin typeface="Menlo"/>
              </a:rPr>
              <a:t>transform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(item))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result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dirty="0" smtClean="0"/>
              <a:t>Example: the List&lt;T&gt; </a:t>
            </a:r>
            <a:r>
              <a:rPr lang="en-US" sz="1800" i="1" dirty="0" smtClean="0"/>
              <a:t>extension function</a:t>
            </a:r>
            <a:r>
              <a:rPr lang="en-US" sz="1800" dirty="0" smtClean="0"/>
              <a:t> named </a:t>
            </a:r>
            <a:r>
              <a:rPr lang="en-US" sz="1800" b="1" i="1" dirty="0" smtClean="0">
                <a:latin typeface="Menlo Regular"/>
                <a:cs typeface="Menlo Regular"/>
              </a:rPr>
              <a:t>map</a:t>
            </a:r>
            <a:r>
              <a:rPr lang="en-US" sz="1800" b="1" dirty="0" smtClean="0">
                <a:latin typeface="Menlo Regular"/>
                <a:cs typeface="Menlo Regular"/>
              </a:rPr>
              <a:t>()</a:t>
            </a:r>
            <a:endParaRPr lang="en-US" sz="1800" b="1" dirty="0" smtClean="0">
              <a:cs typeface="Menlo Regular"/>
            </a:endParaRPr>
          </a:p>
          <a:p>
            <a:pPr lvl="1"/>
            <a:r>
              <a:rPr lang="en-US" sz="1800" dirty="0" smtClean="0">
                <a:cs typeface="Menlo Regular"/>
              </a:rPr>
              <a:t>takes one argument that is</a:t>
            </a:r>
          </a:p>
          <a:p>
            <a:pPr lvl="2"/>
            <a:r>
              <a:rPr lang="en-US" sz="1800" dirty="0" smtClean="0">
                <a:cs typeface="Menlo Regular"/>
              </a:rPr>
              <a:t>named </a:t>
            </a:r>
            <a:r>
              <a:rPr lang="en-US" sz="1800" i="1" dirty="0" smtClean="0">
                <a:latin typeface="Menlo Regular"/>
                <a:cs typeface="Menlo Regular"/>
              </a:rPr>
              <a:t>transform</a:t>
            </a:r>
            <a:r>
              <a:rPr lang="en-US" sz="1800" dirty="0" smtClean="0">
                <a:cs typeface="Menlo Regular"/>
              </a:rPr>
              <a:t>, with Type of </a:t>
            </a:r>
            <a:r>
              <a:rPr lang="en-US" sz="1800" i="1" dirty="0" smtClean="0">
                <a:cs typeface="Menlo Regular"/>
              </a:rPr>
              <a:t>function </a:t>
            </a:r>
            <a:r>
              <a:rPr lang="en-US" sz="1800" dirty="0" smtClean="0">
                <a:cs typeface="Menlo Regular"/>
              </a:rPr>
              <a:t>type</a:t>
            </a:r>
            <a:r>
              <a:rPr lang="en-US" sz="1800" i="1" dirty="0" smtClean="0">
                <a:cs typeface="Menlo Regular"/>
              </a:rPr>
              <a:t> </a:t>
            </a:r>
            <a:r>
              <a:rPr lang="en-US" sz="1800" dirty="0" smtClean="0">
                <a:cs typeface="Menlo Regular"/>
              </a:rPr>
              <a:t>declared as: </a:t>
            </a:r>
            <a:r>
              <a:rPr lang="en-US" sz="1800" i="1" dirty="0" smtClean="0">
                <a:latin typeface="Menlo Regular"/>
                <a:cs typeface="Menlo Regular"/>
              </a:rPr>
              <a:t>(T) -&gt; R</a:t>
            </a:r>
            <a:r>
              <a:rPr lang="en-US" sz="1800" i="1" dirty="0" smtClean="0">
                <a:cs typeface="Menlo Regular"/>
              </a:rPr>
              <a:t> </a:t>
            </a:r>
          </a:p>
          <a:p>
            <a:pPr lvl="2"/>
            <a:r>
              <a:rPr lang="en-US" sz="1800" dirty="0" smtClean="0">
                <a:cs typeface="Menlo Regular"/>
              </a:rPr>
              <a:t>a function that itself takes one parameter of type T and returns a type R</a:t>
            </a:r>
          </a:p>
          <a:p>
            <a:pPr lvl="1"/>
            <a:r>
              <a:rPr lang="en-US" sz="1800" dirty="0" smtClean="0">
                <a:cs typeface="Menlo Regular"/>
              </a:rPr>
              <a:t>called on a List&lt;T&gt; receiver object, and returns a List&lt;R&gt; value</a:t>
            </a:r>
          </a:p>
        </p:txBody>
      </p:sp>
    </p:spTree>
    <p:extLst>
      <p:ext uri="{BB962C8B-B14F-4D97-AF65-F5344CB8AC3E}">
        <p14:creationId xmlns:p14="http://schemas.microsoft.com/office/powerpoint/2010/main" val="310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…3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</a:t>
            </a:r>
            <a:r>
              <a:rPr lang="en-US" sz="1800" dirty="0" smtClean="0"/>
              <a:t>o call the previous </a:t>
            </a:r>
            <a:r>
              <a:rPr lang="en-US" sz="1800" i="1" dirty="0" smtClean="0"/>
              <a:t>map</a:t>
            </a:r>
            <a:r>
              <a:rPr lang="en-US" sz="1800" dirty="0" smtClean="0"/>
              <a:t> function</a:t>
            </a:r>
            <a:r>
              <a:rPr lang="en-US" sz="1800" dirty="0"/>
              <a:t>, </a:t>
            </a:r>
            <a:r>
              <a:rPr lang="en-US" sz="1800" dirty="0" smtClean="0"/>
              <a:t>we need to pass </a:t>
            </a:r>
            <a:r>
              <a:rPr lang="en-US" sz="1800" dirty="0"/>
              <a:t>in a lambda </a:t>
            </a:r>
            <a:r>
              <a:rPr lang="en-US" sz="1800" dirty="0" smtClean="0"/>
              <a:t>expression; e.g.</a:t>
            </a:r>
          </a:p>
          <a:p>
            <a:pPr marL="0" indent="0">
              <a:buNone/>
            </a:pPr>
            <a:endParaRPr lang="en-US" sz="800" dirty="0" smtClean="0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(ints: ArrayList&lt;Int&gt;)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doubledInts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ints.map(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{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elem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elem *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2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...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dirty="0" smtClean="0"/>
              <a:t>A lambda expression </a:t>
            </a:r>
            <a:r>
              <a:rPr lang="en-US" sz="1800" dirty="0"/>
              <a:t>is always surrounded by curly </a:t>
            </a:r>
            <a:r>
              <a:rPr lang="en-US" sz="1800" dirty="0" smtClean="0"/>
              <a:t>braces</a:t>
            </a:r>
          </a:p>
          <a:p>
            <a:r>
              <a:rPr lang="en-US" sz="1800" dirty="0"/>
              <a:t>Its parameters (if any) are declared </a:t>
            </a:r>
            <a:r>
              <a:rPr lang="en-US" sz="1800" dirty="0" smtClean="0"/>
              <a:t>before the symbol </a:t>
            </a:r>
            <a:r>
              <a:rPr lang="en-US" sz="1800" dirty="0" smtClean="0">
                <a:latin typeface="Menlo Regular"/>
                <a:cs typeface="Menlo Regular"/>
              </a:rPr>
              <a:t>-&gt;</a:t>
            </a:r>
          </a:p>
          <a:p>
            <a:pPr lvl="1"/>
            <a:r>
              <a:rPr lang="en-US" sz="1800" dirty="0" smtClean="0"/>
              <a:t>parameter </a:t>
            </a:r>
            <a:r>
              <a:rPr lang="en-US" sz="1800" dirty="0"/>
              <a:t>types may be </a:t>
            </a:r>
            <a:r>
              <a:rPr lang="en-US" sz="1800" dirty="0" smtClean="0"/>
              <a:t>omitted</a:t>
            </a:r>
          </a:p>
          <a:p>
            <a:r>
              <a:rPr lang="en-US" sz="1800" dirty="0" smtClean="0"/>
              <a:t>The body goes after the </a:t>
            </a:r>
            <a:r>
              <a:rPr lang="en-US" sz="1800" dirty="0" smtClean="0">
                <a:latin typeface="Menlo Regular"/>
                <a:cs typeface="Menlo Regular"/>
              </a:rPr>
              <a:t>-&gt;</a:t>
            </a:r>
            <a:r>
              <a:rPr lang="en-US" sz="1800" dirty="0" smtClean="0">
                <a:cs typeface="Menlo Regular"/>
              </a:rPr>
              <a:t> </a:t>
            </a:r>
            <a:r>
              <a:rPr lang="en-US" sz="1800" dirty="0" smtClean="0"/>
              <a:t>symbol (when one is present)</a:t>
            </a:r>
            <a:endParaRPr lang="en-US" sz="1800" dirty="0" smtClean="0">
              <a:latin typeface="Menlo Regular"/>
              <a:cs typeface="Menlo Regular"/>
            </a:endParaRPr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0438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…4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2418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A  couple of syntax simplification conventions in Kotlin</a:t>
            </a:r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CC7832"/>
                </a:solidFill>
                <a:latin typeface="Menlo"/>
              </a:rPr>
              <a:t>fun </a:t>
            </a:r>
            <a:r>
              <a:rPr lang="en-US" sz="1800" dirty="0">
                <a:solidFill>
                  <a:srgbClr val="FFC66D"/>
                </a:solidFill>
                <a:latin typeface="Menlo"/>
              </a:rPr>
              <a:t>foo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(ints: ArrayList&lt;Int&gt;) {</a:t>
            </a:r>
            <a:br>
              <a:rPr lang="en-US" sz="1800" dirty="0">
                <a:solidFill>
                  <a:srgbClr val="A9B7C6"/>
                </a:solidFill>
                <a:latin typeface="Menlo"/>
              </a:rPr>
            </a:br>
            <a:r>
              <a:rPr lang="en-US" sz="18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only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parameter is a function, can omit ()</a:t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doubledInts2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ints.</a:t>
            </a:r>
            <a:r>
              <a:rPr lang="en-US" sz="1800" i="1" dirty="0">
                <a:solidFill>
                  <a:srgbClr val="ECC577"/>
                </a:solidFill>
                <a:latin typeface="Menlo"/>
              </a:rPr>
              <a:t>map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{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elem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-&gt;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elem *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2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800" b="1" dirty="0">
                <a:solidFill>
                  <a:srgbClr val="A9B7C6"/>
                </a:solidFill>
                <a:latin typeface="Menlo"/>
              </a:rPr>
            </a:br>
            <a:r>
              <a:rPr lang="en-US" sz="1800" b="1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800" b="1" dirty="0">
                <a:solidFill>
                  <a:srgbClr val="A9B7C6"/>
                </a:solidFill>
                <a:latin typeface="Menlo"/>
              </a:rPr>
            </a:br>
            <a:r>
              <a:rPr lang="en-US" sz="1800" b="1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>// only one </a:t>
            </a:r>
            <a:r>
              <a:rPr lang="en-US" sz="1800" dirty="0" smtClean="0">
                <a:solidFill>
                  <a:srgbClr val="808080"/>
                </a:solidFill>
                <a:latin typeface="Menlo"/>
              </a:rPr>
              <a:t>parameter, can use default name ‘it’</a:t>
            </a:r>
            <a:r>
              <a:rPr lang="en-US" sz="18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Menlo"/>
              </a:rPr>
            </a:br>
            <a:r>
              <a:rPr lang="en-US" sz="18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Menlo"/>
              </a:rPr>
              <a:t>val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doubledInts3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= ints.</a:t>
            </a:r>
            <a:r>
              <a:rPr lang="en-US" sz="1800" i="1" dirty="0">
                <a:solidFill>
                  <a:srgbClr val="ECC577"/>
                </a:solidFill>
                <a:latin typeface="Menlo"/>
              </a:rPr>
              <a:t>map</a:t>
            </a:r>
            <a:r>
              <a:rPr lang="en-US" sz="1800" i="1" dirty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{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it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A9B7C6"/>
                </a:solidFill>
                <a:latin typeface="Menlo"/>
              </a:rPr>
              <a:t>* </a:t>
            </a:r>
            <a:r>
              <a:rPr lang="en-US" sz="1800" dirty="0">
                <a:solidFill>
                  <a:srgbClr val="6897BB"/>
                </a:solidFill>
                <a:latin typeface="Menlo"/>
              </a:rPr>
              <a:t>2 </a:t>
            </a:r>
            <a:r>
              <a:rPr lang="en-US" sz="1800" b="1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800" b="1" dirty="0">
                <a:solidFill>
                  <a:srgbClr val="A9B7C6"/>
                </a:solidFill>
                <a:latin typeface="Menlo"/>
              </a:rPr>
            </a:b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}</a:t>
            </a:r>
          </a:p>
          <a:p>
            <a:r>
              <a:rPr lang="en-US" sz="1800" dirty="0" smtClean="0"/>
              <a:t>If </a:t>
            </a:r>
            <a:r>
              <a:rPr lang="en-US" sz="1800" dirty="0"/>
              <a:t>the last </a:t>
            </a:r>
            <a:r>
              <a:rPr lang="en-US" sz="1800" dirty="0" smtClean="0"/>
              <a:t>argument to </a:t>
            </a:r>
            <a:r>
              <a:rPr lang="en-US" sz="1800" dirty="0"/>
              <a:t>a function is a function, then we </a:t>
            </a:r>
            <a:r>
              <a:rPr lang="en-US" sz="1800" dirty="0" smtClean="0"/>
              <a:t>can pass the lambda expression argument outside the parentheses, and even omit the parentheses if there is no other argument taken by that function</a:t>
            </a:r>
          </a:p>
          <a:p>
            <a:r>
              <a:rPr lang="en-US" sz="1800" dirty="0" smtClean="0"/>
              <a:t>If </a:t>
            </a:r>
            <a:r>
              <a:rPr lang="en-US" sz="1800" dirty="0"/>
              <a:t>a </a:t>
            </a:r>
            <a:r>
              <a:rPr lang="en-US" sz="1800" dirty="0" smtClean="0"/>
              <a:t>lambda expression has </a:t>
            </a:r>
            <a:r>
              <a:rPr lang="en-US" sz="1800" dirty="0"/>
              <a:t>only one parameter, </a:t>
            </a:r>
            <a:r>
              <a:rPr lang="en-US" sz="1800" dirty="0" smtClean="0"/>
              <a:t>the parameter </a:t>
            </a:r>
            <a:r>
              <a:rPr lang="en-US" sz="1800" dirty="0"/>
              <a:t>declaration may be </a:t>
            </a:r>
            <a:r>
              <a:rPr lang="en-US" sz="1800" dirty="0" smtClean="0"/>
              <a:t>omitted, along </a:t>
            </a:r>
            <a:r>
              <a:rPr lang="en-US" sz="1800" dirty="0"/>
              <a:t>with </a:t>
            </a:r>
            <a:r>
              <a:rPr lang="en-US" sz="1800" dirty="0" smtClean="0"/>
              <a:t>the  </a:t>
            </a:r>
            <a:r>
              <a:rPr lang="en-US" sz="1800" dirty="0">
                <a:latin typeface="Menlo Regular"/>
                <a:cs typeface="Menlo Regular"/>
              </a:rPr>
              <a:t>-</a:t>
            </a:r>
            <a:r>
              <a:rPr lang="en-US" sz="1800" dirty="0" smtClean="0"/>
              <a:t>&gt;  symbol, </a:t>
            </a:r>
            <a:r>
              <a:rPr lang="en-US" sz="1800" dirty="0"/>
              <a:t>and </a:t>
            </a:r>
            <a:r>
              <a:rPr lang="en-US" sz="1800" dirty="0" smtClean="0"/>
              <a:t>the parameter </a:t>
            </a:r>
            <a:r>
              <a:rPr lang="en-US" sz="1800" dirty="0"/>
              <a:t>name will be </a:t>
            </a:r>
            <a:r>
              <a:rPr lang="en-US" sz="1800" i="1" dirty="0" smtClean="0">
                <a:latin typeface="Menlo Regular"/>
                <a:cs typeface="Menlo Regular"/>
              </a:rPr>
              <a:t>it</a:t>
            </a:r>
          </a:p>
          <a:p>
            <a:endParaRPr lang="en-US" sz="8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48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</a:t>
            </a:r>
            <a:br>
              <a:rPr lang="en-US" dirty="0" smtClean="0"/>
            </a:br>
            <a:r>
              <a:rPr lang="en-US" dirty="0" smtClean="0"/>
              <a:t>Search ITunes </a:t>
            </a:r>
            <a:r>
              <a:rPr lang="en-US" dirty="0"/>
              <a:t>for </a:t>
            </a:r>
            <a:r>
              <a:rPr lang="en-US" dirty="0" smtClean="0"/>
              <a:t>Albums (to display, not download)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527853" y="515212"/>
            <a:ext cx="460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://github.com/clkim/demoKotlinAndroid2017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4"/>
          <a:srcRect l="-136630" r="-136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72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BASIC SYNTAX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540" y="1600200"/>
            <a:ext cx="7957860" cy="413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sz="1800" dirty="0" err="1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com.example.myapp</a:t>
            </a:r>
            <a:endParaRPr lang="en-US" sz="1800" dirty="0" smtClean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CC7832"/>
                </a:solidFill>
                <a:latin typeface="Menlo"/>
              </a:rPr>
              <a:t>import </a:t>
            </a: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android.os.Bundle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A9B7C6"/>
                </a:solidFill>
                <a:latin typeface="Menlo"/>
              </a:rPr>
              <a:t>...</a:t>
            </a:r>
            <a:endParaRPr lang="en-US" sz="1800" dirty="0">
              <a:solidFill>
                <a:srgbClr val="A9B7C6"/>
              </a:solidFill>
              <a:latin typeface="Menlo"/>
            </a:endParaRPr>
          </a:p>
          <a:p>
            <a:endParaRPr lang="en-US" dirty="0" smtClean="0"/>
          </a:p>
          <a:p>
            <a:r>
              <a:rPr lang="en-US" sz="1800" dirty="0" smtClean="0"/>
              <a:t>Package statement </a:t>
            </a:r>
            <a:r>
              <a:rPr lang="en-US" sz="1800" i="1" dirty="0" smtClean="0"/>
              <a:t>at top</a:t>
            </a:r>
            <a:r>
              <a:rPr lang="en-US" sz="1800" dirty="0" smtClean="0"/>
              <a:t> of source file</a:t>
            </a:r>
          </a:p>
          <a:p>
            <a:r>
              <a:rPr lang="en-US" sz="1800" dirty="0" smtClean="0"/>
              <a:t>If package not specified, file content belongs to “default” package that has no name</a:t>
            </a:r>
          </a:p>
          <a:p>
            <a:pPr marL="342900" lvl="1" indent="-342900"/>
            <a:r>
              <a:rPr lang="en-US" sz="1800" dirty="0" smtClean="0"/>
              <a:t>Source files can be placed arbitrarily in the file system</a:t>
            </a:r>
          </a:p>
          <a:p>
            <a:pPr marL="742950" lvl="2" indent="-342900"/>
            <a:r>
              <a:rPr lang="en-US" sz="1800" dirty="0"/>
              <a:t>Not required to match </a:t>
            </a:r>
            <a:r>
              <a:rPr lang="en-US" sz="1800" dirty="0" smtClean="0"/>
              <a:t>directory path </a:t>
            </a:r>
            <a:r>
              <a:rPr lang="en-US" sz="1800" dirty="0"/>
              <a:t>and </a:t>
            </a:r>
            <a:r>
              <a:rPr lang="en-US" sz="1800" dirty="0" smtClean="0"/>
              <a:t>package name</a:t>
            </a:r>
          </a:p>
          <a:p>
            <a:pPr marL="742950" lvl="2" indent="-342900"/>
            <a:r>
              <a:rPr lang="en-US" sz="1800" dirty="0" smtClean="0"/>
              <a:t>Let’s do some </a:t>
            </a:r>
            <a:r>
              <a:rPr lang="en-US" sz="1800" i="1" dirty="0" smtClean="0"/>
              <a:t>contrived</a:t>
            </a:r>
            <a:r>
              <a:rPr lang="en-US" sz="1800" dirty="0" smtClean="0"/>
              <a:t> experiments …</a:t>
            </a:r>
            <a:endParaRPr lang="en-US" sz="1800" dirty="0"/>
          </a:p>
          <a:p>
            <a:pPr marL="742950" lvl="2" indent="-342900"/>
            <a:endParaRPr lang="en-US" dirty="0" smtClean="0"/>
          </a:p>
          <a:p>
            <a:pPr marL="40005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9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D78B40"/>
                </a:solidFill>
                <a:latin typeface="Menlo Regular"/>
                <a:ea typeface="Menlo"/>
                <a:cs typeface="Menlo Regular"/>
              </a:rPr>
              <a:t>fun </a:t>
            </a:r>
            <a:r>
              <a:rPr lang="en-US" sz="1800" dirty="0" smtClean="0">
                <a:latin typeface="Menlo Regular"/>
                <a:cs typeface="Menlo Regular"/>
              </a:rPr>
              <a:t>sum</a:t>
            </a:r>
            <a:r>
              <a:rPr lang="en-US" sz="1800" dirty="0">
                <a:latin typeface="Menlo Regular"/>
                <a:cs typeface="Menlo Regular"/>
              </a:rPr>
              <a:t>(a: Int, b: Int): Int {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  </a:t>
            </a:r>
            <a:r>
              <a:rPr lang="en-US" sz="1800" dirty="0">
                <a:solidFill>
                  <a:srgbClr val="D78B40"/>
                </a:solidFill>
                <a:latin typeface="Menlo Regular"/>
                <a:cs typeface="Menlo Regular"/>
              </a:rPr>
              <a:t>return</a:t>
            </a:r>
            <a:r>
              <a:rPr lang="en-US" sz="1800" dirty="0">
                <a:latin typeface="Menlo Regular"/>
                <a:cs typeface="Menlo Regular"/>
              </a:rPr>
              <a:t> a + b</a:t>
            </a: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}</a:t>
            </a:r>
          </a:p>
          <a:p>
            <a:pPr>
              <a:buFont typeface="Arial"/>
              <a:buChar char="•"/>
            </a:pPr>
            <a:endParaRPr lang="en-US" sz="800" dirty="0" smtClean="0"/>
          </a:p>
          <a:p>
            <a:pPr>
              <a:buFont typeface="Arial"/>
              <a:buChar char="•"/>
            </a:pPr>
            <a:r>
              <a:rPr lang="en-US" sz="1800" dirty="0" smtClean="0"/>
              <a:t>Function example: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declared with </a:t>
            </a:r>
            <a:r>
              <a:rPr lang="en-US" sz="1800" dirty="0" smtClean="0">
                <a:latin typeface="Menlo Regular"/>
                <a:cs typeface="Menlo Regular"/>
              </a:rPr>
              <a:t>fun</a:t>
            </a:r>
            <a:r>
              <a:rPr lang="en-US" sz="1800" dirty="0" smtClean="0"/>
              <a:t> </a:t>
            </a:r>
            <a:r>
              <a:rPr lang="en-US" sz="1800" i="1" dirty="0" smtClean="0"/>
              <a:t>keyword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having two </a:t>
            </a:r>
            <a:r>
              <a:rPr lang="en-US" sz="1800" dirty="0" smtClean="0">
                <a:latin typeface="Menlo Regular"/>
                <a:cs typeface="Menlo Regular"/>
              </a:rPr>
              <a:t>Int</a:t>
            </a:r>
            <a:r>
              <a:rPr lang="en-US" sz="1800" dirty="0" smtClean="0"/>
              <a:t> </a:t>
            </a:r>
            <a:r>
              <a:rPr lang="en-US" sz="1800" i="1" dirty="0" smtClean="0"/>
              <a:t>parameters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parameters </a:t>
            </a:r>
            <a:r>
              <a:rPr lang="en-US" sz="1800" dirty="0"/>
              <a:t>use Pascal notation, i.e</a:t>
            </a:r>
            <a:r>
              <a:rPr lang="en-US" sz="1800" dirty="0" smtClean="0">
                <a:cs typeface="Menlo Regular"/>
              </a:rPr>
              <a:t>.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i="1" dirty="0">
                <a:latin typeface="Menlo Regular"/>
                <a:cs typeface="Menlo Regular"/>
              </a:rPr>
              <a:t>name:</a:t>
            </a:r>
            <a:r>
              <a:rPr lang="en-US" sz="1800" i="1" dirty="0">
                <a:cs typeface="Menlo Regular"/>
              </a:rPr>
              <a:t> </a:t>
            </a:r>
            <a:r>
              <a:rPr lang="en-US" sz="1800" i="1" dirty="0" smtClean="0">
                <a:latin typeface="Menlo Regular"/>
                <a:cs typeface="Menlo Regular"/>
              </a:rPr>
              <a:t>type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declared </a:t>
            </a:r>
            <a:r>
              <a:rPr lang="en-US" sz="1800" dirty="0" smtClean="0">
                <a:latin typeface="Menlo Regular"/>
                <a:cs typeface="Menlo Regular"/>
              </a:rPr>
              <a:t>Int</a:t>
            </a:r>
            <a:r>
              <a:rPr lang="en-US" sz="1800" dirty="0" smtClean="0"/>
              <a:t> </a:t>
            </a:r>
            <a:r>
              <a:rPr lang="en-US" sz="1800" i="1" dirty="0" smtClean="0"/>
              <a:t>return type</a:t>
            </a:r>
            <a:endParaRPr lang="en-US" sz="1800" dirty="0" smtClean="0"/>
          </a:p>
          <a:p>
            <a:pPr lvl="2">
              <a:buFont typeface="Arial"/>
              <a:buChar char="•"/>
            </a:pPr>
            <a:r>
              <a:rPr lang="en-US" sz="1800" dirty="0" smtClean="0"/>
              <a:t>must be explicit for functions with block body </a:t>
            </a:r>
            <a:r>
              <a:rPr lang="en-US" sz="1600" dirty="0" smtClean="0"/>
              <a:t>(</a:t>
            </a:r>
            <a:r>
              <a:rPr lang="en-US" sz="1600" dirty="0"/>
              <a:t>unless </a:t>
            </a:r>
            <a:r>
              <a:rPr lang="en-US" sz="1600" dirty="0" smtClean="0"/>
              <a:t>type is </a:t>
            </a:r>
            <a:r>
              <a:rPr lang="en-US" sz="1600" i="1" dirty="0" smtClean="0"/>
              <a:t>Unit</a:t>
            </a:r>
            <a:r>
              <a:rPr lang="en-US" sz="1600" dirty="0" smtClean="0"/>
              <a:t>, </a:t>
            </a:r>
            <a:r>
              <a:rPr lang="en-US" sz="1600" dirty="0"/>
              <a:t>see later) 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1800" dirty="0" smtClean="0"/>
              <a:t>block </a:t>
            </a:r>
            <a:r>
              <a:rPr lang="en-US" sz="1800" i="1" dirty="0" smtClean="0"/>
              <a:t>body</a:t>
            </a:r>
            <a:r>
              <a:rPr lang="en-US" sz="1800" dirty="0" smtClean="0"/>
              <a:t> defined within braces</a:t>
            </a:r>
          </a:p>
        </p:txBody>
      </p:sp>
    </p:spTree>
    <p:extLst>
      <p:ext uri="{BB962C8B-B14F-4D97-AF65-F5344CB8AC3E}">
        <p14:creationId xmlns:p14="http://schemas.microsoft.com/office/powerpoint/2010/main" val="31411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 </a:t>
            </a:r>
            <a:r>
              <a:rPr lang="is-IS" dirty="0" smtClean="0"/>
              <a:t>…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D78B40"/>
                </a:solidFill>
                <a:latin typeface="Menlo Regular"/>
                <a:cs typeface="Menlo Regular"/>
              </a:rPr>
              <a:t>fun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>
                <a:latin typeface="Menlo Regular"/>
                <a:cs typeface="Menlo Regular"/>
              </a:rPr>
              <a:t>sum(a: Int, b: Int) = a + b</a:t>
            </a:r>
          </a:p>
          <a:p>
            <a:endParaRPr lang="en-US" sz="800" dirty="0" smtClean="0"/>
          </a:p>
          <a:p>
            <a:r>
              <a:rPr lang="en-US" sz="1800" dirty="0" smtClean="0"/>
              <a:t>Function with an expression body</a:t>
            </a:r>
          </a:p>
          <a:p>
            <a:pPr lvl="1"/>
            <a:r>
              <a:rPr lang="en-US" sz="1800" i="1" dirty="0"/>
              <a:t>single-expression</a:t>
            </a:r>
            <a:r>
              <a:rPr lang="en-US" sz="1800" dirty="0"/>
              <a:t> </a:t>
            </a:r>
            <a:r>
              <a:rPr lang="en-US" sz="1800" dirty="0" smtClean="0"/>
              <a:t>body </a:t>
            </a:r>
            <a:r>
              <a:rPr lang="en-US" sz="1800" dirty="0"/>
              <a:t>is specified after ‘=</a:t>
            </a:r>
            <a:r>
              <a:rPr lang="en-US" sz="1800" dirty="0" smtClean="0"/>
              <a:t>‘</a:t>
            </a:r>
          </a:p>
          <a:p>
            <a:pPr lvl="1"/>
            <a:r>
              <a:rPr lang="en-US" sz="1800" dirty="0" smtClean="0"/>
              <a:t>curly </a:t>
            </a:r>
            <a:r>
              <a:rPr lang="en-US" sz="1800" dirty="0"/>
              <a:t>braces can be omitted </a:t>
            </a:r>
            <a:endParaRPr lang="en-US" sz="1800" dirty="0" smtClean="0"/>
          </a:p>
          <a:p>
            <a:pPr lvl="1"/>
            <a:r>
              <a:rPr lang="en-US" sz="1800" dirty="0" smtClean="0"/>
              <a:t>declaring return type is </a:t>
            </a:r>
            <a:r>
              <a:rPr lang="en-US" sz="1800" i="1" dirty="0" smtClean="0"/>
              <a:t>optional</a:t>
            </a:r>
          </a:p>
          <a:p>
            <a:pPr lvl="2"/>
            <a:r>
              <a:rPr lang="en-US" sz="1800" dirty="0" smtClean="0"/>
              <a:t>when can be </a:t>
            </a:r>
            <a:r>
              <a:rPr lang="en-US" sz="1800" i="1" dirty="0" smtClean="0"/>
              <a:t>inferred</a:t>
            </a:r>
            <a:r>
              <a:rPr lang="en-US" sz="1800" dirty="0" smtClean="0"/>
              <a:t> by compiler</a:t>
            </a:r>
          </a:p>
          <a:p>
            <a:pPr lvl="1"/>
            <a:r>
              <a:rPr lang="en-US" sz="1800" dirty="0" smtClean="0"/>
              <a:t>no</a:t>
            </a:r>
            <a:r>
              <a:rPr lang="en-US" sz="1800" dirty="0" smtClean="0">
                <a:cs typeface="Menlo Regular"/>
              </a:rPr>
              <a:t> </a:t>
            </a:r>
            <a:r>
              <a:rPr lang="en-US" sz="1800" i="1" dirty="0" smtClean="0">
                <a:cs typeface="Menlo Regular"/>
              </a:rPr>
              <a:t>return</a:t>
            </a:r>
            <a:r>
              <a:rPr lang="en-US" sz="1800" dirty="0" smtClean="0">
                <a:cs typeface="Menlo Regular"/>
              </a:rPr>
              <a:t> </a:t>
            </a:r>
            <a:r>
              <a:rPr lang="en-US" sz="1800" dirty="0" smtClean="0"/>
              <a:t>keyword in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42716</TotalTime>
  <Words>1920</Words>
  <Application>Microsoft Macintosh PowerPoint</Application>
  <PresentationFormat>On-screen Show (4:3)</PresentationFormat>
  <Paragraphs>407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 Narrow</vt:lpstr>
      <vt:lpstr>Calibri</vt:lpstr>
      <vt:lpstr>Consolas</vt:lpstr>
      <vt:lpstr>Consolas-Bold</vt:lpstr>
      <vt:lpstr>Mangal</vt:lpstr>
      <vt:lpstr>Menlo</vt:lpstr>
      <vt:lpstr>Menlo Regular</vt:lpstr>
      <vt:lpstr>Wingdings</vt:lpstr>
      <vt:lpstr>Arial</vt:lpstr>
      <vt:lpstr>Horizon</vt:lpstr>
      <vt:lpstr>Kotlin and Java: Better Together</vt:lpstr>
      <vt:lpstr>PowerPoint Presentation</vt:lpstr>
      <vt:lpstr>Some Motivation</vt:lpstr>
      <vt:lpstr>Class Agenda</vt:lpstr>
      <vt:lpstr>Kotlin</vt:lpstr>
      <vt:lpstr>DEMO APP Search ITunes for Albums (to display, not download)</vt:lpstr>
      <vt:lpstr>BASIC SYNTAX Defining Packages</vt:lpstr>
      <vt:lpstr>Defining Functions</vt:lpstr>
      <vt:lpstr>Defining Functions …2</vt:lpstr>
      <vt:lpstr>Defining Functions …3</vt:lpstr>
      <vt:lpstr>Function Usage – Default Arguments</vt:lpstr>
      <vt:lpstr>Function Usage – Named Arguments</vt:lpstr>
      <vt:lpstr>Function Scope</vt:lpstr>
      <vt:lpstr>Generic Functions</vt:lpstr>
      <vt:lpstr>Inline Functions</vt:lpstr>
      <vt:lpstr>Extension Functions</vt:lpstr>
      <vt:lpstr>Defining Local Variables</vt:lpstr>
      <vt:lpstr>Using String Templates</vt:lpstr>
      <vt:lpstr>Using Conditional Expressions</vt:lpstr>
      <vt:lpstr>More on If Expression</vt:lpstr>
      <vt:lpstr>Nullable Types – null Variable References</vt:lpstr>
      <vt:lpstr>Nullable Types – null Function Return Values</vt:lpstr>
      <vt:lpstr>Nullable Types and Null Safety</vt:lpstr>
      <vt:lpstr>Using Nullable Type and Null Safety …2a</vt:lpstr>
      <vt:lpstr>Using Nullable Type and Null Safety …2b</vt:lpstr>
      <vt:lpstr>Using Nullable Type and Null Safety …2c</vt:lpstr>
      <vt:lpstr>Elvis operator ?: and Nullable Expression</vt:lpstr>
      <vt:lpstr>Using Type Checks (with is) and Smart Casts</vt:lpstr>
      <vt:lpstr>Using Type Checks and Smart Casts …1b</vt:lpstr>
      <vt:lpstr>“Safe” Cast operator as?</vt:lpstr>
      <vt:lpstr>Using a for loop</vt:lpstr>
      <vt:lpstr>Using a while loop</vt:lpstr>
      <vt:lpstr>Using when expression</vt:lpstr>
      <vt:lpstr>Using when expression …2</vt:lpstr>
      <vt:lpstr>Using ranges – with if-condition</vt:lpstr>
      <vt:lpstr>Closures</vt:lpstr>
      <vt:lpstr>MORE SYNTAX / FEATURES Classes                 see ref docs https://kotlinlang.org/docs/reference/classes.html</vt:lpstr>
      <vt:lpstr>Classes …2</vt:lpstr>
      <vt:lpstr>Classes …3</vt:lpstr>
      <vt:lpstr>Inheritance</vt:lpstr>
      <vt:lpstr>Inheritance …2</vt:lpstr>
      <vt:lpstr>Class Properties</vt:lpstr>
      <vt:lpstr>Class Properties …2</vt:lpstr>
      <vt:lpstr>Visibility Modifiers</vt:lpstr>
      <vt:lpstr>Extensions</vt:lpstr>
      <vt:lpstr>Extensions …2</vt:lpstr>
      <vt:lpstr>Extensions …3</vt:lpstr>
      <vt:lpstr>Extensions …4</vt:lpstr>
      <vt:lpstr>Extensions …5</vt:lpstr>
      <vt:lpstr>Extensions …6</vt:lpstr>
      <vt:lpstr>Java Interop – Call Java Code from Kotlin</vt:lpstr>
      <vt:lpstr>Extras</vt:lpstr>
      <vt:lpstr>Using Type Checks and Smart Casts …1c</vt:lpstr>
      <vt:lpstr>Using when expression …3</vt:lpstr>
      <vt:lpstr>Using Integral-type ranges – with Indexed for-loop</vt:lpstr>
      <vt:lpstr>Lambda Expressions</vt:lpstr>
      <vt:lpstr>Lambda Expressions …2</vt:lpstr>
      <vt:lpstr>Lambda Expressions …3</vt:lpstr>
      <vt:lpstr>Lambda Expressions …4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Kotlin for android development</dc:title>
  <dc:creator>MacUser</dc:creator>
  <cp:lastModifiedBy>CL Kim</cp:lastModifiedBy>
  <cp:revision>1084</cp:revision>
  <dcterms:created xsi:type="dcterms:W3CDTF">2015-09-28T04:41:22Z</dcterms:created>
  <dcterms:modified xsi:type="dcterms:W3CDTF">2017-09-14T03:26:21Z</dcterms:modified>
</cp:coreProperties>
</file>