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3" r:id="rId2"/>
  </p:sldMasterIdLst>
  <p:notesMasterIdLst>
    <p:notesMasterId r:id="rId29"/>
  </p:notesMasterIdLst>
  <p:sldIdLst>
    <p:sldId id="275" r:id="rId3"/>
    <p:sldId id="256" r:id="rId4"/>
    <p:sldId id="276" r:id="rId5"/>
    <p:sldId id="257" r:id="rId6"/>
    <p:sldId id="258" r:id="rId7"/>
    <p:sldId id="259" r:id="rId8"/>
    <p:sldId id="260" r:id="rId9"/>
    <p:sldId id="261" r:id="rId10"/>
    <p:sldId id="277" r:id="rId11"/>
    <p:sldId id="278" r:id="rId12"/>
    <p:sldId id="279" r:id="rId13"/>
    <p:sldId id="280" r:id="rId14"/>
    <p:sldId id="281" r:id="rId15"/>
    <p:sldId id="282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D24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9DEBBF-BB0C-453A-B921-853A75FA50E9}">
  <a:tblStyle styleId="{3D9DEBBF-BB0C-453A-B921-853A75FA50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50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dt" idx="10"/>
          </p:nvPr>
        </p:nvSpPr>
        <p:spPr>
          <a:xfrm>
            <a:off x="1084262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ftr" idx="11"/>
          </p:nvPr>
        </p:nvSpPr>
        <p:spPr>
          <a:xfrm>
            <a:off x="3522662" y="6096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951662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7104-93AE-4850-8953-B374BFE83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40FDF-4627-4E05-92FC-EA8FB8929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13EFD-C935-4DC6-810F-A0F533AC9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E521C-C75F-4AF9-BA45-2B51283A9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A477B-8DB3-49EA-8CC5-A11EB678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B6FBB-37C9-4BE2-A7DA-F077B77E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47954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E80D-BF55-4657-907B-485E2D0D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07B86-CB7B-4226-B498-174CB19E7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2359D-CD2D-41B8-867B-8036AF67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23731-7EDF-4795-892D-795ECB109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6C7E8-0BD8-4386-A30C-DF0304EA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34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0AFC3-FEB2-4558-B834-15ABEA266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CAF8B-49DC-4009-B927-09D4B87DA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A2E4E-8193-45ED-8103-2497ECB8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70691-6FB2-41C7-B0E5-D7DB0A60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07B78-4C70-4065-A60D-596DF4BC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5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itle and Tab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1014412" y="6107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452812" y="61071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881812" y="6107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091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0FE3-1362-41FB-8193-2B8F64D1F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A9F95-D6D6-4918-ACDE-D4D56538F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3D689-1E4F-491C-9B26-2E9AB1AE3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2EFCB-CFDF-4BAF-BB6E-B75E0B6B0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FB7C9-ED63-428B-B4F7-E01DBA5E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3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1459-2BA2-420E-911E-AFF08EB5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AA773-F0B9-4F8C-83E8-70C681709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B89E-EC0C-469E-BEC3-4C6A8F90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4F945-25C6-428F-9154-5ED3D817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06A5C-AA00-4CC7-96CF-AA38DB54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7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7527-1665-4BD2-AEC1-6F228050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E0B4C-ADAB-4BAE-A069-4C9589A02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15443-796F-42A4-90CD-4A5BF6A0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55DF7-A12C-4883-83F9-5FD8E2E5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53A25-A485-4FC5-A198-A5FC81B8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5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77E5-EFE4-44AD-9E4D-0C2BF71E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A2483-3ABF-4278-AA3F-D334A1341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76035-31CF-4B56-B256-4676E1A9A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D54F5-0184-4CC7-A292-D7CE3BE0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0B087-3E67-4722-BBED-A28A2947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EE321-C120-4A8A-9935-1299C298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0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253D-2176-4F00-80A4-0BEA34329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AD66-1173-41A2-BF89-D08CEAFB4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CD23E-8447-4B9E-8D1E-B7C49E7B6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531DC-4F62-4530-B038-5C02BA282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808DC-57E9-41F4-BE26-3EA4919F4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1498C-EA7F-4E09-AE03-B6DE269E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F6ABF6-C809-45C7-BEAD-0D29C8DA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E1204-9A56-4E7F-9A4B-0AB652F5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0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9B22-F767-4B4B-9486-1AC17A09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C9AC85-9B84-4D58-B2D1-2766037B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50C5D-11A3-4AA9-B28B-9716EC8FC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7A9DD-DA5C-4510-BDD9-7251918A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2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44BC5-32C3-49CE-B445-62B58366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8ADD5-F920-4451-A2E2-3B6096C0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D4758-7A21-423F-AE9B-569DBAA7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2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6971A-06C6-4EA3-AEFF-AB94954A1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67BBB-7D86-4D9D-BF54-F927FDFBC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848B8-8699-47A9-A983-B3D8FE895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1BA48-A1BF-4BE0-9FB6-6913DE2C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07624-3AA3-41D2-B5E5-1CE857D4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E40B5-0AFC-4A76-A11A-33EA6951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1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6D58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 descr="Canvas"/>
          <p:cNvSpPr txBox="1"/>
          <p:nvPr/>
        </p:nvSpPr>
        <p:spPr>
          <a:xfrm>
            <a:off x="528637" y="201612"/>
            <a:ext cx="8397875" cy="64674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3" descr="A:\minispir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0800"/>
            <a:ext cx="1181100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 descr="Canvas"/>
          <p:cNvSpPr txBox="1"/>
          <p:nvPr/>
        </p:nvSpPr>
        <p:spPr>
          <a:xfrm>
            <a:off x="596900" y="4130675"/>
            <a:ext cx="1041400" cy="45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13" descr="A:\minispir.GIF"/>
          <p:cNvPicPr preferRelativeResize="0"/>
          <p:nvPr/>
        </p:nvPicPr>
        <p:blipFill rotWithShape="1">
          <a:blip r:embed="rId4">
            <a:alphaModFix/>
          </a:blip>
          <a:srcRect t="39999"/>
          <a:stretch/>
        </p:blipFill>
        <p:spPr>
          <a:xfrm>
            <a:off x="0" y="4222750"/>
            <a:ext cx="118110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>
            <a:off x="1084262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3522662" y="6096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6951662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9DBBCF-9992-4FC2-914E-A6DFA776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7B54E-ED64-46B9-B722-389AED09D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F4DC6-E0F1-4206-93BB-7829B51D4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103CC-8EF9-436C-A2C1-B6AC4445E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1D80A-6809-468A-8C58-0AF24A538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511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6AA8-46D4-4149-87F7-24B683BCE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3102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8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Binary </a:t>
            </a:r>
            <a:br>
              <a:rPr lang="en-US" sz="8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Subtraction</a:t>
            </a:r>
            <a:endParaRPr lang="en-NZ" sz="8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EFCCC-99A2-48D6-83F5-814B0275A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920740"/>
            <a:ext cx="9144000" cy="937260"/>
          </a:xfrm>
          <a:solidFill>
            <a:srgbClr val="66FF66">
              <a:alpha val="30980"/>
            </a:srgbClr>
          </a:solidFill>
        </p:spPr>
        <p:txBody>
          <a:bodyPr>
            <a:normAutofit fontScale="92500" lnSpcReduction="10000"/>
          </a:bodyPr>
          <a:lstStyle/>
          <a:p>
            <a:pPr algn="r"/>
            <a:endParaRPr lang="en-US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Introduction to Data Concepts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algn="r">
              <a:tabLst>
                <a:tab pos="8880475" algn="r"/>
              </a:tabLst>
            </a:pP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 Tina Blumenthal</a:t>
            </a:r>
            <a:endParaRPr lang="en-NZ" sz="1400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09E9B3-AC93-48E5-B78E-545ED12CE092}"/>
              </a:ext>
            </a:extLst>
          </p:cNvPr>
          <p:cNvSpPr/>
          <p:nvPr/>
        </p:nvSpPr>
        <p:spPr>
          <a:xfrm>
            <a:off x="0" y="5920740"/>
            <a:ext cx="9144000" cy="45719"/>
          </a:xfrm>
          <a:prstGeom prst="rect">
            <a:avLst/>
          </a:prstGeom>
          <a:solidFill>
            <a:srgbClr val="D24DC9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49237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1A195-B3A1-4874-9400-965FCF8B7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825624"/>
            <a:ext cx="8149590" cy="5032375"/>
          </a:xfrm>
        </p:spPr>
        <p:txBody>
          <a:bodyPr>
            <a:normAutofit/>
          </a:bodyPr>
          <a:lstStyle/>
          <a:p>
            <a:pPr marL="514350" indent="-422275"/>
            <a:r>
              <a:rPr lang="en-NZ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8 bit, 00100111 represents positive 39</a:t>
            </a:r>
          </a:p>
          <a:p>
            <a:pPr marL="514350" indent="-422275"/>
            <a:endParaRPr lang="en-NZ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422275"/>
            <a:r>
              <a:rPr lang="en-NZ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left most zero indicates positive</a:t>
            </a:r>
          </a:p>
          <a:p>
            <a:pPr lvl="1" indent="-422275"/>
            <a:r>
              <a:rPr lang="en-NZ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100111 is the same as 39 </a:t>
            </a:r>
          </a:p>
          <a:p>
            <a:pPr lvl="1" indent="-422275"/>
            <a:endParaRPr lang="en-NZ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422275"/>
            <a:endParaRPr lang="en-NZ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422275"/>
            <a:endParaRPr lang="en-NZ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422275" algn="ctr">
              <a:buFontTx/>
              <a:buNone/>
            </a:pPr>
            <a:endParaRPr lang="en-NZ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422275" algn="ctr">
              <a:buFontTx/>
              <a:buNone/>
            </a:pPr>
            <a:endParaRPr lang="en-NZ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422275" algn="ctr">
              <a:buFontTx/>
              <a:buNone/>
            </a:pPr>
            <a:r>
              <a:rPr lang="en-NZ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32 + 4 + 2 + 1 = +39</a:t>
            </a:r>
          </a:p>
          <a:p>
            <a:endParaRPr lang="en-NZ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F2205B-E537-4F98-9B72-6A4802CF0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055715"/>
              </p:ext>
            </p:extLst>
          </p:nvPr>
        </p:nvGraphicFramePr>
        <p:xfrm>
          <a:off x="971550" y="4354830"/>
          <a:ext cx="7143750" cy="951708"/>
        </p:xfrm>
        <a:graphic>
          <a:graphicData uri="http://schemas.openxmlformats.org/drawingml/2006/table">
            <a:tbl>
              <a:tblPr firstRow="1" bandRow="1">
                <a:tableStyleId>{3D9DEBBF-BB0C-453A-B921-853A75FA50E9}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984354994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710883969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966879026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818861601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578361820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941275700"/>
                    </a:ext>
                  </a:extLst>
                </a:gridCol>
              </a:tblGrid>
              <a:tr h="47585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NZ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NZ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NZ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NZ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NZ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NZ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07991"/>
                  </a:ext>
                </a:extLst>
              </a:tr>
              <a:tr h="47585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NZ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NZ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NZ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NZ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NZ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NZ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502623"/>
                  </a:ext>
                </a:extLst>
              </a:tr>
            </a:tbl>
          </a:graphicData>
        </a:graphic>
      </p:graphicFrame>
      <p:sp>
        <p:nvSpPr>
          <p:cNvPr id="6" name="Google Shape;113;p16">
            <a:extLst>
              <a:ext uri="{FF2B5EF4-FFF2-40B4-BE49-F238E27FC236}">
                <a16:creationId xmlns:a16="http://schemas.microsoft.com/office/drawing/2014/main" id="{650DA948-D116-4121-B3F6-B4A617B0EDCB}"/>
              </a:ext>
            </a:extLst>
          </p:cNvPr>
          <p:cNvSpPr txBox="1">
            <a:spLocks/>
          </p:cNvSpPr>
          <p:nvPr/>
        </p:nvSpPr>
        <p:spPr>
          <a:xfrm>
            <a:off x="0" y="547687"/>
            <a:ext cx="9155430" cy="747712"/>
          </a:xfrm>
          <a:prstGeom prst="rect">
            <a:avLst/>
          </a:prstGeom>
          <a:solidFill>
            <a:srgbClr val="66FF66">
              <a:alpha val="40000"/>
            </a:srgbClr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300"/>
              <a:buFont typeface="Comic Sans MS"/>
              <a:buNone/>
            </a:pPr>
            <a:r>
              <a:rPr lang="en-NZ" sz="43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Comic Sans MS"/>
                <a:cs typeface="Courier New" panose="02070309020205020404" pitchFamily="49" charset="0"/>
                <a:sym typeface="Comic Sans MS"/>
              </a:rPr>
              <a:t>Two’s Complement</a:t>
            </a:r>
            <a:endParaRPr lang="en-NZ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14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27B30-ECC5-4AFA-A7D9-D440A3F93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030" y="1825624"/>
            <a:ext cx="8492490" cy="4769485"/>
          </a:xfrm>
        </p:spPr>
        <p:txBody>
          <a:bodyPr>
            <a:normAutofit lnSpcReduction="10000"/>
          </a:bodyPr>
          <a:lstStyle/>
          <a:p>
            <a:pPr marL="609600" indent="-609600"/>
            <a:r>
              <a:rPr lang="en-NZ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represent a negative number we start with the positive number, we flip all the bits and then add 1</a:t>
            </a:r>
          </a:p>
          <a:p>
            <a:pPr marL="609600" indent="-609600"/>
            <a:endParaRPr lang="en-NZ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0600" lvl="1" indent="-533400"/>
            <a:r>
              <a:rPr lang="en-NZ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represent – 29</a:t>
            </a:r>
          </a:p>
          <a:p>
            <a:pPr marL="990600" lvl="1" indent="-533400">
              <a:buFontTx/>
              <a:buNone/>
            </a:pPr>
            <a:r>
              <a:rPr lang="en-NZ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calculate 29 as an 8 bit value</a:t>
            </a:r>
          </a:p>
          <a:p>
            <a:pPr marL="990600" lvl="1" indent="-533400">
              <a:buFontTx/>
              <a:buNone/>
            </a:pPr>
            <a:r>
              <a:rPr lang="en-NZ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00011101</a:t>
            </a:r>
          </a:p>
          <a:p>
            <a:pPr marL="990600" lvl="1" indent="-533400">
              <a:buFontTx/>
              <a:buNone/>
            </a:pPr>
            <a:endParaRPr lang="en-NZ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0600" lvl="1" indent="-533400"/>
            <a:r>
              <a:rPr lang="en-NZ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Flip the bits</a:t>
            </a:r>
          </a:p>
          <a:p>
            <a:pPr marL="990600" lvl="1" indent="-533400">
              <a:buFontTx/>
              <a:buNone/>
            </a:pPr>
            <a:r>
              <a:rPr lang="en-NZ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11100010</a:t>
            </a:r>
          </a:p>
          <a:p>
            <a:pPr marL="990600" lvl="1" indent="-533400">
              <a:buFontTx/>
              <a:buNone/>
            </a:pPr>
            <a:endParaRPr lang="en-NZ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0600" lvl="1" indent="-533400"/>
            <a:r>
              <a:rPr lang="en-NZ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1</a:t>
            </a:r>
          </a:p>
          <a:p>
            <a:pPr marL="990600" lvl="1" indent="-533400">
              <a:buFontTx/>
              <a:buNone/>
            </a:pPr>
            <a:r>
              <a:rPr lang="en-NZ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11100011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Google Shape;113;p16">
            <a:extLst>
              <a:ext uri="{FF2B5EF4-FFF2-40B4-BE49-F238E27FC236}">
                <a16:creationId xmlns:a16="http://schemas.microsoft.com/office/drawing/2014/main" id="{5B0E714F-65E3-4DB3-A228-EC8BE5B86DE4}"/>
              </a:ext>
            </a:extLst>
          </p:cNvPr>
          <p:cNvSpPr txBox="1">
            <a:spLocks/>
          </p:cNvSpPr>
          <p:nvPr/>
        </p:nvSpPr>
        <p:spPr>
          <a:xfrm>
            <a:off x="0" y="547687"/>
            <a:ext cx="9155430" cy="747712"/>
          </a:xfrm>
          <a:prstGeom prst="rect">
            <a:avLst/>
          </a:prstGeom>
          <a:solidFill>
            <a:srgbClr val="66FF66">
              <a:alpha val="40000"/>
            </a:srgbClr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300"/>
              <a:buFont typeface="Comic Sans MS"/>
              <a:buNone/>
            </a:pPr>
            <a:r>
              <a:rPr lang="en-NZ" sz="43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Comic Sans MS"/>
                <a:cs typeface="Courier New" panose="02070309020205020404" pitchFamily="49" charset="0"/>
                <a:sym typeface="Comic Sans MS"/>
              </a:rPr>
              <a:t>Two’s Complement</a:t>
            </a:r>
            <a:endParaRPr lang="en-NZ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85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D9354-96DD-4EF6-AF8E-9F4F840DD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 if we have a number where the leftmost bit is 1, we know it is negative.</a:t>
            </a:r>
          </a:p>
          <a:p>
            <a:endParaRPr lang="en-NZ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determine the decimal equivalent we</a:t>
            </a:r>
          </a:p>
          <a:p>
            <a:pPr lvl="1"/>
            <a:r>
              <a:rPr lang="en-NZ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 1: flip the bits</a:t>
            </a:r>
          </a:p>
          <a:p>
            <a:pPr lvl="1"/>
            <a:r>
              <a:rPr lang="en-NZ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 2: add 1</a:t>
            </a:r>
          </a:p>
          <a:p>
            <a:pPr lvl="1"/>
            <a:r>
              <a:rPr lang="en-NZ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 3: convert to decimal and make </a:t>
            </a:r>
            <a:br>
              <a:rPr lang="en-NZ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the result negative </a:t>
            </a:r>
          </a:p>
          <a:p>
            <a:endParaRPr lang="en-NZ" dirty="0"/>
          </a:p>
        </p:txBody>
      </p:sp>
      <p:sp>
        <p:nvSpPr>
          <p:cNvPr id="4" name="Google Shape;113;p16">
            <a:extLst>
              <a:ext uri="{FF2B5EF4-FFF2-40B4-BE49-F238E27FC236}">
                <a16:creationId xmlns:a16="http://schemas.microsoft.com/office/drawing/2014/main" id="{113C54F1-6B56-4C13-AC96-C5DE4514F1B0}"/>
              </a:ext>
            </a:extLst>
          </p:cNvPr>
          <p:cNvSpPr txBox="1">
            <a:spLocks/>
          </p:cNvSpPr>
          <p:nvPr/>
        </p:nvSpPr>
        <p:spPr>
          <a:xfrm>
            <a:off x="0" y="547687"/>
            <a:ext cx="9155430" cy="747712"/>
          </a:xfrm>
          <a:prstGeom prst="rect">
            <a:avLst/>
          </a:prstGeom>
          <a:solidFill>
            <a:srgbClr val="66FF66">
              <a:alpha val="40000"/>
            </a:srgbClr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300"/>
              <a:buFont typeface="Comic Sans MS"/>
              <a:buNone/>
            </a:pPr>
            <a:r>
              <a:rPr lang="en-NZ" sz="43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Comic Sans MS"/>
                <a:cs typeface="Courier New" panose="02070309020205020404" pitchFamily="49" charset="0"/>
                <a:sym typeface="Comic Sans MS"/>
              </a:rPr>
              <a:t>Two’s Complement</a:t>
            </a:r>
            <a:endParaRPr lang="en-NZ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452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0EB6-199C-43EE-863D-DB0607693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" y="1825624"/>
            <a:ext cx="8126730" cy="5032375"/>
          </a:xfrm>
        </p:spPr>
        <p:txBody>
          <a:bodyPr/>
          <a:lstStyle/>
          <a:p>
            <a:pPr marL="354013" indent="-354013"/>
            <a:r>
              <a:rPr lang="en-NZ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 what number is represented by 11100011?</a:t>
            </a:r>
          </a:p>
          <a:p>
            <a:pPr marL="354013" indent="-354013"/>
            <a:r>
              <a:rPr lang="en-NZ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Left most bit is 1 so it’s negative</a:t>
            </a:r>
          </a:p>
          <a:p>
            <a:pPr marL="354013" indent="-354013"/>
            <a:endParaRPr lang="en-NZ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4013" indent="-354013"/>
            <a:r>
              <a:rPr lang="en-NZ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Flip all the bits</a:t>
            </a:r>
          </a:p>
          <a:p>
            <a:pPr marL="354013" lvl="1" indent="-354013">
              <a:buFontTx/>
              <a:buNone/>
            </a:pPr>
            <a:r>
              <a:rPr lang="en-NZ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00011100</a:t>
            </a:r>
          </a:p>
          <a:p>
            <a:pPr marL="354013" lvl="1" indent="-354013">
              <a:buFontTx/>
              <a:buNone/>
            </a:pPr>
            <a:endParaRPr lang="en-NZ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4013" indent="-354013"/>
            <a:r>
              <a:rPr lang="en-NZ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1</a:t>
            </a:r>
          </a:p>
          <a:p>
            <a:pPr marL="354013" lvl="1" indent="-354013">
              <a:buFontTx/>
              <a:buNone/>
            </a:pPr>
            <a:r>
              <a:rPr lang="en-NZ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00011100 + 1 = 00011101</a:t>
            </a:r>
          </a:p>
          <a:p>
            <a:pPr marL="354013" lvl="1" indent="-354013">
              <a:buFontTx/>
              <a:buNone/>
            </a:pPr>
            <a:endParaRPr lang="en-NZ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4013" indent="-354013"/>
            <a:r>
              <a:rPr lang="en-NZ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Converts to - 29</a:t>
            </a:r>
          </a:p>
          <a:p>
            <a:endParaRPr lang="en-NZ" dirty="0"/>
          </a:p>
        </p:txBody>
      </p:sp>
      <p:sp>
        <p:nvSpPr>
          <p:cNvPr id="4" name="Google Shape;113;p16">
            <a:extLst>
              <a:ext uri="{FF2B5EF4-FFF2-40B4-BE49-F238E27FC236}">
                <a16:creationId xmlns:a16="http://schemas.microsoft.com/office/drawing/2014/main" id="{AB2FB1F6-FCE0-4B3D-BF84-DB1A8782F382}"/>
              </a:ext>
            </a:extLst>
          </p:cNvPr>
          <p:cNvSpPr txBox="1">
            <a:spLocks/>
          </p:cNvSpPr>
          <p:nvPr/>
        </p:nvSpPr>
        <p:spPr>
          <a:xfrm>
            <a:off x="0" y="547687"/>
            <a:ext cx="9155430" cy="747712"/>
          </a:xfrm>
          <a:prstGeom prst="rect">
            <a:avLst/>
          </a:prstGeom>
          <a:solidFill>
            <a:srgbClr val="66FF66">
              <a:alpha val="40000"/>
            </a:srgbClr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300"/>
              <a:buFont typeface="Comic Sans MS"/>
              <a:buNone/>
            </a:pPr>
            <a:r>
              <a:rPr lang="en-NZ" sz="43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Comic Sans MS"/>
                <a:cs typeface="Courier New" panose="02070309020205020404" pitchFamily="49" charset="0"/>
                <a:sym typeface="Comic Sans MS"/>
              </a:rPr>
              <a:t>Two’s Complement</a:t>
            </a:r>
            <a:endParaRPr lang="en-NZ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642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760F03-D6E5-491D-9F37-0E00EB7B8793}"/>
              </a:ext>
            </a:extLst>
          </p:cNvPr>
          <p:cNvSpPr txBox="1">
            <a:spLocks/>
          </p:cNvSpPr>
          <p:nvPr/>
        </p:nvSpPr>
        <p:spPr>
          <a:xfrm>
            <a:off x="0" y="525780"/>
            <a:ext cx="9144000" cy="5806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FontTx/>
            </a:pPr>
            <a:r>
              <a:rPr lang="en-US" sz="6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Subtracting </a:t>
            </a:r>
            <a:br>
              <a:rPr lang="en-US" sz="6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Binary </a:t>
            </a:r>
          </a:p>
          <a:p>
            <a:pPr algn="ctr">
              <a:buClrTx/>
              <a:buFontTx/>
            </a:pPr>
            <a:r>
              <a:rPr lang="en-US" sz="6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</a:p>
          <a:p>
            <a:pPr algn="ctr">
              <a:buClrTx/>
              <a:buFontTx/>
            </a:pPr>
            <a:r>
              <a:rPr lang="en-US" sz="6000" b="1" dirty="0">
                <a:solidFill>
                  <a:srgbClr val="D24D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Two’s Complement</a:t>
            </a:r>
            <a:endParaRPr lang="en-NZ" sz="4400" b="1" dirty="0">
              <a:solidFill>
                <a:srgbClr val="D24D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049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21"/>
          <p:cNvGraphicFramePr/>
          <p:nvPr>
            <p:extLst>
              <p:ext uri="{D42A27DB-BD31-4B8C-83A1-F6EECF244321}">
                <p14:modId xmlns:p14="http://schemas.microsoft.com/office/powerpoint/2010/main" val="1265377135"/>
              </p:ext>
            </p:extLst>
          </p:nvPr>
        </p:nvGraphicFramePr>
        <p:xfrm>
          <a:off x="1066800" y="1752600"/>
          <a:ext cx="7619950" cy="4124920"/>
        </p:xfrm>
        <a:graphic>
          <a:graphicData uri="http://schemas.openxmlformats.org/drawingml/2006/table">
            <a:tbl>
              <a:tblPr>
                <a:noFill/>
                <a:tableStyleId>{3D9DEBBF-BB0C-453A-B921-853A75FA50E9}</a:tableStyleId>
              </a:tblPr>
              <a:tblGrid>
                <a:gridCol w="15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5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8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4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2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+1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1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(1)0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1" name="Google Shape;141;p21"/>
          <p:cNvSpPr txBox="1"/>
          <p:nvPr/>
        </p:nvSpPr>
        <p:spPr>
          <a:xfrm>
            <a:off x="1" y="6106120"/>
            <a:ext cx="9144000" cy="37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7030A0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Which is (4)</a:t>
            </a:r>
            <a:r>
              <a:rPr lang="en-US" sz="2400" b="1" i="0" u="none" baseline="-25000" dirty="0">
                <a:solidFill>
                  <a:srgbClr val="7030A0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10</a:t>
            </a:r>
            <a:r>
              <a:rPr lang="en-US" sz="2400" b="1" i="0" u="none" dirty="0">
                <a:solidFill>
                  <a:srgbClr val="7030A0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ignore the left most number</a:t>
            </a:r>
            <a:endParaRPr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Google Shape;113;p16">
            <a:extLst>
              <a:ext uri="{FF2B5EF4-FFF2-40B4-BE49-F238E27FC236}">
                <a16:creationId xmlns:a16="http://schemas.microsoft.com/office/drawing/2014/main" id="{8B85EE29-C6B9-456B-B200-5E829DE7A038}"/>
              </a:ext>
            </a:extLst>
          </p:cNvPr>
          <p:cNvSpPr txBox="1">
            <a:spLocks/>
          </p:cNvSpPr>
          <p:nvPr/>
        </p:nvSpPr>
        <p:spPr>
          <a:xfrm>
            <a:off x="0" y="547687"/>
            <a:ext cx="9155430" cy="747712"/>
          </a:xfrm>
          <a:prstGeom prst="rect">
            <a:avLst/>
          </a:prstGeom>
          <a:solidFill>
            <a:srgbClr val="66FF66">
              <a:alpha val="40000"/>
            </a:srgbClr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300"/>
              <a:buFont typeface="Comic Sans MS"/>
              <a:buNone/>
            </a:pPr>
            <a:r>
              <a:rPr lang="en-NZ" sz="43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Comic Sans MS"/>
                <a:cs typeface="Courier New" panose="02070309020205020404" pitchFamily="49" charset="0"/>
                <a:sym typeface="Comic Sans MS"/>
              </a:rPr>
              <a:t>12 - 8</a:t>
            </a:r>
            <a:endParaRPr lang="en-NZ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Google Shape;147;p22"/>
          <p:cNvGraphicFramePr/>
          <p:nvPr>
            <p:extLst>
              <p:ext uri="{D42A27DB-BD31-4B8C-83A1-F6EECF244321}">
                <p14:modId xmlns:p14="http://schemas.microsoft.com/office/powerpoint/2010/main" val="3497356234"/>
              </p:ext>
            </p:extLst>
          </p:nvPr>
        </p:nvGraphicFramePr>
        <p:xfrm>
          <a:off x="1066800" y="1752600"/>
          <a:ext cx="7619950" cy="4124920"/>
        </p:xfrm>
        <a:graphic>
          <a:graphicData uri="http://schemas.openxmlformats.org/drawingml/2006/table">
            <a:tbl>
              <a:tblPr>
                <a:noFill/>
                <a:tableStyleId>{3D9DEBBF-BB0C-453A-B921-853A75FA50E9}</a:tableStyleId>
              </a:tblPr>
              <a:tblGrid>
                <a:gridCol w="15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5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8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4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2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+1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1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(1)0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Google Shape;113;p16">
            <a:extLst>
              <a:ext uri="{FF2B5EF4-FFF2-40B4-BE49-F238E27FC236}">
                <a16:creationId xmlns:a16="http://schemas.microsoft.com/office/drawing/2014/main" id="{0C60565C-690F-4E8B-AEDE-D05C5F30F6A4}"/>
              </a:ext>
            </a:extLst>
          </p:cNvPr>
          <p:cNvSpPr txBox="1">
            <a:spLocks/>
          </p:cNvSpPr>
          <p:nvPr/>
        </p:nvSpPr>
        <p:spPr>
          <a:xfrm>
            <a:off x="0" y="547687"/>
            <a:ext cx="9155430" cy="747712"/>
          </a:xfrm>
          <a:prstGeom prst="rect">
            <a:avLst/>
          </a:prstGeom>
          <a:solidFill>
            <a:srgbClr val="66FF66">
              <a:alpha val="40000"/>
            </a:srgbClr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300"/>
              <a:buFont typeface="Comic Sans MS"/>
              <a:buNone/>
            </a:pPr>
            <a:r>
              <a:rPr lang="en-NZ" sz="43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Comic Sans MS"/>
                <a:cs typeface="Courier New" panose="02070309020205020404" pitchFamily="49" charset="0"/>
                <a:sym typeface="Comic Sans MS"/>
              </a:rPr>
              <a:t>14 - 9</a:t>
            </a:r>
            <a:endParaRPr lang="en-NZ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Google Shape;141;p21">
            <a:extLst>
              <a:ext uri="{FF2B5EF4-FFF2-40B4-BE49-F238E27FC236}">
                <a16:creationId xmlns:a16="http://schemas.microsoft.com/office/drawing/2014/main" id="{4727B8B5-2A29-4715-B6ED-42DDDA00B3A7}"/>
              </a:ext>
            </a:extLst>
          </p:cNvPr>
          <p:cNvSpPr txBox="1"/>
          <p:nvPr/>
        </p:nvSpPr>
        <p:spPr>
          <a:xfrm>
            <a:off x="1" y="6106120"/>
            <a:ext cx="9144000" cy="37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7030A0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Which is (5)</a:t>
            </a:r>
            <a:r>
              <a:rPr lang="en-US" sz="2400" b="1" i="0" u="none" baseline="-25000" dirty="0">
                <a:solidFill>
                  <a:srgbClr val="7030A0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10</a:t>
            </a:r>
            <a:r>
              <a:rPr lang="en-US" sz="2400" b="1" i="0" u="none" dirty="0">
                <a:solidFill>
                  <a:srgbClr val="7030A0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ignore the left most number</a:t>
            </a:r>
            <a:endParaRPr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idx="1"/>
          </p:nvPr>
        </p:nvSpPr>
        <p:spPr>
          <a:xfrm>
            <a:off x="560070" y="1752600"/>
            <a:ext cx="8126730" cy="493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Write the second number (B)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Change the 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0 to 1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1 to 0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Add +1 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Add this new number to the first (A)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Ignore the carry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Google Shape;113;p16">
            <a:extLst>
              <a:ext uri="{FF2B5EF4-FFF2-40B4-BE49-F238E27FC236}">
                <a16:creationId xmlns:a16="http://schemas.microsoft.com/office/drawing/2014/main" id="{90B6FE44-FB8E-4791-AE8C-0168866F01FA}"/>
              </a:ext>
            </a:extLst>
          </p:cNvPr>
          <p:cNvSpPr txBox="1">
            <a:spLocks/>
          </p:cNvSpPr>
          <p:nvPr/>
        </p:nvSpPr>
        <p:spPr>
          <a:xfrm>
            <a:off x="0" y="547687"/>
            <a:ext cx="9155430" cy="747712"/>
          </a:xfrm>
          <a:prstGeom prst="rect">
            <a:avLst/>
          </a:prstGeom>
          <a:solidFill>
            <a:srgbClr val="66FF66">
              <a:alpha val="40000"/>
            </a:srgbClr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300"/>
              <a:buFont typeface="Comic Sans MS"/>
              <a:buNone/>
            </a:pPr>
            <a:r>
              <a:rPr lang="en-NZ" sz="43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Comic Sans MS"/>
                <a:cs typeface="Courier New" panose="02070309020205020404" pitchFamily="49" charset="0"/>
                <a:sym typeface="Comic Sans MS"/>
              </a:rPr>
              <a:t>Rules for A - B</a:t>
            </a:r>
            <a:endParaRPr lang="en-NZ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Google Shape;160;p24"/>
          <p:cNvGraphicFramePr/>
          <p:nvPr>
            <p:extLst>
              <p:ext uri="{D42A27DB-BD31-4B8C-83A1-F6EECF244321}">
                <p14:modId xmlns:p14="http://schemas.microsoft.com/office/powerpoint/2010/main" val="727685507"/>
              </p:ext>
            </p:extLst>
          </p:nvPr>
        </p:nvGraphicFramePr>
        <p:xfrm>
          <a:off x="1066800" y="1752600"/>
          <a:ext cx="6095950" cy="3606750"/>
        </p:xfrm>
        <a:graphic>
          <a:graphicData uri="http://schemas.openxmlformats.org/drawingml/2006/table">
            <a:tbl>
              <a:tblPr>
                <a:noFill/>
                <a:tableStyleId>{3D9DEBBF-BB0C-453A-B921-853A75FA50E9}</a:tableStyleId>
              </a:tblPr>
              <a:tblGrid>
                <a:gridCol w="152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1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+1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1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(1)0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Google Shape;113;p16">
            <a:extLst>
              <a:ext uri="{FF2B5EF4-FFF2-40B4-BE49-F238E27FC236}">
                <a16:creationId xmlns:a16="http://schemas.microsoft.com/office/drawing/2014/main" id="{58AE6298-BC37-49E9-8A24-67324158ED20}"/>
              </a:ext>
            </a:extLst>
          </p:cNvPr>
          <p:cNvSpPr txBox="1">
            <a:spLocks/>
          </p:cNvSpPr>
          <p:nvPr/>
        </p:nvSpPr>
        <p:spPr>
          <a:xfrm>
            <a:off x="0" y="547687"/>
            <a:ext cx="9155430" cy="747712"/>
          </a:xfrm>
          <a:prstGeom prst="rect">
            <a:avLst/>
          </a:prstGeom>
          <a:solidFill>
            <a:srgbClr val="66FF66">
              <a:alpha val="40000"/>
            </a:srgbClr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300"/>
              <a:buFont typeface="Comic Sans MS"/>
              <a:buNone/>
            </a:pPr>
            <a:r>
              <a:rPr lang="en-NZ" sz="43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Comic Sans MS"/>
                <a:cs typeface="Courier New" panose="02070309020205020404" pitchFamily="49" charset="0"/>
                <a:sym typeface="Comic Sans MS"/>
              </a:rPr>
              <a:t>1011 - 1001</a:t>
            </a:r>
            <a:endParaRPr lang="en-NZ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Google Shape;166;p25"/>
          <p:cNvGraphicFramePr/>
          <p:nvPr>
            <p:extLst>
              <p:ext uri="{D42A27DB-BD31-4B8C-83A1-F6EECF244321}">
                <p14:modId xmlns:p14="http://schemas.microsoft.com/office/powerpoint/2010/main" val="165641939"/>
              </p:ext>
            </p:extLst>
          </p:nvPr>
        </p:nvGraphicFramePr>
        <p:xfrm>
          <a:off x="1066800" y="1752600"/>
          <a:ext cx="6095950" cy="3606750"/>
        </p:xfrm>
        <a:graphic>
          <a:graphicData uri="http://schemas.openxmlformats.org/drawingml/2006/table">
            <a:tbl>
              <a:tblPr>
                <a:noFill/>
                <a:tableStyleId>{3D9DEBBF-BB0C-453A-B921-853A75FA50E9}</a:tableStyleId>
              </a:tblPr>
              <a:tblGrid>
                <a:gridCol w="152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1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+1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1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(1)0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Google Shape;113;p16">
            <a:extLst>
              <a:ext uri="{FF2B5EF4-FFF2-40B4-BE49-F238E27FC236}">
                <a16:creationId xmlns:a16="http://schemas.microsoft.com/office/drawing/2014/main" id="{1771368B-E63F-4B0C-8B6E-22731C55C2BE}"/>
              </a:ext>
            </a:extLst>
          </p:cNvPr>
          <p:cNvSpPr txBox="1">
            <a:spLocks/>
          </p:cNvSpPr>
          <p:nvPr/>
        </p:nvSpPr>
        <p:spPr>
          <a:xfrm>
            <a:off x="0" y="547687"/>
            <a:ext cx="9155430" cy="747712"/>
          </a:xfrm>
          <a:prstGeom prst="rect">
            <a:avLst/>
          </a:prstGeom>
          <a:solidFill>
            <a:srgbClr val="66FF66">
              <a:alpha val="40000"/>
            </a:srgbClr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300"/>
              <a:buFont typeface="Comic Sans MS"/>
              <a:buNone/>
            </a:pPr>
            <a:r>
              <a:rPr lang="en-NZ" sz="43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Comic Sans MS"/>
                <a:cs typeface="Courier New" panose="02070309020205020404" pitchFamily="49" charset="0"/>
                <a:sym typeface="Comic Sans MS"/>
              </a:rPr>
              <a:t>1101 - 1011</a:t>
            </a:r>
            <a:endParaRPr lang="en-NZ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idx="1"/>
          </p:nvPr>
        </p:nvSpPr>
        <p:spPr>
          <a:xfrm>
            <a:off x="457200" y="2160269"/>
            <a:ext cx="8229600" cy="415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Binary subtraction is simple </a:t>
            </a:r>
            <a:r>
              <a:rPr lang="en-US" sz="3200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(well in theory)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There is a rule that we will eventually learn.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We aren’t interested in how the computer physically does it.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113;p16">
            <a:extLst>
              <a:ext uri="{FF2B5EF4-FFF2-40B4-BE49-F238E27FC236}">
                <a16:creationId xmlns:a16="http://schemas.microsoft.com/office/drawing/2014/main" id="{0C2BBC89-78F4-4AD4-B448-06BA7649BBD9}"/>
              </a:ext>
            </a:extLst>
          </p:cNvPr>
          <p:cNvSpPr txBox="1">
            <a:spLocks/>
          </p:cNvSpPr>
          <p:nvPr/>
        </p:nvSpPr>
        <p:spPr>
          <a:xfrm>
            <a:off x="0" y="547687"/>
            <a:ext cx="9155430" cy="747712"/>
          </a:xfrm>
          <a:prstGeom prst="rect">
            <a:avLst/>
          </a:prstGeom>
          <a:solidFill>
            <a:srgbClr val="66FF66">
              <a:alpha val="40000"/>
            </a:srgbClr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300"/>
              <a:buFont typeface="Comic Sans MS"/>
              <a:buNone/>
            </a:pPr>
            <a:r>
              <a:rPr lang="en-NZ" sz="43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Comic Sans MS"/>
                <a:cs typeface="Courier New" panose="02070309020205020404" pitchFamily="49" charset="0"/>
                <a:sym typeface="Comic Sans MS"/>
              </a:rPr>
              <a:t>Binary Subtraction</a:t>
            </a:r>
            <a:endParaRPr lang="en-NZ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p26"/>
          <p:cNvGraphicFramePr/>
          <p:nvPr>
            <p:extLst>
              <p:ext uri="{D42A27DB-BD31-4B8C-83A1-F6EECF244321}">
                <p14:modId xmlns:p14="http://schemas.microsoft.com/office/powerpoint/2010/main" val="3378542572"/>
              </p:ext>
            </p:extLst>
          </p:nvPr>
        </p:nvGraphicFramePr>
        <p:xfrm>
          <a:off x="1752600" y="1440180"/>
          <a:ext cx="6218200" cy="4270420"/>
        </p:xfrm>
        <a:graphic>
          <a:graphicData uri="http://schemas.openxmlformats.org/drawingml/2006/table">
            <a:tbl>
              <a:tblPr>
                <a:noFill/>
                <a:tableStyleId>{3D9DEBBF-BB0C-453A-B921-853A75FA50E9}</a:tableStyleId>
              </a:tblPr>
              <a:tblGrid>
                <a:gridCol w="155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+1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1DE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1DE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1DE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-1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1D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Google Shape;113;p16">
            <a:extLst>
              <a:ext uri="{FF2B5EF4-FFF2-40B4-BE49-F238E27FC236}">
                <a16:creationId xmlns:a16="http://schemas.microsoft.com/office/drawing/2014/main" id="{851B29DA-E061-4735-A6F8-ABD9122E08FB}"/>
              </a:ext>
            </a:extLst>
          </p:cNvPr>
          <p:cNvSpPr txBox="1">
            <a:spLocks/>
          </p:cNvSpPr>
          <p:nvPr/>
        </p:nvSpPr>
        <p:spPr>
          <a:xfrm>
            <a:off x="0" y="547687"/>
            <a:ext cx="9155430" cy="747712"/>
          </a:xfrm>
          <a:prstGeom prst="rect">
            <a:avLst/>
          </a:prstGeom>
          <a:solidFill>
            <a:srgbClr val="66FF66">
              <a:alpha val="40000"/>
            </a:srgbClr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300"/>
              <a:buFont typeface="Comic Sans MS"/>
              <a:buNone/>
            </a:pPr>
            <a:r>
              <a:rPr lang="en-NZ" sz="43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Comic Sans MS"/>
                <a:cs typeface="Courier New" panose="02070309020205020404" pitchFamily="49" charset="0"/>
                <a:sym typeface="Comic Sans MS"/>
              </a:rPr>
              <a:t>1011 - 1100</a:t>
            </a:r>
            <a:endParaRPr lang="en-NZ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Google Shape;173;p26">
            <a:extLst>
              <a:ext uri="{FF2B5EF4-FFF2-40B4-BE49-F238E27FC236}">
                <a16:creationId xmlns:a16="http://schemas.microsoft.com/office/drawing/2014/main" id="{A3B79595-2F57-49E1-954D-A05A438FAD31}"/>
              </a:ext>
            </a:extLst>
          </p:cNvPr>
          <p:cNvSpPr txBox="1"/>
          <p:nvPr/>
        </p:nvSpPr>
        <p:spPr>
          <a:xfrm>
            <a:off x="0" y="5829300"/>
            <a:ext cx="9144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7030A0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When the second number is greater than the first do 2’s complement again</a:t>
            </a:r>
            <a:endParaRPr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Google Shape;179;p27"/>
          <p:cNvGraphicFramePr/>
          <p:nvPr>
            <p:extLst>
              <p:ext uri="{D42A27DB-BD31-4B8C-83A1-F6EECF244321}">
                <p14:modId xmlns:p14="http://schemas.microsoft.com/office/powerpoint/2010/main" val="1039244868"/>
              </p:ext>
            </p:extLst>
          </p:nvPr>
        </p:nvGraphicFramePr>
        <p:xfrm>
          <a:off x="1828800" y="1463040"/>
          <a:ext cx="6218200" cy="4327550"/>
        </p:xfrm>
        <a:graphic>
          <a:graphicData uri="http://schemas.openxmlformats.org/drawingml/2006/table">
            <a:tbl>
              <a:tblPr>
                <a:noFill/>
                <a:tableStyleId>{3D9DEBBF-BB0C-453A-B921-853A75FA50E9}</a:tableStyleId>
              </a:tblPr>
              <a:tblGrid>
                <a:gridCol w="155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+1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7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7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7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7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7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7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7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1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7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1DE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-1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1DE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1DE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imes New Roman"/>
                          <a:cs typeface="Courier New" panose="02070309020205020404" pitchFamily="49" charset="0"/>
                          <a:sym typeface="Times New Roman"/>
                        </a:rPr>
                        <a:t>0</a:t>
                      </a:r>
                      <a:endParaRPr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1D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Google Shape;113;p16">
            <a:extLst>
              <a:ext uri="{FF2B5EF4-FFF2-40B4-BE49-F238E27FC236}">
                <a16:creationId xmlns:a16="http://schemas.microsoft.com/office/drawing/2014/main" id="{7325250F-96D2-4459-AB73-AD475754C2C5}"/>
              </a:ext>
            </a:extLst>
          </p:cNvPr>
          <p:cNvSpPr txBox="1">
            <a:spLocks/>
          </p:cNvSpPr>
          <p:nvPr/>
        </p:nvSpPr>
        <p:spPr>
          <a:xfrm>
            <a:off x="0" y="547687"/>
            <a:ext cx="9155430" cy="747712"/>
          </a:xfrm>
          <a:prstGeom prst="rect">
            <a:avLst/>
          </a:prstGeom>
          <a:solidFill>
            <a:srgbClr val="66FF66">
              <a:alpha val="40000"/>
            </a:srgbClr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300"/>
              <a:buFont typeface="Comic Sans MS"/>
              <a:buNone/>
            </a:pPr>
            <a:r>
              <a:rPr lang="en-NZ" sz="43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Comic Sans MS"/>
                <a:cs typeface="Courier New" panose="02070309020205020404" pitchFamily="49" charset="0"/>
                <a:sym typeface="Comic Sans MS"/>
              </a:rPr>
              <a:t>1001 - 1101</a:t>
            </a:r>
            <a:endParaRPr lang="en-NZ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Google Shape;173;p26">
            <a:extLst>
              <a:ext uri="{FF2B5EF4-FFF2-40B4-BE49-F238E27FC236}">
                <a16:creationId xmlns:a16="http://schemas.microsoft.com/office/drawing/2014/main" id="{0F4C5648-37CD-4D24-9F66-F0E63789B583}"/>
              </a:ext>
            </a:extLst>
          </p:cNvPr>
          <p:cNvSpPr txBox="1"/>
          <p:nvPr/>
        </p:nvSpPr>
        <p:spPr>
          <a:xfrm>
            <a:off x="0" y="5829300"/>
            <a:ext cx="9144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7030A0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When the second number is greater than the first do 2’s complement again</a:t>
            </a:r>
            <a:endParaRPr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5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Change binary number on second line (0 to 1 )</a:t>
            </a:r>
            <a:endParaRPr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5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Add 1</a:t>
            </a:r>
            <a:endParaRPr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5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Add result to top line</a:t>
            </a:r>
            <a:endParaRPr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5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(Temporary Answer)</a:t>
            </a:r>
            <a:endParaRPr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5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Is 2</a:t>
            </a:r>
            <a:r>
              <a:rPr lang="en-US" sz="2500" b="1" i="0" u="none" baseline="30000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nd</a:t>
            </a:r>
            <a:r>
              <a:rPr lang="en-US" sz="25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25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&gt; 1</a:t>
            </a:r>
            <a:r>
              <a:rPr lang="en-US" sz="2500" b="1" i="0" u="none" baseline="30000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st</a:t>
            </a:r>
            <a:r>
              <a:rPr lang="en-US" sz="25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number </a:t>
            </a:r>
            <a:r>
              <a:rPr lang="en-US" sz="2500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(top 2 lines)</a:t>
            </a:r>
            <a:endParaRPr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500" b="1" i="0" u="none" dirty="0">
                <a:solidFill>
                  <a:srgbClr val="C00000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No</a:t>
            </a:r>
            <a:r>
              <a:rPr lang="en-US" sz="25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then STOP there</a:t>
            </a:r>
            <a:endParaRPr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</a:pPr>
            <a:r>
              <a:rPr lang="en-US" sz="2500" b="1" i="0" u="none" dirty="0">
                <a:solidFill>
                  <a:srgbClr val="7030A0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Temporary Answer is the Answer</a:t>
            </a:r>
            <a:endParaRPr sz="25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500" b="1" i="0" u="none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Yes</a:t>
            </a:r>
            <a:r>
              <a:rPr lang="en-US" sz="25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</a:t>
            </a:r>
            <a:endParaRPr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5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Change second line  (0 to 1 )</a:t>
            </a:r>
            <a:endParaRPr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5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Add 1</a:t>
            </a:r>
            <a:endParaRPr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</a:pPr>
            <a:r>
              <a:rPr lang="en-US" sz="2500" b="1" i="0" u="none" dirty="0">
                <a:solidFill>
                  <a:srgbClr val="7030A0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Result of this is the answer</a:t>
            </a:r>
            <a:endParaRPr sz="25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5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Include negative sign</a:t>
            </a:r>
            <a:endParaRPr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AC9C6A9B-DC1A-48ED-91BD-B55460BB23EC}"/>
              </a:ext>
            </a:extLst>
          </p:cNvPr>
          <p:cNvSpPr txBox="1">
            <a:spLocks/>
          </p:cNvSpPr>
          <p:nvPr/>
        </p:nvSpPr>
        <p:spPr>
          <a:xfrm>
            <a:off x="0" y="547687"/>
            <a:ext cx="9155430" cy="747712"/>
          </a:xfrm>
          <a:prstGeom prst="rect">
            <a:avLst/>
          </a:prstGeom>
          <a:solidFill>
            <a:srgbClr val="66FF66">
              <a:alpha val="40000"/>
            </a:srgbClr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300"/>
              <a:buFont typeface="Comic Sans MS"/>
              <a:buNone/>
            </a:pPr>
            <a:r>
              <a:rPr lang="en-NZ" sz="43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Comic Sans MS"/>
                <a:cs typeface="Courier New" panose="02070309020205020404" pitchFamily="49" charset="0"/>
                <a:sym typeface="Comic Sans MS"/>
              </a:rPr>
              <a:t>Summary</a:t>
            </a:r>
            <a:endParaRPr lang="en-NZ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+mj-lt"/>
              <a:buAutoNum type="alphaLcParenR"/>
            </a:pPr>
            <a:r>
              <a:rPr lang="en-US" sz="32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  11100 –  10011 = 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lvl="0" indent="-5143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+mj-lt"/>
              <a:buAutoNum type="alphaLcParenR"/>
            </a:pPr>
            <a:r>
              <a:rPr lang="en-US" sz="32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 101101 – 100011 = 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lvl="0" indent="-5143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+mj-lt"/>
              <a:buAutoNum type="alphaLcParenR"/>
            </a:pPr>
            <a:r>
              <a:rPr lang="en-US" sz="32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 110001 – 101011 = 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lvl="0" indent="-5143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+mj-lt"/>
              <a:buAutoNum type="alphaLcParenR"/>
            </a:pPr>
            <a:r>
              <a:rPr lang="en-US" sz="32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 110010 -  11101 = 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lvl="0" indent="-5143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+mj-lt"/>
              <a:buAutoNum type="alphaLcParenR"/>
            </a:pPr>
            <a:r>
              <a:rPr lang="en-US" sz="32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 100100 –  11000 = 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lvl="0" indent="-5143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+mj-lt"/>
              <a:buAutoNum type="alphaLcParenR"/>
            </a:pPr>
            <a:r>
              <a:rPr lang="en-US" sz="32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1010110 -  11011 = 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113;p16">
            <a:extLst>
              <a:ext uri="{FF2B5EF4-FFF2-40B4-BE49-F238E27FC236}">
                <a16:creationId xmlns:a16="http://schemas.microsoft.com/office/drawing/2014/main" id="{4CD83168-6814-4EA3-8B16-4383B597AD7E}"/>
              </a:ext>
            </a:extLst>
          </p:cNvPr>
          <p:cNvSpPr txBox="1">
            <a:spLocks/>
          </p:cNvSpPr>
          <p:nvPr/>
        </p:nvSpPr>
        <p:spPr>
          <a:xfrm>
            <a:off x="0" y="547687"/>
            <a:ext cx="9155430" cy="747712"/>
          </a:xfrm>
          <a:prstGeom prst="rect">
            <a:avLst/>
          </a:prstGeom>
          <a:solidFill>
            <a:srgbClr val="66FF66">
              <a:alpha val="40000"/>
            </a:srgbClr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300"/>
              <a:buFont typeface="Comic Sans MS"/>
              <a:buNone/>
            </a:pPr>
            <a:r>
              <a:rPr lang="en-NZ" sz="4300" b="1" dirty="0">
                <a:solidFill>
                  <a:srgbClr val="D24D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Comic Sans MS"/>
                <a:cs typeface="Courier New" panose="02070309020205020404" pitchFamily="49" charset="0"/>
                <a:sym typeface="Comic Sans MS"/>
              </a:rPr>
              <a:t>Try these problems</a:t>
            </a:r>
            <a:endParaRPr lang="en-NZ" b="1" dirty="0">
              <a:solidFill>
                <a:srgbClr val="D24D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idx="1"/>
          </p:nvPr>
        </p:nvSpPr>
        <p:spPr>
          <a:xfrm>
            <a:off x="537210" y="1825624"/>
            <a:ext cx="8378190" cy="4906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+mj-lt"/>
              <a:buAutoNum type="alphaLcParenR"/>
            </a:pPr>
            <a:r>
              <a:rPr lang="en-US" sz="32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  11100 –  10011 =   1001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+mj-lt"/>
              <a:buAutoNum type="alphaLcParenR"/>
            </a:pPr>
            <a:r>
              <a:rPr lang="en-US" sz="32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 101101 – 100011 =   1010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+mj-lt"/>
              <a:buAutoNum type="alphaLcParenR"/>
            </a:pPr>
            <a:r>
              <a:rPr lang="en-US" sz="32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 110001 – 101011 =    110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+mj-lt"/>
              <a:buAutoNum type="alphaLcParenR"/>
            </a:pPr>
            <a:r>
              <a:rPr lang="en-US" sz="32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 110010 -  11101 =  10101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+mj-lt"/>
              <a:buAutoNum type="alphaLcParenR"/>
            </a:pPr>
            <a:r>
              <a:rPr lang="en-US" sz="32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 100100 –  11000 =   1100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+mj-lt"/>
              <a:buAutoNum type="alphaLcParenR"/>
            </a:pPr>
            <a:r>
              <a:rPr lang="en-US" sz="32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1010110 -  11011 = 111011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3200" b="1" i="0" u="none" dirty="0">
              <a:solidFill>
                <a:schemeClr val="dk1"/>
              </a:solidFill>
              <a:latin typeface="Courier New" panose="02070309020205020404" pitchFamily="49" charset="0"/>
              <a:ea typeface="Times New Roman"/>
              <a:cs typeface="Courier New" panose="02070309020205020404" pitchFamily="49" charset="0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 i="0" u="none" dirty="0">
                <a:solidFill>
                  <a:srgbClr val="7030A0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Do you agree with these answers?</a:t>
            </a:r>
            <a:endParaRPr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Google Shape;113;p16">
            <a:extLst>
              <a:ext uri="{FF2B5EF4-FFF2-40B4-BE49-F238E27FC236}">
                <a16:creationId xmlns:a16="http://schemas.microsoft.com/office/drawing/2014/main" id="{A429D9B9-F380-410E-B585-E36870AFB469}"/>
              </a:ext>
            </a:extLst>
          </p:cNvPr>
          <p:cNvSpPr txBox="1">
            <a:spLocks/>
          </p:cNvSpPr>
          <p:nvPr/>
        </p:nvSpPr>
        <p:spPr>
          <a:xfrm>
            <a:off x="0" y="547687"/>
            <a:ext cx="9155430" cy="747712"/>
          </a:xfrm>
          <a:prstGeom prst="rect">
            <a:avLst/>
          </a:prstGeom>
          <a:solidFill>
            <a:srgbClr val="66FF66">
              <a:alpha val="40000"/>
            </a:srgbClr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300"/>
              <a:buFont typeface="Comic Sans MS"/>
              <a:buNone/>
            </a:pPr>
            <a:r>
              <a:rPr lang="en-NZ" sz="4300" b="1" dirty="0">
                <a:solidFill>
                  <a:srgbClr val="D24D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Comic Sans MS"/>
                <a:cs typeface="Courier New" panose="02070309020205020404" pitchFamily="49" charset="0"/>
                <a:sym typeface="Comic Sans MS"/>
              </a:rPr>
              <a:t>Answers</a:t>
            </a:r>
            <a:endParaRPr lang="en-NZ" b="1" dirty="0">
              <a:solidFill>
                <a:srgbClr val="D24D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+mj-lt"/>
              <a:buAutoNum type="alphaLcParenR"/>
            </a:pPr>
            <a:r>
              <a:rPr lang="en-US" sz="32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100011 - 101000  =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+mj-lt"/>
              <a:buAutoNum type="alphaLcParenR"/>
            </a:pPr>
            <a:r>
              <a:rPr lang="en-US" sz="32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101010 - 110001  =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+mj-lt"/>
              <a:buAutoNum type="alphaLcParenR"/>
            </a:pPr>
            <a:r>
              <a:rPr lang="en-US" sz="32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100111 - 101011  = 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+mj-lt"/>
              <a:buAutoNum type="alphaLcParenR"/>
            </a:pPr>
            <a:r>
              <a:rPr lang="en-US" sz="32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110000 – 110100  =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113;p16">
            <a:extLst>
              <a:ext uri="{FF2B5EF4-FFF2-40B4-BE49-F238E27FC236}">
                <a16:creationId xmlns:a16="http://schemas.microsoft.com/office/drawing/2014/main" id="{AA013046-A040-4953-A56B-67DC966D60A8}"/>
              </a:ext>
            </a:extLst>
          </p:cNvPr>
          <p:cNvSpPr txBox="1">
            <a:spLocks/>
          </p:cNvSpPr>
          <p:nvPr/>
        </p:nvSpPr>
        <p:spPr>
          <a:xfrm>
            <a:off x="0" y="547687"/>
            <a:ext cx="9155430" cy="747712"/>
          </a:xfrm>
          <a:prstGeom prst="rect">
            <a:avLst/>
          </a:prstGeom>
          <a:solidFill>
            <a:srgbClr val="66FF66">
              <a:alpha val="40000"/>
            </a:srgbClr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300"/>
              <a:buFont typeface="Comic Sans MS"/>
              <a:buNone/>
            </a:pPr>
            <a:r>
              <a:rPr lang="en-NZ" sz="4300" b="1" dirty="0">
                <a:solidFill>
                  <a:srgbClr val="D24D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Comic Sans MS"/>
                <a:cs typeface="Courier New" panose="02070309020205020404" pitchFamily="49" charset="0"/>
                <a:sym typeface="Comic Sans MS"/>
              </a:rPr>
              <a:t>Try these problems</a:t>
            </a:r>
            <a:endParaRPr lang="en-NZ" b="1" dirty="0">
              <a:solidFill>
                <a:srgbClr val="D24D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82753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+mj-lt"/>
              <a:buAutoNum type="alphaLcParenR"/>
            </a:pPr>
            <a:r>
              <a:rPr lang="en-US" sz="32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100011 - 101000  =  -101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+mj-lt"/>
              <a:buAutoNum type="alphaLcParenR"/>
            </a:pPr>
            <a:r>
              <a:rPr lang="en-US" sz="32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101010 - 110001  =  -111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+mj-lt"/>
              <a:buAutoNum type="alphaLcParenR"/>
            </a:pPr>
            <a:r>
              <a:rPr lang="en-US" sz="32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100111 - 101011  =  -100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+mj-lt"/>
              <a:buAutoNum type="alphaLcParenR"/>
            </a:pPr>
            <a:r>
              <a:rPr lang="en-US" sz="32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110000 – 110100  =  -100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3200" b="1" i="0" u="none" dirty="0">
              <a:solidFill>
                <a:schemeClr val="dk1"/>
              </a:solidFill>
              <a:latin typeface="Courier New" panose="02070309020205020404" pitchFamily="49" charset="0"/>
              <a:ea typeface="Times New Roman"/>
              <a:cs typeface="Courier New" panose="02070309020205020404" pitchFamily="49" charset="0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 i="0" u="none" dirty="0">
                <a:solidFill>
                  <a:srgbClr val="7030A0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Do you agree with these answers?</a:t>
            </a:r>
            <a:endParaRPr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113;p16">
            <a:extLst>
              <a:ext uri="{FF2B5EF4-FFF2-40B4-BE49-F238E27FC236}">
                <a16:creationId xmlns:a16="http://schemas.microsoft.com/office/drawing/2014/main" id="{151FB32B-B6A8-427D-909C-20FA131314FE}"/>
              </a:ext>
            </a:extLst>
          </p:cNvPr>
          <p:cNvSpPr txBox="1">
            <a:spLocks/>
          </p:cNvSpPr>
          <p:nvPr/>
        </p:nvSpPr>
        <p:spPr>
          <a:xfrm>
            <a:off x="0" y="547687"/>
            <a:ext cx="9155430" cy="747712"/>
          </a:xfrm>
          <a:prstGeom prst="rect">
            <a:avLst/>
          </a:prstGeom>
          <a:solidFill>
            <a:srgbClr val="66FF66">
              <a:alpha val="40000"/>
            </a:srgbClr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300"/>
              <a:buFont typeface="Comic Sans MS"/>
              <a:buNone/>
            </a:pPr>
            <a:r>
              <a:rPr lang="en-NZ" sz="4300" b="1" dirty="0">
                <a:solidFill>
                  <a:srgbClr val="D24D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Comic Sans MS"/>
                <a:cs typeface="Courier New" panose="02070309020205020404" pitchFamily="49" charset="0"/>
                <a:sym typeface="Comic Sans MS"/>
              </a:rPr>
              <a:t>Answers</a:t>
            </a:r>
            <a:endParaRPr lang="en-NZ" b="1" dirty="0">
              <a:solidFill>
                <a:srgbClr val="D24D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E0F38-4878-47D9-8E00-F00B7B454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825624"/>
            <a:ext cx="8092440" cy="4746626"/>
          </a:xfrm>
        </p:spPr>
        <p:txBody>
          <a:bodyPr>
            <a:normAutofit/>
          </a:bodyPr>
          <a:lstStyle/>
          <a:p>
            <a:r>
              <a:rPr lang="en-NZ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Computers achieve subtraction by adding the negative value, storing the negative number in a form called </a:t>
            </a:r>
            <a:r>
              <a:rPr lang="en-NZ" altLang="en-US" sz="2800" b="1" dirty="0">
                <a:solidFill>
                  <a:srgbClr val="D24D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Two’s Complement</a:t>
            </a:r>
            <a:r>
              <a:rPr lang="en-NZ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NZ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Now that sure sounds confusing!!!</a:t>
            </a:r>
          </a:p>
          <a:p>
            <a:endParaRPr lang="en-NZ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 we’ll look at what we mean by Two’s complement and then we’ll look at an example</a:t>
            </a:r>
          </a:p>
          <a:p>
            <a:endParaRPr lang="en-NZ" dirty="0"/>
          </a:p>
        </p:txBody>
      </p:sp>
      <p:sp>
        <p:nvSpPr>
          <p:cNvPr id="4" name="Google Shape;113;p16">
            <a:extLst>
              <a:ext uri="{FF2B5EF4-FFF2-40B4-BE49-F238E27FC236}">
                <a16:creationId xmlns:a16="http://schemas.microsoft.com/office/drawing/2014/main" id="{CE79B298-9E8D-4BB4-86CE-36C1CF6C1D42}"/>
              </a:ext>
            </a:extLst>
          </p:cNvPr>
          <p:cNvSpPr txBox="1">
            <a:spLocks/>
          </p:cNvSpPr>
          <p:nvPr/>
        </p:nvSpPr>
        <p:spPr>
          <a:xfrm>
            <a:off x="0" y="547687"/>
            <a:ext cx="9155430" cy="747712"/>
          </a:xfrm>
          <a:prstGeom prst="rect">
            <a:avLst/>
          </a:prstGeom>
          <a:solidFill>
            <a:srgbClr val="66FF66">
              <a:alpha val="40000"/>
            </a:srgbClr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300"/>
            </a:pPr>
            <a:r>
              <a:rPr lang="en-NZ" sz="43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Comic Sans MS"/>
                <a:cs typeface="Courier New" panose="02070309020205020404" pitchFamily="49" charset="0"/>
                <a:sym typeface="Comic Sans MS"/>
              </a:rPr>
              <a:t>Subtracting in </a:t>
            </a:r>
            <a:r>
              <a:rPr lang="en-NZ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Comic Sans MS"/>
                <a:cs typeface="Courier New" panose="02070309020205020404" pitchFamily="49" charset="0"/>
                <a:sym typeface="Comic Sans MS"/>
              </a:rPr>
              <a:t>Binary</a:t>
            </a:r>
            <a:endParaRPr lang="en-NZ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824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825625"/>
            <a:ext cx="81724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Remember the computer “thinks/works” in binary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To us it is easy to do subtraction in base 10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We are trying to appreciate how computers do subtraction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The </a:t>
            </a:r>
            <a:r>
              <a:rPr lang="en-US" sz="2800" b="1" dirty="0">
                <a:solidFill>
                  <a:srgbClr val="D24D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Two</a:t>
            </a:r>
            <a:r>
              <a:rPr lang="en-US" sz="2800" b="1" i="0" u="none" dirty="0">
                <a:solidFill>
                  <a:srgbClr val="D24D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’s Complement </a:t>
            </a:r>
            <a:r>
              <a:rPr lang="en-US" sz="28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method does subtraction by using </a:t>
            </a:r>
            <a:r>
              <a:rPr lang="en-US" sz="2800" b="1" i="0" u="none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addition</a:t>
            </a:r>
            <a:r>
              <a:rPr lang="en-US" sz="28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.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If a computer has the components to do addition it can do subtraction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Google Shape;113;p16">
            <a:extLst>
              <a:ext uri="{FF2B5EF4-FFF2-40B4-BE49-F238E27FC236}">
                <a16:creationId xmlns:a16="http://schemas.microsoft.com/office/drawing/2014/main" id="{DF1D404A-1036-4BB5-AE54-F35AC9942F79}"/>
              </a:ext>
            </a:extLst>
          </p:cNvPr>
          <p:cNvSpPr txBox="1">
            <a:spLocks/>
          </p:cNvSpPr>
          <p:nvPr/>
        </p:nvSpPr>
        <p:spPr>
          <a:xfrm>
            <a:off x="0" y="547687"/>
            <a:ext cx="9155430" cy="747712"/>
          </a:xfrm>
          <a:prstGeom prst="rect">
            <a:avLst/>
          </a:prstGeom>
          <a:solidFill>
            <a:srgbClr val="66FF66">
              <a:alpha val="40000"/>
            </a:srgbClr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300"/>
              <a:buFont typeface="Comic Sans MS"/>
              <a:buNone/>
            </a:pPr>
            <a:r>
              <a:rPr lang="en-NZ" sz="43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Comic Sans MS"/>
                <a:cs typeface="Courier New" panose="02070309020205020404" pitchFamily="49" charset="0"/>
                <a:sym typeface="Comic Sans MS"/>
              </a:rPr>
              <a:t>Two’s Complement</a:t>
            </a:r>
            <a:endParaRPr lang="en-NZ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idx="1"/>
          </p:nvPr>
        </p:nvSpPr>
        <p:spPr>
          <a:xfrm>
            <a:off x="491490" y="1825625"/>
            <a:ext cx="81724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9 – 3 = 6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Note 10 – 3 = 7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9 + 7 = 16  (9 – 3 = 6)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Drop the 1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6 – 2 = 4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Note 10 – 2 = 8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6 + 8 = 14  (6 – 2 = 4)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Drop the 1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113;p16">
            <a:extLst>
              <a:ext uri="{FF2B5EF4-FFF2-40B4-BE49-F238E27FC236}">
                <a16:creationId xmlns:a16="http://schemas.microsoft.com/office/drawing/2014/main" id="{C95A3137-66F6-4D8F-8C2F-649944123DD7}"/>
              </a:ext>
            </a:extLst>
          </p:cNvPr>
          <p:cNvSpPr txBox="1">
            <a:spLocks/>
          </p:cNvSpPr>
          <p:nvPr/>
        </p:nvSpPr>
        <p:spPr>
          <a:xfrm>
            <a:off x="0" y="547687"/>
            <a:ext cx="9155430" cy="747712"/>
          </a:xfrm>
          <a:prstGeom prst="rect">
            <a:avLst/>
          </a:prstGeom>
          <a:solidFill>
            <a:srgbClr val="66FF66">
              <a:alpha val="40000"/>
            </a:srgbClr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300"/>
              <a:buFont typeface="Comic Sans MS"/>
              <a:buNone/>
            </a:pPr>
            <a:r>
              <a:rPr lang="en-NZ" sz="43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Comic Sans MS"/>
                <a:cs typeface="Courier New" panose="02070309020205020404" pitchFamily="49" charset="0"/>
                <a:sym typeface="Comic Sans MS"/>
              </a:rPr>
              <a:t>Background</a:t>
            </a:r>
            <a:endParaRPr lang="en-NZ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idx="1"/>
          </p:nvPr>
        </p:nvSpPr>
        <p:spPr>
          <a:xfrm>
            <a:off x="514350" y="1825625"/>
            <a:ext cx="812673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18 – 11 = 7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Note 20 – 11 =9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18 + 9 = 27  (18 – 11 = 7)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Drop the 2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96 – 60 = 36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Note 100 – 60 = 40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96 + 40 = 136  (96 – 60 =36)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Drop the 1 (</a:t>
            </a:r>
            <a:r>
              <a:rPr lang="en-US" sz="2800" b="1" i="0" u="none" dirty="0">
                <a:solidFill>
                  <a:srgbClr val="7030A0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Left most number</a:t>
            </a:r>
            <a:r>
              <a:rPr lang="en-US" sz="28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)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113;p16">
            <a:extLst>
              <a:ext uri="{FF2B5EF4-FFF2-40B4-BE49-F238E27FC236}">
                <a16:creationId xmlns:a16="http://schemas.microsoft.com/office/drawing/2014/main" id="{2C2EA379-C299-4B0D-94BF-1DF7FDBF168B}"/>
              </a:ext>
            </a:extLst>
          </p:cNvPr>
          <p:cNvSpPr txBox="1">
            <a:spLocks/>
          </p:cNvSpPr>
          <p:nvPr/>
        </p:nvSpPr>
        <p:spPr>
          <a:xfrm>
            <a:off x="0" y="547687"/>
            <a:ext cx="9155430" cy="747712"/>
          </a:xfrm>
          <a:prstGeom prst="rect">
            <a:avLst/>
          </a:prstGeom>
          <a:solidFill>
            <a:srgbClr val="66FF66">
              <a:alpha val="40000"/>
            </a:srgbClr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300"/>
              <a:buFont typeface="Comic Sans MS"/>
              <a:buNone/>
            </a:pPr>
            <a:r>
              <a:rPr lang="en-NZ" sz="43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Comic Sans MS"/>
                <a:cs typeface="Courier New" panose="02070309020205020404" pitchFamily="49" charset="0"/>
                <a:sym typeface="Comic Sans MS"/>
              </a:rPr>
              <a:t>Background</a:t>
            </a:r>
            <a:endParaRPr lang="en-NZ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idx="1"/>
          </p:nvPr>
        </p:nvSpPr>
        <p:spPr>
          <a:xfrm>
            <a:off x="514350" y="1825625"/>
            <a:ext cx="810387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3 – 9 = -6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Note 10 – 9 = 1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3 + 1 = 4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10 – 4 = 6  (3 – 9 = -6)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Take the complement again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113;p16">
            <a:extLst>
              <a:ext uri="{FF2B5EF4-FFF2-40B4-BE49-F238E27FC236}">
                <a16:creationId xmlns:a16="http://schemas.microsoft.com/office/drawing/2014/main" id="{E0B29CF1-AB57-45AA-97A8-132BE24A0A98}"/>
              </a:ext>
            </a:extLst>
          </p:cNvPr>
          <p:cNvSpPr txBox="1">
            <a:spLocks/>
          </p:cNvSpPr>
          <p:nvPr/>
        </p:nvSpPr>
        <p:spPr>
          <a:xfrm>
            <a:off x="0" y="547687"/>
            <a:ext cx="9155430" cy="747712"/>
          </a:xfrm>
          <a:prstGeom prst="rect">
            <a:avLst/>
          </a:prstGeom>
          <a:solidFill>
            <a:srgbClr val="66FF66">
              <a:alpha val="40000"/>
            </a:srgbClr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300"/>
              <a:buFont typeface="Comic Sans MS"/>
              <a:buNone/>
            </a:pPr>
            <a:r>
              <a:rPr lang="en-NZ" sz="43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Comic Sans MS"/>
                <a:cs typeface="Courier New" panose="02070309020205020404" pitchFamily="49" charset="0"/>
                <a:sym typeface="Comic Sans MS"/>
              </a:rPr>
              <a:t>Background</a:t>
            </a:r>
            <a:endParaRPr lang="en-NZ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idx="1"/>
          </p:nvPr>
        </p:nvSpPr>
        <p:spPr>
          <a:xfrm>
            <a:off x="537210" y="1825625"/>
            <a:ext cx="8058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80 – 93 = -13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90537" lvl="1" indent="-1111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Note 100 – 93 = 7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90537" lvl="1" indent="-1111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80 + 7  = 87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90537" lvl="1" indent="-1111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100 – 87  = 13  (80 – 93 = -13)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90537" lvl="1" indent="-1111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Take the complement again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lang="en-US" sz="3200" b="1" i="0" u="none" dirty="0">
              <a:solidFill>
                <a:schemeClr val="dk1"/>
              </a:solidFill>
              <a:latin typeface="Courier New" panose="02070309020205020404" pitchFamily="49" charset="0"/>
              <a:ea typeface="Times New Roman"/>
              <a:cs typeface="Courier New" panose="02070309020205020404" pitchFamily="49" charset="0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This is the rule we use in subtraction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Google Shape;113;p16">
            <a:extLst>
              <a:ext uri="{FF2B5EF4-FFF2-40B4-BE49-F238E27FC236}">
                <a16:creationId xmlns:a16="http://schemas.microsoft.com/office/drawing/2014/main" id="{21306875-051D-43FE-8F3D-854A208854D6}"/>
              </a:ext>
            </a:extLst>
          </p:cNvPr>
          <p:cNvSpPr txBox="1">
            <a:spLocks/>
          </p:cNvSpPr>
          <p:nvPr/>
        </p:nvSpPr>
        <p:spPr>
          <a:xfrm>
            <a:off x="0" y="547687"/>
            <a:ext cx="9155430" cy="747712"/>
          </a:xfrm>
          <a:prstGeom prst="rect">
            <a:avLst/>
          </a:prstGeom>
          <a:solidFill>
            <a:srgbClr val="66FF66">
              <a:alpha val="40000"/>
            </a:srgbClr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300"/>
              <a:buFont typeface="Comic Sans MS"/>
              <a:buNone/>
            </a:pPr>
            <a:r>
              <a:rPr lang="en-NZ" sz="43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Comic Sans MS"/>
                <a:cs typeface="Courier New" panose="02070309020205020404" pitchFamily="49" charset="0"/>
                <a:sym typeface="Comic Sans MS"/>
              </a:rPr>
              <a:t>Background</a:t>
            </a:r>
            <a:endParaRPr lang="en-NZ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C5C73-3C93-4229-A016-A4142C1DA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10" y="1825624"/>
            <a:ext cx="8675370" cy="4918075"/>
          </a:xfrm>
        </p:spPr>
        <p:txBody>
          <a:bodyPr>
            <a:normAutofit lnSpcReduction="10000"/>
          </a:bodyPr>
          <a:lstStyle/>
          <a:p>
            <a:pPr marL="354013" indent="-354013"/>
            <a:r>
              <a:rPr lang="en-NZ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Two’s complement is used by computers to store negative numbers.</a:t>
            </a:r>
          </a:p>
          <a:p>
            <a:pPr marL="354013" indent="-354013"/>
            <a:endParaRPr lang="en-NZ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4013" indent="-354013"/>
            <a:r>
              <a:rPr lang="en-NZ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binary numbers it relies on using the most significant bit to indicate the sign of the number.</a:t>
            </a:r>
          </a:p>
          <a:p>
            <a:pPr marL="354013" indent="-354013"/>
            <a:endParaRPr lang="en-NZ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4013" indent="-354013"/>
            <a:r>
              <a:rPr lang="en-NZ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leftmost bit, a </a:t>
            </a:r>
            <a:r>
              <a:rPr lang="en-NZ" alt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indicates a </a:t>
            </a:r>
            <a:r>
              <a:rPr lang="en-NZ" alt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positive</a:t>
            </a:r>
            <a:r>
              <a:rPr lang="en-NZ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 and a </a:t>
            </a:r>
            <a:r>
              <a:rPr lang="en-NZ" alt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NZ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indicates a </a:t>
            </a:r>
            <a:r>
              <a:rPr lang="en-NZ" alt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negative</a:t>
            </a:r>
            <a:r>
              <a:rPr lang="en-NZ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number.</a:t>
            </a:r>
          </a:p>
          <a:p>
            <a:pPr marL="354013" indent="-354013"/>
            <a:endParaRPr lang="en-NZ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4013" indent="-354013"/>
            <a:r>
              <a:rPr lang="en-NZ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8 bits, the leftmost bit is the sign leaving 7 bits for the number.</a:t>
            </a:r>
            <a:endParaRPr lang="en-NZ" dirty="0"/>
          </a:p>
        </p:txBody>
      </p:sp>
      <p:sp>
        <p:nvSpPr>
          <p:cNvPr id="4" name="Google Shape;113;p16">
            <a:extLst>
              <a:ext uri="{FF2B5EF4-FFF2-40B4-BE49-F238E27FC236}">
                <a16:creationId xmlns:a16="http://schemas.microsoft.com/office/drawing/2014/main" id="{AC2A4A01-C195-46EF-AAAF-34C3D1691746}"/>
              </a:ext>
            </a:extLst>
          </p:cNvPr>
          <p:cNvSpPr txBox="1">
            <a:spLocks/>
          </p:cNvSpPr>
          <p:nvPr/>
        </p:nvSpPr>
        <p:spPr>
          <a:xfrm>
            <a:off x="0" y="547687"/>
            <a:ext cx="9155430" cy="747712"/>
          </a:xfrm>
          <a:prstGeom prst="rect">
            <a:avLst/>
          </a:prstGeom>
          <a:solidFill>
            <a:srgbClr val="66FF66">
              <a:alpha val="40000"/>
            </a:srgbClr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300"/>
              <a:buFont typeface="Comic Sans MS"/>
              <a:buNone/>
            </a:pPr>
            <a:r>
              <a:rPr lang="en-NZ" sz="43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Comic Sans MS"/>
                <a:cs typeface="Courier New" panose="02070309020205020404" pitchFamily="49" charset="0"/>
                <a:sym typeface="Comic Sans MS"/>
              </a:rPr>
              <a:t>Two’s Complement</a:t>
            </a:r>
            <a:endParaRPr lang="en-NZ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968169"/>
      </p:ext>
    </p:extLst>
  </p:cSld>
  <p:clrMapOvr>
    <a:masterClrMapping/>
  </p:clrMapOvr>
</p:sld>
</file>

<file path=ppt/theme/theme1.xml><?xml version="1.0" encoding="utf-8"?>
<a:theme xmlns:a="http://schemas.openxmlformats.org/drawingml/2006/main" name="1_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1060</Words>
  <Application>Microsoft Office PowerPoint</Application>
  <PresentationFormat>On-screen Show (4:3)</PresentationFormat>
  <Paragraphs>333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Comic Sans MS</vt:lpstr>
      <vt:lpstr>Courier New</vt:lpstr>
      <vt:lpstr>Times New Roman</vt:lpstr>
      <vt:lpstr>1_Notebook</vt:lpstr>
      <vt:lpstr>Office Theme</vt:lpstr>
      <vt:lpstr>Binary  Subtraction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Subtraction</dc:title>
  <dc:creator>Tina Blumenthal</dc:creator>
  <cp:lastModifiedBy>Tina Blumenthal</cp:lastModifiedBy>
  <cp:revision>16</cp:revision>
  <dcterms:modified xsi:type="dcterms:W3CDTF">2021-05-02T03:27:18Z</dcterms:modified>
</cp:coreProperties>
</file>