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69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4B8774-1F70-4953-A0BF-65A5D137C6AB}" type="datetimeFigureOut">
              <a:rPr lang="en-NZ" smtClean="0"/>
              <a:t>1/09/2014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13335A-573C-4F56-9036-C27FE585579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4B8774-1F70-4953-A0BF-65A5D137C6AB}" type="datetimeFigureOut">
              <a:rPr lang="en-NZ" smtClean="0"/>
              <a:t>1/09/2014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13335A-573C-4F56-9036-C27FE585579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4B8774-1F70-4953-A0BF-65A5D137C6AB}" type="datetimeFigureOut">
              <a:rPr lang="en-NZ" smtClean="0"/>
              <a:t>1/09/2014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13335A-573C-4F56-9036-C27FE585579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4B8774-1F70-4953-A0BF-65A5D137C6AB}" type="datetimeFigureOut">
              <a:rPr lang="en-NZ" smtClean="0"/>
              <a:t>1/09/2014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13335A-573C-4F56-9036-C27FE585579D}" type="slidenum">
              <a:rPr lang="en-NZ" smtClean="0"/>
              <a:t>‹#›</a:t>
            </a:fld>
            <a:endParaRPr lang="en-N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4B8774-1F70-4953-A0BF-65A5D137C6AB}" type="datetimeFigureOut">
              <a:rPr lang="en-NZ" smtClean="0"/>
              <a:t>1/09/2014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13335A-573C-4F56-9036-C27FE585579D}" type="slidenum">
              <a:rPr lang="en-NZ" smtClean="0"/>
              <a:t>‹#›</a:t>
            </a:fld>
            <a:endParaRPr lang="en-NZ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4B8774-1F70-4953-A0BF-65A5D137C6AB}" type="datetimeFigureOut">
              <a:rPr lang="en-NZ" smtClean="0"/>
              <a:t>1/09/2014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13335A-573C-4F56-9036-C27FE585579D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4B8774-1F70-4953-A0BF-65A5D137C6AB}" type="datetimeFigureOut">
              <a:rPr lang="en-NZ" smtClean="0"/>
              <a:t>1/09/2014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13335A-573C-4F56-9036-C27FE585579D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4B8774-1F70-4953-A0BF-65A5D137C6AB}" type="datetimeFigureOut">
              <a:rPr lang="en-NZ" smtClean="0"/>
              <a:t>1/09/2014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13335A-573C-4F56-9036-C27FE585579D}" type="slidenum">
              <a:rPr lang="en-NZ" smtClean="0"/>
              <a:t>‹#›</a:t>
            </a:fld>
            <a:endParaRPr lang="en-N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4B8774-1F70-4953-A0BF-65A5D137C6AB}" type="datetimeFigureOut">
              <a:rPr lang="en-NZ" smtClean="0"/>
              <a:t>1/09/2014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13335A-573C-4F56-9036-C27FE585579D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4B8774-1F70-4953-A0BF-65A5D137C6AB}" type="datetimeFigureOut">
              <a:rPr lang="en-NZ" smtClean="0"/>
              <a:t>1/09/2014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13335A-573C-4F56-9036-C27FE585579D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4B8774-1F70-4953-A0BF-65A5D137C6AB}" type="datetimeFigureOut">
              <a:rPr lang="en-NZ" smtClean="0"/>
              <a:t>1/09/2014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13335A-573C-4F56-9036-C27FE585579D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4B8774-1F70-4953-A0BF-65A5D137C6AB}" type="datetimeFigureOut">
              <a:rPr lang="en-NZ" smtClean="0"/>
              <a:t>1/09/2014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13335A-573C-4F56-9036-C27FE585579D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Binary Trees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669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Start with Mark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Consider the following list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15621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56726"/>
            <a:ext cx="30003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9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396751"/>
          </a:xfrm>
        </p:spPr>
        <p:txBody>
          <a:bodyPr/>
          <a:lstStyle/>
          <a:p>
            <a:r>
              <a:rPr lang="en-NZ" dirty="0" smtClean="0"/>
              <a:t>Now consider </a:t>
            </a:r>
            <a:r>
              <a:rPr lang="en-NZ" i="1" dirty="0" smtClean="0">
                <a:solidFill>
                  <a:srgbClr val="FF0000"/>
                </a:solidFill>
              </a:rPr>
              <a:t>Grant</a:t>
            </a:r>
            <a:r>
              <a:rPr lang="en-NZ" dirty="0" smtClean="0"/>
              <a:t> comes before </a:t>
            </a:r>
            <a:r>
              <a:rPr lang="en-NZ" i="1" dirty="0" smtClean="0">
                <a:solidFill>
                  <a:srgbClr val="FF0000"/>
                </a:solidFill>
              </a:rPr>
              <a:t>Mark</a:t>
            </a:r>
            <a:r>
              <a:rPr lang="en-NZ" dirty="0" smtClean="0"/>
              <a:t> in the alphabet 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Consider the following list</a:t>
            </a:r>
            <a:endParaRPr lang="en-NZ" dirty="0"/>
          </a:p>
        </p:txBody>
      </p:sp>
      <p:pic>
        <p:nvPicPr>
          <p:cNvPr id="4100" name="Picture 4" descr="C:\Users\oweng\AppData\Local\Temp\SNAGHTML245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52143"/>
            <a:ext cx="8276101" cy="183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90665"/>
            <a:ext cx="2534007" cy="242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7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en-NZ" dirty="0" smtClean="0"/>
              <a:t>Now consider </a:t>
            </a:r>
            <a:r>
              <a:rPr lang="en-NZ" i="1" dirty="0" smtClean="0">
                <a:solidFill>
                  <a:srgbClr val="FF0000"/>
                </a:solidFill>
              </a:rPr>
              <a:t>Ross </a:t>
            </a:r>
            <a:r>
              <a:rPr lang="en-NZ" dirty="0" smtClean="0"/>
              <a:t>comes after Mark</a:t>
            </a:r>
            <a:endParaRPr lang="en-NZ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174" name="Picture 6" descr="C:\Users\oweng\AppData\Local\Temp\SNAGHTML260d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" y="2564904"/>
            <a:ext cx="9518142" cy="186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" y="4006969"/>
            <a:ext cx="30003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6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Each name can only have two pointers</a:t>
            </a:r>
          </a:p>
          <a:p>
            <a:pPr lvl="1"/>
            <a:r>
              <a:rPr lang="en-NZ" dirty="0" smtClean="0"/>
              <a:t>Before and after</a:t>
            </a:r>
          </a:p>
          <a:p>
            <a:pPr lvl="1"/>
            <a:r>
              <a:rPr lang="en-NZ" dirty="0" smtClean="0"/>
              <a:t>So Mark is full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Bi</a:t>
            </a:r>
            <a:r>
              <a:rPr lang="en-NZ" dirty="0" smtClean="0"/>
              <a:t>nary Tree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75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en-NZ" dirty="0" smtClean="0"/>
              <a:t>Now consider </a:t>
            </a:r>
            <a:r>
              <a:rPr lang="en-NZ" i="1" dirty="0" smtClean="0">
                <a:solidFill>
                  <a:srgbClr val="FF0000"/>
                </a:solidFill>
              </a:rPr>
              <a:t>Harry </a:t>
            </a:r>
            <a:r>
              <a:rPr lang="en-NZ" dirty="0" smtClean="0"/>
              <a:t>comes before Mark</a:t>
            </a:r>
            <a:endParaRPr lang="en-NZ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8196" name="Picture 4" descr="C:\Users\oweng\AppData\Local\Temp\SNAGHTML29db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" y="2780928"/>
            <a:ext cx="8302147" cy="163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005823"/>
            <a:ext cx="30003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3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13" y="260648"/>
            <a:ext cx="8229600" cy="892696"/>
          </a:xfrm>
        </p:spPr>
        <p:txBody>
          <a:bodyPr/>
          <a:lstStyle/>
          <a:p>
            <a:r>
              <a:rPr lang="en-NZ" dirty="0" smtClean="0"/>
              <a:t>Now consider </a:t>
            </a:r>
            <a:r>
              <a:rPr lang="en-NZ" i="1" dirty="0" smtClean="0">
                <a:solidFill>
                  <a:srgbClr val="FF0000"/>
                </a:solidFill>
              </a:rPr>
              <a:t>Harry </a:t>
            </a:r>
            <a:r>
              <a:rPr lang="en-NZ" dirty="0" smtClean="0"/>
              <a:t>comes after Grant</a:t>
            </a:r>
            <a:endParaRPr lang="en-NZ" i="1" dirty="0">
              <a:solidFill>
                <a:srgbClr val="FF0000"/>
              </a:solidFill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04" y="4077072"/>
            <a:ext cx="30003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965324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3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892696"/>
          </a:xfrm>
        </p:spPr>
        <p:txBody>
          <a:bodyPr/>
          <a:lstStyle/>
          <a:p>
            <a:r>
              <a:rPr lang="en-NZ" dirty="0" smtClean="0"/>
              <a:t>Now consider </a:t>
            </a:r>
            <a:r>
              <a:rPr lang="en-NZ" i="1" dirty="0" smtClean="0">
                <a:solidFill>
                  <a:srgbClr val="FF0000"/>
                </a:solidFill>
              </a:rPr>
              <a:t>James </a:t>
            </a:r>
            <a:r>
              <a:rPr lang="en-NZ" dirty="0" smtClean="0"/>
              <a:t>comes before Mark</a:t>
            </a:r>
            <a:endParaRPr lang="en-NZ" i="1" dirty="0">
              <a:solidFill>
                <a:srgbClr val="FF0000"/>
              </a:solidFill>
            </a:endParaRPr>
          </a:p>
        </p:txBody>
      </p:sp>
      <p:pic>
        <p:nvPicPr>
          <p:cNvPr id="10242" name="Picture 2" descr="C:\Users\oweng\AppData\Local\Temp\SNAGHTML35c7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2" y="908720"/>
            <a:ext cx="968577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90975"/>
            <a:ext cx="30003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3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352928" cy="1224136"/>
          </a:xfrm>
        </p:spPr>
        <p:txBody>
          <a:bodyPr/>
          <a:lstStyle/>
          <a:p>
            <a:r>
              <a:rPr lang="en-NZ" dirty="0" smtClean="0"/>
              <a:t>Now consider </a:t>
            </a:r>
            <a:r>
              <a:rPr lang="en-NZ" i="1" dirty="0" smtClean="0">
                <a:solidFill>
                  <a:srgbClr val="FF0000"/>
                </a:solidFill>
              </a:rPr>
              <a:t>James </a:t>
            </a:r>
            <a:r>
              <a:rPr lang="en-NZ" dirty="0" smtClean="0"/>
              <a:t>comes after Grant</a:t>
            </a:r>
            <a:endParaRPr lang="en-NZ" i="1" dirty="0">
              <a:solidFill>
                <a:srgbClr val="FF0000"/>
              </a:solidFill>
            </a:endParaRPr>
          </a:p>
        </p:txBody>
      </p:sp>
      <p:pic>
        <p:nvPicPr>
          <p:cNvPr id="11266" name="Picture 2" descr="C:\Users\oweng\AppData\Local\Temp\SNAGHTML375e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9128019" cy="237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077072"/>
            <a:ext cx="30003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9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892696"/>
          </a:xfrm>
        </p:spPr>
        <p:txBody>
          <a:bodyPr/>
          <a:lstStyle/>
          <a:p>
            <a:r>
              <a:rPr lang="en-NZ" dirty="0" smtClean="0"/>
              <a:t>Now consider </a:t>
            </a:r>
            <a:r>
              <a:rPr lang="en-NZ" i="1" dirty="0" smtClean="0">
                <a:solidFill>
                  <a:srgbClr val="FF0000"/>
                </a:solidFill>
              </a:rPr>
              <a:t>James </a:t>
            </a:r>
            <a:r>
              <a:rPr lang="en-NZ" dirty="0" smtClean="0"/>
              <a:t>comes after Harry</a:t>
            </a:r>
            <a:endParaRPr lang="en-NZ" i="1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902990"/>
            <a:ext cx="8825421" cy="274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48" y="3990975"/>
            <a:ext cx="30003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2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" y="188640"/>
            <a:ext cx="8229600" cy="1252735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Finally Sam</a:t>
            </a:r>
          </a:p>
          <a:p>
            <a:pPr lvl="1"/>
            <a:r>
              <a:rPr lang="en-NZ" dirty="0" smtClean="0"/>
              <a:t>After Mark</a:t>
            </a:r>
          </a:p>
          <a:p>
            <a:pPr lvl="1"/>
            <a:r>
              <a:rPr lang="en-NZ" dirty="0" smtClean="0"/>
              <a:t>After Ross</a:t>
            </a:r>
            <a:endParaRPr lang="en-NZ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90974"/>
            <a:ext cx="30003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57148"/>
            <a:ext cx="7416824" cy="262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9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Dynamic data Structure .</a:t>
            </a:r>
          </a:p>
          <a:p>
            <a:pPr lvl="1"/>
            <a:r>
              <a:rPr lang="en-NZ" dirty="0" smtClean="0"/>
              <a:t>Linked List can grow and shrink during run time.</a:t>
            </a:r>
          </a:p>
          <a:p>
            <a:r>
              <a:rPr lang="en-NZ" dirty="0" smtClean="0"/>
              <a:t>Insertion and Deletion Operations are Easier</a:t>
            </a:r>
          </a:p>
          <a:p>
            <a:r>
              <a:rPr lang="en-NZ" dirty="0" smtClean="0"/>
              <a:t>Efficient Memory Utilization </a:t>
            </a:r>
          </a:p>
          <a:p>
            <a:pPr lvl="1"/>
            <a:r>
              <a:rPr lang="en-NZ" dirty="0" smtClean="0"/>
              <a:t>no need to pre-allocate memory</a:t>
            </a:r>
          </a:p>
          <a:p>
            <a:r>
              <a:rPr lang="en-NZ" dirty="0" smtClean="0"/>
              <a:t> They can reduce access time and may expand in real time without memory overhead.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Advantages of Linked List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875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42" y="-171400"/>
            <a:ext cx="8229600" cy="1143000"/>
          </a:xfrm>
        </p:spPr>
        <p:txBody>
          <a:bodyPr/>
          <a:lstStyle/>
          <a:p>
            <a:r>
              <a:rPr lang="en-NZ" dirty="0" smtClean="0"/>
              <a:t>Now read the tree</a:t>
            </a:r>
            <a:endParaRPr lang="en-NZ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679150"/>
            <a:ext cx="7536461" cy="266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48828"/>
            <a:ext cx="5362168" cy="334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3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0"/>
            <a:ext cx="822801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576324"/>
            <a:ext cx="58578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4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Start with Dave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two</a:t>
            </a:r>
            <a:endParaRPr lang="en-N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3056"/>
            <a:ext cx="2374093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Rose</a:t>
            </a:r>
            <a:r>
              <a:rPr lang="en-NZ" dirty="0" smtClean="0"/>
              <a:t> comes after </a:t>
            </a:r>
            <a:r>
              <a:rPr lang="en-NZ" dirty="0" smtClean="0">
                <a:solidFill>
                  <a:srgbClr val="FF0000"/>
                </a:solidFill>
              </a:rPr>
              <a:t>Dave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two</a:t>
            </a:r>
            <a:endParaRPr lang="en-N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3056"/>
            <a:ext cx="2374093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81" y="2420888"/>
            <a:ext cx="498362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0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Grant</a:t>
            </a:r>
            <a:r>
              <a:rPr lang="en-NZ" dirty="0" smtClean="0"/>
              <a:t> comes after </a:t>
            </a:r>
            <a:r>
              <a:rPr lang="en-NZ" dirty="0" smtClean="0">
                <a:solidFill>
                  <a:srgbClr val="FF0000"/>
                </a:solidFill>
              </a:rPr>
              <a:t>Dave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two</a:t>
            </a:r>
            <a:endParaRPr lang="en-N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3056"/>
            <a:ext cx="2374093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85" y="2420888"/>
            <a:ext cx="4678765" cy="16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9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Grant</a:t>
            </a:r>
            <a:r>
              <a:rPr lang="en-NZ" dirty="0" smtClean="0"/>
              <a:t> comes after </a:t>
            </a:r>
            <a:r>
              <a:rPr lang="en-NZ" dirty="0" smtClean="0">
                <a:solidFill>
                  <a:srgbClr val="FF0000"/>
                </a:solidFill>
              </a:rPr>
              <a:t>Dave</a:t>
            </a:r>
          </a:p>
          <a:p>
            <a:r>
              <a:rPr lang="en-NZ" dirty="0"/>
              <a:t>Before</a:t>
            </a:r>
            <a:r>
              <a:rPr lang="en-NZ" dirty="0" smtClean="0">
                <a:solidFill>
                  <a:srgbClr val="FF0000"/>
                </a:solidFill>
              </a:rPr>
              <a:t> Rose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two</a:t>
            </a:r>
            <a:endParaRPr lang="en-N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3056"/>
            <a:ext cx="2374093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98" y="2060848"/>
            <a:ext cx="550673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9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Likewise the second </a:t>
            </a:r>
            <a:r>
              <a:rPr lang="en-NZ" dirty="0" smtClean="0">
                <a:solidFill>
                  <a:srgbClr val="FF0000"/>
                </a:solidFill>
              </a:rPr>
              <a:t>Grant </a:t>
            </a:r>
          </a:p>
          <a:p>
            <a:r>
              <a:rPr lang="en-NZ" dirty="0" smtClean="0"/>
              <a:t>Comes after </a:t>
            </a:r>
            <a:r>
              <a:rPr lang="en-NZ" dirty="0" smtClean="0">
                <a:solidFill>
                  <a:srgbClr val="FF0000"/>
                </a:solidFill>
              </a:rPr>
              <a:t>Dave</a:t>
            </a:r>
          </a:p>
          <a:p>
            <a:r>
              <a:rPr lang="en-NZ" dirty="0"/>
              <a:t>Before</a:t>
            </a:r>
            <a:r>
              <a:rPr lang="en-NZ" dirty="0" smtClean="0">
                <a:solidFill>
                  <a:srgbClr val="FF0000"/>
                </a:solidFill>
              </a:rPr>
              <a:t> Rose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two</a:t>
            </a:r>
            <a:endParaRPr lang="en-N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3056"/>
            <a:ext cx="2374093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2996952"/>
            <a:ext cx="550673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4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84253"/>
            <a:ext cx="8229600" cy="4525963"/>
          </a:xfrm>
        </p:spPr>
        <p:txBody>
          <a:bodyPr/>
          <a:lstStyle/>
          <a:p>
            <a:r>
              <a:rPr lang="en-NZ" dirty="0"/>
              <a:t>Likewise the second </a:t>
            </a:r>
            <a:r>
              <a:rPr lang="en-NZ" dirty="0" smtClean="0">
                <a:solidFill>
                  <a:srgbClr val="FF0000"/>
                </a:solidFill>
              </a:rPr>
              <a:t>Grant </a:t>
            </a:r>
          </a:p>
          <a:p>
            <a:r>
              <a:rPr lang="en-NZ" dirty="0" smtClean="0"/>
              <a:t>Comes after </a:t>
            </a:r>
            <a:r>
              <a:rPr lang="en-NZ" dirty="0" smtClean="0">
                <a:solidFill>
                  <a:srgbClr val="FF0000"/>
                </a:solidFill>
              </a:rPr>
              <a:t>Dave</a:t>
            </a:r>
          </a:p>
          <a:p>
            <a:r>
              <a:rPr lang="en-NZ" dirty="0"/>
              <a:t>Before</a:t>
            </a:r>
            <a:r>
              <a:rPr lang="en-NZ" dirty="0" smtClean="0">
                <a:solidFill>
                  <a:srgbClr val="FF0000"/>
                </a:solidFill>
              </a:rPr>
              <a:t> Rose</a:t>
            </a:r>
          </a:p>
          <a:p>
            <a:r>
              <a:rPr lang="en-NZ" dirty="0"/>
              <a:t>After the first </a:t>
            </a:r>
            <a:r>
              <a:rPr lang="en-NZ" dirty="0" smtClean="0">
                <a:solidFill>
                  <a:srgbClr val="FF0000"/>
                </a:solidFill>
              </a:rPr>
              <a:t>Grant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two</a:t>
            </a:r>
            <a:endParaRPr lang="en-N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3056"/>
            <a:ext cx="2374093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89041"/>
            <a:ext cx="6222776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8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84253"/>
            <a:ext cx="8229600" cy="4525963"/>
          </a:xfrm>
        </p:spPr>
        <p:txBody>
          <a:bodyPr/>
          <a:lstStyle/>
          <a:p>
            <a:r>
              <a:rPr lang="en-NZ" dirty="0">
                <a:solidFill>
                  <a:srgbClr val="FF0000"/>
                </a:solidFill>
              </a:rPr>
              <a:t>Ann</a:t>
            </a:r>
            <a:r>
              <a:rPr lang="en-NZ" dirty="0" smtClean="0"/>
              <a:t> comes before </a:t>
            </a:r>
            <a:r>
              <a:rPr lang="en-NZ" dirty="0" smtClean="0">
                <a:solidFill>
                  <a:srgbClr val="FF0000"/>
                </a:solidFill>
              </a:rPr>
              <a:t>Dave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two</a:t>
            </a:r>
            <a:endParaRPr lang="en-N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3056"/>
            <a:ext cx="2374093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607" y="1844824"/>
            <a:ext cx="780700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6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84253"/>
            <a:ext cx="8229600" cy="4525963"/>
          </a:xfrm>
        </p:spPr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Melissa</a:t>
            </a:r>
            <a:r>
              <a:rPr lang="en-NZ" dirty="0" smtClean="0"/>
              <a:t> comes  </a:t>
            </a:r>
            <a:r>
              <a:rPr lang="en-NZ" dirty="0" smtClean="0">
                <a:solidFill>
                  <a:srgbClr val="FF0000"/>
                </a:solidFill>
              </a:rPr>
              <a:t>Dave </a:t>
            </a:r>
            <a:r>
              <a:rPr lang="en-NZ" dirty="0" smtClean="0"/>
              <a:t>Before</a:t>
            </a:r>
            <a:r>
              <a:rPr lang="en-NZ" dirty="0" smtClean="0">
                <a:solidFill>
                  <a:srgbClr val="FF0000"/>
                </a:solidFill>
              </a:rPr>
              <a:t> Rose </a:t>
            </a:r>
            <a:r>
              <a:rPr lang="en-NZ" dirty="0" smtClean="0"/>
              <a:t>After</a:t>
            </a:r>
            <a:r>
              <a:rPr lang="en-NZ" dirty="0" smtClean="0">
                <a:solidFill>
                  <a:srgbClr val="FF0000"/>
                </a:solidFill>
              </a:rPr>
              <a:t> Grant</a:t>
            </a:r>
          </a:p>
          <a:p>
            <a:r>
              <a:rPr lang="en-NZ" dirty="0" smtClean="0"/>
              <a:t>After</a:t>
            </a:r>
            <a:r>
              <a:rPr lang="en-NZ" dirty="0" smtClean="0">
                <a:solidFill>
                  <a:srgbClr val="FF0000"/>
                </a:solidFill>
              </a:rPr>
              <a:t> Grant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two</a:t>
            </a:r>
            <a:endParaRPr lang="en-N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3056"/>
            <a:ext cx="2374093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747553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1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Waste memory due to pointers requiring extra storage space.</a:t>
            </a:r>
          </a:p>
          <a:p>
            <a:r>
              <a:rPr lang="en-NZ" dirty="0" smtClean="0"/>
              <a:t>Nodes in a linked list must be read in order from the beginning as linked lists are inherently sequential access</a:t>
            </a:r>
          </a:p>
          <a:p>
            <a:pPr lvl="1"/>
            <a:r>
              <a:rPr lang="en-NZ" dirty="0" smtClean="0"/>
              <a:t>What about Mr Zebra.</a:t>
            </a:r>
          </a:p>
          <a:p>
            <a:r>
              <a:rPr lang="en-NZ" dirty="0" smtClean="0"/>
              <a:t>Reverse traversing. </a:t>
            </a:r>
          </a:p>
          <a:p>
            <a:pPr lvl="1"/>
            <a:r>
              <a:rPr lang="en-NZ" dirty="0" smtClean="0"/>
              <a:t>Singly linked lists are extremely difficult to navigate backwards</a:t>
            </a:r>
          </a:p>
          <a:p>
            <a:pPr lvl="1"/>
            <a:r>
              <a:rPr lang="en-NZ" dirty="0" smtClean="0"/>
              <a:t>Doubly linked lists are somewhat easier to read, memory is wasted in allocating space for a back pointer</a:t>
            </a:r>
          </a:p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Disadvantages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934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84253"/>
            <a:ext cx="8229600" cy="4525963"/>
          </a:xfrm>
        </p:spPr>
        <p:txBody>
          <a:bodyPr/>
          <a:lstStyle/>
          <a:p>
            <a:r>
              <a:rPr lang="en-NZ" dirty="0" smtClean="0"/>
              <a:t>Again read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two</a:t>
            </a:r>
            <a:endParaRPr lang="en-N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747553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6" y="3140967"/>
            <a:ext cx="4410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84253"/>
            <a:ext cx="8229600" cy="4525963"/>
          </a:xfrm>
        </p:spPr>
        <p:txBody>
          <a:bodyPr/>
          <a:lstStyle/>
          <a:p>
            <a:r>
              <a:rPr lang="en-NZ" dirty="0" smtClean="0"/>
              <a:t>Again read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two</a:t>
            </a:r>
            <a:endParaRPr lang="en-N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747553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0968"/>
            <a:ext cx="41624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7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This what we call unbalanced tree</a:t>
            </a:r>
          </a:p>
          <a:p>
            <a:r>
              <a:rPr lang="en-NZ" dirty="0" smtClean="0"/>
              <a:t>Binary Trees work best when they are balanced</a:t>
            </a:r>
            <a:endParaRPr lang="en-NZ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17032"/>
            <a:ext cx="39909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2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3284984"/>
            <a:ext cx="6048672" cy="2697163"/>
          </a:xfrm>
        </p:spPr>
        <p:txBody>
          <a:bodyPr>
            <a:normAutofit/>
          </a:bodyPr>
          <a:lstStyle/>
          <a:p>
            <a:r>
              <a:rPr lang="en-NZ" dirty="0" smtClean="0"/>
              <a:t>So to get to the </a:t>
            </a:r>
            <a:r>
              <a:rPr lang="en-NZ" i="1" dirty="0" smtClean="0">
                <a:solidFill>
                  <a:srgbClr val="FF0000"/>
                </a:solidFill>
              </a:rPr>
              <a:t>Giles</a:t>
            </a:r>
            <a:r>
              <a:rPr lang="en-NZ" dirty="0" smtClean="0"/>
              <a:t>  using a linked list I would need to</a:t>
            </a:r>
          </a:p>
          <a:p>
            <a:r>
              <a:rPr lang="en-NZ" i="1" dirty="0" smtClean="0"/>
              <a:t>A</a:t>
            </a:r>
            <a:r>
              <a:rPr lang="en-NZ" dirty="0" smtClean="0"/>
              <a:t> page 45 then to </a:t>
            </a:r>
            <a:r>
              <a:rPr lang="en-NZ" i="1" dirty="0" smtClean="0"/>
              <a:t>B</a:t>
            </a:r>
            <a:r>
              <a:rPr lang="en-NZ" dirty="0" smtClean="0"/>
              <a:t> page 61 then </a:t>
            </a:r>
            <a:r>
              <a:rPr lang="en-NZ" i="1" dirty="0" smtClean="0"/>
              <a:t>C</a:t>
            </a:r>
            <a:r>
              <a:rPr lang="en-NZ" dirty="0" smtClean="0"/>
              <a:t> page 61 then ????</a:t>
            </a:r>
          </a:p>
          <a:p>
            <a:r>
              <a:rPr lang="en-NZ" dirty="0" smtClean="0"/>
              <a:t>Slow</a:t>
            </a:r>
          </a:p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Consider a phone book</a:t>
            </a:r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327945"/>
              </p:ext>
            </p:extLst>
          </p:nvPr>
        </p:nvGraphicFramePr>
        <p:xfrm>
          <a:off x="1524000" y="13970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Page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Page Pointer</a:t>
                      </a:r>
                    </a:p>
                    <a:p>
                      <a:r>
                        <a:rPr lang="en-NZ" dirty="0" smtClean="0"/>
                        <a:t>Start page 45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AA Auto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49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49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B Chen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61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61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Cabana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49" y="4077072"/>
            <a:ext cx="27908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9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en-NZ" dirty="0" smtClean="0"/>
              <a:t>What if I opened the </a:t>
            </a:r>
            <a:r>
              <a:rPr lang="en-NZ" dirty="0"/>
              <a:t>a</a:t>
            </a:r>
            <a:r>
              <a:rPr lang="en-NZ" dirty="0" smtClean="0"/>
              <a:t>t the M’s</a:t>
            </a:r>
          </a:p>
          <a:p>
            <a:r>
              <a:rPr lang="en-NZ" dirty="0" smtClean="0"/>
              <a:t>I am in the middle </a:t>
            </a:r>
          </a:p>
          <a:p>
            <a:pPr lvl="1"/>
            <a:r>
              <a:rPr lang="en-NZ" dirty="0" smtClean="0"/>
              <a:t>I know Giles is in the first half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9073008" cy="1143000"/>
          </a:xfrm>
        </p:spPr>
        <p:txBody>
          <a:bodyPr>
            <a:normAutofit fontScale="90000"/>
          </a:bodyPr>
          <a:lstStyle/>
          <a:p>
            <a:r>
              <a:rPr lang="en-NZ" dirty="0"/>
              <a:t>a b c d e f g h </a:t>
            </a:r>
            <a:r>
              <a:rPr lang="en-NZ" dirty="0" err="1"/>
              <a:t>i</a:t>
            </a:r>
            <a:r>
              <a:rPr lang="en-NZ" dirty="0"/>
              <a:t> j k l </a:t>
            </a:r>
            <a:r>
              <a:rPr lang="en-NZ" dirty="0">
                <a:solidFill>
                  <a:srgbClr val="FF0000"/>
                </a:solidFill>
              </a:rPr>
              <a:t>m</a:t>
            </a:r>
            <a:r>
              <a:rPr lang="en-NZ" dirty="0"/>
              <a:t> </a:t>
            </a:r>
            <a:r>
              <a:rPr lang="en-NZ" strike="sngStrike" dirty="0"/>
              <a:t>n. o p q r s t u v w x y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4691504" cy="308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9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664295"/>
          </a:xfrm>
        </p:spPr>
        <p:txBody>
          <a:bodyPr/>
          <a:lstStyle/>
          <a:p>
            <a:r>
              <a:rPr lang="en-NZ" dirty="0" smtClean="0"/>
              <a:t>Now Take the middle </a:t>
            </a:r>
            <a:r>
              <a:rPr lang="en-NZ" dirty="0" smtClean="0"/>
              <a:t>again</a:t>
            </a:r>
            <a:endParaRPr lang="en-NZ" dirty="0" smtClean="0"/>
          </a:p>
          <a:p>
            <a:r>
              <a:rPr lang="en-NZ" dirty="0" smtClean="0"/>
              <a:t>That would give me </a:t>
            </a:r>
            <a:r>
              <a:rPr lang="en-NZ" dirty="0" smtClean="0"/>
              <a:t>f</a:t>
            </a:r>
            <a:endParaRPr lang="en-NZ" dirty="0" smtClean="0"/>
          </a:p>
          <a:p>
            <a:pPr lvl="1"/>
            <a:r>
              <a:rPr lang="en-NZ" dirty="0" smtClean="0"/>
              <a:t>I know Giles is in the </a:t>
            </a:r>
            <a:r>
              <a:rPr lang="en-NZ" dirty="0" smtClean="0"/>
              <a:t>second  </a:t>
            </a:r>
            <a:r>
              <a:rPr lang="en-NZ" dirty="0" smtClean="0"/>
              <a:t>half</a:t>
            </a:r>
          </a:p>
          <a:p>
            <a:pPr marL="457200" lvl="1" indent="0">
              <a:buNone/>
            </a:pPr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9073008" cy="1143000"/>
          </a:xfrm>
        </p:spPr>
        <p:txBody>
          <a:bodyPr>
            <a:normAutofit fontScale="90000"/>
          </a:bodyPr>
          <a:lstStyle/>
          <a:p>
            <a:r>
              <a:rPr lang="en-NZ" strike="sngStrike" dirty="0"/>
              <a:t>a b c d e </a:t>
            </a:r>
            <a:r>
              <a:rPr lang="en-NZ" dirty="0">
                <a:solidFill>
                  <a:srgbClr val="FF0000"/>
                </a:solidFill>
              </a:rPr>
              <a:t>f</a:t>
            </a:r>
            <a:r>
              <a:rPr lang="en-NZ" dirty="0"/>
              <a:t> g h </a:t>
            </a:r>
            <a:r>
              <a:rPr lang="en-NZ" dirty="0" err="1"/>
              <a:t>i</a:t>
            </a:r>
            <a:r>
              <a:rPr lang="en-NZ" dirty="0"/>
              <a:t> j k l </a:t>
            </a:r>
            <a:r>
              <a:rPr lang="en-NZ" strike="sngStrike" dirty="0"/>
              <a:t>m n. o p q r s t u v w x y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4691504" cy="308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5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664295"/>
          </a:xfrm>
        </p:spPr>
        <p:txBody>
          <a:bodyPr/>
          <a:lstStyle/>
          <a:p>
            <a:r>
              <a:rPr lang="en-NZ" dirty="0" smtClean="0"/>
              <a:t>Now Take the middle </a:t>
            </a:r>
            <a:r>
              <a:rPr lang="en-NZ" dirty="0" smtClean="0"/>
              <a:t>again</a:t>
            </a:r>
            <a:endParaRPr lang="en-NZ" dirty="0" smtClean="0"/>
          </a:p>
          <a:p>
            <a:r>
              <a:rPr lang="en-NZ" dirty="0" smtClean="0"/>
              <a:t>That would give me </a:t>
            </a:r>
            <a:r>
              <a:rPr lang="en-NZ" dirty="0" err="1" smtClean="0"/>
              <a:t>i</a:t>
            </a:r>
            <a:endParaRPr lang="en-NZ" dirty="0" smtClean="0"/>
          </a:p>
          <a:p>
            <a:pPr lvl="1"/>
            <a:r>
              <a:rPr lang="en-NZ" dirty="0" smtClean="0"/>
              <a:t>I know Giles is in the </a:t>
            </a:r>
            <a:r>
              <a:rPr lang="en-NZ" dirty="0" smtClean="0"/>
              <a:t>first  </a:t>
            </a:r>
            <a:r>
              <a:rPr lang="en-NZ" dirty="0" smtClean="0"/>
              <a:t>half</a:t>
            </a:r>
          </a:p>
          <a:p>
            <a:pPr lvl="1"/>
            <a:r>
              <a:rPr lang="en-NZ" dirty="0" err="1" smtClean="0"/>
              <a:t>etc</a:t>
            </a:r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9073008" cy="1143000"/>
          </a:xfrm>
        </p:spPr>
        <p:txBody>
          <a:bodyPr>
            <a:normAutofit fontScale="90000"/>
          </a:bodyPr>
          <a:lstStyle/>
          <a:p>
            <a:r>
              <a:rPr lang="en-NZ" strike="sngStrike" dirty="0"/>
              <a:t>a b c d e </a:t>
            </a:r>
            <a:r>
              <a:rPr lang="en-NZ" dirty="0"/>
              <a:t>f g h </a:t>
            </a:r>
            <a:r>
              <a:rPr lang="en-NZ" dirty="0" err="1">
                <a:solidFill>
                  <a:srgbClr val="FF0000"/>
                </a:solidFill>
              </a:rPr>
              <a:t>i</a:t>
            </a:r>
            <a:r>
              <a:rPr lang="en-NZ" dirty="0"/>
              <a:t> </a:t>
            </a:r>
            <a:r>
              <a:rPr lang="en-NZ" strike="sngStrike" dirty="0"/>
              <a:t>j k l m n. o p q r s t u v w x y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4691504" cy="308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en-NZ" dirty="0" smtClean="0"/>
              <a:t>This is the idea of the binary tree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274638"/>
            <a:ext cx="9433048" cy="1143000"/>
          </a:xfrm>
        </p:spPr>
        <p:txBody>
          <a:bodyPr>
            <a:normAutofit fontScale="90000"/>
          </a:bodyPr>
          <a:lstStyle/>
          <a:p>
            <a:r>
              <a:rPr lang="en-NZ" sz="4000" dirty="0"/>
              <a:t>a b c d e f g h </a:t>
            </a:r>
            <a:r>
              <a:rPr lang="en-NZ" sz="4000" dirty="0" err="1"/>
              <a:t>i</a:t>
            </a:r>
            <a:r>
              <a:rPr lang="en-NZ" sz="4000" dirty="0"/>
              <a:t> j k l m </a:t>
            </a:r>
            <a:r>
              <a:rPr lang="en-NZ" sz="4000" dirty="0" smtClean="0"/>
              <a:t>n </a:t>
            </a:r>
            <a:r>
              <a:rPr lang="en-NZ" sz="4000" dirty="0"/>
              <a:t>o p q r s t u v w x y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4691504" cy="308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2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Consider the following list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20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333</TotalTime>
  <Words>515</Words>
  <Application>Microsoft Office PowerPoint</Application>
  <PresentationFormat>On-screen Show (4:3)</PresentationFormat>
  <Paragraphs>93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Concourse</vt:lpstr>
      <vt:lpstr>Binary Trees</vt:lpstr>
      <vt:lpstr>Advantages of Linked List</vt:lpstr>
      <vt:lpstr>Disadvantages</vt:lpstr>
      <vt:lpstr>Consider a phone book</vt:lpstr>
      <vt:lpstr>a b c d e f g h i j k l m n. o p q r s t u v w x y </vt:lpstr>
      <vt:lpstr>a b c d e f g h i j k l m n. o p q r s t u v w x y </vt:lpstr>
      <vt:lpstr>a b c d e f g h i j k l m n. o p q r s t u v w x y </vt:lpstr>
      <vt:lpstr>a b c d e f g h i j k l m n o p q r s t u v w x y </vt:lpstr>
      <vt:lpstr>Consider the following list</vt:lpstr>
      <vt:lpstr>Consider the following list</vt:lpstr>
      <vt:lpstr>Consider the following list</vt:lpstr>
      <vt:lpstr>PowerPoint Presentation</vt:lpstr>
      <vt:lpstr>Binary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read the tree</vt:lpstr>
      <vt:lpstr>PowerPoint Presentation</vt:lpstr>
      <vt:lpstr>Example two</vt:lpstr>
      <vt:lpstr>Example two</vt:lpstr>
      <vt:lpstr>Example two</vt:lpstr>
      <vt:lpstr>Example two</vt:lpstr>
      <vt:lpstr>Example two</vt:lpstr>
      <vt:lpstr>Example two</vt:lpstr>
      <vt:lpstr>Example two</vt:lpstr>
      <vt:lpstr>Example two</vt:lpstr>
      <vt:lpstr>Example two</vt:lpstr>
      <vt:lpstr>Example two</vt:lpstr>
      <vt:lpstr>PowerPoint Presentation</vt:lpstr>
    </vt:vector>
  </TitlesOfParts>
  <Company>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IT Services</dc:creator>
  <cp:lastModifiedBy>IT Services</cp:lastModifiedBy>
  <cp:revision>18</cp:revision>
  <dcterms:created xsi:type="dcterms:W3CDTF">2014-08-28T21:17:50Z</dcterms:created>
  <dcterms:modified xsi:type="dcterms:W3CDTF">2014-08-31T21:22:30Z</dcterms:modified>
</cp:coreProperties>
</file>