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79" r:id="rId2"/>
    <p:sldId id="313" r:id="rId3"/>
    <p:sldId id="411" r:id="rId4"/>
    <p:sldId id="412" r:id="rId5"/>
    <p:sldId id="413" r:id="rId6"/>
    <p:sldId id="414" r:id="rId7"/>
    <p:sldId id="415" r:id="rId8"/>
    <p:sldId id="416" r:id="rId9"/>
    <p:sldId id="417" r:id="rId10"/>
    <p:sldId id="419" r:id="rId11"/>
    <p:sldId id="422" r:id="rId12"/>
    <p:sldId id="418" r:id="rId13"/>
    <p:sldId id="420" r:id="rId14"/>
    <p:sldId id="421" r:id="rId15"/>
    <p:sldId id="396" r:id="rId16"/>
    <p:sldId id="372" r:id="rId17"/>
    <p:sldId id="289" r:id="rId18"/>
    <p:sldId id="370" r:id="rId19"/>
  </p:sldIdLst>
  <p:sldSz cx="9144000" cy="5143500" type="screen16x9"/>
  <p:notesSz cx="6858000" cy="9144000"/>
  <p:defaultTextStyle>
    <a:defPPr>
      <a:defRPr lang="zh-CN"/>
    </a:defPPr>
    <a:lvl1pPr marL="0" lvl="0" indent="0" algn="l" defTabSz="914400" eaLnBrk="1" fontAlgn="base" latinLnBrk="0" hangingPunct="1">
      <a:lnSpc>
        <a:spcPct val="100000"/>
      </a:lnSpc>
      <a:spcBef>
        <a:spcPct val="0"/>
      </a:spcBef>
      <a:spcAft>
        <a:spcPct val="0"/>
      </a:spcAft>
      <a:buFont typeface="Arial" panose="020B0604020202020204" pitchFamily="34" charset="0"/>
      <a:defRPr kern="1200" baseline="0">
        <a:solidFill>
          <a:schemeClr val="tx1"/>
        </a:solidFill>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9pPr>
  </p:defaultTextStyle>
  <p:extLst>
    <p:ext uri="{EFAFB233-063F-42B5-8137-9DF3F51BA10A}">
      <p15:sldGuideLst xmlns:p15="http://schemas.microsoft.com/office/powerpoint/2012/main">
        <p15:guide id="1" orient="horz" pos="1612">
          <p15:clr>
            <a:srgbClr val="A4A3A4"/>
          </p15:clr>
        </p15:guide>
        <p15:guide id="2" pos="287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607"/>
    <a:srgbClr val="F7F9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247" autoAdjust="0"/>
    <p:restoredTop sz="93452" autoAdjust="0"/>
  </p:normalViewPr>
  <p:slideViewPr>
    <p:cSldViewPr showGuides="1">
      <p:cViewPr varScale="1">
        <p:scale>
          <a:sx n="119" d="100"/>
          <a:sy n="119" d="100"/>
        </p:scale>
        <p:origin x="174" y="108"/>
      </p:cViewPr>
      <p:guideLst>
        <p:guide orient="horz" pos="1612"/>
        <p:guide pos="2879"/>
      </p:guideLst>
    </p:cSldViewPr>
  </p:slideViewPr>
  <p:notesTextViewPr>
    <p:cViewPr>
      <p:scale>
        <a:sx n="1" d="1"/>
        <a:sy n="1" d="1"/>
      </p:scale>
      <p:origin x="0" y="0"/>
    </p:cViewPr>
  </p:notesTextViewPr>
  <p:sorterViewPr>
    <p:cViewPr>
      <p:scale>
        <a:sx n="100" d="100"/>
        <a:sy n="100" d="100"/>
      </p:scale>
      <p:origin x="0" y="-4099"/>
    </p:cViewPr>
  </p:sorterViewPr>
  <p:gridSpacing cx="72005" cy="72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2050" name="页眉占位符 1"/>
          <p:cNvSpPr>
            <a:spLocks noGrp="1"/>
          </p:cNvSpPr>
          <p:nvPr>
            <p:ph type="hdr" sz="quarter"/>
          </p:nvPr>
        </p:nvSpPr>
        <p:spPr>
          <a:xfrm>
            <a:off x="0" y="0"/>
            <a:ext cx="2971800" cy="457200"/>
          </a:xfrm>
          <a:prstGeom prst="rect">
            <a:avLst/>
          </a:prstGeom>
          <a:noFill/>
          <a:ln w="9525">
            <a:noFill/>
          </a:ln>
        </p:spPr>
        <p:txBody>
          <a:bodyPr vert="horz"/>
          <a:lstStyle/>
          <a:p>
            <a:pPr lvl="0" algn="l"/>
            <a:endParaRPr sz="1200">
              <a:latin typeface="微软雅黑" panose="020B0503020204020204" pitchFamily="2" charset="-122"/>
              <a:ea typeface="微软雅黑" panose="020B0503020204020204" pitchFamily="2" charset="-122"/>
            </a:endParaRPr>
          </a:p>
        </p:txBody>
      </p:sp>
      <p:sp>
        <p:nvSpPr>
          <p:cNvPr id="2051" name="日期占位符 2"/>
          <p:cNvSpPr>
            <a:spLocks noGrp="1"/>
          </p:cNvSpPr>
          <p:nvPr>
            <p:ph type="dt" idx="1"/>
          </p:nvPr>
        </p:nvSpPr>
        <p:spPr>
          <a:xfrm>
            <a:off x="3884613" y="0"/>
            <a:ext cx="2971800" cy="457200"/>
          </a:xfrm>
          <a:prstGeom prst="rect">
            <a:avLst/>
          </a:prstGeom>
          <a:noFill/>
          <a:ln w="9525">
            <a:noFill/>
          </a:ln>
        </p:spPr>
        <p:txBody>
          <a:bodyPr vert="horz"/>
          <a:lstStyle/>
          <a:p>
            <a:pPr lvl="0" algn="r"/>
            <a:fld id="{BB962C8B-B14F-4D97-AF65-F5344CB8AC3E}" type="datetime1">
              <a:rPr lang="zh-CN" altLang="en-US" dirty="0">
                <a:ea typeface="宋体" panose="02010600030101010101" pitchFamily="2" charset="-122"/>
              </a:rPr>
              <a:t>2022-5-14</a:t>
            </a:fld>
            <a:endParaRPr lang="zh-CN" altLang="en-US" sz="1200" dirty="0">
              <a:latin typeface="微软雅黑" panose="020B0503020204020204" pitchFamily="2" charset="-122"/>
              <a:ea typeface="宋体" panose="02010600030101010101" pitchFamily="2" charset="-122"/>
            </a:endParaRPr>
          </a:p>
        </p:txBody>
      </p:sp>
      <p:sp>
        <p:nvSpPr>
          <p:cNvPr id="2052" name="幻灯片图像占位符 3"/>
          <p:cNvSpPr>
            <a:spLocks noGrp="1" noRot="1" noChangeAspect="1"/>
          </p:cNvSpPr>
          <p:nvPr>
            <p:ph type="sldImg" idx="2"/>
          </p:nvPr>
        </p:nvSpPr>
        <p:spPr>
          <a:xfrm>
            <a:off x="381000" y="685800"/>
            <a:ext cx="6096000" cy="3429000"/>
          </a:xfrm>
          <a:prstGeom prst="rect">
            <a:avLst/>
          </a:prstGeom>
          <a:noFill/>
          <a:ln w="9525">
            <a:noFill/>
          </a:ln>
        </p:spPr>
      </p:sp>
      <p:sp>
        <p:nvSpPr>
          <p:cNvPr id="2053" name="备注占位符 4"/>
          <p:cNvSpPr>
            <a:spLocks noGrp="1" noRot="1" noChangeAspect="1"/>
          </p:cNvSpPr>
          <p:nvPr/>
        </p:nvSpPr>
        <p:spPr>
          <a:xfrm>
            <a:off x="685800" y="4343400"/>
            <a:ext cx="5486400" cy="4114800"/>
          </a:xfrm>
          <a:prstGeom prst="rect">
            <a:avLst/>
          </a:prstGeom>
          <a:noFill/>
          <a:ln w="9525">
            <a:noFill/>
          </a:ln>
        </p:spPr>
        <p:txBody>
          <a:bodyPr vert="horz" anchor="ct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54" name="页脚占位符 5"/>
          <p:cNvSpPr>
            <a:spLocks noGrp="1"/>
          </p:cNvSpPr>
          <p:nvPr>
            <p:ph type="ftr" sz="quarter" idx="4"/>
          </p:nvPr>
        </p:nvSpPr>
        <p:spPr>
          <a:xfrm>
            <a:off x="0" y="8685213"/>
            <a:ext cx="2971800" cy="457200"/>
          </a:xfrm>
          <a:prstGeom prst="rect">
            <a:avLst/>
          </a:prstGeom>
          <a:noFill/>
          <a:ln w="9525">
            <a:noFill/>
          </a:ln>
        </p:spPr>
        <p:txBody>
          <a:bodyPr vert="horz" anchor="b"/>
          <a:lstStyle/>
          <a:p>
            <a:pPr lvl="0" algn="l"/>
            <a:endParaRPr sz="1200">
              <a:latin typeface="微软雅黑" panose="020B0503020204020204" pitchFamily="2" charset="-122"/>
              <a:ea typeface="微软雅黑" panose="020B0503020204020204" pitchFamily="2" charset="-122"/>
            </a:endParaRPr>
          </a:p>
        </p:txBody>
      </p:sp>
      <p:sp>
        <p:nvSpPr>
          <p:cNvPr id="2055" name="灯片编号占位符 6"/>
          <p:cNvSpPr>
            <a:spLocks noGrp="1"/>
          </p:cNvSpPr>
          <p:nvPr>
            <p:ph type="sldNum" sz="quarter" idx="5"/>
          </p:nvPr>
        </p:nvSpPr>
        <p:spPr>
          <a:xfrm>
            <a:off x="3884613" y="8685213"/>
            <a:ext cx="2971800" cy="457200"/>
          </a:xfrm>
          <a:prstGeom prst="rect">
            <a:avLst/>
          </a:prstGeom>
          <a:noFill/>
          <a:ln w="9525">
            <a:noFill/>
          </a:ln>
        </p:spPr>
        <p:txBody>
          <a:bodyPr vert="horz" anchor="b"/>
          <a:lstStyle/>
          <a:p>
            <a:pPr lvl="0" algn="r"/>
            <a:fld id="{9A0DB2DC-4C9A-4742-B13C-FB6460FD3503}" type="slidenum">
              <a:rPr lang="zh-CN" altLang="en-US" dirty="0">
                <a:ea typeface="宋体" panose="02010600030101010101" pitchFamily="2" charset="-122"/>
              </a:rPr>
              <a:t>‹#›</a:t>
            </a:fld>
            <a:endParaRPr lang="zh-CN" altLang="en-US" sz="1200" dirty="0">
              <a:latin typeface="微软雅黑" panose="020B0503020204020204" pitchFamily="2" charset="-122"/>
              <a:ea typeface="宋体" panose="02010600030101010101" pitchFamily="2" charset="-122"/>
            </a:endParaRPr>
          </a:p>
        </p:txBody>
      </p:sp>
    </p:spTree>
  </p:cSld>
  <p:clrMap bg1="lt1" tx1="dk1" bg2="lt2" tx2="dk2" accent1="accent1" accent2="accent2" accent3="accent3" accent4="accent4" accent5="accent5" accent6="accent6" hlink="hlink" folHlink="folHlink"/>
  <p:hf hdr="0" ftr="0" dt="0"/>
  <p:notesStyle>
    <a:lvl1pPr lvl="0" defTabSz="0" fontAlgn="base">
      <a:defRPr sz="1200" kern="1200"/>
    </a:lvl1pPr>
    <a:lvl2pPr marL="0" lvl="1" indent="0" defTabSz="0" fontAlgn="base">
      <a:defRPr sz="1200" kern="1200"/>
    </a:lvl2pPr>
    <a:lvl3pPr marL="0" lvl="2" indent="0" defTabSz="0" fontAlgn="base">
      <a:defRPr sz="1200" kern="1200"/>
    </a:lvl3pPr>
    <a:lvl4pPr marL="0" lvl="3" indent="0" defTabSz="0" fontAlgn="base">
      <a:defRPr sz="1200" kern="1200"/>
    </a:lvl4pPr>
    <a:lvl5pPr marL="0" lvl="4" indent="0" defTabSz="0" fontAlgn="base">
      <a:defRPr sz="1200" kern="1200"/>
    </a:lvl5pPr>
    <a:lvl6pPr marL="2286000" lvl="5" indent="0" defTabSz="0" fontAlgn="base">
      <a:defRPr sz="1200" kern="1200"/>
    </a:lvl6pPr>
    <a:lvl7pPr marL="2743200" lvl="6" indent="0" defTabSz="0" fontAlgn="base">
      <a:defRPr sz="1200" kern="1200"/>
    </a:lvl7pPr>
    <a:lvl8pPr marL="3200400" lvl="7" indent="0" defTabSz="0" fontAlgn="base">
      <a:defRPr sz="1200" kern="1200"/>
    </a:lvl8pPr>
    <a:lvl9pPr marL="3657600" lvl="8" indent="0" defTabSz="0" fontAlgn="base">
      <a:defRPr sz="1200" kern="1200"/>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pPr>
              <a:lnSpc>
                <a:spcPct val="200000"/>
              </a:lnSpc>
            </a:pPr>
            <a:r>
              <a:rPr lang="en-US" altLang="zh-CN" dirty="0"/>
              <a:t>Canvas</a:t>
            </a:r>
            <a:r>
              <a:rPr lang="zh-CN" altLang="en-US" dirty="0"/>
              <a:t>坐标系</a:t>
            </a:r>
            <a:endParaRPr lang="en-US" altLang="zh-CN" dirty="0"/>
          </a:p>
          <a:p>
            <a:pPr>
              <a:lnSpc>
                <a:spcPct val="200000"/>
              </a:lnSpc>
            </a:pPr>
            <a:r>
              <a:rPr lang="zh-CN" altLang="en-US" dirty="0"/>
              <a:t>底板  刻度  指针</a:t>
            </a:r>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mtClean="0">
                <a:ea typeface="宋体" panose="02010600030101010101" pitchFamily="2" charset="-122"/>
              </a:rPr>
              <a:t>3</a:t>
            </a:fld>
            <a:endParaRPr lang="zh-CN" altLang="en-US" sz="1200" dirty="0">
              <a:latin typeface="微软雅黑" panose="020B0503020204020204" pitchFamily="2" charset="-122"/>
              <a:ea typeface="宋体" panose="02010600030101010101" pitchFamily="2" charset="-122"/>
            </a:endParaRPr>
          </a:p>
        </p:txBody>
      </p:sp>
    </p:spTree>
    <p:extLst>
      <p:ext uri="{BB962C8B-B14F-4D97-AF65-F5344CB8AC3E}">
        <p14:creationId xmlns:p14="http://schemas.microsoft.com/office/powerpoint/2010/main" val="20741438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pPr>
              <a:lnSpc>
                <a:spcPct val="200000"/>
              </a:lnSpc>
            </a:pPr>
            <a:r>
              <a:rPr lang="en-US" altLang="zh-CN" dirty="0"/>
              <a:t>Canvas</a:t>
            </a:r>
            <a:r>
              <a:rPr lang="zh-CN" altLang="en-US" dirty="0"/>
              <a:t>坐标系</a:t>
            </a:r>
            <a:endParaRPr lang="en-US" altLang="zh-CN" dirty="0"/>
          </a:p>
          <a:p>
            <a:pPr>
              <a:lnSpc>
                <a:spcPct val="200000"/>
              </a:lnSpc>
            </a:pPr>
            <a:r>
              <a:rPr lang="zh-CN" altLang="en-US" dirty="0"/>
              <a:t>底板  刻度  指针</a:t>
            </a:r>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mtClean="0">
                <a:ea typeface="宋体" panose="02010600030101010101" pitchFamily="2" charset="-122"/>
              </a:rPr>
              <a:t>12</a:t>
            </a:fld>
            <a:endParaRPr lang="zh-CN" altLang="en-US" sz="1200" dirty="0">
              <a:latin typeface="微软雅黑" panose="020B0503020204020204" pitchFamily="2" charset="-122"/>
              <a:ea typeface="宋体" panose="02010600030101010101" pitchFamily="2" charset="-122"/>
            </a:endParaRPr>
          </a:p>
        </p:txBody>
      </p:sp>
    </p:spTree>
    <p:extLst>
      <p:ext uri="{BB962C8B-B14F-4D97-AF65-F5344CB8AC3E}">
        <p14:creationId xmlns:p14="http://schemas.microsoft.com/office/powerpoint/2010/main" val="23814734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pPr>
              <a:lnSpc>
                <a:spcPct val="200000"/>
              </a:lnSpc>
            </a:pPr>
            <a:r>
              <a:rPr lang="en-US" altLang="zh-CN" dirty="0"/>
              <a:t>Canvas</a:t>
            </a:r>
            <a:r>
              <a:rPr lang="zh-CN" altLang="en-US" dirty="0"/>
              <a:t>坐标系</a:t>
            </a:r>
            <a:endParaRPr lang="en-US" altLang="zh-CN" dirty="0"/>
          </a:p>
          <a:p>
            <a:pPr>
              <a:lnSpc>
                <a:spcPct val="200000"/>
              </a:lnSpc>
            </a:pPr>
            <a:r>
              <a:rPr lang="zh-CN" altLang="en-US" dirty="0"/>
              <a:t>底板  刻度  指针</a:t>
            </a:r>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mtClean="0">
                <a:ea typeface="宋体" panose="02010600030101010101" pitchFamily="2" charset="-122"/>
              </a:rPr>
              <a:t>13</a:t>
            </a:fld>
            <a:endParaRPr lang="zh-CN" altLang="en-US" sz="1200" dirty="0">
              <a:latin typeface="微软雅黑" panose="020B0503020204020204" pitchFamily="2" charset="-122"/>
              <a:ea typeface="宋体" panose="02010600030101010101" pitchFamily="2" charset="-122"/>
            </a:endParaRPr>
          </a:p>
        </p:txBody>
      </p:sp>
    </p:spTree>
    <p:extLst>
      <p:ext uri="{BB962C8B-B14F-4D97-AF65-F5344CB8AC3E}">
        <p14:creationId xmlns:p14="http://schemas.microsoft.com/office/powerpoint/2010/main" val="13768175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pPr>
              <a:lnSpc>
                <a:spcPct val="200000"/>
              </a:lnSpc>
            </a:pPr>
            <a:r>
              <a:rPr lang="en-US" altLang="zh-CN" dirty="0"/>
              <a:t>Canvas</a:t>
            </a:r>
            <a:r>
              <a:rPr lang="zh-CN" altLang="en-US" dirty="0"/>
              <a:t>坐标系</a:t>
            </a:r>
            <a:endParaRPr lang="en-US" altLang="zh-CN" dirty="0"/>
          </a:p>
          <a:p>
            <a:pPr>
              <a:lnSpc>
                <a:spcPct val="200000"/>
              </a:lnSpc>
            </a:pPr>
            <a:r>
              <a:rPr lang="zh-CN" altLang="en-US" dirty="0"/>
              <a:t>底板  刻度  指针</a:t>
            </a:r>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mtClean="0">
                <a:ea typeface="宋体" panose="02010600030101010101" pitchFamily="2" charset="-122"/>
              </a:rPr>
              <a:t>14</a:t>
            </a:fld>
            <a:endParaRPr lang="zh-CN" altLang="en-US" sz="1200" dirty="0">
              <a:latin typeface="微软雅黑" panose="020B0503020204020204" pitchFamily="2" charset="-122"/>
              <a:ea typeface="宋体" panose="02010600030101010101" pitchFamily="2" charset="-122"/>
            </a:endParaRPr>
          </a:p>
        </p:txBody>
      </p:sp>
    </p:spTree>
    <p:extLst>
      <p:ext uri="{BB962C8B-B14F-4D97-AF65-F5344CB8AC3E}">
        <p14:creationId xmlns:p14="http://schemas.microsoft.com/office/powerpoint/2010/main" val="4228687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pPr>
              <a:lnSpc>
                <a:spcPct val="200000"/>
              </a:lnSpc>
            </a:pPr>
            <a:r>
              <a:rPr lang="en-US" altLang="zh-CN" dirty="0"/>
              <a:t>Canvas</a:t>
            </a:r>
            <a:r>
              <a:rPr lang="zh-CN" altLang="en-US" dirty="0"/>
              <a:t>坐标系</a:t>
            </a:r>
            <a:endParaRPr lang="en-US" altLang="zh-CN" dirty="0"/>
          </a:p>
          <a:p>
            <a:pPr>
              <a:lnSpc>
                <a:spcPct val="200000"/>
              </a:lnSpc>
            </a:pPr>
            <a:r>
              <a:rPr lang="zh-CN" altLang="en-US" dirty="0"/>
              <a:t>底板  刻度  指针</a:t>
            </a:r>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mtClean="0">
                <a:ea typeface="宋体" panose="02010600030101010101" pitchFamily="2" charset="-122"/>
              </a:rPr>
              <a:t>4</a:t>
            </a:fld>
            <a:endParaRPr lang="zh-CN" altLang="en-US" sz="1200" dirty="0">
              <a:latin typeface="微软雅黑" panose="020B0503020204020204" pitchFamily="2" charset="-122"/>
              <a:ea typeface="宋体" panose="02010600030101010101" pitchFamily="2" charset="-122"/>
            </a:endParaRPr>
          </a:p>
        </p:txBody>
      </p:sp>
    </p:spTree>
    <p:extLst>
      <p:ext uri="{BB962C8B-B14F-4D97-AF65-F5344CB8AC3E}">
        <p14:creationId xmlns:p14="http://schemas.microsoft.com/office/powerpoint/2010/main" val="993599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pPr>
              <a:lnSpc>
                <a:spcPct val="200000"/>
              </a:lnSpc>
            </a:pPr>
            <a:r>
              <a:rPr lang="en-US" altLang="zh-CN" dirty="0"/>
              <a:t>Canvas</a:t>
            </a:r>
            <a:r>
              <a:rPr lang="zh-CN" altLang="en-US" dirty="0"/>
              <a:t>坐标系</a:t>
            </a:r>
            <a:endParaRPr lang="en-US" altLang="zh-CN" dirty="0"/>
          </a:p>
          <a:p>
            <a:pPr>
              <a:lnSpc>
                <a:spcPct val="200000"/>
              </a:lnSpc>
            </a:pPr>
            <a:r>
              <a:rPr lang="zh-CN" altLang="en-US" dirty="0"/>
              <a:t>底板  刻度  指针</a:t>
            </a:r>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mtClean="0">
                <a:ea typeface="宋体" panose="02010600030101010101" pitchFamily="2" charset="-122"/>
              </a:rPr>
              <a:t>5</a:t>
            </a:fld>
            <a:endParaRPr lang="zh-CN" altLang="en-US" sz="1200" dirty="0">
              <a:latin typeface="微软雅黑" panose="020B0503020204020204" pitchFamily="2" charset="-122"/>
              <a:ea typeface="宋体" panose="02010600030101010101" pitchFamily="2" charset="-122"/>
            </a:endParaRPr>
          </a:p>
        </p:txBody>
      </p:sp>
    </p:spTree>
    <p:extLst>
      <p:ext uri="{BB962C8B-B14F-4D97-AF65-F5344CB8AC3E}">
        <p14:creationId xmlns:p14="http://schemas.microsoft.com/office/powerpoint/2010/main" val="1894208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pPr>
              <a:lnSpc>
                <a:spcPct val="200000"/>
              </a:lnSpc>
            </a:pPr>
            <a:r>
              <a:rPr lang="en-US" altLang="zh-CN" dirty="0"/>
              <a:t>Canvas</a:t>
            </a:r>
            <a:r>
              <a:rPr lang="zh-CN" altLang="en-US" dirty="0"/>
              <a:t>坐标系</a:t>
            </a:r>
            <a:endParaRPr lang="en-US" altLang="zh-CN" dirty="0"/>
          </a:p>
          <a:p>
            <a:pPr>
              <a:lnSpc>
                <a:spcPct val="200000"/>
              </a:lnSpc>
            </a:pPr>
            <a:r>
              <a:rPr lang="zh-CN" altLang="en-US" dirty="0"/>
              <a:t>底板  刻度  指针</a:t>
            </a:r>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mtClean="0">
                <a:ea typeface="宋体" panose="02010600030101010101" pitchFamily="2" charset="-122"/>
              </a:rPr>
              <a:t>6</a:t>
            </a:fld>
            <a:endParaRPr lang="zh-CN" altLang="en-US" sz="1200" dirty="0">
              <a:latin typeface="微软雅黑" panose="020B0503020204020204" pitchFamily="2" charset="-122"/>
              <a:ea typeface="宋体" panose="02010600030101010101" pitchFamily="2" charset="-122"/>
            </a:endParaRPr>
          </a:p>
        </p:txBody>
      </p:sp>
    </p:spTree>
    <p:extLst>
      <p:ext uri="{BB962C8B-B14F-4D97-AF65-F5344CB8AC3E}">
        <p14:creationId xmlns:p14="http://schemas.microsoft.com/office/powerpoint/2010/main" val="3413318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pPr>
              <a:lnSpc>
                <a:spcPct val="200000"/>
              </a:lnSpc>
            </a:pPr>
            <a:r>
              <a:rPr lang="en-US" altLang="zh-CN" dirty="0"/>
              <a:t>Canvas</a:t>
            </a:r>
            <a:r>
              <a:rPr lang="zh-CN" altLang="en-US" dirty="0"/>
              <a:t>坐标系</a:t>
            </a:r>
            <a:endParaRPr lang="en-US" altLang="zh-CN" dirty="0"/>
          </a:p>
          <a:p>
            <a:pPr>
              <a:lnSpc>
                <a:spcPct val="200000"/>
              </a:lnSpc>
            </a:pPr>
            <a:r>
              <a:rPr lang="zh-CN" altLang="en-US" dirty="0"/>
              <a:t>底板  刻度  指针</a:t>
            </a:r>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mtClean="0">
                <a:ea typeface="宋体" panose="02010600030101010101" pitchFamily="2" charset="-122"/>
              </a:rPr>
              <a:t>7</a:t>
            </a:fld>
            <a:endParaRPr lang="zh-CN" altLang="en-US" sz="1200" dirty="0">
              <a:latin typeface="微软雅黑" panose="020B0503020204020204" pitchFamily="2" charset="-122"/>
              <a:ea typeface="宋体" panose="02010600030101010101" pitchFamily="2" charset="-122"/>
            </a:endParaRPr>
          </a:p>
        </p:txBody>
      </p:sp>
    </p:spTree>
    <p:extLst>
      <p:ext uri="{BB962C8B-B14F-4D97-AF65-F5344CB8AC3E}">
        <p14:creationId xmlns:p14="http://schemas.microsoft.com/office/powerpoint/2010/main" val="4078130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pPr>
              <a:lnSpc>
                <a:spcPct val="200000"/>
              </a:lnSpc>
            </a:pPr>
            <a:r>
              <a:rPr lang="en-US" altLang="zh-CN" dirty="0"/>
              <a:t>Canvas</a:t>
            </a:r>
            <a:r>
              <a:rPr lang="zh-CN" altLang="en-US" dirty="0"/>
              <a:t>坐标系</a:t>
            </a:r>
            <a:endParaRPr lang="en-US" altLang="zh-CN" dirty="0"/>
          </a:p>
          <a:p>
            <a:pPr>
              <a:lnSpc>
                <a:spcPct val="200000"/>
              </a:lnSpc>
            </a:pPr>
            <a:r>
              <a:rPr lang="zh-CN" altLang="en-US" dirty="0"/>
              <a:t>底板  刻度  指针</a:t>
            </a:r>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mtClean="0">
                <a:ea typeface="宋体" panose="02010600030101010101" pitchFamily="2" charset="-122"/>
              </a:rPr>
              <a:t>8</a:t>
            </a:fld>
            <a:endParaRPr lang="zh-CN" altLang="en-US" sz="1200" dirty="0">
              <a:latin typeface="微软雅黑" panose="020B0503020204020204" pitchFamily="2" charset="-122"/>
              <a:ea typeface="宋体" panose="02010600030101010101" pitchFamily="2" charset="-122"/>
            </a:endParaRPr>
          </a:p>
        </p:txBody>
      </p:sp>
    </p:spTree>
    <p:extLst>
      <p:ext uri="{BB962C8B-B14F-4D97-AF65-F5344CB8AC3E}">
        <p14:creationId xmlns:p14="http://schemas.microsoft.com/office/powerpoint/2010/main" val="6334621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pPr>
              <a:lnSpc>
                <a:spcPct val="200000"/>
              </a:lnSpc>
            </a:pPr>
            <a:r>
              <a:rPr lang="en-US" altLang="zh-CN" dirty="0"/>
              <a:t>Canvas</a:t>
            </a:r>
            <a:r>
              <a:rPr lang="zh-CN" altLang="en-US" dirty="0"/>
              <a:t>坐标系</a:t>
            </a:r>
            <a:endParaRPr lang="en-US" altLang="zh-CN" dirty="0"/>
          </a:p>
          <a:p>
            <a:pPr>
              <a:lnSpc>
                <a:spcPct val="200000"/>
              </a:lnSpc>
            </a:pPr>
            <a:r>
              <a:rPr lang="zh-CN" altLang="en-US" dirty="0"/>
              <a:t>底板  刻度  指针</a:t>
            </a:r>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mtClean="0">
                <a:ea typeface="宋体" panose="02010600030101010101" pitchFamily="2" charset="-122"/>
              </a:rPr>
              <a:t>9</a:t>
            </a:fld>
            <a:endParaRPr lang="zh-CN" altLang="en-US" sz="1200" dirty="0">
              <a:latin typeface="微软雅黑" panose="020B0503020204020204" pitchFamily="2" charset="-122"/>
              <a:ea typeface="宋体" panose="02010600030101010101" pitchFamily="2" charset="-122"/>
            </a:endParaRPr>
          </a:p>
        </p:txBody>
      </p:sp>
    </p:spTree>
    <p:extLst>
      <p:ext uri="{BB962C8B-B14F-4D97-AF65-F5344CB8AC3E}">
        <p14:creationId xmlns:p14="http://schemas.microsoft.com/office/powerpoint/2010/main" val="30329940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pPr>
              <a:lnSpc>
                <a:spcPct val="200000"/>
              </a:lnSpc>
            </a:pPr>
            <a:r>
              <a:rPr lang="en-US" altLang="zh-CN" dirty="0"/>
              <a:t>Canvas</a:t>
            </a:r>
            <a:r>
              <a:rPr lang="zh-CN" altLang="en-US" dirty="0"/>
              <a:t>坐标系</a:t>
            </a:r>
            <a:endParaRPr lang="en-US" altLang="zh-CN" dirty="0"/>
          </a:p>
          <a:p>
            <a:pPr>
              <a:lnSpc>
                <a:spcPct val="200000"/>
              </a:lnSpc>
            </a:pPr>
            <a:r>
              <a:rPr lang="zh-CN" altLang="en-US" dirty="0"/>
              <a:t>底板  刻度  指针</a:t>
            </a:r>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mtClean="0">
                <a:ea typeface="宋体" panose="02010600030101010101" pitchFamily="2" charset="-122"/>
              </a:rPr>
              <a:t>10</a:t>
            </a:fld>
            <a:endParaRPr lang="zh-CN" altLang="en-US" sz="1200" dirty="0">
              <a:latin typeface="微软雅黑" panose="020B0503020204020204" pitchFamily="2" charset="-122"/>
              <a:ea typeface="宋体" panose="02010600030101010101" pitchFamily="2" charset="-122"/>
            </a:endParaRPr>
          </a:p>
        </p:txBody>
      </p:sp>
    </p:spTree>
    <p:extLst>
      <p:ext uri="{BB962C8B-B14F-4D97-AF65-F5344CB8AC3E}">
        <p14:creationId xmlns:p14="http://schemas.microsoft.com/office/powerpoint/2010/main" val="3088811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pPr>
              <a:lnSpc>
                <a:spcPct val="200000"/>
              </a:lnSpc>
            </a:pPr>
            <a:r>
              <a:rPr lang="en-US" altLang="zh-CN" dirty="0"/>
              <a:t>Canvas</a:t>
            </a:r>
            <a:r>
              <a:rPr lang="zh-CN" altLang="en-US" dirty="0"/>
              <a:t>坐标系</a:t>
            </a:r>
            <a:endParaRPr lang="en-US" altLang="zh-CN" dirty="0"/>
          </a:p>
          <a:p>
            <a:pPr>
              <a:lnSpc>
                <a:spcPct val="200000"/>
              </a:lnSpc>
            </a:pPr>
            <a:r>
              <a:rPr lang="zh-CN" altLang="en-US" dirty="0"/>
              <a:t>底板  刻度  指针</a:t>
            </a:r>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mtClean="0">
                <a:ea typeface="宋体" panose="02010600030101010101" pitchFamily="2" charset="-122"/>
              </a:rPr>
              <a:t>11</a:t>
            </a:fld>
            <a:endParaRPr lang="zh-CN" altLang="en-US" sz="1200" dirty="0">
              <a:latin typeface="微软雅黑" panose="020B0503020204020204" pitchFamily="2" charset="-122"/>
              <a:ea typeface="宋体" panose="02010600030101010101" pitchFamily="2" charset="-122"/>
            </a:endParaRPr>
          </a:p>
        </p:txBody>
      </p:sp>
    </p:spTree>
    <p:extLst>
      <p:ext uri="{BB962C8B-B14F-4D97-AF65-F5344CB8AC3E}">
        <p14:creationId xmlns:p14="http://schemas.microsoft.com/office/powerpoint/2010/main" val="1773100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7F9FA"/>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2701529"/>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2022-5-14</a:t>
            </a:fld>
            <a:endParaRPr lang="zh-CN" altLang="en-US" dirty="0">
              <a:sym typeface="微软雅黑" panose="020B0503020204020204" pitchFamily="2" charset="-122"/>
            </a:endParaRPr>
          </a:p>
        </p:txBody>
      </p:sp>
      <p:sp>
        <p:nvSpPr>
          <p:cNvPr id="5" name="页脚占位符 4"/>
          <p:cNvSpPr>
            <a:spLocks noGrp="1"/>
          </p:cNvSpPr>
          <p:nvPr>
            <p:ph type="ftr" sz="quarter" idx="11"/>
          </p:nvPr>
        </p:nvSpPr>
        <p:spPr/>
        <p:txBody>
          <a:bodyPr/>
          <a:lstStyle/>
          <a:p>
            <a:pPr lvl="0"/>
            <a:endParaRPr>
              <a:sym typeface="微软雅黑" panose="020B0503020204020204"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
        <p:nvSpPr>
          <p:cNvPr id="9" name="矩形 8">
            <a:extLst>
              <a:ext uri="{FF2B5EF4-FFF2-40B4-BE49-F238E27FC236}">
                <a16:creationId xmlns:a16="http://schemas.microsoft.com/office/drawing/2014/main" id="{AE464098-803C-4186-AE6F-397D4671B319}"/>
              </a:ext>
            </a:extLst>
          </p:cNvPr>
          <p:cNvSpPr/>
          <p:nvPr userDrawn="1"/>
        </p:nvSpPr>
        <p:spPr>
          <a:xfrm>
            <a:off x="0" y="0"/>
            <a:ext cx="9144000" cy="18000"/>
          </a:xfrm>
          <a:prstGeom prst="rect">
            <a:avLst/>
          </a:prstGeom>
          <a:solidFill>
            <a:srgbClr val="FF86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28">
            <a:extLst>
              <a:ext uri="{FF2B5EF4-FFF2-40B4-BE49-F238E27FC236}">
                <a16:creationId xmlns:a16="http://schemas.microsoft.com/office/drawing/2014/main" id="{05440118-26DA-4097-9585-BC25192690F7}"/>
              </a:ext>
            </a:extLst>
          </p:cNvPr>
          <p:cNvSpPr/>
          <p:nvPr userDrawn="1"/>
        </p:nvSpPr>
        <p:spPr>
          <a:xfrm rot="5400000">
            <a:off x="-29832" y="225417"/>
            <a:ext cx="311365" cy="251701"/>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Light" panose="020B0502040204020203" pitchFamily="34" charset="-122"/>
              <a:ea typeface="微软雅黑 Light" panose="020B0502040204020203" pitchFamily="34" charset="-122"/>
              <a:sym typeface="微软雅黑" panose="020B0503020204020204" pitchFamily="2" charset="-122"/>
            </a:endParaRPr>
          </a:p>
        </p:txBody>
      </p:sp>
      <p:sp>
        <p:nvSpPr>
          <p:cNvPr id="11" name="矩形 9">
            <a:extLst>
              <a:ext uri="{FF2B5EF4-FFF2-40B4-BE49-F238E27FC236}">
                <a16:creationId xmlns:a16="http://schemas.microsoft.com/office/drawing/2014/main" id="{3AE450A5-B616-4A4A-8157-902E2B9A2870}"/>
              </a:ext>
            </a:extLst>
          </p:cNvPr>
          <p:cNvSpPr/>
          <p:nvPr userDrawn="1"/>
        </p:nvSpPr>
        <p:spPr>
          <a:xfrm>
            <a:off x="0" y="5125500"/>
            <a:ext cx="9144000" cy="18000"/>
          </a:xfrm>
          <a:prstGeom prst="rect">
            <a:avLst/>
          </a:prstGeom>
          <a:solidFill>
            <a:srgbClr val="282828"/>
          </a:solidFill>
          <a:ln w="9525">
            <a:noFill/>
          </a:ln>
        </p:spPr>
        <p:txBody>
          <a:bodyPr anchor="ctr"/>
          <a:lstStyle/>
          <a:p>
            <a:pPr algn="ctr"/>
            <a:endParaRPr>
              <a:solidFill>
                <a:srgbClr val="FFFFFF"/>
              </a:solidFill>
              <a:latin typeface="微软雅黑 Light" panose="020B0502040204020203" pitchFamily="34" charset="-122"/>
              <a:ea typeface="微软雅黑 Light" panose="020B0502040204020203" pitchFamily="34" charset="-122"/>
              <a:sym typeface="微软雅黑" panose="020B0503020204020204" pitchFamily="2"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2022-5-14</a:t>
            </a:fld>
            <a:endParaRPr lang="zh-CN" altLang="en-US" dirty="0">
              <a:sym typeface="微软雅黑" panose="020B0503020204020204" pitchFamily="2" charset="-122"/>
            </a:endParaRPr>
          </a:p>
        </p:txBody>
      </p:sp>
      <p:sp>
        <p:nvSpPr>
          <p:cNvPr id="5" name="页脚占位符 4"/>
          <p:cNvSpPr>
            <a:spLocks noGrp="1"/>
          </p:cNvSpPr>
          <p:nvPr>
            <p:ph type="ftr" sz="quarter" idx="11"/>
          </p:nvPr>
        </p:nvSpPr>
        <p:spPr/>
        <p:txBody>
          <a:bodyPr/>
          <a:lstStyle/>
          <a:p>
            <a:pPr lvl="0"/>
            <a:endParaRPr>
              <a:sym typeface="微软雅黑" panose="020B0503020204020204"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6375"/>
            <a:ext cx="6052930" cy="43878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2022-5-14</a:t>
            </a:fld>
            <a:endParaRPr lang="zh-CN" altLang="en-US" dirty="0">
              <a:sym typeface="微软雅黑" panose="020B0503020204020204" pitchFamily="2" charset="-122"/>
            </a:endParaRPr>
          </a:p>
        </p:txBody>
      </p:sp>
      <p:sp>
        <p:nvSpPr>
          <p:cNvPr id="5" name="页脚占位符 4"/>
          <p:cNvSpPr>
            <a:spLocks noGrp="1"/>
          </p:cNvSpPr>
          <p:nvPr>
            <p:ph type="ftr" sz="quarter" idx="11"/>
          </p:nvPr>
        </p:nvSpPr>
        <p:spPr/>
        <p:txBody>
          <a:bodyPr/>
          <a:lstStyle/>
          <a:p>
            <a:pPr lvl="0"/>
            <a:endParaRPr>
              <a:sym typeface="微软雅黑" panose="020B0503020204020204"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2022-5-14</a:t>
            </a:fld>
            <a:endParaRPr lang="zh-CN" altLang="en-US" dirty="0">
              <a:sym typeface="微软雅黑" panose="020B0503020204020204" pitchFamily="2" charset="-122"/>
            </a:endParaRPr>
          </a:p>
        </p:txBody>
      </p:sp>
      <p:sp>
        <p:nvSpPr>
          <p:cNvPr id="5" name="页脚占位符 4"/>
          <p:cNvSpPr>
            <a:spLocks noGrp="1"/>
          </p:cNvSpPr>
          <p:nvPr>
            <p:ph type="ftr" sz="quarter" idx="11"/>
          </p:nvPr>
        </p:nvSpPr>
        <p:spPr/>
        <p:txBody>
          <a:bodyPr/>
          <a:lstStyle/>
          <a:p>
            <a:pPr lvl="0"/>
            <a:endParaRPr>
              <a:sym typeface="微软雅黑" panose="020B0503020204020204"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3442097"/>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2022-5-14</a:t>
            </a:fld>
            <a:endParaRPr lang="zh-CN" altLang="en-US" dirty="0">
              <a:sym typeface="微软雅黑" panose="020B0503020204020204" pitchFamily="2" charset="-122"/>
            </a:endParaRPr>
          </a:p>
        </p:txBody>
      </p:sp>
      <p:sp>
        <p:nvSpPr>
          <p:cNvPr id="5" name="页脚占位符 4"/>
          <p:cNvSpPr>
            <a:spLocks noGrp="1"/>
          </p:cNvSpPr>
          <p:nvPr>
            <p:ph type="ftr" sz="quarter" idx="11"/>
          </p:nvPr>
        </p:nvSpPr>
        <p:spPr/>
        <p:txBody>
          <a:bodyPr/>
          <a:lstStyle/>
          <a:p>
            <a:pPr lvl="0"/>
            <a:endParaRPr>
              <a:sym typeface="微软雅黑" panose="020B0503020204020204"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0"/>
            <a:ext cx="4032504" cy="33940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4296" y="1200150"/>
            <a:ext cx="4032504" cy="33940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2022-5-14</a:t>
            </a:fld>
            <a:endParaRPr lang="zh-CN" altLang="en-US" dirty="0">
              <a:sym typeface="微软雅黑" panose="020B0503020204020204" pitchFamily="2" charset="-122"/>
            </a:endParaRPr>
          </a:p>
        </p:txBody>
      </p:sp>
      <p:sp>
        <p:nvSpPr>
          <p:cNvPr id="6" name="页脚占位符 5"/>
          <p:cNvSpPr>
            <a:spLocks noGrp="1"/>
          </p:cNvSpPr>
          <p:nvPr>
            <p:ph type="ftr" sz="quarter" idx="11"/>
          </p:nvPr>
        </p:nvSpPr>
        <p:spPr/>
        <p:txBody>
          <a:bodyPr/>
          <a:lstStyle/>
          <a:p>
            <a:pPr lvl="0"/>
            <a:endParaRPr>
              <a:sym typeface="微软雅黑" panose="020B0503020204020204"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890081"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1" y="1999034"/>
            <a:ext cx="3655181"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2022-5-14</a:t>
            </a:fld>
            <a:endParaRPr lang="zh-CN" altLang="en-US" dirty="0">
              <a:sym typeface="微软雅黑" panose="020B0503020204020204" pitchFamily="2" charset="-122"/>
            </a:endParaRPr>
          </a:p>
        </p:txBody>
      </p:sp>
      <p:sp>
        <p:nvSpPr>
          <p:cNvPr id="8" name="页脚占位符 7"/>
          <p:cNvSpPr>
            <a:spLocks noGrp="1"/>
          </p:cNvSpPr>
          <p:nvPr>
            <p:ph type="ftr" sz="quarter" idx="11"/>
          </p:nvPr>
        </p:nvSpPr>
        <p:spPr/>
        <p:txBody>
          <a:bodyPr/>
          <a:lstStyle/>
          <a:p>
            <a:pPr lvl="0"/>
            <a:endParaRPr>
              <a:sym typeface="微软雅黑" panose="020B0503020204020204" pitchFamily="2" charset="-122"/>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2022-5-14</a:t>
            </a:fld>
            <a:endParaRPr lang="zh-CN" altLang="en-US" dirty="0">
              <a:sym typeface="微软雅黑" panose="020B0503020204020204" pitchFamily="2" charset="-122"/>
            </a:endParaRPr>
          </a:p>
        </p:txBody>
      </p:sp>
      <p:sp>
        <p:nvSpPr>
          <p:cNvPr id="4" name="页脚占位符 3"/>
          <p:cNvSpPr>
            <a:spLocks noGrp="1"/>
          </p:cNvSpPr>
          <p:nvPr>
            <p:ph type="ftr" sz="quarter" idx="11"/>
          </p:nvPr>
        </p:nvSpPr>
        <p:spPr/>
        <p:txBody>
          <a:bodyPr/>
          <a:lstStyle/>
          <a:p>
            <a:pPr lvl="0"/>
            <a:endParaRPr>
              <a:sym typeface="微软雅黑" panose="020B0503020204020204" pitchFamily="2" charset="-122"/>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2022-5-14</a:t>
            </a:fld>
            <a:endParaRPr lang="zh-CN" altLang="en-US" dirty="0">
              <a:sym typeface="微软雅黑" panose="020B0503020204020204" pitchFamily="2" charset="-122"/>
            </a:endParaRPr>
          </a:p>
        </p:txBody>
      </p:sp>
      <p:sp>
        <p:nvSpPr>
          <p:cNvPr id="3" name="页脚占位符 2"/>
          <p:cNvSpPr>
            <a:spLocks noGrp="1"/>
          </p:cNvSpPr>
          <p:nvPr>
            <p:ph type="ftr" sz="quarter" idx="11"/>
          </p:nvPr>
        </p:nvSpPr>
        <p:spPr/>
        <p:txBody>
          <a:bodyPr/>
          <a:lstStyle/>
          <a:p>
            <a:pPr lvl="0"/>
            <a:endParaRPr>
              <a:sym typeface="微软雅黑" panose="020B0503020204020204" pitchFamily="2" charset="-122"/>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2022-5-14</a:t>
            </a:fld>
            <a:endParaRPr lang="zh-CN" altLang="en-US" dirty="0">
              <a:sym typeface="微软雅黑" panose="020B0503020204020204" pitchFamily="2" charset="-122"/>
            </a:endParaRPr>
          </a:p>
        </p:txBody>
      </p:sp>
      <p:sp>
        <p:nvSpPr>
          <p:cNvPr id="6" name="页脚占位符 5"/>
          <p:cNvSpPr>
            <a:spLocks noGrp="1"/>
          </p:cNvSpPr>
          <p:nvPr>
            <p:ph type="ftr" sz="quarter" idx="11"/>
          </p:nvPr>
        </p:nvSpPr>
        <p:spPr/>
        <p:txBody>
          <a:bodyPr/>
          <a:lstStyle/>
          <a:p>
            <a:pPr lvl="0"/>
            <a:endParaRPr>
              <a:sym typeface="微软雅黑" panose="020B0503020204020204"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3124012" cy="120015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342901"/>
            <a:ext cx="4629150" cy="405288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3124012" cy="2858691"/>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2022-5-14</a:t>
            </a:fld>
            <a:endParaRPr lang="zh-CN" altLang="en-US" dirty="0">
              <a:sym typeface="微软雅黑" panose="020B0503020204020204" pitchFamily="2" charset="-122"/>
            </a:endParaRPr>
          </a:p>
        </p:txBody>
      </p:sp>
      <p:sp>
        <p:nvSpPr>
          <p:cNvPr id="6" name="页脚占位符 5"/>
          <p:cNvSpPr>
            <a:spLocks noGrp="1"/>
          </p:cNvSpPr>
          <p:nvPr>
            <p:ph type="ftr" sz="quarter" idx="11"/>
          </p:nvPr>
        </p:nvSpPr>
        <p:spPr/>
        <p:txBody>
          <a:bodyPr/>
          <a:lstStyle/>
          <a:p>
            <a:pPr lvl="0"/>
            <a:endParaRPr>
              <a:sym typeface="微软雅黑" panose="020B0503020204020204"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457200" y="206375"/>
            <a:ext cx="8229600" cy="857250"/>
          </a:xfrm>
          <a:prstGeom prst="rect">
            <a:avLst/>
          </a:prstGeom>
          <a:noFill/>
          <a:ln w="9525">
            <a:noFill/>
          </a:ln>
        </p:spPr>
        <p:txBody>
          <a:bodyPr vert="horz" anchor="ctr">
            <a:normAutofit/>
          </a:bodyPr>
          <a:lstStyle/>
          <a:p>
            <a:pPr lvl="0"/>
            <a:r>
              <a:rPr lang="zh-CN" altLang="en-US"/>
              <a:t>单击此处编辑母版标题样式</a:t>
            </a:r>
          </a:p>
        </p:txBody>
      </p:sp>
      <p:sp>
        <p:nvSpPr>
          <p:cNvPr id="1027" name="文本占位符 2"/>
          <p:cNvSpPr>
            <a:spLocks noGrp="1"/>
          </p:cNvSpPr>
          <p:nvPr>
            <p:ph type="body" idx="1"/>
          </p:nvPr>
        </p:nvSpPr>
        <p:spPr>
          <a:xfrm>
            <a:off x="457200" y="1200150"/>
            <a:ext cx="8229600" cy="3394075"/>
          </a:xfrm>
          <a:prstGeom prst="rect">
            <a:avLst/>
          </a:prstGeom>
          <a:noFill/>
          <a:ln w="9525">
            <a:noFill/>
          </a:ln>
        </p:spPr>
        <p:txBody>
          <a:bodyPr vert="horz">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日期占位符 3"/>
          <p:cNvSpPr>
            <a:spLocks noGrp="1"/>
          </p:cNvSpPr>
          <p:nvPr>
            <p:ph type="dt" sz="half" idx="2"/>
          </p:nvPr>
        </p:nvSpPr>
        <p:spPr>
          <a:xfrm>
            <a:off x="457200" y="4767263"/>
            <a:ext cx="2133600" cy="274637"/>
          </a:xfrm>
          <a:prstGeom prst="rect">
            <a:avLst/>
          </a:prstGeom>
          <a:noFill/>
          <a:ln w="9525">
            <a:noFill/>
          </a:ln>
        </p:spPr>
        <p:txBody>
          <a:bodyPr vert="horz" anchor="ctr"/>
          <a:lstStyle>
            <a:lvl1pPr algn="l">
              <a:defRPr sz="1200">
                <a:solidFill>
                  <a:srgbClr val="898989"/>
                </a:solidFill>
                <a:latin typeface="微软雅黑" panose="020B0503020204020204" pitchFamily="2" charset="-122"/>
                <a:ea typeface="微软雅黑" panose="020B0503020204020204" pitchFamily="2" charset="-122"/>
              </a:defRPr>
            </a:lvl1pPr>
          </a:lstStyle>
          <a:p>
            <a:pPr lvl="0"/>
            <a:fld id="{BB962C8B-B14F-4D97-AF65-F5344CB8AC3E}" type="datetime1">
              <a:rPr lang="zh-CN" altLang="en-US" dirty="0">
                <a:sym typeface="微软雅黑" panose="020B0503020204020204" pitchFamily="2" charset="-122"/>
              </a:rPr>
              <a:t>2022-5-14</a:t>
            </a:fld>
            <a:endParaRPr lang="zh-CN" altLang="en-US" dirty="0">
              <a:sym typeface="微软雅黑" panose="020B0503020204020204" pitchFamily="2" charset="-122"/>
            </a:endParaRPr>
          </a:p>
        </p:txBody>
      </p:sp>
      <p:sp>
        <p:nvSpPr>
          <p:cNvPr id="1029" name="页脚占位符 4"/>
          <p:cNvSpPr>
            <a:spLocks noGrp="1"/>
          </p:cNvSpPr>
          <p:nvPr>
            <p:ph type="ftr" sz="quarter" idx="3"/>
          </p:nvPr>
        </p:nvSpPr>
        <p:spPr>
          <a:xfrm>
            <a:off x="3124200" y="4767263"/>
            <a:ext cx="2895600" cy="274637"/>
          </a:xfrm>
          <a:prstGeom prst="rect">
            <a:avLst/>
          </a:prstGeom>
          <a:noFill/>
          <a:ln w="9525">
            <a:noFill/>
          </a:ln>
        </p:spPr>
        <p:txBody>
          <a:bodyPr vert="horz" anchor="ctr"/>
          <a:lstStyle>
            <a:lvl1pPr algn="ctr">
              <a:defRPr sz="1200">
                <a:solidFill>
                  <a:srgbClr val="898989"/>
                </a:solidFill>
                <a:latin typeface="微软雅黑" panose="020B0503020204020204" pitchFamily="2" charset="-122"/>
                <a:ea typeface="微软雅黑" panose="020B0503020204020204" pitchFamily="2" charset="-122"/>
              </a:defRPr>
            </a:lvl1pPr>
          </a:lstStyle>
          <a:p>
            <a:pPr lvl="0"/>
            <a:endParaRPr>
              <a:sym typeface="微软雅黑" panose="020B0503020204020204" pitchFamily="2" charset="-122"/>
            </a:endParaRPr>
          </a:p>
        </p:txBody>
      </p:sp>
      <p:sp>
        <p:nvSpPr>
          <p:cNvPr id="1030" name="灯片编号占位符 5"/>
          <p:cNvSpPr>
            <a:spLocks noGrp="1"/>
          </p:cNvSpPr>
          <p:nvPr>
            <p:ph type="sldNum" sz="quarter" idx="4"/>
          </p:nvPr>
        </p:nvSpPr>
        <p:spPr>
          <a:xfrm>
            <a:off x="6553200" y="4767263"/>
            <a:ext cx="2133600" cy="274637"/>
          </a:xfrm>
          <a:prstGeom prst="rect">
            <a:avLst/>
          </a:prstGeom>
          <a:noFill/>
          <a:ln w="9525">
            <a:noFill/>
          </a:ln>
        </p:spPr>
        <p:txBody>
          <a:bodyPr vert="horz" anchor="ctr"/>
          <a:lstStyle>
            <a:lvl1pPr algn="r">
              <a:defRPr sz="1200">
                <a:solidFill>
                  <a:srgbClr val="898989"/>
                </a:solidFill>
                <a:latin typeface="微软雅黑" panose="020B0503020204020204" pitchFamily="2" charset="-122"/>
                <a:ea typeface="微软雅黑" panose="020B0503020204020204" pitchFamily="2" charset="-122"/>
              </a:defRPr>
            </a:lvl1p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914400" lvl="0" indent="-914400" algn="ctr" eaLnBrk="1" latinLnBrk="0" hangingPunct="1">
        <a:lnSpc>
          <a:spcPct val="100000"/>
        </a:lnSpc>
        <a:spcBef>
          <a:spcPct val="0"/>
        </a:spcBef>
        <a:buNone/>
        <a:defRPr sz="4400" kern="1200">
          <a:solidFill>
            <a:schemeClr val="tx1"/>
          </a:solidFill>
          <a:latin typeface="+mj-lt"/>
          <a:ea typeface="+mj-ea"/>
          <a:cs typeface="+mj-cs"/>
          <a:sym typeface="Calibri" panose="020F0502020204030204" charset="0"/>
        </a:defRPr>
      </a:lvl1pPr>
    </p:titleStyle>
    <p:body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mn-lt"/>
          <a:ea typeface="+mn-ea"/>
          <a:cs typeface="+mn-cs"/>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5pPr>
      <a:lvl6pPr marL="2514600" lvl="5"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6pPr>
      <a:lvl7pPr marL="2971800" lvl="6"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7pPr>
      <a:lvl8pPr marL="3429000" lvl="7"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8pPr>
      <a:lvl9pPr marL="3886200" lvl="8"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hyperlink" Target="mailto:2230149179@QQ.com"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黑色底纹"/>
          <p:cNvSpPr/>
          <p:nvPr/>
        </p:nvSpPr>
        <p:spPr>
          <a:xfrm>
            <a:off x="0" y="0"/>
            <a:ext cx="9144000" cy="5143500"/>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nvGrpSpPr>
          <p:cNvPr id="3076" name="组合 3075"/>
          <p:cNvGrpSpPr/>
          <p:nvPr/>
        </p:nvGrpSpPr>
        <p:grpSpPr>
          <a:xfrm>
            <a:off x="6350" y="67310"/>
            <a:ext cx="9144000" cy="3952875"/>
            <a:chOff x="0" y="0"/>
            <a:chExt cx="9144000" cy="3959968"/>
          </a:xfrm>
        </p:grpSpPr>
        <p:sp>
          <p:nvSpPr>
            <p:cNvPr id="3077" name="矩形 254"/>
            <p:cNvSpPr/>
            <p:nvPr/>
          </p:nvSpPr>
          <p:spPr>
            <a:xfrm>
              <a:off x="0" y="113953"/>
              <a:ext cx="9144000" cy="3846015"/>
            </a:xfrm>
            <a:custGeom>
              <a:avLst/>
              <a:gdLst>
                <a:gd name="txL" fmla="*/ 0 w 9144000"/>
                <a:gd name="txT" fmla="*/ 0 h 3846015"/>
                <a:gd name="txR" fmla="*/ 9144000 w 9144000"/>
                <a:gd name="txB" fmla="*/ 3846015 h 3846015"/>
              </a:gdLst>
              <a:ahLst/>
              <a:cxnLst>
                <a:cxn ang="0">
                  <a:pos x="0" y="0"/>
                </a:cxn>
              </a:cxnLst>
              <a:rect l="txL" t="txT" r="txR" b="txB"/>
              <a:pathLst>
                <a:path w="9144000" h="3846015">
                  <a:moveTo>
                    <a:pt x="0" y="0"/>
                  </a:moveTo>
                  <a:lnTo>
                    <a:pt x="9144000" y="0"/>
                  </a:lnTo>
                  <a:lnTo>
                    <a:pt x="9144000" y="3651870"/>
                  </a:lnTo>
                  <a:lnTo>
                    <a:pt x="4766144" y="3651870"/>
                  </a:lnTo>
                  <a:lnTo>
                    <a:pt x="4571999" y="3846015"/>
                  </a:lnTo>
                  <a:lnTo>
                    <a:pt x="4377855" y="3651870"/>
                  </a:lnTo>
                  <a:lnTo>
                    <a:pt x="0" y="3651870"/>
                  </a:lnTo>
                  <a:close/>
                </a:path>
              </a:pathLst>
            </a:custGeom>
            <a:solidFill>
              <a:srgbClr val="000000">
                <a:alpha val="59999"/>
              </a:srgbClr>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078" name="矩形 254"/>
            <p:cNvSpPr/>
            <p:nvPr/>
          </p:nvSpPr>
          <p:spPr>
            <a:xfrm>
              <a:off x="0" y="0"/>
              <a:ext cx="9144000" cy="3846015"/>
            </a:xfrm>
            <a:custGeom>
              <a:avLst/>
              <a:gdLst>
                <a:gd name="txL" fmla="*/ 0 w 9144000"/>
                <a:gd name="txT" fmla="*/ 0 h 3846015"/>
                <a:gd name="txR" fmla="*/ 9144000 w 9144000"/>
                <a:gd name="txB" fmla="*/ 3846015 h 3846015"/>
              </a:gdLst>
              <a:ahLst/>
              <a:cxnLst>
                <a:cxn ang="0">
                  <a:pos x="0" y="0"/>
                </a:cxn>
              </a:cxnLst>
              <a:rect l="txL" t="txT" r="txR" b="txB"/>
              <a:pathLst>
                <a:path w="9144000" h="3846015">
                  <a:moveTo>
                    <a:pt x="0" y="0"/>
                  </a:moveTo>
                  <a:lnTo>
                    <a:pt x="9144000" y="0"/>
                  </a:lnTo>
                  <a:lnTo>
                    <a:pt x="9144000" y="3651870"/>
                  </a:lnTo>
                  <a:lnTo>
                    <a:pt x="4766144" y="3651870"/>
                  </a:lnTo>
                  <a:lnTo>
                    <a:pt x="4571999" y="3846015"/>
                  </a:lnTo>
                  <a:lnTo>
                    <a:pt x="4377855" y="3651870"/>
                  </a:lnTo>
                  <a:lnTo>
                    <a:pt x="0" y="3651870"/>
                  </a:lnTo>
                  <a:close/>
                </a:path>
              </a:pathLst>
            </a:cu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3079" name="任意多边形 62"/>
          <p:cNvSpPr/>
          <p:nvPr/>
        </p:nvSpPr>
        <p:spPr>
          <a:xfrm rot="18840000">
            <a:off x="1961515" y="-2433955"/>
            <a:ext cx="5045075" cy="5130165"/>
          </a:xfrm>
          <a:custGeom>
            <a:avLst/>
            <a:gdLst>
              <a:gd name="txL" fmla="*/ 0 w 4624012"/>
              <a:gd name="txT" fmla="*/ 0 h 4624012"/>
              <a:gd name="txR" fmla="*/ 4624012 w 4624012"/>
              <a:gd name="txB" fmla="*/ 4624012 h 4624012"/>
            </a:gdLst>
            <a:ahLst/>
            <a:cxnLst>
              <a:cxn ang="0">
                <a:pos x="0" y="0"/>
              </a:cxn>
              <a:cxn ang="0">
                <a:pos x="4624012" y="4624012"/>
              </a:cxn>
              <a:cxn ang="0">
                <a:pos x="0" y="4624012"/>
              </a:cxn>
            </a:cxnLst>
            <a:rect l="txL" t="txT" r="txR" b="txB"/>
            <a:pathLst>
              <a:path w="4624012" h="4624012">
                <a:moveTo>
                  <a:pt x="0" y="0"/>
                </a:moveTo>
                <a:lnTo>
                  <a:pt x="4624012" y="4624012"/>
                </a:lnTo>
                <a:lnTo>
                  <a:pt x="0" y="4624012"/>
                </a:lnTo>
                <a:close/>
              </a:path>
            </a:pathLst>
          </a:custGeom>
          <a:solidFill>
            <a:srgbClr val="FF9725"/>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080" name="矩形 258"/>
          <p:cNvSpPr/>
          <p:nvPr/>
        </p:nvSpPr>
        <p:spPr>
          <a:xfrm>
            <a:off x="0" y="1314450"/>
            <a:ext cx="9144000" cy="830997"/>
          </a:xfrm>
          <a:prstGeom prst="rect">
            <a:avLst/>
          </a:prstGeom>
          <a:noFill/>
          <a:ln w="9525">
            <a:noFill/>
          </a:ln>
        </p:spPr>
        <p:txBody>
          <a:bodyPr wrap="square">
            <a:spAutoFit/>
          </a:bodyPr>
          <a:lstStyle/>
          <a:p>
            <a:pPr algn="ctr"/>
            <a:r>
              <a:rPr lang="en-US" altLang="zh-CN" sz="4800" dirty="0">
                <a:solidFill>
                  <a:schemeClr val="bg1"/>
                </a:solidFill>
                <a:latin typeface="微软雅黑 Light" panose="020B0502040204020203" pitchFamily="34" charset="-122"/>
                <a:ea typeface="微软雅黑 Light" panose="020B0502040204020203" pitchFamily="34" charset="-122"/>
                <a:sym typeface="Impact" panose="020B0806030902050204" pitchFamily="2" charset="0"/>
              </a:rPr>
              <a:t>WPF</a:t>
            </a:r>
            <a:r>
              <a:rPr lang="zh-CN" altLang="en-US" sz="4800" dirty="0">
                <a:solidFill>
                  <a:schemeClr val="bg1"/>
                </a:solidFill>
                <a:latin typeface="微软雅黑 Light" panose="020B0502040204020203" pitchFamily="34" charset="-122"/>
                <a:ea typeface="微软雅黑 Light" panose="020B0502040204020203" pitchFamily="34" charset="-122"/>
                <a:sym typeface="Impact" panose="020B0806030902050204" pitchFamily="2" charset="0"/>
              </a:rPr>
              <a:t>上位机工业互联</a:t>
            </a:r>
            <a:r>
              <a:rPr lang="en-US" altLang="zh-CN" sz="4800" dirty="0">
                <a:solidFill>
                  <a:schemeClr val="bg1"/>
                </a:solidFill>
                <a:latin typeface="微软雅黑 Light" panose="020B0502040204020203" pitchFamily="34" charset="-122"/>
                <a:ea typeface="微软雅黑 Light" panose="020B0502040204020203" pitchFamily="34" charset="-122"/>
                <a:sym typeface="Impact" panose="020B0806030902050204" pitchFamily="2" charset="0"/>
              </a:rPr>
              <a:t>VIP</a:t>
            </a:r>
            <a:r>
              <a:rPr lang="zh-CN" altLang="en-US" sz="4800" dirty="0">
                <a:solidFill>
                  <a:schemeClr val="bg1"/>
                </a:solidFill>
                <a:latin typeface="微软雅黑 Light" panose="020B0502040204020203" pitchFamily="34" charset="-122"/>
                <a:ea typeface="微软雅黑 Light" panose="020B0502040204020203" pitchFamily="34" charset="-122"/>
                <a:sym typeface="Impact" panose="020B0806030902050204" pitchFamily="2" charset="0"/>
              </a:rPr>
              <a:t>课程</a:t>
            </a:r>
          </a:p>
        </p:txBody>
      </p:sp>
      <p:grpSp>
        <p:nvGrpSpPr>
          <p:cNvPr id="3082" name="组合 3081"/>
          <p:cNvGrpSpPr/>
          <p:nvPr/>
        </p:nvGrpSpPr>
        <p:grpSpPr>
          <a:xfrm>
            <a:off x="1439863" y="2355850"/>
            <a:ext cx="6264275" cy="431800"/>
            <a:chOff x="0" y="0"/>
            <a:chExt cx="6264696" cy="432048"/>
          </a:xfrm>
        </p:grpSpPr>
        <p:sp>
          <p:nvSpPr>
            <p:cNvPr id="3083" name="矩形 1"/>
            <p:cNvSpPr/>
            <p:nvPr/>
          </p:nvSpPr>
          <p:spPr>
            <a:xfrm>
              <a:off x="0" y="0"/>
              <a:ext cx="6264696" cy="432048"/>
            </a:xfrm>
            <a:prstGeom prst="rect">
              <a:avLst/>
            </a:prstGeom>
            <a:solidFill>
              <a:srgbClr val="9A5100"/>
            </a:solidFill>
            <a:ln w="9525">
              <a:noFill/>
            </a:ln>
          </p:spPr>
          <p:txBody>
            <a:bodyPr anchor="ctr"/>
            <a:lstStyle/>
            <a:p>
              <a:pPr algn="ctr"/>
              <a:endParaRPr>
                <a:solidFill>
                  <a:srgbClr val="864600"/>
                </a:solidFill>
                <a:latin typeface="微软雅黑 Light" panose="020B0502040204020203" pitchFamily="34" charset="-122"/>
                <a:ea typeface="微软雅黑 Light" panose="020B0502040204020203" pitchFamily="34" charset="-122"/>
                <a:sym typeface="微软雅黑" panose="020B0503020204020204" pitchFamily="2" charset="-122"/>
              </a:endParaRPr>
            </a:p>
          </p:txBody>
        </p:sp>
        <p:sp>
          <p:nvSpPr>
            <p:cNvPr id="3084" name="矩形 9"/>
            <p:cNvSpPr/>
            <p:nvPr/>
          </p:nvSpPr>
          <p:spPr>
            <a:xfrm>
              <a:off x="0" y="31358"/>
              <a:ext cx="6264696" cy="369332"/>
            </a:xfrm>
            <a:prstGeom prst="rect">
              <a:avLst/>
            </a:prstGeom>
            <a:noFill/>
            <a:ln w="9525">
              <a:noFill/>
            </a:ln>
          </p:spPr>
          <p:txBody>
            <a:bodyPr wrap="square">
              <a:spAutoFit/>
            </a:bodyPr>
            <a:lstStyle/>
            <a:p>
              <a:pPr algn="ctr"/>
              <a:r>
                <a:rPr lang="zh-CN" altLang="en-US" dirty="0">
                  <a:solidFill>
                    <a:schemeClr val="bg1"/>
                  </a:solidFill>
                  <a:latin typeface="微软雅黑 Light" panose="020B0502040204020203" pitchFamily="34" charset="-122"/>
                  <a:ea typeface="微软雅黑 Light" panose="020B0502040204020203" pitchFamily="34" charset="-122"/>
                  <a:sym typeface="微软雅黑" panose="020B0503020204020204" pitchFamily="2" charset="-122"/>
                </a:rPr>
                <a:t>开发进阶，蜕变架构，升职加薪，只争朝夕！</a:t>
              </a:r>
            </a:p>
          </p:txBody>
        </p:sp>
      </p:grpSp>
      <p:sp>
        <p:nvSpPr>
          <p:cNvPr id="3086" name="落款标题"/>
          <p:cNvSpPr/>
          <p:nvPr/>
        </p:nvSpPr>
        <p:spPr>
          <a:xfrm>
            <a:off x="0" y="4219575"/>
            <a:ext cx="9144000" cy="368300"/>
          </a:xfrm>
          <a:prstGeom prst="rect">
            <a:avLst/>
          </a:prstGeom>
          <a:noFill/>
          <a:ln w="9525">
            <a:noFill/>
          </a:ln>
        </p:spPr>
        <p:txBody>
          <a:bodyPr wrap="square">
            <a:spAutoFit/>
          </a:bodyPr>
          <a:lstStyle/>
          <a:p>
            <a:pPr algn="ctr"/>
            <a:r>
              <a:rPr lang="en-US" altLang="zh-CN" dirty="0">
                <a:solidFill>
                  <a:schemeClr val="bg1"/>
                </a:solidFill>
                <a:latin typeface="微软雅黑 Light" panose="020B0502040204020203" pitchFamily="34" charset="-122"/>
                <a:ea typeface="微软雅黑 Light" panose="020B0502040204020203" pitchFamily="34" charset="-122"/>
                <a:sym typeface="微软雅黑" panose="020B0503020204020204" pitchFamily="2" charset="-122"/>
              </a:rPr>
              <a:t>Jovan</a:t>
            </a:r>
          </a:p>
        </p:txBody>
      </p:sp>
      <p:pic>
        <p:nvPicPr>
          <p:cNvPr id="2" name="图片 1" descr="logo"/>
          <p:cNvPicPr>
            <a:picLocks noChangeAspect="1"/>
          </p:cNvPicPr>
          <p:nvPr/>
        </p:nvPicPr>
        <p:blipFill>
          <a:blip r:embed="rId2"/>
          <a:stretch>
            <a:fillRect/>
          </a:stretch>
        </p:blipFill>
        <p:spPr>
          <a:xfrm>
            <a:off x="3756025" y="491490"/>
            <a:ext cx="1620520" cy="45339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矩形 27"/>
          <p:cNvSpPr/>
          <p:nvPr/>
        </p:nvSpPr>
        <p:spPr>
          <a:xfrm>
            <a:off x="335043" y="165412"/>
            <a:ext cx="4164952" cy="369332"/>
          </a:xfrm>
          <a:prstGeom prst="rect">
            <a:avLst/>
          </a:prstGeom>
          <a:noFill/>
          <a:ln w="9525">
            <a:noFill/>
          </a:ln>
        </p:spPr>
        <p:txBody>
          <a:bodyPr wrap="square">
            <a:spAutoFit/>
          </a:bodyPr>
          <a:lstStyle/>
          <a:p>
            <a:r>
              <a:rPr lang="en-US" altLang="zh-CN"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Modbus</a:t>
            </a:r>
            <a:r>
              <a:rPr lang="zh-CN" altLang="en-US"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协议其他处理</a:t>
            </a:r>
            <a:endParaRPr lang="en-US" altLang="zh-CN"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endParaRPr>
          </a:p>
        </p:txBody>
      </p:sp>
      <p:sp>
        <p:nvSpPr>
          <p:cNvPr id="11" name="文本框 10">
            <a:extLst>
              <a:ext uri="{FF2B5EF4-FFF2-40B4-BE49-F238E27FC236}">
                <a16:creationId xmlns:a16="http://schemas.microsoft.com/office/drawing/2014/main" id="{E86AF3C5-A308-4504-883E-BAB129DCA825}"/>
              </a:ext>
            </a:extLst>
          </p:cNvPr>
          <p:cNvSpPr txBox="1"/>
          <p:nvPr/>
        </p:nvSpPr>
        <p:spPr>
          <a:xfrm>
            <a:off x="337620" y="534744"/>
            <a:ext cx="8495132" cy="4451924"/>
          </a:xfrm>
          <a:prstGeom prst="rect">
            <a:avLst/>
          </a:prstGeom>
          <a:noFill/>
        </p:spPr>
        <p:txBody>
          <a:bodyPr wrap="square" rtlCol="0">
            <a:spAutoFit/>
          </a:bodyPr>
          <a:lstStyle>
            <a:defPPr>
              <a:defRPr lang="zh-CN"/>
            </a:defPPr>
            <a:lvl1pPr>
              <a:lnSpc>
                <a:spcPct val="150000"/>
              </a:lnSpc>
              <a:defRPr sz="1000">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r>
              <a:rPr lang="en-US" altLang="zh-CN" dirty="0"/>
              <a:t>1</a:t>
            </a:r>
            <a:r>
              <a:rPr lang="zh-CN" altLang="en-US" dirty="0"/>
              <a:t>、地址范围</a:t>
            </a:r>
            <a:endParaRPr lang="en-US" altLang="zh-CN" dirty="0"/>
          </a:p>
          <a:p>
            <a:r>
              <a:rPr lang="en-US" altLang="zh-CN" dirty="0"/>
              <a:t>     - </a:t>
            </a:r>
            <a:r>
              <a:rPr lang="zh-CN" altLang="en-US" dirty="0"/>
              <a:t>从站地址</a:t>
            </a:r>
            <a:r>
              <a:rPr lang="en-US" altLang="zh-CN" dirty="0"/>
              <a:t>:0-255  256</a:t>
            </a:r>
            <a:r>
              <a:rPr lang="zh-CN" altLang="en-US" dirty="0"/>
              <a:t>个数字      </a:t>
            </a:r>
            <a:r>
              <a:rPr lang="en-US" altLang="zh-CN" dirty="0"/>
              <a:t> 0 </a:t>
            </a:r>
            <a:r>
              <a:rPr lang="zh-CN" altLang="en-US" dirty="0"/>
              <a:t>广播（写入动作</a:t>
            </a:r>
            <a:r>
              <a:rPr lang="en-US" altLang="zh-CN" dirty="0"/>
              <a:t>-》</a:t>
            </a:r>
            <a:r>
              <a:rPr lang="zh-CN" altLang="en-US" dirty="0"/>
              <a:t>不用回复）</a:t>
            </a:r>
            <a:r>
              <a:rPr lang="en-US" altLang="zh-CN" dirty="0"/>
              <a:t>  1—247  </a:t>
            </a:r>
            <a:r>
              <a:rPr lang="zh-CN" altLang="en-US" dirty="0"/>
              <a:t>有效的地址范围         </a:t>
            </a:r>
            <a:r>
              <a:rPr lang="en-US" altLang="zh-CN" dirty="0"/>
              <a:t>255        Modbus</a:t>
            </a:r>
            <a:r>
              <a:rPr lang="zh-CN" altLang="en-US" dirty="0"/>
              <a:t>的   轮询</a:t>
            </a:r>
            <a:r>
              <a:rPr lang="en-US" altLang="zh-CN" dirty="0"/>
              <a:t>    </a:t>
            </a:r>
          </a:p>
          <a:p>
            <a:endParaRPr lang="en-US" altLang="zh-CN" dirty="0"/>
          </a:p>
          <a:p>
            <a:r>
              <a:rPr lang="en-US" altLang="zh-CN" dirty="0"/>
              <a:t>2</a:t>
            </a:r>
            <a:r>
              <a:rPr lang="zh-CN" altLang="en-US" dirty="0"/>
              <a:t>、数据异常（数据无法正常解析：数据响应正常报文）</a:t>
            </a:r>
            <a:endParaRPr lang="en-US" altLang="zh-CN" dirty="0"/>
          </a:p>
          <a:p>
            <a:r>
              <a:rPr lang="en-US" altLang="zh-CN" dirty="0"/>
              <a:t>     - </a:t>
            </a:r>
            <a:r>
              <a:rPr lang="zh-CN" altLang="en-US" dirty="0"/>
              <a:t>大小端存储问题</a:t>
            </a:r>
            <a:endParaRPr lang="en-US" altLang="zh-CN" dirty="0"/>
          </a:p>
          <a:p>
            <a:endParaRPr lang="en-US" altLang="zh-CN" dirty="0"/>
          </a:p>
          <a:p>
            <a:r>
              <a:rPr lang="en-US" altLang="zh-CN" dirty="0"/>
              <a:t>3</a:t>
            </a:r>
            <a:r>
              <a:rPr lang="zh-CN" altLang="en-US" dirty="0"/>
              <a:t>、异常处理原理（响应异常：正常请求   正常响应异常报文）</a:t>
            </a:r>
            <a:endParaRPr lang="en-US" altLang="zh-CN" dirty="0"/>
          </a:p>
          <a:p>
            <a:r>
              <a:rPr lang="en-US" altLang="zh-CN" dirty="0"/>
              <a:t>     - </a:t>
            </a:r>
            <a:r>
              <a:rPr lang="zh-CN" altLang="en-US" dirty="0"/>
              <a:t>由从机明确回复    </a:t>
            </a:r>
            <a:r>
              <a:rPr lang="en-US" altLang="zh-CN" dirty="0"/>
              <a:t>1000 0011      0x83</a:t>
            </a:r>
          </a:p>
          <a:p>
            <a:r>
              <a:rPr lang="en-US" altLang="zh-CN" dirty="0"/>
              <a:t>       </a:t>
            </a:r>
            <a:r>
              <a:rPr lang="zh-CN" altLang="en-US" dirty="0"/>
              <a:t>请求：</a:t>
            </a:r>
            <a:r>
              <a:rPr lang="en-US" altLang="zh-CN" dirty="0"/>
              <a:t>01 03 00 00 00 0A C5 CD</a:t>
            </a:r>
            <a:r>
              <a:rPr lang="zh-CN" altLang="en-US" dirty="0"/>
              <a:t>，假设设备没有做</a:t>
            </a:r>
            <a:r>
              <a:rPr lang="en-US" altLang="zh-CN" dirty="0"/>
              <a:t>03</a:t>
            </a:r>
            <a:r>
              <a:rPr lang="zh-CN" altLang="en-US" dirty="0"/>
              <a:t>功能码的处理</a:t>
            </a:r>
            <a:endParaRPr lang="en-US" altLang="zh-CN" dirty="0"/>
          </a:p>
          <a:p>
            <a:r>
              <a:rPr lang="en-US" altLang="zh-CN" dirty="0"/>
              <a:t>       </a:t>
            </a:r>
            <a:r>
              <a:rPr lang="zh-CN" altLang="en-US" dirty="0"/>
              <a:t>响应：</a:t>
            </a:r>
            <a:r>
              <a:rPr lang="en-US" altLang="zh-CN" dirty="0"/>
              <a:t>01 83 01 XX </a:t>
            </a:r>
            <a:r>
              <a:rPr lang="en-US" altLang="zh-CN" dirty="0" err="1"/>
              <a:t>XX</a:t>
            </a:r>
            <a:r>
              <a:rPr lang="en-US" altLang="zh-CN" dirty="0"/>
              <a:t>     </a:t>
            </a:r>
            <a:r>
              <a:rPr lang="zh-CN" altLang="en-US" dirty="0"/>
              <a:t>是不是所有异常都是</a:t>
            </a:r>
            <a:r>
              <a:rPr lang="en-US" altLang="zh-CN" dirty="0"/>
              <a:t>83</a:t>
            </a:r>
            <a:r>
              <a:rPr lang="zh-CN" altLang="en-US" dirty="0"/>
              <a:t>？不是的，根据功能码来的</a:t>
            </a:r>
            <a:endParaRPr lang="en-US" altLang="zh-CN" dirty="0"/>
          </a:p>
          <a:p>
            <a:r>
              <a:rPr lang="en-US" altLang="zh-CN" dirty="0"/>
              <a:t>        </a:t>
            </a:r>
            <a:r>
              <a:rPr lang="zh-CN" altLang="en-US" dirty="0"/>
              <a:t>请求：</a:t>
            </a:r>
            <a:r>
              <a:rPr lang="en-US" altLang="zh-CN" dirty="0"/>
              <a:t>01   1000 0001    0x81        02   -&gt; 0x82    15-&gt; 0x8F    16-&gt;1001 0000    -&gt;0x90</a:t>
            </a:r>
          </a:p>
          <a:p>
            <a:r>
              <a:rPr lang="en-US" altLang="zh-CN" dirty="0"/>
              <a:t>     - </a:t>
            </a:r>
            <a:r>
              <a:rPr lang="zh-CN" altLang="en-US" dirty="0"/>
              <a:t>功能码高位置</a:t>
            </a:r>
            <a:r>
              <a:rPr lang="en-US" altLang="zh-CN" dirty="0"/>
              <a:t>1</a:t>
            </a:r>
          </a:p>
          <a:p>
            <a:endParaRPr lang="en-US" altLang="zh-CN" dirty="0"/>
          </a:p>
          <a:p>
            <a:r>
              <a:rPr lang="en-US" altLang="zh-CN" dirty="0"/>
              <a:t>4</a:t>
            </a:r>
            <a:r>
              <a:rPr lang="zh-CN" altLang="en-US" dirty="0"/>
              <a:t>、请求频率异常    ：设备无法响应       报文组装正确的前提    间隔时间</a:t>
            </a:r>
            <a:endParaRPr lang="en-US" altLang="zh-CN" dirty="0"/>
          </a:p>
          <a:p>
            <a:r>
              <a:rPr lang="en-US" altLang="zh-CN" dirty="0"/>
              <a:t>    - RTU</a:t>
            </a:r>
            <a:r>
              <a:rPr lang="zh-CN" altLang="en-US" dirty="0"/>
              <a:t>报文请求间隔：</a:t>
            </a:r>
            <a:r>
              <a:rPr lang="en-US" altLang="zh-CN" dirty="0"/>
              <a:t>&gt;3.5</a:t>
            </a:r>
            <a:r>
              <a:rPr lang="zh-CN" altLang="en-US" dirty="0"/>
              <a:t>个字符时间     </a:t>
            </a:r>
            <a:r>
              <a:rPr lang="en-US" altLang="zh-CN" dirty="0"/>
              <a:t>&lt;1.5</a:t>
            </a:r>
            <a:r>
              <a:rPr lang="zh-CN" altLang="en-US" dirty="0"/>
              <a:t>个字符时间</a:t>
            </a:r>
          </a:p>
          <a:p>
            <a:endParaRPr lang="en-US" altLang="zh-CN" dirty="0"/>
          </a:p>
          <a:p>
            <a:r>
              <a:rPr lang="en-US" altLang="zh-CN" dirty="0"/>
              <a:t>5</a:t>
            </a:r>
            <a:r>
              <a:rPr lang="zh-CN" altLang="en-US" dirty="0"/>
              <a:t>、报文长度限制</a:t>
            </a:r>
            <a:endParaRPr lang="en-US" altLang="zh-CN" dirty="0"/>
          </a:p>
          <a:p>
            <a:r>
              <a:rPr lang="en-US" altLang="zh-CN" dirty="0"/>
              <a:t>     - 0x07D0     </a:t>
            </a:r>
            <a:r>
              <a:rPr lang="zh-CN" altLang="en-US" dirty="0"/>
              <a:t>线圈的单次请求长度</a:t>
            </a:r>
            <a:endParaRPr lang="en-US" altLang="zh-CN" dirty="0"/>
          </a:p>
          <a:p>
            <a:r>
              <a:rPr lang="en-US" altLang="zh-CN" dirty="0"/>
              <a:t>     - 0x007D     </a:t>
            </a:r>
            <a:r>
              <a:rPr lang="zh-CN" altLang="en-US" dirty="0"/>
              <a:t>寄存器单次请求长度</a:t>
            </a:r>
            <a:endParaRPr lang="en-US" altLang="zh-CN" dirty="0"/>
          </a:p>
        </p:txBody>
      </p:sp>
      <p:pic>
        <p:nvPicPr>
          <p:cNvPr id="3" name="图片 2">
            <a:extLst>
              <a:ext uri="{FF2B5EF4-FFF2-40B4-BE49-F238E27FC236}">
                <a16:creationId xmlns:a16="http://schemas.microsoft.com/office/drawing/2014/main" id="{6377F2E3-6C95-491E-804D-3487E7A9BA3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87587" y="2211725"/>
            <a:ext cx="3035466" cy="2841955"/>
          </a:xfrm>
          <a:prstGeom prst="rect">
            <a:avLst/>
          </a:prstGeom>
        </p:spPr>
      </p:pic>
    </p:spTree>
    <p:extLst>
      <p:ext uri="{BB962C8B-B14F-4D97-AF65-F5344CB8AC3E}">
        <p14:creationId xmlns:p14="http://schemas.microsoft.com/office/powerpoint/2010/main" val="278947749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a:extLst>
              <a:ext uri="{FF2B5EF4-FFF2-40B4-BE49-F238E27FC236}">
                <a16:creationId xmlns:a16="http://schemas.microsoft.com/office/drawing/2014/main" id="{87CC6629-4C18-42FF-8BB8-40DB03302D18}"/>
              </a:ext>
            </a:extLst>
          </p:cNvPr>
          <p:cNvGraphicFramePr>
            <a:graphicFrameLocks noGrp="1"/>
          </p:cNvGraphicFramePr>
          <p:nvPr>
            <p:extLst>
              <p:ext uri="{D42A27DB-BD31-4B8C-83A1-F6EECF244321}">
                <p14:modId xmlns:p14="http://schemas.microsoft.com/office/powerpoint/2010/main" val="3828627787"/>
              </p:ext>
            </p:extLst>
          </p:nvPr>
        </p:nvGraphicFramePr>
        <p:xfrm>
          <a:off x="417047" y="988829"/>
          <a:ext cx="8309906" cy="3165840"/>
        </p:xfrm>
        <a:graphic>
          <a:graphicData uri="http://schemas.openxmlformats.org/drawingml/2006/table">
            <a:tbl>
              <a:tblPr>
                <a:tableStyleId>{5C22544A-7EE6-4342-B048-85BDC9FD1C3A}</a:tableStyleId>
              </a:tblPr>
              <a:tblGrid>
                <a:gridCol w="389356">
                  <a:extLst>
                    <a:ext uri="{9D8B030D-6E8A-4147-A177-3AD203B41FA5}">
                      <a16:colId xmlns:a16="http://schemas.microsoft.com/office/drawing/2014/main" val="2953457700"/>
                    </a:ext>
                  </a:extLst>
                </a:gridCol>
                <a:gridCol w="1152080">
                  <a:extLst>
                    <a:ext uri="{9D8B030D-6E8A-4147-A177-3AD203B41FA5}">
                      <a16:colId xmlns:a16="http://schemas.microsoft.com/office/drawing/2014/main" val="2811626457"/>
                    </a:ext>
                  </a:extLst>
                </a:gridCol>
                <a:gridCol w="6768470">
                  <a:extLst>
                    <a:ext uri="{9D8B030D-6E8A-4147-A177-3AD203B41FA5}">
                      <a16:colId xmlns:a16="http://schemas.microsoft.com/office/drawing/2014/main" val="1428652702"/>
                    </a:ext>
                  </a:extLst>
                </a:gridCol>
              </a:tblGrid>
              <a:tr h="316584">
                <a:tc>
                  <a:txBody>
                    <a:bodyPr/>
                    <a:lstStyle/>
                    <a:p>
                      <a:pPr algn="ctr" fontAlgn="ctr"/>
                      <a:r>
                        <a:rPr lang="zh-CN" altLang="en-US" sz="800" u="none" strike="noStrike" dirty="0">
                          <a:effectLst/>
                        </a:rPr>
                        <a:t>代码</a:t>
                      </a:r>
                      <a:endParaRPr lang="zh-CN" altLang="en-US" sz="800" b="0" i="0" u="none" strike="noStrike" dirty="0">
                        <a:solidFill>
                          <a:srgbClr val="000000"/>
                        </a:solidFill>
                        <a:effectLst/>
                        <a:latin typeface="等线" panose="02010600030101010101" pitchFamily="2" charset="-122"/>
                        <a:ea typeface="等线" panose="02010600030101010101" pitchFamily="2" charset="-122"/>
                      </a:endParaRPr>
                    </a:p>
                  </a:txBody>
                  <a:tcPr marL="2732" marR="2732" marT="2732" marB="0" anchor="ctr"/>
                </a:tc>
                <a:tc>
                  <a:txBody>
                    <a:bodyPr/>
                    <a:lstStyle/>
                    <a:p>
                      <a:pPr algn="ctr" fontAlgn="ctr"/>
                      <a:r>
                        <a:rPr lang="zh-CN" altLang="en-US" sz="800" u="none" strike="noStrike">
                          <a:effectLst/>
                        </a:rPr>
                        <a:t>名称</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2732" marR="2732" marT="2732" marB="0" anchor="ctr"/>
                </a:tc>
                <a:tc>
                  <a:txBody>
                    <a:bodyPr/>
                    <a:lstStyle/>
                    <a:p>
                      <a:pPr algn="l" fontAlgn="ctr"/>
                      <a:r>
                        <a:rPr lang="zh-CN" altLang="en-US" sz="800" u="none" strike="noStrike">
                          <a:effectLst/>
                        </a:rPr>
                        <a:t>含义</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2732" marR="2732" marT="2732" marB="0" anchor="ctr"/>
                </a:tc>
                <a:extLst>
                  <a:ext uri="{0D108BD9-81ED-4DB2-BD59-A6C34878D82A}">
                    <a16:rowId xmlns:a16="http://schemas.microsoft.com/office/drawing/2014/main" val="1707519342"/>
                  </a:ext>
                </a:extLst>
              </a:tr>
              <a:tr h="316584">
                <a:tc>
                  <a:txBody>
                    <a:bodyPr/>
                    <a:lstStyle/>
                    <a:p>
                      <a:pPr algn="ctr" fontAlgn="ctr"/>
                      <a:r>
                        <a:rPr lang="en-US" altLang="zh-CN" sz="800" u="none" strike="noStrike" dirty="0">
                          <a:effectLst/>
                        </a:rPr>
                        <a:t>01</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2732" marR="2732" marT="2732" marB="0" anchor="ctr">
                    <a:noFill/>
                  </a:tcPr>
                </a:tc>
                <a:tc>
                  <a:txBody>
                    <a:bodyPr/>
                    <a:lstStyle/>
                    <a:p>
                      <a:pPr algn="ctr" fontAlgn="ctr"/>
                      <a:r>
                        <a:rPr lang="zh-CN" altLang="en-US" sz="800" u="none" strike="noStrike" dirty="0">
                          <a:effectLst/>
                        </a:rPr>
                        <a:t>非法功能</a:t>
                      </a:r>
                      <a:endParaRPr lang="zh-CN" altLang="en-US" sz="800" b="0" i="0" u="none" strike="noStrike" dirty="0">
                        <a:solidFill>
                          <a:srgbClr val="000000"/>
                        </a:solidFill>
                        <a:effectLst/>
                        <a:latin typeface="等线" panose="02010600030101010101" pitchFamily="2" charset="-122"/>
                        <a:ea typeface="等线" panose="02010600030101010101" pitchFamily="2" charset="-122"/>
                      </a:endParaRPr>
                    </a:p>
                  </a:txBody>
                  <a:tcPr marL="2732" marR="2732" marT="2732" marB="0" anchor="ctr">
                    <a:noFill/>
                  </a:tcPr>
                </a:tc>
                <a:tc>
                  <a:txBody>
                    <a:bodyPr/>
                    <a:lstStyle/>
                    <a:p>
                      <a:pPr algn="l" fontAlgn="ctr"/>
                      <a:r>
                        <a:rPr lang="zh-CN" altLang="en-US" sz="800" u="none" strike="noStrike" dirty="0">
                          <a:effectLst/>
                        </a:rPr>
                        <a:t>对于服务器</a:t>
                      </a:r>
                      <a:r>
                        <a:rPr lang="en-US" altLang="zh-CN" sz="800" u="none" strike="noStrike" dirty="0">
                          <a:effectLst/>
                        </a:rPr>
                        <a:t>(</a:t>
                      </a:r>
                      <a:r>
                        <a:rPr lang="zh-CN" altLang="en-US" sz="800" u="none" strike="noStrike" dirty="0">
                          <a:effectLst/>
                        </a:rPr>
                        <a:t>或从站</a:t>
                      </a:r>
                      <a:r>
                        <a:rPr lang="en-US" altLang="zh-CN" sz="800" u="none" strike="noStrike" dirty="0">
                          <a:effectLst/>
                        </a:rPr>
                        <a:t>)</a:t>
                      </a:r>
                      <a:r>
                        <a:rPr lang="zh-CN" altLang="en-US" sz="800" u="none" strike="noStrike" dirty="0">
                          <a:effectLst/>
                        </a:rPr>
                        <a:t>来说，询问中接收到的功能码是不可允许的操作。这也许是因为功能码仅仅适用于新设备而在被选单元中是不可实现的。同时，还指出服务器</a:t>
                      </a:r>
                      <a:r>
                        <a:rPr lang="en-US" altLang="zh-CN" sz="800" u="none" strike="noStrike" dirty="0">
                          <a:effectLst/>
                        </a:rPr>
                        <a:t>(</a:t>
                      </a:r>
                      <a:r>
                        <a:rPr lang="zh-CN" altLang="en-US" sz="800" u="none" strike="noStrike" dirty="0">
                          <a:effectLst/>
                        </a:rPr>
                        <a:t>或从站</a:t>
                      </a:r>
                      <a:r>
                        <a:rPr lang="en-US" altLang="zh-CN" sz="800" u="none" strike="noStrike" dirty="0">
                          <a:effectLst/>
                        </a:rPr>
                        <a:t>)</a:t>
                      </a:r>
                      <a:r>
                        <a:rPr lang="zh-CN" altLang="en-US" sz="800" u="none" strike="noStrike" dirty="0">
                          <a:effectLst/>
                        </a:rPr>
                        <a:t>在错误状态中处理这种请求，例如：因为它是未配置的，并且要求返回寄存器值。</a:t>
                      </a:r>
                      <a:endParaRPr lang="zh-CN" altLang="en-US" sz="800" b="0" i="0" u="none" strike="noStrike" dirty="0">
                        <a:solidFill>
                          <a:srgbClr val="000000"/>
                        </a:solidFill>
                        <a:effectLst/>
                        <a:latin typeface="等线" panose="02010600030101010101" pitchFamily="2" charset="-122"/>
                        <a:ea typeface="等线" panose="02010600030101010101" pitchFamily="2" charset="-122"/>
                      </a:endParaRPr>
                    </a:p>
                  </a:txBody>
                  <a:tcPr marL="2732" marR="2732" marT="2732" marB="0" anchor="ctr">
                    <a:noFill/>
                  </a:tcPr>
                </a:tc>
                <a:extLst>
                  <a:ext uri="{0D108BD9-81ED-4DB2-BD59-A6C34878D82A}">
                    <a16:rowId xmlns:a16="http://schemas.microsoft.com/office/drawing/2014/main" val="2540712235"/>
                  </a:ext>
                </a:extLst>
              </a:tr>
              <a:tr h="316584">
                <a:tc>
                  <a:txBody>
                    <a:bodyPr/>
                    <a:lstStyle/>
                    <a:p>
                      <a:pPr algn="ctr" fontAlgn="ctr"/>
                      <a:r>
                        <a:rPr lang="en-US" altLang="zh-CN" sz="800" u="none" strike="noStrike" dirty="0">
                          <a:effectLst/>
                        </a:rPr>
                        <a:t>02</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2732" marR="2732" marT="2732" marB="0" anchor="ctr">
                    <a:noFill/>
                  </a:tcPr>
                </a:tc>
                <a:tc>
                  <a:txBody>
                    <a:bodyPr/>
                    <a:lstStyle/>
                    <a:p>
                      <a:pPr algn="ctr" fontAlgn="ctr"/>
                      <a:r>
                        <a:rPr lang="zh-CN" altLang="en-US" sz="800" u="none" strike="noStrike" dirty="0">
                          <a:effectLst/>
                        </a:rPr>
                        <a:t>非法数据地址</a:t>
                      </a:r>
                      <a:endParaRPr lang="zh-CN" altLang="en-US" sz="800" b="0" i="0" u="none" strike="noStrike" dirty="0">
                        <a:solidFill>
                          <a:srgbClr val="000000"/>
                        </a:solidFill>
                        <a:effectLst/>
                        <a:latin typeface="等线" panose="02010600030101010101" pitchFamily="2" charset="-122"/>
                        <a:ea typeface="等线" panose="02010600030101010101" pitchFamily="2" charset="-122"/>
                      </a:endParaRPr>
                    </a:p>
                  </a:txBody>
                  <a:tcPr marL="2732" marR="2732" marT="2732" marB="0" anchor="ctr">
                    <a:noFill/>
                  </a:tcPr>
                </a:tc>
                <a:tc>
                  <a:txBody>
                    <a:bodyPr/>
                    <a:lstStyle/>
                    <a:p>
                      <a:pPr algn="l" fontAlgn="ctr"/>
                      <a:r>
                        <a:rPr lang="zh-CN" altLang="en-US" sz="800" u="none" strike="noStrike">
                          <a:effectLst/>
                        </a:rPr>
                        <a:t>对于服务器</a:t>
                      </a:r>
                      <a:r>
                        <a:rPr lang="en-US" altLang="zh-CN" sz="800" u="none" strike="noStrike">
                          <a:effectLst/>
                        </a:rPr>
                        <a:t>(</a:t>
                      </a:r>
                      <a:r>
                        <a:rPr lang="zh-CN" altLang="en-US" sz="800" u="none" strike="noStrike">
                          <a:effectLst/>
                        </a:rPr>
                        <a:t>或从站</a:t>
                      </a:r>
                      <a:r>
                        <a:rPr lang="en-US" altLang="zh-CN" sz="800" u="none" strike="noStrike">
                          <a:effectLst/>
                        </a:rPr>
                        <a:t>)</a:t>
                      </a:r>
                      <a:r>
                        <a:rPr lang="zh-CN" altLang="en-US" sz="800" u="none" strike="noStrike">
                          <a:effectLst/>
                        </a:rPr>
                        <a:t>来说，询问中接收到的数据地址是不可允许的地址。特别是，参考号和传输长度的组合是无效的。对于带有</a:t>
                      </a:r>
                      <a:r>
                        <a:rPr lang="en-US" altLang="zh-CN" sz="800" u="none" strike="noStrike">
                          <a:effectLst/>
                        </a:rPr>
                        <a:t>100 </a:t>
                      </a:r>
                      <a:r>
                        <a:rPr lang="zh-CN" altLang="en-US" sz="800" u="none" strike="noStrike">
                          <a:effectLst/>
                        </a:rPr>
                        <a:t>个寄存器的控制器来说，带有偏移量</a:t>
                      </a:r>
                      <a:r>
                        <a:rPr lang="en-US" altLang="zh-CN" sz="800" u="none" strike="noStrike">
                          <a:effectLst/>
                        </a:rPr>
                        <a:t>96 </a:t>
                      </a:r>
                      <a:r>
                        <a:rPr lang="zh-CN" altLang="en-US" sz="800" u="none" strike="noStrike">
                          <a:effectLst/>
                        </a:rPr>
                        <a:t>和长度</a:t>
                      </a:r>
                      <a:r>
                        <a:rPr lang="en-US" altLang="zh-CN" sz="800" u="none" strike="noStrike">
                          <a:effectLst/>
                        </a:rPr>
                        <a:t>4</a:t>
                      </a:r>
                      <a:r>
                        <a:rPr lang="zh-CN" altLang="en-US" sz="800" u="none" strike="noStrike">
                          <a:effectLst/>
                        </a:rPr>
                        <a:t>的请求会成功，带有偏移量</a:t>
                      </a:r>
                      <a:r>
                        <a:rPr lang="en-US" altLang="zh-CN" sz="800" u="none" strike="noStrike">
                          <a:effectLst/>
                        </a:rPr>
                        <a:t>96</a:t>
                      </a:r>
                      <a:r>
                        <a:rPr lang="zh-CN" altLang="en-US" sz="800" u="none" strike="noStrike">
                          <a:effectLst/>
                        </a:rPr>
                        <a:t>和长度</a:t>
                      </a:r>
                      <a:r>
                        <a:rPr lang="en-US" altLang="zh-CN" sz="800" u="none" strike="noStrike">
                          <a:effectLst/>
                        </a:rPr>
                        <a:t>5</a:t>
                      </a:r>
                      <a:r>
                        <a:rPr lang="zh-CN" altLang="en-US" sz="800" u="none" strike="noStrike">
                          <a:effectLst/>
                        </a:rPr>
                        <a:t>的请求将产生异常码</a:t>
                      </a:r>
                      <a:r>
                        <a:rPr lang="en-US" altLang="zh-CN" sz="800" u="none" strike="noStrike">
                          <a:effectLst/>
                        </a:rPr>
                        <a:t>02</a:t>
                      </a:r>
                      <a:r>
                        <a:rPr lang="zh-CN" altLang="en-US" sz="800" u="none" strike="noStrike">
                          <a:effectLst/>
                        </a:rPr>
                        <a:t>。</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2732" marR="2732" marT="2732" marB="0" anchor="ctr">
                    <a:noFill/>
                  </a:tcPr>
                </a:tc>
                <a:extLst>
                  <a:ext uri="{0D108BD9-81ED-4DB2-BD59-A6C34878D82A}">
                    <a16:rowId xmlns:a16="http://schemas.microsoft.com/office/drawing/2014/main" val="3160021569"/>
                  </a:ext>
                </a:extLst>
              </a:tr>
              <a:tr h="316584">
                <a:tc>
                  <a:txBody>
                    <a:bodyPr/>
                    <a:lstStyle/>
                    <a:p>
                      <a:pPr algn="ctr" fontAlgn="ctr"/>
                      <a:r>
                        <a:rPr lang="en-US" altLang="zh-CN" sz="800" u="none" strike="noStrike" dirty="0">
                          <a:effectLst/>
                        </a:rPr>
                        <a:t>03</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2732" marR="2732" marT="2732" marB="0" anchor="ctr">
                    <a:noFill/>
                  </a:tcPr>
                </a:tc>
                <a:tc>
                  <a:txBody>
                    <a:bodyPr/>
                    <a:lstStyle/>
                    <a:p>
                      <a:pPr algn="ctr" fontAlgn="ctr"/>
                      <a:r>
                        <a:rPr lang="zh-CN" altLang="en-US" sz="800" u="none" strike="noStrike" dirty="0">
                          <a:effectLst/>
                        </a:rPr>
                        <a:t>非法数据值</a:t>
                      </a:r>
                      <a:endParaRPr lang="zh-CN" altLang="en-US" sz="800" b="0" i="0" u="none" strike="noStrike" dirty="0">
                        <a:solidFill>
                          <a:srgbClr val="000000"/>
                        </a:solidFill>
                        <a:effectLst/>
                        <a:latin typeface="等线" panose="02010600030101010101" pitchFamily="2" charset="-122"/>
                        <a:ea typeface="等线" panose="02010600030101010101" pitchFamily="2" charset="-122"/>
                      </a:endParaRPr>
                    </a:p>
                  </a:txBody>
                  <a:tcPr marL="2732" marR="2732" marT="2732" marB="0" anchor="ctr">
                    <a:noFill/>
                  </a:tcPr>
                </a:tc>
                <a:tc>
                  <a:txBody>
                    <a:bodyPr/>
                    <a:lstStyle/>
                    <a:p>
                      <a:pPr algn="l" fontAlgn="ctr"/>
                      <a:r>
                        <a:rPr lang="zh-CN" altLang="en-US" sz="800" u="none" strike="noStrike">
                          <a:effectLst/>
                        </a:rPr>
                        <a:t>对于服务器</a:t>
                      </a:r>
                      <a:r>
                        <a:rPr lang="en-US" altLang="zh-CN" sz="800" u="none" strike="noStrike">
                          <a:effectLst/>
                        </a:rPr>
                        <a:t>(</a:t>
                      </a:r>
                      <a:r>
                        <a:rPr lang="zh-CN" altLang="en-US" sz="800" u="none" strike="noStrike">
                          <a:effectLst/>
                        </a:rPr>
                        <a:t>或从站</a:t>
                      </a:r>
                      <a:r>
                        <a:rPr lang="en-US" altLang="zh-CN" sz="800" u="none" strike="noStrike">
                          <a:effectLst/>
                        </a:rPr>
                        <a:t>)</a:t>
                      </a:r>
                      <a:r>
                        <a:rPr lang="zh-CN" altLang="en-US" sz="800" u="none" strike="noStrike">
                          <a:effectLst/>
                        </a:rPr>
                        <a:t>来说，询问中包括的值是不可允许的值。这个值指示了组合请求剩余结构中的故障，例如：隐含长度是不正确的。并不意味着，因为</a:t>
                      </a:r>
                      <a:r>
                        <a:rPr lang="en-US" altLang="zh-CN" sz="800" u="none" strike="noStrike">
                          <a:effectLst/>
                        </a:rPr>
                        <a:t>MODBUS </a:t>
                      </a:r>
                      <a:r>
                        <a:rPr lang="zh-CN" altLang="en-US" sz="800" u="none" strike="noStrike">
                          <a:effectLst/>
                        </a:rPr>
                        <a:t>协议不知道任何特殊寄存器的任何特殊值的重要意义，寄存器中被提交存储的数据项有一个应用程序期望之外的值。</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2732" marR="2732" marT="2732" marB="0" anchor="ctr">
                    <a:noFill/>
                  </a:tcPr>
                </a:tc>
                <a:extLst>
                  <a:ext uri="{0D108BD9-81ED-4DB2-BD59-A6C34878D82A}">
                    <a16:rowId xmlns:a16="http://schemas.microsoft.com/office/drawing/2014/main" val="3527614561"/>
                  </a:ext>
                </a:extLst>
              </a:tr>
              <a:tr h="316584">
                <a:tc>
                  <a:txBody>
                    <a:bodyPr/>
                    <a:lstStyle/>
                    <a:p>
                      <a:pPr algn="ctr" fontAlgn="ctr"/>
                      <a:r>
                        <a:rPr lang="en-US" altLang="zh-CN" sz="800" u="none" strike="noStrike" dirty="0">
                          <a:effectLst/>
                        </a:rPr>
                        <a:t>04</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2732" marR="2732" marT="2732" marB="0" anchor="ctr">
                    <a:noFill/>
                  </a:tcPr>
                </a:tc>
                <a:tc>
                  <a:txBody>
                    <a:bodyPr/>
                    <a:lstStyle/>
                    <a:p>
                      <a:pPr algn="ctr" fontAlgn="ctr"/>
                      <a:r>
                        <a:rPr lang="zh-CN" altLang="en-US" sz="800" u="none" strike="noStrike" dirty="0">
                          <a:effectLst/>
                        </a:rPr>
                        <a:t>从站设备故障</a:t>
                      </a:r>
                      <a:endParaRPr lang="zh-CN" altLang="en-US" sz="800" b="0" i="0" u="none" strike="noStrike" dirty="0">
                        <a:solidFill>
                          <a:srgbClr val="000000"/>
                        </a:solidFill>
                        <a:effectLst/>
                        <a:latin typeface="等线" panose="02010600030101010101" pitchFamily="2" charset="-122"/>
                        <a:ea typeface="等线" panose="02010600030101010101" pitchFamily="2" charset="-122"/>
                      </a:endParaRPr>
                    </a:p>
                  </a:txBody>
                  <a:tcPr marL="2732" marR="2732" marT="2732" marB="0" anchor="ctr">
                    <a:noFill/>
                  </a:tcPr>
                </a:tc>
                <a:tc>
                  <a:txBody>
                    <a:bodyPr/>
                    <a:lstStyle/>
                    <a:p>
                      <a:pPr algn="l" fontAlgn="ctr"/>
                      <a:r>
                        <a:rPr lang="zh-CN" altLang="en-US" sz="800" u="none" strike="noStrike" dirty="0">
                          <a:effectLst/>
                        </a:rPr>
                        <a:t>当服务器</a:t>
                      </a:r>
                      <a:r>
                        <a:rPr lang="en-US" altLang="zh-CN" sz="800" u="none" strike="noStrike" dirty="0">
                          <a:effectLst/>
                        </a:rPr>
                        <a:t>(</a:t>
                      </a:r>
                      <a:r>
                        <a:rPr lang="zh-CN" altLang="en-US" sz="800" u="none" strike="noStrike" dirty="0">
                          <a:effectLst/>
                        </a:rPr>
                        <a:t>或从站</a:t>
                      </a:r>
                      <a:r>
                        <a:rPr lang="en-US" altLang="zh-CN" sz="800" u="none" strike="noStrike" dirty="0">
                          <a:effectLst/>
                        </a:rPr>
                        <a:t>)</a:t>
                      </a:r>
                      <a:r>
                        <a:rPr lang="zh-CN" altLang="en-US" sz="800" u="none" strike="noStrike" dirty="0">
                          <a:effectLst/>
                        </a:rPr>
                        <a:t>正在设法执行请求的操作时，产生不可重新获得的差错。</a:t>
                      </a:r>
                      <a:endParaRPr lang="zh-CN" altLang="en-US" sz="800" b="0" i="0" u="none" strike="noStrike" dirty="0">
                        <a:solidFill>
                          <a:srgbClr val="000000"/>
                        </a:solidFill>
                        <a:effectLst/>
                        <a:latin typeface="等线" panose="02010600030101010101" pitchFamily="2" charset="-122"/>
                        <a:ea typeface="等线" panose="02010600030101010101" pitchFamily="2" charset="-122"/>
                      </a:endParaRPr>
                    </a:p>
                  </a:txBody>
                  <a:tcPr marL="2732" marR="2732" marT="2732" marB="0" anchor="ctr">
                    <a:noFill/>
                  </a:tcPr>
                </a:tc>
                <a:extLst>
                  <a:ext uri="{0D108BD9-81ED-4DB2-BD59-A6C34878D82A}">
                    <a16:rowId xmlns:a16="http://schemas.microsoft.com/office/drawing/2014/main" val="1597370528"/>
                  </a:ext>
                </a:extLst>
              </a:tr>
              <a:tr h="316584">
                <a:tc>
                  <a:txBody>
                    <a:bodyPr/>
                    <a:lstStyle/>
                    <a:p>
                      <a:pPr algn="ctr" fontAlgn="ctr"/>
                      <a:r>
                        <a:rPr lang="en-US" altLang="zh-CN" sz="800" u="none" strike="noStrike" dirty="0">
                          <a:effectLst/>
                        </a:rPr>
                        <a:t>05</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2732" marR="2732" marT="2732" marB="0" anchor="ctr">
                    <a:noFill/>
                  </a:tcPr>
                </a:tc>
                <a:tc>
                  <a:txBody>
                    <a:bodyPr/>
                    <a:lstStyle/>
                    <a:p>
                      <a:pPr algn="ctr" fontAlgn="ctr"/>
                      <a:r>
                        <a:rPr lang="zh-CN" altLang="en-US" sz="800" u="none" strike="noStrike" dirty="0">
                          <a:effectLst/>
                        </a:rPr>
                        <a:t>确认</a:t>
                      </a:r>
                      <a:endParaRPr lang="zh-CN" altLang="en-US" sz="800" b="0" i="0" u="none" strike="noStrike" dirty="0">
                        <a:solidFill>
                          <a:srgbClr val="000000"/>
                        </a:solidFill>
                        <a:effectLst/>
                        <a:latin typeface="等线" panose="02010600030101010101" pitchFamily="2" charset="-122"/>
                        <a:ea typeface="等线" panose="02010600030101010101" pitchFamily="2" charset="-122"/>
                      </a:endParaRPr>
                    </a:p>
                  </a:txBody>
                  <a:tcPr marL="2732" marR="2732" marT="2732" marB="0" anchor="ctr">
                    <a:noFill/>
                  </a:tcPr>
                </a:tc>
                <a:tc>
                  <a:txBody>
                    <a:bodyPr/>
                    <a:lstStyle/>
                    <a:p>
                      <a:pPr algn="l" fontAlgn="ctr"/>
                      <a:r>
                        <a:rPr lang="zh-CN" altLang="en-US" sz="800" u="none" strike="noStrike" dirty="0">
                          <a:effectLst/>
                        </a:rPr>
                        <a:t>与编程命令一起使用。服务器</a:t>
                      </a:r>
                      <a:r>
                        <a:rPr lang="en-US" altLang="zh-CN" sz="800" u="none" strike="noStrike" dirty="0">
                          <a:effectLst/>
                        </a:rPr>
                        <a:t>(</a:t>
                      </a:r>
                      <a:r>
                        <a:rPr lang="zh-CN" altLang="en-US" sz="800" u="none" strike="noStrike" dirty="0">
                          <a:effectLst/>
                        </a:rPr>
                        <a:t>或从站</a:t>
                      </a:r>
                      <a:r>
                        <a:rPr lang="en-US" altLang="zh-CN" sz="800" u="none" strike="noStrike" dirty="0">
                          <a:effectLst/>
                        </a:rPr>
                        <a:t>)</a:t>
                      </a:r>
                      <a:r>
                        <a:rPr lang="zh-CN" altLang="en-US" sz="800" u="none" strike="noStrike" dirty="0">
                          <a:effectLst/>
                        </a:rPr>
                        <a:t>已经接受请求，并切正在处理这个请求，但是需要长的持续时间进行这些操作。返回这个响应防止在客户机</a:t>
                      </a:r>
                      <a:r>
                        <a:rPr lang="en-US" altLang="zh-CN" sz="800" u="none" strike="noStrike" dirty="0">
                          <a:effectLst/>
                        </a:rPr>
                        <a:t>(</a:t>
                      </a:r>
                      <a:r>
                        <a:rPr lang="zh-CN" altLang="en-US" sz="800" u="none" strike="noStrike" dirty="0">
                          <a:effectLst/>
                        </a:rPr>
                        <a:t>或主站</a:t>
                      </a:r>
                      <a:r>
                        <a:rPr lang="en-US" altLang="zh-CN" sz="800" u="none" strike="noStrike" dirty="0">
                          <a:effectLst/>
                        </a:rPr>
                        <a:t>)</a:t>
                      </a:r>
                      <a:r>
                        <a:rPr lang="zh-CN" altLang="en-US" sz="800" u="none" strike="noStrike" dirty="0">
                          <a:effectLst/>
                        </a:rPr>
                        <a:t>中发生超时错误。客户机</a:t>
                      </a:r>
                      <a:r>
                        <a:rPr lang="en-US" altLang="zh-CN" sz="800" u="none" strike="noStrike" dirty="0">
                          <a:effectLst/>
                        </a:rPr>
                        <a:t>(</a:t>
                      </a:r>
                      <a:r>
                        <a:rPr lang="zh-CN" altLang="en-US" sz="800" u="none" strike="noStrike" dirty="0">
                          <a:effectLst/>
                        </a:rPr>
                        <a:t>或主站</a:t>
                      </a:r>
                      <a:r>
                        <a:rPr lang="en-US" altLang="zh-CN" sz="800" u="none" strike="noStrike" dirty="0">
                          <a:effectLst/>
                        </a:rPr>
                        <a:t>)</a:t>
                      </a:r>
                      <a:r>
                        <a:rPr lang="zh-CN" altLang="en-US" sz="800" u="none" strike="noStrike" dirty="0">
                          <a:effectLst/>
                        </a:rPr>
                        <a:t>可以继续发送轮询程序完成报文来确定是否完成处理。</a:t>
                      </a:r>
                      <a:endParaRPr lang="zh-CN" altLang="en-US" sz="800" b="0" i="0" u="none" strike="noStrike" dirty="0">
                        <a:solidFill>
                          <a:srgbClr val="000000"/>
                        </a:solidFill>
                        <a:effectLst/>
                        <a:latin typeface="等线" panose="02010600030101010101" pitchFamily="2" charset="-122"/>
                        <a:ea typeface="等线" panose="02010600030101010101" pitchFamily="2" charset="-122"/>
                      </a:endParaRPr>
                    </a:p>
                  </a:txBody>
                  <a:tcPr marL="2732" marR="2732" marT="2732" marB="0" anchor="ctr">
                    <a:noFill/>
                  </a:tcPr>
                </a:tc>
                <a:extLst>
                  <a:ext uri="{0D108BD9-81ED-4DB2-BD59-A6C34878D82A}">
                    <a16:rowId xmlns:a16="http://schemas.microsoft.com/office/drawing/2014/main" val="721226571"/>
                  </a:ext>
                </a:extLst>
              </a:tr>
              <a:tr h="316584">
                <a:tc>
                  <a:txBody>
                    <a:bodyPr/>
                    <a:lstStyle/>
                    <a:p>
                      <a:pPr algn="ctr" fontAlgn="ctr"/>
                      <a:r>
                        <a:rPr lang="en-US" altLang="zh-CN" sz="800" u="none" strike="noStrike" dirty="0">
                          <a:effectLst/>
                        </a:rPr>
                        <a:t>06</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2732" marR="2732" marT="2732" marB="0" anchor="ctr">
                    <a:noFill/>
                  </a:tcPr>
                </a:tc>
                <a:tc>
                  <a:txBody>
                    <a:bodyPr/>
                    <a:lstStyle/>
                    <a:p>
                      <a:pPr algn="ctr" fontAlgn="ctr"/>
                      <a:r>
                        <a:rPr lang="zh-CN" altLang="en-US" sz="800" u="none" strike="noStrike" dirty="0">
                          <a:effectLst/>
                        </a:rPr>
                        <a:t>从属设备忙</a:t>
                      </a:r>
                      <a:endParaRPr lang="zh-CN" altLang="en-US" sz="800" b="0" i="0" u="none" strike="noStrike" dirty="0">
                        <a:solidFill>
                          <a:srgbClr val="000000"/>
                        </a:solidFill>
                        <a:effectLst/>
                        <a:latin typeface="等线" panose="02010600030101010101" pitchFamily="2" charset="-122"/>
                        <a:ea typeface="等线" panose="02010600030101010101" pitchFamily="2" charset="-122"/>
                      </a:endParaRPr>
                    </a:p>
                  </a:txBody>
                  <a:tcPr marL="2732" marR="2732" marT="2732" marB="0" anchor="ctr">
                    <a:noFill/>
                  </a:tcPr>
                </a:tc>
                <a:tc>
                  <a:txBody>
                    <a:bodyPr/>
                    <a:lstStyle/>
                    <a:p>
                      <a:pPr algn="l" fontAlgn="ctr"/>
                      <a:r>
                        <a:rPr lang="zh-CN" altLang="en-US" sz="800" u="none" strike="noStrike">
                          <a:effectLst/>
                        </a:rPr>
                        <a:t>与编程命令一起使用。服务器</a:t>
                      </a:r>
                      <a:r>
                        <a:rPr lang="en-US" altLang="zh-CN" sz="800" u="none" strike="noStrike">
                          <a:effectLst/>
                        </a:rPr>
                        <a:t>(</a:t>
                      </a:r>
                      <a:r>
                        <a:rPr lang="zh-CN" altLang="en-US" sz="800" u="none" strike="noStrike">
                          <a:effectLst/>
                        </a:rPr>
                        <a:t>或从站</a:t>
                      </a:r>
                      <a:r>
                        <a:rPr lang="en-US" altLang="zh-CN" sz="800" u="none" strike="noStrike">
                          <a:effectLst/>
                        </a:rPr>
                        <a:t>)</a:t>
                      </a:r>
                      <a:r>
                        <a:rPr lang="zh-CN" altLang="en-US" sz="800" u="none" strike="noStrike">
                          <a:effectLst/>
                        </a:rPr>
                        <a:t>正在处理长持续时间的程序命令。张服务器</a:t>
                      </a:r>
                      <a:r>
                        <a:rPr lang="en-US" altLang="zh-CN" sz="800" u="none" strike="noStrike">
                          <a:effectLst/>
                        </a:rPr>
                        <a:t>(</a:t>
                      </a:r>
                      <a:r>
                        <a:rPr lang="zh-CN" altLang="en-US" sz="800" u="none" strike="noStrike">
                          <a:effectLst/>
                        </a:rPr>
                        <a:t>或从站</a:t>
                      </a:r>
                      <a:r>
                        <a:rPr lang="en-US" altLang="zh-CN" sz="800" u="none" strike="noStrike">
                          <a:effectLst/>
                        </a:rPr>
                        <a:t>)</a:t>
                      </a:r>
                      <a:r>
                        <a:rPr lang="zh-CN" altLang="en-US" sz="800" u="none" strike="noStrike">
                          <a:effectLst/>
                        </a:rPr>
                        <a:t>空闲时，用户</a:t>
                      </a:r>
                      <a:r>
                        <a:rPr lang="en-US" altLang="zh-CN" sz="800" u="none" strike="noStrike">
                          <a:effectLst/>
                        </a:rPr>
                        <a:t>(</a:t>
                      </a:r>
                      <a:r>
                        <a:rPr lang="zh-CN" altLang="en-US" sz="800" u="none" strike="noStrike">
                          <a:effectLst/>
                        </a:rPr>
                        <a:t>或主站</a:t>
                      </a:r>
                      <a:r>
                        <a:rPr lang="en-US" altLang="zh-CN" sz="800" u="none" strike="noStrike">
                          <a:effectLst/>
                        </a:rPr>
                        <a:t>)</a:t>
                      </a:r>
                      <a:r>
                        <a:rPr lang="zh-CN" altLang="en-US" sz="800" u="none" strike="noStrike">
                          <a:effectLst/>
                        </a:rPr>
                        <a:t>应该稍后重新传输报文。</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2732" marR="2732" marT="2732" marB="0" anchor="ctr">
                    <a:noFill/>
                  </a:tcPr>
                </a:tc>
                <a:extLst>
                  <a:ext uri="{0D108BD9-81ED-4DB2-BD59-A6C34878D82A}">
                    <a16:rowId xmlns:a16="http://schemas.microsoft.com/office/drawing/2014/main" val="1075533675"/>
                  </a:ext>
                </a:extLst>
              </a:tr>
              <a:tr h="316584">
                <a:tc>
                  <a:txBody>
                    <a:bodyPr/>
                    <a:lstStyle/>
                    <a:p>
                      <a:pPr algn="ctr" fontAlgn="ctr"/>
                      <a:r>
                        <a:rPr lang="en-US" altLang="zh-CN" sz="800" u="none" strike="noStrike" dirty="0">
                          <a:effectLst/>
                        </a:rPr>
                        <a:t>08</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2732" marR="2732" marT="2732" marB="0" anchor="ctr">
                    <a:noFill/>
                  </a:tcPr>
                </a:tc>
                <a:tc>
                  <a:txBody>
                    <a:bodyPr/>
                    <a:lstStyle/>
                    <a:p>
                      <a:pPr algn="ctr" fontAlgn="ctr"/>
                      <a:r>
                        <a:rPr lang="zh-CN" altLang="en-US" sz="800" u="none" strike="noStrike" dirty="0">
                          <a:effectLst/>
                        </a:rPr>
                        <a:t>存储奇偶性差错</a:t>
                      </a:r>
                      <a:endParaRPr lang="zh-CN" altLang="en-US" sz="800" b="0" i="0" u="none" strike="noStrike" dirty="0">
                        <a:solidFill>
                          <a:srgbClr val="000000"/>
                        </a:solidFill>
                        <a:effectLst/>
                        <a:latin typeface="等线" panose="02010600030101010101" pitchFamily="2" charset="-122"/>
                        <a:ea typeface="等线" panose="02010600030101010101" pitchFamily="2" charset="-122"/>
                      </a:endParaRPr>
                    </a:p>
                  </a:txBody>
                  <a:tcPr marL="2732" marR="2732" marT="2732" marB="0" anchor="ctr">
                    <a:noFill/>
                  </a:tcPr>
                </a:tc>
                <a:tc>
                  <a:txBody>
                    <a:bodyPr/>
                    <a:lstStyle/>
                    <a:p>
                      <a:pPr algn="l" fontAlgn="ctr"/>
                      <a:r>
                        <a:rPr lang="zh-CN" altLang="en-US" sz="800" u="none" strike="noStrike" dirty="0">
                          <a:effectLst/>
                        </a:rPr>
                        <a:t>与功能码</a:t>
                      </a:r>
                      <a:r>
                        <a:rPr lang="en-US" altLang="zh-CN" sz="800" u="none" strike="noStrike" dirty="0">
                          <a:effectLst/>
                        </a:rPr>
                        <a:t>20</a:t>
                      </a:r>
                      <a:r>
                        <a:rPr lang="zh-CN" altLang="en-US" sz="800" u="none" strike="noStrike" dirty="0">
                          <a:effectLst/>
                        </a:rPr>
                        <a:t>和</a:t>
                      </a:r>
                      <a:r>
                        <a:rPr lang="en-US" altLang="zh-CN" sz="800" u="none" strike="noStrike" dirty="0">
                          <a:effectLst/>
                        </a:rPr>
                        <a:t>21 </a:t>
                      </a:r>
                      <a:r>
                        <a:rPr lang="zh-CN" altLang="en-US" sz="800" u="none" strike="noStrike" dirty="0">
                          <a:effectLst/>
                        </a:rPr>
                        <a:t>以及参考类型</a:t>
                      </a:r>
                      <a:r>
                        <a:rPr lang="en-US" altLang="zh-CN" sz="800" u="none" strike="noStrike" dirty="0">
                          <a:effectLst/>
                        </a:rPr>
                        <a:t>6</a:t>
                      </a:r>
                      <a:r>
                        <a:rPr lang="zh-CN" altLang="en-US" sz="800" u="none" strike="noStrike" dirty="0">
                          <a:effectLst/>
                        </a:rPr>
                        <a:t>一起使用，指示扩展文件区不能通过一致性校验。服务器</a:t>
                      </a:r>
                      <a:r>
                        <a:rPr lang="en-US" altLang="zh-CN" sz="800" u="none" strike="noStrike" dirty="0">
                          <a:effectLst/>
                        </a:rPr>
                        <a:t>(</a:t>
                      </a:r>
                      <a:r>
                        <a:rPr lang="zh-CN" altLang="en-US" sz="800" u="none" strike="noStrike" dirty="0">
                          <a:effectLst/>
                        </a:rPr>
                        <a:t>或从站</a:t>
                      </a:r>
                      <a:r>
                        <a:rPr lang="en-US" altLang="zh-CN" sz="800" u="none" strike="noStrike" dirty="0">
                          <a:effectLst/>
                        </a:rPr>
                        <a:t>)</a:t>
                      </a:r>
                      <a:r>
                        <a:rPr lang="zh-CN" altLang="en-US" sz="800" u="none" strike="noStrike" dirty="0">
                          <a:effectLst/>
                        </a:rPr>
                        <a:t>设法读取记录文件，但是在存储器中发现一个奇偶校验错误。客户机</a:t>
                      </a:r>
                      <a:r>
                        <a:rPr lang="en-US" altLang="zh-CN" sz="800" u="none" strike="noStrike" dirty="0">
                          <a:effectLst/>
                        </a:rPr>
                        <a:t>(</a:t>
                      </a:r>
                      <a:r>
                        <a:rPr lang="zh-CN" altLang="en-US" sz="800" u="none" strike="noStrike" dirty="0">
                          <a:effectLst/>
                        </a:rPr>
                        <a:t>或主方</a:t>
                      </a:r>
                      <a:r>
                        <a:rPr lang="en-US" altLang="zh-CN" sz="800" u="none" strike="noStrike" dirty="0">
                          <a:effectLst/>
                        </a:rPr>
                        <a:t>)</a:t>
                      </a:r>
                      <a:r>
                        <a:rPr lang="zh-CN" altLang="en-US" sz="800" u="none" strike="noStrike" dirty="0">
                          <a:effectLst/>
                        </a:rPr>
                        <a:t>可以重新发送请求，但可以在服务器</a:t>
                      </a:r>
                      <a:r>
                        <a:rPr lang="en-US" altLang="zh-CN" sz="800" u="none" strike="noStrike" dirty="0">
                          <a:effectLst/>
                        </a:rPr>
                        <a:t>(</a:t>
                      </a:r>
                      <a:r>
                        <a:rPr lang="zh-CN" altLang="en-US" sz="800" u="none" strike="noStrike" dirty="0">
                          <a:effectLst/>
                        </a:rPr>
                        <a:t>或从站</a:t>
                      </a:r>
                      <a:r>
                        <a:rPr lang="en-US" altLang="zh-CN" sz="800" u="none" strike="noStrike" dirty="0">
                          <a:effectLst/>
                        </a:rPr>
                        <a:t>)</a:t>
                      </a:r>
                      <a:r>
                        <a:rPr lang="zh-CN" altLang="en-US" sz="800" u="none" strike="noStrike" dirty="0">
                          <a:effectLst/>
                        </a:rPr>
                        <a:t>设备上要求服务。</a:t>
                      </a:r>
                      <a:endParaRPr lang="zh-CN" altLang="en-US" sz="800" b="0" i="0" u="none" strike="noStrike" dirty="0">
                        <a:solidFill>
                          <a:srgbClr val="000000"/>
                        </a:solidFill>
                        <a:effectLst/>
                        <a:latin typeface="等线" panose="02010600030101010101" pitchFamily="2" charset="-122"/>
                        <a:ea typeface="等线" panose="02010600030101010101" pitchFamily="2" charset="-122"/>
                      </a:endParaRPr>
                    </a:p>
                  </a:txBody>
                  <a:tcPr marL="2732" marR="2732" marT="2732" marB="0" anchor="ctr">
                    <a:noFill/>
                  </a:tcPr>
                </a:tc>
                <a:extLst>
                  <a:ext uri="{0D108BD9-81ED-4DB2-BD59-A6C34878D82A}">
                    <a16:rowId xmlns:a16="http://schemas.microsoft.com/office/drawing/2014/main" val="1186343209"/>
                  </a:ext>
                </a:extLst>
              </a:tr>
              <a:tr h="316584">
                <a:tc>
                  <a:txBody>
                    <a:bodyPr/>
                    <a:lstStyle/>
                    <a:p>
                      <a:pPr algn="ctr" fontAlgn="ctr"/>
                      <a:r>
                        <a:rPr lang="en-US" sz="800" u="none" strike="noStrike" dirty="0">
                          <a:effectLst/>
                        </a:rPr>
                        <a:t>0A</a:t>
                      </a:r>
                      <a:endParaRPr lang="en-US" sz="800" b="0" i="0" u="none" strike="noStrike" dirty="0">
                        <a:solidFill>
                          <a:srgbClr val="000000"/>
                        </a:solidFill>
                        <a:effectLst/>
                        <a:latin typeface="等线" panose="02010600030101010101" pitchFamily="2" charset="-122"/>
                        <a:ea typeface="等线" panose="02010600030101010101" pitchFamily="2" charset="-122"/>
                      </a:endParaRPr>
                    </a:p>
                  </a:txBody>
                  <a:tcPr marL="2732" marR="2732" marT="2732" marB="0" anchor="ctr">
                    <a:noFill/>
                  </a:tcPr>
                </a:tc>
                <a:tc>
                  <a:txBody>
                    <a:bodyPr/>
                    <a:lstStyle/>
                    <a:p>
                      <a:pPr algn="ctr" fontAlgn="ctr"/>
                      <a:r>
                        <a:rPr lang="zh-CN" altLang="en-US" sz="800" u="none" strike="noStrike" dirty="0">
                          <a:effectLst/>
                        </a:rPr>
                        <a:t>不可用网关路径</a:t>
                      </a:r>
                      <a:endParaRPr lang="zh-CN" altLang="en-US" sz="800" b="0" i="0" u="none" strike="noStrike" dirty="0">
                        <a:solidFill>
                          <a:srgbClr val="000000"/>
                        </a:solidFill>
                        <a:effectLst/>
                        <a:latin typeface="等线" panose="02010600030101010101" pitchFamily="2" charset="-122"/>
                        <a:ea typeface="等线" panose="02010600030101010101" pitchFamily="2" charset="-122"/>
                      </a:endParaRPr>
                    </a:p>
                  </a:txBody>
                  <a:tcPr marL="2732" marR="2732" marT="2732" marB="0" anchor="ctr">
                    <a:noFill/>
                  </a:tcPr>
                </a:tc>
                <a:tc>
                  <a:txBody>
                    <a:bodyPr/>
                    <a:lstStyle/>
                    <a:p>
                      <a:pPr algn="l" fontAlgn="ctr"/>
                      <a:r>
                        <a:rPr lang="zh-CN" altLang="en-US" sz="800" u="none" strike="noStrike" dirty="0">
                          <a:effectLst/>
                        </a:rPr>
                        <a:t>与网关一起使用，指示网关不能为处理请求分配输入端口至输出端口的内部通信路径。通常意味着网关是错误配置的或过载的。</a:t>
                      </a:r>
                      <a:endParaRPr lang="zh-CN" altLang="en-US" sz="800" b="0" i="0" u="none" strike="noStrike" dirty="0">
                        <a:solidFill>
                          <a:srgbClr val="000000"/>
                        </a:solidFill>
                        <a:effectLst/>
                        <a:latin typeface="等线" panose="02010600030101010101" pitchFamily="2" charset="-122"/>
                        <a:ea typeface="等线" panose="02010600030101010101" pitchFamily="2" charset="-122"/>
                      </a:endParaRPr>
                    </a:p>
                  </a:txBody>
                  <a:tcPr marL="2732" marR="2732" marT="2732" marB="0" anchor="ctr">
                    <a:noFill/>
                  </a:tcPr>
                </a:tc>
                <a:extLst>
                  <a:ext uri="{0D108BD9-81ED-4DB2-BD59-A6C34878D82A}">
                    <a16:rowId xmlns:a16="http://schemas.microsoft.com/office/drawing/2014/main" val="1234702960"/>
                  </a:ext>
                </a:extLst>
              </a:tr>
              <a:tr h="316584">
                <a:tc>
                  <a:txBody>
                    <a:bodyPr/>
                    <a:lstStyle/>
                    <a:p>
                      <a:pPr algn="ctr" fontAlgn="ctr"/>
                      <a:r>
                        <a:rPr lang="en-US" sz="800" u="none" strike="noStrike" dirty="0">
                          <a:effectLst/>
                        </a:rPr>
                        <a:t>0B</a:t>
                      </a:r>
                      <a:endParaRPr lang="en-US" sz="800" b="0" i="0" u="none" strike="noStrike" dirty="0">
                        <a:solidFill>
                          <a:srgbClr val="000000"/>
                        </a:solidFill>
                        <a:effectLst/>
                        <a:latin typeface="等线" panose="02010600030101010101" pitchFamily="2" charset="-122"/>
                        <a:ea typeface="等线" panose="02010600030101010101" pitchFamily="2" charset="-122"/>
                      </a:endParaRPr>
                    </a:p>
                  </a:txBody>
                  <a:tcPr marL="2732" marR="2732" marT="2732" marB="0" anchor="ctr">
                    <a:noFill/>
                  </a:tcPr>
                </a:tc>
                <a:tc>
                  <a:txBody>
                    <a:bodyPr/>
                    <a:lstStyle/>
                    <a:p>
                      <a:pPr algn="ctr" fontAlgn="ctr"/>
                      <a:r>
                        <a:rPr lang="zh-CN" altLang="en-US" sz="800" u="none" strike="noStrike" dirty="0">
                          <a:effectLst/>
                        </a:rPr>
                        <a:t>网关目标设备响应失败</a:t>
                      </a:r>
                      <a:endParaRPr lang="zh-CN" altLang="en-US" sz="800" b="0" i="0" u="none" strike="noStrike" dirty="0">
                        <a:solidFill>
                          <a:srgbClr val="000000"/>
                        </a:solidFill>
                        <a:effectLst/>
                        <a:latin typeface="等线" panose="02010600030101010101" pitchFamily="2" charset="-122"/>
                        <a:ea typeface="等线" panose="02010600030101010101" pitchFamily="2" charset="-122"/>
                      </a:endParaRPr>
                    </a:p>
                  </a:txBody>
                  <a:tcPr marL="2732" marR="2732" marT="2732" marB="0" anchor="ctr">
                    <a:noFill/>
                  </a:tcPr>
                </a:tc>
                <a:tc>
                  <a:txBody>
                    <a:bodyPr/>
                    <a:lstStyle/>
                    <a:p>
                      <a:pPr algn="l" fontAlgn="ctr"/>
                      <a:r>
                        <a:rPr lang="zh-CN" altLang="en-US" sz="800" u="none" strike="noStrike" dirty="0">
                          <a:effectLst/>
                        </a:rPr>
                        <a:t>与网关一起使用，指示没有从目标设备中获得响应。通常意味着设备未在网络中。</a:t>
                      </a:r>
                      <a:endParaRPr lang="zh-CN" altLang="en-US" sz="800" b="0" i="0" u="none" strike="noStrike" dirty="0">
                        <a:solidFill>
                          <a:srgbClr val="000000"/>
                        </a:solidFill>
                        <a:effectLst/>
                        <a:latin typeface="等线" panose="02010600030101010101" pitchFamily="2" charset="-122"/>
                        <a:ea typeface="等线" panose="02010600030101010101" pitchFamily="2" charset="-122"/>
                      </a:endParaRPr>
                    </a:p>
                  </a:txBody>
                  <a:tcPr marL="2732" marR="2732" marT="2732" marB="0" anchor="ctr">
                    <a:noFill/>
                  </a:tcPr>
                </a:tc>
                <a:extLst>
                  <a:ext uri="{0D108BD9-81ED-4DB2-BD59-A6C34878D82A}">
                    <a16:rowId xmlns:a16="http://schemas.microsoft.com/office/drawing/2014/main" val="2981909689"/>
                  </a:ext>
                </a:extLst>
              </a:tr>
            </a:tbl>
          </a:graphicData>
        </a:graphic>
      </p:graphicFrame>
      <p:sp>
        <p:nvSpPr>
          <p:cNvPr id="12291" name="矩形 27"/>
          <p:cNvSpPr/>
          <p:nvPr/>
        </p:nvSpPr>
        <p:spPr>
          <a:xfrm>
            <a:off x="335043" y="165412"/>
            <a:ext cx="4164952" cy="369332"/>
          </a:xfrm>
          <a:prstGeom prst="rect">
            <a:avLst/>
          </a:prstGeom>
          <a:noFill/>
          <a:ln w="9525">
            <a:noFill/>
          </a:ln>
        </p:spPr>
        <p:txBody>
          <a:bodyPr wrap="square">
            <a:spAutoFit/>
          </a:bodyPr>
          <a:lstStyle/>
          <a:p>
            <a:r>
              <a:rPr lang="en-US" altLang="zh-CN"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Modbus</a:t>
            </a:r>
            <a:r>
              <a:rPr lang="zh-CN" altLang="en-US"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协议异常处理</a:t>
            </a:r>
            <a:endParaRPr lang="en-US" altLang="zh-CN"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endParaRPr>
          </a:p>
        </p:txBody>
      </p:sp>
      <p:sp>
        <p:nvSpPr>
          <p:cNvPr id="11" name="文本框 10">
            <a:extLst>
              <a:ext uri="{FF2B5EF4-FFF2-40B4-BE49-F238E27FC236}">
                <a16:creationId xmlns:a16="http://schemas.microsoft.com/office/drawing/2014/main" id="{E86AF3C5-A308-4504-883E-BAB129DCA825}"/>
              </a:ext>
            </a:extLst>
          </p:cNvPr>
          <p:cNvSpPr txBox="1"/>
          <p:nvPr/>
        </p:nvSpPr>
        <p:spPr>
          <a:xfrm>
            <a:off x="337620" y="534744"/>
            <a:ext cx="8495132" cy="296941"/>
          </a:xfrm>
          <a:prstGeom prst="rect">
            <a:avLst/>
          </a:prstGeom>
          <a:noFill/>
        </p:spPr>
        <p:txBody>
          <a:bodyPr wrap="square" rtlCol="0">
            <a:spAutoFit/>
          </a:bodyPr>
          <a:lstStyle>
            <a:defPPr>
              <a:defRPr lang="zh-CN"/>
            </a:defPPr>
            <a:lvl1pPr>
              <a:lnSpc>
                <a:spcPct val="150000"/>
              </a:lnSpc>
              <a:defRPr sz="1000">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r>
              <a:rPr lang="zh-CN" altLang="en-US" dirty="0"/>
              <a:t>异常判断流程与异常码</a:t>
            </a:r>
            <a:endParaRPr lang="en-US" altLang="zh-CN" dirty="0"/>
          </a:p>
        </p:txBody>
      </p:sp>
      <p:pic>
        <p:nvPicPr>
          <p:cNvPr id="2" name="图片 1">
            <a:extLst>
              <a:ext uri="{FF2B5EF4-FFF2-40B4-BE49-F238E27FC236}">
                <a16:creationId xmlns:a16="http://schemas.microsoft.com/office/drawing/2014/main" id="{5AA772F0-8496-4E4E-9F00-F1E29C3A81C2}"/>
              </a:ext>
            </a:extLst>
          </p:cNvPr>
          <p:cNvPicPr>
            <a:picLocks noChangeAspect="1"/>
          </p:cNvPicPr>
          <p:nvPr/>
        </p:nvPicPr>
        <p:blipFill>
          <a:blip r:embed="rId3"/>
          <a:stretch>
            <a:fillRect/>
          </a:stretch>
        </p:blipFill>
        <p:spPr>
          <a:xfrm>
            <a:off x="4079078" y="350078"/>
            <a:ext cx="2376837" cy="2364894"/>
          </a:xfrm>
          <a:prstGeom prst="rect">
            <a:avLst/>
          </a:prstGeom>
        </p:spPr>
      </p:pic>
      <p:pic>
        <p:nvPicPr>
          <p:cNvPr id="4" name="图片 3">
            <a:extLst>
              <a:ext uri="{FF2B5EF4-FFF2-40B4-BE49-F238E27FC236}">
                <a16:creationId xmlns:a16="http://schemas.microsoft.com/office/drawing/2014/main" id="{698C0BCB-8E50-402E-AA70-417C683B2974}"/>
              </a:ext>
            </a:extLst>
          </p:cNvPr>
          <p:cNvPicPr>
            <a:picLocks noChangeAspect="1"/>
          </p:cNvPicPr>
          <p:nvPr/>
        </p:nvPicPr>
        <p:blipFill>
          <a:blip r:embed="rId4"/>
          <a:stretch>
            <a:fillRect/>
          </a:stretch>
        </p:blipFill>
        <p:spPr>
          <a:xfrm>
            <a:off x="6455915" y="2499745"/>
            <a:ext cx="2376837" cy="2341304"/>
          </a:xfrm>
          <a:prstGeom prst="rect">
            <a:avLst/>
          </a:prstGeom>
        </p:spPr>
      </p:pic>
    </p:spTree>
    <p:extLst>
      <p:ext uri="{BB962C8B-B14F-4D97-AF65-F5344CB8AC3E}">
        <p14:creationId xmlns:p14="http://schemas.microsoft.com/office/powerpoint/2010/main" val="2559046898"/>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矩形 27"/>
          <p:cNvSpPr/>
          <p:nvPr/>
        </p:nvSpPr>
        <p:spPr>
          <a:xfrm>
            <a:off x="335043" y="165412"/>
            <a:ext cx="4164952" cy="369332"/>
          </a:xfrm>
          <a:prstGeom prst="rect">
            <a:avLst/>
          </a:prstGeom>
          <a:noFill/>
          <a:ln w="9525">
            <a:noFill/>
          </a:ln>
        </p:spPr>
        <p:txBody>
          <a:bodyPr wrap="square">
            <a:spAutoFit/>
          </a:bodyPr>
          <a:lstStyle/>
          <a:p>
            <a:r>
              <a:rPr lang="en-US" altLang="zh-CN"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Modbus Ascii </a:t>
            </a:r>
            <a:r>
              <a:rPr lang="zh-CN" altLang="en-US"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协议处理</a:t>
            </a:r>
            <a:endParaRPr lang="en-US" altLang="zh-CN"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endParaRPr>
          </a:p>
        </p:txBody>
      </p:sp>
      <p:sp>
        <p:nvSpPr>
          <p:cNvPr id="11" name="文本框 10">
            <a:extLst>
              <a:ext uri="{FF2B5EF4-FFF2-40B4-BE49-F238E27FC236}">
                <a16:creationId xmlns:a16="http://schemas.microsoft.com/office/drawing/2014/main" id="{E86AF3C5-A308-4504-883E-BAB129DCA825}"/>
              </a:ext>
            </a:extLst>
          </p:cNvPr>
          <p:cNvSpPr txBox="1"/>
          <p:nvPr/>
        </p:nvSpPr>
        <p:spPr>
          <a:xfrm>
            <a:off x="335043" y="1779695"/>
            <a:ext cx="8495132" cy="2605265"/>
          </a:xfrm>
          <a:prstGeom prst="rect">
            <a:avLst/>
          </a:prstGeom>
          <a:noFill/>
        </p:spPr>
        <p:txBody>
          <a:bodyPr wrap="square" rtlCol="0">
            <a:spAutoFit/>
          </a:bodyPr>
          <a:lstStyle>
            <a:defPPr>
              <a:defRPr lang="zh-CN"/>
            </a:defPPr>
            <a:lvl1pPr>
              <a:lnSpc>
                <a:spcPct val="150000"/>
              </a:lnSpc>
              <a:defRPr sz="1000">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r>
              <a:rPr lang="en-US" altLang="zh-CN" dirty="0"/>
              <a:t>1</a:t>
            </a:r>
            <a:r>
              <a:rPr lang="zh-CN" altLang="en-US" dirty="0"/>
              <a:t>、格式变化，基于</a:t>
            </a:r>
            <a:r>
              <a:rPr lang="en-US" altLang="zh-CN" dirty="0"/>
              <a:t>Ascii</a:t>
            </a:r>
            <a:r>
              <a:rPr lang="zh-CN" altLang="en-US" dirty="0"/>
              <a:t>码的报文处理</a:t>
            </a:r>
            <a:endParaRPr lang="en-US" altLang="zh-CN" dirty="0"/>
          </a:p>
          <a:p>
            <a:r>
              <a:rPr lang="en-US" altLang="zh-CN" dirty="0"/>
              <a:t>    - </a:t>
            </a:r>
            <a:r>
              <a:rPr lang="zh-CN" altLang="en-US" dirty="0"/>
              <a:t>将</a:t>
            </a:r>
            <a:r>
              <a:rPr lang="en-US" altLang="zh-CN" dirty="0"/>
              <a:t>RTU</a:t>
            </a:r>
            <a:r>
              <a:rPr lang="zh-CN" altLang="en-US" dirty="0"/>
              <a:t>基础报文（包含从站地址，除</a:t>
            </a:r>
            <a:r>
              <a:rPr lang="en-US" altLang="zh-CN" dirty="0"/>
              <a:t>CRC</a:t>
            </a:r>
            <a:r>
              <a:rPr lang="zh-CN" altLang="en-US" dirty="0"/>
              <a:t>校验部分，</a:t>
            </a:r>
            <a:r>
              <a:rPr lang="en-US" altLang="zh-CN" dirty="0"/>
              <a:t>PDU</a:t>
            </a:r>
            <a:r>
              <a:rPr lang="zh-CN" altLang="en-US" dirty="0"/>
              <a:t>）</a:t>
            </a:r>
            <a:r>
              <a:rPr lang="en-US" altLang="zh-CN" dirty="0"/>
              <a:t>,</a:t>
            </a:r>
            <a:r>
              <a:rPr lang="zh-CN" altLang="en-US" dirty="0"/>
              <a:t>利用</a:t>
            </a:r>
            <a:r>
              <a:rPr lang="en-US" altLang="zh-CN" dirty="0"/>
              <a:t>LRC</a:t>
            </a:r>
            <a:r>
              <a:rPr lang="zh-CN" altLang="en-US" dirty="0"/>
              <a:t>校验码计算</a:t>
            </a:r>
            <a:endParaRPr lang="en-US" altLang="zh-CN" dirty="0"/>
          </a:p>
          <a:p>
            <a:r>
              <a:rPr lang="en-US" altLang="zh-CN" dirty="0"/>
              <a:t>    - </a:t>
            </a:r>
            <a:r>
              <a:rPr lang="zh-CN" altLang="en-US" dirty="0"/>
              <a:t>获取</a:t>
            </a:r>
            <a:r>
              <a:rPr lang="en-US" altLang="zh-CN" dirty="0"/>
              <a:t>ASCII</a:t>
            </a:r>
            <a:r>
              <a:rPr lang="zh-CN" altLang="en-US" dirty="0"/>
              <a:t>编码数组，对应</a:t>
            </a:r>
            <a:r>
              <a:rPr lang="en-US" altLang="zh-CN" dirty="0"/>
              <a:t>byte[]</a:t>
            </a:r>
            <a:r>
              <a:rPr lang="zh-CN" altLang="en-US" dirty="0"/>
              <a:t>，所有字符必须大写     </a:t>
            </a:r>
            <a:r>
              <a:rPr lang="en-US" altLang="zh-CN" dirty="0"/>
              <a:t>ABCD….</a:t>
            </a:r>
          </a:p>
          <a:p>
            <a:r>
              <a:rPr lang="en-US" altLang="zh-CN" dirty="0"/>
              <a:t>    - </a:t>
            </a:r>
            <a:r>
              <a:rPr lang="zh-CN" altLang="en-US" dirty="0"/>
              <a:t>添加起始（</a:t>
            </a:r>
            <a:r>
              <a:rPr lang="en-US" altLang="zh-CN" dirty="0"/>
              <a:t>:   3A</a:t>
            </a:r>
            <a:r>
              <a:rPr lang="zh-CN" altLang="en-US" dirty="0"/>
              <a:t>）结束字符（换行回车   </a:t>
            </a:r>
            <a:r>
              <a:rPr lang="en-US" altLang="zh-CN" dirty="0"/>
              <a:t>0D 0A</a:t>
            </a:r>
            <a:r>
              <a:rPr lang="zh-CN" altLang="en-US" dirty="0"/>
              <a:t>）</a:t>
            </a:r>
            <a:endParaRPr lang="en-US" altLang="zh-CN" dirty="0"/>
          </a:p>
          <a:p>
            <a:endParaRPr lang="en-US" altLang="zh-CN" dirty="0"/>
          </a:p>
          <a:p>
            <a:r>
              <a:rPr lang="en-US" altLang="zh-CN" dirty="0"/>
              <a:t>Char c=‘0’      0x30   10#60         </a:t>
            </a:r>
          </a:p>
          <a:p>
            <a:r>
              <a:rPr lang="en-US" altLang="zh-CN" dirty="0"/>
              <a:t>byte[]  16</a:t>
            </a:r>
            <a:r>
              <a:rPr lang="zh-CN" altLang="en-US" dirty="0"/>
              <a:t>进制     </a:t>
            </a:r>
            <a:endParaRPr lang="en-US" altLang="zh-CN" dirty="0"/>
          </a:p>
          <a:p>
            <a:endParaRPr lang="en-US" altLang="zh-CN" dirty="0"/>
          </a:p>
          <a:p>
            <a:r>
              <a:rPr lang="zh-CN" altLang="en-US" dirty="0"/>
              <a:t>例：</a:t>
            </a:r>
            <a:endParaRPr lang="en-US" altLang="zh-CN" dirty="0"/>
          </a:p>
          <a:p>
            <a:r>
              <a:rPr lang="en-US" altLang="zh-CN" dirty="0"/>
              <a:t>RTU</a:t>
            </a:r>
            <a:r>
              <a:rPr lang="zh-CN" altLang="en-US" dirty="0"/>
              <a:t>： </a:t>
            </a:r>
            <a:r>
              <a:rPr lang="pt-BR" altLang="zh-CN" dirty="0"/>
              <a:t>01 03 00 00 00 0A </a:t>
            </a:r>
            <a:r>
              <a:rPr lang="pt-BR" altLang="zh-CN" strike="sngStrike" dirty="0"/>
              <a:t>C5 CD     </a:t>
            </a:r>
            <a:r>
              <a:rPr lang="pt-BR" altLang="zh-CN" dirty="0"/>
              <a:t>   16</a:t>
            </a:r>
            <a:r>
              <a:rPr lang="zh-CN" altLang="en-US" dirty="0"/>
              <a:t>进制 </a:t>
            </a:r>
            <a:endParaRPr lang="pt-BR" altLang="zh-CN" dirty="0"/>
          </a:p>
          <a:p>
            <a:r>
              <a:rPr lang="en-US" altLang="zh-CN" dirty="0"/>
              <a:t>ASCII</a:t>
            </a:r>
            <a:r>
              <a:rPr lang="zh-CN" altLang="en-US" dirty="0"/>
              <a:t>：</a:t>
            </a:r>
            <a:r>
              <a:rPr lang="pt-BR" altLang="zh-CN" dirty="0"/>
              <a:t>3</a:t>
            </a:r>
            <a:r>
              <a:rPr lang="en-US" altLang="zh-CN" dirty="0"/>
              <a:t>A </a:t>
            </a:r>
            <a:r>
              <a:rPr lang="pt-BR" altLang="zh-CN" dirty="0"/>
              <a:t>30 31 30 33 30 30 30 30 30 30 30 41 46 32 0D 0A </a:t>
            </a:r>
            <a:endParaRPr lang="en-US" altLang="zh-CN" dirty="0"/>
          </a:p>
        </p:txBody>
      </p:sp>
      <p:pic>
        <p:nvPicPr>
          <p:cNvPr id="3" name="图片 2">
            <a:extLst>
              <a:ext uri="{FF2B5EF4-FFF2-40B4-BE49-F238E27FC236}">
                <a16:creationId xmlns:a16="http://schemas.microsoft.com/office/drawing/2014/main" id="{07A2C9EE-2B2D-402E-AA40-21C2441373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715" y="568319"/>
            <a:ext cx="7176464" cy="1067365"/>
          </a:xfrm>
          <a:prstGeom prst="rect">
            <a:avLst/>
          </a:prstGeom>
        </p:spPr>
      </p:pic>
    </p:spTree>
    <p:extLst>
      <p:ext uri="{BB962C8B-B14F-4D97-AF65-F5344CB8AC3E}">
        <p14:creationId xmlns:p14="http://schemas.microsoft.com/office/powerpoint/2010/main" val="3934638254"/>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矩形 27"/>
          <p:cNvSpPr/>
          <p:nvPr/>
        </p:nvSpPr>
        <p:spPr>
          <a:xfrm>
            <a:off x="335043" y="165412"/>
            <a:ext cx="4164952" cy="369332"/>
          </a:xfrm>
          <a:prstGeom prst="rect">
            <a:avLst/>
          </a:prstGeom>
          <a:noFill/>
          <a:ln w="9525">
            <a:noFill/>
          </a:ln>
        </p:spPr>
        <p:txBody>
          <a:bodyPr wrap="square">
            <a:spAutoFit/>
          </a:bodyPr>
          <a:lstStyle/>
          <a:p>
            <a:r>
              <a:rPr lang="en-US" altLang="zh-CN"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Modbus TCP </a:t>
            </a:r>
            <a:r>
              <a:rPr lang="zh-CN" altLang="en-US"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协议处理</a:t>
            </a:r>
            <a:endParaRPr lang="en-US" altLang="zh-CN"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endParaRPr>
          </a:p>
        </p:txBody>
      </p:sp>
      <p:sp>
        <p:nvSpPr>
          <p:cNvPr id="11" name="文本框 10">
            <a:extLst>
              <a:ext uri="{FF2B5EF4-FFF2-40B4-BE49-F238E27FC236}">
                <a16:creationId xmlns:a16="http://schemas.microsoft.com/office/drawing/2014/main" id="{E86AF3C5-A308-4504-883E-BAB129DCA825}"/>
              </a:ext>
            </a:extLst>
          </p:cNvPr>
          <p:cNvSpPr txBox="1"/>
          <p:nvPr/>
        </p:nvSpPr>
        <p:spPr>
          <a:xfrm>
            <a:off x="216088" y="1840697"/>
            <a:ext cx="8495132" cy="1681935"/>
          </a:xfrm>
          <a:prstGeom prst="rect">
            <a:avLst/>
          </a:prstGeom>
          <a:noFill/>
        </p:spPr>
        <p:txBody>
          <a:bodyPr wrap="square" rtlCol="0">
            <a:spAutoFit/>
          </a:bodyPr>
          <a:lstStyle>
            <a:defPPr>
              <a:defRPr lang="zh-CN"/>
            </a:defPPr>
            <a:lvl1pPr>
              <a:lnSpc>
                <a:spcPct val="150000"/>
              </a:lnSpc>
              <a:defRPr sz="1000">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r>
              <a:rPr lang="en-US" altLang="zh-CN" dirty="0"/>
              <a:t>1</a:t>
            </a:r>
            <a:r>
              <a:rPr lang="zh-CN" altLang="en-US" dirty="0"/>
              <a:t>、格式变化，基于</a:t>
            </a:r>
            <a:r>
              <a:rPr lang="en-US" altLang="zh-CN" dirty="0"/>
              <a:t>Ascii</a:t>
            </a:r>
            <a:r>
              <a:rPr lang="zh-CN" altLang="en-US" dirty="0"/>
              <a:t>码的报文处理</a:t>
            </a:r>
            <a:endParaRPr lang="en-US" altLang="zh-CN" dirty="0"/>
          </a:p>
          <a:p>
            <a:r>
              <a:rPr lang="en-US" altLang="zh-CN" dirty="0"/>
              <a:t>    - </a:t>
            </a:r>
            <a:r>
              <a:rPr lang="zh-CN" altLang="en-US" dirty="0"/>
              <a:t>将</a:t>
            </a:r>
            <a:r>
              <a:rPr lang="en-US" altLang="zh-CN" dirty="0"/>
              <a:t>RTU</a:t>
            </a:r>
            <a:r>
              <a:rPr lang="zh-CN" altLang="en-US" dirty="0"/>
              <a:t>基础报文（从站地址，除</a:t>
            </a:r>
            <a:r>
              <a:rPr lang="en-US" altLang="zh-CN" dirty="0"/>
              <a:t>CRC</a:t>
            </a:r>
            <a:r>
              <a:rPr lang="zh-CN" altLang="en-US" dirty="0"/>
              <a:t>校验部分，</a:t>
            </a:r>
            <a:r>
              <a:rPr lang="en-US" altLang="zh-CN" dirty="0"/>
              <a:t>PDU</a:t>
            </a:r>
            <a:r>
              <a:rPr lang="zh-CN" altLang="en-US" dirty="0"/>
              <a:t>），</a:t>
            </a:r>
            <a:endParaRPr lang="en-US" altLang="zh-CN" dirty="0"/>
          </a:p>
          <a:p>
            <a:r>
              <a:rPr lang="en-US" altLang="zh-CN" dirty="0"/>
              <a:t>       </a:t>
            </a:r>
            <a:r>
              <a:rPr lang="zh-CN" altLang="en-US" dirty="0"/>
              <a:t>以前面依次添加</a:t>
            </a:r>
            <a:r>
              <a:rPr lang="en-US" altLang="zh-CN" dirty="0" err="1"/>
              <a:t>TransactionID</a:t>
            </a:r>
            <a:r>
              <a:rPr lang="zh-CN" altLang="en-US" dirty="0"/>
              <a:t>（</a:t>
            </a:r>
            <a:r>
              <a:rPr lang="en-US" altLang="zh-CN" dirty="0"/>
              <a:t>2</a:t>
            </a:r>
            <a:r>
              <a:rPr lang="zh-CN" altLang="en-US" dirty="0"/>
              <a:t>个字节   </a:t>
            </a:r>
            <a:r>
              <a:rPr lang="en-US" altLang="zh-CN" dirty="0"/>
              <a:t>65535</a:t>
            </a:r>
            <a:r>
              <a:rPr lang="zh-CN" altLang="en-US" dirty="0"/>
              <a:t>）、</a:t>
            </a:r>
            <a:r>
              <a:rPr lang="en-US" altLang="zh-CN" dirty="0" err="1"/>
              <a:t>ProtocolID</a:t>
            </a:r>
            <a:r>
              <a:rPr lang="zh-CN" altLang="en-US" dirty="0"/>
              <a:t>（</a:t>
            </a:r>
            <a:r>
              <a:rPr lang="en-US" altLang="zh-CN" dirty="0"/>
              <a:t>2</a:t>
            </a:r>
            <a:r>
              <a:rPr lang="zh-CN" altLang="en-US" dirty="0"/>
              <a:t>个字节    </a:t>
            </a:r>
            <a:r>
              <a:rPr lang="en-US" altLang="zh-CN" dirty="0"/>
              <a:t>0x00 </a:t>
            </a:r>
            <a:r>
              <a:rPr lang="en-US" altLang="zh-CN" dirty="0" err="1"/>
              <a:t>0x00</a:t>
            </a:r>
            <a:r>
              <a:rPr lang="zh-CN" altLang="en-US" dirty="0"/>
              <a:t>）、</a:t>
            </a:r>
            <a:r>
              <a:rPr lang="en-US" altLang="zh-CN" dirty="0"/>
              <a:t>Length</a:t>
            </a:r>
            <a:r>
              <a:rPr lang="zh-CN" altLang="en-US" dirty="0"/>
              <a:t>（</a:t>
            </a:r>
            <a:r>
              <a:rPr lang="en-US" altLang="zh-CN" dirty="0"/>
              <a:t>2</a:t>
            </a:r>
            <a:r>
              <a:rPr lang="zh-CN" altLang="en-US" dirty="0"/>
              <a:t>个字节   </a:t>
            </a:r>
            <a:r>
              <a:rPr lang="en-US" altLang="zh-CN" dirty="0"/>
              <a:t>0x00 0x06</a:t>
            </a:r>
            <a:r>
              <a:rPr lang="zh-CN" altLang="en-US" dirty="0"/>
              <a:t>）</a:t>
            </a:r>
            <a:endParaRPr lang="en-US" altLang="zh-CN" dirty="0"/>
          </a:p>
          <a:p>
            <a:endParaRPr lang="en-US" altLang="zh-CN" dirty="0"/>
          </a:p>
          <a:p>
            <a:r>
              <a:rPr lang="zh-CN" altLang="en-US" dirty="0"/>
              <a:t>例：</a:t>
            </a:r>
            <a:endParaRPr lang="en-US" altLang="zh-CN" dirty="0"/>
          </a:p>
          <a:p>
            <a:r>
              <a:rPr lang="en-US" altLang="zh-CN" dirty="0"/>
              <a:t>RTU</a:t>
            </a:r>
            <a:r>
              <a:rPr lang="zh-CN" altLang="en-US" dirty="0"/>
              <a:t>：</a:t>
            </a:r>
            <a:r>
              <a:rPr lang="pt-BR" altLang="zh-CN" dirty="0"/>
              <a:t>01 03 00 00 00 0A </a:t>
            </a:r>
            <a:r>
              <a:rPr lang="pt-BR" altLang="zh-CN" strike="sngStrike" dirty="0"/>
              <a:t>C5 CD</a:t>
            </a:r>
          </a:p>
          <a:p>
            <a:r>
              <a:rPr lang="en-US" altLang="zh-CN" dirty="0"/>
              <a:t>TCP</a:t>
            </a:r>
            <a:r>
              <a:rPr lang="zh-CN" altLang="en-US" dirty="0"/>
              <a:t>：</a:t>
            </a:r>
            <a:r>
              <a:rPr lang="en-US" altLang="zh-CN" dirty="0"/>
              <a:t>00 01 00 00 00 06 01 03 00 00 0A</a:t>
            </a:r>
          </a:p>
        </p:txBody>
      </p:sp>
      <p:pic>
        <p:nvPicPr>
          <p:cNvPr id="4" name="图片 3">
            <a:extLst>
              <a:ext uri="{FF2B5EF4-FFF2-40B4-BE49-F238E27FC236}">
                <a16:creationId xmlns:a16="http://schemas.microsoft.com/office/drawing/2014/main" id="{06C6F9EE-8C8B-4622-9674-05C4495213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221" y="536803"/>
            <a:ext cx="8290207" cy="1098882"/>
          </a:xfrm>
          <a:prstGeom prst="rect">
            <a:avLst/>
          </a:prstGeom>
        </p:spPr>
      </p:pic>
    </p:spTree>
    <p:extLst>
      <p:ext uri="{BB962C8B-B14F-4D97-AF65-F5344CB8AC3E}">
        <p14:creationId xmlns:p14="http://schemas.microsoft.com/office/powerpoint/2010/main" val="3686718763"/>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矩形 27"/>
          <p:cNvSpPr/>
          <p:nvPr/>
        </p:nvSpPr>
        <p:spPr>
          <a:xfrm>
            <a:off x="335043" y="165412"/>
            <a:ext cx="4164952" cy="369332"/>
          </a:xfrm>
          <a:prstGeom prst="rect">
            <a:avLst/>
          </a:prstGeom>
          <a:noFill/>
          <a:ln w="9525">
            <a:noFill/>
          </a:ln>
        </p:spPr>
        <p:txBody>
          <a:bodyPr wrap="square">
            <a:spAutoFit/>
          </a:bodyPr>
          <a:lstStyle/>
          <a:p>
            <a:r>
              <a:rPr lang="en-US" altLang="zh-CN"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Modbus</a:t>
            </a:r>
            <a:r>
              <a:rPr lang="zh-CN" altLang="en-US"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通信库封装</a:t>
            </a:r>
            <a:endParaRPr lang="en-US" altLang="zh-CN"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endParaRPr>
          </a:p>
        </p:txBody>
      </p:sp>
      <p:sp>
        <p:nvSpPr>
          <p:cNvPr id="11" name="文本框 10">
            <a:extLst>
              <a:ext uri="{FF2B5EF4-FFF2-40B4-BE49-F238E27FC236}">
                <a16:creationId xmlns:a16="http://schemas.microsoft.com/office/drawing/2014/main" id="{E86AF3C5-A308-4504-883E-BAB129DCA825}"/>
              </a:ext>
            </a:extLst>
          </p:cNvPr>
          <p:cNvSpPr txBox="1"/>
          <p:nvPr/>
        </p:nvSpPr>
        <p:spPr>
          <a:xfrm>
            <a:off x="337620" y="534744"/>
            <a:ext cx="8495132" cy="1912768"/>
          </a:xfrm>
          <a:prstGeom prst="rect">
            <a:avLst/>
          </a:prstGeom>
          <a:noFill/>
        </p:spPr>
        <p:txBody>
          <a:bodyPr wrap="square" rtlCol="0">
            <a:spAutoFit/>
          </a:bodyPr>
          <a:lstStyle>
            <a:defPPr>
              <a:defRPr lang="zh-CN"/>
            </a:defPPr>
            <a:lvl1pPr>
              <a:lnSpc>
                <a:spcPct val="150000"/>
              </a:lnSpc>
              <a:defRPr sz="1000">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r>
              <a:rPr lang="zh-CN" altLang="en-US" dirty="0"/>
              <a:t>结构                共用的代码抽离</a:t>
            </a:r>
            <a:endParaRPr lang="en-US" altLang="zh-CN" dirty="0"/>
          </a:p>
          <a:p>
            <a:r>
              <a:rPr lang="en-US" altLang="zh-CN" dirty="0"/>
              <a:t>1</a:t>
            </a:r>
            <a:r>
              <a:rPr lang="zh-CN" altLang="en-US" dirty="0"/>
              <a:t>、通信组件封装</a:t>
            </a:r>
            <a:endParaRPr lang="en-US" altLang="zh-CN" dirty="0"/>
          </a:p>
          <a:p>
            <a:r>
              <a:rPr lang="en-US" altLang="zh-CN" dirty="0"/>
              <a:t>     - </a:t>
            </a:r>
            <a:r>
              <a:rPr lang="zh-CN" altLang="en-US" dirty="0"/>
              <a:t>功能清单</a:t>
            </a:r>
            <a:endParaRPr lang="en-US" altLang="zh-CN" dirty="0"/>
          </a:p>
          <a:p>
            <a:endParaRPr lang="en-US" altLang="zh-CN" dirty="0"/>
          </a:p>
          <a:p>
            <a:r>
              <a:rPr lang="en-US" altLang="zh-CN" dirty="0"/>
              <a:t>2</a:t>
            </a:r>
            <a:r>
              <a:rPr lang="zh-CN" altLang="en-US" dirty="0"/>
              <a:t>、</a:t>
            </a:r>
            <a:r>
              <a:rPr lang="en-US" altLang="zh-CN" dirty="0" err="1"/>
              <a:t>ModbusRTU</a:t>
            </a:r>
            <a:r>
              <a:rPr lang="en-US" altLang="zh-CN" dirty="0"/>
              <a:t>/</a:t>
            </a:r>
            <a:r>
              <a:rPr lang="en-US" altLang="zh-CN" dirty="0" err="1"/>
              <a:t>ModbusAscii</a:t>
            </a:r>
            <a:r>
              <a:rPr lang="zh-CN" altLang="en-US" dirty="0"/>
              <a:t>协议封装</a:t>
            </a:r>
            <a:endParaRPr lang="en-US" altLang="zh-CN" dirty="0"/>
          </a:p>
          <a:p>
            <a:r>
              <a:rPr lang="en-US" altLang="zh-CN" dirty="0"/>
              <a:t>3</a:t>
            </a:r>
            <a:r>
              <a:rPr lang="zh-CN" altLang="en-US" dirty="0"/>
              <a:t>、串口相关协议的读写分离问题处理</a:t>
            </a:r>
            <a:endParaRPr lang="en-US" altLang="zh-CN" dirty="0"/>
          </a:p>
          <a:p>
            <a:r>
              <a:rPr lang="en-US" altLang="zh-CN" dirty="0"/>
              <a:t>4</a:t>
            </a:r>
            <a:r>
              <a:rPr lang="zh-CN" altLang="en-US" dirty="0"/>
              <a:t>、</a:t>
            </a:r>
            <a:r>
              <a:rPr lang="en-US" altLang="zh-CN" dirty="0" err="1"/>
              <a:t>ModbusTCP</a:t>
            </a:r>
            <a:r>
              <a:rPr lang="zh-CN" altLang="en-US" dirty="0"/>
              <a:t>协议封装</a:t>
            </a:r>
            <a:endParaRPr lang="en-US" altLang="zh-CN" dirty="0"/>
          </a:p>
          <a:p>
            <a:r>
              <a:rPr lang="en-US" altLang="zh-CN" dirty="0"/>
              <a:t>5</a:t>
            </a:r>
            <a:r>
              <a:rPr lang="zh-CN" altLang="en-US" dirty="0"/>
              <a:t>、协议报文的分组</a:t>
            </a:r>
            <a:endParaRPr lang="en-US" altLang="zh-CN" dirty="0"/>
          </a:p>
        </p:txBody>
      </p:sp>
      <p:pic>
        <p:nvPicPr>
          <p:cNvPr id="2" name="图片 1">
            <a:extLst>
              <a:ext uri="{FF2B5EF4-FFF2-40B4-BE49-F238E27FC236}">
                <a16:creationId xmlns:a16="http://schemas.microsoft.com/office/drawing/2014/main" id="{4192F558-C82E-4F90-A90F-94A0362D48F0}"/>
              </a:ext>
            </a:extLst>
          </p:cNvPr>
          <p:cNvPicPr>
            <a:picLocks noChangeAspect="1"/>
          </p:cNvPicPr>
          <p:nvPr/>
        </p:nvPicPr>
        <p:blipFill>
          <a:blip r:embed="rId3"/>
          <a:stretch>
            <a:fillRect/>
          </a:stretch>
        </p:blipFill>
        <p:spPr>
          <a:xfrm>
            <a:off x="6318224" y="654854"/>
            <a:ext cx="2623177" cy="3924273"/>
          </a:xfrm>
          <a:prstGeom prst="rect">
            <a:avLst/>
          </a:prstGeom>
        </p:spPr>
      </p:pic>
      <p:pic>
        <p:nvPicPr>
          <p:cNvPr id="3" name="图片 2">
            <a:extLst>
              <a:ext uri="{FF2B5EF4-FFF2-40B4-BE49-F238E27FC236}">
                <a16:creationId xmlns:a16="http://schemas.microsoft.com/office/drawing/2014/main" id="{764268E6-E856-43B6-AB2A-7FD22387248C}"/>
              </a:ext>
            </a:extLst>
          </p:cNvPr>
          <p:cNvPicPr>
            <a:picLocks noChangeAspect="1"/>
          </p:cNvPicPr>
          <p:nvPr/>
        </p:nvPicPr>
        <p:blipFill>
          <a:blip r:embed="rId4"/>
          <a:stretch>
            <a:fillRect/>
          </a:stretch>
        </p:blipFill>
        <p:spPr>
          <a:xfrm>
            <a:off x="2555860" y="2327648"/>
            <a:ext cx="3060655" cy="2124147"/>
          </a:xfrm>
          <a:prstGeom prst="rect">
            <a:avLst/>
          </a:prstGeom>
        </p:spPr>
      </p:pic>
    </p:spTree>
    <p:extLst>
      <p:ext uri="{BB962C8B-B14F-4D97-AF65-F5344CB8AC3E}">
        <p14:creationId xmlns:p14="http://schemas.microsoft.com/office/powerpoint/2010/main" val="2467708660"/>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7F9FA"/>
        </a:solidFill>
        <a:effectLst/>
      </p:bgPr>
    </p:bg>
    <p:spTree>
      <p:nvGrpSpPr>
        <p:cNvPr id="1" name=""/>
        <p:cNvGrpSpPr/>
        <p:nvPr/>
      </p:nvGrpSpPr>
      <p:grpSpPr>
        <a:xfrm>
          <a:off x="0" y="0"/>
          <a:ext cx="0" cy="0"/>
          <a:chOff x="0" y="0"/>
          <a:chExt cx="0" cy="0"/>
        </a:xfrm>
      </p:grpSpPr>
      <p:sp>
        <p:nvSpPr>
          <p:cNvPr id="7" name="矩形 27">
            <a:extLst>
              <a:ext uri="{FF2B5EF4-FFF2-40B4-BE49-F238E27FC236}">
                <a16:creationId xmlns:a16="http://schemas.microsoft.com/office/drawing/2014/main" id="{F26D8198-0D04-463B-8BCE-812B1C6D7CE6}"/>
              </a:ext>
            </a:extLst>
          </p:cNvPr>
          <p:cNvSpPr/>
          <p:nvPr/>
        </p:nvSpPr>
        <p:spPr>
          <a:xfrm>
            <a:off x="323705" y="165848"/>
            <a:ext cx="1107996" cy="369332"/>
          </a:xfrm>
          <a:prstGeom prst="rect">
            <a:avLst/>
          </a:prstGeom>
          <a:noFill/>
          <a:ln w="9525">
            <a:noFill/>
          </a:ln>
        </p:spPr>
        <p:txBody>
          <a:bodyPr wrap="none">
            <a:spAutoFit/>
          </a:bodyPr>
          <a:lstStyle/>
          <a:p>
            <a:r>
              <a:rPr lang="zh-CN" altLang="en-US"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授课环境</a:t>
            </a:r>
          </a:p>
        </p:txBody>
      </p:sp>
      <p:sp>
        <p:nvSpPr>
          <p:cNvPr id="8" name="文本框 7">
            <a:extLst>
              <a:ext uri="{FF2B5EF4-FFF2-40B4-BE49-F238E27FC236}">
                <a16:creationId xmlns:a16="http://schemas.microsoft.com/office/drawing/2014/main" id="{552B565E-397B-4DF9-AAFF-36B9C597D273}"/>
              </a:ext>
            </a:extLst>
          </p:cNvPr>
          <p:cNvSpPr txBox="1"/>
          <p:nvPr/>
        </p:nvSpPr>
        <p:spPr>
          <a:xfrm>
            <a:off x="323705" y="535180"/>
            <a:ext cx="6446513" cy="4185248"/>
          </a:xfrm>
          <a:prstGeom prst="rect">
            <a:avLst/>
          </a:prstGeom>
          <a:noFill/>
        </p:spPr>
        <p:txBody>
          <a:bodyPr wrap="square" rtlCol="0">
            <a:spAutoFit/>
          </a:bodyPr>
          <a:lstStyle>
            <a:defPPr>
              <a:defRPr lang="zh-CN"/>
            </a:defPPr>
            <a:lvl1pPr>
              <a:lnSpc>
                <a:spcPct val="200000"/>
              </a:lnSpc>
              <a:defRPr sz="1200">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pPr>
              <a:lnSpc>
                <a:spcPct val="150000"/>
              </a:lnSpc>
            </a:pPr>
            <a:r>
              <a:rPr lang="en-US" altLang="zh-CN" sz="1050" dirty="0"/>
              <a:t>1</a:t>
            </a:r>
            <a:r>
              <a:rPr lang="zh-CN" altLang="en-US" sz="1050" dirty="0"/>
              <a:t>、开发工具</a:t>
            </a:r>
            <a:r>
              <a:rPr lang="en-US" altLang="zh-CN" sz="1050" dirty="0"/>
              <a:t>Visual Studio 2022 17.0</a:t>
            </a:r>
            <a:endParaRPr lang="zh-CN" altLang="en-US" sz="1050" dirty="0"/>
          </a:p>
          <a:p>
            <a:pPr>
              <a:lnSpc>
                <a:spcPct val="150000"/>
              </a:lnSpc>
            </a:pPr>
            <a:r>
              <a:rPr lang="en-US" altLang="zh-CN" sz="1050" dirty="0"/>
              <a:t>2</a:t>
            </a:r>
            <a:r>
              <a:rPr lang="zh-CN" altLang="en-US" sz="1050" dirty="0"/>
              <a:t>、运行时框架</a:t>
            </a:r>
            <a:r>
              <a:rPr lang="en-US" altLang="zh-CN" sz="1050" dirty="0"/>
              <a:t>.NET 5    </a:t>
            </a:r>
          </a:p>
          <a:p>
            <a:pPr>
              <a:lnSpc>
                <a:spcPct val="150000"/>
              </a:lnSpc>
            </a:pPr>
            <a:endParaRPr lang="zh-CN" altLang="en-US" sz="1050" dirty="0"/>
          </a:p>
          <a:p>
            <a:pPr>
              <a:lnSpc>
                <a:spcPct val="150000"/>
              </a:lnSpc>
            </a:pPr>
            <a:endParaRPr lang="zh-CN" altLang="en-US" sz="1050" dirty="0"/>
          </a:p>
          <a:p>
            <a:pPr>
              <a:lnSpc>
                <a:spcPct val="150000"/>
              </a:lnSpc>
            </a:pPr>
            <a:endParaRPr lang="en-US" altLang="zh-CN" sz="1050" dirty="0"/>
          </a:p>
          <a:p>
            <a:pPr>
              <a:lnSpc>
                <a:spcPct val="150000"/>
              </a:lnSpc>
            </a:pPr>
            <a:endParaRPr lang="en-US" altLang="zh-CN" sz="1050" dirty="0"/>
          </a:p>
          <a:p>
            <a:pPr>
              <a:lnSpc>
                <a:spcPct val="150000"/>
              </a:lnSpc>
            </a:pPr>
            <a:endParaRPr lang="en-US" altLang="zh-CN" sz="1050" dirty="0"/>
          </a:p>
          <a:p>
            <a:pPr>
              <a:lnSpc>
                <a:spcPct val="150000"/>
              </a:lnSpc>
            </a:pPr>
            <a:endParaRPr lang="en-US" altLang="zh-CN" sz="1050" dirty="0"/>
          </a:p>
          <a:p>
            <a:pPr>
              <a:lnSpc>
                <a:spcPct val="150000"/>
              </a:lnSpc>
            </a:pPr>
            <a:endParaRPr lang="en-US" altLang="zh-CN" sz="1050" dirty="0"/>
          </a:p>
          <a:p>
            <a:pPr>
              <a:lnSpc>
                <a:spcPct val="150000"/>
              </a:lnSpc>
            </a:pPr>
            <a:endParaRPr lang="en-US" altLang="zh-CN" sz="1050" dirty="0"/>
          </a:p>
          <a:p>
            <a:pPr>
              <a:lnSpc>
                <a:spcPct val="150000"/>
              </a:lnSpc>
            </a:pPr>
            <a:endParaRPr lang="en-US" altLang="zh-CN" sz="1050" dirty="0"/>
          </a:p>
          <a:p>
            <a:pPr>
              <a:lnSpc>
                <a:spcPct val="150000"/>
              </a:lnSpc>
            </a:pPr>
            <a:endParaRPr lang="en-US" altLang="zh-CN" sz="1050" dirty="0"/>
          </a:p>
          <a:p>
            <a:pPr>
              <a:lnSpc>
                <a:spcPct val="150000"/>
              </a:lnSpc>
            </a:pPr>
            <a:endParaRPr lang="zh-CN" altLang="en-US" sz="1050" dirty="0"/>
          </a:p>
          <a:p>
            <a:pPr>
              <a:lnSpc>
                <a:spcPct val="150000"/>
              </a:lnSpc>
            </a:pPr>
            <a:r>
              <a:rPr lang="zh-CN" altLang="en-US" sz="1050" dirty="0"/>
              <a:t>手把手教你安装开发工具</a:t>
            </a:r>
            <a:r>
              <a:rPr lang="en-US" altLang="zh-CN" sz="1050" dirty="0"/>
              <a:t>(VS2019-VS2022-SQLServer2019-Unity3D)</a:t>
            </a:r>
          </a:p>
          <a:p>
            <a:pPr>
              <a:lnSpc>
                <a:spcPct val="150000"/>
              </a:lnSpc>
            </a:pPr>
            <a:endParaRPr lang="en-US" altLang="zh-CN" sz="1050" dirty="0"/>
          </a:p>
          <a:p>
            <a:pPr>
              <a:lnSpc>
                <a:spcPct val="150000"/>
              </a:lnSpc>
            </a:pPr>
            <a:r>
              <a:rPr lang="zh-CN" altLang="en-US" sz="1050" dirty="0"/>
              <a:t>下载地址：</a:t>
            </a:r>
            <a:r>
              <a:rPr lang="en-US" altLang="zh-CN" sz="1050" dirty="0"/>
              <a:t>https://pan.baidu.com/s/1VTsfhjfDkEFZd1wWTp2-Aw</a:t>
            </a:r>
          </a:p>
          <a:p>
            <a:pPr>
              <a:lnSpc>
                <a:spcPct val="150000"/>
              </a:lnSpc>
            </a:pPr>
            <a:r>
              <a:rPr lang="zh-CN" altLang="en-US" sz="1050" dirty="0"/>
              <a:t>提取码： </a:t>
            </a:r>
            <a:r>
              <a:rPr lang="en-US" altLang="zh-CN" sz="1050" dirty="0"/>
              <a:t>6666</a:t>
            </a:r>
          </a:p>
        </p:txBody>
      </p:sp>
    </p:spTree>
    <p:extLst>
      <p:ext uri="{BB962C8B-B14F-4D97-AF65-F5344CB8AC3E}">
        <p14:creationId xmlns:p14="http://schemas.microsoft.com/office/powerpoint/2010/main" val="4290281314"/>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7">
            <a:extLst>
              <a:ext uri="{FF2B5EF4-FFF2-40B4-BE49-F238E27FC236}">
                <a16:creationId xmlns:a16="http://schemas.microsoft.com/office/drawing/2014/main" id="{BC52820A-0EA6-4168-8F60-5E7D650D102D}"/>
              </a:ext>
            </a:extLst>
          </p:cNvPr>
          <p:cNvSpPr/>
          <p:nvPr/>
        </p:nvSpPr>
        <p:spPr>
          <a:xfrm>
            <a:off x="323705" y="168350"/>
            <a:ext cx="646331" cy="369332"/>
          </a:xfrm>
          <a:prstGeom prst="rect">
            <a:avLst/>
          </a:prstGeom>
          <a:noFill/>
          <a:ln w="9525">
            <a:noFill/>
          </a:ln>
        </p:spPr>
        <p:txBody>
          <a:bodyPr wrap="none">
            <a:spAutoFit/>
          </a:bodyPr>
          <a:lstStyle/>
          <a:p>
            <a:r>
              <a:rPr lang="zh-CN" altLang="en-US"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作业</a:t>
            </a:r>
            <a:endParaRPr lang="zh-CN" altLang="en-US" dirty="0">
              <a:solidFill>
                <a:srgbClr val="FF8607"/>
              </a:solidFill>
              <a:latin typeface="微软雅黑 Light" panose="020B0502040204020203" pitchFamily="34" charset="-122"/>
              <a:ea typeface="微软雅黑 Light" panose="020B0502040204020203" pitchFamily="34" charset="-122"/>
            </a:endParaRPr>
          </a:p>
        </p:txBody>
      </p:sp>
      <p:sp>
        <p:nvSpPr>
          <p:cNvPr id="7" name="文本框 6">
            <a:extLst>
              <a:ext uri="{FF2B5EF4-FFF2-40B4-BE49-F238E27FC236}">
                <a16:creationId xmlns:a16="http://schemas.microsoft.com/office/drawing/2014/main" id="{80131782-B756-4E16-8FCD-C1ECFEC68B3B}"/>
              </a:ext>
            </a:extLst>
          </p:cNvPr>
          <p:cNvSpPr txBox="1"/>
          <p:nvPr/>
        </p:nvSpPr>
        <p:spPr>
          <a:xfrm>
            <a:off x="323705" y="537682"/>
            <a:ext cx="8568595" cy="4221092"/>
          </a:xfrm>
          <a:prstGeom prst="rect">
            <a:avLst/>
          </a:prstGeom>
          <a:noFill/>
        </p:spPr>
        <p:txBody>
          <a:bodyPr wrap="square" rtlCol="0">
            <a:spAutoFit/>
          </a:bodyPr>
          <a:lstStyle>
            <a:defPPr>
              <a:defRPr lang="zh-CN"/>
            </a:defPPr>
            <a:lvl1pPr>
              <a:lnSpc>
                <a:spcPct val="150000"/>
              </a:lnSpc>
              <a:defRPr sz="1100">
                <a:solidFill>
                  <a:schemeClr val="tx1">
                    <a:lumMod val="75000"/>
                    <a:lumOff val="25000"/>
                  </a:schemeClr>
                </a:solidFill>
                <a:latin typeface="微软雅黑 Light" panose="020B0502040204020203" pitchFamily="34" charset="-122"/>
                <a:ea typeface="微软雅黑 Light" panose="020B0502040204020203" pitchFamily="34" charset="-122"/>
              </a:defRPr>
            </a:lvl1pPr>
          </a:lstStyle>
          <a:p>
            <a:r>
              <a:rPr lang="zh-CN" altLang="en-US" sz="1000" dirty="0"/>
              <a:t>所有作业发送至：</a:t>
            </a:r>
            <a:r>
              <a:rPr lang="en-US" altLang="zh-CN" sz="1000" dirty="0">
                <a:hlinkClick r:id="rId2"/>
              </a:rPr>
              <a:t>2230149179@QQ.com</a:t>
            </a:r>
            <a:r>
              <a:rPr lang="en-US" altLang="zh-CN" sz="1000" dirty="0"/>
              <a:t>     </a:t>
            </a:r>
            <a:r>
              <a:rPr lang="zh-CN" altLang="en-US" sz="1000" dirty="0"/>
              <a:t>如果不知道学号的：可以查看</a:t>
            </a:r>
            <a:r>
              <a:rPr lang="en-US" altLang="zh-CN" sz="1000" dirty="0"/>
              <a:t>QQ</a:t>
            </a:r>
            <a:r>
              <a:rPr lang="zh-CN" altLang="en-US" sz="1000" dirty="0"/>
              <a:t>群名片，如果还没有，找班主任。邮件标题按照文件名称来</a:t>
            </a:r>
            <a:endParaRPr lang="en-US" altLang="zh-CN" sz="1000" dirty="0"/>
          </a:p>
          <a:p>
            <a:endParaRPr lang="en-US" altLang="zh-CN" sz="1000" dirty="0"/>
          </a:p>
          <a:p>
            <a:r>
              <a:rPr lang="en-US" altLang="zh-CN" sz="1000" dirty="0"/>
              <a:t>1</a:t>
            </a:r>
            <a:r>
              <a:rPr lang="zh-CN" altLang="en-US" sz="1000" dirty="0"/>
              <a:t>、按照</a:t>
            </a:r>
            <a:r>
              <a:rPr lang="en-US" altLang="zh-CN" sz="1000" dirty="0"/>
              <a:t>WPF</a:t>
            </a:r>
            <a:r>
              <a:rPr lang="zh-CN" altLang="en-US" sz="1000" dirty="0"/>
              <a:t>的开发方式开发简单计算器：目的是理解</a:t>
            </a:r>
            <a:r>
              <a:rPr lang="en-US" altLang="zh-CN" sz="1000" dirty="0"/>
              <a:t>WPF</a:t>
            </a:r>
            <a:r>
              <a:rPr lang="zh-CN" altLang="en-US" sz="1000" dirty="0"/>
              <a:t>开发的项目结构</a:t>
            </a:r>
            <a:endParaRPr lang="en-US" altLang="zh-CN" sz="1000" dirty="0"/>
          </a:p>
          <a:p>
            <a:r>
              <a:rPr lang="en-US" altLang="zh-CN" sz="1000" dirty="0"/>
              <a:t>     001-QQ</a:t>
            </a:r>
            <a:r>
              <a:rPr lang="zh-CN" altLang="en-US" sz="1000" dirty="0"/>
              <a:t>名称</a:t>
            </a:r>
            <a:r>
              <a:rPr lang="en-US" altLang="zh-CN" sz="1000" dirty="0"/>
              <a:t>+</a:t>
            </a:r>
            <a:r>
              <a:rPr lang="zh-CN" altLang="en-US" sz="1000" dirty="0"/>
              <a:t>学号</a:t>
            </a:r>
            <a:r>
              <a:rPr lang="en-US" altLang="zh-CN" sz="1000" dirty="0"/>
              <a:t>.</a:t>
            </a:r>
            <a:r>
              <a:rPr lang="en-US" altLang="zh-CN" sz="1000" dirty="0" err="1"/>
              <a:t>rar</a:t>
            </a:r>
            <a:endParaRPr lang="en-US" altLang="zh-CN" sz="1000" dirty="0"/>
          </a:p>
          <a:p>
            <a:r>
              <a:rPr lang="en-US" altLang="zh-CN" sz="1000" dirty="0"/>
              <a:t>     10.25</a:t>
            </a:r>
            <a:r>
              <a:rPr lang="zh-CN" altLang="en-US" sz="1000" dirty="0"/>
              <a:t>号前 </a:t>
            </a:r>
            <a:endParaRPr lang="en-US" altLang="zh-CN" sz="1000" dirty="0"/>
          </a:p>
          <a:p>
            <a:r>
              <a:rPr lang="en-US" altLang="zh-CN" sz="1000" dirty="0"/>
              <a:t>2</a:t>
            </a:r>
            <a:r>
              <a:rPr lang="zh-CN" altLang="en-US" sz="1000" dirty="0"/>
              <a:t>、自定义</a:t>
            </a:r>
            <a:r>
              <a:rPr lang="en-US" altLang="zh-CN" sz="1000" dirty="0" err="1"/>
              <a:t>WrapPanel</a:t>
            </a:r>
            <a:r>
              <a:rPr lang="zh-CN" altLang="en-US" sz="1000" dirty="0"/>
              <a:t>的空间均分：目的是熟悉自定义控件的过程</a:t>
            </a:r>
            <a:endParaRPr lang="en-US" altLang="zh-CN" sz="1000" dirty="0"/>
          </a:p>
          <a:p>
            <a:r>
              <a:rPr lang="en-US" altLang="zh-CN" sz="1000" dirty="0"/>
              <a:t>     002-QQ</a:t>
            </a:r>
            <a:r>
              <a:rPr lang="zh-CN" altLang="en-US" sz="1000" dirty="0"/>
              <a:t>名称</a:t>
            </a:r>
            <a:r>
              <a:rPr lang="en-US" altLang="zh-CN" sz="1000" dirty="0"/>
              <a:t>+</a:t>
            </a:r>
            <a:r>
              <a:rPr lang="zh-CN" altLang="en-US" sz="1000" dirty="0"/>
              <a:t>学号</a:t>
            </a:r>
            <a:r>
              <a:rPr lang="en-US" altLang="zh-CN" sz="1000" dirty="0"/>
              <a:t>.</a:t>
            </a:r>
            <a:r>
              <a:rPr lang="en-US" altLang="zh-CN" sz="1000" dirty="0" err="1"/>
              <a:t>rar</a:t>
            </a:r>
            <a:endParaRPr lang="en-US" altLang="zh-CN" sz="1000" dirty="0"/>
          </a:p>
          <a:p>
            <a:r>
              <a:rPr lang="en-US" altLang="zh-CN" sz="1000" dirty="0"/>
              <a:t>     11.1</a:t>
            </a:r>
            <a:r>
              <a:rPr lang="zh-CN" altLang="en-US" sz="1000" dirty="0"/>
              <a:t>号前</a:t>
            </a:r>
            <a:endParaRPr lang="en-US" altLang="zh-CN" sz="1000" dirty="0"/>
          </a:p>
          <a:p>
            <a:r>
              <a:rPr lang="en-US" altLang="zh-CN" sz="1000" dirty="0"/>
              <a:t>3</a:t>
            </a:r>
            <a:r>
              <a:rPr lang="zh-CN" altLang="en-US" sz="1000" dirty="0"/>
              <a:t>、</a:t>
            </a:r>
            <a:r>
              <a:rPr lang="en-US" altLang="zh-CN" sz="1000" dirty="0"/>
              <a:t>【</a:t>
            </a:r>
            <a:r>
              <a:rPr lang="zh-CN" altLang="en-US" sz="1000" dirty="0"/>
              <a:t>选做</a:t>
            </a:r>
            <a:r>
              <a:rPr lang="en-US" altLang="zh-CN" sz="1000" dirty="0"/>
              <a:t>】</a:t>
            </a:r>
            <a:r>
              <a:rPr lang="zh-CN" altLang="en-US" sz="1000" dirty="0"/>
              <a:t>自已在网上找一个</a:t>
            </a:r>
            <a:r>
              <a:rPr lang="en-US" altLang="zh-CN" sz="1000" dirty="0"/>
              <a:t>UI</a:t>
            </a:r>
            <a:r>
              <a:rPr lang="zh-CN" altLang="en-US" sz="1000" dirty="0"/>
              <a:t>设计图，进行布局处理。（可以交可不交）</a:t>
            </a:r>
            <a:endParaRPr lang="en-US" altLang="zh-CN" sz="1000" dirty="0"/>
          </a:p>
          <a:p>
            <a:r>
              <a:rPr lang="en-US" altLang="zh-CN" sz="1000" dirty="0"/>
              <a:t>     003-QQ</a:t>
            </a:r>
            <a:r>
              <a:rPr lang="zh-CN" altLang="en-US" sz="1000" dirty="0"/>
              <a:t>名称</a:t>
            </a:r>
            <a:r>
              <a:rPr lang="en-US" altLang="zh-CN" sz="1000" dirty="0"/>
              <a:t>+</a:t>
            </a:r>
            <a:r>
              <a:rPr lang="zh-CN" altLang="en-US" sz="1000" dirty="0"/>
              <a:t>学号</a:t>
            </a:r>
            <a:r>
              <a:rPr lang="en-US" altLang="zh-CN" sz="1000" dirty="0"/>
              <a:t>.</a:t>
            </a:r>
            <a:r>
              <a:rPr lang="en-US" altLang="zh-CN" sz="1000" dirty="0" err="1"/>
              <a:t>rar</a:t>
            </a:r>
            <a:r>
              <a:rPr lang="en-US" altLang="zh-CN" sz="1000" dirty="0"/>
              <a:t> </a:t>
            </a:r>
          </a:p>
          <a:p>
            <a:r>
              <a:rPr lang="en-US" altLang="zh-CN" sz="1000" dirty="0"/>
              <a:t>4</a:t>
            </a:r>
            <a:r>
              <a:rPr lang="zh-CN" altLang="en-US" sz="1000" dirty="0"/>
              <a:t>、综合练习：根据第一次作业计算器进行功能扩展，添加计算的记录，记录以第二次自定义容器进行排列</a:t>
            </a:r>
            <a:endParaRPr lang="en-US" altLang="zh-CN" sz="1000" dirty="0"/>
          </a:p>
          <a:p>
            <a:r>
              <a:rPr lang="en-US" altLang="zh-CN" sz="1000" dirty="0"/>
              <a:t>     </a:t>
            </a:r>
            <a:r>
              <a:rPr lang="zh-CN" altLang="en-US" sz="1000" dirty="0"/>
              <a:t>目的：练习依赖属性、数据模板、数据绑定</a:t>
            </a:r>
            <a:endParaRPr lang="en-US" altLang="zh-CN" sz="1000" dirty="0"/>
          </a:p>
          <a:p>
            <a:r>
              <a:rPr lang="en-US" altLang="zh-CN" sz="1000" dirty="0"/>
              <a:t>     004-QQ</a:t>
            </a:r>
            <a:r>
              <a:rPr lang="zh-CN" altLang="en-US" sz="1000" dirty="0"/>
              <a:t>名称</a:t>
            </a:r>
            <a:r>
              <a:rPr lang="en-US" altLang="zh-CN" sz="1000" dirty="0"/>
              <a:t>+</a:t>
            </a:r>
            <a:r>
              <a:rPr lang="zh-CN" altLang="en-US" sz="1000" dirty="0"/>
              <a:t>学号</a:t>
            </a:r>
            <a:r>
              <a:rPr lang="en-US" altLang="zh-CN" sz="1000" dirty="0"/>
              <a:t>.</a:t>
            </a:r>
            <a:r>
              <a:rPr lang="en-US" altLang="zh-CN" sz="1000" dirty="0" err="1"/>
              <a:t>rar</a:t>
            </a:r>
            <a:endParaRPr lang="en-US" altLang="zh-CN" sz="1000" dirty="0"/>
          </a:p>
          <a:p>
            <a:r>
              <a:rPr lang="en-US" altLang="zh-CN" sz="1000" dirty="0"/>
              <a:t>     11.22</a:t>
            </a:r>
            <a:r>
              <a:rPr lang="zh-CN" altLang="en-US" sz="1000" dirty="0"/>
              <a:t>号前</a:t>
            </a:r>
            <a:endParaRPr lang="en-US" altLang="zh-CN" sz="1000" dirty="0"/>
          </a:p>
          <a:p>
            <a:r>
              <a:rPr lang="en-US" altLang="zh-CN" sz="1000" dirty="0"/>
              <a:t>5</a:t>
            </a:r>
            <a:r>
              <a:rPr lang="zh-CN" altLang="en-US" sz="1000" dirty="0"/>
              <a:t>、动画：实现</a:t>
            </a:r>
            <a:r>
              <a:rPr lang="en-US" altLang="zh-CN" sz="1000" dirty="0"/>
              <a:t>01</a:t>
            </a:r>
            <a:r>
              <a:rPr lang="zh-CN" altLang="en-US" sz="1000" dirty="0"/>
              <a:t>、</a:t>
            </a:r>
            <a:r>
              <a:rPr lang="en-US" altLang="zh-CN" sz="1000" dirty="0"/>
              <a:t>02</a:t>
            </a:r>
            <a:r>
              <a:rPr lang="zh-CN" altLang="en-US" sz="1000" dirty="0"/>
              <a:t>、</a:t>
            </a:r>
            <a:r>
              <a:rPr lang="en-US" altLang="zh-CN" sz="1000" dirty="0"/>
              <a:t>03Gif</a:t>
            </a:r>
            <a:r>
              <a:rPr lang="zh-CN" altLang="en-US" sz="1000" dirty="0"/>
              <a:t>动画效果。</a:t>
            </a:r>
            <a:endParaRPr lang="en-US" altLang="zh-CN" sz="1000" dirty="0"/>
          </a:p>
          <a:p>
            <a:r>
              <a:rPr lang="en-US" altLang="zh-CN" sz="1000" dirty="0"/>
              <a:t>     </a:t>
            </a:r>
            <a:r>
              <a:rPr lang="zh-CN" altLang="en-US" sz="1000" dirty="0"/>
              <a:t>目的：熟悉动画模块 </a:t>
            </a:r>
            <a:endParaRPr lang="en-US" altLang="zh-CN" sz="1000" dirty="0"/>
          </a:p>
          <a:p>
            <a:r>
              <a:rPr lang="en-US" altLang="zh-CN" sz="1000" dirty="0"/>
              <a:t>     005-QQ</a:t>
            </a:r>
            <a:r>
              <a:rPr lang="zh-CN" altLang="en-US" sz="1000" dirty="0"/>
              <a:t>名称</a:t>
            </a:r>
            <a:r>
              <a:rPr lang="en-US" altLang="zh-CN" sz="1000" dirty="0"/>
              <a:t>+</a:t>
            </a:r>
            <a:r>
              <a:rPr lang="zh-CN" altLang="en-US" sz="1000" dirty="0"/>
              <a:t>学号</a:t>
            </a:r>
            <a:r>
              <a:rPr lang="en-US" altLang="zh-CN" sz="1000" dirty="0"/>
              <a:t>.</a:t>
            </a:r>
            <a:r>
              <a:rPr lang="en-US" altLang="zh-CN" sz="1000" dirty="0" err="1"/>
              <a:t>rar</a:t>
            </a:r>
            <a:r>
              <a:rPr lang="en-US" altLang="zh-CN" sz="1000" dirty="0"/>
              <a:t>                   005-</a:t>
            </a:r>
            <a:r>
              <a:rPr lang="zh-CN" altLang="en-US" sz="1000" dirty="0"/>
              <a:t>林枫</a:t>
            </a:r>
            <a:r>
              <a:rPr lang="en-US" altLang="zh-CN" sz="1000" dirty="0"/>
              <a:t>-70295.rar</a:t>
            </a:r>
          </a:p>
          <a:p>
            <a:r>
              <a:rPr lang="en-US" altLang="zh-CN" sz="1000" dirty="0"/>
              <a:t>     12.6</a:t>
            </a:r>
            <a:r>
              <a:rPr lang="zh-CN" altLang="en-US" sz="1000" dirty="0"/>
              <a:t>号前提交</a:t>
            </a:r>
            <a:endParaRPr lang="en-US" altLang="zh-CN" sz="1000" dirty="0"/>
          </a:p>
        </p:txBody>
      </p:sp>
    </p:spTree>
    <p:extLst>
      <p:ext uri="{BB962C8B-B14F-4D97-AF65-F5344CB8AC3E}">
        <p14:creationId xmlns:p14="http://schemas.microsoft.com/office/powerpoint/2010/main" val="2529153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矩形 25"/>
          <p:cNvSpPr/>
          <p:nvPr/>
        </p:nvSpPr>
        <p:spPr>
          <a:xfrm>
            <a:off x="0" y="0"/>
            <a:ext cx="9144000" cy="5143500"/>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nvGrpSpPr>
          <p:cNvPr id="35843" name="组合 35842"/>
          <p:cNvGrpSpPr/>
          <p:nvPr/>
        </p:nvGrpSpPr>
        <p:grpSpPr>
          <a:xfrm>
            <a:off x="0" y="0"/>
            <a:ext cx="9144000" cy="3959225"/>
            <a:chOff x="0" y="0"/>
            <a:chExt cx="9144000" cy="3959968"/>
          </a:xfrm>
        </p:grpSpPr>
        <p:sp>
          <p:nvSpPr>
            <p:cNvPr id="35844" name="矩形 254"/>
            <p:cNvSpPr/>
            <p:nvPr/>
          </p:nvSpPr>
          <p:spPr>
            <a:xfrm>
              <a:off x="0" y="113953"/>
              <a:ext cx="9144000" cy="3846015"/>
            </a:xfrm>
            <a:custGeom>
              <a:avLst/>
              <a:gdLst>
                <a:gd name="txL" fmla="*/ 0 w 9144000"/>
                <a:gd name="txT" fmla="*/ 0 h 3846015"/>
                <a:gd name="txR" fmla="*/ 9144000 w 9144000"/>
                <a:gd name="txB" fmla="*/ 3846015 h 3846015"/>
              </a:gdLst>
              <a:ahLst/>
              <a:cxnLst>
                <a:cxn ang="0">
                  <a:pos x="0" y="0"/>
                </a:cxn>
              </a:cxnLst>
              <a:rect l="txL" t="txT" r="txR" b="txB"/>
              <a:pathLst>
                <a:path w="9144000" h="3846015">
                  <a:moveTo>
                    <a:pt x="0" y="0"/>
                  </a:moveTo>
                  <a:lnTo>
                    <a:pt x="9144000" y="0"/>
                  </a:lnTo>
                  <a:lnTo>
                    <a:pt x="9144000" y="3651870"/>
                  </a:lnTo>
                  <a:lnTo>
                    <a:pt x="4766144" y="3651870"/>
                  </a:lnTo>
                  <a:lnTo>
                    <a:pt x="4571999" y="3846015"/>
                  </a:lnTo>
                  <a:lnTo>
                    <a:pt x="4377855" y="3651870"/>
                  </a:lnTo>
                  <a:lnTo>
                    <a:pt x="0" y="3651870"/>
                  </a:lnTo>
                  <a:close/>
                </a:path>
              </a:pathLst>
            </a:custGeom>
            <a:solidFill>
              <a:srgbClr val="292929">
                <a:alpha val="29999"/>
              </a:srgbClr>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5845" name="矩形 254"/>
            <p:cNvSpPr/>
            <p:nvPr/>
          </p:nvSpPr>
          <p:spPr>
            <a:xfrm>
              <a:off x="0" y="0"/>
              <a:ext cx="9144000" cy="3846015"/>
            </a:xfrm>
            <a:custGeom>
              <a:avLst/>
              <a:gdLst>
                <a:gd name="txL" fmla="*/ 0 w 9144000"/>
                <a:gd name="txT" fmla="*/ 0 h 3846015"/>
                <a:gd name="txR" fmla="*/ 9144000 w 9144000"/>
                <a:gd name="txB" fmla="*/ 3846015 h 3846015"/>
              </a:gdLst>
              <a:ahLst/>
              <a:cxnLst>
                <a:cxn ang="0">
                  <a:pos x="0" y="0"/>
                </a:cxn>
              </a:cxnLst>
              <a:rect l="txL" t="txT" r="txR" b="txB"/>
              <a:pathLst>
                <a:path w="9144000" h="3846015">
                  <a:moveTo>
                    <a:pt x="0" y="0"/>
                  </a:moveTo>
                  <a:lnTo>
                    <a:pt x="9144000" y="0"/>
                  </a:lnTo>
                  <a:lnTo>
                    <a:pt x="9144000" y="3651870"/>
                  </a:lnTo>
                  <a:lnTo>
                    <a:pt x="4766144" y="3651870"/>
                  </a:lnTo>
                  <a:lnTo>
                    <a:pt x="4571999" y="3846015"/>
                  </a:lnTo>
                  <a:lnTo>
                    <a:pt x="4377855" y="3651870"/>
                  </a:lnTo>
                  <a:lnTo>
                    <a:pt x="0" y="3651870"/>
                  </a:lnTo>
                  <a:close/>
                </a:path>
              </a:pathLst>
            </a:custGeom>
            <a:solidFill>
              <a:srgbClr val="292929"/>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35846" name="矩形 258"/>
          <p:cNvSpPr/>
          <p:nvPr/>
        </p:nvSpPr>
        <p:spPr>
          <a:xfrm>
            <a:off x="0" y="1771650"/>
            <a:ext cx="9144000" cy="1016000"/>
          </a:xfrm>
          <a:prstGeom prst="rect">
            <a:avLst/>
          </a:prstGeom>
          <a:noFill/>
          <a:ln w="9525">
            <a:noFill/>
          </a:ln>
        </p:spPr>
        <p:txBody>
          <a:bodyPr wrap="square">
            <a:spAutoFit/>
          </a:bodyPr>
          <a:lstStyle/>
          <a:p>
            <a:pPr algn="ctr"/>
            <a:r>
              <a:rPr lang="en-US" altLang="zh-CN" sz="6000" dirty="0">
                <a:solidFill>
                  <a:srgbClr val="000000"/>
                </a:solidFill>
                <a:latin typeface="Impact" panose="020B0806030902050204" pitchFamily="2" charset="0"/>
                <a:ea typeface="微软雅黑" panose="020B0503020204020204" pitchFamily="2" charset="-122"/>
                <a:sym typeface="Impact" panose="020B0806030902050204" pitchFamily="2" charset="0"/>
              </a:rPr>
              <a:t>THANK YOU</a:t>
            </a:r>
            <a:endParaRPr lang="zh-CN" altLang="en-US" sz="6000" dirty="0">
              <a:solidFill>
                <a:srgbClr val="000000"/>
              </a:solidFill>
              <a:latin typeface="Impact" panose="020B0806030902050204" pitchFamily="2" charset="0"/>
              <a:ea typeface="微软雅黑" panose="020B0503020204020204" pitchFamily="2" charset="-122"/>
              <a:sym typeface="Impact" panose="020B0806030902050204" pitchFamily="2" charset="0"/>
            </a:endParaRPr>
          </a:p>
        </p:txBody>
      </p:sp>
      <p:sp>
        <p:nvSpPr>
          <p:cNvPr id="35847" name="矩形 259"/>
          <p:cNvSpPr/>
          <p:nvPr/>
        </p:nvSpPr>
        <p:spPr>
          <a:xfrm>
            <a:off x="0" y="1564860"/>
            <a:ext cx="9144000" cy="1016000"/>
          </a:xfrm>
          <a:prstGeom prst="rect">
            <a:avLst/>
          </a:prstGeom>
          <a:noFill/>
          <a:ln w="9525">
            <a:noFill/>
          </a:ln>
        </p:spPr>
        <p:txBody>
          <a:bodyPr wrap="square">
            <a:spAutoFit/>
          </a:bodyPr>
          <a:lstStyle/>
          <a:p>
            <a:pPr marL="0" lvl="2" indent="0" algn="ctr">
              <a:lnSpc>
                <a:spcPct val="100000"/>
              </a:lnSpc>
            </a:pPr>
            <a:r>
              <a:rPr lang="en-US" altLang="zh-CN" sz="6000" dirty="0">
                <a:solidFill>
                  <a:srgbClr val="FFFFFF"/>
                </a:solidFill>
                <a:latin typeface="Impact" panose="020B0806030902050204" pitchFamily="2" charset="0"/>
                <a:ea typeface="微软雅黑" panose="020B0503020204020204" pitchFamily="2" charset="-122"/>
                <a:sym typeface="Impact" panose="020B0806030902050204" pitchFamily="2" charset="0"/>
              </a:rPr>
              <a:t>THANK YOU</a:t>
            </a:r>
            <a:endParaRPr lang="zh-CN" altLang="en-US" sz="6000" dirty="0">
              <a:solidFill>
                <a:srgbClr val="FFFFFF"/>
              </a:solidFill>
              <a:latin typeface="Impact" panose="020B0806030902050204" pitchFamily="2" charset="0"/>
              <a:ea typeface="微软雅黑" panose="020B0503020204020204" pitchFamily="2" charset="-122"/>
              <a:sym typeface="Impact" panose="020B0806030902050204" pitchFamily="2" charset="0"/>
            </a:endParaRPr>
          </a:p>
        </p:txBody>
      </p:sp>
      <p:sp>
        <p:nvSpPr>
          <p:cNvPr id="35849" name="矩形 29"/>
          <p:cNvSpPr/>
          <p:nvPr/>
        </p:nvSpPr>
        <p:spPr>
          <a:xfrm>
            <a:off x="0" y="4219575"/>
            <a:ext cx="9144000" cy="368300"/>
          </a:xfrm>
          <a:prstGeom prst="rect">
            <a:avLst/>
          </a:prstGeom>
          <a:noFill/>
          <a:ln w="9525">
            <a:noFill/>
          </a:ln>
        </p:spPr>
        <p:txBody>
          <a:bodyPr wrap="square">
            <a:spAutoFit/>
          </a:bodyPr>
          <a:lstStyle/>
          <a:p>
            <a:pPr algn="ctr"/>
            <a:r>
              <a:rPr lang="en-US" altLang="zh-CN" dirty="0">
                <a:solidFill>
                  <a:srgbClr val="8C4306"/>
                </a:solidFill>
                <a:latin typeface="微软雅黑" panose="020B0503020204020204" pitchFamily="2" charset="-122"/>
                <a:ea typeface="微软雅黑" panose="020B0503020204020204" pitchFamily="2" charset="-122"/>
                <a:sym typeface="微软雅黑" panose="020B0503020204020204" pitchFamily="2" charset="-122"/>
              </a:rPr>
              <a:t>Jovan</a:t>
            </a:r>
          </a:p>
        </p:txBody>
      </p:sp>
      <p:pic>
        <p:nvPicPr>
          <p:cNvPr id="10" name="图片 9" descr="logo"/>
          <p:cNvPicPr>
            <a:picLocks noChangeAspect="1"/>
          </p:cNvPicPr>
          <p:nvPr/>
        </p:nvPicPr>
        <p:blipFill>
          <a:blip r:embed="rId2"/>
          <a:stretch>
            <a:fillRect/>
          </a:stretch>
        </p:blipFill>
        <p:spPr>
          <a:xfrm>
            <a:off x="3707940" y="548684"/>
            <a:ext cx="1620520" cy="453390"/>
          </a:xfrm>
          <a:prstGeom prst="rect">
            <a:avLst/>
          </a:prstGeom>
        </p:spPr>
      </p:pic>
      <p:grpSp>
        <p:nvGrpSpPr>
          <p:cNvPr id="11" name="组合 10"/>
          <p:cNvGrpSpPr/>
          <p:nvPr/>
        </p:nvGrpSpPr>
        <p:grpSpPr>
          <a:xfrm>
            <a:off x="1386062" y="2738391"/>
            <a:ext cx="6264275" cy="431800"/>
            <a:chOff x="0" y="0"/>
            <a:chExt cx="6264696" cy="432048"/>
          </a:xfrm>
        </p:grpSpPr>
        <p:sp>
          <p:nvSpPr>
            <p:cNvPr id="12" name="矩形 1"/>
            <p:cNvSpPr/>
            <p:nvPr/>
          </p:nvSpPr>
          <p:spPr>
            <a:xfrm>
              <a:off x="0" y="0"/>
              <a:ext cx="6264696" cy="432048"/>
            </a:xfrm>
            <a:prstGeom prst="rect">
              <a:avLst/>
            </a:prstGeom>
            <a:solidFill>
              <a:srgbClr val="9A5100"/>
            </a:solidFill>
            <a:ln w="9525">
              <a:noFill/>
            </a:ln>
          </p:spPr>
          <p:txBody>
            <a:bodyPr anchor="ctr"/>
            <a:lstStyle/>
            <a:p>
              <a:pPr algn="ctr"/>
              <a:endParaRPr>
                <a:solidFill>
                  <a:srgbClr val="864600"/>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3" name="矩形 9"/>
            <p:cNvSpPr/>
            <p:nvPr/>
          </p:nvSpPr>
          <p:spPr>
            <a:xfrm>
              <a:off x="0" y="31358"/>
              <a:ext cx="6264696" cy="369332"/>
            </a:xfrm>
            <a:prstGeom prst="rect">
              <a:avLst/>
            </a:prstGeom>
            <a:noFill/>
            <a:ln w="9525">
              <a:noFill/>
            </a:ln>
          </p:spPr>
          <p:txBody>
            <a:bodyPr wrap="square">
              <a:spAutoFit/>
            </a:bodyPr>
            <a:lstStyle/>
            <a:p>
              <a:pPr algn="ctr"/>
              <a:r>
                <a:rPr lang="zh-CN" altLang="en-US"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开发进阶，蜕变架构，升职加薪，只争朝夕！</a:t>
              </a:r>
            </a:p>
          </p:txBody>
        </p:sp>
      </p:grpSp>
      <p:pic>
        <p:nvPicPr>
          <p:cNvPr id="15" name="图片 14"/>
          <p:cNvPicPr>
            <a:picLocks noChangeAspect="1"/>
          </p:cNvPicPr>
          <p:nvPr/>
        </p:nvPicPr>
        <p:blipFill>
          <a:blip r:embed="rId3"/>
          <a:stretch>
            <a:fillRect/>
          </a:stretch>
        </p:blipFill>
        <p:spPr>
          <a:xfrm>
            <a:off x="6518655" y="3959012"/>
            <a:ext cx="1014025" cy="1016000"/>
          </a:xfrm>
          <a:prstGeom prst="rect">
            <a:avLst/>
          </a:prstGeom>
        </p:spPr>
      </p:pic>
      <p:pic>
        <p:nvPicPr>
          <p:cNvPr id="6" name="图片 5"/>
          <p:cNvPicPr>
            <a:picLocks noChangeAspect="1"/>
          </p:cNvPicPr>
          <p:nvPr/>
        </p:nvPicPr>
        <p:blipFill>
          <a:blip r:embed="rId4"/>
          <a:stretch>
            <a:fillRect/>
          </a:stretch>
        </p:blipFill>
        <p:spPr>
          <a:xfrm>
            <a:off x="7884160" y="3959225"/>
            <a:ext cx="1013460" cy="1013460"/>
          </a:xfrm>
          <a:prstGeom prst="rect">
            <a:avLst/>
          </a:prstGeom>
        </p:spPr>
      </p:pic>
    </p:spTree>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C0C4450-6173-4119-8B43-262234306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21518"/>
            <a:ext cx="9144000" cy="3700463"/>
          </a:xfrm>
          <a:prstGeom prst="rect">
            <a:avLst/>
          </a:prstGeom>
        </p:spPr>
      </p:pic>
    </p:spTree>
    <p:extLst>
      <p:ext uri="{BB962C8B-B14F-4D97-AF65-F5344CB8AC3E}">
        <p14:creationId xmlns:p14="http://schemas.microsoft.com/office/powerpoint/2010/main" val="3898407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矩形 27"/>
          <p:cNvSpPr/>
          <p:nvPr/>
        </p:nvSpPr>
        <p:spPr>
          <a:xfrm>
            <a:off x="323705" y="159436"/>
            <a:ext cx="4926349" cy="369332"/>
          </a:xfrm>
          <a:prstGeom prst="rect">
            <a:avLst/>
          </a:prstGeom>
          <a:noFill/>
          <a:ln w="9525">
            <a:noFill/>
          </a:ln>
        </p:spPr>
        <p:txBody>
          <a:bodyPr wrap="none">
            <a:spAutoFit/>
          </a:bodyPr>
          <a:lstStyle/>
          <a:p>
            <a:pPr algn="l"/>
            <a:r>
              <a:rPr lang="zh-CN" altLang="en-US"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欢迎参加朝夕教育</a:t>
            </a:r>
            <a:r>
              <a:rPr lang="en-US" altLang="zh-CN"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WPF</a:t>
            </a:r>
            <a:r>
              <a:rPr lang="zh-CN" altLang="en-US"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上位机工业互联</a:t>
            </a:r>
            <a:r>
              <a:rPr lang="en-US" altLang="zh-CN"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VIP</a:t>
            </a:r>
            <a:r>
              <a:rPr lang="zh-CN" altLang="en-US"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课程</a:t>
            </a:r>
          </a:p>
        </p:txBody>
      </p:sp>
      <p:sp>
        <p:nvSpPr>
          <p:cNvPr id="6" name="文本框 5">
            <a:extLst>
              <a:ext uri="{FF2B5EF4-FFF2-40B4-BE49-F238E27FC236}">
                <a16:creationId xmlns:a16="http://schemas.microsoft.com/office/drawing/2014/main" id="{EB980CBE-A193-42E4-B339-35D86EFE1A85}"/>
              </a:ext>
            </a:extLst>
          </p:cNvPr>
          <p:cNvSpPr txBox="1"/>
          <p:nvPr/>
        </p:nvSpPr>
        <p:spPr>
          <a:xfrm>
            <a:off x="313898" y="528768"/>
            <a:ext cx="8496590" cy="3096360"/>
          </a:xfrm>
          <a:prstGeom prst="rect">
            <a:avLst/>
          </a:prstGeom>
          <a:noFill/>
        </p:spPr>
        <p:txBody>
          <a:bodyPr wrap="square" rtlCol="0">
            <a:spAutoFit/>
          </a:bodyPr>
          <a:lstStyle/>
          <a:p>
            <a:pPr>
              <a:lnSpc>
                <a:spcPct val="150000"/>
              </a:lnSpc>
            </a:pPr>
            <a:r>
              <a:rPr lang="en-US" altLang="zh-CN" sz="1100" dirty="0">
                <a:solidFill>
                  <a:schemeClr val="tx1">
                    <a:lumMod val="65000"/>
                    <a:lumOff val="35000"/>
                  </a:schemeClr>
                </a:solidFill>
                <a:latin typeface="微软雅黑 Light" panose="020B0502040204020203" pitchFamily="34" charset="-122"/>
                <a:ea typeface="微软雅黑 Light" panose="020B0502040204020203" pitchFamily="34" charset="-122"/>
              </a:rPr>
              <a:t>02-</a:t>
            </a:r>
            <a:r>
              <a:rPr lang="en-US" altLang="zh-CN" sz="1100" b="1" dirty="0">
                <a:solidFill>
                  <a:srgbClr val="FF8607"/>
                </a:solidFill>
                <a:latin typeface="微软雅黑 Light" panose="020B0502040204020203" pitchFamily="34" charset="-122"/>
                <a:ea typeface="微软雅黑 Light" panose="020B0502040204020203" pitchFamily="34" charset="-122"/>
              </a:rPr>
              <a:t>082</a:t>
            </a:r>
            <a:r>
              <a:rPr lang="zh-CN" altLang="en-US" sz="1100" dirty="0">
                <a:solidFill>
                  <a:schemeClr val="tx1">
                    <a:lumMod val="65000"/>
                    <a:lumOff val="35000"/>
                  </a:schemeClr>
                </a:solidFill>
                <a:latin typeface="微软雅黑 Light" panose="020B0502040204020203" pitchFamily="34" charset="-122"/>
                <a:ea typeface="微软雅黑 Light" panose="020B0502040204020203" pitchFamily="34" charset="-122"/>
              </a:rPr>
              <a:t>次课：上位机工业协议</a:t>
            </a:r>
            <a:r>
              <a:rPr lang="en-US" altLang="zh-CN" sz="1100" dirty="0">
                <a:solidFill>
                  <a:schemeClr val="tx1">
                    <a:lumMod val="65000"/>
                    <a:lumOff val="35000"/>
                  </a:schemeClr>
                </a:solidFill>
                <a:latin typeface="微软雅黑 Light" panose="020B0502040204020203" pitchFamily="34" charset="-122"/>
                <a:ea typeface="微软雅黑 Light" panose="020B0502040204020203" pitchFamily="34" charset="-122"/>
              </a:rPr>
              <a:t>-Modbus</a:t>
            </a:r>
          </a:p>
          <a:p>
            <a:pPr>
              <a:lnSpc>
                <a:spcPct val="150000"/>
              </a:lnSpc>
            </a:pPr>
            <a:endParaRPr lang="en-US" altLang="zh-CN" sz="14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nSpc>
                <a:spcPct val="150000"/>
              </a:lnSpc>
            </a:pPr>
            <a:r>
              <a:rPr lang="zh-CN" altLang="en-US" sz="1200" dirty="0">
                <a:solidFill>
                  <a:schemeClr val="tx1">
                    <a:lumMod val="75000"/>
                    <a:lumOff val="25000"/>
                  </a:schemeClr>
                </a:solidFill>
                <a:latin typeface="微软雅黑 Light" panose="020B0502040204020203" pitchFamily="34" charset="-122"/>
                <a:ea typeface="微软雅黑 Light" panose="020B0502040204020203" pitchFamily="34" charset="-122"/>
              </a:rPr>
              <a:t>同学们晚上好！！</a:t>
            </a:r>
            <a:endParaRPr lang="en-US" altLang="zh-CN" sz="12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nSpc>
                <a:spcPct val="150000"/>
              </a:lnSpc>
            </a:pPr>
            <a:r>
              <a:rPr lang="zh-CN" altLang="en-US" sz="1200" dirty="0">
                <a:solidFill>
                  <a:schemeClr val="tx1">
                    <a:lumMod val="75000"/>
                    <a:lumOff val="25000"/>
                  </a:schemeClr>
                </a:solidFill>
                <a:latin typeface="微软雅黑 Light" panose="020B0502040204020203" pitchFamily="34" charset="-122"/>
                <a:ea typeface="微软雅黑 Light" panose="020B0502040204020203" pitchFamily="34" charset="-122"/>
              </a:rPr>
              <a:t>今天课程继续介绍关于工业协议</a:t>
            </a:r>
            <a:r>
              <a:rPr lang="en-US" altLang="zh-CN" sz="1200" dirty="0">
                <a:solidFill>
                  <a:schemeClr val="tx1">
                    <a:lumMod val="75000"/>
                    <a:lumOff val="25000"/>
                  </a:schemeClr>
                </a:solidFill>
                <a:latin typeface="微软雅黑 Light" panose="020B0502040204020203" pitchFamily="34" charset="-122"/>
                <a:ea typeface="微软雅黑 Light" panose="020B0502040204020203" pitchFamily="34" charset="-122"/>
              </a:rPr>
              <a:t>Modbus</a:t>
            </a:r>
            <a:r>
              <a:rPr lang="zh-CN" altLang="en-US" sz="1200" dirty="0">
                <a:solidFill>
                  <a:schemeClr val="tx1">
                    <a:lumMod val="75000"/>
                    <a:lumOff val="25000"/>
                  </a:schemeClr>
                </a:solidFill>
                <a:latin typeface="微软雅黑 Light" panose="020B0502040204020203" pitchFamily="34" charset="-122"/>
                <a:ea typeface="微软雅黑 Light" panose="020B0502040204020203" pitchFamily="34" charset="-122"/>
              </a:rPr>
              <a:t>的相关内容，主要处理</a:t>
            </a:r>
            <a:r>
              <a:rPr lang="en-US" altLang="zh-CN" sz="1200" dirty="0">
                <a:solidFill>
                  <a:schemeClr val="tx1">
                    <a:lumMod val="75000"/>
                    <a:lumOff val="25000"/>
                  </a:schemeClr>
                </a:solidFill>
                <a:latin typeface="微软雅黑 Light" panose="020B0502040204020203" pitchFamily="34" charset="-122"/>
                <a:ea typeface="微软雅黑 Light" panose="020B0502040204020203" pitchFamily="34" charset="-122"/>
              </a:rPr>
              <a:t>Modbus</a:t>
            </a:r>
            <a:r>
              <a:rPr lang="zh-CN" altLang="en-US" sz="1200" dirty="0">
                <a:solidFill>
                  <a:schemeClr val="tx1">
                    <a:lumMod val="75000"/>
                    <a:lumOff val="25000"/>
                  </a:schemeClr>
                </a:solidFill>
                <a:latin typeface="微软雅黑 Light" panose="020B0502040204020203" pitchFamily="34" charset="-122"/>
                <a:ea typeface="微软雅黑 Light" panose="020B0502040204020203" pitchFamily="34" charset="-122"/>
              </a:rPr>
              <a:t>通信库的封装与测试。</a:t>
            </a:r>
            <a:endParaRPr lang="en-US" altLang="zh-CN" sz="12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nSpc>
                <a:spcPct val="150000"/>
              </a:lnSpc>
            </a:pPr>
            <a:endParaRPr lang="zh-CN" altLang="en-US" sz="12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nSpc>
                <a:spcPct val="150000"/>
              </a:lnSpc>
            </a:pP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主要内容：</a:t>
            </a:r>
            <a:endPar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nSpc>
                <a:spcPct val="150000"/>
              </a:lnSpc>
            </a:pPr>
            <a:r>
              <a:rPr lang="en-US" altLang="zh-CN" sz="1200" dirty="0">
                <a:solidFill>
                  <a:schemeClr val="tx1">
                    <a:lumMod val="75000"/>
                    <a:lumOff val="25000"/>
                  </a:schemeClr>
                </a:solidFill>
                <a:latin typeface="微软雅黑 Light" panose="020B0502040204020203" pitchFamily="34" charset="-122"/>
                <a:ea typeface="微软雅黑 Light" panose="020B0502040204020203" pitchFamily="34" charset="-122"/>
              </a:rPr>
              <a:t>1</a:t>
            </a:r>
            <a:r>
              <a:rPr lang="zh-CN" altLang="en-US" sz="120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sz="1200" dirty="0" err="1">
                <a:solidFill>
                  <a:schemeClr val="tx1">
                    <a:lumMod val="75000"/>
                    <a:lumOff val="25000"/>
                  </a:schemeClr>
                </a:solidFill>
                <a:latin typeface="微软雅黑 Light" panose="020B0502040204020203" pitchFamily="34" charset="-122"/>
                <a:ea typeface="微软雅黑 Light" panose="020B0502040204020203" pitchFamily="34" charset="-122"/>
              </a:rPr>
              <a:t>ModbusRtu</a:t>
            </a:r>
            <a:r>
              <a:rPr lang="zh-CN" altLang="en-US" sz="1200" dirty="0">
                <a:solidFill>
                  <a:schemeClr val="tx1">
                    <a:lumMod val="75000"/>
                    <a:lumOff val="25000"/>
                  </a:schemeClr>
                </a:solidFill>
                <a:latin typeface="微软雅黑 Light" panose="020B0502040204020203" pitchFamily="34" charset="-122"/>
                <a:ea typeface="微软雅黑 Light" panose="020B0502040204020203" pitchFamily="34" charset="-122"/>
              </a:rPr>
              <a:t>协议公共部分调整</a:t>
            </a:r>
            <a:endParaRPr lang="en-US" altLang="zh-CN" sz="12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nSpc>
                <a:spcPct val="150000"/>
              </a:lnSpc>
            </a:pPr>
            <a:r>
              <a:rPr lang="en-US" altLang="zh-CN" sz="1200" dirty="0">
                <a:solidFill>
                  <a:schemeClr val="tx1">
                    <a:lumMod val="75000"/>
                    <a:lumOff val="25000"/>
                  </a:schemeClr>
                </a:solidFill>
                <a:latin typeface="微软雅黑 Light" panose="020B0502040204020203" pitchFamily="34" charset="-122"/>
                <a:ea typeface="微软雅黑 Light" panose="020B0502040204020203" pitchFamily="34" charset="-122"/>
              </a:rPr>
              <a:t>2</a:t>
            </a:r>
            <a:r>
              <a:rPr lang="zh-CN" altLang="en-US" sz="120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sz="1200" dirty="0" err="1">
                <a:solidFill>
                  <a:schemeClr val="tx1">
                    <a:lumMod val="75000"/>
                    <a:lumOff val="25000"/>
                  </a:schemeClr>
                </a:solidFill>
                <a:latin typeface="微软雅黑 Light" panose="020B0502040204020203" pitchFamily="34" charset="-122"/>
                <a:ea typeface="微软雅黑 Light" panose="020B0502040204020203" pitchFamily="34" charset="-122"/>
              </a:rPr>
              <a:t>ModbusRtuAsicii</a:t>
            </a:r>
            <a:r>
              <a:rPr lang="zh-CN" altLang="en-US" sz="1200" dirty="0">
                <a:solidFill>
                  <a:schemeClr val="tx1">
                    <a:lumMod val="75000"/>
                    <a:lumOff val="25000"/>
                  </a:schemeClr>
                </a:solidFill>
                <a:latin typeface="微软雅黑 Light" panose="020B0502040204020203" pitchFamily="34" charset="-122"/>
                <a:ea typeface="微软雅黑 Light" panose="020B0502040204020203" pitchFamily="34" charset="-122"/>
              </a:rPr>
              <a:t>协议功能完善</a:t>
            </a:r>
            <a:endParaRPr lang="en-US" altLang="zh-CN" sz="12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nSpc>
                <a:spcPct val="150000"/>
              </a:lnSpc>
            </a:pPr>
            <a:r>
              <a:rPr lang="en-US" altLang="zh-CN" sz="1200" dirty="0">
                <a:solidFill>
                  <a:schemeClr val="tx1">
                    <a:lumMod val="75000"/>
                    <a:lumOff val="25000"/>
                  </a:schemeClr>
                </a:solidFill>
                <a:latin typeface="微软雅黑 Light" panose="020B0502040204020203" pitchFamily="34" charset="-122"/>
                <a:ea typeface="微软雅黑 Light" panose="020B0502040204020203" pitchFamily="34" charset="-122"/>
              </a:rPr>
              <a:t>3</a:t>
            </a:r>
            <a:r>
              <a:rPr lang="zh-CN" altLang="en-US" sz="120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sz="1200" dirty="0" err="1">
                <a:solidFill>
                  <a:schemeClr val="tx1">
                    <a:lumMod val="75000"/>
                    <a:lumOff val="25000"/>
                  </a:schemeClr>
                </a:solidFill>
                <a:latin typeface="微软雅黑 Light" panose="020B0502040204020203" pitchFamily="34" charset="-122"/>
                <a:ea typeface="微软雅黑 Light" panose="020B0502040204020203" pitchFamily="34" charset="-122"/>
              </a:rPr>
              <a:t>ModbusAsciiTCP</a:t>
            </a:r>
            <a:r>
              <a:rPr lang="zh-CN" altLang="en-US" sz="1200" dirty="0">
                <a:solidFill>
                  <a:schemeClr val="tx1">
                    <a:lumMod val="75000"/>
                    <a:lumOff val="25000"/>
                  </a:schemeClr>
                </a:solidFill>
                <a:latin typeface="微软雅黑 Light" panose="020B0502040204020203" pitchFamily="34" charset="-122"/>
                <a:ea typeface="微软雅黑 Light" panose="020B0502040204020203" pitchFamily="34" charset="-122"/>
              </a:rPr>
              <a:t>协议功能完善</a:t>
            </a:r>
            <a:endParaRPr lang="en-US" altLang="zh-CN" sz="12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nSpc>
                <a:spcPct val="150000"/>
              </a:lnSpc>
            </a:pPr>
            <a:endParaRPr lang="en-US" altLang="zh-CN" sz="12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nSpc>
                <a:spcPct val="150000"/>
              </a:lnSpc>
            </a:pPr>
            <a:r>
              <a:rPr lang="zh-CN" altLang="en-US" sz="1200" dirty="0">
                <a:solidFill>
                  <a:schemeClr val="tx1">
                    <a:lumMod val="75000"/>
                    <a:lumOff val="25000"/>
                  </a:schemeClr>
                </a:solidFill>
                <a:latin typeface="微软雅黑 Light" panose="020B0502040204020203" pitchFamily="34" charset="-122"/>
                <a:ea typeface="微软雅黑 Light" panose="020B0502040204020203" pitchFamily="34" charset="-122"/>
              </a:rPr>
              <a:t>开始上课</a:t>
            </a:r>
            <a:r>
              <a:rPr lang="en-US" altLang="zh-CN" sz="120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zh-CN" altLang="en-US" sz="1200" dirty="0">
                <a:solidFill>
                  <a:schemeClr val="tx1">
                    <a:lumMod val="75000"/>
                    <a:lumOff val="25000"/>
                  </a:schemeClr>
                </a:solidFill>
                <a:latin typeface="微软雅黑 Light" panose="020B0502040204020203" pitchFamily="34" charset="-122"/>
                <a:ea typeface="微软雅黑 Light" panose="020B0502040204020203" pitchFamily="34" charset="-122"/>
              </a:rPr>
              <a:t>这会能清晰听到我说话   并且看到分享桌面  刷</a:t>
            </a:r>
            <a:r>
              <a:rPr lang="en-US" altLang="zh-CN" sz="1200" dirty="0">
                <a:solidFill>
                  <a:schemeClr val="tx1">
                    <a:lumMod val="75000"/>
                    <a:lumOff val="25000"/>
                  </a:schemeClr>
                </a:solidFill>
                <a:latin typeface="微软雅黑 Light" panose="020B0502040204020203" pitchFamily="34" charset="-122"/>
                <a:ea typeface="微软雅黑 Light" panose="020B0502040204020203" pitchFamily="34" charset="-122"/>
              </a:rPr>
              <a:t>1</a:t>
            </a:r>
          </a:p>
        </p:txBody>
      </p:sp>
      <p:sp>
        <p:nvSpPr>
          <p:cNvPr id="7" name="矩形 6">
            <a:extLst>
              <a:ext uri="{FF2B5EF4-FFF2-40B4-BE49-F238E27FC236}">
                <a16:creationId xmlns:a16="http://schemas.microsoft.com/office/drawing/2014/main" id="{EC817329-5612-4CCE-8FF8-33086446DEED}"/>
              </a:ext>
            </a:extLst>
          </p:cNvPr>
          <p:cNvSpPr/>
          <p:nvPr/>
        </p:nvSpPr>
        <p:spPr>
          <a:xfrm>
            <a:off x="323705" y="4788097"/>
            <a:ext cx="2664185" cy="307264"/>
          </a:xfrm>
          <a:prstGeom prst="rect">
            <a:avLst/>
          </a:prstGeom>
        </p:spPr>
        <p:txBody>
          <a:bodyPr wrap="square">
            <a:spAutoFit/>
          </a:bodyPr>
          <a:lstStyle/>
          <a:p>
            <a:pPr>
              <a:lnSpc>
                <a:spcPct val="150000"/>
              </a:lnSpc>
            </a:pPr>
            <a:r>
              <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rPr>
              <a:t>2022</a:t>
            </a: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年</a:t>
            </a:r>
            <a:r>
              <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rPr>
              <a:t>05</a:t>
            </a: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月</a:t>
            </a:r>
            <a:r>
              <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rPr>
              <a:t>14</a:t>
            </a: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日  周六   </a:t>
            </a:r>
            <a:r>
              <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rPr>
              <a:t>20:00 - 22:00</a:t>
            </a:r>
          </a:p>
        </p:txBody>
      </p:sp>
      <p:sp>
        <p:nvSpPr>
          <p:cNvPr id="8" name="矩形 7">
            <a:extLst>
              <a:ext uri="{FF2B5EF4-FFF2-40B4-BE49-F238E27FC236}">
                <a16:creationId xmlns:a16="http://schemas.microsoft.com/office/drawing/2014/main" id="{70A00886-7B97-48DD-B2C6-7400F8112E18}"/>
              </a:ext>
            </a:extLst>
          </p:cNvPr>
          <p:cNvSpPr/>
          <p:nvPr/>
        </p:nvSpPr>
        <p:spPr>
          <a:xfrm>
            <a:off x="5220046" y="4788097"/>
            <a:ext cx="3894476" cy="307264"/>
          </a:xfrm>
          <a:prstGeom prst="rect">
            <a:avLst/>
          </a:prstGeom>
        </p:spPr>
        <p:txBody>
          <a:bodyPr wrap="square">
            <a:spAutoFit/>
          </a:bodyPr>
          <a:lstStyle/>
          <a:p>
            <a:pPr algn="r">
              <a:lnSpc>
                <a:spcPct val="150000"/>
              </a:lnSpc>
            </a:pP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截止到第</a:t>
            </a:r>
            <a:r>
              <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rPr>
              <a:t>81</a:t>
            </a: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次课到课率：</a:t>
            </a:r>
            <a:r>
              <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rPr>
              <a:t>100% [2</a:t>
            </a: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人</a:t>
            </a:r>
            <a:r>
              <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rPr>
              <a:t>90%-99.9%</a:t>
            </a: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 </a:t>
            </a:r>
            <a:r>
              <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rPr>
              <a:t>[10</a:t>
            </a: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人</a:t>
            </a:r>
            <a:r>
              <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rPr>
              <a:t>]</a:t>
            </a: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矩形 27"/>
          <p:cNvSpPr/>
          <p:nvPr/>
        </p:nvSpPr>
        <p:spPr>
          <a:xfrm>
            <a:off x="335043" y="165412"/>
            <a:ext cx="4164952" cy="369332"/>
          </a:xfrm>
          <a:prstGeom prst="rect">
            <a:avLst/>
          </a:prstGeom>
          <a:noFill/>
          <a:ln w="9525">
            <a:noFill/>
          </a:ln>
        </p:spPr>
        <p:txBody>
          <a:bodyPr wrap="square">
            <a:spAutoFit/>
          </a:bodyPr>
          <a:lstStyle/>
          <a:p>
            <a:r>
              <a:rPr lang="zh-CN" altLang="en-US"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行业标准协议</a:t>
            </a:r>
            <a:endParaRPr lang="en-US" altLang="zh-CN"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endParaRPr>
          </a:p>
        </p:txBody>
      </p:sp>
      <p:sp>
        <p:nvSpPr>
          <p:cNvPr id="2" name="文本框 1"/>
          <p:cNvSpPr txBox="1"/>
          <p:nvPr/>
        </p:nvSpPr>
        <p:spPr>
          <a:xfrm>
            <a:off x="334601" y="627658"/>
            <a:ext cx="8341684" cy="1519134"/>
          </a:xfrm>
          <a:prstGeom prst="rect">
            <a:avLst/>
          </a:prstGeom>
          <a:noFill/>
        </p:spPr>
        <p:txBody>
          <a:bodyPr wrap="square" rtlCol="0">
            <a:spAutoFit/>
          </a:bodyPr>
          <a:lstStyle/>
          <a:p>
            <a:pPr>
              <a:lnSpc>
                <a:spcPct val="150000"/>
              </a:lnSpc>
            </a:pPr>
            <a:r>
              <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rPr>
              <a:t>1</a:t>
            </a: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、了解行业标准通信协议以及意义</a:t>
            </a:r>
            <a:endPar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nSpc>
                <a:spcPct val="150000"/>
              </a:lnSpc>
            </a:pPr>
            <a:r>
              <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rPr>
              <a:t>    - </a:t>
            </a: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通信协议：通信协议是指双方实体完成通信或服务所必须遵循的规则和约定。</a:t>
            </a:r>
            <a:r>
              <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rPr>
              <a:t>Byte[]   </a:t>
            </a: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格式</a:t>
            </a:r>
            <a:endPar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nSpc>
                <a:spcPct val="150000"/>
              </a:lnSpc>
            </a:pPr>
            <a:r>
              <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rPr>
              <a:t>    - </a:t>
            </a: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理解协议的意义：不同通信双方，可能使用不同协议格式     一种    千种     </a:t>
            </a:r>
            <a:r>
              <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rPr>
              <a:t>Modbus</a:t>
            </a: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协议   </a:t>
            </a:r>
            <a:r>
              <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rPr>
              <a:t>80%      </a:t>
            </a: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各种协议    格式</a:t>
            </a:r>
            <a:endPar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nSpc>
                <a:spcPct val="150000"/>
              </a:lnSpc>
            </a:pPr>
            <a:r>
              <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rPr>
              <a:t>                                 </a:t>
            </a: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自定义协议设计</a:t>
            </a:r>
            <a:endPar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nSpc>
                <a:spcPct val="150000"/>
              </a:lnSpc>
            </a:pPr>
            <a:endPar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nSpc>
                <a:spcPct val="150000"/>
              </a:lnSpc>
            </a:pPr>
            <a:r>
              <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rPr>
              <a:t>     </a:t>
            </a: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课程：</a:t>
            </a:r>
            <a:r>
              <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rPr>
              <a:t>Modbus</a:t>
            </a: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rPr>
              <a:t>S7</a:t>
            </a: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sz="1050" dirty="0" err="1">
                <a:solidFill>
                  <a:schemeClr val="tx1">
                    <a:lumMod val="75000"/>
                    <a:lumOff val="25000"/>
                  </a:schemeClr>
                </a:solidFill>
                <a:latin typeface="微软雅黑 Light" panose="020B0502040204020203" pitchFamily="34" charset="-122"/>
                <a:ea typeface="微软雅黑 Light" panose="020B0502040204020203" pitchFamily="34" charset="-122"/>
              </a:rPr>
              <a:t>FinsTCp</a:t>
            </a: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rPr>
              <a:t>MC  QnA-3E   </a:t>
            </a:r>
            <a:endPar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06749293"/>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矩形 27"/>
          <p:cNvSpPr/>
          <p:nvPr/>
        </p:nvSpPr>
        <p:spPr>
          <a:xfrm>
            <a:off x="335043" y="165412"/>
            <a:ext cx="4164952" cy="369332"/>
          </a:xfrm>
          <a:prstGeom prst="rect">
            <a:avLst/>
          </a:prstGeom>
          <a:noFill/>
          <a:ln w="9525">
            <a:noFill/>
          </a:ln>
        </p:spPr>
        <p:txBody>
          <a:bodyPr wrap="square">
            <a:spAutoFit/>
          </a:bodyPr>
          <a:lstStyle/>
          <a:p>
            <a:r>
              <a:rPr lang="en-US" altLang="zh-CN"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Modbus</a:t>
            </a:r>
            <a:r>
              <a:rPr lang="zh-CN" altLang="en-US"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协议</a:t>
            </a:r>
            <a:endParaRPr lang="en-US" altLang="zh-CN"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endParaRPr>
          </a:p>
        </p:txBody>
      </p:sp>
      <p:sp>
        <p:nvSpPr>
          <p:cNvPr id="2" name="文本框 1"/>
          <p:cNvSpPr txBox="1"/>
          <p:nvPr/>
        </p:nvSpPr>
        <p:spPr>
          <a:xfrm>
            <a:off x="334600" y="627658"/>
            <a:ext cx="8557699" cy="2973378"/>
          </a:xfrm>
          <a:prstGeom prst="rect">
            <a:avLst/>
          </a:prstGeom>
          <a:noFill/>
        </p:spPr>
        <p:txBody>
          <a:bodyPr wrap="square" rtlCol="0">
            <a:spAutoFit/>
          </a:bodyPr>
          <a:lstStyle/>
          <a:p>
            <a:pPr>
              <a:lnSpc>
                <a:spcPct val="150000"/>
              </a:lnSpc>
            </a:pPr>
            <a:r>
              <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rPr>
              <a:t>1</a:t>
            </a: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、关于</a:t>
            </a:r>
            <a:r>
              <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rPr>
              <a:t>Modbus</a:t>
            </a: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协议</a:t>
            </a:r>
            <a:endPar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nSpc>
                <a:spcPct val="150000"/>
              </a:lnSpc>
            </a:pPr>
            <a:r>
              <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rPr>
              <a:t>     Modbus</a:t>
            </a: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协议是</a:t>
            </a:r>
            <a:r>
              <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rPr>
              <a:t>MODICON</a:t>
            </a: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（莫迪康）（现施耐德品牌）在</a:t>
            </a:r>
            <a:r>
              <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rPr>
              <a:t>1979</a:t>
            </a: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年开发的，是全球第一个真正用于现场的总线协议；</a:t>
            </a:r>
          </a:p>
          <a:p>
            <a:pPr>
              <a:lnSpc>
                <a:spcPct val="150000"/>
              </a:lnSpc>
            </a:pP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     </a:t>
            </a:r>
            <a:r>
              <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rPr>
              <a:t>Modbus</a:t>
            </a: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协议是应用于电子控制器上的一种通用语言。通过此协议，可以实现控制器相互之间、控制器经由网络和其实设备之间的通信。</a:t>
            </a:r>
            <a:endPar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nSpc>
                <a:spcPct val="150000"/>
              </a:lnSpc>
            </a:pPr>
            <a:endPar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nSpc>
                <a:spcPct val="150000"/>
              </a:lnSpc>
            </a:pPr>
            <a:r>
              <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rPr>
              <a:t>2</a:t>
            </a: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rPr>
              <a:t>Modbus</a:t>
            </a: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特点       协议标准   设备无关</a:t>
            </a:r>
          </a:p>
          <a:p>
            <a:pPr>
              <a:lnSpc>
                <a:spcPct val="150000"/>
              </a:lnSpc>
            </a:pP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     </a:t>
            </a:r>
            <a:r>
              <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rPr>
              <a:t>- </a:t>
            </a: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标准开放、公开发表、无版税要求、无许可证费（没有费用）</a:t>
            </a:r>
          </a:p>
          <a:p>
            <a:pPr>
              <a:lnSpc>
                <a:spcPct val="150000"/>
              </a:lnSpc>
            </a:pP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     </a:t>
            </a:r>
            <a:r>
              <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rPr>
              <a:t>- </a:t>
            </a: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支持多种电气接口（</a:t>
            </a:r>
            <a:r>
              <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rPr>
              <a:t>RS232</a:t>
            </a: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rPr>
              <a:t>RS422</a:t>
            </a: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rPr>
              <a:t>RS485</a:t>
            </a: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rPr>
              <a:t>RJ45</a:t>
            </a: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）；各种介质传输（双绞线、网线）</a:t>
            </a:r>
          </a:p>
          <a:p>
            <a:pPr>
              <a:lnSpc>
                <a:spcPct val="150000"/>
              </a:lnSpc>
            </a:pP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     </a:t>
            </a:r>
            <a:r>
              <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rPr>
              <a:t>- </a:t>
            </a: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格式简单、紧凑、通俗易懂，容易上手（好用）</a:t>
            </a:r>
          </a:p>
          <a:p>
            <a:pPr>
              <a:lnSpc>
                <a:spcPct val="150000"/>
              </a:lnSpc>
            </a:pPr>
            <a:endPar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nSpc>
                <a:spcPct val="150000"/>
              </a:lnSpc>
            </a:pPr>
            <a:r>
              <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rPr>
              <a:t>3</a:t>
            </a: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rPr>
              <a:t>Modbus</a:t>
            </a: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总线通信环境</a:t>
            </a:r>
            <a:endPar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nSpc>
                <a:spcPct val="150000"/>
              </a:lnSpc>
            </a:pPr>
            <a:r>
              <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rPr>
              <a:t>     - </a:t>
            </a: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基本通信结构</a:t>
            </a:r>
            <a:endPar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nSpc>
                <a:spcPct val="150000"/>
              </a:lnSpc>
            </a:pPr>
            <a:r>
              <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rPr>
              <a:t>     - </a:t>
            </a: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从机编码</a:t>
            </a:r>
          </a:p>
        </p:txBody>
      </p:sp>
      <p:pic>
        <p:nvPicPr>
          <p:cNvPr id="1026" name="Picture 2" descr="查看源图像">
            <a:extLst>
              <a:ext uri="{FF2B5EF4-FFF2-40B4-BE49-F238E27FC236}">
                <a16:creationId xmlns:a16="http://schemas.microsoft.com/office/drawing/2014/main" id="{9D53CA57-BA14-4388-9BC7-7DA42E0C7C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725" y="3601036"/>
            <a:ext cx="4174919" cy="142709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查看源图像">
            <a:extLst>
              <a:ext uri="{FF2B5EF4-FFF2-40B4-BE49-F238E27FC236}">
                <a16:creationId xmlns:a16="http://schemas.microsoft.com/office/drawing/2014/main" id="{89351DEE-86F8-46EF-8CB2-B76105227FD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70270" y="2427739"/>
            <a:ext cx="2783385" cy="2600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260000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矩形 27"/>
          <p:cNvSpPr/>
          <p:nvPr/>
        </p:nvSpPr>
        <p:spPr>
          <a:xfrm>
            <a:off x="335043" y="165412"/>
            <a:ext cx="4164952" cy="369332"/>
          </a:xfrm>
          <a:prstGeom prst="rect">
            <a:avLst/>
          </a:prstGeom>
          <a:noFill/>
          <a:ln w="9525">
            <a:noFill/>
          </a:ln>
        </p:spPr>
        <p:txBody>
          <a:bodyPr wrap="square">
            <a:spAutoFit/>
          </a:bodyPr>
          <a:lstStyle/>
          <a:p>
            <a:r>
              <a:rPr lang="en-US" altLang="zh-CN"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Modbus</a:t>
            </a:r>
            <a:r>
              <a:rPr lang="zh-CN" altLang="en-US"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协议</a:t>
            </a:r>
            <a:endParaRPr lang="en-US" altLang="zh-CN"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endParaRPr>
          </a:p>
        </p:txBody>
      </p:sp>
      <p:sp>
        <p:nvSpPr>
          <p:cNvPr id="2" name="文本框 1"/>
          <p:cNvSpPr txBox="1"/>
          <p:nvPr/>
        </p:nvSpPr>
        <p:spPr>
          <a:xfrm>
            <a:off x="334600" y="627658"/>
            <a:ext cx="8557699" cy="4427622"/>
          </a:xfrm>
          <a:prstGeom prst="rect">
            <a:avLst/>
          </a:prstGeom>
          <a:noFill/>
        </p:spPr>
        <p:txBody>
          <a:bodyPr wrap="square" rtlCol="0">
            <a:spAutoFit/>
          </a:bodyPr>
          <a:lstStyle/>
          <a:p>
            <a:pPr>
              <a:lnSpc>
                <a:spcPct val="150000"/>
              </a:lnSpc>
            </a:pPr>
            <a:r>
              <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rPr>
              <a:t>1</a:t>
            </a: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rPr>
              <a:t>Modbus</a:t>
            </a: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通信方式与分类 </a:t>
            </a:r>
            <a:endPar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nSpc>
                <a:spcPct val="150000"/>
              </a:lnSpc>
            </a:pPr>
            <a:r>
              <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rPr>
              <a:t>     - </a:t>
            </a: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串口  </a:t>
            </a:r>
            <a:r>
              <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rPr>
              <a:t>RS485</a:t>
            </a: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（一主多从）：不同的报文格式：</a:t>
            </a:r>
            <a:r>
              <a:rPr lang="en-US" altLang="zh-CN" sz="1050" dirty="0" err="1">
                <a:solidFill>
                  <a:srgbClr val="FF0000"/>
                </a:solidFill>
                <a:latin typeface="微软雅黑 Light" panose="020B0502040204020203" pitchFamily="34" charset="-122"/>
                <a:ea typeface="微软雅黑 Light" panose="020B0502040204020203" pitchFamily="34" charset="-122"/>
              </a:rPr>
              <a:t>ModbusAscii</a:t>
            </a: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rPr>
              <a:t>ASCII</a:t>
            </a: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字符方式进行发送）、</a:t>
            </a:r>
            <a:r>
              <a:rPr lang="en-US" altLang="zh-CN" sz="1050" dirty="0" err="1">
                <a:solidFill>
                  <a:srgbClr val="FF0000"/>
                </a:solidFill>
                <a:latin typeface="微软雅黑 Light" panose="020B0502040204020203" pitchFamily="34" charset="-122"/>
                <a:ea typeface="微软雅黑 Light" panose="020B0502040204020203" pitchFamily="34" charset="-122"/>
              </a:rPr>
              <a:t>ModbusRTU</a:t>
            </a: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rPr>
              <a:t>Remote Terminal  Unit</a:t>
            </a: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a:t>
            </a:r>
            <a:endPar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nSpc>
                <a:spcPct val="150000"/>
              </a:lnSpc>
            </a:pPr>
            <a:r>
              <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rPr>
              <a:t>     - </a:t>
            </a: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以太网（</a:t>
            </a:r>
            <a:r>
              <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rPr>
              <a:t>TCP</a:t>
            </a: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点对点）：</a:t>
            </a:r>
            <a:r>
              <a:rPr lang="en-US" altLang="zh-CN" sz="1050" dirty="0" err="1">
                <a:solidFill>
                  <a:srgbClr val="FF0000"/>
                </a:solidFill>
                <a:latin typeface="微软雅黑 Light" panose="020B0502040204020203" pitchFamily="34" charset="-122"/>
                <a:ea typeface="微软雅黑 Light" panose="020B0502040204020203" pitchFamily="34" charset="-122"/>
              </a:rPr>
              <a:t>ModbusTCP</a:t>
            </a: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sz="1050" dirty="0" err="1">
                <a:solidFill>
                  <a:schemeClr val="tx1">
                    <a:lumMod val="75000"/>
                    <a:lumOff val="25000"/>
                  </a:schemeClr>
                </a:solidFill>
                <a:latin typeface="微软雅黑 Light" panose="020B0502040204020203" pitchFamily="34" charset="-122"/>
                <a:ea typeface="微软雅黑 Light" panose="020B0502040204020203" pitchFamily="34" charset="-122"/>
              </a:rPr>
              <a:t>ModbusUDP</a:t>
            </a:r>
            <a:r>
              <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rPr>
              <a:t>     </a:t>
            </a: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报文格式一样       </a:t>
            </a:r>
            <a:r>
              <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rPr>
              <a:t>RTU over TCP    </a:t>
            </a: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以</a:t>
            </a:r>
            <a:r>
              <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rPr>
              <a:t>TCP</a:t>
            </a: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的方式发送</a:t>
            </a:r>
            <a:r>
              <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rPr>
              <a:t>RTU</a:t>
            </a: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的报文</a:t>
            </a:r>
            <a:endPar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nSpc>
                <a:spcPct val="150000"/>
              </a:lnSpc>
            </a:pPr>
            <a:r>
              <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rPr>
              <a:t>     - </a:t>
            </a: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其他连接方式：设备方支持</a:t>
            </a:r>
            <a:r>
              <a:rPr lang="en-US" altLang="zh-CN" sz="1050" dirty="0" err="1">
                <a:solidFill>
                  <a:schemeClr val="tx1">
                    <a:lumMod val="75000"/>
                    <a:lumOff val="25000"/>
                  </a:schemeClr>
                </a:solidFill>
                <a:latin typeface="微软雅黑 Light" panose="020B0502040204020203" pitchFamily="34" charset="-122"/>
                <a:ea typeface="微软雅黑 Light" panose="020B0502040204020203" pitchFamily="34" charset="-122"/>
              </a:rPr>
              <a:t>ModbusRTU</a:t>
            </a:r>
            <a:r>
              <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rPr>
              <a:t>   </a:t>
            </a: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可以：关心</a:t>
            </a:r>
            <a:r>
              <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rPr>
              <a:t>1</a:t>
            </a: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、能不能把</a:t>
            </a:r>
            <a:r>
              <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rPr>
              <a:t>byte[]</a:t>
            </a: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发送过去，</a:t>
            </a:r>
            <a:r>
              <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rPr>
              <a:t>2</a:t>
            </a: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、接收到的报文能不能解析</a:t>
            </a:r>
            <a:endPar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nSpc>
                <a:spcPct val="150000"/>
              </a:lnSpc>
            </a:pPr>
            <a:endPar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nSpc>
                <a:spcPct val="150000"/>
              </a:lnSpc>
            </a:pPr>
            <a:r>
              <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rPr>
              <a:t>2</a:t>
            </a: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rPr>
              <a:t>Modbus</a:t>
            </a: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协议下的数据存储</a:t>
            </a:r>
          </a:p>
          <a:p>
            <a:pPr>
              <a:lnSpc>
                <a:spcPct val="150000"/>
              </a:lnSpc>
            </a:pP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     </a:t>
            </a:r>
            <a:r>
              <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rPr>
              <a:t>- </a:t>
            </a: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数据存储中的位</a:t>
            </a:r>
            <a:r>
              <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rPr>
              <a:t>bit  (bool)</a:t>
            </a: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、字节</a:t>
            </a:r>
            <a:r>
              <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rPr>
              <a:t>byte</a:t>
            </a: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rPr>
              <a:t>8</a:t>
            </a: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个位）、字</a:t>
            </a:r>
            <a:r>
              <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rPr>
              <a:t>Word</a:t>
            </a: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rPr>
              <a:t>2</a:t>
            </a: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个字节，</a:t>
            </a:r>
            <a:r>
              <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rPr>
              <a:t>16</a:t>
            </a: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位）、双字</a:t>
            </a:r>
            <a:r>
              <a:rPr lang="en-US" altLang="zh-CN" sz="1050" dirty="0" err="1">
                <a:solidFill>
                  <a:schemeClr val="tx1">
                    <a:lumMod val="75000"/>
                    <a:lumOff val="25000"/>
                  </a:schemeClr>
                </a:solidFill>
                <a:latin typeface="微软雅黑 Light" panose="020B0502040204020203" pitchFamily="34" charset="-122"/>
                <a:ea typeface="微软雅黑 Light" panose="020B0502040204020203" pitchFamily="34" charset="-122"/>
              </a:rPr>
              <a:t>DWord</a:t>
            </a: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rPr>
              <a:t>2</a:t>
            </a: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个字，</a:t>
            </a:r>
            <a:r>
              <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rPr>
              <a:t>4</a:t>
            </a: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个字节，</a:t>
            </a:r>
            <a:r>
              <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rPr>
              <a:t>32</a:t>
            </a: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位），</a:t>
            </a:r>
            <a:r>
              <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rPr>
              <a:t>C#</a:t>
            </a: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中的数据显示：数据类型、显示格式</a:t>
            </a:r>
            <a:endPar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nSpc>
                <a:spcPct val="150000"/>
              </a:lnSpc>
            </a:pP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     </a:t>
            </a:r>
            <a:r>
              <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rPr>
              <a:t>- </a:t>
            </a: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内存分区与功能：硬盘分区   通信     点位   哪个寄存器       数据库实例    多个表   多个字段    </a:t>
            </a:r>
            <a:r>
              <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rPr>
              <a:t>CRUD</a:t>
            </a:r>
          </a:p>
          <a:p>
            <a:pPr>
              <a:lnSpc>
                <a:spcPct val="150000"/>
              </a:lnSpc>
            </a:pPr>
            <a:endPar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nSpc>
                <a:spcPct val="150000"/>
              </a:lnSpc>
            </a:pPr>
            <a:endPar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nSpc>
                <a:spcPct val="150000"/>
              </a:lnSpc>
            </a:pPr>
            <a:endPar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nSpc>
                <a:spcPct val="150000"/>
              </a:lnSpc>
            </a:pPr>
            <a:endPar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nSpc>
                <a:spcPct val="150000"/>
              </a:lnSpc>
            </a:pPr>
            <a:endPar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nSpc>
                <a:spcPct val="150000"/>
              </a:lnSpc>
            </a:pPr>
            <a:endPar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nSpc>
                <a:spcPct val="150000"/>
              </a:lnSpc>
            </a:pPr>
            <a:endPar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nSpc>
                <a:spcPct val="150000"/>
              </a:lnSpc>
            </a:pPr>
            <a:r>
              <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rPr>
              <a:t>3</a:t>
            </a: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、操作存储区的命令：</a:t>
            </a:r>
            <a:endPar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nSpc>
                <a:spcPct val="150000"/>
              </a:lnSpc>
            </a:pPr>
            <a:r>
              <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rPr>
              <a:t>      </a:t>
            </a: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功能码：</a:t>
            </a:r>
            <a:r>
              <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rPr>
              <a:t>01</a:t>
            </a: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rPr>
              <a:t>02</a:t>
            </a: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rPr>
              <a:t>03</a:t>
            </a: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rPr>
              <a:t>04</a:t>
            </a: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rPr>
              <a:t>05</a:t>
            </a: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rPr>
              <a:t>06</a:t>
            </a: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rPr>
              <a:t>15</a:t>
            </a: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rPr>
              <a:t>16</a:t>
            </a:r>
            <a:endPar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graphicFrame>
        <p:nvGraphicFramePr>
          <p:cNvPr id="6" name="表格 5">
            <a:extLst>
              <a:ext uri="{FF2B5EF4-FFF2-40B4-BE49-F238E27FC236}">
                <a16:creationId xmlns:a16="http://schemas.microsoft.com/office/drawing/2014/main" id="{0405DC92-12A7-49E3-9045-3EC82C8A221F}"/>
              </a:ext>
            </a:extLst>
          </p:cNvPr>
          <p:cNvGraphicFramePr>
            <a:graphicFrameLocks noGrp="1"/>
          </p:cNvGraphicFramePr>
          <p:nvPr>
            <p:extLst>
              <p:ext uri="{D42A27DB-BD31-4B8C-83A1-F6EECF244321}">
                <p14:modId xmlns:p14="http://schemas.microsoft.com/office/powerpoint/2010/main" val="601718609"/>
              </p:ext>
            </p:extLst>
          </p:nvPr>
        </p:nvGraphicFramePr>
        <p:xfrm>
          <a:off x="706771" y="2931775"/>
          <a:ext cx="8102629" cy="1335080"/>
        </p:xfrm>
        <a:graphic>
          <a:graphicData uri="http://schemas.openxmlformats.org/drawingml/2006/table">
            <a:tbl>
              <a:tblPr>
                <a:tableStyleId>{5C22544A-7EE6-4342-B048-85BDC9FD1C3A}</a:tableStyleId>
              </a:tblPr>
              <a:tblGrid>
                <a:gridCol w="769014">
                  <a:extLst>
                    <a:ext uri="{9D8B030D-6E8A-4147-A177-3AD203B41FA5}">
                      <a16:colId xmlns:a16="http://schemas.microsoft.com/office/drawing/2014/main" val="2949793412"/>
                    </a:ext>
                  </a:extLst>
                </a:gridCol>
                <a:gridCol w="936065">
                  <a:extLst>
                    <a:ext uri="{9D8B030D-6E8A-4147-A177-3AD203B41FA5}">
                      <a16:colId xmlns:a16="http://schemas.microsoft.com/office/drawing/2014/main" val="3667434548"/>
                    </a:ext>
                  </a:extLst>
                </a:gridCol>
                <a:gridCol w="1080075">
                  <a:extLst>
                    <a:ext uri="{9D8B030D-6E8A-4147-A177-3AD203B41FA5}">
                      <a16:colId xmlns:a16="http://schemas.microsoft.com/office/drawing/2014/main" val="910577376"/>
                    </a:ext>
                  </a:extLst>
                </a:gridCol>
                <a:gridCol w="936065">
                  <a:extLst>
                    <a:ext uri="{9D8B030D-6E8A-4147-A177-3AD203B41FA5}">
                      <a16:colId xmlns:a16="http://schemas.microsoft.com/office/drawing/2014/main" val="3023538649"/>
                    </a:ext>
                  </a:extLst>
                </a:gridCol>
                <a:gridCol w="2880200">
                  <a:extLst>
                    <a:ext uri="{9D8B030D-6E8A-4147-A177-3AD203B41FA5}">
                      <a16:colId xmlns:a16="http://schemas.microsoft.com/office/drawing/2014/main" val="4084511359"/>
                    </a:ext>
                  </a:extLst>
                </a:gridCol>
                <a:gridCol w="1501210">
                  <a:extLst>
                    <a:ext uri="{9D8B030D-6E8A-4147-A177-3AD203B41FA5}">
                      <a16:colId xmlns:a16="http://schemas.microsoft.com/office/drawing/2014/main" val="507516708"/>
                    </a:ext>
                  </a:extLst>
                </a:gridCol>
              </a:tblGrid>
              <a:tr h="267016">
                <a:tc>
                  <a:txBody>
                    <a:bodyPr/>
                    <a:lstStyle/>
                    <a:p>
                      <a:pPr algn="ctr" fontAlgn="ctr"/>
                      <a:r>
                        <a:rPr lang="zh-CN" altLang="en-US" sz="800" b="0" i="0" u="none" strike="noStrike" dirty="0">
                          <a:solidFill>
                            <a:schemeClr val="bg1"/>
                          </a:solidFill>
                          <a:effectLst/>
                          <a:latin typeface="+mn-lt"/>
                          <a:ea typeface="等线" panose="02010600030101010101" pitchFamily="2" charset="-122"/>
                        </a:rPr>
                        <a:t>存储区</a:t>
                      </a:r>
                    </a:p>
                  </a:txBody>
                  <a:tcPr marL="6818" marR="6818" marT="6818" marB="0" anchor="ctr">
                    <a:solidFill>
                      <a:srgbClr val="FF8607"/>
                    </a:solidFill>
                  </a:tcPr>
                </a:tc>
                <a:tc>
                  <a:txBody>
                    <a:bodyPr/>
                    <a:lstStyle/>
                    <a:p>
                      <a:pPr algn="ctr" fontAlgn="ctr"/>
                      <a:r>
                        <a:rPr lang="zh-CN" altLang="en-US" sz="800" u="none" strike="noStrike" dirty="0">
                          <a:solidFill>
                            <a:schemeClr val="bg1"/>
                          </a:solidFill>
                          <a:effectLst/>
                          <a:latin typeface="+mn-lt"/>
                        </a:rPr>
                        <a:t>对象类型</a:t>
                      </a:r>
                      <a:endParaRPr lang="zh-CN" altLang="en-US" sz="800" b="0" i="0" u="none" strike="noStrike" dirty="0">
                        <a:solidFill>
                          <a:schemeClr val="bg1"/>
                        </a:solidFill>
                        <a:effectLst/>
                        <a:latin typeface="+mn-lt"/>
                        <a:ea typeface="等线" panose="02010600030101010101" pitchFamily="2" charset="-122"/>
                      </a:endParaRPr>
                    </a:p>
                  </a:txBody>
                  <a:tcPr marL="6818" marR="6818" marT="6818" marB="0" anchor="ctr">
                    <a:solidFill>
                      <a:srgbClr val="FF8607"/>
                    </a:solidFill>
                  </a:tcPr>
                </a:tc>
                <a:tc>
                  <a:txBody>
                    <a:bodyPr/>
                    <a:lstStyle/>
                    <a:p>
                      <a:pPr algn="ctr" fontAlgn="ctr"/>
                      <a:r>
                        <a:rPr lang="zh-CN" altLang="en-US" sz="800" u="none" strike="noStrike" dirty="0">
                          <a:solidFill>
                            <a:schemeClr val="bg1"/>
                          </a:solidFill>
                          <a:effectLst/>
                          <a:latin typeface="+mn-lt"/>
                        </a:rPr>
                        <a:t>访问类型（针对程序）</a:t>
                      </a:r>
                      <a:endParaRPr lang="zh-CN" altLang="en-US" sz="800" b="0" i="0" u="none" strike="noStrike" dirty="0">
                        <a:solidFill>
                          <a:schemeClr val="bg1"/>
                        </a:solidFill>
                        <a:effectLst/>
                        <a:latin typeface="+mn-lt"/>
                        <a:ea typeface="等线" panose="02010600030101010101" pitchFamily="2" charset="-122"/>
                      </a:endParaRPr>
                    </a:p>
                  </a:txBody>
                  <a:tcPr marL="6818" marR="6818" marT="6818" marB="0" anchor="ctr">
                    <a:solidFill>
                      <a:srgbClr val="FF8607"/>
                    </a:solidFill>
                  </a:tcPr>
                </a:tc>
                <a:tc>
                  <a:txBody>
                    <a:bodyPr/>
                    <a:lstStyle/>
                    <a:p>
                      <a:pPr algn="ctr" fontAlgn="ctr"/>
                      <a:r>
                        <a:rPr lang="zh-CN" altLang="en-US" sz="800" b="0" i="0" u="none" strike="noStrike" dirty="0">
                          <a:solidFill>
                            <a:schemeClr val="bg1"/>
                          </a:solidFill>
                          <a:effectLst/>
                          <a:latin typeface="+mn-lt"/>
                          <a:ea typeface="等线" panose="02010600030101010101" pitchFamily="2" charset="-122"/>
                        </a:rPr>
                        <a:t>存储区标识</a:t>
                      </a:r>
                    </a:p>
                  </a:txBody>
                  <a:tcPr marL="6818" marR="6818" marT="6818" marB="0" anchor="ctr">
                    <a:solidFill>
                      <a:srgbClr val="FF8607"/>
                    </a:solidFill>
                  </a:tcPr>
                </a:tc>
                <a:tc>
                  <a:txBody>
                    <a:bodyPr/>
                    <a:lstStyle/>
                    <a:p>
                      <a:pPr algn="l" fontAlgn="ctr"/>
                      <a:r>
                        <a:rPr lang="zh-CN" altLang="en-US" sz="800" u="none" strike="noStrike" dirty="0">
                          <a:solidFill>
                            <a:schemeClr val="bg1"/>
                          </a:solidFill>
                          <a:effectLst/>
                          <a:latin typeface="+mn-lt"/>
                        </a:rPr>
                        <a:t>说明</a:t>
                      </a:r>
                      <a:endParaRPr lang="zh-CN" altLang="en-US" sz="800" b="0" i="0" u="none" strike="noStrike" dirty="0">
                        <a:solidFill>
                          <a:schemeClr val="bg1"/>
                        </a:solidFill>
                        <a:effectLst/>
                        <a:latin typeface="+mn-lt"/>
                        <a:ea typeface="等线" panose="02010600030101010101" pitchFamily="2" charset="-122"/>
                      </a:endParaRPr>
                    </a:p>
                  </a:txBody>
                  <a:tcPr marL="6818" marR="6818" marT="6818" marB="0" anchor="ctr">
                    <a:solidFill>
                      <a:srgbClr val="FF8607"/>
                    </a:solidFill>
                  </a:tcPr>
                </a:tc>
                <a:tc>
                  <a:txBody>
                    <a:bodyPr/>
                    <a:lstStyle/>
                    <a:p>
                      <a:pPr algn="ctr" fontAlgn="ctr"/>
                      <a:r>
                        <a:rPr lang="zh-CN" altLang="en-US" sz="800" b="0" i="0" u="none" strike="noStrike" dirty="0">
                          <a:solidFill>
                            <a:schemeClr val="bg1"/>
                          </a:solidFill>
                          <a:effectLst/>
                          <a:latin typeface="+mn-lt"/>
                          <a:ea typeface="等线" panose="02010600030101010101" pitchFamily="2" charset="-122"/>
                        </a:rPr>
                        <a:t>可用功能码</a:t>
                      </a:r>
                    </a:p>
                  </a:txBody>
                  <a:tcPr marL="6818" marR="6818" marT="6818" marB="0" anchor="ctr">
                    <a:solidFill>
                      <a:srgbClr val="FF8607"/>
                    </a:solidFill>
                  </a:tcPr>
                </a:tc>
                <a:extLst>
                  <a:ext uri="{0D108BD9-81ED-4DB2-BD59-A6C34878D82A}">
                    <a16:rowId xmlns:a16="http://schemas.microsoft.com/office/drawing/2014/main" val="1672013015"/>
                  </a:ext>
                </a:extLst>
              </a:tr>
              <a:tr h="267016">
                <a:tc>
                  <a:txBody>
                    <a:bodyPr/>
                    <a:lstStyle/>
                    <a:p>
                      <a:pPr algn="ctr" fontAlgn="ctr"/>
                      <a:r>
                        <a:rPr lang="zh-CN" altLang="en-US" sz="800" u="none" strike="noStrike" dirty="0">
                          <a:solidFill>
                            <a:schemeClr val="tx1">
                              <a:lumMod val="75000"/>
                              <a:lumOff val="25000"/>
                            </a:schemeClr>
                          </a:solidFill>
                          <a:effectLst/>
                          <a:latin typeface="+mn-lt"/>
                        </a:rPr>
                        <a:t>线圈状态</a:t>
                      </a:r>
                      <a:endParaRPr lang="zh-CN" altLang="en-US" sz="800" b="0" i="0" u="none" strike="noStrike" dirty="0">
                        <a:solidFill>
                          <a:schemeClr val="tx1">
                            <a:lumMod val="75000"/>
                            <a:lumOff val="25000"/>
                          </a:schemeClr>
                        </a:solidFill>
                        <a:effectLst/>
                        <a:latin typeface="+mn-lt"/>
                        <a:ea typeface="等线" panose="02010600030101010101" pitchFamily="2" charset="-122"/>
                      </a:endParaRPr>
                    </a:p>
                  </a:txBody>
                  <a:tcPr marL="6818" marR="6818" marT="6818" marB="0" anchor="ctr"/>
                </a:tc>
                <a:tc>
                  <a:txBody>
                    <a:bodyPr/>
                    <a:lstStyle/>
                    <a:p>
                      <a:pPr algn="ctr" fontAlgn="ctr"/>
                      <a:r>
                        <a:rPr lang="zh-CN" altLang="en-US" sz="800" u="none" strike="noStrike" dirty="0">
                          <a:solidFill>
                            <a:schemeClr val="tx1">
                              <a:lumMod val="75000"/>
                              <a:lumOff val="25000"/>
                            </a:schemeClr>
                          </a:solidFill>
                          <a:effectLst/>
                          <a:latin typeface="+mn-lt"/>
                        </a:rPr>
                        <a:t>单个</a:t>
                      </a:r>
                      <a:r>
                        <a:rPr lang="en-US" sz="800" u="none" strike="noStrike" dirty="0">
                          <a:solidFill>
                            <a:schemeClr val="tx1">
                              <a:lumMod val="75000"/>
                              <a:lumOff val="25000"/>
                            </a:schemeClr>
                          </a:solidFill>
                          <a:effectLst/>
                          <a:latin typeface="+mn-lt"/>
                        </a:rPr>
                        <a:t>bit</a:t>
                      </a:r>
                      <a:endParaRPr lang="en-US" sz="800" b="0" i="0" u="none" strike="noStrike" dirty="0">
                        <a:solidFill>
                          <a:schemeClr val="tx1">
                            <a:lumMod val="75000"/>
                            <a:lumOff val="25000"/>
                          </a:schemeClr>
                        </a:solidFill>
                        <a:effectLst/>
                        <a:latin typeface="+mn-lt"/>
                        <a:ea typeface="等线" panose="02010600030101010101" pitchFamily="2" charset="-122"/>
                      </a:endParaRPr>
                    </a:p>
                  </a:txBody>
                  <a:tcPr marL="6818" marR="6818" marT="6818" marB="0" anchor="ctr"/>
                </a:tc>
                <a:tc>
                  <a:txBody>
                    <a:bodyPr/>
                    <a:lstStyle/>
                    <a:p>
                      <a:pPr algn="ctr" fontAlgn="ctr"/>
                      <a:r>
                        <a:rPr lang="zh-CN" altLang="en-US" sz="800" u="none" strike="noStrike" dirty="0">
                          <a:solidFill>
                            <a:schemeClr val="tx1">
                              <a:lumMod val="75000"/>
                              <a:lumOff val="25000"/>
                            </a:schemeClr>
                          </a:solidFill>
                          <a:effectLst/>
                          <a:latin typeface="+mn-lt"/>
                        </a:rPr>
                        <a:t>读写</a:t>
                      </a:r>
                      <a:endParaRPr lang="zh-CN" altLang="en-US" sz="800" b="0" i="0" u="none" strike="noStrike" dirty="0">
                        <a:solidFill>
                          <a:schemeClr val="tx1">
                            <a:lumMod val="75000"/>
                            <a:lumOff val="25000"/>
                          </a:schemeClr>
                        </a:solidFill>
                        <a:effectLst/>
                        <a:latin typeface="+mn-lt"/>
                        <a:ea typeface="等线" panose="02010600030101010101" pitchFamily="2" charset="-122"/>
                      </a:endParaRPr>
                    </a:p>
                  </a:txBody>
                  <a:tcPr marL="6818" marR="6818" marT="6818" marB="0" anchor="ctr"/>
                </a:tc>
                <a:tc>
                  <a:txBody>
                    <a:bodyPr/>
                    <a:lstStyle/>
                    <a:p>
                      <a:pPr marL="0" marR="0" lvl="0" indent="0" algn="ctr" defTabSz="914400" eaLnBrk="1" fontAlgn="ctr" latinLnBrk="0" hangingPunct="1">
                        <a:lnSpc>
                          <a:spcPct val="100000"/>
                        </a:lnSpc>
                        <a:spcBef>
                          <a:spcPct val="0"/>
                        </a:spcBef>
                        <a:spcAft>
                          <a:spcPct val="0"/>
                        </a:spcAft>
                        <a:buClrTx/>
                        <a:buSzTx/>
                        <a:buFont typeface="Arial" panose="020B0604020202020204" pitchFamily="34" charset="0"/>
                        <a:buNone/>
                        <a:tabLst/>
                        <a:defRPr/>
                      </a:pPr>
                      <a:r>
                        <a:rPr lang="en-US" altLang="zh-CN" sz="800" b="0" i="0" u="none" strike="noStrike" dirty="0">
                          <a:solidFill>
                            <a:schemeClr val="tx1">
                              <a:lumMod val="75000"/>
                              <a:lumOff val="25000"/>
                            </a:schemeClr>
                          </a:solidFill>
                          <a:effectLst/>
                          <a:latin typeface="+mn-lt"/>
                          <a:ea typeface="等线" panose="02010600030101010101" pitchFamily="2" charset="-122"/>
                        </a:rPr>
                        <a:t>0XXXX</a:t>
                      </a:r>
                      <a:endParaRPr lang="zh-CN" altLang="en-US" sz="800" b="0" i="0" u="none" strike="noStrike" dirty="0">
                        <a:solidFill>
                          <a:schemeClr val="tx1">
                            <a:lumMod val="75000"/>
                            <a:lumOff val="25000"/>
                          </a:schemeClr>
                        </a:solidFill>
                        <a:effectLst/>
                        <a:latin typeface="+mn-lt"/>
                        <a:ea typeface="等线" panose="02010600030101010101" pitchFamily="2" charset="-122"/>
                      </a:endParaRPr>
                    </a:p>
                  </a:txBody>
                  <a:tcPr marL="6818" marR="6818" marT="6818" marB="0" anchor="ctr"/>
                </a:tc>
                <a:tc>
                  <a:txBody>
                    <a:bodyPr/>
                    <a:lstStyle/>
                    <a:p>
                      <a:pPr marL="0" marR="0" lvl="0" indent="0" algn="l" defTabSz="914400" eaLnBrk="1" fontAlgn="ctr" latinLnBrk="0" hangingPunct="1">
                        <a:lnSpc>
                          <a:spcPct val="100000"/>
                        </a:lnSpc>
                        <a:spcBef>
                          <a:spcPct val="0"/>
                        </a:spcBef>
                        <a:spcAft>
                          <a:spcPct val="0"/>
                        </a:spcAft>
                        <a:buClrTx/>
                        <a:buSzTx/>
                        <a:buFont typeface="Arial" panose="020B0604020202020204" pitchFamily="34" charset="0"/>
                        <a:buNone/>
                        <a:tabLst/>
                        <a:defRPr/>
                      </a:pPr>
                      <a:r>
                        <a:rPr lang="zh-CN" altLang="en-US" sz="800" u="none" strike="noStrike" dirty="0">
                          <a:solidFill>
                            <a:schemeClr val="tx1">
                              <a:lumMod val="75000"/>
                              <a:lumOff val="25000"/>
                            </a:schemeClr>
                          </a:solidFill>
                          <a:effectLst/>
                          <a:latin typeface="+mn-lt"/>
                        </a:rPr>
                        <a:t>通过应用程序改变这种类型数据</a:t>
                      </a:r>
                      <a:endParaRPr lang="zh-CN" altLang="en-US" sz="800" b="0" i="0" u="none" strike="noStrike" dirty="0">
                        <a:solidFill>
                          <a:schemeClr val="tx1">
                            <a:lumMod val="75000"/>
                            <a:lumOff val="25000"/>
                          </a:schemeClr>
                        </a:solidFill>
                        <a:effectLst/>
                        <a:latin typeface="+mn-lt"/>
                        <a:ea typeface="等线" panose="02010600030101010101" pitchFamily="2" charset="-122"/>
                      </a:endParaRPr>
                    </a:p>
                  </a:txBody>
                  <a:tcPr marL="6818" marR="6818" marT="6818" marB="0" anchor="ctr"/>
                </a:tc>
                <a:tc>
                  <a:txBody>
                    <a:bodyPr/>
                    <a:lstStyle/>
                    <a:p>
                      <a:pPr marL="0" marR="0" lvl="0" indent="0" algn="ctr" defTabSz="914400" eaLnBrk="1" fontAlgn="ctr" latinLnBrk="0" hangingPunct="1">
                        <a:lnSpc>
                          <a:spcPct val="100000"/>
                        </a:lnSpc>
                        <a:spcBef>
                          <a:spcPct val="0"/>
                        </a:spcBef>
                        <a:spcAft>
                          <a:spcPct val="0"/>
                        </a:spcAft>
                        <a:buClrTx/>
                        <a:buSzTx/>
                        <a:buFont typeface="Arial" panose="020B0604020202020204" pitchFamily="34" charset="0"/>
                        <a:buNone/>
                        <a:tabLst/>
                        <a:defRPr/>
                      </a:pPr>
                      <a:r>
                        <a:rPr lang="en-US" altLang="zh-CN" sz="800" u="none" strike="noStrike" dirty="0">
                          <a:solidFill>
                            <a:schemeClr val="tx1">
                              <a:lumMod val="75000"/>
                              <a:lumOff val="25000"/>
                            </a:schemeClr>
                          </a:solidFill>
                          <a:effectLst/>
                          <a:latin typeface="+mn-lt"/>
                        </a:rPr>
                        <a:t>01 05 15</a:t>
                      </a:r>
                      <a:endParaRPr lang="zh-CN" altLang="en-US" sz="800" b="0" i="0" u="none" strike="noStrike" dirty="0">
                        <a:solidFill>
                          <a:schemeClr val="tx1">
                            <a:lumMod val="75000"/>
                            <a:lumOff val="25000"/>
                          </a:schemeClr>
                        </a:solidFill>
                        <a:effectLst/>
                        <a:latin typeface="+mn-lt"/>
                        <a:ea typeface="等线" panose="02010600030101010101" pitchFamily="2" charset="-122"/>
                      </a:endParaRPr>
                    </a:p>
                  </a:txBody>
                  <a:tcPr marL="6818" marR="6818" marT="6818" marB="0" anchor="ctr"/>
                </a:tc>
                <a:extLst>
                  <a:ext uri="{0D108BD9-81ED-4DB2-BD59-A6C34878D82A}">
                    <a16:rowId xmlns:a16="http://schemas.microsoft.com/office/drawing/2014/main" val="2024260487"/>
                  </a:ext>
                </a:extLst>
              </a:tr>
              <a:tr h="267016">
                <a:tc>
                  <a:txBody>
                    <a:bodyPr/>
                    <a:lstStyle/>
                    <a:p>
                      <a:pPr algn="ctr" fontAlgn="ctr"/>
                      <a:r>
                        <a:rPr lang="zh-CN" altLang="en-US" sz="800" u="none" strike="noStrike" dirty="0">
                          <a:solidFill>
                            <a:schemeClr val="tx1">
                              <a:lumMod val="75000"/>
                              <a:lumOff val="25000"/>
                            </a:schemeClr>
                          </a:solidFill>
                          <a:effectLst/>
                          <a:latin typeface="+mn-lt"/>
                        </a:rPr>
                        <a:t>输入线圈</a:t>
                      </a:r>
                      <a:endParaRPr lang="zh-CN" altLang="en-US" sz="800" b="0" i="0" u="none" strike="noStrike" dirty="0">
                        <a:solidFill>
                          <a:schemeClr val="tx1">
                            <a:lumMod val="75000"/>
                            <a:lumOff val="25000"/>
                          </a:schemeClr>
                        </a:solidFill>
                        <a:effectLst/>
                        <a:latin typeface="+mn-lt"/>
                        <a:ea typeface="等线" panose="02010600030101010101" pitchFamily="2" charset="-122"/>
                      </a:endParaRPr>
                    </a:p>
                  </a:txBody>
                  <a:tcPr marL="6818" marR="6818" marT="6818" marB="0" anchor="ctr"/>
                </a:tc>
                <a:tc>
                  <a:txBody>
                    <a:bodyPr/>
                    <a:lstStyle/>
                    <a:p>
                      <a:pPr algn="ctr" fontAlgn="ctr"/>
                      <a:r>
                        <a:rPr lang="zh-CN" altLang="en-US" sz="800" u="none" strike="noStrike" dirty="0">
                          <a:solidFill>
                            <a:schemeClr val="tx1">
                              <a:lumMod val="75000"/>
                              <a:lumOff val="25000"/>
                            </a:schemeClr>
                          </a:solidFill>
                          <a:effectLst/>
                          <a:latin typeface="+mn-lt"/>
                        </a:rPr>
                        <a:t>单个</a:t>
                      </a:r>
                      <a:r>
                        <a:rPr lang="en-US" sz="800" u="none" strike="noStrike" dirty="0">
                          <a:solidFill>
                            <a:schemeClr val="tx1">
                              <a:lumMod val="75000"/>
                              <a:lumOff val="25000"/>
                            </a:schemeClr>
                          </a:solidFill>
                          <a:effectLst/>
                          <a:latin typeface="+mn-lt"/>
                        </a:rPr>
                        <a:t>bit</a:t>
                      </a:r>
                      <a:endParaRPr lang="en-US" sz="800" b="0" i="0" u="none" strike="noStrike" dirty="0">
                        <a:solidFill>
                          <a:schemeClr val="tx1">
                            <a:lumMod val="75000"/>
                            <a:lumOff val="25000"/>
                          </a:schemeClr>
                        </a:solidFill>
                        <a:effectLst/>
                        <a:latin typeface="+mn-lt"/>
                        <a:ea typeface="等线" panose="02010600030101010101" pitchFamily="2" charset="-122"/>
                      </a:endParaRPr>
                    </a:p>
                  </a:txBody>
                  <a:tcPr marL="6818" marR="6818" marT="6818" marB="0" anchor="ctr"/>
                </a:tc>
                <a:tc>
                  <a:txBody>
                    <a:bodyPr/>
                    <a:lstStyle/>
                    <a:p>
                      <a:pPr algn="ctr" fontAlgn="ctr"/>
                      <a:r>
                        <a:rPr lang="zh-CN" altLang="en-US" sz="800" u="none" strike="noStrike" dirty="0">
                          <a:solidFill>
                            <a:schemeClr val="tx1">
                              <a:lumMod val="75000"/>
                              <a:lumOff val="25000"/>
                            </a:schemeClr>
                          </a:solidFill>
                          <a:effectLst/>
                          <a:latin typeface="+mn-lt"/>
                        </a:rPr>
                        <a:t>只读</a:t>
                      </a:r>
                      <a:endParaRPr lang="zh-CN" altLang="en-US" sz="800" b="0" i="0" u="none" strike="noStrike" dirty="0">
                        <a:solidFill>
                          <a:schemeClr val="tx1">
                            <a:lumMod val="75000"/>
                            <a:lumOff val="25000"/>
                          </a:schemeClr>
                        </a:solidFill>
                        <a:effectLst/>
                        <a:latin typeface="+mn-lt"/>
                        <a:ea typeface="等线" panose="02010600030101010101" pitchFamily="2" charset="-122"/>
                      </a:endParaRPr>
                    </a:p>
                  </a:txBody>
                  <a:tcPr marL="6818" marR="6818" marT="6818" marB="0" anchor="ctr"/>
                </a:tc>
                <a:tc>
                  <a:txBody>
                    <a:bodyPr/>
                    <a:lstStyle/>
                    <a:p>
                      <a:pPr algn="ctr" fontAlgn="ctr"/>
                      <a:r>
                        <a:rPr lang="en-US" altLang="zh-CN" sz="800" b="0" i="0" u="none" strike="noStrike" dirty="0">
                          <a:solidFill>
                            <a:schemeClr val="tx1">
                              <a:lumMod val="75000"/>
                              <a:lumOff val="25000"/>
                            </a:schemeClr>
                          </a:solidFill>
                          <a:effectLst/>
                          <a:latin typeface="+mn-lt"/>
                          <a:ea typeface="等线" panose="02010600030101010101" pitchFamily="2" charset="-122"/>
                        </a:rPr>
                        <a:t>1XXXX</a:t>
                      </a:r>
                      <a:endParaRPr lang="zh-CN" altLang="en-US" sz="800" b="0" i="0" u="none" strike="noStrike" dirty="0">
                        <a:solidFill>
                          <a:schemeClr val="tx1">
                            <a:lumMod val="75000"/>
                            <a:lumOff val="25000"/>
                          </a:schemeClr>
                        </a:solidFill>
                        <a:effectLst/>
                        <a:latin typeface="+mn-lt"/>
                        <a:ea typeface="等线" panose="02010600030101010101" pitchFamily="2" charset="-122"/>
                      </a:endParaRPr>
                    </a:p>
                  </a:txBody>
                  <a:tcPr marL="6818" marR="6818" marT="6818" marB="0" anchor="ctr"/>
                </a:tc>
                <a:tc>
                  <a:txBody>
                    <a:bodyPr/>
                    <a:lstStyle/>
                    <a:p>
                      <a:pPr algn="l" fontAlgn="ctr"/>
                      <a:r>
                        <a:rPr lang="en-US" altLang="zh-CN" sz="800" u="none" strike="noStrike" dirty="0">
                          <a:solidFill>
                            <a:schemeClr val="tx1">
                              <a:lumMod val="75000"/>
                              <a:lumOff val="25000"/>
                            </a:schemeClr>
                          </a:solidFill>
                          <a:effectLst/>
                          <a:latin typeface="+mn-lt"/>
                        </a:rPr>
                        <a:t>I/O</a:t>
                      </a:r>
                      <a:r>
                        <a:rPr lang="zh-CN" altLang="en-US" sz="800" u="none" strike="noStrike" dirty="0">
                          <a:solidFill>
                            <a:schemeClr val="tx1">
                              <a:lumMod val="75000"/>
                              <a:lumOff val="25000"/>
                            </a:schemeClr>
                          </a:solidFill>
                          <a:effectLst/>
                          <a:latin typeface="+mn-lt"/>
                        </a:rPr>
                        <a:t>系统提供这种类型数据</a:t>
                      </a:r>
                      <a:endParaRPr lang="zh-CN" altLang="en-US" sz="800" b="0" i="0" u="none" strike="noStrike" dirty="0">
                        <a:solidFill>
                          <a:schemeClr val="tx1">
                            <a:lumMod val="75000"/>
                            <a:lumOff val="25000"/>
                          </a:schemeClr>
                        </a:solidFill>
                        <a:effectLst/>
                        <a:latin typeface="+mn-lt"/>
                        <a:ea typeface="等线" panose="02010600030101010101" pitchFamily="2" charset="-122"/>
                      </a:endParaRPr>
                    </a:p>
                  </a:txBody>
                  <a:tcPr marL="6818" marR="6818" marT="6818" marB="0" anchor="ctr"/>
                </a:tc>
                <a:tc>
                  <a:txBody>
                    <a:bodyPr/>
                    <a:lstStyle/>
                    <a:p>
                      <a:pPr algn="ctr" fontAlgn="ctr"/>
                      <a:r>
                        <a:rPr lang="en-US" altLang="zh-CN" sz="800" u="none" strike="noStrike" dirty="0">
                          <a:solidFill>
                            <a:schemeClr val="tx1">
                              <a:lumMod val="75000"/>
                              <a:lumOff val="25000"/>
                            </a:schemeClr>
                          </a:solidFill>
                          <a:effectLst/>
                          <a:latin typeface="+mn-lt"/>
                        </a:rPr>
                        <a:t>02</a:t>
                      </a:r>
                      <a:endParaRPr lang="zh-CN" altLang="en-US" sz="800" b="0" i="0" u="none" strike="noStrike" dirty="0">
                        <a:solidFill>
                          <a:schemeClr val="tx1">
                            <a:lumMod val="75000"/>
                            <a:lumOff val="25000"/>
                          </a:schemeClr>
                        </a:solidFill>
                        <a:effectLst/>
                        <a:latin typeface="+mn-lt"/>
                        <a:ea typeface="等线" panose="02010600030101010101" pitchFamily="2" charset="-122"/>
                      </a:endParaRPr>
                    </a:p>
                  </a:txBody>
                  <a:tcPr marL="6818" marR="6818" marT="6818" marB="0" anchor="ctr"/>
                </a:tc>
                <a:extLst>
                  <a:ext uri="{0D108BD9-81ED-4DB2-BD59-A6C34878D82A}">
                    <a16:rowId xmlns:a16="http://schemas.microsoft.com/office/drawing/2014/main" val="2565454486"/>
                  </a:ext>
                </a:extLst>
              </a:tr>
              <a:tr h="267016">
                <a:tc>
                  <a:txBody>
                    <a:bodyPr/>
                    <a:lstStyle/>
                    <a:p>
                      <a:pPr algn="ctr" fontAlgn="ctr"/>
                      <a:r>
                        <a:rPr lang="zh-CN" altLang="en-US" sz="800" u="none" strike="noStrike" dirty="0">
                          <a:solidFill>
                            <a:schemeClr val="tx1">
                              <a:lumMod val="75000"/>
                              <a:lumOff val="25000"/>
                            </a:schemeClr>
                          </a:solidFill>
                          <a:effectLst/>
                          <a:latin typeface="+mn-lt"/>
                        </a:rPr>
                        <a:t>输入寄存器 </a:t>
                      </a:r>
                      <a:endParaRPr lang="zh-CN" altLang="en-US" sz="800" b="0" i="0" u="none" strike="noStrike" dirty="0">
                        <a:solidFill>
                          <a:schemeClr val="tx1">
                            <a:lumMod val="75000"/>
                            <a:lumOff val="25000"/>
                          </a:schemeClr>
                        </a:solidFill>
                        <a:effectLst/>
                        <a:latin typeface="+mn-lt"/>
                        <a:ea typeface="等线" panose="02010600030101010101" pitchFamily="2" charset="-122"/>
                      </a:endParaRPr>
                    </a:p>
                  </a:txBody>
                  <a:tcPr marL="6818" marR="6818" marT="6818" marB="0" anchor="ctr"/>
                </a:tc>
                <a:tc>
                  <a:txBody>
                    <a:bodyPr/>
                    <a:lstStyle/>
                    <a:p>
                      <a:pPr algn="ctr" fontAlgn="ctr"/>
                      <a:r>
                        <a:rPr lang="en-US" altLang="zh-CN" sz="800" u="none" strike="noStrike" dirty="0">
                          <a:solidFill>
                            <a:schemeClr val="tx1">
                              <a:lumMod val="75000"/>
                              <a:lumOff val="25000"/>
                            </a:schemeClr>
                          </a:solidFill>
                          <a:effectLst/>
                          <a:latin typeface="+mn-lt"/>
                        </a:rPr>
                        <a:t>16-</a:t>
                      </a:r>
                      <a:r>
                        <a:rPr lang="zh-CN" altLang="en-US" sz="800" u="none" strike="noStrike" dirty="0">
                          <a:solidFill>
                            <a:schemeClr val="tx1">
                              <a:lumMod val="75000"/>
                              <a:lumOff val="25000"/>
                            </a:schemeClr>
                          </a:solidFill>
                          <a:effectLst/>
                          <a:latin typeface="+mn-lt"/>
                        </a:rPr>
                        <a:t>位   字</a:t>
                      </a:r>
                      <a:endParaRPr lang="zh-CN" altLang="en-US" sz="800" b="0" i="0" u="none" strike="noStrike" dirty="0">
                        <a:solidFill>
                          <a:schemeClr val="tx1">
                            <a:lumMod val="75000"/>
                            <a:lumOff val="25000"/>
                          </a:schemeClr>
                        </a:solidFill>
                        <a:effectLst/>
                        <a:latin typeface="+mn-lt"/>
                        <a:ea typeface="等线" panose="02010600030101010101" pitchFamily="2" charset="-122"/>
                      </a:endParaRPr>
                    </a:p>
                  </a:txBody>
                  <a:tcPr marL="6818" marR="6818" marT="6818" marB="0" anchor="ctr"/>
                </a:tc>
                <a:tc>
                  <a:txBody>
                    <a:bodyPr/>
                    <a:lstStyle/>
                    <a:p>
                      <a:pPr algn="ctr" fontAlgn="ctr"/>
                      <a:r>
                        <a:rPr lang="zh-CN" altLang="en-US" sz="800" u="none" strike="noStrike" dirty="0">
                          <a:solidFill>
                            <a:schemeClr val="tx1">
                              <a:lumMod val="75000"/>
                              <a:lumOff val="25000"/>
                            </a:schemeClr>
                          </a:solidFill>
                          <a:effectLst/>
                          <a:latin typeface="+mn-lt"/>
                        </a:rPr>
                        <a:t>只读</a:t>
                      </a:r>
                      <a:endParaRPr lang="zh-CN" altLang="en-US" sz="800" b="0" i="0" u="none" strike="noStrike" dirty="0">
                        <a:solidFill>
                          <a:schemeClr val="tx1">
                            <a:lumMod val="75000"/>
                            <a:lumOff val="25000"/>
                          </a:schemeClr>
                        </a:solidFill>
                        <a:effectLst/>
                        <a:latin typeface="+mn-lt"/>
                        <a:ea typeface="等线" panose="02010600030101010101" pitchFamily="2" charset="-122"/>
                      </a:endParaRPr>
                    </a:p>
                  </a:txBody>
                  <a:tcPr marL="6818" marR="6818" marT="6818" marB="0" anchor="ctr"/>
                </a:tc>
                <a:tc>
                  <a:txBody>
                    <a:bodyPr/>
                    <a:lstStyle/>
                    <a:p>
                      <a:pPr algn="ctr" fontAlgn="ctr"/>
                      <a:r>
                        <a:rPr lang="en-US" altLang="zh-CN" sz="800" b="0" i="0" u="none" strike="noStrike" dirty="0">
                          <a:solidFill>
                            <a:schemeClr val="tx1">
                              <a:lumMod val="75000"/>
                              <a:lumOff val="25000"/>
                            </a:schemeClr>
                          </a:solidFill>
                          <a:effectLst/>
                          <a:latin typeface="+mn-lt"/>
                          <a:ea typeface="等线" panose="02010600030101010101" pitchFamily="2" charset="-122"/>
                        </a:rPr>
                        <a:t>3XXXX</a:t>
                      </a:r>
                      <a:endParaRPr lang="zh-CN" altLang="en-US" sz="800" b="0" i="0" u="none" strike="noStrike" dirty="0">
                        <a:solidFill>
                          <a:schemeClr val="tx1">
                            <a:lumMod val="75000"/>
                            <a:lumOff val="25000"/>
                          </a:schemeClr>
                        </a:solidFill>
                        <a:effectLst/>
                        <a:latin typeface="+mn-lt"/>
                        <a:ea typeface="等线" panose="02010600030101010101" pitchFamily="2" charset="-122"/>
                      </a:endParaRPr>
                    </a:p>
                  </a:txBody>
                  <a:tcPr marL="6818" marR="6818" marT="6818" marB="0" anchor="ctr"/>
                </a:tc>
                <a:tc>
                  <a:txBody>
                    <a:bodyPr/>
                    <a:lstStyle/>
                    <a:p>
                      <a:pPr algn="l" fontAlgn="ctr"/>
                      <a:r>
                        <a:rPr lang="en-US" altLang="zh-CN" sz="800" u="none" strike="noStrike" dirty="0">
                          <a:solidFill>
                            <a:schemeClr val="tx1">
                              <a:lumMod val="75000"/>
                              <a:lumOff val="25000"/>
                            </a:schemeClr>
                          </a:solidFill>
                          <a:effectLst/>
                          <a:latin typeface="+mn-lt"/>
                        </a:rPr>
                        <a:t>I/O</a:t>
                      </a:r>
                      <a:r>
                        <a:rPr lang="zh-CN" altLang="en-US" sz="800" u="none" strike="noStrike" dirty="0">
                          <a:solidFill>
                            <a:schemeClr val="tx1">
                              <a:lumMod val="75000"/>
                              <a:lumOff val="25000"/>
                            </a:schemeClr>
                          </a:solidFill>
                          <a:effectLst/>
                          <a:latin typeface="+mn-lt"/>
                        </a:rPr>
                        <a:t>系统提供这种类型数据</a:t>
                      </a:r>
                      <a:endParaRPr lang="zh-CN" altLang="en-US" sz="800" b="0" i="0" u="none" strike="noStrike" dirty="0">
                        <a:solidFill>
                          <a:schemeClr val="tx1">
                            <a:lumMod val="75000"/>
                            <a:lumOff val="25000"/>
                          </a:schemeClr>
                        </a:solidFill>
                        <a:effectLst/>
                        <a:latin typeface="+mn-lt"/>
                        <a:ea typeface="等线" panose="02010600030101010101" pitchFamily="2" charset="-122"/>
                      </a:endParaRPr>
                    </a:p>
                  </a:txBody>
                  <a:tcPr marL="6818" marR="6818" marT="6818" marB="0" anchor="ctr"/>
                </a:tc>
                <a:tc>
                  <a:txBody>
                    <a:bodyPr/>
                    <a:lstStyle/>
                    <a:p>
                      <a:pPr algn="ctr" fontAlgn="ctr"/>
                      <a:r>
                        <a:rPr lang="en-US" altLang="zh-CN" sz="800" u="none" strike="noStrike" dirty="0">
                          <a:solidFill>
                            <a:schemeClr val="tx1">
                              <a:lumMod val="75000"/>
                              <a:lumOff val="25000"/>
                            </a:schemeClr>
                          </a:solidFill>
                          <a:effectLst/>
                          <a:latin typeface="+mn-lt"/>
                        </a:rPr>
                        <a:t>04</a:t>
                      </a:r>
                      <a:endParaRPr lang="zh-CN" altLang="en-US" sz="800" b="0" i="0" u="none" strike="noStrike" dirty="0">
                        <a:solidFill>
                          <a:schemeClr val="tx1">
                            <a:lumMod val="75000"/>
                            <a:lumOff val="25000"/>
                          </a:schemeClr>
                        </a:solidFill>
                        <a:effectLst/>
                        <a:latin typeface="+mn-lt"/>
                        <a:ea typeface="等线" panose="02010600030101010101" pitchFamily="2" charset="-122"/>
                      </a:endParaRPr>
                    </a:p>
                  </a:txBody>
                  <a:tcPr marL="6818" marR="6818" marT="6818" marB="0" anchor="ctr"/>
                </a:tc>
                <a:extLst>
                  <a:ext uri="{0D108BD9-81ED-4DB2-BD59-A6C34878D82A}">
                    <a16:rowId xmlns:a16="http://schemas.microsoft.com/office/drawing/2014/main" val="357437684"/>
                  </a:ext>
                </a:extLst>
              </a:tr>
              <a:tr h="267016">
                <a:tc>
                  <a:txBody>
                    <a:bodyPr/>
                    <a:lstStyle/>
                    <a:p>
                      <a:pPr algn="ctr" fontAlgn="ctr"/>
                      <a:r>
                        <a:rPr lang="zh-CN" altLang="en-US" sz="800" u="none" strike="noStrike" dirty="0">
                          <a:solidFill>
                            <a:schemeClr val="tx1">
                              <a:lumMod val="75000"/>
                              <a:lumOff val="25000"/>
                            </a:schemeClr>
                          </a:solidFill>
                          <a:effectLst/>
                          <a:latin typeface="+mn-lt"/>
                        </a:rPr>
                        <a:t>保持寄存器</a:t>
                      </a:r>
                      <a:endParaRPr lang="zh-CN" altLang="en-US" sz="800" b="0" i="0" u="none" strike="noStrike" dirty="0">
                        <a:solidFill>
                          <a:schemeClr val="tx1">
                            <a:lumMod val="75000"/>
                            <a:lumOff val="25000"/>
                          </a:schemeClr>
                        </a:solidFill>
                        <a:effectLst/>
                        <a:latin typeface="+mn-lt"/>
                        <a:ea typeface="等线" panose="02010600030101010101" pitchFamily="2" charset="-122"/>
                      </a:endParaRPr>
                    </a:p>
                  </a:txBody>
                  <a:tcPr marL="6818" marR="6818" marT="6818" marB="0" anchor="ctr"/>
                </a:tc>
                <a:tc>
                  <a:txBody>
                    <a:bodyPr/>
                    <a:lstStyle/>
                    <a:p>
                      <a:pPr algn="ctr" fontAlgn="ctr"/>
                      <a:r>
                        <a:rPr lang="en-US" altLang="zh-CN" sz="800" u="none" strike="noStrike" dirty="0">
                          <a:solidFill>
                            <a:schemeClr val="tx1">
                              <a:lumMod val="75000"/>
                              <a:lumOff val="25000"/>
                            </a:schemeClr>
                          </a:solidFill>
                          <a:effectLst/>
                          <a:latin typeface="+mn-lt"/>
                        </a:rPr>
                        <a:t>16-</a:t>
                      </a:r>
                      <a:r>
                        <a:rPr lang="zh-CN" altLang="en-US" sz="800" u="none" strike="noStrike" dirty="0">
                          <a:solidFill>
                            <a:schemeClr val="tx1">
                              <a:lumMod val="75000"/>
                              <a:lumOff val="25000"/>
                            </a:schemeClr>
                          </a:solidFill>
                          <a:effectLst/>
                          <a:latin typeface="+mn-lt"/>
                        </a:rPr>
                        <a:t>位   字   </a:t>
                      </a:r>
                      <a:r>
                        <a:rPr lang="en-US" altLang="zh-CN" sz="800" u="none" strike="noStrike" dirty="0">
                          <a:solidFill>
                            <a:schemeClr val="tx1">
                              <a:lumMod val="75000"/>
                              <a:lumOff val="25000"/>
                            </a:schemeClr>
                          </a:solidFill>
                          <a:effectLst/>
                          <a:latin typeface="+mn-lt"/>
                        </a:rPr>
                        <a:t>2</a:t>
                      </a:r>
                      <a:r>
                        <a:rPr lang="zh-CN" altLang="en-US" sz="800" u="none" strike="noStrike" dirty="0">
                          <a:solidFill>
                            <a:schemeClr val="tx1">
                              <a:lumMod val="75000"/>
                              <a:lumOff val="25000"/>
                            </a:schemeClr>
                          </a:solidFill>
                          <a:effectLst/>
                          <a:latin typeface="+mn-lt"/>
                        </a:rPr>
                        <a:t>个字节</a:t>
                      </a:r>
                      <a:endParaRPr lang="zh-CN" altLang="en-US" sz="800" b="0" i="0" u="none" strike="noStrike" dirty="0">
                        <a:solidFill>
                          <a:schemeClr val="tx1">
                            <a:lumMod val="75000"/>
                            <a:lumOff val="25000"/>
                          </a:schemeClr>
                        </a:solidFill>
                        <a:effectLst/>
                        <a:latin typeface="+mn-lt"/>
                        <a:ea typeface="等线" panose="02010600030101010101" pitchFamily="2" charset="-122"/>
                      </a:endParaRPr>
                    </a:p>
                  </a:txBody>
                  <a:tcPr marL="6818" marR="6818" marT="6818" marB="0" anchor="ctr"/>
                </a:tc>
                <a:tc>
                  <a:txBody>
                    <a:bodyPr/>
                    <a:lstStyle/>
                    <a:p>
                      <a:pPr algn="ctr" fontAlgn="ctr"/>
                      <a:r>
                        <a:rPr lang="zh-CN" altLang="en-US" sz="800" u="none" strike="noStrike" dirty="0">
                          <a:solidFill>
                            <a:schemeClr val="tx1">
                              <a:lumMod val="75000"/>
                              <a:lumOff val="25000"/>
                            </a:schemeClr>
                          </a:solidFill>
                          <a:effectLst/>
                          <a:latin typeface="+mn-lt"/>
                        </a:rPr>
                        <a:t>读写</a:t>
                      </a:r>
                      <a:endParaRPr lang="zh-CN" altLang="en-US" sz="800" b="0" i="0" u="none" strike="noStrike" dirty="0">
                        <a:solidFill>
                          <a:schemeClr val="tx1">
                            <a:lumMod val="75000"/>
                            <a:lumOff val="25000"/>
                          </a:schemeClr>
                        </a:solidFill>
                        <a:effectLst/>
                        <a:latin typeface="+mn-lt"/>
                        <a:ea typeface="等线" panose="02010600030101010101" pitchFamily="2" charset="-122"/>
                      </a:endParaRPr>
                    </a:p>
                  </a:txBody>
                  <a:tcPr marL="6818" marR="6818" marT="6818" marB="0" anchor="ctr"/>
                </a:tc>
                <a:tc>
                  <a:txBody>
                    <a:bodyPr/>
                    <a:lstStyle/>
                    <a:p>
                      <a:pPr algn="ctr" fontAlgn="ctr"/>
                      <a:r>
                        <a:rPr lang="en-US" altLang="zh-CN" sz="800" b="0" i="0" u="none" strike="noStrike" dirty="0">
                          <a:solidFill>
                            <a:schemeClr val="tx1">
                              <a:lumMod val="75000"/>
                              <a:lumOff val="25000"/>
                            </a:schemeClr>
                          </a:solidFill>
                          <a:effectLst/>
                          <a:latin typeface="+mn-lt"/>
                          <a:ea typeface="等线" panose="02010600030101010101" pitchFamily="2" charset="-122"/>
                        </a:rPr>
                        <a:t>4XXXX</a:t>
                      </a:r>
                      <a:endParaRPr lang="zh-CN" altLang="en-US" sz="800" b="0" i="0" u="none" strike="noStrike" dirty="0">
                        <a:solidFill>
                          <a:schemeClr val="tx1">
                            <a:lumMod val="75000"/>
                            <a:lumOff val="25000"/>
                          </a:schemeClr>
                        </a:solidFill>
                        <a:effectLst/>
                        <a:latin typeface="+mn-lt"/>
                        <a:ea typeface="等线" panose="02010600030101010101" pitchFamily="2" charset="-122"/>
                      </a:endParaRPr>
                    </a:p>
                  </a:txBody>
                  <a:tcPr marL="6818" marR="6818" marT="6818" marB="0" anchor="ctr"/>
                </a:tc>
                <a:tc>
                  <a:txBody>
                    <a:bodyPr/>
                    <a:lstStyle/>
                    <a:p>
                      <a:pPr algn="l" fontAlgn="ctr"/>
                      <a:r>
                        <a:rPr lang="zh-CN" altLang="en-US" sz="800" u="none" strike="noStrike" dirty="0">
                          <a:solidFill>
                            <a:schemeClr val="tx1">
                              <a:lumMod val="75000"/>
                              <a:lumOff val="25000"/>
                            </a:schemeClr>
                          </a:solidFill>
                          <a:effectLst/>
                          <a:latin typeface="+mn-lt"/>
                        </a:rPr>
                        <a:t>通过应用程序改变这种类型数据</a:t>
                      </a:r>
                      <a:endParaRPr lang="zh-CN" altLang="en-US" sz="800" b="0" i="0" u="none" strike="noStrike" dirty="0">
                        <a:solidFill>
                          <a:schemeClr val="tx1">
                            <a:lumMod val="75000"/>
                            <a:lumOff val="25000"/>
                          </a:schemeClr>
                        </a:solidFill>
                        <a:effectLst/>
                        <a:latin typeface="+mn-lt"/>
                        <a:ea typeface="等线" panose="02010600030101010101" pitchFamily="2" charset="-122"/>
                      </a:endParaRPr>
                    </a:p>
                  </a:txBody>
                  <a:tcPr marL="6818" marR="6818" marT="6818" marB="0" anchor="ctr"/>
                </a:tc>
                <a:tc>
                  <a:txBody>
                    <a:bodyPr/>
                    <a:lstStyle/>
                    <a:p>
                      <a:pPr algn="ctr" fontAlgn="ctr"/>
                      <a:r>
                        <a:rPr lang="en-US" altLang="zh-CN" sz="800" u="none" strike="noStrike" dirty="0">
                          <a:solidFill>
                            <a:schemeClr val="tx1">
                              <a:lumMod val="75000"/>
                              <a:lumOff val="25000"/>
                            </a:schemeClr>
                          </a:solidFill>
                          <a:effectLst/>
                          <a:latin typeface="+mn-lt"/>
                        </a:rPr>
                        <a:t>03  06 16</a:t>
                      </a:r>
                      <a:endParaRPr lang="zh-CN" altLang="en-US" sz="800" b="0" i="0" u="none" strike="noStrike" dirty="0">
                        <a:solidFill>
                          <a:schemeClr val="tx1">
                            <a:lumMod val="75000"/>
                            <a:lumOff val="25000"/>
                          </a:schemeClr>
                        </a:solidFill>
                        <a:effectLst/>
                        <a:latin typeface="+mn-lt"/>
                        <a:ea typeface="等线" panose="02010600030101010101" pitchFamily="2" charset="-122"/>
                      </a:endParaRPr>
                    </a:p>
                  </a:txBody>
                  <a:tcPr marL="6818" marR="6818" marT="6818" marB="0" anchor="ctr"/>
                </a:tc>
                <a:extLst>
                  <a:ext uri="{0D108BD9-81ED-4DB2-BD59-A6C34878D82A}">
                    <a16:rowId xmlns:a16="http://schemas.microsoft.com/office/drawing/2014/main" val="3908036097"/>
                  </a:ext>
                </a:extLst>
              </a:tr>
            </a:tbl>
          </a:graphicData>
        </a:graphic>
      </p:graphicFrame>
    </p:spTree>
    <p:extLst>
      <p:ext uri="{BB962C8B-B14F-4D97-AF65-F5344CB8AC3E}">
        <p14:creationId xmlns:p14="http://schemas.microsoft.com/office/powerpoint/2010/main" val="1638225360"/>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矩形 27"/>
          <p:cNvSpPr/>
          <p:nvPr/>
        </p:nvSpPr>
        <p:spPr>
          <a:xfrm>
            <a:off x="335043" y="165412"/>
            <a:ext cx="4164952" cy="369332"/>
          </a:xfrm>
          <a:prstGeom prst="rect">
            <a:avLst/>
          </a:prstGeom>
          <a:noFill/>
          <a:ln w="9525">
            <a:noFill/>
          </a:ln>
        </p:spPr>
        <p:txBody>
          <a:bodyPr wrap="square">
            <a:spAutoFit/>
          </a:bodyPr>
          <a:lstStyle/>
          <a:p>
            <a:r>
              <a:rPr lang="en-US" altLang="zh-CN"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Modbus</a:t>
            </a:r>
            <a:r>
              <a:rPr lang="zh-CN" altLang="en-US"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功能码补充说明</a:t>
            </a:r>
            <a:endParaRPr lang="en-US" altLang="zh-CN"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endParaRPr>
          </a:p>
        </p:txBody>
      </p:sp>
      <p:graphicFrame>
        <p:nvGraphicFramePr>
          <p:cNvPr id="3" name="表格 2">
            <a:extLst>
              <a:ext uri="{FF2B5EF4-FFF2-40B4-BE49-F238E27FC236}">
                <a16:creationId xmlns:a16="http://schemas.microsoft.com/office/drawing/2014/main" id="{42465AF9-3419-4429-B01C-10DE060D7681}"/>
              </a:ext>
            </a:extLst>
          </p:cNvPr>
          <p:cNvGraphicFramePr>
            <a:graphicFrameLocks noGrp="1"/>
          </p:cNvGraphicFramePr>
          <p:nvPr>
            <p:extLst>
              <p:ext uri="{D42A27DB-BD31-4B8C-83A1-F6EECF244321}">
                <p14:modId xmlns:p14="http://schemas.microsoft.com/office/powerpoint/2010/main" val="2725175520"/>
              </p:ext>
            </p:extLst>
          </p:nvPr>
        </p:nvGraphicFramePr>
        <p:xfrm>
          <a:off x="380543" y="534744"/>
          <a:ext cx="8382914" cy="4485186"/>
        </p:xfrm>
        <a:graphic>
          <a:graphicData uri="http://schemas.openxmlformats.org/drawingml/2006/table">
            <a:tbl>
              <a:tblPr/>
              <a:tblGrid>
                <a:gridCol w="615259">
                  <a:extLst>
                    <a:ext uri="{9D8B030D-6E8A-4147-A177-3AD203B41FA5}">
                      <a16:colId xmlns:a16="http://schemas.microsoft.com/office/drawing/2014/main" val="2613069639"/>
                    </a:ext>
                  </a:extLst>
                </a:gridCol>
                <a:gridCol w="1691964">
                  <a:extLst>
                    <a:ext uri="{9D8B030D-6E8A-4147-A177-3AD203B41FA5}">
                      <a16:colId xmlns:a16="http://schemas.microsoft.com/office/drawing/2014/main" val="3780113644"/>
                    </a:ext>
                  </a:extLst>
                </a:gridCol>
                <a:gridCol w="6075691">
                  <a:extLst>
                    <a:ext uri="{9D8B030D-6E8A-4147-A177-3AD203B41FA5}">
                      <a16:colId xmlns:a16="http://schemas.microsoft.com/office/drawing/2014/main" val="2218681375"/>
                    </a:ext>
                  </a:extLst>
                </a:gridCol>
              </a:tblGrid>
              <a:tr h="166118">
                <a:tc>
                  <a:txBody>
                    <a:bodyPr/>
                    <a:lstStyle/>
                    <a:p>
                      <a:pPr algn="ctr" rtl="0"/>
                      <a:r>
                        <a:rPr lang="zh-CN" altLang="en-US"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功能码  </a:t>
                      </a:r>
                      <a:r>
                        <a:rPr lang="en-US" altLang="zh-CN"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16</a:t>
                      </a:r>
                      <a:r>
                        <a:rPr lang="zh-CN" altLang="en-US"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进制</a:t>
                      </a:r>
                    </a:p>
                  </a:txBody>
                  <a:tcPr marL="2396" marR="2396" marT="2396" marB="23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zh-CN" altLang="en-US" sz="700">
                          <a:ln>
                            <a:noFill/>
                          </a:ln>
                          <a:solidFill>
                            <a:schemeClr val="tx1">
                              <a:lumMod val="65000"/>
                              <a:lumOff val="35000"/>
                            </a:schemeClr>
                          </a:solidFill>
                          <a:effectLst/>
                          <a:latin typeface="微软雅黑" panose="020B0503020204020204" pitchFamily="34" charset="-122"/>
                          <a:ea typeface="微软雅黑" panose="020B0503020204020204" pitchFamily="34" charset="-122"/>
                        </a:rPr>
                        <a:t>名称</a:t>
                      </a:r>
                    </a:p>
                  </a:txBody>
                  <a:tcPr marL="2396" marR="2396" marT="2396" marB="23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a:r>
                        <a:rPr lang="zh-CN" altLang="en-US"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功能</a:t>
                      </a:r>
                    </a:p>
                  </a:txBody>
                  <a:tcPr marL="2396" marR="2396" marT="2396" marB="23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3919978"/>
                  </a:ext>
                </a:extLst>
              </a:tr>
              <a:tr h="166118">
                <a:tc>
                  <a:txBody>
                    <a:bodyPr/>
                    <a:lstStyle/>
                    <a:p>
                      <a:pPr algn="ctr" rtl="0"/>
                      <a:r>
                        <a:rPr lang="en-US" altLang="zh-CN"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01</a:t>
                      </a:r>
                    </a:p>
                  </a:txBody>
                  <a:tcPr marL="2396" marR="2396" marT="2396" marB="23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zh-CN" altLang="en-US"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读线圈状态</a:t>
                      </a:r>
                    </a:p>
                  </a:txBody>
                  <a:tcPr marL="2396" marR="2396" marT="2396" marB="23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a:r>
                        <a:rPr lang="zh-CN" altLang="en-US"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读位（读</a:t>
                      </a:r>
                      <a:r>
                        <a:rPr lang="en-US" altLang="zh-CN"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N</a:t>
                      </a:r>
                      <a:r>
                        <a:rPr lang="zh-CN" altLang="en-US"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个</a:t>
                      </a:r>
                      <a:r>
                        <a:rPr lang="en-US" altLang="zh-CN"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bit</a:t>
                      </a:r>
                      <a:r>
                        <a:rPr lang="zh-CN" altLang="en-US"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a:t>
                      </a:r>
                      <a:r>
                        <a:rPr lang="en-US" altLang="zh-CN"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a:t>
                      </a:r>
                      <a:r>
                        <a:rPr lang="zh-CN" altLang="en-US"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读从机线圈寄存器，位操作</a:t>
                      </a:r>
                    </a:p>
                  </a:txBody>
                  <a:tcPr marL="2396" marR="2396" marT="2396" marB="23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98547674"/>
                  </a:ext>
                </a:extLst>
              </a:tr>
              <a:tr h="166118">
                <a:tc>
                  <a:txBody>
                    <a:bodyPr/>
                    <a:lstStyle/>
                    <a:p>
                      <a:pPr algn="ctr" rtl="0"/>
                      <a:r>
                        <a:rPr lang="en-US" altLang="zh-CN"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02</a:t>
                      </a:r>
                    </a:p>
                  </a:txBody>
                  <a:tcPr marL="2396" marR="2396" marT="2396" marB="23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zh-CN" altLang="en-US"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读输入离散量</a:t>
                      </a:r>
                    </a:p>
                  </a:txBody>
                  <a:tcPr marL="2396" marR="2396" marT="2396" marB="23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a:r>
                        <a:rPr lang="zh-CN" altLang="en-US"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读位（读</a:t>
                      </a:r>
                      <a:r>
                        <a:rPr lang="en-US" altLang="zh-CN"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N</a:t>
                      </a:r>
                      <a:r>
                        <a:rPr lang="zh-CN" altLang="en-US"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个</a:t>
                      </a:r>
                      <a:r>
                        <a:rPr lang="en-US" altLang="zh-CN"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bit</a:t>
                      </a:r>
                      <a:r>
                        <a:rPr lang="zh-CN" altLang="en-US"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a:t>
                      </a:r>
                      <a:r>
                        <a:rPr lang="en-US" altLang="zh-CN"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a:t>
                      </a:r>
                      <a:r>
                        <a:rPr lang="zh-CN" altLang="en-US"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读离散输入寄存器，位操作</a:t>
                      </a:r>
                    </a:p>
                  </a:txBody>
                  <a:tcPr marL="2396" marR="2396" marT="2396" marB="23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368250"/>
                  </a:ext>
                </a:extLst>
              </a:tr>
              <a:tr h="166118">
                <a:tc>
                  <a:txBody>
                    <a:bodyPr/>
                    <a:lstStyle/>
                    <a:p>
                      <a:pPr algn="ctr" rtl="0"/>
                      <a:r>
                        <a:rPr lang="en-US" altLang="zh-CN"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03</a:t>
                      </a:r>
                    </a:p>
                  </a:txBody>
                  <a:tcPr marL="2396" marR="2396" marT="2396" marB="23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zh-CN" altLang="en-US"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读多个保持型寄存器</a:t>
                      </a:r>
                    </a:p>
                  </a:txBody>
                  <a:tcPr marL="2396" marR="2396" marT="2396" marB="23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a:r>
                        <a:rPr lang="zh-CN" altLang="en-US"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读整型、字符型、状态字、浮点型（读</a:t>
                      </a:r>
                      <a:r>
                        <a:rPr lang="en-US" altLang="zh-CN"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N</a:t>
                      </a:r>
                      <a:r>
                        <a:rPr lang="zh-CN" altLang="en-US"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个</a:t>
                      </a:r>
                      <a:r>
                        <a:rPr lang="en-US" altLang="zh-CN"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words</a:t>
                      </a:r>
                      <a:r>
                        <a:rPr lang="zh-CN" altLang="en-US"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a:t>
                      </a:r>
                      <a:r>
                        <a:rPr lang="en-US" altLang="zh-CN"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a:t>
                      </a:r>
                      <a:r>
                        <a:rPr lang="zh-CN" altLang="en-US"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读保持寄存器，字节操作</a:t>
                      </a:r>
                    </a:p>
                  </a:txBody>
                  <a:tcPr marL="2396" marR="2396" marT="2396" marB="23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44905391"/>
                  </a:ext>
                </a:extLst>
              </a:tr>
              <a:tr h="166118">
                <a:tc>
                  <a:txBody>
                    <a:bodyPr/>
                    <a:lstStyle/>
                    <a:p>
                      <a:pPr algn="ctr" rtl="0"/>
                      <a:r>
                        <a:rPr lang="en-US" altLang="zh-CN"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04</a:t>
                      </a:r>
                    </a:p>
                  </a:txBody>
                  <a:tcPr marL="2396" marR="2396" marT="2396" marB="23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zh-CN" altLang="en-US"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读多个输入寄存器</a:t>
                      </a:r>
                    </a:p>
                  </a:txBody>
                  <a:tcPr marL="2396" marR="2396" marT="2396" marB="23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a:r>
                        <a:rPr lang="zh-CN" altLang="en-US"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读整型、状态字、浮点型（读</a:t>
                      </a:r>
                      <a:r>
                        <a:rPr lang="en-US" altLang="zh-CN"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N</a:t>
                      </a:r>
                      <a:r>
                        <a:rPr lang="zh-CN" altLang="en-US"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个</a:t>
                      </a:r>
                      <a:r>
                        <a:rPr lang="en-US" altLang="zh-CN"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words</a:t>
                      </a:r>
                      <a:r>
                        <a:rPr lang="zh-CN" altLang="en-US"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a:t>
                      </a:r>
                      <a:r>
                        <a:rPr lang="en-US" altLang="zh-CN"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a:t>
                      </a:r>
                      <a:r>
                        <a:rPr lang="zh-CN" altLang="en-US"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读输入寄存器，字节操作</a:t>
                      </a:r>
                    </a:p>
                  </a:txBody>
                  <a:tcPr marL="2396" marR="2396" marT="2396" marB="23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40649442"/>
                  </a:ext>
                </a:extLst>
              </a:tr>
              <a:tr h="166118">
                <a:tc>
                  <a:txBody>
                    <a:bodyPr/>
                    <a:lstStyle/>
                    <a:p>
                      <a:pPr algn="ctr" rtl="0"/>
                      <a:r>
                        <a:rPr lang="en-US" altLang="zh-CN"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05</a:t>
                      </a:r>
                    </a:p>
                  </a:txBody>
                  <a:tcPr marL="2396" marR="2396" marT="2396" marB="23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zh-CN" altLang="en-US"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写单个线圈</a:t>
                      </a:r>
                    </a:p>
                  </a:txBody>
                  <a:tcPr marL="2396" marR="2396" marT="2396" marB="23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a:r>
                        <a:rPr lang="zh-CN" altLang="en-US"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写位（写一个</a:t>
                      </a:r>
                      <a:r>
                        <a:rPr lang="en-US" altLang="zh-CN"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bit</a:t>
                      </a:r>
                      <a:r>
                        <a:rPr lang="zh-CN" altLang="en-US"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a:t>
                      </a:r>
                      <a:r>
                        <a:rPr lang="en-US" altLang="zh-CN"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a:t>
                      </a:r>
                      <a:r>
                        <a:rPr lang="zh-CN" altLang="en-US"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写线圈寄存器，位操作</a:t>
                      </a:r>
                    </a:p>
                  </a:txBody>
                  <a:tcPr marL="2396" marR="2396" marT="2396" marB="23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65487991"/>
                  </a:ext>
                </a:extLst>
              </a:tr>
              <a:tr h="166118">
                <a:tc>
                  <a:txBody>
                    <a:bodyPr/>
                    <a:lstStyle/>
                    <a:p>
                      <a:pPr algn="ctr" rtl="0"/>
                      <a:r>
                        <a:rPr lang="en-US" altLang="zh-CN"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06</a:t>
                      </a:r>
                    </a:p>
                  </a:txBody>
                  <a:tcPr marL="2396" marR="2396" marT="2396" marB="23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zh-CN" altLang="en-US"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写单个保持寄存器</a:t>
                      </a:r>
                    </a:p>
                  </a:txBody>
                  <a:tcPr marL="2396" marR="2396" marT="2396" marB="23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a:r>
                        <a:rPr lang="zh-CN" altLang="en-US"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写整型、字符型、状态字、浮点型（写一个</a:t>
                      </a:r>
                      <a:r>
                        <a:rPr lang="en-US" altLang="zh-CN"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word</a:t>
                      </a:r>
                      <a:r>
                        <a:rPr lang="zh-CN" altLang="en-US"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a:t>
                      </a:r>
                      <a:r>
                        <a:rPr lang="en-US" altLang="zh-CN"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a:t>
                      </a:r>
                      <a:r>
                        <a:rPr lang="zh-CN" altLang="en-US"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写保持寄存器，字节操作</a:t>
                      </a:r>
                    </a:p>
                  </a:txBody>
                  <a:tcPr marL="2396" marR="2396" marT="2396" marB="23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88258102"/>
                  </a:ext>
                </a:extLst>
              </a:tr>
              <a:tr h="166118">
                <a:tc>
                  <a:txBody>
                    <a:bodyPr/>
                    <a:lstStyle/>
                    <a:p>
                      <a:pPr algn="ctr" rtl="0"/>
                      <a:r>
                        <a:rPr lang="en-US" altLang="zh-CN"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07</a:t>
                      </a:r>
                    </a:p>
                  </a:txBody>
                  <a:tcPr marL="2396" marR="2396" marT="2396" marB="23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zh-CN" altLang="en-US"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读取异常状态</a:t>
                      </a:r>
                    </a:p>
                  </a:txBody>
                  <a:tcPr marL="2396" marR="2396" marT="2396" marB="23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a:r>
                        <a:rPr lang="zh-CN" altLang="en-US" sz="700" dirty="0">
                          <a:ln>
                            <a:noFill/>
                          </a:ln>
                          <a:solidFill>
                            <a:schemeClr val="tx1">
                              <a:lumMod val="65000"/>
                              <a:lumOff val="35000"/>
                            </a:schemeClr>
                          </a:solidFill>
                          <a:effectLst/>
                          <a:latin typeface="inherit"/>
                          <a:ea typeface="微软雅黑" panose="020B0503020204020204" pitchFamily="34" charset="-122"/>
                        </a:rPr>
                        <a:t>取得</a:t>
                      </a:r>
                      <a:r>
                        <a:rPr lang="en-US" altLang="zh-CN" sz="700" dirty="0">
                          <a:ln>
                            <a:noFill/>
                          </a:ln>
                          <a:solidFill>
                            <a:schemeClr val="tx1">
                              <a:lumMod val="65000"/>
                              <a:lumOff val="35000"/>
                            </a:schemeClr>
                          </a:solidFill>
                          <a:effectLst/>
                          <a:latin typeface="inherit"/>
                          <a:ea typeface="微软雅黑" panose="020B0503020204020204" pitchFamily="34" charset="-122"/>
                        </a:rPr>
                        <a:t>8</a:t>
                      </a:r>
                      <a:r>
                        <a:rPr lang="zh-CN" altLang="en-US" sz="700" dirty="0">
                          <a:ln>
                            <a:noFill/>
                          </a:ln>
                          <a:solidFill>
                            <a:schemeClr val="tx1">
                              <a:lumMod val="65000"/>
                              <a:lumOff val="35000"/>
                            </a:schemeClr>
                          </a:solidFill>
                          <a:effectLst/>
                          <a:latin typeface="inherit"/>
                          <a:ea typeface="微软雅黑" panose="020B0503020204020204" pitchFamily="34" charset="-122"/>
                        </a:rPr>
                        <a:t>个内部线圈的通断状态，这</a:t>
                      </a:r>
                      <a:r>
                        <a:rPr lang="en-US" altLang="zh-CN" sz="700" dirty="0">
                          <a:ln>
                            <a:noFill/>
                          </a:ln>
                          <a:solidFill>
                            <a:schemeClr val="tx1">
                              <a:lumMod val="65000"/>
                              <a:lumOff val="35000"/>
                            </a:schemeClr>
                          </a:solidFill>
                          <a:effectLst/>
                          <a:latin typeface="inherit"/>
                          <a:ea typeface="微软雅黑" panose="020B0503020204020204" pitchFamily="34" charset="-122"/>
                        </a:rPr>
                        <a:t>8</a:t>
                      </a:r>
                      <a:r>
                        <a:rPr lang="zh-CN" altLang="en-US" sz="700" dirty="0">
                          <a:ln>
                            <a:noFill/>
                          </a:ln>
                          <a:solidFill>
                            <a:schemeClr val="tx1">
                              <a:lumMod val="65000"/>
                              <a:lumOff val="35000"/>
                            </a:schemeClr>
                          </a:solidFill>
                          <a:effectLst/>
                          <a:latin typeface="inherit"/>
                          <a:ea typeface="微软雅黑" panose="020B0503020204020204" pitchFamily="34" charset="-122"/>
                        </a:rPr>
                        <a:t>个线圈的地址由控制器决定，用户逻辑可以将这些线圈定义，以说明从机状态，短报文适宜于迅速读取状态</a:t>
                      </a:r>
                    </a:p>
                  </a:txBody>
                  <a:tcPr marL="2396" marR="2396" marT="2396" marB="23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11741992"/>
                  </a:ext>
                </a:extLst>
              </a:tr>
              <a:tr h="166118">
                <a:tc>
                  <a:txBody>
                    <a:bodyPr/>
                    <a:lstStyle/>
                    <a:p>
                      <a:pPr algn="ctr" rtl="0"/>
                      <a:r>
                        <a:rPr lang="en-US" altLang="zh-CN" sz="700">
                          <a:ln>
                            <a:noFill/>
                          </a:ln>
                          <a:solidFill>
                            <a:schemeClr val="tx1">
                              <a:lumMod val="65000"/>
                              <a:lumOff val="35000"/>
                            </a:schemeClr>
                          </a:solidFill>
                          <a:effectLst/>
                          <a:latin typeface="微软雅黑" panose="020B0503020204020204" pitchFamily="34" charset="-122"/>
                          <a:ea typeface="微软雅黑" panose="020B0503020204020204" pitchFamily="34" charset="-122"/>
                        </a:rPr>
                        <a:t>08</a:t>
                      </a:r>
                    </a:p>
                  </a:txBody>
                  <a:tcPr marL="2396" marR="2396" marT="2396" marB="23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zh-CN" altLang="en-US"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回送诊断校验</a:t>
                      </a:r>
                    </a:p>
                  </a:txBody>
                  <a:tcPr marL="2396" marR="2396" marT="2396" marB="23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a:r>
                        <a:rPr lang="zh-CN" altLang="en-US" sz="700">
                          <a:ln>
                            <a:noFill/>
                          </a:ln>
                          <a:solidFill>
                            <a:schemeClr val="tx1">
                              <a:lumMod val="65000"/>
                              <a:lumOff val="35000"/>
                            </a:schemeClr>
                          </a:solidFill>
                          <a:effectLst/>
                          <a:latin typeface="微软雅黑" panose="020B0503020204020204" pitchFamily="34" charset="-122"/>
                          <a:ea typeface="微软雅黑" panose="020B0503020204020204" pitchFamily="34" charset="-122"/>
                        </a:rPr>
                        <a:t>把诊断校验报文送从机，以对通信处理进行评鉴</a:t>
                      </a:r>
                    </a:p>
                  </a:txBody>
                  <a:tcPr marL="2396" marR="2396" marT="2396" marB="23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39436255"/>
                  </a:ext>
                </a:extLst>
              </a:tr>
              <a:tr h="166118">
                <a:tc>
                  <a:txBody>
                    <a:bodyPr/>
                    <a:lstStyle/>
                    <a:p>
                      <a:pPr algn="ctr" rtl="0"/>
                      <a:r>
                        <a:rPr lang="en-US" altLang="zh-CN"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09</a:t>
                      </a:r>
                    </a:p>
                  </a:txBody>
                  <a:tcPr marL="2396" marR="2396" marT="2396" marB="23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zh-CN" altLang="en-US"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编程（只用于</a:t>
                      </a:r>
                      <a:r>
                        <a:rPr lang="en-US" altLang="zh-CN"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484</a:t>
                      </a:r>
                      <a:r>
                        <a:rPr lang="zh-CN" altLang="en-US"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a:t>
                      </a:r>
                    </a:p>
                  </a:txBody>
                  <a:tcPr marL="2396" marR="2396" marT="2396" marB="23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a:r>
                        <a:rPr lang="zh-CN" altLang="en-US" sz="700">
                          <a:ln>
                            <a:noFill/>
                          </a:ln>
                          <a:solidFill>
                            <a:schemeClr val="tx1">
                              <a:lumMod val="65000"/>
                              <a:lumOff val="35000"/>
                            </a:schemeClr>
                          </a:solidFill>
                          <a:effectLst/>
                          <a:latin typeface="微软雅黑" panose="020B0503020204020204" pitchFamily="34" charset="-122"/>
                          <a:ea typeface="微软雅黑" panose="020B0503020204020204" pitchFamily="34" charset="-122"/>
                        </a:rPr>
                        <a:t>使主机模拟编程器作用，修改</a:t>
                      </a:r>
                      <a:r>
                        <a:rPr lang="en-US" altLang="zh-CN" sz="700">
                          <a:ln>
                            <a:noFill/>
                          </a:ln>
                          <a:solidFill>
                            <a:schemeClr val="tx1">
                              <a:lumMod val="65000"/>
                              <a:lumOff val="35000"/>
                            </a:schemeClr>
                          </a:solidFill>
                          <a:effectLst/>
                          <a:latin typeface="微软雅黑" panose="020B0503020204020204" pitchFamily="34" charset="-122"/>
                          <a:ea typeface="微软雅黑" panose="020B0503020204020204" pitchFamily="34" charset="-122"/>
                        </a:rPr>
                        <a:t>PC</a:t>
                      </a:r>
                      <a:r>
                        <a:rPr lang="zh-CN" altLang="en-US" sz="700">
                          <a:ln>
                            <a:noFill/>
                          </a:ln>
                          <a:solidFill>
                            <a:schemeClr val="tx1">
                              <a:lumMod val="65000"/>
                              <a:lumOff val="35000"/>
                            </a:schemeClr>
                          </a:solidFill>
                          <a:effectLst/>
                          <a:latin typeface="微软雅黑" panose="020B0503020204020204" pitchFamily="34" charset="-122"/>
                          <a:ea typeface="微软雅黑" panose="020B0503020204020204" pitchFamily="34" charset="-122"/>
                        </a:rPr>
                        <a:t>从机逻辑</a:t>
                      </a:r>
                    </a:p>
                  </a:txBody>
                  <a:tcPr marL="2396" marR="2396" marT="2396" marB="23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442363"/>
                  </a:ext>
                </a:extLst>
              </a:tr>
              <a:tr h="166118">
                <a:tc>
                  <a:txBody>
                    <a:bodyPr/>
                    <a:lstStyle/>
                    <a:p>
                      <a:pPr algn="ctr" rtl="0"/>
                      <a:r>
                        <a:rPr lang="en-US"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0A</a:t>
                      </a:r>
                    </a:p>
                  </a:txBody>
                  <a:tcPr marL="2396" marR="2396" marT="2396" marB="23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zh-CN" altLang="en-US"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控询（只用于</a:t>
                      </a:r>
                      <a:r>
                        <a:rPr lang="en-US" altLang="zh-CN"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484</a:t>
                      </a:r>
                      <a:r>
                        <a:rPr lang="zh-CN" altLang="en-US"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a:t>
                      </a:r>
                    </a:p>
                  </a:txBody>
                  <a:tcPr marL="2396" marR="2396" marT="2396" marB="23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a:r>
                        <a:rPr lang="zh-CN" altLang="en-US" sz="700" dirty="0">
                          <a:ln>
                            <a:noFill/>
                          </a:ln>
                          <a:solidFill>
                            <a:schemeClr val="tx1">
                              <a:lumMod val="65000"/>
                              <a:lumOff val="35000"/>
                            </a:schemeClr>
                          </a:solidFill>
                          <a:effectLst/>
                          <a:latin typeface="inherit"/>
                          <a:ea typeface="微软雅黑" panose="020B0503020204020204" pitchFamily="34" charset="-122"/>
                        </a:rPr>
                        <a:t>可使主机与一台正在执行长程序任务从机通信，探询该从机是否已完成其操作任务，仅在含有功能码</a:t>
                      </a:r>
                      <a:r>
                        <a:rPr lang="en-US" altLang="zh-CN" sz="700" dirty="0">
                          <a:ln>
                            <a:noFill/>
                          </a:ln>
                          <a:solidFill>
                            <a:schemeClr val="tx1">
                              <a:lumMod val="65000"/>
                              <a:lumOff val="35000"/>
                            </a:schemeClr>
                          </a:solidFill>
                          <a:effectLst/>
                          <a:latin typeface="inherit"/>
                          <a:ea typeface="微软雅黑" panose="020B0503020204020204" pitchFamily="34" charset="-122"/>
                        </a:rPr>
                        <a:t>9</a:t>
                      </a:r>
                      <a:r>
                        <a:rPr lang="zh-CN" altLang="en-US" sz="700" dirty="0">
                          <a:ln>
                            <a:noFill/>
                          </a:ln>
                          <a:solidFill>
                            <a:schemeClr val="tx1">
                              <a:lumMod val="65000"/>
                              <a:lumOff val="35000"/>
                            </a:schemeClr>
                          </a:solidFill>
                          <a:effectLst/>
                          <a:latin typeface="inherit"/>
                          <a:ea typeface="微软雅黑" panose="020B0503020204020204" pitchFamily="34" charset="-122"/>
                        </a:rPr>
                        <a:t>的报文发送后，本功能码才发送</a:t>
                      </a:r>
                    </a:p>
                  </a:txBody>
                  <a:tcPr marL="2396" marR="2396" marT="2396" marB="23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16794026"/>
                  </a:ext>
                </a:extLst>
              </a:tr>
              <a:tr h="166118">
                <a:tc>
                  <a:txBody>
                    <a:bodyPr/>
                    <a:lstStyle/>
                    <a:p>
                      <a:pPr algn="ctr" rtl="0"/>
                      <a:r>
                        <a:rPr lang="en-US"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0B</a:t>
                      </a:r>
                    </a:p>
                  </a:txBody>
                  <a:tcPr marL="2396" marR="2396" marT="2396" marB="23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zh-CN" altLang="en-US"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读取事件计数</a:t>
                      </a:r>
                    </a:p>
                  </a:txBody>
                  <a:tcPr marL="2396" marR="2396" marT="2396" marB="23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a:r>
                        <a:rPr lang="zh-CN" altLang="en-US" sz="700">
                          <a:ln>
                            <a:noFill/>
                          </a:ln>
                          <a:solidFill>
                            <a:schemeClr val="tx1">
                              <a:lumMod val="65000"/>
                              <a:lumOff val="35000"/>
                            </a:schemeClr>
                          </a:solidFill>
                          <a:effectLst/>
                          <a:latin typeface="微软雅黑" panose="020B0503020204020204" pitchFamily="34" charset="-122"/>
                          <a:ea typeface="微软雅黑" panose="020B0503020204020204" pitchFamily="34" charset="-122"/>
                        </a:rPr>
                        <a:t>可使主机发出单询问，并随即判定操作是否成功，尤其是该命令或其他应答产生通信错误时</a:t>
                      </a:r>
                    </a:p>
                  </a:txBody>
                  <a:tcPr marL="2396" marR="2396" marT="2396" marB="23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16046545"/>
                  </a:ext>
                </a:extLst>
              </a:tr>
              <a:tr h="166118">
                <a:tc>
                  <a:txBody>
                    <a:bodyPr/>
                    <a:lstStyle/>
                    <a:p>
                      <a:pPr algn="ctr" rtl="0"/>
                      <a:r>
                        <a:rPr lang="en-US" sz="700">
                          <a:ln>
                            <a:noFill/>
                          </a:ln>
                          <a:solidFill>
                            <a:schemeClr val="tx1">
                              <a:lumMod val="65000"/>
                              <a:lumOff val="35000"/>
                            </a:schemeClr>
                          </a:solidFill>
                          <a:effectLst/>
                          <a:latin typeface="微软雅黑" panose="020B0503020204020204" pitchFamily="34" charset="-122"/>
                          <a:ea typeface="微软雅黑" panose="020B0503020204020204" pitchFamily="34" charset="-122"/>
                        </a:rPr>
                        <a:t>0C</a:t>
                      </a:r>
                    </a:p>
                  </a:txBody>
                  <a:tcPr marL="2396" marR="2396" marT="2396" marB="23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zh-CN" altLang="en-US"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读取通讯事件记录</a:t>
                      </a:r>
                    </a:p>
                  </a:txBody>
                  <a:tcPr marL="2396" marR="2396" marT="2396" marB="23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a:r>
                        <a:rPr lang="zh-CN" altLang="en-US" sz="700">
                          <a:ln>
                            <a:noFill/>
                          </a:ln>
                          <a:solidFill>
                            <a:schemeClr val="tx1">
                              <a:lumMod val="65000"/>
                              <a:lumOff val="35000"/>
                            </a:schemeClr>
                          </a:solidFill>
                          <a:effectLst/>
                          <a:latin typeface="微软雅黑" panose="020B0503020204020204" pitchFamily="34" charset="-122"/>
                          <a:ea typeface="微软雅黑" panose="020B0503020204020204" pitchFamily="34" charset="-122"/>
                        </a:rPr>
                        <a:t>可是主机检索每台从机的</a:t>
                      </a:r>
                      <a:r>
                        <a:rPr lang="en-US" altLang="zh-CN" sz="700">
                          <a:ln>
                            <a:noFill/>
                          </a:ln>
                          <a:solidFill>
                            <a:schemeClr val="tx1">
                              <a:lumMod val="65000"/>
                              <a:lumOff val="35000"/>
                            </a:schemeClr>
                          </a:solidFill>
                          <a:effectLst/>
                          <a:latin typeface="微软雅黑" panose="020B0503020204020204" pitchFamily="34" charset="-122"/>
                          <a:ea typeface="微软雅黑" panose="020B0503020204020204" pitchFamily="34" charset="-122"/>
                        </a:rPr>
                        <a:t>ModBus</a:t>
                      </a:r>
                      <a:r>
                        <a:rPr lang="zh-CN" altLang="en-US" sz="700">
                          <a:ln>
                            <a:noFill/>
                          </a:ln>
                          <a:solidFill>
                            <a:schemeClr val="tx1">
                              <a:lumMod val="65000"/>
                              <a:lumOff val="35000"/>
                            </a:schemeClr>
                          </a:solidFill>
                          <a:effectLst/>
                          <a:latin typeface="微软雅黑" panose="020B0503020204020204" pitchFamily="34" charset="-122"/>
                          <a:ea typeface="微软雅黑" panose="020B0503020204020204" pitchFamily="34" charset="-122"/>
                        </a:rPr>
                        <a:t>事务处理通信事件记录。如果某项事务处理完成，记录会给出有关错误</a:t>
                      </a:r>
                    </a:p>
                  </a:txBody>
                  <a:tcPr marL="2396" marR="2396" marT="2396" marB="23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01853204"/>
                  </a:ext>
                </a:extLst>
              </a:tr>
              <a:tr h="166118">
                <a:tc>
                  <a:txBody>
                    <a:bodyPr/>
                    <a:lstStyle/>
                    <a:p>
                      <a:pPr algn="ctr" rtl="0"/>
                      <a:r>
                        <a:rPr lang="en-US"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0D</a:t>
                      </a:r>
                    </a:p>
                  </a:txBody>
                  <a:tcPr marL="2396" marR="2396" marT="2396" marB="23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zh-CN" altLang="en-US"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编程（</a:t>
                      </a:r>
                      <a:r>
                        <a:rPr lang="en-US" altLang="zh-CN"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184/384/484/584</a:t>
                      </a:r>
                      <a:r>
                        <a:rPr lang="zh-CN" altLang="en-US"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a:t>
                      </a:r>
                    </a:p>
                  </a:txBody>
                  <a:tcPr marL="2396" marR="2396" marT="2396" marB="23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a:r>
                        <a:rPr lang="zh-CN" altLang="en-US"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可使主机模拟编程器功能修改</a:t>
                      </a:r>
                      <a:r>
                        <a:rPr lang="en-US" altLang="zh-CN"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PC</a:t>
                      </a:r>
                      <a:r>
                        <a:rPr lang="zh-CN" altLang="en-US"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从机逻辑</a:t>
                      </a:r>
                    </a:p>
                  </a:txBody>
                  <a:tcPr marL="2396" marR="2396" marT="2396" marB="23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55169147"/>
                  </a:ext>
                </a:extLst>
              </a:tr>
              <a:tr h="166118">
                <a:tc>
                  <a:txBody>
                    <a:bodyPr/>
                    <a:lstStyle/>
                    <a:p>
                      <a:pPr algn="ctr" rtl="0"/>
                      <a:r>
                        <a:rPr lang="en-US" sz="700">
                          <a:ln>
                            <a:noFill/>
                          </a:ln>
                          <a:solidFill>
                            <a:schemeClr val="tx1">
                              <a:lumMod val="65000"/>
                              <a:lumOff val="35000"/>
                            </a:schemeClr>
                          </a:solidFill>
                          <a:effectLst/>
                          <a:latin typeface="微软雅黑" panose="020B0503020204020204" pitchFamily="34" charset="-122"/>
                          <a:ea typeface="微软雅黑" panose="020B0503020204020204" pitchFamily="34" charset="-122"/>
                        </a:rPr>
                        <a:t>0E</a:t>
                      </a:r>
                    </a:p>
                  </a:txBody>
                  <a:tcPr marL="2396" marR="2396" marT="2396" marB="23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zh-CN" altLang="en-US"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探询（</a:t>
                      </a:r>
                      <a:r>
                        <a:rPr lang="en-US" altLang="zh-CN"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184/384/484/584</a:t>
                      </a:r>
                      <a:r>
                        <a:rPr lang="zh-CN" altLang="en-US"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a:t>
                      </a:r>
                    </a:p>
                  </a:txBody>
                  <a:tcPr marL="2396" marR="2396" marT="2396" marB="23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a:r>
                        <a:rPr lang="zh-CN" altLang="en-US" sz="700">
                          <a:ln>
                            <a:noFill/>
                          </a:ln>
                          <a:solidFill>
                            <a:schemeClr val="tx1">
                              <a:lumMod val="65000"/>
                              <a:lumOff val="35000"/>
                            </a:schemeClr>
                          </a:solidFill>
                          <a:effectLst/>
                          <a:latin typeface="inherit"/>
                          <a:ea typeface="微软雅黑" panose="020B0503020204020204" pitchFamily="34" charset="-122"/>
                        </a:rPr>
                        <a:t>可使主机与正在执行任务的从机通信，定期控询该从机是否已完成其程序操作，仅在含有功能</a:t>
                      </a:r>
                      <a:r>
                        <a:rPr lang="en-US" altLang="zh-CN" sz="700">
                          <a:ln>
                            <a:noFill/>
                          </a:ln>
                          <a:solidFill>
                            <a:schemeClr val="tx1">
                              <a:lumMod val="65000"/>
                              <a:lumOff val="35000"/>
                            </a:schemeClr>
                          </a:solidFill>
                          <a:effectLst/>
                          <a:latin typeface="inherit"/>
                          <a:ea typeface="微软雅黑" panose="020B0503020204020204" pitchFamily="34" charset="-122"/>
                        </a:rPr>
                        <a:t>13</a:t>
                      </a:r>
                      <a:r>
                        <a:rPr lang="zh-CN" altLang="en-US" sz="700">
                          <a:ln>
                            <a:noFill/>
                          </a:ln>
                          <a:solidFill>
                            <a:schemeClr val="tx1">
                              <a:lumMod val="65000"/>
                              <a:lumOff val="35000"/>
                            </a:schemeClr>
                          </a:solidFill>
                          <a:effectLst/>
                          <a:latin typeface="inherit"/>
                          <a:ea typeface="微软雅黑" panose="020B0503020204020204" pitchFamily="34" charset="-122"/>
                        </a:rPr>
                        <a:t>的报文发送后，本功能码才得发送</a:t>
                      </a:r>
                    </a:p>
                  </a:txBody>
                  <a:tcPr marL="2396" marR="2396" marT="2396" marB="23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86271534"/>
                  </a:ext>
                </a:extLst>
              </a:tr>
              <a:tr h="166118">
                <a:tc>
                  <a:txBody>
                    <a:bodyPr/>
                    <a:lstStyle/>
                    <a:p>
                      <a:pPr algn="ctr" rtl="0"/>
                      <a:r>
                        <a:rPr lang="en-US"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0F</a:t>
                      </a:r>
                    </a:p>
                  </a:txBody>
                  <a:tcPr marL="2396" marR="2396" marT="2396" marB="23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zh-CN" altLang="en-US"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写多个线圈</a:t>
                      </a:r>
                    </a:p>
                  </a:txBody>
                  <a:tcPr marL="2396" marR="2396" marT="2396" marB="23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a:r>
                        <a:rPr lang="zh-CN" altLang="en-US"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可以写多个线圈</a:t>
                      </a:r>
                      <a:r>
                        <a:rPr lang="en-US" altLang="zh-CN"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a:t>
                      </a:r>
                      <a:r>
                        <a:rPr lang="zh-CN" altLang="en-US"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强置一串连续逻辑线圈的通断</a:t>
                      </a:r>
                    </a:p>
                  </a:txBody>
                  <a:tcPr marL="2396" marR="2396" marT="2396" marB="23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3188980"/>
                  </a:ext>
                </a:extLst>
              </a:tr>
              <a:tr h="166118">
                <a:tc>
                  <a:txBody>
                    <a:bodyPr/>
                    <a:lstStyle/>
                    <a:p>
                      <a:pPr algn="ctr" rtl="0"/>
                      <a:r>
                        <a:rPr lang="en-US" altLang="zh-CN"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10</a:t>
                      </a:r>
                    </a:p>
                  </a:txBody>
                  <a:tcPr marL="2396" marR="2396" marT="2396" marB="23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zh-CN" altLang="en-US"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写多个保持寄存器</a:t>
                      </a:r>
                    </a:p>
                  </a:txBody>
                  <a:tcPr marL="2396" marR="2396" marT="2396" marB="23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a:r>
                        <a:rPr lang="zh-CN" altLang="en-US"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写多个保持寄存器</a:t>
                      </a:r>
                      <a:r>
                        <a:rPr lang="en-US" altLang="zh-CN"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a:t>
                      </a:r>
                      <a:r>
                        <a:rPr lang="zh-CN" altLang="en-US"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把具体的二进制值装入一串连续的保持寄存器</a:t>
                      </a:r>
                    </a:p>
                  </a:txBody>
                  <a:tcPr marL="2396" marR="2396" marT="2396" marB="23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45427040"/>
                  </a:ext>
                </a:extLst>
              </a:tr>
              <a:tr h="166118">
                <a:tc>
                  <a:txBody>
                    <a:bodyPr/>
                    <a:lstStyle/>
                    <a:p>
                      <a:pPr algn="ctr" rtl="0"/>
                      <a:r>
                        <a:rPr lang="en-US" altLang="zh-CN"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11</a:t>
                      </a:r>
                    </a:p>
                  </a:txBody>
                  <a:tcPr marL="2396" marR="2396" marT="2396" marB="23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zh-CN" altLang="en-US"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报告从机标识</a:t>
                      </a:r>
                    </a:p>
                  </a:txBody>
                  <a:tcPr marL="2396" marR="2396" marT="2396" marB="23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a:r>
                        <a:rPr lang="zh-CN" altLang="en-US"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可使主机判断编址从机的类型及该从机运行指示灯的状态</a:t>
                      </a:r>
                    </a:p>
                  </a:txBody>
                  <a:tcPr marL="2396" marR="2396" marT="2396" marB="23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0561963"/>
                  </a:ext>
                </a:extLst>
              </a:tr>
              <a:tr h="166118">
                <a:tc>
                  <a:txBody>
                    <a:bodyPr/>
                    <a:lstStyle/>
                    <a:p>
                      <a:pPr algn="ctr" rtl="0"/>
                      <a:r>
                        <a:rPr lang="en-US" altLang="zh-CN" sz="700">
                          <a:ln>
                            <a:noFill/>
                          </a:ln>
                          <a:solidFill>
                            <a:schemeClr val="tx1">
                              <a:lumMod val="65000"/>
                              <a:lumOff val="35000"/>
                            </a:schemeClr>
                          </a:solidFill>
                          <a:effectLst/>
                          <a:latin typeface="微软雅黑" panose="020B0503020204020204" pitchFamily="34" charset="-122"/>
                          <a:ea typeface="微软雅黑" panose="020B0503020204020204" pitchFamily="34" charset="-122"/>
                        </a:rPr>
                        <a:t>12</a:t>
                      </a:r>
                    </a:p>
                  </a:txBody>
                  <a:tcPr marL="2396" marR="2396" marT="2396" marB="23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zh-CN" altLang="en-US"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a:t>
                      </a:r>
                      <a:r>
                        <a:rPr lang="en-US" altLang="zh-CN"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884</a:t>
                      </a:r>
                      <a:r>
                        <a:rPr lang="zh-CN" altLang="en-US"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和</a:t>
                      </a:r>
                      <a:r>
                        <a:rPr lang="en-US"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MICRO84）</a:t>
                      </a:r>
                    </a:p>
                  </a:txBody>
                  <a:tcPr marL="2396" marR="2396" marT="2396" marB="23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a:r>
                        <a:rPr lang="zh-CN" altLang="en-US"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可使主机模拟编程功能，修改</a:t>
                      </a:r>
                      <a:r>
                        <a:rPr lang="en-US" altLang="zh-CN"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PC</a:t>
                      </a:r>
                      <a:r>
                        <a:rPr lang="zh-CN" altLang="en-US"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状态逻辑</a:t>
                      </a:r>
                    </a:p>
                  </a:txBody>
                  <a:tcPr marL="2396" marR="2396" marT="2396" marB="23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02960413"/>
                  </a:ext>
                </a:extLst>
              </a:tr>
              <a:tr h="166118">
                <a:tc>
                  <a:txBody>
                    <a:bodyPr/>
                    <a:lstStyle/>
                    <a:p>
                      <a:pPr algn="ctr" rtl="0"/>
                      <a:r>
                        <a:rPr lang="en-US" altLang="zh-CN" sz="700">
                          <a:ln>
                            <a:noFill/>
                          </a:ln>
                          <a:solidFill>
                            <a:schemeClr val="tx1">
                              <a:lumMod val="65000"/>
                              <a:lumOff val="35000"/>
                            </a:schemeClr>
                          </a:solidFill>
                          <a:effectLst/>
                          <a:latin typeface="微软雅黑" panose="020B0503020204020204" pitchFamily="34" charset="-122"/>
                          <a:ea typeface="微软雅黑" panose="020B0503020204020204" pitchFamily="34" charset="-122"/>
                        </a:rPr>
                        <a:t>13</a:t>
                      </a:r>
                    </a:p>
                  </a:txBody>
                  <a:tcPr marL="2396" marR="2396" marT="2396" marB="23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zh-CN" altLang="en-US"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重置通信链路</a:t>
                      </a:r>
                    </a:p>
                  </a:txBody>
                  <a:tcPr marL="2396" marR="2396" marT="2396" marB="23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a:r>
                        <a:rPr lang="zh-CN" altLang="en-US"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发生非可修改错误后，是从机复位于已知状态，可重置顺序字节</a:t>
                      </a:r>
                    </a:p>
                  </a:txBody>
                  <a:tcPr marL="2396" marR="2396" marT="2396" marB="23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93796307"/>
                  </a:ext>
                </a:extLst>
              </a:tr>
              <a:tr h="166118">
                <a:tc>
                  <a:txBody>
                    <a:bodyPr/>
                    <a:lstStyle/>
                    <a:p>
                      <a:pPr algn="ctr" rtl="0"/>
                      <a:r>
                        <a:rPr lang="en-US" altLang="zh-CN"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14</a:t>
                      </a:r>
                    </a:p>
                  </a:txBody>
                  <a:tcPr marL="2396" marR="2396" marT="2396" marB="23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zh-CN" altLang="en-US"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读取通用参数（</a:t>
                      </a:r>
                      <a:r>
                        <a:rPr lang="en-US" altLang="zh-CN"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584L</a:t>
                      </a:r>
                      <a:r>
                        <a:rPr lang="zh-CN" altLang="en-US"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a:t>
                      </a:r>
                    </a:p>
                  </a:txBody>
                  <a:tcPr marL="2396" marR="2396" marT="2396" marB="23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a:r>
                        <a:rPr lang="zh-CN" altLang="en-US"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显示扩展存储文件中的数据信息</a:t>
                      </a:r>
                    </a:p>
                  </a:txBody>
                  <a:tcPr marL="2396" marR="2396" marT="2396" marB="23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55144340"/>
                  </a:ext>
                </a:extLst>
              </a:tr>
              <a:tr h="166118">
                <a:tc>
                  <a:txBody>
                    <a:bodyPr/>
                    <a:lstStyle/>
                    <a:p>
                      <a:pPr algn="ctr" rtl="0"/>
                      <a:r>
                        <a:rPr lang="en-US" altLang="zh-CN"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15</a:t>
                      </a:r>
                    </a:p>
                  </a:txBody>
                  <a:tcPr marL="2396" marR="2396" marT="2396" marB="23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zh-CN" altLang="en-US"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写入通用参数（</a:t>
                      </a:r>
                      <a:r>
                        <a:rPr lang="en-US" altLang="zh-CN"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584L</a:t>
                      </a:r>
                      <a:r>
                        <a:rPr lang="zh-CN" altLang="en-US"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a:t>
                      </a:r>
                    </a:p>
                  </a:txBody>
                  <a:tcPr marL="2396" marR="2396" marT="2396" marB="23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a:r>
                        <a:rPr lang="zh-CN" altLang="en-US" sz="700">
                          <a:ln>
                            <a:noFill/>
                          </a:ln>
                          <a:solidFill>
                            <a:schemeClr val="tx1">
                              <a:lumMod val="65000"/>
                              <a:lumOff val="35000"/>
                            </a:schemeClr>
                          </a:solidFill>
                          <a:effectLst/>
                          <a:latin typeface="微软雅黑" panose="020B0503020204020204" pitchFamily="34" charset="-122"/>
                          <a:ea typeface="微软雅黑" panose="020B0503020204020204" pitchFamily="34" charset="-122"/>
                        </a:rPr>
                        <a:t>把通用参数写入扩展存储文件</a:t>
                      </a:r>
                    </a:p>
                  </a:txBody>
                  <a:tcPr marL="2396" marR="2396" marT="2396" marB="23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47194698"/>
                  </a:ext>
                </a:extLst>
              </a:tr>
              <a:tr h="166118">
                <a:tc>
                  <a:txBody>
                    <a:bodyPr/>
                    <a:lstStyle/>
                    <a:p>
                      <a:pPr algn="ctr" rtl="0"/>
                      <a:r>
                        <a:rPr lang="en-US" altLang="zh-CN"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16~40</a:t>
                      </a:r>
                    </a:p>
                  </a:txBody>
                  <a:tcPr marL="2396" marR="2396" marT="2396" marB="23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zh-CN" altLang="en-US"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保留做扩展功能备用</a:t>
                      </a:r>
                    </a:p>
                  </a:txBody>
                  <a:tcPr marL="2396" marR="2396" marT="2396" marB="23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a:r>
                        <a:rPr lang="zh-CN" altLang="en-US"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 </a:t>
                      </a:r>
                    </a:p>
                  </a:txBody>
                  <a:tcPr marL="2396" marR="2396" marT="2396" marB="23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69250359"/>
                  </a:ext>
                </a:extLst>
              </a:tr>
              <a:tr h="166118">
                <a:tc>
                  <a:txBody>
                    <a:bodyPr/>
                    <a:lstStyle/>
                    <a:p>
                      <a:pPr algn="ctr" rtl="0"/>
                      <a:r>
                        <a:rPr lang="en-US" altLang="zh-CN"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41~48</a:t>
                      </a:r>
                    </a:p>
                  </a:txBody>
                  <a:tcPr marL="2396" marR="2396" marT="2396" marB="23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zh-CN" altLang="en-US"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保留以备用户功能所用</a:t>
                      </a:r>
                    </a:p>
                  </a:txBody>
                  <a:tcPr marL="2396" marR="2396" marT="2396" marB="23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a:r>
                        <a:rPr lang="zh-CN" altLang="en-US"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留作用户功能的扩展编码</a:t>
                      </a:r>
                    </a:p>
                  </a:txBody>
                  <a:tcPr marL="2396" marR="2396" marT="2396" marB="23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63742599"/>
                  </a:ext>
                </a:extLst>
              </a:tr>
              <a:tr h="166118">
                <a:tc>
                  <a:txBody>
                    <a:bodyPr/>
                    <a:lstStyle/>
                    <a:p>
                      <a:pPr algn="ctr" rtl="0"/>
                      <a:r>
                        <a:rPr lang="en-US" altLang="zh-CN"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49~77</a:t>
                      </a:r>
                    </a:p>
                  </a:txBody>
                  <a:tcPr marL="2396" marR="2396" marT="2396" marB="23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zh-CN" altLang="en-US"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非法功能</a:t>
                      </a:r>
                    </a:p>
                  </a:txBody>
                  <a:tcPr marL="2396" marR="2396" marT="2396" marB="23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a:r>
                        <a:rPr lang="zh-CN" altLang="en-US"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 </a:t>
                      </a:r>
                    </a:p>
                  </a:txBody>
                  <a:tcPr marL="2396" marR="2396" marT="2396" marB="23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43403329"/>
                  </a:ext>
                </a:extLst>
              </a:tr>
              <a:tr h="166118">
                <a:tc>
                  <a:txBody>
                    <a:bodyPr/>
                    <a:lstStyle/>
                    <a:p>
                      <a:pPr algn="ctr" rtl="0"/>
                      <a:r>
                        <a:rPr lang="en-US"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78~7F</a:t>
                      </a:r>
                    </a:p>
                  </a:txBody>
                  <a:tcPr marL="2396" marR="2396" marT="2396" marB="23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zh-CN" altLang="en-US"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保留</a:t>
                      </a:r>
                    </a:p>
                  </a:txBody>
                  <a:tcPr marL="2396" marR="2396" marT="2396" marB="23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a:r>
                        <a:rPr lang="zh-CN" altLang="en-US"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留作内部作用</a:t>
                      </a:r>
                    </a:p>
                  </a:txBody>
                  <a:tcPr marL="2396" marR="2396" marT="2396" marB="23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30827889"/>
                  </a:ext>
                </a:extLst>
              </a:tr>
              <a:tr h="166118">
                <a:tc>
                  <a:txBody>
                    <a:bodyPr/>
                    <a:lstStyle/>
                    <a:p>
                      <a:pPr algn="ctr" rtl="0"/>
                      <a:r>
                        <a:rPr lang="en-US"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80~FF</a:t>
                      </a:r>
                    </a:p>
                  </a:txBody>
                  <a:tcPr marL="2396" marR="2396" marT="2396" marB="23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zh-CN" altLang="en-US"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保留</a:t>
                      </a:r>
                    </a:p>
                  </a:txBody>
                  <a:tcPr marL="2396" marR="2396" marT="2396" marB="23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a:r>
                        <a:rPr lang="zh-CN" altLang="en-US" sz="700" dirty="0">
                          <a:ln>
                            <a:noFill/>
                          </a:ln>
                          <a:solidFill>
                            <a:schemeClr val="tx1">
                              <a:lumMod val="65000"/>
                              <a:lumOff val="35000"/>
                            </a:schemeClr>
                          </a:solidFill>
                          <a:effectLst/>
                          <a:latin typeface="微软雅黑" panose="020B0503020204020204" pitchFamily="34" charset="-122"/>
                          <a:ea typeface="微软雅黑" panose="020B0503020204020204" pitchFamily="34" charset="-122"/>
                        </a:rPr>
                        <a:t>用于异常应答</a:t>
                      </a:r>
                    </a:p>
                  </a:txBody>
                  <a:tcPr marL="2396" marR="2396" marT="2396" marB="23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28037301"/>
                  </a:ext>
                </a:extLst>
              </a:tr>
            </a:tbl>
          </a:graphicData>
        </a:graphic>
      </p:graphicFrame>
    </p:spTree>
    <p:extLst>
      <p:ext uri="{BB962C8B-B14F-4D97-AF65-F5344CB8AC3E}">
        <p14:creationId xmlns:p14="http://schemas.microsoft.com/office/powerpoint/2010/main" val="299791951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矩形 27"/>
          <p:cNvSpPr/>
          <p:nvPr/>
        </p:nvSpPr>
        <p:spPr>
          <a:xfrm>
            <a:off x="335043" y="165412"/>
            <a:ext cx="4164952" cy="369332"/>
          </a:xfrm>
          <a:prstGeom prst="rect">
            <a:avLst/>
          </a:prstGeom>
          <a:noFill/>
          <a:ln w="9525">
            <a:noFill/>
          </a:ln>
        </p:spPr>
        <p:txBody>
          <a:bodyPr wrap="square">
            <a:spAutoFit/>
          </a:bodyPr>
          <a:lstStyle/>
          <a:p>
            <a:r>
              <a:rPr lang="en-US" altLang="zh-CN"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Modbus</a:t>
            </a:r>
            <a:r>
              <a:rPr lang="zh-CN" altLang="en-US"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协议仿真与通信库</a:t>
            </a:r>
            <a:endParaRPr lang="en-US" altLang="zh-CN"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endParaRPr>
          </a:p>
        </p:txBody>
      </p:sp>
      <p:sp>
        <p:nvSpPr>
          <p:cNvPr id="4" name="文本框 3">
            <a:extLst>
              <a:ext uri="{FF2B5EF4-FFF2-40B4-BE49-F238E27FC236}">
                <a16:creationId xmlns:a16="http://schemas.microsoft.com/office/drawing/2014/main" id="{2FC4B4B5-E35D-4C97-91F5-0C70484C5FCF}"/>
              </a:ext>
            </a:extLst>
          </p:cNvPr>
          <p:cNvSpPr txBox="1"/>
          <p:nvPr/>
        </p:nvSpPr>
        <p:spPr>
          <a:xfrm>
            <a:off x="334600" y="627658"/>
            <a:ext cx="8557699" cy="3215752"/>
          </a:xfrm>
          <a:prstGeom prst="rect">
            <a:avLst/>
          </a:prstGeom>
          <a:noFill/>
        </p:spPr>
        <p:txBody>
          <a:bodyPr wrap="square" rtlCol="0">
            <a:spAutoFit/>
          </a:bodyPr>
          <a:lstStyle/>
          <a:p>
            <a:pPr>
              <a:lnSpc>
                <a:spcPct val="150000"/>
              </a:lnSpc>
            </a:pPr>
            <a:r>
              <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rPr>
              <a:t>1</a:t>
            </a: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、仿真工具</a:t>
            </a:r>
            <a:endPar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nSpc>
                <a:spcPct val="150000"/>
              </a:lnSpc>
            </a:pPr>
            <a:r>
              <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rPr>
              <a:t>     - </a:t>
            </a: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从机：</a:t>
            </a:r>
            <a:r>
              <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rPr>
              <a:t>Modbus Slave</a:t>
            </a:r>
          </a:p>
          <a:p>
            <a:pPr>
              <a:lnSpc>
                <a:spcPct val="150000"/>
              </a:lnSpc>
            </a:pPr>
            <a:r>
              <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rPr>
              <a:t>     - </a:t>
            </a: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主机：</a:t>
            </a:r>
            <a:r>
              <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rPr>
              <a:t>Modbus Poll</a:t>
            </a:r>
          </a:p>
          <a:p>
            <a:pPr>
              <a:lnSpc>
                <a:spcPct val="150000"/>
              </a:lnSpc>
            </a:pPr>
            <a:r>
              <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rPr>
              <a:t>     - </a:t>
            </a: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虚拟串口：</a:t>
            </a:r>
            <a:r>
              <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rPr>
              <a:t>Configure Virtual Serial Port Driver</a:t>
            </a:r>
          </a:p>
          <a:p>
            <a:pPr>
              <a:lnSpc>
                <a:spcPct val="150000"/>
              </a:lnSpc>
            </a:pPr>
            <a:endPar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nSpc>
                <a:spcPct val="150000"/>
              </a:lnSpc>
            </a:pPr>
            <a:r>
              <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rPr>
              <a:t>      </a:t>
            </a: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设备     相关的调试助手   发送报文      课件里打包在一起</a:t>
            </a:r>
            <a:endPar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nSpc>
                <a:spcPct val="150000"/>
              </a:lnSpc>
            </a:pPr>
            <a:endPar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nSpc>
                <a:spcPct val="150000"/>
              </a:lnSpc>
            </a:pPr>
            <a:r>
              <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rPr>
              <a:t>2</a:t>
            </a: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、常用通信库    基础班使用</a:t>
            </a:r>
          </a:p>
          <a:p>
            <a:pPr>
              <a:lnSpc>
                <a:spcPct val="150000"/>
              </a:lnSpc>
            </a:pP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     </a:t>
            </a:r>
            <a:r>
              <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rPr>
              <a:t>- </a:t>
            </a:r>
            <a:r>
              <a:rPr lang="en-US" altLang="zh-CN" sz="1050" dirty="0" err="1">
                <a:solidFill>
                  <a:schemeClr val="tx1">
                    <a:lumMod val="75000"/>
                    <a:lumOff val="25000"/>
                  </a:schemeClr>
                </a:solidFill>
                <a:latin typeface="微软雅黑 Light" panose="020B0502040204020203" pitchFamily="34" charset="-122"/>
                <a:ea typeface="微软雅黑 Light" panose="020B0502040204020203" pitchFamily="34" charset="-122"/>
              </a:rPr>
              <a:t>NModbus</a:t>
            </a:r>
            <a:r>
              <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rPr>
              <a:t>  </a:t>
            </a: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rPr>
              <a:t>NModbus4        </a:t>
            </a: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从站地址    功能码    起始地址</a:t>
            </a:r>
            <a:endPar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nSpc>
                <a:spcPct val="150000"/>
              </a:lnSpc>
            </a:pP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     </a:t>
            </a:r>
            <a:r>
              <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rPr>
              <a:t>- </a:t>
            </a:r>
            <a:r>
              <a:rPr lang="en-US" altLang="zh-CN" sz="1050" dirty="0" err="1">
                <a:solidFill>
                  <a:schemeClr val="tx1">
                    <a:lumMod val="75000"/>
                    <a:lumOff val="25000"/>
                  </a:schemeClr>
                </a:solidFill>
                <a:latin typeface="微软雅黑 Light" panose="020B0502040204020203" pitchFamily="34" charset="-122"/>
                <a:ea typeface="微软雅黑 Light" panose="020B0502040204020203" pitchFamily="34" charset="-122"/>
              </a:rPr>
              <a:t>Nuget</a:t>
            </a: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搜索</a:t>
            </a:r>
            <a:endPar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nSpc>
                <a:spcPct val="150000"/>
              </a:lnSpc>
            </a:pPr>
            <a:endPar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nSpc>
                <a:spcPct val="150000"/>
              </a:lnSpc>
            </a:pPr>
            <a:endPar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nSpc>
                <a:spcPct val="150000"/>
              </a:lnSpc>
            </a:pPr>
            <a:endPar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93103125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矩形 27"/>
          <p:cNvSpPr/>
          <p:nvPr/>
        </p:nvSpPr>
        <p:spPr>
          <a:xfrm>
            <a:off x="335043" y="165412"/>
            <a:ext cx="4164952" cy="369332"/>
          </a:xfrm>
          <a:prstGeom prst="rect">
            <a:avLst/>
          </a:prstGeom>
          <a:noFill/>
          <a:ln w="9525">
            <a:noFill/>
          </a:ln>
        </p:spPr>
        <p:txBody>
          <a:bodyPr wrap="square">
            <a:spAutoFit/>
          </a:bodyPr>
          <a:lstStyle/>
          <a:p>
            <a:r>
              <a:rPr lang="en-US" altLang="zh-CN"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Modbus RTU </a:t>
            </a:r>
            <a:r>
              <a:rPr lang="zh-CN" altLang="en-US"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协议报文格式</a:t>
            </a:r>
            <a:endParaRPr lang="en-US" altLang="zh-CN"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endParaRPr>
          </a:p>
        </p:txBody>
      </p:sp>
      <p:sp>
        <p:nvSpPr>
          <p:cNvPr id="5" name="文本框 4">
            <a:extLst>
              <a:ext uri="{FF2B5EF4-FFF2-40B4-BE49-F238E27FC236}">
                <a16:creationId xmlns:a16="http://schemas.microsoft.com/office/drawing/2014/main" id="{F84DC813-CFC4-413C-B000-0BA890F9A92E}"/>
              </a:ext>
            </a:extLst>
          </p:cNvPr>
          <p:cNvSpPr txBox="1"/>
          <p:nvPr/>
        </p:nvSpPr>
        <p:spPr>
          <a:xfrm>
            <a:off x="335043" y="534744"/>
            <a:ext cx="8473914" cy="3528595"/>
          </a:xfrm>
          <a:prstGeom prst="rect">
            <a:avLst/>
          </a:prstGeom>
          <a:noFill/>
        </p:spPr>
        <p:txBody>
          <a:bodyPr wrap="square" rtlCol="0">
            <a:spAutoFit/>
          </a:bodyPr>
          <a:lstStyle>
            <a:defPPr>
              <a:defRPr lang="zh-CN"/>
            </a:defPPr>
            <a:lvl1pPr>
              <a:lnSpc>
                <a:spcPct val="150000"/>
              </a:lnSpc>
              <a:defRPr sz="1000">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r>
              <a:rPr lang="en-US" altLang="zh-CN" dirty="0"/>
              <a:t>1</a:t>
            </a:r>
            <a:r>
              <a:rPr lang="zh-CN" altLang="en-US" dirty="0"/>
              <a:t>、读寄存器消息帧格式 </a:t>
            </a:r>
            <a:r>
              <a:rPr lang="en-US" altLang="zh-CN" dirty="0"/>
              <a:t>- 0x03</a:t>
            </a:r>
            <a:r>
              <a:rPr lang="zh-CN" altLang="en-US" dirty="0"/>
              <a:t>、</a:t>
            </a:r>
            <a:r>
              <a:rPr lang="en-US" altLang="zh-CN" dirty="0"/>
              <a:t>0x04       </a:t>
            </a:r>
            <a:r>
              <a:rPr lang="zh-CN" altLang="en-US" dirty="0"/>
              <a:t>长度表示寄存器数量</a:t>
            </a:r>
            <a:endParaRPr lang="en-US" altLang="zh-CN" dirty="0"/>
          </a:p>
          <a:p>
            <a:r>
              <a:rPr lang="zh-CN" altLang="en-US" dirty="0"/>
              <a:t>     请求：</a:t>
            </a:r>
            <a:endParaRPr lang="en-US" altLang="zh-CN" dirty="0"/>
          </a:p>
          <a:p>
            <a:endParaRPr lang="en-US" altLang="zh-CN" dirty="0"/>
          </a:p>
          <a:p>
            <a:r>
              <a:rPr lang="zh-CN" altLang="en-US" dirty="0"/>
              <a:t>     响应：</a:t>
            </a:r>
            <a:endParaRPr lang="en-US" altLang="zh-CN" dirty="0"/>
          </a:p>
          <a:p>
            <a:endParaRPr lang="en-US" altLang="zh-CN" dirty="0"/>
          </a:p>
          <a:p>
            <a:r>
              <a:rPr lang="en-US" altLang="zh-CN" dirty="0"/>
              <a:t>    </a:t>
            </a:r>
          </a:p>
          <a:p>
            <a:r>
              <a:rPr lang="en-US" altLang="zh-CN" dirty="0"/>
              <a:t>2</a:t>
            </a:r>
            <a:r>
              <a:rPr lang="zh-CN" altLang="en-US" dirty="0"/>
              <a:t>、写单寄存器消息帧格式 </a:t>
            </a:r>
            <a:r>
              <a:rPr lang="en-US" altLang="zh-CN" dirty="0"/>
              <a:t>– 0x06</a:t>
            </a:r>
          </a:p>
          <a:p>
            <a:r>
              <a:rPr lang="en-US" altLang="zh-CN" dirty="0"/>
              <a:t>     </a:t>
            </a:r>
            <a:r>
              <a:rPr lang="zh-CN" altLang="en-US" dirty="0"/>
              <a:t>请求：</a:t>
            </a:r>
            <a:endParaRPr lang="en-US" altLang="zh-CN" dirty="0"/>
          </a:p>
          <a:p>
            <a:r>
              <a:rPr lang="en-US" altLang="zh-CN" dirty="0"/>
              <a:t>     </a:t>
            </a:r>
            <a:r>
              <a:rPr lang="zh-CN" altLang="en-US" dirty="0"/>
              <a:t>响应：</a:t>
            </a:r>
            <a:endParaRPr lang="en-US" altLang="zh-CN" dirty="0"/>
          </a:p>
          <a:p>
            <a:endParaRPr lang="en-US" altLang="zh-CN" dirty="0"/>
          </a:p>
          <a:p>
            <a:endParaRPr lang="en-US" altLang="zh-CN" dirty="0"/>
          </a:p>
          <a:p>
            <a:r>
              <a:rPr lang="en-US" altLang="zh-CN" dirty="0"/>
              <a:t>3</a:t>
            </a:r>
            <a:r>
              <a:rPr lang="zh-CN" altLang="en-US" dirty="0"/>
              <a:t>、写多寄存器消息帧格式 </a:t>
            </a:r>
            <a:r>
              <a:rPr lang="en-US" altLang="zh-CN" dirty="0"/>
              <a:t>– 0x10</a:t>
            </a:r>
          </a:p>
          <a:p>
            <a:r>
              <a:rPr lang="en-US" altLang="zh-CN" dirty="0"/>
              <a:t>     </a:t>
            </a:r>
            <a:r>
              <a:rPr lang="zh-CN" altLang="en-US" dirty="0"/>
              <a:t>请求：</a:t>
            </a:r>
            <a:endParaRPr lang="en-US" altLang="zh-CN" dirty="0"/>
          </a:p>
          <a:p>
            <a:endParaRPr lang="en-US" altLang="zh-CN" dirty="0"/>
          </a:p>
          <a:p>
            <a:r>
              <a:rPr lang="zh-CN" altLang="en-US" dirty="0"/>
              <a:t>     响应：</a:t>
            </a:r>
            <a:endParaRPr lang="en-US" altLang="zh-CN" dirty="0"/>
          </a:p>
        </p:txBody>
      </p:sp>
      <p:graphicFrame>
        <p:nvGraphicFramePr>
          <p:cNvPr id="6" name="表格 5">
            <a:extLst>
              <a:ext uri="{FF2B5EF4-FFF2-40B4-BE49-F238E27FC236}">
                <a16:creationId xmlns:a16="http://schemas.microsoft.com/office/drawing/2014/main" id="{5A3D7251-55B5-42F5-9755-9B9CED5C5064}"/>
              </a:ext>
            </a:extLst>
          </p:cNvPr>
          <p:cNvGraphicFramePr>
            <a:graphicFrameLocks noGrp="1"/>
          </p:cNvGraphicFramePr>
          <p:nvPr>
            <p:extLst>
              <p:ext uri="{D42A27DB-BD31-4B8C-83A1-F6EECF244321}">
                <p14:modId xmlns:p14="http://schemas.microsoft.com/office/powerpoint/2010/main" val="2281140301"/>
              </p:ext>
            </p:extLst>
          </p:nvPr>
        </p:nvGraphicFramePr>
        <p:xfrm>
          <a:off x="989514" y="843702"/>
          <a:ext cx="4734568" cy="411164"/>
        </p:xfrm>
        <a:graphic>
          <a:graphicData uri="http://schemas.openxmlformats.org/drawingml/2006/table">
            <a:tbl>
              <a:tblPr>
                <a:tableStyleId>{5C22544A-7EE6-4342-B048-85BDC9FD1C3A}</a:tableStyleId>
              </a:tblPr>
              <a:tblGrid>
                <a:gridCol w="591821">
                  <a:extLst>
                    <a:ext uri="{9D8B030D-6E8A-4147-A177-3AD203B41FA5}">
                      <a16:colId xmlns:a16="http://schemas.microsoft.com/office/drawing/2014/main" val="685198390"/>
                    </a:ext>
                  </a:extLst>
                </a:gridCol>
                <a:gridCol w="591821">
                  <a:extLst>
                    <a:ext uri="{9D8B030D-6E8A-4147-A177-3AD203B41FA5}">
                      <a16:colId xmlns:a16="http://schemas.microsoft.com/office/drawing/2014/main" val="3791440737"/>
                    </a:ext>
                  </a:extLst>
                </a:gridCol>
                <a:gridCol w="591821">
                  <a:extLst>
                    <a:ext uri="{9D8B030D-6E8A-4147-A177-3AD203B41FA5}">
                      <a16:colId xmlns:a16="http://schemas.microsoft.com/office/drawing/2014/main" val="184740458"/>
                    </a:ext>
                  </a:extLst>
                </a:gridCol>
                <a:gridCol w="591821">
                  <a:extLst>
                    <a:ext uri="{9D8B030D-6E8A-4147-A177-3AD203B41FA5}">
                      <a16:colId xmlns:a16="http://schemas.microsoft.com/office/drawing/2014/main" val="2530010340"/>
                    </a:ext>
                  </a:extLst>
                </a:gridCol>
                <a:gridCol w="591821">
                  <a:extLst>
                    <a:ext uri="{9D8B030D-6E8A-4147-A177-3AD203B41FA5}">
                      <a16:colId xmlns:a16="http://schemas.microsoft.com/office/drawing/2014/main" val="3402305192"/>
                    </a:ext>
                  </a:extLst>
                </a:gridCol>
                <a:gridCol w="591821">
                  <a:extLst>
                    <a:ext uri="{9D8B030D-6E8A-4147-A177-3AD203B41FA5}">
                      <a16:colId xmlns:a16="http://schemas.microsoft.com/office/drawing/2014/main" val="368747288"/>
                    </a:ext>
                  </a:extLst>
                </a:gridCol>
                <a:gridCol w="591821">
                  <a:extLst>
                    <a:ext uri="{9D8B030D-6E8A-4147-A177-3AD203B41FA5}">
                      <a16:colId xmlns:a16="http://schemas.microsoft.com/office/drawing/2014/main" val="2636415253"/>
                    </a:ext>
                  </a:extLst>
                </a:gridCol>
                <a:gridCol w="591821">
                  <a:extLst>
                    <a:ext uri="{9D8B030D-6E8A-4147-A177-3AD203B41FA5}">
                      <a16:colId xmlns:a16="http://schemas.microsoft.com/office/drawing/2014/main" val="3073731525"/>
                    </a:ext>
                  </a:extLst>
                </a:gridCol>
              </a:tblGrid>
              <a:tr h="205582">
                <a:tc>
                  <a:txBody>
                    <a:bodyPr/>
                    <a:lstStyle/>
                    <a:p>
                      <a:pPr algn="ctr" fontAlgn="ctr"/>
                      <a:r>
                        <a:rPr lang="zh-CN" altLang="en-US" sz="800" u="none" strike="noStrike" dirty="0">
                          <a:solidFill>
                            <a:schemeClr val="bg1"/>
                          </a:solidFill>
                          <a:effectLst/>
                          <a:latin typeface="+mn-lt"/>
                        </a:rPr>
                        <a:t>从站地址</a:t>
                      </a:r>
                      <a:endParaRPr lang="zh-CN" altLang="en-US" sz="800" b="0" i="0" u="none" strike="noStrike" dirty="0">
                        <a:solidFill>
                          <a:schemeClr val="bg1"/>
                        </a:solidFill>
                        <a:effectLst/>
                        <a:latin typeface="+mn-lt"/>
                        <a:ea typeface="等线" panose="02010600030101010101" pitchFamily="2" charset="-122"/>
                      </a:endParaRPr>
                    </a:p>
                  </a:txBody>
                  <a:tcPr marL="9525" marR="9525" marT="9525" marB="0" anchor="ctr">
                    <a:solidFill>
                      <a:srgbClr val="FF8607"/>
                    </a:solidFill>
                  </a:tcPr>
                </a:tc>
                <a:tc>
                  <a:txBody>
                    <a:bodyPr/>
                    <a:lstStyle/>
                    <a:p>
                      <a:pPr algn="ctr" fontAlgn="ctr"/>
                      <a:r>
                        <a:rPr lang="zh-CN" altLang="en-US" sz="800" u="none" strike="noStrike" dirty="0">
                          <a:solidFill>
                            <a:schemeClr val="bg1"/>
                          </a:solidFill>
                          <a:effectLst/>
                          <a:latin typeface="+mn-lt"/>
                        </a:rPr>
                        <a:t>功能码</a:t>
                      </a:r>
                      <a:endParaRPr lang="zh-CN" altLang="en-US" sz="800" b="0" i="0" u="none" strike="noStrike" dirty="0">
                        <a:solidFill>
                          <a:schemeClr val="bg1"/>
                        </a:solidFill>
                        <a:effectLst/>
                        <a:latin typeface="+mn-lt"/>
                        <a:ea typeface="等线" panose="02010600030101010101" pitchFamily="2" charset="-122"/>
                      </a:endParaRPr>
                    </a:p>
                  </a:txBody>
                  <a:tcPr marL="9525" marR="9525" marT="9525" marB="0" anchor="ctr">
                    <a:solidFill>
                      <a:srgbClr val="FF8607"/>
                    </a:solidFill>
                  </a:tcPr>
                </a:tc>
                <a:tc gridSpan="2">
                  <a:txBody>
                    <a:bodyPr/>
                    <a:lstStyle/>
                    <a:p>
                      <a:pPr algn="ctr" fontAlgn="ctr"/>
                      <a:r>
                        <a:rPr lang="zh-CN" altLang="en-US" sz="800" u="none" strike="noStrike" dirty="0">
                          <a:solidFill>
                            <a:schemeClr val="bg1"/>
                          </a:solidFill>
                          <a:effectLst/>
                          <a:latin typeface="+mn-lt"/>
                        </a:rPr>
                        <a:t>起始地址</a:t>
                      </a:r>
                      <a:endParaRPr lang="zh-CN" altLang="en-US" sz="800" b="0" i="0" u="none" strike="noStrike" dirty="0">
                        <a:solidFill>
                          <a:schemeClr val="bg1"/>
                        </a:solidFill>
                        <a:effectLst/>
                        <a:latin typeface="+mn-lt"/>
                        <a:ea typeface="等线" panose="02010600030101010101" pitchFamily="2" charset="-122"/>
                      </a:endParaRPr>
                    </a:p>
                  </a:txBody>
                  <a:tcPr marL="9525" marR="9525" marT="41564" marB="41564" anchor="ctr">
                    <a:solidFill>
                      <a:srgbClr val="FF8607"/>
                    </a:solidFill>
                  </a:tcPr>
                </a:tc>
                <a:tc hMerge="1">
                  <a:txBody>
                    <a:bodyPr/>
                    <a:lstStyle/>
                    <a:p>
                      <a:endParaRPr lang="zh-CN" altLang="en-US"/>
                    </a:p>
                  </a:txBody>
                  <a:tcPr/>
                </a:tc>
                <a:tc gridSpan="2">
                  <a:txBody>
                    <a:bodyPr/>
                    <a:lstStyle/>
                    <a:p>
                      <a:pPr algn="ctr" fontAlgn="ctr"/>
                      <a:r>
                        <a:rPr lang="zh-CN" altLang="en-US" sz="800" u="none" strike="noStrike" dirty="0">
                          <a:solidFill>
                            <a:schemeClr val="bg1"/>
                          </a:solidFill>
                          <a:effectLst/>
                          <a:latin typeface="+mn-lt"/>
                        </a:rPr>
                        <a:t>读取长度（</a:t>
                      </a:r>
                      <a:r>
                        <a:rPr lang="en-US" altLang="zh-CN" sz="800" u="none" strike="noStrike" dirty="0">
                          <a:solidFill>
                            <a:schemeClr val="bg1"/>
                          </a:solidFill>
                          <a:effectLst/>
                          <a:latin typeface="+mn-lt"/>
                        </a:rPr>
                        <a:t>2byte-&gt;16bit</a:t>
                      </a:r>
                      <a:r>
                        <a:rPr lang="zh-CN" altLang="en-US" sz="800" u="none" strike="noStrike" dirty="0">
                          <a:solidFill>
                            <a:schemeClr val="bg1"/>
                          </a:solidFill>
                          <a:effectLst/>
                          <a:latin typeface="+mn-lt"/>
                        </a:rPr>
                        <a:t>）</a:t>
                      </a:r>
                      <a:endParaRPr lang="zh-CN" altLang="en-US" sz="800" b="0" i="0" u="none" strike="noStrike" dirty="0">
                        <a:solidFill>
                          <a:schemeClr val="bg1"/>
                        </a:solidFill>
                        <a:effectLst/>
                        <a:latin typeface="+mn-lt"/>
                        <a:ea typeface="等线" panose="02010600030101010101" pitchFamily="2" charset="-122"/>
                      </a:endParaRPr>
                    </a:p>
                  </a:txBody>
                  <a:tcPr marL="9525" marR="9525" marT="41564" marB="41564" anchor="ctr">
                    <a:solidFill>
                      <a:srgbClr val="FF8607"/>
                    </a:solidFill>
                  </a:tcPr>
                </a:tc>
                <a:tc hMerge="1">
                  <a:txBody>
                    <a:bodyPr/>
                    <a:lstStyle/>
                    <a:p>
                      <a:endParaRPr lang="zh-CN" altLang="en-US"/>
                    </a:p>
                  </a:txBody>
                  <a:tcPr/>
                </a:tc>
                <a:tc gridSpan="2">
                  <a:txBody>
                    <a:bodyPr/>
                    <a:lstStyle/>
                    <a:p>
                      <a:pPr algn="ctr" fontAlgn="ctr"/>
                      <a:r>
                        <a:rPr lang="en-US" sz="800" u="none" strike="noStrike" dirty="0">
                          <a:solidFill>
                            <a:schemeClr val="bg1"/>
                          </a:solidFill>
                          <a:effectLst/>
                          <a:latin typeface="+mn-lt"/>
                        </a:rPr>
                        <a:t>CRC16</a:t>
                      </a:r>
                      <a:endParaRPr lang="en-US" sz="800" b="0" i="0" u="none" strike="noStrike" dirty="0">
                        <a:solidFill>
                          <a:schemeClr val="bg1"/>
                        </a:solidFill>
                        <a:effectLst/>
                        <a:latin typeface="+mn-lt"/>
                        <a:ea typeface="等线" panose="02010600030101010101" pitchFamily="2" charset="-122"/>
                      </a:endParaRPr>
                    </a:p>
                  </a:txBody>
                  <a:tcPr marL="9525" marR="9525" marT="41564" marB="41564" anchor="ctr">
                    <a:solidFill>
                      <a:srgbClr val="FF8607"/>
                    </a:solidFill>
                  </a:tcPr>
                </a:tc>
                <a:tc hMerge="1">
                  <a:txBody>
                    <a:bodyPr/>
                    <a:lstStyle/>
                    <a:p>
                      <a:endParaRPr lang="zh-CN" altLang="en-US"/>
                    </a:p>
                  </a:txBody>
                  <a:tcPr/>
                </a:tc>
                <a:extLst>
                  <a:ext uri="{0D108BD9-81ED-4DB2-BD59-A6C34878D82A}">
                    <a16:rowId xmlns:a16="http://schemas.microsoft.com/office/drawing/2014/main" val="1983754674"/>
                  </a:ext>
                </a:extLst>
              </a:tr>
              <a:tr h="205582">
                <a:tc>
                  <a:txBody>
                    <a:bodyPr/>
                    <a:lstStyle/>
                    <a:p>
                      <a:pPr algn="ctr" fontAlgn="ctr"/>
                      <a:r>
                        <a:rPr lang="en-US" sz="800" u="none" strike="noStrike" dirty="0">
                          <a:effectLst/>
                          <a:latin typeface="+mn-lt"/>
                        </a:rPr>
                        <a:t>01</a:t>
                      </a:r>
                      <a:endParaRPr lang="en-US" sz="800" b="0" i="0" u="none" strike="noStrike" dirty="0">
                        <a:solidFill>
                          <a:srgbClr val="000000"/>
                        </a:solidFill>
                        <a:effectLst/>
                        <a:latin typeface="+mn-lt"/>
                        <a:ea typeface="等线" panose="02010600030101010101" pitchFamily="2" charset="-122"/>
                      </a:endParaRPr>
                    </a:p>
                  </a:txBody>
                  <a:tcPr marL="9525" marR="9525" marT="9525" marB="0" anchor="ctr"/>
                </a:tc>
                <a:tc>
                  <a:txBody>
                    <a:bodyPr/>
                    <a:lstStyle/>
                    <a:p>
                      <a:pPr algn="ctr" fontAlgn="ctr"/>
                      <a:r>
                        <a:rPr lang="en-US" sz="800" u="none" strike="noStrike" dirty="0">
                          <a:effectLst/>
                          <a:latin typeface="+mn-lt"/>
                        </a:rPr>
                        <a:t>03</a:t>
                      </a:r>
                      <a:endParaRPr lang="en-US" sz="800" b="0" i="0" u="none" strike="noStrike" dirty="0">
                        <a:solidFill>
                          <a:srgbClr val="000000"/>
                        </a:solidFill>
                        <a:effectLst/>
                        <a:latin typeface="+mn-lt"/>
                        <a:ea typeface="等线" panose="02010600030101010101" pitchFamily="2" charset="-122"/>
                      </a:endParaRPr>
                    </a:p>
                  </a:txBody>
                  <a:tcPr marL="9525" marR="9525" marT="9525" marB="0" anchor="ctr"/>
                </a:tc>
                <a:tc>
                  <a:txBody>
                    <a:bodyPr/>
                    <a:lstStyle/>
                    <a:p>
                      <a:pPr algn="ctr" fontAlgn="ctr"/>
                      <a:r>
                        <a:rPr lang="en-US" sz="800" u="none" strike="noStrike" dirty="0">
                          <a:effectLst/>
                          <a:latin typeface="+mn-lt"/>
                        </a:rPr>
                        <a:t>00</a:t>
                      </a:r>
                      <a:r>
                        <a:rPr lang="zh-CN" altLang="en-US" sz="800" u="none" strike="noStrike" dirty="0">
                          <a:effectLst/>
                          <a:latin typeface="+mn-lt"/>
                        </a:rPr>
                        <a:t>（</a:t>
                      </a:r>
                      <a:r>
                        <a:rPr lang="en-US" altLang="zh-CN" sz="800" u="none" strike="noStrike" dirty="0">
                          <a:effectLst/>
                          <a:latin typeface="+mn-lt"/>
                        </a:rPr>
                        <a:t>Hi</a:t>
                      </a:r>
                      <a:r>
                        <a:rPr lang="zh-CN" altLang="en-US" sz="800" u="none" strike="noStrike" dirty="0">
                          <a:effectLst/>
                          <a:latin typeface="+mn-lt"/>
                        </a:rPr>
                        <a:t>）</a:t>
                      </a:r>
                      <a:endParaRPr lang="en-US" sz="800" b="0" i="0" u="none" strike="noStrike" dirty="0">
                        <a:solidFill>
                          <a:srgbClr val="000000"/>
                        </a:solidFill>
                        <a:effectLst/>
                        <a:latin typeface="+mn-lt"/>
                        <a:ea typeface="等线" panose="02010600030101010101" pitchFamily="2" charset="-122"/>
                      </a:endParaRPr>
                    </a:p>
                  </a:txBody>
                  <a:tcPr marL="9525" marR="9525" marT="9525" marB="0" anchor="ctr"/>
                </a:tc>
                <a:tc>
                  <a:txBody>
                    <a:bodyPr/>
                    <a:lstStyle/>
                    <a:p>
                      <a:pPr algn="ctr" fontAlgn="ctr"/>
                      <a:r>
                        <a:rPr lang="en-US" sz="800" u="none" strike="noStrike" dirty="0">
                          <a:effectLst/>
                          <a:latin typeface="+mn-lt"/>
                        </a:rPr>
                        <a:t>00</a:t>
                      </a:r>
                      <a:r>
                        <a:rPr lang="zh-CN" altLang="en-US" sz="800" u="none" strike="noStrike" dirty="0">
                          <a:effectLst/>
                          <a:latin typeface="+mn-lt"/>
                        </a:rPr>
                        <a:t>（</a:t>
                      </a:r>
                      <a:r>
                        <a:rPr lang="en-US" altLang="zh-CN" sz="800" u="none" strike="noStrike" dirty="0">
                          <a:effectLst/>
                          <a:latin typeface="+mn-lt"/>
                        </a:rPr>
                        <a:t>Lo</a:t>
                      </a:r>
                      <a:r>
                        <a:rPr lang="zh-CN" altLang="en-US" sz="800" u="none" strike="noStrike" dirty="0">
                          <a:effectLst/>
                          <a:latin typeface="+mn-lt"/>
                        </a:rPr>
                        <a:t>）</a:t>
                      </a:r>
                      <a:endParaRPr lang="en-US" sz="800" b="0" i="0" u="none" strike="noStrike" dirty="0">
                        <a:solidFill>
                          <a:srgbClr val="000000"/>
                        </a:solidFill>
                        <a:effectLst/>
                        <a:latin typeface="+mn-lt"/>
                        <a:ea typeface="等线" panose="02010600030101010101" pitchFamily="2" charset="-122"/>
                      </a:endParaRPr>
                    </a:p>
                  </a:txBody>
                  <a:tcPr marL="9525" marR="9525" marT="9525" marB="0" anchor="ctr"/>
                </a:tc>
                <a:tc>
                  <a:txBody>
                    <a:bodyPr/>
                    <a:lstStyle/>
                    <a:p>
                      <a:pPr algn="ctr" fontAlgn="ctr"/>
                      <a:r>
                        <a:rPr lang="en-US" sz="800" u="none" strike="noStrike" dirty="0">
                          <a:effectLst/>
                          <a:latin typeface="+mn-lt"/>
                        </a:rPr>
                        <a:t>00</a:t>
                      </a:r>
                      <a:r>
                        <a:rPr lang="zh-CN" altLang="en-US" sz="800" u="none" strike="noStrike" dirty="0">
                          <a:effectLst/>
                          <a:latin typeface="+mn-lt"/>
                        </a:rPr>
                        <a:t>（</a:t>
                      </a:r>
                      <a:r>
                        <a:rPr lang="en-US" altLang="zh-CN" sz="800" u="none" strike="noStrike" dirty="0">
                          <a:effectLst/>
                          <a:latin typeface="+mn-lt"/>
                        </a:rPr>
                        <a:t>Hi</a:t>
                      </a:r>
                      <a:r>
                        <a:rPr lang="zh-CN" altLang="en-US" sz="800" u="none" strike="noStrike" dirty="0">
                          <a:effectLst/>
                          <a:latin typeface="+mn-lt"/>
                        </a:rPr>
                        <a:t>）</a:t>
                      </a:r>
                      <a:endParaRPr lang="en-US" sz="800" b="0" i="0" u="none" strike="noStrike" dirty="0">
                        <a:solidFill>
                          <a:srgbClr val="000000"/>
                        </a:solidFill>
                        <a:effectLst/>
                        <a:latin typeface="+mn-lt"/>
                        <a:ea typeface="等线" panose="02010600030101010101" pitchFamily="2" charset="-122"/>
                      </a:endParaRPr>
                    </a:p>
                  </a:txBody>
                  <a:tcPr marL="9525" marR="9525" marT="9525" marB="0" anchor="ctr"/>
                </a:tc>
                <a:tc>
                  <a:txBody>
                    <a:bodyPr/>
                    <a:lstStyle/>
                    <a:p>
                      <a:pPr algn="ctr" fontAlgn="ctr"/>
                      <a:r>
                        <a:rPr lang="en-US" sz="800" u="none" strike="noStrike" dirty="0">
                          <a:effectLst/>
                          <a:latin typeface="+mn-lt"/>
                        </a:rPr>
                        <a:t>0A</a:t>
                      </a:r>
                      <a:r>
                        <a:rPr lang="zh-CN" altLang="en-US" sz="800" u="none" strike="noStrike" dirty="0">
                          <a:effectLst/>
                          <a:latin typeface="+mn-lt"/>
                        </a:rPr>
                        <a:t>（</a:t>
                      </a:r>
                      <a:r>
                        <a:rPr lang="en-US" altLang="zh-CN" sz="800" u="none" strike="noStrike" dirty="0">
                          <a:effectLst/>
                          <a:latin typeface="+mn-lt"/>
                        </a:rPr>
                        <a:t>Lo</a:t>
                      </a:r>
                      <a:r>
                        <a:rPr lang="zh-CN" altLang="en-US" sz="800" u="none" strike="noStrike" dirty="0">
                          <a:effectLst/>
                          <a:latin typeface="+mn-lt"/>
                        </a:rPr>
                        <a:t>）</a:t>
                      </a:r>
                      <a:endParaRPr lang="en-US" sz="800" b="0" i="0" u="none" strike="noStrike" dirty="0">
                        <a:solidFill>
                          <a:srgbClr val="000000"/>
                        </a:solidFill>
                        <a:effectLst/>
                        <a:latin typeface="+mn-lt"/>
                        <a:ea typeface="等线" panose="02010600030101010101" pitchFamily="2" charset="-122"/>
                      </a:endParaRPr>
                    </a:p>
                  </a:txBody>
                  <a:tcPr marL="9525" marR="9525" marT="9525" marB="0" anchor="ctr"/>
                </a:tc>
                <a:tc>
                  <a:txBody>
                    <a:bodyPr/>
                    <a:lstStyle/>
                    <a:p>
                      <a:pPr algn="ctr" fontAlgn="ctr"/>
                      <a:r>
                        <a:rPr lang="en-US" sz="800" u="none" strike="noStrike" dirty="0">
                          <a:effectLst/>
                          <a:latin typeface="+mn-lt"/>
                        </a:rPr>
                        <a:t>C5</a:t>
                      </a:r>
                      <a:endParaRPr lang="en-US" sz="800" b="0" i="0" u="none" strike="noStrike" dirty="0">
                        <a:solidFill>
                          <a:srgbClr val="000000"/>
                        </a:solidFill>
                        <a:effectLst/>
                        <a:latin typeface="+mn-lt"/>
                        <a:ea typeface="等线" panose="02010600030101010101" pitchFamily="2" charset="-122"/>
                      </a:endParaRPr>
                    </a:p>
                  </a:txBody>
                  <a:tcPr marL="9525" marR="9525" marT="9525" marB="0" anchor="ctr"/>
                </a:tc>
                <a:tc>
                  <a:txBody>
                    <a:bodyPr/>
                    <a:lstStyle/>
                    <a:p>
                      <a:pPr algn="ctr" fontAlgn="ctr"/>
                      <a:r>
                        <a:rPr lang="en-US" sz="800" u="none" strike="noStrike" dirty="0">
                          <a:effectLst/>
                          <a:latin typeface="+mn-lt"/>
                        </a:rPr>
                        <a:t>CD</a:t>
                      </a:r>
                      <a:endParaRPr lang="en-US" sz="800" b="0" i="0" u="none" strike="noStrike" dirty="0">
                        <a:solidFill>
                          <a:srgbClr val="000000"/>
                        </a:solidFill>
                        <a:effectLst/>
                        <a:latin typeface="+mn-lt"/>
                        <a:ea typeface="等线" panose="02010600030101010101" pitchFamily="2" charset="-122"/>
                      </a:endParaRPr>
                    </a:p>
                  </a:txBody>
                  <a:tcPr marL="9525" marR="9525" marT="9525" marB="0" anchor="ctr"/>
                </a:tc>
                <a:extLst>
                  <a:ext uri="{0D108BD9-81ED-4DB2-BD59-A6C34878D82A}">
                    <a16:rowId xmlns:a16="http://schemas.microsoft.com/office/drawing/2014/main" val="718423251"/>
                  </a:ext>
                </a:extLst>
              </a:tr>
            </a:tbl>
          </a:graphicData>
        </a:graphic>
      </p:graphicFrame>
      <p:graphicFrame>
        <p:nvGraphicFramePr>
          <p:cNvPr id="7" name="表格 6">
            <a:extLst>
              <a:ext uri="{FF2B5EF4-FFF2-40B4-BE49-F238E27FC236}">
                <a16:creationId xmlns:a16="http://schemas.microsoft.com/office/drawing/2014/main" id="{68DB88A2-0B91-46B1-B0BA-0D2D78267384}"/>
              </a:ext>
            </a:extLst>
          </p:cNvPr>
          <p:cNvGraphicFramePr>
            <a:graphicFrameLocks noGrp="1"/>
          </p:cNvGraphicFramePr>
          <p:nvPr>
            <p:extLst>
              <p:ext uri="{D42A27DB-BD31-4B8C-83A1-F6EECF244321}">
                <p14:modId xmlns:p14="http://schemas.microsoft.com/office/powerpoint/2010/main" val="2861805349"/>
              </p:ext>
            </p:extLst>
          </p:nvPr>
        </p:nvGraphicFramePr>
        <p:xfrm>
          <a:off x="971750" y="1296454"/>
          <a:ext cx="7776535" cy="411164"/>
        </p:xfrm>
        <a:graphic>
          <a:graphicData uri="http://schemas.openxmlformats.org/drawingml/2006/table">
            <a:tbl>
              <a:tblPr>
                <a:tableStyleId>{5C22544A-7EE6-4342-B048-85BDC9FD1C3A}</a:tableStyleId>
              </a:tblPr>
              <a:tblGrid>
                <a:gridCol w="598195">
                  <a:extLst>
                    <a:ext uri="{9D8B030D-6E8A-4147-A177-3AD203B41FA5}">
                      <a16:colId xmlns:a16="http://schemas.microsoft.com/office/drawing/2014/main" val="685198390"/>
                    </a:ext>
                  </a:extLst>
                </a:gridCol>
                <a:gridCol w="598195">
                  <a:extLst>
                    <a:ext uri="{9D8B030D-6E8A-4147-A177-3AD203B41FA5}">
                      <a16:colId xmlns:a16="http://schemas.microsoft.com/office/drawing/2014/main" val="3791440737"/>
                    </a:ext>
                  </a:extLst>
                </a:gridCol>
                <a:gridCol w="598195">
                  <a:extLst>
                    <a:ext uri="{9D8B030D-6E8A-4147-A177-3AD203B41FA5}">
                      <a16:colId xmlns:a16="http://schemas.microsoft.com/office/drawing/2014/main" val="184740458"/>
                    </a:ext>
                  </a:extLst>
                </a:gridCol>
                <a:gridCol w="598195">
                  <a:extLst>
                    <a:ext uri="{9D8B030D-6E8A-4147-A177-3AD203B41FA5}">
                      <a16:colId xmlns:a16="http://schemas.microsoft.com/office/drawing/2014/main" val="1689895871"/>
                    </a:ext>
                  </a:extLst>
                </a:gridCol>
                <a:gridCol w="598195">
                  <a:extLst>
                    <a:ext uri="{9D8B030D-6E8A-4147-A177-3AD203B41FA5}">
                      <a16:colId xmlns:a16="http://schemas.microsoft.com/office/drawing/2014/main" val="3402305192"/>
                    </a:ext>
                  </a:extLst>
                </a:gridCol>
                <a:gridCol w="598195">
                  <a:extLst>
                    <a:ext uri="{9D8B030D-6E8A-4147-A177-3AD203B41FA5}">
                      <a16:colId xmlns:a16="http://schemas.microsoft.com/office/drawing/2014/main" val="368747288"/>
                    </a:ext>
                  </a:extLst>
                </a:gridCol>
                <a:gridCol w="598195">
                  <a:extLst>
                    <a:ext uri="{9D8B030D-6E8A-4147-A177-3AD203B41FA5}">
                      <a16:colId xmlns:a16="http://schemas.microsoft.com/office/drawing/2014/main" val="1187896613"/>
                    </a:ext>
                  </a:extLst>
                </a:gridCol>
                <a:gridCol w="598195">
                  <a:extLst>
                    <a:ext uri="{9D8B030D-6E8A-4147-A177-3AD203B41FA5}">
                      <a16:colId xmlns:a16="http://schemas.microsoft.com/office/drawing/2014/main" val="361131882"/>
                    </a:ext>
                  </a:extLst>
                </a:gridCol>
                <a:gridCol w="598195">
                  <a:extLst>
                    <a:ext uri="{9D8B030D-6E8A-4147-A177-3AD203B41FA5}">
                      <a16:colId xmlns:a16="http://schemas.microsoft.com/office/drawing/2014/main" val="1884306918"/>
                    </a:ext>
                  </a:extLst>
                </a:gridCol>
                <a:gridCol w="598195">
                  <a:extLst>
                    <a:ext uri="{9D8B030D-6E8A-4147-A177-3AD203B41FA5}">
                      <a16:colId xmlns:a16="http://schemas.microsoft.com/office/drawing/2014/main" val="2035703830"/>
                    </a:ext>
                  </a:extLst>
                </a:gridCol>
                <a:gridCol w="598195">
                  <a:extLst>
                    <a:ext uri="{9D8B030D-6E8A-4147-A177-3AD203B41FA5}">
                      <a16:colId xmlns:a16="http://schemas.microsoft.com/office/drawing/2014/main" val="680491479"/>
                    </a:ext>
                  </a:extLst>
                </a:gridCol>
                <a:gridCol w="598195">
                  <a:extLst>
                    <a:ext uri="{9D8B030D-6E8A-4147-A177-3AD203B41FA5}">
                      <a16:colId xmlns:a16="http://schemas.microsoft.com/office/drawing/2014/main" val="2636415253"/>
                    </a:ext>
                  </a:extLst>
                </a:gridCol>
                <a:gridCol w="598195">
                  <a:extLst>
                    <a:ext uri="{9D8B030D-6E8A-4147-A177-3AD203B41FA5}">
                      <a16:colId xmlns:a16="http://schemas.microsoft.com/office/drawing/2014/main" val="3073731525"/>
                    </a:ext>
                  </a:extLst>
                </a:gridCol>
              </a:tblGrid>
              <a:tr h="205582">
                <a:tc>
                  <a:txBody>
                    <a:bodyPr/>
                    <a:lstStyle/>
                    <a:p>
                      <a:pPr algn="ctr" fontAlgn="ctr"/>
                      <a:r>
                        <a:rPr lang="zh-CN" altLang="en-US" sz="800" u="none" strike="noStrike" dirty="0">
                          <a:solidFill>
                            <a:schemeClr val="bg1"/>
                          </a:solidFill>
                          <a:effectLst/>
                          <a:latin typeface="+mn-lt"/>
                        </a:rPr>
                        <a:t>从站地址</a:t>
                      </a:r>
                      <a:endParaRPr lang="zh-CN" altLang="en-US" sz="800" b="0" i="0" u="none" strike="noStrike" dirty="0">
                        <a:solidFill>
                          <a:schemeClr val="bg1"/>
                        </a:solidFill>
                        <a:effectLst/>
                        <a:latin typeface="+mn-lt"/>
                        <a:ea typeface="等线" panose="02010600030101010101" pitchFamily="2" charset="-122"/>
                      </a:endParaRPr>
                    </a:p>
                  </a:txBody>
                  <a:tcPr marL="9525" marR="9525" marT="9525" marB="0" anchor="ctr">
                    <a:solidFill>
                      <a:srgbClr val="FF8607"/>
                    </a:solidFill>
                  </a:tcPr>
                </a:tc>
                <a:tc>
                  <a:txBody>
                    <a:bodyPr/>
                    <a:lstStyle/>
                    <a:p>
                      <a:pPr algn="ctr" fontAlgn="ctr"/>
                      <a:r>
                        <a:rPr lang="zh-CN" altLang="en-US" sz="800" u="none" strike="noStrike" dirty="0">
                          <a:solidFill>
                            <a:schemeClr val="bg1"/>
                          </a:solidFill>
                          <a:effectLst/>
                          <a:latin typeface="+mn-lt"/>
                        </a:rPr>
                        <a:t>功能码</a:t>
                      </a:r>
                      <a:endParaRPr lang="zh-CN" altLang="en-US" sz="800" b="0" i="0" u="none" strike="noStrike" dirty="0">
                        <a:solidFill>
                          <a:schemeClr val="bg1"/>
                        </a:solidFill>
                        <a:effectLst/>
                        <a:latin typeface="+mn-lt"/>
                        <a:ea typeface="等线" panose="02010600030101010101" pitchFamily="2" charset="-122"/>
                      </a:endParaRPr>
                    </a:p>
                  </a:txBody>
                  <a:tcPr marL="9525" marR="9525" marT="9525" marB="0" anchor="ctr">
                    <a:solidFill>
                      <a:srgbClr val="FF8607"/>
                    </a:solidFill>
                  </a:tcPr>
                </a:tc>
                <a:tc>
                  <a:txBody>
                    <a:bodyPr/>
                    <a:lstStyle/>
                    <a:p>
                      <a:pPr algn="ctr" fontAlgn="ctr"/>
                      <a:r>
                        <a:rPr lang="zh-CN" altLang="en-US" sz="800" u="none" strike="noStrike" dirty="0">
                          <a:solidFill>
                            <a:schemeClr val="bg1"/>
                          </a:solidFill>
                          <a:effectLst/>
                          <a:latin typeface="+mn-lt"/>
                        </a:rPr>
                        <a:t>字节数</a:t>
                      </a:r>
                      <a:endParaRPr lang="zh-CN" altLang="en-US" sz="800" b="0" i="0" u="none" strike="noStrike" dirty="0">
                        <a:solidFill>
                          <a:schemeClr val="bg1"/>
                        </a:solidFill>
                        <a:effectLst/>
                        <a:latin typeface="+mn-lt"/>
                        <a:ea typeface="等线" panose="02010600030101010101" pitchFamily="2" charset="-122"/>
                      </a:endParaRPr>
                    </a:p>
                  </a:txBody>
                  <a:tcPr marL="9525" marR="9525" marT="9525" marB="0" anchor="ctr">
                    <a:solidFill>
                      <a:srgbClr val="FF8607"/>
                    </a:solidFill>
                  </a:tcPr>
                </a:tc>
                <a:tc gridSpan="2">
                  <a:txBody>
                    <a:bodyPr/>
                    <a:lstStyle/>
                    <a:p>
                      <a:pPr algn="ctr" fontAlgn="ctr"/>
                      <a:r>
                        <a:rPr lang="zh-CN" altLang="en-US" sz="800" u="none" strike="noStrike" dirty="0">
                          <a:solidFill>
                            <a:schemeClr val="bg1"/>
                          </a:solidFill>
                          <a:effectLst/>
                          <a:latin typeface="+mn-lt"/>
                        </a:rPr>
                        <a:t>寄存器值（</a:t>
                      </a:r>
                      <a:r>
                        <a:rPr lang="en-US" altLang="zh-CN" sz="800" u="none" strike="noStrike" dirty="0">
                          <a:solidFill>
                            <a:schemeClr val="bg1"/>
                          </a:solidFill>
                          <a:effectLst/>
                          <a:latin typeface="+mn-lt"/>
                        </a:rPr>
                        <a:t>1</a:t>
                      </a:r>
                      <a:r>
                        <a:rPr lang="zh-CN" altLang="en-US" sz="800" u="none" strike="noStrike" dirty="0">
                          <a:solidFill>
                            <a:schemeClr val="bg1"/>
                          </a:solidFill>
                          <a:effectLst/>
                          <a:latin typeface="+mn-lt"/>
                        </a:rPr>
                        <a:t>）</a:t>
                      </a:r>
                      <a:endParaRPr lang="zh-CN" altLang="en-US" sz="800" b="0" i="0" u="none" strike="noStrike" dirty="0">
                        <a:solidFill>
                          <a:schemeClr val="bg1"/>
                        </a:solidFill>
                        <a:effectLst/>
                        <a:latin typeface="+mn-lt"/>
                        <a:ea typeface="等线" panose="02010600030101010101" pitchFamily="2" charset="-122"/>
                      </a:endParaRPr>
                    </a:p>
                  </a:txBody>
                  <a:tcPr marL="9525" marR="9525" marT="8659" marB="0" anchor="ctr">
                    <a:solidFill>
                      <a:srgbClr val="FF8607"/>
                    </a:solidFill>
                  </a:tcPr>
                </a:tc>
                <a:tc hMerge="1">
                  <a:txBody>
                    <a:bodyPr/>
                    <a:lstStyle/>
                    <a:p>
                      <a:pPr algn="ctr" fontAlgn="ctr"/>
                      <a:endParaRPr lang="zh-CN" altLang="en-US" sz="600" b="0" i="0" u="none" strike="noStrike" dirty="0">
                        <a:solidFill>
                          <a:schemeClr val="bg1"/>
                        </a:solidFill>
                        <a:effectLst/>
                        <a:latin typeface="等线" panose="02010600030101010101" pitchFamily="2" charset="-122"/>
                        <a:ea typeface="等线" panose="02010600030101010101" pitchFamily="2" charset="-122"/>
                      </a:endParaRPr>
                    </a:p>
                  </a:txBody>
                  <a:tcPr marL="9525" marR="9525" marT="9525" marB="0" anchor="ctr">
                    <a:solidFill>
                      <a:schemeClr val="tx2">
                        <a:lumMod val="40000"/>
                        <a:lumOff val="60000"/>
                      </a:schemeClr>
                    </a:solidFill>
                  </a:tcPr>
                </a:tc>
                <a:tc gridSpan="2">
                  <a:txBody>
                    <a:bodyPr/>
                    <a:lstStyle/>
                    <a:p>
                      <a:pPr algn="ctr"/>
                      <a:r>
                        <a:rPr lang="zh-CN" altLang="en-US" sz="800" u="none" strike="noStrike" kern="1200" baseline="0" dirty="0">
                          <a:solidFill>
                            <a:schemeClr val="bg1"/>
                          </a:solidFill>
                          <a:effectLst/>
                          <a:latin typeface="+mn-lt"/>
                          <a:ea typeface="+mn-ea"/>
                          <a:cs typeface="+mn-cs"/>
                        </a:rPr>
                        <a:t>寄存器值（</a:t>
                      </a:r>
                      <a:r>
                        <a:rPr lang="en-US" altLang="zh-CN" sz="800" u="none" strike="noStrike" kern="1200" baseline="0" dirty="0">
                          <a:solidFill>
                            <a:schemeClr val="bg1"/>
                          </a:solidFill>
                          <a:effectLst/>
                          <a:latin typeface="+mn-lt"/>
                          <a:ea typeface="+mn-ea"/>
                          <a:cs typeface="+mn-cs"/>
                        </a:rPr>
                        <a:t>2</a:t>
                      </a:r>
                      <a:r>
                        <a:rPr lang="zh-CN" altLang="en-US" sz="800" u="none" strike="noStrike" kern="1200" baseline="0" dirty="0">
                          <a:solidFill>
                            <a:schemeClr val="bg1"/>
                          </a:solidFill>
                          <a:effectLst/>
                          <a:latin typeface="+mn-lt"/>
                          <a:ea typeface="+mn-ea"/>
                          <a:cs typeface="+mn-cs"/>
                        </a:rPr>
                        <a:t>）</a:t>
                      </a:r>
                    </a:p>
                  </a:txBody>
                  <a:tcPr marL="9525" marR="9525" marT="8659" marB="0" anchor="ctr">
                    <a:solidFill>
                      <a:srgbClr val="FF8607"/>
                    </a:solidFill>
                  </a:tcPr>
                </a:tc>
                <a:tc hMerge="1">
                  <a:txBody>
                    <a:bodyPr/>
                    <a:lstStyle/>
                    <a:p>
                      <a:endParaRPr lang="zh-CN" altLang="en-US" sz="600" dirty="0"/>
                    </a:p>
                  </a:txBody>
                  <a:tcPr marL="9525" marR="9525" marT="9525" marB="0" anchor="ctr">
                    <a:solidFill>
                      <a:schemeClr val="tx2">
                        <a:lumMod val="40000"/>
                        <a:lumOff val="60000"/>
                      </a:schemeClr>
                    </a:solidFill>
                  </a:tcPr>
                </a:tc>
                <a:tc gridSpan="2">
                  <a:txBody>
                    <a:bodyPr/>
                    <a:lstStyle/>
                    <a:p>
                      <a:pPr algn="ctr"/>
                      <a:r>
                        <a:rPr lang="en-US" altLang="zh-CN" sz="800" u="none" strike="noStrike" kern="1200" baseline="0" dirty="0">
                          <a:solidFill>
                            <a:schemeClr val="bg1"/>
                          </a:solidFill>
                          <a:effectLst/>
                          <a:latin typeface="+mn-lt"/>
                          <a:ea typeface="+mn-ea"/>
                          <a:cs typeface="+mn-cs"/>
                        </a:rPr>
                        <a:t>……</a:t>
                      </a:r>
                      <a:endParaRPr lang="zh-CN" altLang="en-US" sz="800" u="none" strike="noStrike" kern="1200" baseline="0" dirty="0">
                        <a:solidFill>
                          <a:schemeClr val="bg1"/>
                        </a:solidFill>
                        <a:effectLst/>
                        <a:latin typeface="+mn-lt"/>
                        <a:ea typeface="+mn-ea"/>
                        <a:cs typeface="+mn-cs"/>
                      </a:endParaRPr>
                    </a:p>
                  </a:txBody>
                  <a:tcPr marL="9525" marR="9525" marT="8659" marB="0" anchor="ctr">
                    <a:solidFill>
                      <a:srgbClr val="FF8607"/>
                    </a:solidFill>
                  </a:tcPr>
                </a:tc>
                <a:tc hMerge="1">
                  <a:txBody>
                    <a:bodyPr/>
                    <a:lstStyle/>
                    <a:p>
                      <a:pPr algn="ctr"/>
                      <a:endParaRPr lang="zh-CN" altLang="en-US" sz="600" u="none" strike="noStrike" kern="1200" baseline="0" dirty="0">
                        <a:solidFill>
                          <a:schemeClr val="bg1"/>
                        </a:solidFill>
                        <a:effectLst/>
                        <a:latin typeface="+mn-lt"/>
                        <a:ea typeface="+mn-ea"/>
                        <a:cs typeface="+mn-cs"/>
                      </a:endParaRPr>
                    </a:p>
                  </a:txBody>
                  <a:tcPr marL="9525" marR="9525" marT="9525" marB="0" anchor="ctr">
                    <a:solidFill>
                      <a:schemeClr val="tx2">
                        <a:lumMod val="40000"/>
                        <a:lumOff val="60000"/>
                      </a:schemeClr>
                    </a:solidFill>
                  </a:tcPr>
                </a:tc>
                <a:tc gridSpan="2">
                  <a:txBody>
                    <a:bodyPr/>
                    <a:lstStyle/>
                    <a:p>
                      <a:pPr algn="ctr"/>
                      <a:r>
                        <a:rPr lang="zh-CN" altLang="en-US" sz="800" u="none" strike="noStrike" kern="1200" baseline="0" dirty="0">
                          <a:solidFill>
                            <a:schemeClr val="bg1"/>
                          </a:solidFill>
                          <a:effectLst/>
                          <a:latin typeface="+mn-lt"/>
                          <a:ea typeface="+mn-ea"/>
                          <a:cs typeface="+mn-cs"/>
                        </a:rPr>
                        <a:t>寄存器值（</a:t>
                      </a:r>
                      <a:r>
                        <a:rPr lang="en-US" altLang="zh-CN" sz="800" u="none" strike="noStrike" kern="1200" baseline="0" dirty="0">
                          <a:solidFill>
                            <a:schemeClr val="bg1"/>
                          </a:solidFill>
                          <a:effectLst/>
                          <a:latin typeface="+mn-lt"/>
                          <a:ea typeface="+mn-ea"/>
                          <a:cs typeface="+mn-cs"/>
                        </a:rPr>
                        <a:t>20</a:t>
                      </a:r>
                      <a:r>
                        <a:rPr lang="zh-CN" altLang="en-US" sz="800" u="none" strike="noStrike" kern="1200" baseline="0" dirty="0">
                          <a:solidFill>
                            <a:schemeClr val="bg1"/>
                          </a:solidFill>
                          <a:effectLst/>
                          <a:latin typeface="+mn-lt"/>
                          <a:ea typeface="+mn-ea"/>
                          <a:cs typeface="+mn-cs"/>
                        </a:rPr>
                        <a:t>）</a:t>
                      </a:r>
                    </a:p>
                  </a:txBody>
                  <a:tcPr marL="9525" marR="9525" marT="8659" marB="0" anchor="ctr">
                    <a:solidFill>
                      <a:srgbClr val="FF8607"/>
                    </a:solidFill>
                  </a:tcPr>
                </a:tc>
                <a:tc hMerge="1">
                  <a:txBody>
                    <a:bodyPr/>
                    <a:lstStyle/>
                    <a:p>
                      <a:pPr algn="ctr"/>
                      <a:endParaRPr lang="zh-CN" altLang="en-US" sz="600" u="none" strike="noStrike" kern="1200" baseline="0" dirty="0">
                        <a:solidFill>
                          <a:schemeClr val="bg1"/>
                        </a:solidFill>
                        <a:effectLst/>
                        <a:latin typeface="+mn-lt"/>
                        <a:ea typeface="+mn-ea"/>
                        <a:cs typeface="+mn-cs"/>
                      </a:endParaRPr>
                    </a:p>
                  </a:txBody>
                  <a:tcPr marL="9525" marR="9525" marT="9525" marB="0" anchor="ctr">
                    <a:solidFill>
                      <a:schemeClr val="tx2">
                        <a:lumMod val="40000"/>
                        <a:lumOff val="60000"/>
                      </a:schemeClr>
                    </a:solidFill>
                  </a:tcPr>
                </a:tc>
                <a:tc gridSpan="2">
                  <a:txBody>
                    <a:bodyPr/>
                    <a:lstStyle/>
                    <a:p>
                      <a:pPr algn="ctr" fontAlgn="ctr"/>
                      <a:r>
                        <a:rPr lang="en-US" sz="800" u="none" strike="noStrike" kern="1200" baseline="0" dirty="0">
                          <a:solidFill>
                            <a:schemeClr val="bg1"/>
                          </a:solidFill>
                          <a:effectLst/>
                          <a:latin typeface="+mn-lt"/>
                          <a:ea typeface="+mn-ea"/>
                          <a:cs typeface="+mn-cs"/>
                        </a:rPr>
                        <a:t>CRC16</a:t>
                      </a:r>
                    </a:p>
                  </a:txBody>
                  <a:tcPr marL="9525" marR="9525" marT="41564" marB="41564" anchor="ctr">
                    <a:solidFill>
                      <a:srgbClr val="FF8607"/>
                    </a:solidFill>
                  </a:tcPr>
                </a:tc>
                <a:tc hMerge="1">
                  <a:txBody>
                    <a:bodyPr/>
                    <a:lstStyle/>
                    <a:p>
                      <a:endParaRPr lang="zh-CN" altLang="en-US"/>
                    </a:p>
                  </a:txBody>
                  <a:tcPr/>
                </a:tc>
                <a:extLst>
                  <a:ext uri="{0D108BD9-81ED-4DB2-BD59-A6C34878D82A}">
                    <a16:rowId xmlns:a16="http://schemas.microsoft.com/office/drawing/2014/main" val="1983754674"/>
                  </a:ext>
                </a:extLst>
              </a:tr>
              <a:tr h="205582">
                <a:tc>
                  <a:txBody>
                    <a:bodyPr/>
                    <a:lstStyle/>
                    <a:p>
                      <a:pPr algn="ctr" fontAlgn="ctr"/>
                      <a:r>
                        <a:rPr lang="en-US" sz="800" u="none" strike="noStrike" dirty="0">
                          <a:effectLst/>
                          <a:latin typeface="+mn-lt"/>
                        </a:rPr>
                        <a:t>01</a:t>
                      </a:r>
                      <a:endParaRPr lang="en-US" sz="800" b="0" i="0" u="none" strike="noStrike" dirty="0">
                        <a:solidFill>
                          <a:srgbClr val="000000"/>
                        </a:solidFill>
                        <a:effectLst/>
                        <a:latin typeface="+mn-lt"/>
                        <a:ea typeface="等线" panose="02010600030101010101" pitchFamily="2" charset="-122"/>
                      </a:endParaRPr>
                    </a:p>
                  </a:txBody>
                  <a:tcPr marL="9525" marR="9525" marT="9525" marB="0" anchor="ctr"/>
                </a:tc>
                <a:tc>
                  <a:txBody>
                    <a:bodyPr/>
                    <a:lstStyle/>
                    <a:p>
                      <a:pPr algn="ctr" fontAlgn="ctr"/>
                      <a:r>
                        <a:rPr lang="en-US" sz="800" u="none" strike="noStrike" dirty="0">
                          <a:effectLst/>
                          <a:latin typeface="+mn-lt"/>
                        </a:rPr>
                        <a:t>03</a:t>
                      </a:r>
                      <a:endParaRPr lang="en-US" sz="800" b="0" i="0" u="none" strike="noStrike" dirty="0">
                        <a:solidFill>
                          <a:srgbClr val="000000"/>
                        </a:solidFill>
                        <a:effectLst/>
                        <a:latin typeface="+mn-lt"/>
                        <a:ea typeface="等线" panose="02010600030101010101" pitchFamily="2" charset="-122"/>
                      </a:endParaRPr>
                    </a:p>
                  </a:txBody>
                  <a:tcPr marL="9525" marR="9525" marT="9525" marB="0" anchor="ctr"/>
                </a:tc>
                <a:tc>
                  <a:txBody>
                    <a:bodyPr/>
                    <a:lstStyle/>
                    <a:p>
                      <a:pPr algn="ctr" fontAlgn="ctr"/>
                      <a:r>
                        <a:rPr lang="en-US" sz="800" u="none" strike="noStrike" dirty="0">
                          <a:effectLst/>
                          <a:latin typeface="+mn-lt"/>
                        </a:rPr>
                        <a:t>14</a:t>
                      </a:r>
                      <a:endParaRPr lang="en-US" sz="800" b="0" i="0" u="none" strike="noStrike" dirty="0">
                        <a:solidFill>
                          <a:srgbClr val="000000"/>
                        </a:solidFill>
                        <a:effectLst/>
                        <a:latin typeface="+mn-lt"/>
                        <a:ea typeface="等线" panose="02010600030101010101" pitchFamily="2" charset="-122"/>
                      </a:endParaRPr>
                    </a:p>
                  </a:txBody>
                  <a:tcPr marL="9525" marR="9525" marT="9525" marB="0" anchor="ctr"/>
                </a:tc>
                <a:tc>
                  <a:txBody>
                    <a:bodyPr/>
                    <a:lstStyle/>
                    <a:p>
                      <a:pPr algn="ctr"/>
                      <a:r>
                        <a:rPr lang="en-US" sz="800" u="none" strike="noStrike" dirty="0">
                          <a:effectLst/>
                          <a:latin typeface="+mn-lt"/>
                        </a:rPr>
                        <a:t>00</a:t>
                      </a:r>
                      <a:r>
                        <a:rPr lang="zh-CN" altLang="en-US" sz="800" u="none" strike="noStrike" dirty="0">
                          <a:effectLst/>
                          <a:latin typeface="+mn-lt"/>
                        </a:rPr>
                        <a:t>（</a:t>
                      </a:r>
                      <a:r>
                        <a:rPr lang="en-US" altLang="zh-CN" sz="800" u="none" strike="noStrike" dirty="0">
                          <a:effectLst/>
                          <a:latin typeface="+mn-lt"/>
                        </a:rPr>
                        <a:t>Hi</a:t>
                      </a:r>
                      <a:r>
                        <a:rPr lang="zh-CN" altLang="en-US" sz="800" u="none" strike="noStrike" dirty="0">
                          <a:effectLst/>
                          <a:latin typeface="+mn-lt"/>
                        </a:rPr>
                        <a:t>）</a:t>
                      </a:r>
                      <a:endParaRPr lang="zh-CN" altLang="en-US" sz="2400" dirty="0">
                        <a:latin typeface="+mn-lt"/>
                      </a:endParaRPr>
                    </a:p>
                  </a:txBody>
                  <a:tcPr marL="9525" marR="9525" marT="9525" marB="0" anchor="ctr"/>
                </a:tc>
                <a:tc>
                  <a:txBody>
                    <a:bodyPr/>
                    <a:lstStyle/>
                    <a:p>
                      <a:pPr algn="ctr" fontAlgn="ctr"/>
                      <a:r>
                        <a:rPr lang="en-US" sz="800" u="none" strike="noStrike" dirty="0">
                          <a:effectLst/>
                          <a:latin typeface="+mn-lt"/>
                        </a:rPr>
                        <a:t>00</a:t>
                      </a:r>
                      <a:r>
                        <a:rPr lang="zh-CN" altLang="en-US" sz="800" u="none" strike="noStrike" dirty="0">
                          <a:effectLst/>
                          <a:latin typeface="+mn-lt"/>
                        </a:rPr>
                        <a:t>（</a:t>
                      </a:r>
                      <a:r>
                        <a:rPr lang="en-US" altLang="zh-CN" sz="800" u="none" strike="noStrike" dirty="0">
                          <a:effectLst/>
                          <a:latin typeface="+mn-lt"/>
                        </a:rPr>
                        <a:t>Lo</a:t>
                      </a:r>
                      <a:r>
                        <a:rPr lang="zh-CN" altLang="en-US" sz="800" u="none" strike="noStrike" dirty="0">
                          <a:effectLst/>
                          <a:latin typeface="+mn-lt"/>
                        </a:rPr>
                        <a:t>）</a:t>
                      </a:r>
                      <a:endParaRPr lang="en-US" sz="800" b="0" i="0" u="none" strike="noStrike" dirty="0">
                        <a:solidFill>
                          <a:srgbClr val="000000"/>
                        </a:solidFill>
                        <a:effectLst/>
                        <a:latin typeface="+mn-lt"/>
                        <a:ea typeface="等线" panose="02010600030101010101" pitchFamily="2" charset="-122"/>
                      </a:endParaRPr>
                    </a:p>
                  </a:txBody>
                  <a:tcPr marL="9525" marR="9525" marT="9525" marB="0" anchor="ctr"/>
                </a:tc>
                <a:tc>
                  <a:txBody>
                    <a:bodyPr/>
                    <a:lstStyle/>
                    <a:p>
                      <a:pPr algn="ctr" fontAlgn="ctr"/>
                      <a:r>
                        <a:rPr lang="en-US" sz="800" u="none" strike="noStrike" dirty="0">
                          <a:effectLst/>
                          <a:latin typeface="+mn-lt"/>
                        </a:rPr>
                        <a:t>00</a:t>
                      </a:r>
                      <a:r>
                        <a:rPr lang="zh-CN" altLang="en-US" sz="800" u="none" strike="noStrike" dirty="0">
                          <a:effectLst/>
                          <a:latin typeface="+mn-lt"/>
                        </a:rPr>
                        <a:t>（</a:t>
                      </a:r>
                      <a:r>
                        <a:rPr lang="en-US" altLang="zh-CN" sz="800" u="none" strike="noStrike" dirty="0">
                          <a:effectLst/>
                          <a:latin typeface="+mn-lt"/>
                        </a:rPr>
                        <a:t>Hi</a:t>
                      </a:r>
                      <a:r>
                        <a:rPr lang="zh-CN" altLang="en-US" sz="800" u="none" strike="noStrike" dirty="0">
                          <a:effectLst/>
                          <a:latin typeface="+mn-lt"/>
                        </a:rPr>
                        <a:t>）</a:t>
                      </a:r>
                      <a:endParaRPr lang="en-US" sz="800" b="0" i="0" u="none" strike="noStrike" dirty="0">
                        <a:solidFill>
                          <a:srgbClr val="000000"/>
                        </a:solidFill>
                        <a:effectLst/>
                        <a:latin typeface="+mn-lt"/>
                        <a:ea typeface="等线" panose="02010600030101010101" pitchFamily="2" charset="-122"/>
                      </a:endParaRPr>
                    </a:p>
                  </a:txBody>
                  <a:tcPr marL="9525" marR="9525" marT="9525" marB="0" anchor="ctr"/>
                </a:tc>
                <a:tc>
                  <a:txBody>
                    <a:bodyPr/>
                    <a:lstStyle/>
                    <a:p>
                      <a:pPr algn="ctr" fontAlgn="ctr"/>
                      <a:r>
                        <a:rPr lang="en-US" sz="800" b="0" i="0" u="none" strike="noStrike" dirty="0">
                          <a:solidFill>
                            <a:srgbClr val="000000"/>
                          </a:solidFill>
                          <a:effectLst/>
                          <a:latin typeface="+mn-lt"/>
                          <a:ea typeface="等线" panose="02010600030101010101" pitchFamily="2" charset="-122"/>
                        </a:rPr>
                        <a:t>00</a:t>
                      </a:r>
                      <a:r>
                        <a:rPr lang="zh-CN" altLang="en-US" sz="800" b="0" i="0" u="none" strike="noStrike" dirty="0">
                          <a:solidFill>
                            <a:srgbClr val="000000"/>
                          </a:solidFill>
                          <a:effectLst/>
                          <a:latin typeface="+mn-lt"/>
                          <a:ea typeface="等线" panose="02010600030101010101" pitchFamily="2" charset="-122"/>
                        </a:rPr>
                        <a:t>（</a:t>
                      </a:r>
                      <a:r>
                        <a:rPr lang="en-US" altLang="zh-CN" sz="800" b="0" i="0" u="none" strike="noStrike" dirty="0">
                          <a:solidFill>
                            <a:srgbClr val="000000"/>
                          </a:solidFill>
                          <a:effectLst/>
                          <a:latin typeface="+mn-lt"/>
                          <a:ea typeface="等线" panose="02010600030101010101" pitchFamily="2" charset="-122"/>
                        </a:rPr>
                        <a:t>Lo</a:t>
                      </a:r>
                      <a:r>
                        <a:rPr lang="zh-CN" altLang="en-US" sz="800" b="0" i="0" u="none" strike="noStrike" dirty="0">
                          <a:solidFill>
                            <a:srgbClr val="000000"/>
                          </a:solidFill>
                          <a:effectLst/>
                          <a:latin typeface="+mn-lt"/>
                          <a:ea typeface="等线" panose="02010600030101010101" pitchFamily="2" charset="-122"/>
                        </a:rPr>
                        <a:t>）</a:t>
                      </a:r>
                      <a:endParaRPr lang="en-US" sz="800" b="0" i="0" u="none" strike="noStrike" dirty="0">
                        <a:solidFill>
                          <a:srgbClr val="000000"/>
                        </a:solidFill>
                        <a:effectLst/>
                        <a:latin typeface="+mn-lt"/>
                        <a:ea typeface="等线" panose="02010600030101010101" pitchFamily="2" charset="-122"/>
                      </a:endParaRPr>
                    </a:p>
                  </a:txBody>
                  <a:tcPr marL="9525" marR="9525" marT="9525" marB="0" anchor="ctr"/>
                </a:tc>
                <a:tc>
                  <a:txBody>
                    <a:bodyPr/>
                    <a:lstStyle/>
                    <a:p>
                      <a:pPr algn="ctr" fontAlgn="ctr"/>
                      <a:r>
                        <a:rPr lang="en-US" sz="800" b="0" i="0" u="none" strike="noStrike" dirty="0">
                          <a:solidFill>
                            <a:srgbClr val="000000"/>
                          </a:solidFill>
                          <a:effectLst/>
                          <a:latin typeface="+mn-lt"/>
                          <a:ea typeface="等线" panose="02010600030101010101" pitchFamily="2" charset="-122"/>
                        </a:rPr>
                        <a:t>……</a:t>
                      </a:r>
                    </a:p>
                  </a:txBody>
                  <a:tcPr marL="9525" marR="9525" marT="9525" marB="0" anchor="ctr"/>
                </a:tc>
                <a:tc>
                  <a:txBody>
                    <a:bodyPr/>
                    <a:lstStyle/>
                    <a:p>
                      <a:pPr algn="ctr" fontAlgn="ctr"/>
                      <a:r>
                        <a:rPr lang="en-US" sz="800" b="0" i="0" u="none" strike="noStrike" dirty="0">
                          <a:solidFill>
                            <a:srgbClr val="000000"/>
                          </a:solidFill>
                          <a:effectLst/>
                          <a:latin typeface="+mn-lt"/>
                          <a:ea typeface="等线" panose="02010600030101010101" pitchFamily="2" charset="-122"/>
                        </a:rPr>
                        <a:t>……</a:t>
                      </a:r>
                    </a:p>
                  </a:txBody>
                  <a:tcPr marL="9525" marR="9525" marT="9525" marB="0" anchor="ctr"/>
                </a:tc>
                <a:tc>
                  <a:txBody>
                    <a:bodyPr/>
                    <a:lstStyle/>
                    <a:p>
                      <a:pPr algn="ctr" fontAlgn="ctr"/>
                      <a:r>
                        <a:rPr lang="en-US" sz="800" u="none" strike="noStrike" dirty="0">
                          <a:effectLst/>
                          <a:latin typeface="+mn-lt"/>
                        </a:rPr>
                        <a:t>00</a:t>
                      </a:r>
                      <a:r>
                        <a:rPr lang="zh-CN" altLang="en-US" sz="800" u="none" strike="noStrike" dirty="0">
                          <a:effectLst/>
                          <a:latin typeface="+mn-lt"/>
                        </a:rPr>
                        <a:t>（</a:t>
                      </a:r>
                      <a:r>
                        <a:rPr lang="en-US" altLang="zh-CN" sz="800" u="none" strike="noStrike" dirty="0">
                          <a:effectLst/>
                          <a:latin typeface="+mn-lt"/>
                        </a:rPr>
                        <a:t>Hi</a:t>
                      </a:r>
                      <a:r>
                        <a:rPr lang="zh-CN" altLang="en-US" sz="800" u="none" strike="noStrike" dirty="0">
                          <a:effectLst/>
                          <a:latin typeface="+mn-lt"/>
                        </a:rPr>
                        <a:t>）</a:t>
                      </a:r>
                      <a:endParaRPr lang="en-US" sz="800" b="0" i="0" u="none" strike="noStrike" dirty="0">
                        <a:solidFill>
                          <a:srgbClr val="000000"/>
                        </a:solidFill>
                        <a:effectLst/>
                        <a:latin typeface="+mn-lt"/>
                        <a:ea typeface="等线" panose="02010600030101010101" pitchFamily="2" charset="-122"/>
                      </a:endParaRPr>
                    </a:p>
                  </a:txBody>
                  <a:tcPr marL="9525" marR="9525" marT="9525" marB="0" anchor="ctr"/>
                </a:tc>
                <a:tc>
                  <a:txBody>
                    <a:bodyPr/>
                    <a:lstStyle/>
                    <a:p>
                      <a:pPr algn="ctr" fontAlgn="ctr"/>
                      <a:r>
                        <a:rPr lang="en-US" sz="800" b="0" i="0" u="none" strike="noStrike" dirty="0">
                          <a:solidFill>
                            <a:srgbClr val="000000"/>
                          </a:solidFill>
                          <a:effectLst/>
                          <a:latin typeface="+mn-lt"/>
                          <a:ea typeface="等线" panose="02010600030101010101" pitchFamily="2" charset="-122"/>
                        </a:rPr>
                        <a:t>00</a:t>
                      </a:r>
                      <a:r>
                        <a:rPr lang="zh-CN" altLang="en-US" sz="800" b="0" i="0" u="none" strike="noStrike" dirty="0">
                          <a:solidFill>
                            <a:srgbClr val="000000"/>
                          </a:solidFill>
                          <a:effectLst/>
                          <a:latin typeface="+mn-lt"/>
                          <a:ea typeface="等线" panose="02010600030101010101" pitchFamily="2" charset="-122"/>
                        </a:rPr>
                        <a:t>（</a:t>
                      </a:r>
                      <a:r>
                        <a:rPr lang="en-US" altLang="zh-CN" sz="800" b="0" i="0" u="none" strike="noStrike" dirty="0">
                          <a:solidFill>
                            <a:srgbClr val="000000"/>
                          </a:solidFill>
                          <a:effectLst/>
                          <a:latin typeface="+mn-lt"/>
                          <a:ea typeface="等线" panose="02010600030101010101" pitchFamily="2" charset="-122"/>
                        </a:rPr>
                        <a:t>Lo</a:t>
                      </a:r>
                      <a:r>
                        <a:rPr lang="zh-CN" altLang="en-US" sz="800" b="0" i="0" u="none" strike="noStrike" dirty="0">
                          <a:solidFill>
                            <a:srgbClr val="000000"/>
                          </a:solidFill>
                          <a:effectLst/>
                          <a:latin typeface="+mn-lt"/>
                          <a:ea typeface="等线" panose="02010600030101010101" pitchFamily="2" charset="-122"/>
                        </a:rPr>
                        <a:t>）</a:t>
                      </a:r>
                      <a:endParaRPr lang="en-US" sz="800" b="0" i="0" u="none" strike="noStrike" dirty="0">
                        <a:solidFill>
                          <a:srgbClr val="000000"/>
                        </a:solidFill>
                        <a:effectLst/>
                        <a:latin typeface="+mn-lt"/>
                        <a:ea typeface="等线" panose="02010600030101010101" pitchFamily="2" charset="-122"/>
                      </a:endParaRPr>
                    </a:p>
                  </a:txBody>
                  <a:tcPr marL="9525" marR="9525" marT="9525" marB="0" anchor="ctr"/>
                </a:tc>
                <a:tc>
                  <a:txBody>
                    <a:bodyPr/>
                    <a:lstStyle/>
                    <a:p>
                      <a:pPr algn="ctr" fontAlgn="ctr"/>
                      <a:r>
                        <a:rPr lang="en-US" altLang="zh-CN" sz="800" u="none" strike="noStrike" dirty="0">
                          <a:effectLst/>
                          <a:latin typeface="+mn-lt"/>
                        </a:rPr>
                        <a:t>XX</a:t>
                      </a:r>
                      <a:endParaRPr lang="en-US" sz="800" b="0" i="0" u="none" strike="noStrike" dirty="0">
                        <a:solidFill>
                          <a:srgbClr val="000000"/>
                        </a:solidFill>
                        <a:effectLst/>
                        <a:latin typeface="+mn-lt"/>
                        <a:ea typeface="等线" panose="02010600030101010101" pitchFamily="2" charset="-122"/>
                      </a:endParaRPr>
                    </a:p>
                  </a:txBody>
                  <a:tcPr marL="9525" marR="9525" marT="9525" marB="0" anchor="ctr"/>
                </a:tc>
                <a:tc>
                  <a:txBody>
                    <a:bodyPr/>
                    <a:lstStyle/>
                    <a:p>
                      <a:pPr algn="ctr" fontAlgn="ctr"/>
                      <a:r>
                        <a:rPr lang="en-US" altLang="zh-CN" sz="800" u="none" strike="noStrike" dirty="0">
                          <a:effectLst/>
                          <a:latin typeface="+mn-lt"/>
                        </a:rPr>
                        <a:t>XX</a:t>
                      </a:r>
                      <a:endParaRPr lang="en-US" sz="800" b="0" i="0" u="none" strike="noStrike" dirty="0">
                        <a:solidFill>
                          <a:srgbClr val="000000"/>
                        </a:solidFill>
                        <a:effectLst/>
                        <a:latin typeface="+mn-lt"/>
                        <a:ea typeface="等线" panose="02010600030101010101" pitchFamily="2" charset="-122"/>
                      </a:endParaRPr>
                    </a:p>
                  </a:txBody>
                  <a:tcPr marL="9525" marR="9525" marT="9525" marB="0" anchor="ctr"/>
                </a:tc>
                <a:extLst>
                  <a:ext uri="{0D108BD9-81ED-4DB2-BD59-A6C34878D82A}">
                    <a16:rowId xmlns:a16="http://schemas.microsoft.com/office/drawing/2014/main" val="718423251"/>
                  </a:ext>
                </a:extLst>
              </a:tr>
            </a:tbl>
          </a:graphicData>
        </a:graphic>
      </p:graphicFrame>
      <p:graphicFrame>
        <p:nvGraphicFramePr>
          <p:cNvPr id="8" name="表格 7">
            <a:extLst>
              <a:ext uri="{FF2B5EF4-FFF2-40B4-BE49-F238E27FC236}">
                <a16:creationId xmlns:a16="http://schemas.microsoft.com/office/drawing/2014/main" id="{727E88AD-06A5-4921-A865-97568535796A}"/>
              </a:ext>
            </a:extLst>
          </p:cNvPr>
          <p:cNvGraphicFramePr>
            <a:graphicFrameLocks noGrp="1"/>
          </p:cNvGraphicFramePr>
          <p:nvPr>
            <p:extLst>
              <p:ext uri="{D42A27DB-BD31-4B8C-83A1-F6EECF244321}">
                <p14:modId xmlns:p14="http://schemas.microsoft.com/office/powerpoint/2010/main" val="3399394378"/>
              </p:ext>
            </p:extLst>
          </p:nvPr>
        </p:nvGraphicFramePr>
        <p:xfrm>
          <a:off x="971751" y="2240335"/>
          <a:ext cx="4752328" cy="411164"/>
        </p:xfrm>
        <a:graphic>
          <a:graphicData uri="http://schemas.openxmlformats.org/drawingml/2006/table">
            <a:tbl>
              <a:tblPr>
                <a:tableStyleId>{5C22544A-7EE6-4342-B048-85BDC9FD1C3A}</a:tableStyleId>
              </a:tblPr>
              <a:tblGrid>
                <a:gridCol w="594041">
                  <a:extLst>
                    <a:ext uri="{9D8B030D-6E8A-4147-A177-3AD203B41FA5}">
                      <a16:colId xmlns:a16="http://schemas.microsoft.com/office/drawing/2014/main" val="685198390"/>
                    </a:ext>
                  </a:extLst>
                </a:gridCol>
                <a:gridCol w="594041">
                  <a:extLst>
                    <a:ext uri="{9D8B030D-6E8A-4147-A177-3AD203B41FA5}">
                      <a16:colId xmlns:a16="http://schemas.microsoft.com/office/drawing/2014/main" val="3791440737"/>
                    </a:ext>
                  </a:extLst>
                </a:gridCol>
                <a:gridCol w="594041">
                  <a:extLst>
                    <a:ext uri="{9D8B030D-6E8A-4147-A177-3AD203B41FA5}">
                      <a16:colId xmlns:a16="http://schemas.microsoft.com/office/drawing/2014/main" val="1689895871"/>
                    </a:ext>
                  </a:extLst>
                </a:gridCol>
                <a:gridCol w="594041">
                  <a:extLst>
                    <a:ext uri="{9D8B030D-6E8A-4147-A177-3AD203B41FA5}">
                      <a16:colId xmlns:a16="http://schemas.microsoft.com/office/drawing/2014/main" val="3402305192"/>
                    </a:ext>
                  </a:extLst>
                </a:gridCol>
                <a:gridCol w="594041">
                  <a:extLst>
                    <a:ext uri="{9D8B030D-6E8A-4147-A177-3AD203B41FA5}">
                      <a16:colId xmlns:a16="http://schemas.microsoft.com/office/drawing/2014/main" val="368747288"/>
                    </a:ext>
                  </a:extLst>
                </a:gridCol>
                <a:gridCol w="594041">
                  <a:extLst>
                    <a:ext uri="{9D8B030D-6E8A-4147-A177-3AD203B41FA5}">
                      <a16:colId xmlns:a16="http://schemas.microsoft.com/office/drawing/2014/main" val="1187896613"/>
                    </a:ext>
                  </a:extLst>
                </a:gridCol>
                <a:gridCol w="594041">
                  <a:extLst>
                    <a:ext uri="{9D8B030D-6E8A-4147-A177-3AD203B41FA5}">
                      <a16:colId xmlns:a16="http://schemas.microsoft.com/office/drawing/2014/main" val="2636415253"/>
                    </a:ext>
                  </a:extLst>
                </a:gridCol>
                <a:gridCol w="594041">
                  <a:extLst>
                    <a:ext uri="{9D8B030D-6E8A-4147-A177-3AD203B41FA5}">
                      <a16:colId xmlns:a16="http://schemas.microsoft.com/office/drawing/2014/main" val="3073731525"/>
                    </a:ext>
                  </a:extLst>
                </a:gridCol>
              </a:tblGrid>
              <a:tr h="205582">
                <a:tc>
                  <a:txBody>
                    <a:bodyPr/>
                    <a:lstStyle/>
                    <a:p>
                      <a:pPr algn="ctr" fontAlgn="ctr"/>
                      <a:r>
                        <a:rPr lang="zh-CN" altLang="en-US" sz="800" u="none" strike="noStrike" dirty="0">
                          <a:solidFill>
                            <a:schemeClr val="bg1"/>
                          </a:solidFill>
                          <a:effectLst/>
                          <a:latin typeface="+mn-lt"/>
                        </a:rPr>
                        <a:t>从站地址</a:t>
                      </a:r>
                      <a:endParaRPr lang="zh-CN" altLang="en-US" sz="800" b="0" i="0" u="none" strike="noStrike" dirty="0">
                        <a:solidFill>
                          <a:schemeClr val="bg1"/>
                        </a:solidFill>
                        <a:effectLst/>
                        <a:latin typeface="+mn-lt"/>
                        <a:ea typeface="等线" panose="02010600030101010101" pitchFamily="2" charset="-122"/>
                      </a:endParaRPr>
                    </a:p>
                  </a:txBody>
                  <a:tcPr marL="9525" marR="9525" marT="9525" marB="0" anchor="ctr">
                    <a:solidFill>
                      <a:srgbClr val="FF8607"/>
                    </a:solidFill>
                  </a:tcPr>
                </a:tc>
                <a:tc>
                  <a:txBody>
                    <a:bodyPr/>
                    <a:lstStyle/>
                    <a:p>
                      <a:pPr algn="ctr" fontAlgn="ctr"/>
                      <a:r>
                        <a:rPr lang="zh-CN" altLang="en-US" sz="800" u="none" strike="noStrike" dirty="0">
                          <a:solidFill>
                            <a:schemeClr val="bg1"/>
                          </a:solidFill>
                          <a:effectLst/>
                          <a:latin typeface="+mn-lt"/>
                        </a:rPr>
                        <a:t>功能码</a:t>
                      </a:r>
                      <a:endParaRPr lang="zh-CN" altLang="en-US" sz="800" b="0" i="0" u="none" strike="noStrike" dirty="0">
                        <a:solidFill>
                          <a:schemeClr val="bg1"/>
                        </a:solidFill>
                        <a:effectLst/>
                        <a:latin typeface="+mn-lt"/>
                        <a:ea typeface="等线" panose="02010600030101010101" pitchFamily="2" charset="-122"/>
                      </a:endParaRPr>
                    </a:p>
                  </a:txBody>
                  <a:tcPr marL="9525" marR="9525" marT="9525" marB="0" anchor="ctr">
                    <a:solidFill>
                      <a:srgbClr val="FF8607"/>
                    </a:solidFill>
                  </a:tcPr>
                </a:tc>
                <a:tc gridSpan="2">
                  <a:txBody>
                    <a:bodyPr/>
                    <a:lstStyle/>
                    <a:p>
                      <a:pPr algn="ctr" fontAlgn="ctr"/>
                      <a:r>
                        <a:rPr lang="zh-CN" altLang="en-US" sz="800" u="none" strike="noStrike" dirty="0">
                          <a:solidFill>
                            <a:schemeClr val="bg1"/>
                          </a:solidFill>
                          <a:effectLst/>
                          <a:latin typeface="+mn-lt"/>
                        </a:rPr>
                        <a:t>写入地址</a:t>
                      </a:r>
                      <a:endParaRPr lang="zh-CN" altLang="en-US" sz="800" b="0" i="0" u="none" strike="noStrike" dirty="0">
                        <a:solidFill>
                          <a:schemeClr val="bg1"/>
                        </a:solidFill>
                        <a:effectLst/>
                        <a:latin typeface="+mn-lt"/>
                        <a:ea typeface="等线" panose="02010600030101010101" pitchFamily="2" charset="-122"/>
                      </a:endParaRPr>
                    </a:p>
                  </a:txBody>
                  <a:tcPr marL="9525" marR="9525" marT="8659" marB="0" anchor="ctr">
                    <a:solidFill>
                      <a:srgbClr val="FF8607"/>
                    </a:solidFill>
                  </a:tcPr>
                </a:tc>
                <a:tc hMerge="1">
                  <a:txBody>
                    <a:bodyPr/>
                    <a:lstStyle/>
                    <a:p>
                      <a:pPr algn="ctr" fontAlgn="ctr"/>
                      <a:endParaRPr lang="zh-CN" altLang="en-US" sz="600" b="0" i="0" u="none" strike="noStrike" dirty="0">
                        <a:solidFill>
                          <a:schemeClr val="bg1"/>
                        </a:solidFill>
                        <a:effectLst/>
                        <a:latin typeface="等线" panose="02010600030101010101" pitchFamily="2" charset="-122"/>
                        <a:ea typeface="等线" panose="02010600030101010101" pitchFamily="2" charset="-122"/>
                      </a:endParaRPr>
                    </a:p>
                  </a:txBody>
                  <a:tcPr marL="9525" marR="9525" marT="9525" marB="0" anchor="ctr">
                    <a:solidFill>
                      <a:schemeClr val="tx2">
                        <a:lumMod val="40000"/>
                        <a:lumOff val="60000"/>
                      </a:schemeClr>
                    </a:solidFill>
                  </a:tcPr>
                </a:tc>
                <a:tc gridSpan="2">
                  <a:txBody>
                    <a:bodyPr/>
                    <a:lstStyle/>
                    <a:p>
                      <a:pPr algn="ctr"/>
                      <a:r>
                        <a:rPr lang="zh-CN" altLang="en-US" sz="800" u="none" strike="noStrike" kern="1200" baseline="0" dirty="0">
                          <a:solidFill>
                            <a:schemeClr val="bg1"/>
                          </a:solidFill>
                          <a:effectLst/>
                          <a:latin typeface="+mn-lt"/>
                          <a:ea typeface="+mn-ea"/>
                          <a:cs typeface="+mn-cs"/>
                        </a:rPr>
                        <a:t>写入值（</a:t>
                      </a:r>
                      <a:r>
                        <a:rPr lang="en-US" altLang="zh-CN" sz="800" u="none" strike="noStrike" kern="1200" baseline="0" dirty="0">
                          <a:solidFill>
                            <a:schemeClr val="bg1"/>
                          </a:solidFill>
                          <a:effectLst/>
                          <a:latin typeface="+mn-lt"/>
                          <a:ea typeface="+mn-ea"/>
                          <a:cs typeface="+mn-cs"/>
                        </a:rPr>
                        <a:t>2</a:t>
                      </a:r>
                      <a:r>
                        <a:rPr lang="zh-CN" altLang="en-US" sz="800" u="none" strike="noStrike" kern="1200" baseline="0" dirty="0">
                          <a:solidFill>
                            <a:schemeClr val="bg1"/>
                          </a:solidFill>
                          <a:effectLst/>
                          <a:latin typeface="+mn-lt"/>
                          <a:ea typeface="+mn-ea"/>
                          <a:cs typeface="+mn-cs"/>
                        </a:rPr>
                        <a:t>）</a:t>
                      </a:r>
                    </a:p>
                  </a:txBody>
                  <a:tcPr marL="9525" marR="9525" marT="8659" marB="0" anchor="ctr">
                    <a:solidFill>
                      <a:srgbClr val="FF8607"/>
                    </a:solidFill>
                  </a:tcPr>
                </a:tc>
                <a:tc hMerge="1">
                  <a:txBody>
                    <a:bodyPr/>
                    <a:lstStyle/>
                    <a:p>
                      <a:endParaRPr lang="zh-CN" altLang="en-US" sz="600" dirty="0"/>
                    </a:p>
                  </a:txBody>
                  <a:tcPr marL="9525" marR="9525" marT="9525" marB="0" anchor="ctr">
                    <a:solidFill>
                      <a:schemeClr val="tx2">
                        <a:lumMod val="40000"/>
                        <a:lumOff val="60000"/>
                      </a:schemeClr>
                    </a:solidFill>
                  </a:tcPr>
                </a:tc>
                <a:tc gridSpan="2">
                  <a:txBody>
                    <a:bodyPr/>
                    <a:lstStyle/>
                    <a:p>
                      <a:pPr algn="ctr" fontAlgn="ctr"/>
                      <a:r>
                        <a:rPr lang="en-US" sz="800" u="none" strike="noStrike" kern="1200" baseline="0" dirty="0">
                          <a:solidFill>
                            <a:schemeClr val="bg1"/>
                          </a:solidFill>
                          <a:effectLst/>
                          <a:latin typeface="+mn-lt"/>
                          <a:ea typeface="+mn-ea"/>
                          <a:cs typeface="+mn-cs"/>
                        </a:rPr>
                        <a:t>CRC16</a:t>
                      </a:r>
                    </a:p>
                  </a:txBody>
                  <a:tcPr marL="9525" marR="9525" marT="41564" marB="41564" anchor="ctr">
                    <a:solidFill>
                      <a:srgbClr val="FF8607"/>
                    </a:solidFill>
                  </a:tcPr>
                </a:tc>
                <a:tc hMerge="1">
                  <a:txBody>
                    <a:bodyPr/>
                    <a:lstStyle/>
                    <a:p>
                      <a:endParaRPr lang="zh-CN" altLang="en-US"/>
                    </a:p>
                  </a:txBody>
                  <a:tcPr/>
                </a:tc>
                <a:extLst>
                  <a:ext uri="{0D108BD9-81ED-4DB2-BD59-A6C34878D82A}">
                    <a16:rowId xmlns:a16="http://schemas.microsoft.com/office/drawing/2014/main" val="1983754674"/>
                  </a:ext>
                </a:extLst>
              </a:tr>
              <a:tr h="205582">
                <a:tc>
                  <a:txBody>
                    <a:bodyPr/>
                    <a:lstStyle/>
                    <a:p>
                      <a:pPr algn="ctr" fontAlgn="ctr"/>
                      <a:r>
                        <a:rPr lang="en-US" sz="800" u="none" strike="noStrike" dirty="0">
                          <a:effectLst/>
                          <a:latin typeface="+mn-lt"/>
                        </a:rPr>
                        <a:t>01</a:t>
                      </a:r>
                      <a:endParaRPr lang="en-US" sz="800" b="0" i="0" u="none" strike="noStrike" dirty="0">
                        <a:solidFill>
                          <a:srgbClr val="000000"/>
                        </a:solidFill>
                        <a:effectLst/>
                        <a:latin typeface="+mn-lt"/>
                        <a:ea typeface="等线" panose="02010600030101010101" pitchFamily="2" charset="-122"/>
                      </a:endParaRPr>
                    </a:p>
                  </a:txBody>
                  <a:tcPr marL="9525" marR="9525" marT="9525" marB="0" anchor="ctr"/>
                </a:tc>
                <a:tc>
                  <a:txBody>
                    <a:bodyPr/>
                    <a:lstStyle/>
                    <a:p>
                      <a:pPr algn="ctr" fontAlgn="ctr"/>
                      <a:r>
                        <a:rPr lang="en-US" sz="800" u="none" strike="noStrike" dirty="0">
                          <a:effectLst/>
                          <a:latin typeface="+mn-lt"/>
                        </a:rPr>
                        <a:t>06</a:t>
                      </a:r>
                      <a:endParaRPr lang="en-US" sz="800" b="0" i="0" u="none" strike="noStrike" dirty="0">
                        <a:solidFill>
                          <a:srgbClr val="000000"/>
                        </a:solidFill>
                        <a:effectLst/>
                        <a:latin typeface="+mn-lt"/>
                        <a:ea typeface="等线" panose="02010600030101010101" pitchFamily="2" charset="-122"/>
                      </a:endParaRPr>
                    </a:p>
                  </a:txBody>
                  <a:tcPr marL="9525" marR="9525" marT="9525" marB="0" anchor="ctr"/>
                </a:tc>
                <a:tc>
                  <a:txBody>
                    <a:bodyPr/>
                    <a:lstStyle/>
                    <a:p>
                      <a:pPr algn="ctr"/>
                      <a:r>
                        <a:rPr lang="en-US" sz="800" u="none" strike="noStrike" dirty="0">
                          <a:effectLst/>
                          <a:latin typeface="+mn-lt"/>
                        </a:rPr>
                        <a:t>00</a:t>
                      </a:r>
                      <a:r>
                        <a:rPr lang="zh-CN" altLang="en-US" sz="800" u="none" strike="noStrike" dirty="0">
                          <a:effectLst/>
                          <a:latin typeface="+mn-lt"/>
                        </a:rPr>
                        <a:t>（</a:t>
                      </a:r>
                      <a:r>
                        <a:rPr lang="en-US" altLang="zh-CN" sz="800" u="none" strike="noStrike" dirty="0">
                          <a:effectLst/>
                          <a:latin typeface="+mn-lt"/>
                        </a:rPr>
                        <a:t>Hi</a:t>
                      </a:r>
                      <a:r>
                        <a:rPr lang="zh-CN" altLang="en-US" sz="800" u="none" strike="noStrike" dirty="0">
                          <a:effectLst/>
                          <a:latin typeface="+mn-lt"/>
                        </a:rPr>
                        <a:t>）</a:t>
                      </a:r>
                      <a:endParaRPr lang="zh-CN" altLang="en-US" sz="2400" dirty="0">
                        <a:latin typeface="+mn-lt"/>
                      </a:endParaRPr>
                    </a:p>
                  </a:txBody>
                  <a:tcPr marL="9525" marR="9525" marT="9525" marB="0" anchor="ctr"/>
                </a:tc>
                <a:tc>
                  <a:txBody>
                    <a:bodyPr/>
                    <a:lstStyle/>
                    <a:p>
                      <a:pPr algn="ctr" fontAlgn="ctr"/>
                      <a:r>
                        <a:rPr lang="en-US" sz="800" u="none" strike="noStrike" dirty="0">
                          <a:effectLst/>
                          <a:latin typeface="+mn-lt"/>
                        </a:rPr>
                        <a:t>00</a:t>
                      </a:r>
                      <a:r>
                        <a:rPr lang="zh-CN" altLang="en-US" sz="800" u="none" strike="noStrike" dirty="0">
                          <a:effectLst/>
                          <a:latin typeface="+mn-lt"/>
                        </a:rPr>
                        <a:t>（</a:t>
                      </a:r>
                      <a:r>
                        <a:rPr lang="en-US" altLang="zh-CN" sz="800" u="none" strike="noStrike" dirty="0">
                          <a:effectLst/>
                          <a:latin typeface="+mn-lt"/>
                        </a:rPr>
                        <a:t>Lo</a:t>
                      </a:r>
                      <a:r>
                        <a:rPr lang="zh-CN" altLang="en-US" sz="800" u="none" strike="noStrike" dirty="0">
                          <a:effectLst/>
                          <a:latin typeface="+mn-lt"/>
                        </a:rPr>
                        <a:t>）</a:t>
                      </a:r>
                      <a:endParaRPr lang="en-US" sz="800" b="0" i="0" u="none" strike="noStrike" dirty="0">
                        <a:solidFill>
                          <a:srgbClr val="000000"/>
                        </a:solidFill>
                        <a:effectLst/>
                        <a:latin typeface="+mn-lt"/>
                        <a:ea typeface="等线" panose="02010600030101010101" pitchFamily="2" charset="-122"/>
                      </a:endParaRPr>
                    </a:p>
                  </a:txBody>
                  <a:tcPr marL="9525" marR="9525" marT="9525" marB="0" anchor="ctr"/>
                </a:tc>
                <a:tc>
                  <a:txBody>
                    <a:bodyPr/>
                    <a:lstStyle/>
                    <a:p>
                      <a:pPr algn="ctr" fontAlgn="ctr"/>
                      <a:r>
                        <a:rPr lang="en-US" sz="800" u="none" strike="noStrike" dirty="0">
                          <a:effectLst/>
                          <a:latin typeface="+mn-lt"/>
                        </a:rPr>
                        <a:t>00</a:t>
                      </a:r>
                      <a:r>
                        <a:rPr lang="zh-CN" altLang="en-US" sz="800" u="none" strike="noStrike" dirty="0">
                          <a:effectLst/>
                          <a:latin typeface="+mn-lt"/>
                        </a:rPr>
                        <a:t>（</a:t>
                      </a:r>
                      <a:r>
                        <a:rPr lang="en-US" altLang="zh-CN" sz="800" u="none" strike="noStrike" dirty="0">
                          <a:effectLst/>
                          <a:latin typeface="+mn-lt"/>
                        </a:rPr>
                        <a:t>Hi</a:t>
                      </a:r>
                      <a:r>
                        <a:rPr lang="zh-CN" altLang="en-US" sz="800" u="none" strike="noStrike" dirty="0">
                          <a:effectLst/>
                          <a:latin typeface="+mn-lt"/>
                        </a:rPr>
                        <a:t>）</a:t>
                      </a:r>
                      <a:endParaRPr lang="en-US" sz="800" b="0" i="0" u="none" strike="noStrike" dirty="0">
                        <a:solidFill>
                          <a:srgbClr val="000000"/>
                        </a:solidFill>
                        <a:effectLst/>
                        <a:latin typeface="+mn-lt"/>
                        <a:ea typeface="等线" panose="02010600030101010101" pitchFamily="2" charset="-122"/>
                      </a:endParaRPr>
                    </a:p>
                  </a:txBody>
                  <a:tcPr marL="9525" marR="9525" marT="9525" marB="0" anchor="ctr"/>
                </a:tc>
                <a:tc>
                  <a:txBody>
                    <a:bodyPr/>
                    <a:lstStyle/>
                    <a:p>
                      <a:pPr algn="ctr" fontAlgn="ctr"/>
                      <a:r>
                        <a:rPr lang="en-US" sz="800" b="0" i="0" u="none" strike="noStrike" dirty="0">
                          <a:solidFill>
                            <a:srgbClr val="000000"/>
                          </a:solidFill>
                          <a:effectLst/>
                          <a:latin typeface="+mn-lt"/>
                          <a:ea typeface="微软雅黑" panose="020B0503020204020204" pitchFamily="34" charset="-122"/>
                        </a:rPr>
                        <a:t>00</a:t>
                      </a:r>
                      <a:r>
                        <a:rPr lang="zh-CN" altLang="en-US" sz="800" b="0" i="0" u="none" strike="noStrike" dirty="0">
                          <a:solidFill>
                            <a:srgbClr val="000000"/>
                          </a:solidFill>
                          <a:effectLst/>
                          <a:latin typeface="+mn-lt"/>
                          <a:ea typeface="微软雅黑" panose="020B0503020204020204" pitchFamily="34" charset="-122"/>
                        </a:rPr>
                        <a:t>（</a:t>
                      </a:r>
                      <a:r>
                        <a:rPr lang="en-US" altLang="zh-CN" sz="800" b="0" i="0" u="none" strike="noStrike" dirty="0">
                          <a:solidFill>
                            <a:srgbClr val="000000"/>
                          </a:solidFill>
                          <a:effectLst/>
                          <a:latin typeface="+mn-lt"/>
                          <a:ea typeface="微软雅黑" panose="020B0503020204020204" pitchFamily="34" charset="-122"/>
                        </a:rPr>
                        <a:t>Lo</a:t>
                      </a:r>
                      <a:r>
                        <a:rPr lang="zh-CN" altLang="en-US" sz="800" b="0" i="0" u="none" strike="noStrike" dirty="0">
                          <a:solidFill>
                            <a:srgbClr val="000000"/>
                          </a:solidFill>
                          <a:effectLst/>
                          <a:latin typeface="+mn-lt"/>
                          <a:ea typeface="微软雅黑" panose="020B0503020204020204" pitchFamily="34" charset="-122"/>
                        </a:rPr>
                        <a:t>）</a:t>
                      </a:r>
                      <a:endParaRPr lang="en-US" sz="800" b="0" i="0" u="none" strike="noStrike" dirty="0">
                        <a:solidFill>
                          <a:srgbClr val="000000"/>
                        </a:solidFill>
                        <a:effectLst/>
                        <a:latin typeface="+mn-lt"/>
                        <a:ea typeface="微软雅黑" panose="020B0503020204020204" pitchFamily="34" charset="-122"/>
                      </a:endParaRPr>
                    </a:p>
                  </a:txBody>
                  <a:tcPr marL="9525" marR="9525" marT="9525" marB="0" anchor="ctr"/>
                </a:tc>
                <a:tc>
                  <a:txBody>
                    <a:bodyPr/>
                    <a:lstStyle/>
                    <a:p>
                      <a:pPr algn="ctr" fontAlgn="ctr"/>
                      <a:r>
                        <a:rPr lang="en-US" altLang="zh-CN" sz="800" u="none" strike="noStrike" dirty="0">
                          <a:effectLst/>
                          <a:latin typeface="+mn-lt"/>
                        </a:rPr>
                        <a:t>XX</a:t>
                      </a:r>
                      <a:endParaRPr lang="en-US" sz="800" b="0" i="0" u="none" strike="noStrike" dirty="0">
                        <a:solidFill>
                          <a:srgbClr val="000000"/>
                        </a:solidFill>
                        <a:effectLst/>
                        <a:latin typeface="+mn-lt"/>
                        <a:ea typeface="等线" panose="02010600030101010101" pitchFamily="2" charset="-122"/>
                      </a:endParaRPr>
                    </a:p>
                  </a:txBody>
                  <a:tcPr marL="9525" marR="9525" marT="9525" marB="0" anchor="ctr"/>
                </a:tc>
                <a:tc>
                  <a:txBody>
                    <a:bodyPr/>
                    <a:lstStyle/>
                    <a:p>
                      <a:pPr algn="ctr" fontAlgn="ctr"/>
                      <a:r>
                        <a:rPr lang="en-US" altLang="zh-CN" sz="800" u="none" strike="noStrike" dirty="0">
                          <a:effectLst/>
                          <a:latin typeface="+mn-lt"/>
                        </a:rPr>
                        <a:t>XX</a:t>
                      </a:r>
                      <a:endParaRPr lang="en-US" sz="800" b="0" i="0" u="none" strike="noStrike" dirty="0">
                        <a:solidFill>
                          <a:srgbClr val="000000"/>
                        </a:solidFill>
                        <a:effectLst/>
                        <a:latin typeface="+mn-lt"/>
                        <a:ea typeface="等线" panose="02010600030101010101" pitchFamily="2" charset="-122"/>
                      </a:endParaRPr>
                    </a:p>
                  </a:txBody>
                  <a:tcPr marL="9525" marR="9525" marT="9525" marB="0" anchor="ctr"/>
                </a:tc>
                <a:extLst>
                  <a:ext uri="{0D108BD9-81ED-4DB2-BD59-A6C34878D82A}">
                    <a16:rowId xmlns:a16="http://schemas.microsoft.com/office/drawing/2014/main" val="718423251"/>
                  </a:ext>
                </a:extLst>
              </a:tr>
            </a:tbl>
          </a:graphicData>
        </a:graphic>
      </p:graphicFrame>
      <p:graphicFrame>
        <p:nvGraphicFramePr>
          <p:cNvPr id="9" name="表格 8">
            <a:extLst>
              <a:ext uri="{FF2B5EF4-FFF2-40B4-BE49-F238E27FC236}">
                <a16:creationId xmlns:a16="http://schemas.microsoft.com/office/drawing/2014/main" id="{3BEBBF2D-CB5C-484C-9C6C-122B55688FEE}"/>
              </a:ext>
            </a:extLst>
          </p:cNvPr>
          <p:cNvGraphicFramePr>
            <a:graphicFrameLocks noGrp="1"/>
          </p:cNvGraphicFramePr>
          <p:nvPr>
            <p:extLst>
              <p:ext uri="{D42A27DB-BD31-4B8C-83A1-F6EECF244321}">
                <p14:modId xmlns:p14="http://schemas.microsoft.com/office/powerpoint/2010/main" val="3629010014"/>
              </p:ext>
            </p:extLst>
          </p:nvPr>
        </p:nvGraphicFramePr>
        <p:xfrm>
          <a:off x="971750" y="3363805"/>
          <a:ext cx="7776535" cy="411164"/>
        </p:xfrm>
        <a:graphic>
          <a:graphicData uri="http://schemas.openxmlformats.org/drawingml/2006/table">
            <a:tbl>
              <a:tblPr>
                <a:tableStyleId>{5C22544A-7EE6-4342-B048-85BDC9FD1C3A}</a:tableStyleId>
              </a:tblPr>
              <a:tblGrid>
                <a:gridCol w="598195">
                  <a:extLst>
                    <a:ext uri="{9D8B030D-6E8A-4147-A177-3AD203B41FA5}">
                      <a16:colId xmlns:a16="http://schemas.microsoft.com/office/drawing/2014/main" val="685198390"/>
                    </a:ext>
                  </a:extLst>
                </a:gridCol>
                <a:gridCol w="598195">
                  <a:extLst>
                    <a:ext uri="{9D8B030D-6E8A-4147-A177-3AD203B41FA5}">
                      <a16:colId xmlns:a16="http://schemas.microsoft.com/office/drawing/2014/main" val="3791440737"/>
                    </a:ext>
                  </a:extLst>
                </a:gridCol>
                <a:gridCol w="598195">
                  <a:extLst>
                    <a:ext uri="{9D8B030D-6E8A-4147-A177-3AD203B41FA5}">
                      <a16:colId xmlns:a16="http://schemas.microsoft.com/office/drawing/2014/main" val="184740458"/>
                    </a:ext>
                  </a:extLst>
                </a:gridCol>
                <a:gridCol w="598195">
                  <a:extLst>
                    <a:ext uri="{9D8B030D-6E8A-4147-A177-3AD203B41FA5}">
                      <a16:colId xmlns:a16="http://schemas.microsoft.com/office/drawing/2014/main" val="3808753279"/>
                    </a:ext>
                  </a:extLst>
                </a:gridCol>
                <a:gridCol w="598195">
                  <a:extLst>
                    <a:ext uri="{9D8B030D-6E8A-4147-A177-3AD203B41FA5}">
                      <a16:colId xmlns:a16="http://schemas.microsoft.com/office/drawing/2014/main" val="3402305192"/>
                    </a:ext>
                  </a:extLst>
                </a:gridCol>
                <a:gridCol w="598195">
                  <a:extLst>
                    <a:ext uri="{9D8B030D-6E8A-4147-A177-3AD203B41FA5}">
                      <a16:colId xmlns:a16="http://schemas.microsoft.com/office/drawing/2014/main" val="3474889362"/>
                    </a:ext>
                  </a:extLst>
                </a:gridCol>
                <a:gridCol w="598195">
                  <a:extLst>
                    <a:ext uri="{9D8B030D-6E8A-4147-A177-3AD203B41FA5}">
                      <a16:colId xmlns:a16="http://schemas.microsoft.com/office/drawing/2014/main" val="3166339978"/>
                    </a:ext>
                  </a:extLst>
                </a:gridCol>
                <a:gridCol w="598195">
                  <a:extLst>
                    <a:ext uri="{9D8B030D-6E8A-4147-A177-3AD203B41FA5}">
                      <a16:colId xmlns:a16="http://schemas.microsoft.com/office/drawing/2014/main" val="368747288"/>
                    </a:ext>
                  </a:extLst>
                </a:gridCol>
                <a:gridCol w="598195">
                  <a:extLst>
                    <a:ext uri="{9D8B030D-6E8A-4147-A177-3AD203B41FA5}">
                      <a16:colId xmlns:a16="http://schemas.microsoft.com/office/drawing/2014/main" val="3912164690"/>
                    </a:ext>
                  </a:extLst>
                </a:gridCol>
                <a:gridCol w="598195">
                  <a:extLst>
                    <a:ext uri="{9D8B030D-6E8A-4147-A177-3AD203B41FA5}">
                      <a16:colId xmlns:a16="http://schemas.microsoft.com/office/drawing/2014/main" val="2636415253"/>
                    </a:ext>
                  </a:extLst>
                </a:gridCol>
                <a:gridCol w="598195">
                  <a:extLst>
                    <a:ext uri="{9D8B030D-6E8A-4147-A177-3AD203B41FA5}">
                      <a16:colId xmlns:a16="http://schemas.microsoft.com/office/drawing/2014/main" val="914684520"/>
                    </a:ext>
                  </a:extLst>
                </a:gridCol>
                <a:gridCol w="598195">
                  <a:extLst>
                    <a:ext uri="{9D8B030D-6E8A-4147-A177-3AD203B41FA5}">
                      <a16:colId xmlns:a16="http://schemas.microsoft.com/office/drawing/2014/main" val="2665491777"/>
                    </a:ext>
                  </a:extLst>
                </a:gridCol>
                <a:gridCol w="598195">
                  <a:extLst>
                    <a:ext uri="{9D8B030D-6E8A-4147-A177-3AD203B41FA5}">
                      <a16:colId xmlns:a16="http://schemas.microsoft.com/office/drawing/2014/main" val="3073731525"/>
                    </a:ext>
                  </a:extLst>
                </a:gridCol>
              </a:tblGrid>
              <a:tr h="205582">
                <a:tc>
                  <a:txBody>
                    <a:bodyPr/>
                    <a:lstStyle/>
                    <a:p>
                      <a:pPr algn="ctr" fontAlgn="ctr"/>
                      <a:r>
                        <a:rPr lang="zh-CN" altLang="en-US" sz="800" u="none" strike="noStrike" dirty="0">
                          <a:solidFill>
                            <a:schemeClr val="bg1"/>
                          </a:solidFill>
                          <a:effectLst/>
                          <a:latin typeface="+mn-lt"/>
                        </a:rPr>
                        <a:t>从站地址</a:t>
                      </a:r>
                      <a:endParaRPr lang="zh-CN" altLang="en-US" sz="800" b="0" i="0" u="none" strike="noStrike" dirty="0">
                        <a:solidFill>
                          <a:schemeClr val="bg1"/>
                        </a:solidFill>
                        <a:effectLst/>
                        <a:latin typeface="+mn-lt"/>
                        <a:ea typeface="等线" panose="02010600030101010101" pitchFamily="2" charset="-122"/>
                      </a:endParaRPr>
                    </a:p>
                  </a:txBody>
                  <a:tcPr marL="9525" marR="9525" marT="9525" marB="0" anchor="ctr">
                    <a:solidFill>
                      <a:srgbClr val="FF8607"/>
                    </a:solidFill>
                  </a:tcPr>
                </a:tc>
                <a:tc>
                  <a:txBody>
                    <a:bodyPr/>
                    <a:lstStyle/>
                    <a:p>
                      <a:pPr algn="ctr" fontAlgn="ctr"/>
                      <a:r>
                        <a:rPr lang="zh-CN" altLang="en-US" sz="800" u="none" strike="noStrike" dirty="0">
                          <a:solidFill>
                            <a:schemeClr val="bg1"/>
                          </a:solidFill>
                          <a:effectLst/>
                          <a:latin typeface="+mn-lt"/>
                        </a:rPr>
                        <a:t>功能码</a:t>
                      </a:r>
                      <a:endParaRPr lang="zh-CN" altLang="en-US" sz="800" b="0" i="0" u="none" strike="noStrike" dirty="0">
                        <a:solidFill>
                          <a:schemeClr val="bg1"/>
                        </a:solidFill>
                        <a:effectLst/>
                        <a:latin typeface="+mn-lt"/>
                        <a:ea typeface="等线" panose="02010600030101010101" pitchFamily="2" charset="-122"/>
                      </a:endParaRPr>
                    </a:p>
                  </a:txBody>
                  <a:tcPr marL="9525" marR="9525" marT="9525" marB="0" anchor="ctr">
                    <a:solidFill>
                      <a:srgbClr val="FF8607"/>
                    </a:solidFill>
                  </a:tcPr>
                </a:tc>
                <a:tc gridSpan="2">
                  <a:txBody>
                    <a:bodyPr/>
                    <a:lstStyle/>
                    <a:p>
                      <a:pPr algn="ctr" fontAlgn="ctr"/>
                      <a:r>
                        <a:rPr lang="zh-CN" altLang="en-US" sz="800" u="none" strike="noStrike" dirty="0">
                          <a:solidFill>
                            <a:schemeClr val="bg1"/>
                          </a:solidFill>
                          <a:effectLst/>
                          <a:latin typeface="+mn-lt"/>
                        </a:rPr>
                        <a:t>写入地址</a:t>
                      </a:r>
                      <a:endParaRPr lang="zh-CN" altLang="en-US" sz="800" b="0" i="0" u="none" strike="noStrike" dirty="0">
                        <a:solidFill>
                          <a:schemeClr val="bg1"/>
                        </a:solidFill>
                        <a:effectLst/>
                        <a:latin typeface="+mn-lt"/>
                        <a:ea typeface="等线" panose="02010600030101010101" pitchFamily="2" charset="-122"/>
                      </a:endParaRPr>
                    </a:p>
                  </a:txBody>
                  <a:tcPr marL="9525" marR="9525" marT="9525" marB="0" anchor="ctr">
                    <a:solidFill>
                      <a:srgbClr val="FF8607"/>
                    </a:solidFill>
                  </a:tcPr>
                </a:tc>
                <a:tc hMerge="1">
                  <a:txBody>
                    <a:bodyPr/>
                    <a:lstStyle/>
                    <a:p>
                      <a:pPr algn="ctr" fontAlgn="ctr"/>
                      <a:endParaRPr lang="zh-CN" altLang="en-US" sz="600" b="0" i="0" u="none" strike="noStrike" dirty="0">
                        <a:solidFill>
                          <a:schemeClr val="bg1"/>
                        </a:solidFill>
                        <a:effectLst/>
                        <a:latin typeface="等线" panose="02010600030101010101" pitchFamily="2" charset="-122"/>
                        <a:ea typeface="等线" panose="02010600030101010101" pitchFamily="2" charset="-122"/>
                      </a:endParaRPr>
                    </a:p>
                  </a:txBody>
                  <a:tcPr marL="9525" marR="9525" marT="9525" marB="0" anchor="ctr">
                    <a:solidFill>
                      <a:schemeClr val="tx2">
                        <a:lumMod val="40000"/>
                        <a:lumOff val="60000"/>
                      </a:schemeClr>
                    </a:solidFill>
                  </a:tcPr>
                </a:tc>
                <a:tc gridSpan="2">
                  <a:txBody>
                    <a:bodyPr/>
                    <a:lstStyle/>
                    <a:p>
                      <a:pPr algn="ctr" fontAlgn="ctr"/>
                      <a:r>
                        <a:rPr lang="zh-CN" altLang="en-US" sz="800" b="0" i="0" u="none" strike="noStrike" dirty="0">
                          <a:solidFill>
                            <a:schemeClr val="bg1"/>
                          </a:solidFill>
                          <a:effectLst/>
                          <a:latin typeface="+mn-lt"/>
                          <a:ea typeface="等线" panose="02010600030101010101" pitchFamily="2" charset="-122"/>
                        </a:rPr>
                        <a:t>写入数量</a:t>
                      </a:r>
                    </a:p>
                  </a:txBody>
                  <a:tcPr marL="9525" marR="9525" marT="9525" marB="0" anchor="ctr">
                    <a:solidFill>
                      <a:srgbClr val="FF8607"/>
                    </a:solidFill>
                  </a:tcPr>
                </a:tc>
                <a:tc hMerge="1">
                  <a:txBody>
                    <a:bodyPr/>
                    <a:lstStyle/>
                    <a:p>
                      <a:endParaRPr lang="zh-CN" altLang="en-US"/>
                    </a:p>
                  </a:txBody>
                  <a:tcPr/>
                </a:tc>
                <a:tc>
                  <a:txBody>
                    <a:bodyPr/>
                    <a:lstStyle/>
                    <a:p>
                      <a:pPr algn="ctr" fontAlgn="ctr"/>
                      <a:r>
                        <a:rPr lang="zh-CN" altLang="en-US" sz="800" b="0" i="0" u="none" strike="noStrike" dirty="0">
                          <a:solidFill>
                            <a:schemeClr val="bg1"/>
                          </a:solidFill>
                          <a:effectLst/>
                          <a:latin typeface="+mn-lt"/>
                          <a:ea typeface="等线" panose="02010600030101010101" pitchFamily="2" charset="-122"/>
                        </a:rPr>
                        <a:t>字节数</a:t>
                      </a:r>
                    </a:p>
                  </a:txBody>
                  <a:tcPr marL="9525" marR="9525" marT="9525" marB="0" anchor="ctr">
                    <a:solidFill>
                      <a:srgbClr val="FF8607"/>
                    </a:solidFill>
                  </a:tcPr>
                </a:tc>
                <a:tc gridSpan="4">
                  <a:txBody>
                    <a:bodyPr/>
                    <a:lstStyle/>
                    <a:p>
                      <a:pPr algn="ctr"/>
                      <a:r>
                        <a:rPr lang="zh-CN" altLang="en-US" sz="800" dirty="0">
                          <a:solidFill>
                            <a:schemeClr val="bg1"/>
                          </a:solidFill>
                          <a:latin typeface="+mn-lt"/>
                        </a:rPr>
                        <a:t>写</a:t>
                      </a:r>
                      <a:r>
                        <a:rPr lang="zh-CN" altLang="en-US" sz="800" b="0" i="0" u="none" strike="noStrike" kern="1200" baseline="0" dirty="0">
                          <a:solidFill>
                            <a:schemeClr val="bg1"/>
                          </a:solidFill>
                          <a:effectLst/>
                          <a:latin typeface="+mn-lt"/>
                          <a:ea typeface="等线" panose="02010600030101010101" pitchFamily="2" charset="-122"/>
                          <a:cs typeface="+mn-cs"/>
                        </a:rPr>
                        <a:t>入值</a:t>
                      </a:r>
                      <a:endParaRPr lang="en-US" sz="800" b="0" i="0" u="none" strike="noStrike" dirty="0">
                        <a:solidFill>
                          <a:schemeClr val="bg1"/>
                        </a:solidFill>
                        <a:effectLst/>
                        <a:latin typeface="+mn-lt"/>
                        <a:ea typeface="等线" panose="02010600030101010101" pitchFamily="2" charset="-122"/>
                      </a:endParaRPr>
                    </a:p>
                  </a:txBody>
                  <a:tcPr marL="9525" marR="9525" marT="9525" marB="0" anchor="ctr">
                    <a:solidFill>
                      <a:srgbClr val="FF8607"/>
                    </a:solidFill>
                  </a:tcPr>
                </a:tc>
                <a:tc hMerge="1">
                  <a:txBody>
                    <a:bodyPr/>
                    <a:lstStyle/>
                    <a:p>
                      <a:endParaRPr lang="zh-CN" altLang="en-US"/>
                    </a:p>
                  </a:txBody>
                  <a:tcPr/>
                </a:tc>
                <a:tc hMerge="1">
                  <a:txBody>
                    <a:bodyPr/>
                    <a:lstStyle/>
                    <a:p>
                      <a:pPr algn="ctr" fontAlgn="ctr"/>
                      <a:endParaRPr lang="en-US" sz="600" b="0" i="0" u="none" strike="noStrike" dirty="0">
                        <a:solidFill>
                          <a:schemeClr val="bg1"/>
                        </a:solidFill>
                        <a:effectLst/>
                        <a:latin typeface="等线" panose="02010600030101010101" pitchFamily="2" charset="-122"/>
                        <a:ea typeface="等线" panose="02010600030101010101" pitchFamily="2" charset="-122"/>
                      </a:endParaRPr>
                    </a:p>
                  </a:txBody>
                  <a:tcPr marL="9525" marR="9525" marT="9525" marB="0" anchor="ctr">
                    <a:solidFill>
                      <a:schemeClr val="tx2">
                        <a:lumMod val="40000"/>
                        <a:lumOff val="60000"/>
                      </a:schemeClr>
                    </a:solidFill>
                  </a:tcPr>
                </a:tc>
                <a:tc hMerge="1">
                  <a:txBody>
                    <a:bodyPr/>
                    <a:lstStyle/>
                    <a:p>
                      <a:endParaRPr lang="zh-CN" altLang="en-US"/>
                    </a:p>
                  </a:txBody>
                  <a:tcPr/>
                </a:tc>
                <a:tc gridSpan="2">
                  <a:txBody>
                    <a:bodyPr/>
                    <a:lstStyle/>
                    <a:p>
                      <a:pPr algn="ctr"/>
                      <a:r>
                        <a:rPr lang="en-US" altLang="zh-CN" sz="800" dirty="0">
                          <a:solidFill>
                            <a:schemeClr val="bg1"/>
                          </a:solidFill>
                          <a:latin typeface="+mn-lt"/>
                        </a:rPr>
                        <a:t>CRC16</a:t>
                      </a:r>
                      <a:endParaRPr lang="zh-CN" altLang="en-US" sz="800" dirty="0">
                        <a:solidFill>
                          <a:schemeClr val="bg1"/>
                        </a:solidFill>
                        <a:latin typeface="+mn-lt"/>
                      </a:endParaRPr>
                    </a:p>
                  </a:txBody>
                  <a:tcPr marL="9525" marR="9525" marT="9525" marB="0" anchor="ctr">
                    <a:solidFill>
                      <a:srgbClr val="FF8607"/>
                    </a:solidFill>
                  </a:tcPr>
                </a:tc>
                <a:tc hMerge="1">
                  <a:txBody>
                    <a:bodyPr/>
                    <a:lstStyle/>
                    <a:p>
                      <a:endParaRPr lang="zh-CN" altLang="en-US"/>
                    </a:p>
                  </a:txBody>
                  <a:tcPr/>
                </a:tc>
                <a:extLst>
                  <a:ext uri="{0D108BD9-81ED-4DB2-BD59-A6C34878D82A}">
                    <a16:rowId xmlns:a16="http://schemas.microsoft.com/office/drawing/2014/main" val="1983754674"/>
                  </a:ext>
                </a:extLst>
              </a:tr>
              <a:tr h="205582">
                <a:tc>
                  <a:txBody>
                    <a:bodyPr/>
                    <a:lstStyle/>
                    <a:p>
                      <a:pPr algn="ctr" fontAlgn="ctr"/>
                      <a:r>
                        <a:rPr lang="en-US" sz="800" u="none" strike="noStrike" dirty="0">
                          <a:effectLst/>
                          <a:latin typeface="+mn-lt"/>
                        </a:rPr>
                        <a:t>01</a:t>
                      </a:r>
                      <a:endParaRPr lang="en-US" sz="800" b="0" i="0" u="none" strike="noStrike" dirty="0">
                        <a:solidFill>
                          <a:srgbClr val="000000"/>
                        </a:solidFill>
                        <a:effectLst/>
                        <a:latin typeface="+mn-lt"/>
                        <a:ea typeface="等线" panose="02010600030101010101" pitchFamily="2" charset="-122"/>
                      </a:endParaRPr>
                    </a:p>
                  </a:txBody>
                  <a:tcPr marL="9525" marR="9525" marT="9525" marB="0" anchor="ctr"/>
                </a:tc>
                <a:tc>
                  <a:txBody>
                    <a:bodyPr/>
                    <a:lstStyle/>
                    <a:p>
                      <a:pPr algn="ctr" fontAlgn="ctr"/>
                      <a:r>
                        <a:rPr lang="en-US" sz="800" u="none" strike="noStrike" dirty="0">
                          <a:effectLst/>
                          <a:latin typeface="+mn-lt"/>
                        </a:rPr>
                        <a:t>10</a:t>
                      </a:r>
                      <a:endParaRPr lang="en-US" sz="800" b="0" i="0" u="none" strike="noStrike" dirty="0">
                        <a:solidFill>
                          <a:srgbClr val="000000"/>
                        </a:solidFill>
                        <a:effectLst/>
                        <a:latin typeface="+mn-lt"/>
                        <a:ea typeface="等线" panose="02010600030101010101" pitchFamily="2" charset="-122"/>
                      </a:endParaRPr>
                    </a:p>
                  </a:txBody>
                  <a:tcPr marL="9525" marR="9525" marT="9525" marB="0" anchor="ctr"/>
                </a:tc>
                <a:tc>
                  <a:txBody>
                    <a:bodyPr/>
                    <a:lstStyle/>
                    <a:p>
                      <a:pPr algn="ctr" fontAlgn="ctr"/>
                      <a:r>
                        <a:rPr lang="en-US" sz="800" u="none" strike="noStrike" dirty="0">
                          <a:effectLst/>
                          <a:latin typeface="+mn-lt"/>
                        </a:rPr>
                        <a:t>00</a:t>
                      </a:r>
                      <a:r>
                        <a:rPr lang="zh-CN" altLang="en-US" sz="800" u="none" strike="noStrike" dirty="0">
                          <a:effectLst/>
                          <a:latin typeface="+mn-lt"/>
                        </a:rPr>
                        <a:t>（</a:t>
                      </a:r>
                      <a:r>
                        <a:rPr lang="en-US" altLang="zh-CN" sz="800" u="none" strike="noStrike" dirty="0">
                          <a:effectLst/>
                          <a:latin typeface="+mn-lt"/>
                        </a:rPr>
                        <a:t>Hi</a:t>
                      </a:r>
                      <a:r>
                        <a:rPr lang="zh-CN" altLang="en-US" sz="800" u="none" strike="noStrike" dirty="0">
                          <a:effectLst/>
                          <a:latin typeface="+mn-lt"/>
                        </a:rPr>
                        <a:t>）</a:t>
                      </a:r>
                      <a:endParaRPr lang="en-US" sz="800" b="0" i="0" u="none" strike="noStrike" dirty="0">
                        <a:solidFill>
                          <a:srgbClr val="000000"/>
                        </a:solidFill>
                        <a:effectLst/>
                        <a:latin typeface="+mn-lt"/>
                        <a:ea typeface="等线" panose="02010600030101010101" pitchFamily="2" charset="-122"/>
                      </a:endParaRPr>
                    </a:p>
                  </a:txBody>
                  <a:tcPr marL="9525" marR="9525" marT="9525" marB="0" anchor="ctr"/>
                </a:tc>
                <a:tc>
                  <a:txBody>
                    <a:bodyPr/>
                    <a:lstStyle/>
                    <a:p>
                      <a:r>
                        <a:rPr lang="en-US" sz="800" u="none" strike="noStrike" dirty="0">
                          <a:effectLst/>
                          <a:latin typeface="+mn-lt"/>
                        </a:rPr>
                        <a:t>00</a:t>
                      </a:r>
                      <a:r>
                        <a:rPr lang="zh-CN" altLang="en-US" sz="800" u="none" strike="noStrike" dirty="0">
                          <a:effectLst/>
                          <a:latin typeface="+mn-lt"/>
                        </a:rPr>
                        <a:t>（</a:t>
                      </a:r>
                      <a:r>
                        <a:rPr lang="en-US" altLang="zh-CN" sz="800" u="none" strike="noStrike" dirty="0">
                          <a:effectLst/>
                          <a:latin typeface="+mn-lt"/>
                        </a:rPr>
                        <a:t>Lo</a:t>
                      </a:r>
                      <a:r>
                        <a:rPr lang="zh-CN" altLang="en-US" sz="800" u="none" strike="noStrike" dirty="0">
                          <a:effectLst/>
                          <a:latin typeface="+mn-lt"/>
                        </a:rPr>
                        <a:t>）</a:t>
                      </a:r>
                      <a:endParaRPr lang="zh-CN" altLang="en-US" sz="2400" dirty="0">
                        <a:latin typeface="+mn-lt"/>
                      </a:endParaRPr>
                    </a:p>
                  </a:txBody>
                  <a:tcPr marL="9525" marR="9525" marT="9525" marB="0" anchor="ctr"/>
                </a:tc>
                <a:tc>
                  <a:txBody>
                    <a:bodyPr/>
                    <a:lstStyle/>
                    <a:p>
                      <a:pPr algn="ctr" fontAlgn="ctr"/>
                      <a:r>
                        <a:rPr lang="en-US" altLang="zh-CN" sz="800" u="none" strike="noStrike" dirty="0">
                          <a:effectLst/>
                          <a:latin typeface="+mn-lt"/>
                        </a:rPr>
                        <a:t>00</a:t>
                      </a:r>
                      <a:r>
                        <a:rPr lang="zh-CN" altLang="en-US" sz="800" u="none" strike="noStrike" dirty="0">
                          <a:effectLst/>
                          <a:latin typeface="+mn-lt"/>
                        </a:rPr>
                        <a:t>（</a:t>
                      </a:r>
                      <a:r>
                        <a:rPr lang="en-US" altLang="zh-CN" sz="800" u="none" strike="noStrike" dirty="0">
                          <a:effectLst/>
                          <a:latin typeface="+mn-lt"/>
                        </a:rPr>
                        <a:t>Hi</a:t>
                      </a:r>
                      <a:r>
                        <a:rPr lang="zh-CN" altLang="en-US" sz="800" u="none" strike="noStrike" dirty="0">
                          <a:effectLst/>
                          <a:latin typeface="+mn-lt"/>
                        </a:rPr>
                        <a:t>）</a:t>
                      </a:r>
                      <a:endParaRPr lang="en-US" sz="800" b="0" i="0" u="none" strike="noStrike" dirty="0">
                        <a:solidFill>
                          <a:srgbClr val="000000"/>
                        </a:solidFill>
                        <a:effectLst/>
                        <a:latin typeface="+mn-lt"/>
                        <a:ea typeface="等线" panose="02010600030101010101" pitchFamily="2" charset="-122"/>
                      </a:endParaRPr>
                    </a:p>
                  </a:txBody>
                  <a:tcPr marL="9525" marR="9525" marT="9525" marB="0" anchor="ctr"/>
                </a:tc>
                <a:tc>
                  <a:txBody>
                    <a:bodyPr/>
                    <a:lstStyle/>
                    <a:p>
                      <a:pPr algn="ctr" fontAlgn="ctr"/>
                      <a:r>
                        <a:rPr lang="en-US" sz="800" b="0" i="0" u="none" strike="noStrike" dirty="0">
                          <a:solidFill>
                            <a:srgbClr val="000000"/>
                          </a:solidFill>
                          <a:effectLst/>
                          <a:latin typeface="+mn-lt"/>
                          <a:ea typeface="等线" panose="02010600030101010101" pitchFamily="2" charset="-122"/>
                        </a:rPr>
                        <a:t>0</a:t>
                      </a:r>
                      <a:r>
                        <a:rPr lang="en-US" altLang="zh-CN" sz="800" b="0" i="0" u="none" strike="noStrike" dirty="0">
                          <a:solidFill>
                            <a:srgbClr val="000000"/>
                          </a:solidFill>
                          <a:effectLst/>
                          <a:latin typeface="+mn-lt"/>
                          <a:ea typeface="等线" panose="02010600030101010101" pitchFamily="2" charset="-122"/>
                        </a:rPr>
                        <a:t>A</a:t>
                      </a:r>
                      <a:r>
                        <a:rPr lang="zh-CN" altLang="en-US" sz="800" b="0" i="0" u="none" strike="noStrike" dirty="0">
                          <a:solidFill>
                            <a:srgbClr val="000000"/>
                          </a:solidFill>
                          <a:effectLst/>
                          <a:latin typeface="+mn-lt"/>
                          <a:ea typeface="等线" panose="02010600030101010101" pitchFamily="2" charset="-122"/>
                        </a:rPr>
                        <a:t>（</a:t>
                      </a:r>
                      <a:r>
                        <a:rPr lang="en-US" altLang="zh-CN" sz="800" b="0" i="0" u="none" strike="noStrike" dirty="0">
                          <a:solidFill>
                            <a:srgbClr val="000000"/>
                          </a:solidFill>
                          <a:effectLst/>
                          <a:latin typeface="+mn-lt"/>
                          <a:ea typeface="等线" panose="02010600030101010101" pitchFamily="2" charset="-122"/>
                        </a:rPr>
                        <a:t>Lo</a:t>
                      </a:r>
                      <a:r>
                        <a:rPr lang="zh-CN" altLang="en-US" sz="800" b="0" i="0" u="none" strike="noStrike" dirty="0">
                          <a:solidFill>
                            <a:srgbClr val="000000"/>
                          </a:solidFill>
                          <a:effectLst/>
                          <a:latin typeface="+mn-lt"/>
                          <a:ea typeface="等线" panose="02010600030101010101" pitchFamily="2" charset="-122"/>
                        </a:rPr>
                        <a:t>）</a:t>
                      </a:r>
                      <a:endParaRPr lang="en-US" sz="800" b="0" i="0" u="none" strike="noStrike" dirty="0">
                        <a:solidFill>
                          <a:srgbClr val="000000"/>
                        </a:solidFill>
                        <a:effectLst/>
                        <a:latin typeface="+mn-lt"/>
                        <a:ea typeface="等线" panose="02010600030101010101" pitchFamily="2" charset="-122"/>
                      </a:endParaRPr>
                    </a:p>
                  </a:txBody>
                  <a:tcPr marL="9525" marR="9525" marT="9525" marB="0" anchor="ctr"/>
                </a:tc>
                <a:tc>
                  <a:txBody>
                    <a:bodyPr/>
                    <a:lstStyle/>
                    <a:p>
                      <a:pPr algn="ctr"/>
                      <a:r>
                        <a:rPr lang="en-US" altLang="zh-CN" sz="800" dirty="0">
                          <a:latin typeface="+mn-lt"/>
                        </a:rPr>
                        <a:t>04</a:t>
                      </a:r>
                      <a:endParaRPr lang="zh-CN" altLang="en-US" sz="800" dirty="0">
                        <a:latin typeface="+mn-lt"/>
                      </a:endParaRPr>
                    </a:p>
                  </a:txBody>
                  <a:tcPr marL="9525" marR="9525" marT="9525" marB="0" anchor="ctr"/>
                </a:tc>
                <a:tc>
                  <a:txBody>
                    <a:bodyPr/>
                    <a:lstStyle/>
                    <a:p>
                      <a:pPr algn="ctr" fontAlgn="ctr"/>
                      <a:r>
                        <a:rPr lang="en-US" sz="800" u="none" strike="noStrike" dirty="0">
                          <a:effectLst/>
                          <a:latin typeface="+mn-lt"/>
                        </a:rPr>
                        <a:t>0A</a:t>
                      </a:r>
                      <a:endParaRPr lang="en-US" sz="800" b="0" i="0" u="none" strike="noStrike" dirty="0">
                        <a:solidFill>
                          <a:srgbClr val="000000"/>
                        </a:solidFill>
                        <a:effectLst/>
                        <a:latin typeface="+mn-lt"/>
                        <a:ea typeface="等线" panose="02010600030101010101" pitchFamily="2" charset="-122"/>
                      </a:endParaRPr>
                    </a:p>
                  </a:txBody>
                  <a:tcPr marL="9525" marR="9525" marT="9525" marB="0" anchor="ctr"/>
                </a:tc>
                <a:tc>
                  <a:txBody>
                    <a:bodyPr/>
                    <a:lstStyle/>
                    <a:p>
                      <a:pPr algn="ctr" fontAlgn="ctr"/>
                      <a:r>
                        <a:rPr lang="en-US" altLang="zh-CN" sz="800" b="0" i="0" u="none" strike="noStrike" dirty="0">
                          <a:solidFill>
                            <a:srgbClr val="000000"/>
                          </a:solidFill>
                          <a:effectLst/>
                          <a:latin typeface="+mn-lt"/>
                          <a:ea typeface="等线" panose="02010600030101010101" pitchFamily="2" charset="-122"/>
                        </a:rPr>
                        <a:t>AB</a:t>
                      </a:r>
                      <a:endParaRPr lang="en-US" sz="800" b="0" i="0" u="none" strike="noStrike" dirty="0">
                        <a:solidFill>
                          <a:srgbClr val="000000"/>
                        </a:solidFill>
                        <a:effectLst/>
                        <a:latin typeface="+mn-lt"/>
                        <a:ea typeface="等线" panose="02010600030101010101" pitchFamily="2" charset="-122"/>
                      </a:endParaRPr>
                    </a:p>
                  </a:txBody>
                  <a:tcPr marL="9525" marR="9525" marT="9525" marB="0" anchor="ctr"/>
                </a:tc>
                <a:tc>
                  <a:txBody>
                    <a:bodyPr/>
                    <a:lstStyle/>
                    <a:p>
                      <a:pPr algn="ctr" fontAlgn="ctr"/>
                      <a:r>
                        <a:rPr lang="en-US" altLang="zh-CN" sz="800" u="none" strike="noStrike" dirty="0">
                          <a:effectLst/>
                          <a:latin typeface="+mn-lt"/>
                        </a:rPr>
                        <a:t>00</a:t>
                      </a:r>
                      <a:endParaRPr lang="en-US" sz="800" b="0" i="0" u="none" strike="noStrike" dirty="0">
                        <a:solidFill>
                          <a:srgbClr val="000000"/>
                        </a:solidFill>
                        <a:effectLst/>
                        <a:latin typeface="+mn-lt"/>
                        <a:ea typeface="等线" panose="02010600030101010101" pitchFamily="2" charset="-122"/>
                      </a:endParaRPr>
                    </a:p>
                  </a:txBody>
                  <a:tcPr marL="9525" marR="9525" marT="9525" marB="0" anchor="ctr"/>
                </a:tc>
                <a:tc>
                  <a:txBody>
                    <a:bodyPr/>
                    <a:lstStyle/>
                    <a:p>
                      <a:pPr algn="ctr" fontAlgn="ctr"/>
                      <a:r>
                        <a:rPr lang="en-US" sz="800" b="0" i="0" u="none" strike="noStrike" dirty="0">
                          <a:solidFill>
                            <a:srgbClr val="000000"/>
                          </a:solidFill>
                          <a:effectLst/>
                          <a:latin typeface="+mn-lt"/>
                          <a:ea typeface="等线" panose="02010600030101010101" pitchFamily="2" charset="-122"/>
                        </a:rPr>
                        <a:t>01</a:t>
                      </a:r>
                    </a:p>
                  </a:txBody>
                  <a:tcPr marL="9525" marR="9525" marT="9525" marB="0" anchor="ctr"/>
                </a:tc>
                <a:tc>
                  <a:txBody>
                    <a:bodyPr/>
                    <a:lstStyle/>
                    <a:p>
                      <a:pPr algn="ctr" fontAlgn="ctr"/>
                      <a:r>
                        <a:rPr lang="en-US" altLang="zh-CN" sz="800" b="0" i="0" u="none" strike="noStrike" dirty="0">
                          <a:solidFill>
                            <a:srgbClr val="000000"/>
                          </a:solidFill>
                          <a:effectLst/>
                          <a:latin typeface="+mn-lt"/>
                          <a:ea typeface="等线" panose="02010600030101010101" pitchFamily="2" charset="-122"/>
                        </a:rPr>
                        <a:t>XX</a:t>
                      </a:r>
                      <a:endParaRPr lang="en-US" sz="800" b="0" i="0" u="none" strike="noStrike" dirty="0">
                        <a:solidFill>
                          <a:srgbClr val="000000"/>
                        </a:solidFill>
                        <a:effectLst/>
                        <a:latin typeface="+mn-lt"/>
                        <a:ea typeface="等线" panose="02010600030101010101" pitchFamily="2" charset="-122"/>
                      </a:endParaRPr>
                    </a:p>
                  </a:txBody>
                  <a:tcPr marL="9525" marR="9525" marT="9525" marB="0" anchor="ctr"/>
                </a:tc>
                <a:tc>
                  <a:txBody>
                    <a:bodyPr/>
                    <a:lstStyle/>
                    <a:p>
                      <a:pPr algn="ctr" fontAlgn="ctr"/>
                      <a:r>
                        <a:rPr lang="en-US" altLang="zh-CN" sz="800" u="none" strike="noStrike" dirty="0">
                          <a:effectLst/>
                          <a:latin typeface="+mn-lt"/>
                        </a:rPr>
                        <a:t>XX</a:t>
                      </a:r>
                      <a:endParaRPr lang="en-US" sz="800" b="0" i="0" u="none" strike="noStrike" dirty="0">
                        <a:solidFill>
                          <a:srgbClr val="000000"/>
                        </a:solidFill>
                        <a:effectLst/>
                        <a:latin typeface="+mn-lt"/>
                        <a:ea typeface="等线" panose="02010600030101010101" pitchFamily="2" charset="-122"/>
                      </a:endParaRPr>
                    </a:p>
                  </a:txBody>
                  <a:tcPr marL="9525" marR="9525" marT="9525" marB="0" anchor="ctr"/>
                </a:tc>
                <a:extLst>
                  <a:ext uri="{0D108BD9-81ED-4DB2-BD59-A6C34878D82A}">
                    <a16:rowId xmlns:a16="http://schemas.microsoft.com/office/drawing/2014/main" val="718423251"/>
                  </a:ext>
                </a:extLst>
              </a:tr>
            </a:tbl>
          </a:graphicData>
        </a:graphic>
      </p:graphicFrame>
      <p:graphicFrame>
        <p:nvGraphicFramePr>
          <p:cNvPr id="10" name="表格 9">
            <a:extLst>
              <a:ext uri="{FF2B5EF4-FFF2-40B4-BE49-F238E27FC236}">
                <a16:creationId xmlns:a16="http://schemas.microsoft.com/office/drawing/2014/main" id="{A844F56D-00ED-4C45-942C-5C6AB2DDE742}"/>
              </a:ext>
            </a:extLst>
          </p:cNvPr>
          <p:cNvGraphicFramePr>
            <a:graphicFrameLocks noGrp="1"/>
          </p:cNvGraphicFramePr>
          <p:nvPr>
            <p:extLst>
              <p:ext uri="{D42A27DB-BD31-4B8C-83A1-F6EECF244321}">
                <p14:modId xmlns:p14="http://schemas.microsoft.com/office/powerpoint/2010/main" val="3592055044"/>
              </p:ext>
            </p:extLst>
          </p:nvPr>
        </p:nvGraphicFramePr>
        <p:xfrm>
          <a:off x="971749" y="3824445"/>
          <a:ext cx="4824336" cy="411164"/>
        </p:xfrm>
        <a:graphic>
          <a:graphicData uri="http://schemas.openxmlformats.org/drawingml/2006/table">
            <a:tbl>
              <a:tblPr>
                <a:tableStyleId>{5C22544A-7EE6-4342-B048-85BDC9FD1C3A}</a:tableStyleId>
              </a:tblPr>
              <a:tblGrid>
                <a:gridCol w="603042">
                  <a:extLst>
                    <a:ext uri="{9D8B030D-6E8A-4147-A177-3AD203B41FA5}">
                      <a16:colId xmlns:a16="http://schemas.microsoft.com/office/drawing/2014/main" val="685198390"/>
                    </a:ext>
                  </a:extLst>
                </a:gridCol>
                <a:gridCol w="603042">
                  <a:extLst>
                    <a:ext uri="{9D8B030D-6E8A-4147-A177-3AD203B41FA5}">
                      <a16:colId xmlns:a16="http://schemas.microsoft.com/office/drawing/2014/main" val="3791440737"/>
                    </a:ext>
                  </a:extLst>
                </a:gridCol>
                <a:gridCol w="603042">
                  <a:extLst>
                    <a:ext uri="{9D8B030D-6E8A-4147-A177-3AD203B41FA5}">
                      <a16:colId xmlns:a16="http://schemas.microsoft.com/office/drawing/2014/main" val="184740458"/>
                    </a:ext>
                  </a:extLst>
                </a:gridCol>
                <a:gridCol w="603042">
                  <a:extLst>
                    <a:ext uri="{9D8B030D-6E8A-4147-A177-3AD203B41FA5}">
                      <a16:colId xmlns:a16="http://schemas.microsoft.com/office/drawing/2014/main" val="3808753279"/>
                    </a:ext>
                  </a:extLst>
                </a:gridCol>
                <a:gridCol w="603042">
                  <a:extLst>
                    <a:ext uri="{9D8B030D-6E8A-4147-A177-3AD203B41FA5}">
                      <a16:colId xmlns:a16="http://schemas.microsoft.com/office/drawing/2014/main" val="3402305192"/>
                    </a:ext>
                  </a:extLst>
                </a:gridCol>
                <a:gridCol w="603042">
                  <a:extLst>
                    <a:ext uri="{9D8B030D-6E8A-4147-A177-3AD203B41FA5}">
                      <a16:colId xmlns:a16="http://schemas.microsoft.com/office/drawing/2014/main" val="3474889362"/>
                    </a:ext>
                  </a:extLst>
                </a:gridCol>
                <a:gridCol w="603042">
                  <a:extLst>
                    <a:ext uri="{9D8B030D-6E8A-4147-A177-3AD203B41FA5}">
                      <a16:colId xmlns:a16="http://schemas.microsoft.com/office/drawing/2014/main" val="2636415253"/>
                    </a:ext>
                  </a:extLst>
                </a:gridCol>
                <a:gridCol w="603042">
                  <a:extLst>
                    <a:ext uri="{9D8B030D-6E8A-4147-A177-3AD203B41FA5}">
                      <a16:colId xmlns:a16="http://schemas.microsoft.com/office/drawing/2014/main" val="3073731525"/>
                    </a:ext>
                  </a:extLst>
                </a:gridCol>
              </a:tblGrid>
              <a:tr h="205582">
                <a:tc>
                  <a:txBody>
                    <a:bodyPr/>
                    <a:lstStyle/>
                    <a:p>
                      <a:pPr algn="ctr" fontAlgn="ctr"/>
                      <a:r>
                        <a:rPr lang="zh-CN" altLang="en-US" sz="800" u="none" strike="noStrike" dirty="0">
                          <a:solidFill>
                            <a:schemeClr val="bg1"/>
                          </a:solidFill>
                          <a:effectLst/>
                          <a:latin typeface="+mn-lt"/>
                        </a:rPr>
                        <a:t>从站地址</a:t>
                      </a:r>
                      <a:endParaRPr lang="zh-CN" altLang="en-US" sz="800" b="0" i="0" u="none" strike="noStrike" dirty="0">
                        <a:solidFill>
                          <a:schemeClr val="bg1"/>
                        </a:solidFill>
                        <a:effectLst/>
                        <a:latin typeface="+mn-lt"/>
                        <a:ea typeface="等线" panose="02010600030101010101" pitchFamily="2" charset="-122"/>
                      </a:endParaRPr>
                    </a:p>
                  </a:txBody>
                  <a:tcPr marL="9525" marR="9525" marT="9525" marB="0" anchor="ctr">
                    <a:solidFill>
                      <a:srgbClr val="FF8607"/>
                    </a:solidFill>
                  </a:tcPr>
                </a:tc>
                <a:tc>
                  <a:txBody>
                    <a:bodyPr/>
                    <a:lstStyle/>
                    <a:p>
                      <a:pPr algn="ctr" fontAlgn="ctr"/>
                      <a:r>
                        <a:rPr lang="zh-CN" altLang="en-US" sz="800" u="none" strike="noStrike" dirty="0">
                          <a:solidFill>
                            <a:schemeClr val="bg1"/>
                          </a:solidFill>
                          <a:effectLst/>
                          <a:latin typeface="+mn-lt"/>
                        </a:rPr>
                        <a:t>功能码</a:t>
                      </a:r>
                      <a:endParaRPr lang="zh-CN" altLang="en-US" sz="800" b="0" i="0" u="none" strike="noStrike" dirty="0">
                        <a:solidFill>
                          <a:schemeClr val="bg1"/>
                        </a:solidFill>
                        <a:effectLst/>
                        <a:latin typeface="+mn-lt"/>
                        <a:ea typeface="等线" panose="02010600030101010101" pitchFamily="2" charset="-122"/>
                      </a:endParaRPr>
                    </a:p>
                  </a:txBody>
                  <a:tcPr marL="9525" marR="9525" marT="9525" marB="0" anchor="ctr">
                    <a:solidFill>
                      <a:srgbClr val="FF8607"/>
                    </a:solidFill>
                  </a:tcPr>
                </a:tc>
                <a:tc gridSpan="2">
                  <a:txBody>
                    <a:bodyPr/>
                    <a:lstStyle/>
                    <a:p>
                      <a:pPr algn="ctr" fontAlgn="ctr"/>
                      <a:r>
                        <a:rPr lang="zh-CN" altLang="en-US" sz="800" u="none" strike="noStrike" dirty="0">
                          <a:solidFill>
                            <a:schemeClr val="bg1"/>
                          </a:solidFill>
                          <a:effectLst/>
                          <a:latin typeface="+mn-lt"/>
                        </a:rPr>
                        <a:t>写入地址</a:t>
                      </a:r>
                      <a:endParaRPr lang="zh-CN" altLang="en-US" sz="800" b="0" i="0" u="none" strike="noStrike" dirty="0">
                        <a:solidFill>
                          <a:schemeClr val="bg1"/>
                        </a:solidFill>
                        <a:effectLst/>
                        <a:latin typeface="+mn-lt"/>
                        <a:ea typeface="等线" panose="02010600030101010101" pitchFamily="2" charset="-122"/>
                      </a:endParaRPr>
                    </a:p>
                  </a:txBody>
                  <a:tcPr marL="9525" marR="9525" marT="9525" marB="0" anchor="ctr">
                    <a:solidFill>
                      <a:srgbClr val="FF8607"/>
                    </a:solidFill>
                  </a:tcPr>
                </a:tc>
                <a:tc hMerge="1">
                  <a:txBody>
                    <a:bodyPr/>
                    <a:lstStyle/>
                    <a:p>
                      <a:pPr algn="ctr" fontAlgn="ctr"/>
                      <a:endParaRPr lang="zh-CN" altLang="en-US" sz="600" b="0" i="0" u="none" strike="noStrike" dirty="0">
                        <a:solidFill>
                          <a:schemeClr val="bg1"/>
                        </a:solidFill>
                        <a:effectLst/>
                        <a:latin typeface="等线" panose="02010600030101010101" pitchFamily="2" charset="-122"/>
                        <a:ea typeface="等线" panose="02010600030101010101" pitchFamily="2" charset="-122"/>
                      </a:endParaRPr>
                    </a:p>
                  </a:txBody>
                  <a:tcPr marL="9525" marR="9525" marT="9525" marB="0" anchor="ctr">
                    <a:solidFill>
                      <a:schemeClr val="tx2">
                        <a:lumMod val="40000"/>
                        <a:lumOff val="60000"/>
                      </a:schemeClr>
                    </a:solidFill>
                  </a:tcPr>
                </a:tc>
                <a:tc gridSpan="2">
                  <a:txBody>
                    <a:bodyPr/>
                    <a:lstStyle/>
                    <a:p>
                      <a:pPr algn="ctr" fontAlgn="ctr"/>
                      <a:r>
                        <a:rPr lang="zh-CN" altLang="en-US" sz="800" b="0" i="0" u="none" strike="noStrike" dirty="0">
                          <a:solidFill>
                            <a:schemeClr val="bg1"/>
                          </a:solidFill>
                          <a:effectLst/>
                          <a:latin typeface="+mn-lt"/>
                          <a:ea typeface="等线" panose="02010600030101010101" pitchFamily="2" charset="-122"/>
                        </a:rPr>
                        <a:t>写入数量</a:t>
                      </a:r>
                    </a:p>
                  </a:txBody>
                  <a:tcPr marL="9525" marR="9525" marT="9525" marB="0" anchor="ctr">
                    <a:solidFill>
                      <a:srgbClr val="FF8607"/>
                    </a:solidFill>
                  </a:tcPr>
                </a:tc>
                <a:tc hMerge="1">
                  <a:txBody>
                    <a:bodyPr/>
                    <a:lstStyle/>
                    <a:p>
                      <a:endParaRPr lang="zh-CN" altLang="en-US"/>
                    </a:p>
                  </a:txBody>
                  <a:tcPr/>
                </a:tc>
                <a:tc gridSpan="2">
                  <a:txBody>
                    <a:bodyPr/>
                    <a:lstStyle/>
                    <a:p>
                      <a:pPr algn="ctr" fontAlgn="ctr"/>
                      <a:r>
                        <a:rPr lang="en-US" sz="800" u="none" strike="noStrike" dirty="0">
                          <a:solidFill>
                            <a:schemeClr val="bg1"/>
                          </a:solidFill>
                          <a:effectLst/>
                          <a:latin typeface="+mn-lt"/>
                        </a:rPr>
                        <a:t>CRC16</a:t>
                      </a:r>
                      <a:endParaRPr lang="en-US" sz="800" b="0" i="0" u="none" strike="noStrike" dirty="0">
                        <a:solidFill>
                          <a:schemeClr val="bg1"/>
                        </a:solidFill>
                        <a:effectLst/>
                        <a:latin typeface="+mn-lt"/>
                        <a:ea typeface="等线" panose="02010600030101010101" pitchFamily="2" charset="-122"/>
                      </a:endParaRPr>
                    </a:p>
                  </a:txBody>
                  <a:tcPr marL="9525" marR="9525" marT="9525" marB="0" anchor="ctr">
                    <a:solidFill>
                      <a:srgbClr val="FF8607"/>
                    </a:solidFill>
                  </a:tcPr>
                </a:tc>
                <a:tc hMerge="1">
                  <a:txBody>
                    <a:bodyPr/>
                    <a:lstStyle/>
                    <a:p>
                      <a:endParaRPr lang="zh-CN" altLang="en-US"/>
                    </a:p>
                  </a:txBody>
                  <a:tcPr/>
                </a:tc>
                <a:extLst>
                  <a:ext uri="{0D108BD9-81ED-4DB2-BD59-A6C34878D82A}">
                    <a16:rowId xmlns:a16="http://schemas.microsoft.com/office/drawing/2014/main" val="1983754674"/>
                  </a:ext>
                </a:extLst>
              </a:tr>
              <a:tr h="205582">
                <a:tc>
                  <a:txBody>
                    <a:bodyPr/>
                    <a:lstStyle/>
                    <a:p>
                      <a:pPr algn="ctr" fontAlgn="ctr"/>
                      <a:r>
                        <a:rPr lang="en-US" sz="800" u="none" strike="noStrike" dirty="0">
                          <a:effectLst/>
                          <a:latin typeface="+mn-lt"/>
                        </a:rPr>
                        <a:t>01</a:t>
                      </a:r>
                      <a:endParaRPr lang="en-US" sz="800" b="0" i="0" u="none" strike="noStrike" dirty="0">
                        <a:solidFill>
                          <a:srgbClr val="000000"/>
                        </a:solidFill>
                        <a:effectLst/>
                        <a:latin typeface="+mn-lt"/>
                        <a:ea typeface="等线" panose="02010600030101010101" pitchFamily="2" charset="-122"/>
                      </a:endParaRPr>
                    </a:p>
                  </a:txBody>
                  <a:tcPr marL="9525" marR="9525" marT="9525" marB="0" anchor="ctr"/>
                </a:tc>
                <a:tc>
                  <a:txBody>
                    <a:bodyPr/>
                    <a:lstStyle/>
                    <a:p>
                      <a:pPr algn="ctr" fontAlgn="ctr"/>
                      <a:r>
                        <a:rPr lang="en-US" sz="800" u="none" strike="noStrike" dirty="0">
                          <a:effectLst/>
                          <a:latin typeface="+mn-lt"/>
                        </a:rPr>
                        <a:t>10</a:t>
                      </a:r>
                      <a:endParaRPr lang="en-US" sz="800" b="0" i="0" u="none" strike="noStrike" dirty="0">
                        <a:solidFill>
                          <a:srgbClr val="000000"/>
                        </a:solidFill>
                        <a:effectLst/>
                        <a:latin typeface="+mn-lt"/>
                        <a:ea typeface="等线" panose="02010600030101010101" pitchFamily="2" charset="-122"/>
                      </a:endParaRPr>
                    </a:p>
                  </a:txBody>
                  <a:tcPr marL="9525" marR="9525" marT="9525" marB="0" anchor="ctr"/>
                </a:tc>
                <a:tc>
                  <a:txBody>
                    <a:bodyPr/>
                    <a:lstStyle/>
                    <a:p>
                      <a:pPr algn="ctr" fontAlgn="ctr"/>
                      <a:r>
                        <a:rPr lang="en-US" sz="800" u="none" strike="noStrike" dirty="0">
                          <a:effectLst/>
                          <a:latin typeface="+mn-lt"/>
                        </a:rPr>
                        <a:t>00</a:t>
                      </a:r>
                      <a:r>
                        <a:rPr lang="zh-CN" altLang="en-US" sz="800" u="none" strike="noStrike" dirty="0">
                          <a:effectLst/>
                          <a:latin typeface="+mn-lt"/>
                        </a:rPr>
                        <a:t>（</a:t>
                      </a:r>
                      <a:r>
                        <a:rPr lang="en-US" altLang="zh-CN" sz="800" u="none" strike="noStrike" dirty="0">
                          <a:effectLst/>
                          <a:latin typeface="+mn-lt"/>
                        </a:rPr>
                        <a:t>Hi</a:t>
                      </a:r>
                      <a:r>
                        <a:rPr lang="zh-CN" altLang="en-US" sz="800" u="none" strike="noStrike" dirty="0">
                          <a:effectLst/>
                          <a:latin typeface="+mn-lt"/>
                        </a:rPr>
                        <a:t>）</a:t>
                      </a:r>
                      <a:endParaRPr lang="en-US" sz="800" b="0" i="0" u="none" strike="noStrike" dirty="0">
                        <a:solidFill>
                          <a:srgbClr val="000000"/>
                        </a:solidFill>
                        <a:effectLst/>
                        <a:latin typeface="+mn-lt"/>
                        <a:ea typeface="等线" panose="02010600030101010101" pitchFamily="2" charset="-122"/>
                      </a:endParaRPr>
                    </a:p>
                  </a:txBody>
                  <a:tcPr marL="9525" marR="9525" marT="9525" marB="0" anchor="ctr"/>
                </a:tc>
                <a:tc>
                  <a:txBody>
                    <a:bodyPr/>
                    <a:lstStyle/>
                    <a:p>
                      <a:r>
                        <a:rPr lang="en-US" sz="800" u="none" strike="noStrike" dirty="0">
                          <a:effectLst/>
                          <a:latin typeface="+mn-lt"/>
                        </a:rPr>
                        <a:t>00</a:t>
                      </a:r>
                      <a:r>
                        <a:rPr lang="zh-CN" altLang="en-US" sz="800" u="none" strike="noStrike" dirty="0">
                          <a:effectLst/>
                          <a:latin typeface="+mn-lt"/>
                        </a:rPr>
                        <a:t>（</a:t>
                      </a:r>
                      <a:r>
                        <a:rPr lang="en-US" altLang="zh-CN" sz="800" u="none" strike="noStrike" dirty="0">
                          <a:effectLst/>
                          <a:latin typeface="+mn-lt"/>
                        </a:rPr>
                        <a:t>Lo</a:t>
                      </a:r>
                      <a:r>
                        <a:rPr lang="zh-CN" altLang="en-US" sz="800" u="none" strike="noStrike" dirty="0">
                          <a:effectLst/>
                          <a:latin typeface="+mn-lt"/>
                        </a:rPr>
                        <a:t>）</a:t>
                      </a:r>
                      <a:endParaRPr lang="zh-CN" altLang="en-US" sz="2400" dirty="0">
                        <a:latin typeface="+mn-lt"/>
                      </a:endParaRPr>
                    </a:p>
                  </a:txBody>
                  <a:tcPr marL="9525" marR="9525" marT="9525" marB="0" anchor="ctr"/>
                </a:tc>
                <a:tc>
                  <a:txBody>
                    <a:bodyPr/>
                    <a:lstStyle/>
                    <a:p>
                      <a:pPr algn="ctr" fontAlgn="ctr"/>
                      <a:r>
                        <a:rPr lang="en-US" altLang="zh-CN" sz="800" u="none" strike="noStrike" dirty="0">
                          <a:effectLst/>
                          <a:latin typeface="+mn-lt"/>
                        </a:rPr>
                        <a:t>00</a:t>
                      </a:r>
                      <a:r>
                        <a:rPr lang="zh-CN" altLang="en-US" sz="800" u="none" strike="noStrike" dirty="0">
                          <a:effectLst/>
                          <a:latin typeface="+mn-lt"/>
                        </a:rPr>
                        <a:t>（</a:t>
                      </a:r>
                      <a:r>
                        <a:rPr lang="en-US" altLang="zh-CN" sz="800" u="none" strike="noStrike" dirty="0">
                          <a:effectLst/>
                          <a:latin typeface="+mn-lt"/>
                        </a:rPr>
                        <a:t>Hi</a:t>
                      </a:r>
                      <a:r>
                        <a:rPr lang="zh-CN" altLang="en-US" sz="800" u="none" strike="noStrike" dirty="0">
                          <a:effectLst/>
                          <a:latin typeface="+mn-lt"/>
                        </a:rPr>
                        <a:t>）</a:t>
                      </a:r>
                      <a:endParaRPr lang="en-US" sz="800" b="0" i="0" u="none" strike="noStrike" dirty="0">
                        <a:solidFill>
                          <a:srgbClr val="000000"/>
                        </a:solidFill>
                        <a:effectLst/>
                        <a:latin typeface="+mn-lt"/>
                        <a:ea typeface="等线" panose="02010600030101010101" pitchFamily="2" charset="-122"/>
                      </a:endParaRPr>
                    </a:p>
                  </a:txBody>
                  <a:tcPr marL="9525" marR="9525" marT="9525" marB="0" anchor="ctr"/>
                </a:tc>
                <a:tc>
                  <a:txBody>
                    <a:bodyPr/>
                    <a:lstStyle/>
                    <a:p>
                      <a:pPr algn="ctr" fontAlgn="ctr"/>
                      <a:r>
                        <a:rPr lang="en-US" sz="800" b="0" i="0" u="none" strike="noStrike" dirty="0">
                          <a:solidFill>
                            <a:srgbClr val="000000"/>
                          </a:solidFill>
                          <a:effectLst/>
                          <a:latin typeface="+mn-lt"/>
                          <a:ea typeface="等线" panose="02010600030101010101" pitchFamily="2" charset="-122"/>
                        </a:rPr>
                        <a:t>0</a:t>
                      </a:r>
                      <a:r>
                        <a:rPr lang="en-US" altLang="zh-CN" sz="800" b="0" i="0" u="none" strike="noStrike" dirty="0">
                          <a:solidFill>
                            <a:srgbClr val="000000"/>
                          </a:solidFill>
                          <a:effectLst/>
                          <a:latin typeface="+mn-lt"/>
                          <a:ea typeface="等线" panose="02010600030101010101" pitchFamily="2" charset="-122"/>
                        </a:rPr>
                        <a:t>A</a:t>
                      </a:r>
                      <a:r>
                        <a:rPr lang="zh-CN" altLang="en-US" sz="800" b="0" i="0" u="none" strike="noStrike" dirty="0">
                          <a:solidFill>
                            <a:srgbClr val="000000"/>
                          </a:solidFill>
                          <a:effectLst/>
                          <a:latin typeface="+mn-lt"/>
                          <a:ea typeface="等线" panose="02010600030101010101" pitchFamily="2" charset="-122"/>
                        </a:rPr>
                        <a:t>（</a:t>
                      </a:r>
                      <a:r>
                        <a:rPr lang="en-US" altLang="zh-CN" sz="800" b="0" i="0" u="none" strike="noStrike" dirty="0">
                          <a:solidFill>
                            <a:srgbClr val="000000"/>
                          </a:solidFill>
                          <a:effectLst/>
                          <a:latin typeface="+mn-lt"/>
                          <a:ea typeface="等线" panose="02010600030101010101" pitchFamily="2" charset="-122"/>
                        </a:rPr>
                        <a:t>Lo</a:t>
                      </a:r>
                      <a:r>
                        <a:rPr lang="zh-CN" altLang="en-US" sz="800" b="0" i="0" u="none" strike="noStrike" dirty="0">
                          <a:solidFill>
                            <a:srgbClr val="000000"/>
                          </a:solidFill>
                          <a:effectLst/>
                          <a:latin typeface="+mn-lt"/>
                          <a:ea typeface="等线" panose="02010600030101010101" pitchFamily="2" charset="-122"/>
                        </a:rPr>
                        <a:t>）</a:t>
                      </a:r>
                      <a:endParaRPr lang="en-US" sz="800" b="0" i="0" u="none" strike="noStrike" dirty="0">
                        <a:solidFill>
                          <a:srgbClr val="000000"/>
                        </a:solidFill>
                        <a:effectLst/>
                        <a:latin typeface="+mn-lt"/>
                        <a:ea typeface="等线" panose="02010600030101010101" pitchFamily="2" charset="-122"/>
                      </a:endParaRPr>
                    </a:p>
                  </a:txBody>
                  <a:tcPr marL="9525" marR="9525" marT="9525" marB="0" anchor="ctr"/>
                </a:tc>
                <a:tc>
                  <a:txBody>
                    <a:bodyPr/>
                    <a:lstStyle/>
                    <a:p>
                      <a:pPr algn="ctr" fontAlgn="ctr"/>
                      <a:r>
                        <a:rPr lang="en-US" altLang="zh-CN" sz="800" u="none" strike="noStrike" dirty="0">
                          <a:effectLst/>
                          <a:latin typeface="+mn-lt"/>
                        </a:rPr>
                        <a:t>XX</a:t>
                      </a:r>
                      <a:endParaRPr lang="en-US" sz="800" b="0" i="0" u="none" strike="noStrike" dirty="0">
                        <a:solidFill>
                          <a:srgbClr val="000000"/>
                        </a:solidFill>
                        <a:effectLst/>
                        <a:latin typeface="+mn-lt"/>
                        <a:ea typeface="等线" panose="02010600030101010101" pitchFamily="2" charset="-122"/>
                      </a:endParaRPr>
                    </a:p>
                  </a:txBody>
                  <a:tcPr marL="9525" marR="9525" marT="9525" marB="0" anchor="ctr"/>
                </a:tc>
                <a:tc>
                  <a:txBody>
                    <a:bodyPr/>
                    <a:lstStyle/>
                    <a:p>
                      <a:pPr algn="ctr" fontAlgn="ctr"/>
                      <a:r>
                        <a:rPr lang="en-US" altLang="zh-CN" sz="800" u="none" strike="noStrike" dirty="0">
                          <a:effectLst/>
                          <a:latin typeface="+mn-lt"/>
                        </a:rPr>
                        <a:t>XX</a:t>
                      </a:r>
                      <a:endParaRPr lang="en-US" sz="800" b="0" i="0" u="none" strike="noStrike" dirty="0">
                        <a:solidFill>
                          <a:srgbClr val="000000"/>
                        </a:solidFill>
                        <a:effectLst/>
                        <a:latin typeface="+mn-lt"/>
                        <a:ea typeface="等线" panose="02010600030101010101" pitchFamily="2" charset="-122"/>
                      </a:endParaRPr>
                    </a:p>
                  </a:txBody>
                  <a:tcPr marL="9525" marR="9525" marT="9525" marB="0" anchor="ctr"/>
                </a:tc>
                <a:extLst>
                  <a:ext uri="{0D108BD9-81ED-4DB2-BD59-A6C34878D82A}">
                    <a16:rowId xmlns:a16="http://schemas.microsoft.com/office/drawing/2014/main" val="718423251"/>
                  </a:ext>
                </a:extLst>
              </a:tr>
            </a:tbl>
          </a:graphicData>
        </a:graphic>
      </p:graphicFrame>
    </p:spTree>
    <p:extLst>
      <p:ext uri="{BB962C8B-B14F-4D97-AF65-F5344CB8AC3E}">
        <p14:creationId xmlns:p14="http://schemas.microsoft.com/office/powerpoint/2010/main" val="262796833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矩形 27"/>
          <p:cNvSpPr/>
          <p:nvPr/>
        </p:nvSpPr>
        <p:spPr>
          <a:xfrm>
            <a:off x="335043" y="165412"/>
            <a:ext cx="4164952" cy="369332"/>
          </a:xfrm>
          <a:prstGeom prst="rect">
            <a:avLst/>
          </a:prstGeom>
          <a:noFill/>
          <a:ln w="9525">
            <a:noFill/>
          </a:ln>
        </p:spPr>
        <p:txBody>
          <a:bodyPr wrap="square">
            <a:spAutoFit/>
          </a:bodyPr>
          <a:lstStyle/>
          <a:p>
            <a:r>
              <a:rPr lang="en-US" altLang="zh-CN"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Modbus RTU </a:t>
            </a:r>
            <a:r>
              <a:rPr lang="zh-CN" altLang="en-US"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协议报文格式</a:t>
            </a:r>
            <a:endParaRPr lang="en-US" altLang="zh-CN"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endParaRPr>
          </a:p>
        </p:txBody>
      </p:sp>
      <p:sp>
        <p:nvSpPr>
          <p:cNvPr id="11" name="文本框 10">
            <a:extLst>
              <a:ext uri="{FF2B5EF4-FFF2-40B4-BE49-F238E27FC236}">
                <a16:creationId xmlns:a16="http://schemas.microsoft.com/office/drawing/2014/main" id="{E86AF3C5-A308-4504-883E-BAB129DCA825}"/>
              </a:ext>
            </a:extLst>
          </p:cNvPr>
          <p:cNvSpPr txBox="1"/>
          <p:nvPr/>
        </p:nvSpPr>
        <p:spPr>
          <a:xfrm>
            <a:off x="337620" y="534744"/>
            <a:ext cx="8495132" cy="3528595"/>
          </a:xfrm>
          <a:prstGeom prst="rect">
            <a:avLst/>
          </a:prstGeom>
          <a:noFill/>
        </p:spPr>
        <p:txBody>
          <a:bodyPr wrap="square" rtlCol="0">
            <a:spAutoFit/>
          </a:bodyPr>
          <a:lstStyle>
            <a:defPPr>
              <a:defRPr lang="zh-CN"/>
            </a:defPPr>
            <a:lvl1pPr>
              <a:lnSpc>
                <a:spcPct val="150000"/>
              </a:lnSpc>
              <a:defRPr sz="1000">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r>
              <a:rPr lang="en-US" altLang="zh-CN" dirty="0"/>
              <a:t>4</a:t>
            </a:r>
            <a:r>
              <a:rPr lang="zh-CN" altLang="en-US" dirty="0"/>
              <a:t>、读线圈消息帧格式 </a:t>
            </a:r>
            <a:r>
              <a:rPr lang="en-US" altLang="zh-CN" dirty="0"/>
              <a:t>- 0x01</a:t>
            </a:r>
            <a:r>
              <a:rPr lang="zh-CN" altLang="en-US" dirty="0"/>
              <a:t>、</a:t>
            </a:r>
            <a:r>
              <a:rPr lang="en-US" altLang="zh-CN" dirty="0"/>
              <a:t>0x02           </a:t>
            </a:r>
            <a:r>
              <a:rPr lang="zh-CN" altLang="en-US" dirty="0"/>
              <a:t>读取长度指的是寄存器数量</a:t>
            </a:r>
            <a:endParaRPr lang="en-US" altLang="zh-CN" dirty="0"/>
          </a:p>
          <a:p>
            <a:r>
              <a:rPr lang="zh-CN" altLang="en-US" dirty="0"/>
              <a:t>     请求：</a:t>
            </a:r>
            <a:endParaRPr lang="en-US" altLang="zh-CN" dirty="0"/>
          </a:p>
          <a:p>
            <a:endParaRPr lang="en-US" altLang="zh-CN" dirty="0"/>
          </a:p>
          <a:p>
            <a:r>
              <a:rPr lang="zh-CN" altLang="en-US" dirty="0"/>
              <a:t>     响应：</a:t>
            </a:r>
            <a:endParaRPr lang="en-US" altLang="zh-CN" dirty="0"/>
          </a:p>
          <a:p>
            <a:endParaRPr lang="en-US" altLang="zh-CN" dirty="0"/>
          </a:p>
          <a:p>
            <a:endParaRPr lang="en-US" altLang="zh-CN" dirty="0"/>
          </a:p>
          <a:p>
            <a:r>
              <a:rPr lang="en-US" altLang="zh-CN" dirty="0"/>
              <a:t>5</a:t>
            </a:r>
            <a:r>
              <a:rPr lang="zh-CN" altLang="en-US" dirty="0"/>
              <a:t>、写单线圈消息帧 </a:t>
            </a:r>
            <a:r>
              <a:rPr lang="en-US" altLang="zh-CN" dirty="0"/>
              <a:t>- 0x05</a:t>
            </a:r>
          </a:p>
          <a:p>
            <a:r>
              <a:rPr lang="en-US" altLang="zh-CN" dirty="0"/>
              <a:t>     </a:t>
            </a:r>
            <a:r>
              <a:rPr lang="zh-CN" altLang="en-US" dirty="0"/>
              <a:t>请求：</a:t>
            </a:r>
            <a:endParaRPr lang="en-US" altLang="zh-CN" dirty="0"/>
          </a:p>
          <a:p>
            <a:r>
              <a:rPr lang="en-US" altLang="zh-CN" dirty="0"/>
              <a:t>     </a:t>
            </a:r>
            <a:r>
              <a:rPr lang="zh-CN" altLang="en-US" dirty="0"/>
              <a:t>响应：</a:t>
            </a:r>
            <a:endParaRPr lang="en-US" altLang="zh-CN" dirty="0"/>
          </a:p>
          <a:p>
            <a:endParaRPr lang="en-US" altLang="zh-CN" dirty="0"/>
          </a:p>
          <a:p>
            <a:endParaRPr lang="en-US" altLang="zh-CN" dirty="0"/>
          </a:p>
          <a:p>
            <a:r>
              <a:rPr lang="en-US" altLang="zh-CN" dirty="0"/>
              <a:t>6</a:t>
            </a:r>
            <a:r>
              <a:rPr lang="zh-CN" altLang="en-US" dirty="0"/>
              <a:t>、写多线圈消息帧 </a:t>
            </a:r>
            <a:r>
              <a:rPr lang="en-US" altLang="zh-CN" dirty="0"/>
              <a:t>– 0x0F</a:t>
            </a:r>
          </a:p>
          <a:p>
            <a:r>
              <a:rPr lang="en-US" altLang="zh-CN" dirty="0"/>
              <a:t>      </a:t>
            </a:r>
            <a:r>
              <a:rPr lang="zh-CN" altLang="en-US" dirty="0"/>
              <a:t>请求：</a:t>
            </a:r>
            <a:endParaRPr lang="en-US" altLang="zh-CN" dirty="0"/>
          </a:p>
          <a:p>
            <a:endParaRPr lang="en-US" altLang="zh-CN" dirty="0"/>
          </a:p>
          <a:p>
            <a:r>
              <a:rPr lang="en-US" altLang="zh-CN" dirty="0"/>
              <a:t>      </a:t>
            </a:r>
            <a:r>
              <a:rPr lang="zh-CN" altLang="en-US" dirty="0"/>
              <a:t>响应：</a:t>
            </a:r>
            <a:endParaRPr lang="en-US" altLang="zh-CN" dirty="0"/>
          </a:p>
        </p:txBody>
      </p:sp>
      <p:graphicFrame>
        <p:nvGraphicFramePr>
          <p:cNvPr id="12" name="表格 11">
            <a:extLst>
              <a:ext uri="{FF2B5EF4-FFF2-40B4-BE49-F238E27FC236}">
                <a16:creationId xmlns:a16="http://schemas.microsoft.com/office/drawing/2014/main" id="{5094009A-61B9-42C9-B9B9-ECCE5E42543B}"/>
              </a:ext>
            </a:extLst>
          </p:cNvPr>
          <p:cNvGraphicFramePr>
            <a:graphicFrameLocks noGrp="1"/>
          </p:cNvGraphicFramePr>
          <p:nvPr>
            <p:extLst>
              <p:ext uri="{D42A27DB-BD31-4B8C-83A1-F6EECF244321}">
                <p14:modId xmlns:p14="http://schemas.microsoft.com/office/powerpoint/2010/main" val="1879203781"/>
              </p:ext>
            </p:extLst>
          </p:nvPr>
        </p:nvGraphicFramePr>
        <p:xfrm>
          <a:off x="1016635" y="843630"/>
          <a:ext cx="5643512" cy="403420"/>
        </p:xfrm>
        <a:graphic>
          <a:graphicData uri="http://schemas.openxmlformats.org/drawingml/2006/table">
            <a:tbl>
              <a:tblPr>
                <a:tableStyleId>{5C22544A-7EE6-4342-B048-85BDC9FD1C3A}</a:tableStyleId>
              </a:tblPr>
              <a:tblGrid>
                <a:gridCol w="705439">
                  <a:extLst>
                    <a:ext uri="{9D8B030D-6E8A-4147-A177-3AD203B41FA5}">
                      <a16:colId xmlns:a16="http://schemas.microsoft.com/office/drawing/2014/main" val="685198390"/>
                    </a:ext>
                  </a:extLst>
                </a:gridCol>
                <a:gridCol w="705439">
                  <a:extLst>
                    <a:ext uri="{9D8B030D-6E8A-4147-A177-3AD203B41FA5}">
                      <a16:colId xmlns:a16="http://schemas.microsoft.com/office/drawing/2014/main" val="3791440737"/>
                    </a:ext>
                  </a:extLst>
                </a:gridCol>
                <a:gridCol w="705439">
                  <a:extLst>
                    <a:ext uri="{9D8B030D-6E8A-4147-A177-3AD203B41FA5}">
                      <a16:colId xmlns:a16="http://schemas.microsoft.com/office/drawing/2014/main" val="184740458"/>
                    </a:ext>
                  </a:extLst>
                </a:gridCol>
                <a:gridCol w="705439">
                  <a:extLst>
                    <a:ext uri="{9D8B030D-6E8A-4147-A177-3AD203B41FA5}">
                      <a16:colId xmlns:a16="http://schemas.microsoft.com/office/drawing/2014/main" val="2530010340"/>
                    </a:ext>
                  </a:extLst>
                </a:gridCol>
                <a:gridCol w="705439">
                  <a:extLst>
                    <a:ext uri="{9D8B030D-6E8A-4147-A177-3AD203B41FA5}">
                      <a16:colId xmlns:a16="http://schemas.microsoft.com/office/drawing/2014/main" val="3402305192"/>
                    </a:ext>
                  </a:extLst>
                </a:gridCol>
                <a:gridCol w="705439">
                  <a:extLst>
                    <a:ext uri="{9D8B030D-6E8A-4147-A177-3AD203B41FA5}">
                      <a16:colId xmlns:a16="http://schemas.microsoft.com/office/drawing/2014/main" val="368747288"/>
                    </a:ext>
                  </a:extLst>
                </a:gridCol>
                <a:gridCol w="705439">
                  <a:extLst>
                    <a:ext uri="{9D8B030D-6E8A-4147-A177-3AD203B41FA5}">
                      <a16:colId xmlns:a16="http://schemas.microsoft.com/office/drawing/2014/main" val="2636415253"/>
                    </a:ext>
                  </a:extLst>
                </a:gridCol>
                <a:gridCol w="705439">
                  <a:extLst>
                    <a:ext uri="{9D8B030D-6E8A-4147-A177-3AD203B41FA5}">
                      <a16:colId xmlns:a16="http://schemas.microsoft.com/office/drawing/2014/main" val="3073731525"/>
                    </a:ext>
                  </a:extLst>
                </a:gridCol>
              </a:tblGrid>
              <a:tr h="201710">
                <a:tc>
                  <a:txBody>
                    <a:bodyPr/>
                    <a:lstStyle/>
                    <a:p>
                      <a:pPr algn="ctr" fontAlgn="ctr"/>
                      <a:r>
                        <a:rPr lang="zh-CN" altLang="en-US" sz="800" u="none" strike="noStrike" dirty="0">
                          <a:solidFill>
                            <a:schemeClr val="bg1"/>
                          </a:solidFill>
                          <a:effectLst/>
                          <a:latin typeface="+mn-lt"/>
                        </a:rPr>
                        <a:t>从站地址</a:t>
                      </a:r>
                      <a:endParaRPr lang="zh-CN" altLang="en-US" sz="800" b="0" i="0" u="none" strike="noStrike" dirty="0">
                        <a:solidFill>
                          <a:schemeClr val="bg1"/>
                        </a:solidFill>
                        <a:effectLst/>
                        <a:latin typeface="+mn-lt"/>
                        <a:ea typeface="等线" panose="02010600030101010101" pitchFamily="2" charset="-122"/>
                      </a:endParaRPr>
                    </a:p>
                  </a:txBody>
                  <a:tcPr marL="9525" marR="9525" marT="9525" marB="0" anchor="ctr">
                    <a:solidFill>
                      <a:srgbClr val="FF8607"/>
                    </a:solidFill>
                  </a:tcPr>
                </a:tc>
                <a:tc>
                  <a:txBody>
                    <a:bodyPr/>
                    <a:lstStyle/>
                    <a:p>
                      <a:pPr algn="ctr" fontAlgn="ctr"/>
                      <a:r>
                        <a:rPr lang="zh-CN" altLang="en-US" sz="800" u="none" strike="noStrike" dirty="0">
                          <a:solidFill>
                            <a:schemeClr val="bg1"/>
                          </a:solidFill>
                          <a:effectLst/>
                          <a:latin typeface="+mn-lt"/>
                        </a:rPr>
                        <a:t>功能码</a:t>
                      </a:r>
                      <a:endParaRPr lang="zh-CN" altLang="en-US" sz="800" b="0" i="0" u="none" strike="noStrike" dirty="0">
                        <a:solidFill>
                          <a:schemeClr val="bg1"/>
                        </a:solidFill>
                        <a:effectLst/>
                        <a:latin typeface="+mn-lt"/>
                        <a:ea typeface="等线" panose="02010600030101010101" pitchFamily="2" charset="-122"/>
                      </a:endParaRPr>
                    </a:p>
                  </a:txBody>
                  <a:tcPr marL="9525" marR="9525" marT="9525" marB="0" anchor="ctr">
                    <a:solidFill>
                      <a:srgbClr val="FF8607"/>
                    </a:solidFill>
                  </a:tcPr>
                </a:tc>
                <a:tc gridSpan="2">
                  <a:txBody>
                    <a:bodyPr/>
                    <a:lstStyle/>
                    <a:p>
                      <a:pPr algn="ctr" fontAlgn="ctr"/>
                      <a:r>
                        <a:rPr lang="zh-CN" altLang="en-US" sz="800" u="none" strike="noStrike" dirty="0">
                          <a:solidFill>
                            <a:schemeClr val="bg1"/>
                          </a:solidFill>
                          <a:effectLst/>
                          <a:latin typeface="+mn-lt"/>
                        </a:rPr>
                        <a:t>起始地址</a:t>
                      </a:r>
                      <a:endParaRPr lang="zh-CN" altLang="en-US" sz="800" b="0" i="0" u="none" strike="noStrike" dirty="0">
                        <a:solidFill>
                          <a:schemeClr val="bg1"/>
                        </a:solidFill>
                        <a:effectLst/>
                        <a:latin typeface="+mn-lt"/>
                        <a:ea typeface="等线" panose="02010600030101010101" pitchFamily="2" charset="-122"/>
                      </a:endParaRPr>
                    </a:p>
                  </a:txBody>
                  <a:tcPr marL="9525" marR="9525" marT="9525" marB="0" anchor="ctr">
                    <a:solidFill>
                      <a:srgbClr val="FF8607"/>
                    </a:solidFill>
                  </a:tcPr>
                </a:tc>
                <a:tc hMerge="1">
                  <a:txBody>
                    <a:bodyPr/>
                    <a:lstStyle/>
                    <a:p>
                      <a:endParaRPr lang="zh-CN" altLang="en-US"/>
                    </a:p>
                  </a:txBody>
                  <a:tcPr/>
                </a:tc>
                <a:tc gridSpan="2">
                  <a:txBody>
                    <a:bodyPr/>
                    <a:lstStyle/>
                    <a:p>
                      <a:pPr algn="ctr" fontAlgn="ctr"/>
                      <a:r>
                        <a:rPr lang="zh-CN" altLang="en-US" sz="800" u="none" strike="noStrike" dirty="0">
                          <a:solidFill>
                            <a:schemeClr val="bg1"/>
                          </a:solidFill>
                          <a:effectLst/>
                          <a:latin typeface="+mn-lt"/>
                        </a:rPr>
                        <a:t>读取长度</a:t>
                      </a:r>
                      <a:endParaRPr lang="zh-CN" altLang="en-US" sz="800" b="0" i="0" u="none" strike="noStrike" dirty="0">
                        <a:solidFill>
                          <a:schemeClr val="bg1"/>
                        </a:solidFill>
                        <a:effectLst/>
                        <a:latin typeface="+mn-lt"/>
                        <a:ea typeface="等线" panose="02010600030101010101" pitchFamily="2" charset="-122"/>
                      </a:endParaRPr>
                    </a:p>
                  </a:txBody>
                  <a:tcPr marL="9525" marR="9525" marT="9525" marB="0" anchor="ctr">
                    <a:solidFill>
                      <a:srgbClr val="FF8607"/>
                    </a:solidFill>
                  </a:tcPr>
                </a:tc>
                <a:tc hMerge="1">
                  <a:txBody>
                    <a:bodyPr/>
                    <a:lstStyle/>
                    <a:p>
                      <a:endParaRPr lang="zh-CN" altLang="en-US"/>
                    </a:p>
                  </a:txBody>
                  <a:tcPr/>
                </a:tc>
                <a:tc gridSpan="2">
                  <a:txBody>
                    <a:bodyPr/>
                    <a:lstStyle/>
                    <a:p>
                      <a:pPr algn="ctr" fontAlgn="ctr"/>
                      <a:r>
                        <a:rPr lang="en-US" sz="800" u="none" strike="noStrike" dirty="0">
                          <a:solidFill>
                            <a:schemeClr val="bg1"/>
                          </a:solidFill>
                          <a:effectLst/>
                          <a:latin typeface="+mn-lt"/>
                        </a:rPr>
                        <a:t>CRC</a:t>
                      </a:r>
                      <a:endParaRPr lang="en-US" sz="800" b="0" i="0" u="none" strike="noStrike" dirty="0">
                        <a:solidFill>
                          <a:schemeClr val="bg1"/>
                        </a:solidFill>
                        <a:effectLst/>
                        <a:latin typeface="+mn-lt"/>
                        <a:ea typeface="等线" panose="02010600030101010101" pitchFamily="2" charset="-122"/>
                      </a:endParaRPr>
                    </a:p>
                  </a:txBody>
                  <a:tcPr marL="9525" marR="9525" marT="9525" marB="0" anchor="ctr">
                    <a:solidFill>
                      <a:srgbClr val="FF8607"/>
                    </a:solidFill>
                  </a:tcPr>
                </a:tc>
                <a:tc hMerge="1">
                  <a:txBody>
                    <a:bodyPr/>
                    <a:lstStyle/>
                    <a:p>
                      <a:endParaRPr lang="zh-CN" altLang="en-US"/>
                    </a:p>
                  </a:txBody>
                  <a:tcPr/>
                </a:tc>
                <a:extLst>
                  <a:ext uri="{0D108BD9-81ED-4DB2-BD59-A6C34878D82A}">
                    <a16:rowId xmlns:a16="http://schemas.microsoft.com/office/drawing/2014/main" val="1983754674"/>
                  </a:ext>
                </a:extLst>
              </a:tr>
              <a:tr h="201710">
                <a:tc>
                  <a:txBody>
                    <a:bodyPr/>
                    <a:lstStyle/>
                    <a:p>
                      <a:pPr algn="ctr" fontAlgn="ctr"/>
                      <a:r>
                        <a:rPr lang="en-US" sz="800" u="none" strike="noStrike" dirty="0">
                          <a:effectLst/>
                          <a:latin typeface="+mn-lt"/>
                        </a:rPr>
                        <a:t>01</a:t>
                      </a:r>
                      <a:endParaRPr lang="en-US" sz="800" b="0" i="0" u="none" strike="noStrike" dirty="0">
                        <a:solidFill>
                          <a:srgbClr val="000000"/>
                        </a:solidFill>
                        <a:effectLst/>
                        <a:latin typeface="+mn-lt"/>
                        <a:ea typeface="等线" panose="02010600030101010101" pitchFamily="2" charset="-122"/>
                      </a:endParaRPr>
                    </a:p>
                  </a:txBody>
                  <a:tcPr marL="9525" marR="9525" marT="9525" marB="0" anchor="ctr"/>
                </a:tc>
                <a:tc>
                  <a:txBody>
                    <a:bodyPr/>
                    <a:lstStyle/>
                    <a:p>
                      <a:pPr algn="ctr" fontAlgn="ctr"/>
                      <a:r>
                        <a:rPr lang="en-US" sz="800" u="none" strike="noStrike" dirty="0">
                          <a:effectLst/>
                          <a:latin typeface="+mn-lt"/>
                        </a:rPr>
                        <a:t>01</a:t>
                      </a:r>
                      <a:endParaRPr lang="en-US" sz="800" b="0" i="0" u="none" strike="noStrike" dirty="0">
                        <a:solidFill>
                          <a:srgbClr val="000000"/>
                        </a:solidFill>
                        <a:effectLst/>
                        <a:latin typeface="+mn-lt"/>
                        <a:ea typeface="等线" panose="02010600030101010101" pitchFamily="2" charset="-122"/>
                      </a:endParaRPr>
                    </a:p>
                  </a:txBody>
                  <a:tcPr marL="9525" marR="9525" marT="9525" marB="0" anchor="ctr"/>
                </a:tc>
                <a:tc>
                  <a:txBody>
                    <a:bodyPr/>
                    <a:lstStyle/>
                    <a:p>
                      <a:pPr algn="ctr" fontAlgn="ctr"/>
                      <a:r>
                        <a:rPr lang="en-US" sz="800" u="none" strike="noStrike" dirty="0">
                          <a:effectLst/>
                          <a:latin typeface="+mn-lt"/>
                        </a:rPr>
                        <a:t>00</a:t>
                      </a:r>
                      <a:r>
                        <a:rPr lang="zh-CN" altLang="en-US" sz="800" u="none" strike="noStrike" dirty="0">
                          <a:effectLst/>
                          <a:latin typeface="+mn-lt"/>
                        </a:rPr>
                        <a:t>（</a:t>
                      </a:r>
                      <a:r>
                        <a:rPr lang="en-US" altLang="zh-CN" sz="800" u="none" strike="noStrike" dirty="0">
                          <a:effectLst/>
                          <a:latin typeface="+mn-lt"/>
                        </a:rPr>
                        <a:t>Hi</a:t>
                      </a:r>
                      <a:r>
                        <a:rPr lang="zh-CN" altLang="en-US" sz="800" u="none" strike="noStrike" dirty="0">
                          <a:effectLst/>
                          <a:latin typeface="+mn-lt"/>
                        </a:rPr>
                        <a:t>）</a:t>
                      </a:r>
                      <a:endParaRPr lang="en-US" sz="800" b="0" i="0" u="none" strike="noStrike" dirty="0">
                        <a:solidFill>
                          <a:srgbClr val="000000"/>
                        </a:solidFill>
                        <a:effectLst/>
                        <a:latin typeface="+mn-lt"/>
                        <a:ea typeface="等线" panose="02010600030101010101" pitchFamily="2" charset="-122"/>
                      </a:endParaRPr>
                    </a:p>
                  </a:txBody>
                  <a:tcPr marL="9525" marR="9525" marT="9525" marB="0" anchor="ctr"/>
                </a:tc>
                <a:tc>
                  <a:txBody>
                    <a:bodyPr/>
                    <a:lstStyle/>
                    <a:p>
                      <a:pPr algn="ctr" fontAlgn="ctr"/>
                      <a:r>
                        <a:rPr lang="en-US" sz="800" u="none" strike="noStrike" dirty="0">
                          <a:effectLst/>
                          <a:latin typeface="+mn-lt"/>
                        </a:rPr>
                        <a:t>00</a:t>
                      </a:r>
                      <a:r>
                        <a:rPr lang="zh-CN" altLang="en-US" sz="800" u="none" strike="noStrike" dirty="0">
                          <a:effectLst/>
                          <a:latin typeface="+mn-lt"/>
                        </a:rPr>
                        <a:t>（</a:t>
                      </a:r>
                      <a:r>
                        <a:rPr lang="en-US" altLang="zh-CN" sz="800" u="none" strike="noStrike" dirty="0">
                          <a:effectLst/>
                          <a:latin typeface="+mn-lt"/>
                        </a:rPr>
                        <a:t>Lo</a:t>
                      </a:r>
                      <a:r>
                        <a:rPr lang="zh-CN" altLang="en-US" sz="800" u="none" strike="noStrike" dirty="0">
                          <a:effectLst/>
                          <a:latin typeface="+mn-lt"/>
                        </a:rPr>
                        <a:t>）</a:t>
                      </a:r>
                      <a:endParaRPr lang="en-US" sz="800" b="0" i="0" u="none" strike="noStrike" dirty="0">
                        <a:solidFill>
                          <a:srgbClr val="000000"/>
                        </a:solidFill>
                        <a:effectLst/>
                        <a:latin typeface="+mn-lt"/>
                        <a:ea typeface="等线" panose="02010600030101010101" pitchFamily="2" charset="-122"/>
                      </a:endParaRPr>
                    </a:p>
                  </a:txBody>
                  <a:tcPr marL="9525" marR="9525" marT="9525" marB="0" anchor="ctr"/>
                </a:tc>
                <a:tc>
                  <a:txBody>
                    <a:bodyPr/>
                    <a:lstStyle/>
                    <a:p>
                      <a:pPr algn="ctr" fontAlgn="ctr"/>
                      <a:r>
                        <a:rPr lang="en-US" sz="800" u="none" strike="noStrike" dirty="0">
                          <a:effectLst/>
                          <a:latin typeface="+mn-lt"/>
                        </a:rPr>
                        <a:t>00</a:t>
                      </a:r>
                      <a:r>
                        <a:rPr lang="zh-CN" altLang="en-US" sz="800" u="none" strike="noStrike" dirty="0">
                          <a:effectLst/>
                          <a:latin typeface="+mn-lt"/>
                        </a:rPr>
                        <a:t>（</a:t>
                      </a:r>
                      <a:r>
                        <a:rPr lang="en-US" altLang="zh-CN" sz="800" u="none" strike="noStrike" dirty="0">
                          <a:effectLst/>
                          <a:latin typeface="+mn-lt"/>
                        </a:rPr>
                        <a:t>Hi</a:t>
                      </a:r>
                      <a:r>
                        <a:rPr lang="zh-CN" altLang="en-US" sz="800" u="none" strike="noStrike" dirty="0">
                          <a:effectLst/>
                          <a:latin typeface="+mn-lt"/>
                        </a:rPr>
                        <a:t>）</a:t>
                      </a:r>
                      <a:endParaRPr lang="en-US" sz="800" b="0" i="0" u="none" strike="noStrike" dirty="0">
                        <a:solidFill>
                          <a:srgbClr val="000000"/>
                        </a:solidFill>
                        <a:effectLst/>
                        <a:latin typeface="+mn-lt"/>
                        <a:ea typeface="等线" panose="02010600030101010101" pitchFamily="2" charset="-122"/>
                      </a:endParaRPr>
                    </a:p>
                  </a:txBody>
                  <a:tcPr marL="9525" marR="9525" marT="9525" marB="0" anchor="ctr"/>
                </a:tc>
                <a:tc>
                  <a:txBody>
                    <a:bodyPr/>
                    <a:lstStyle/>
                    <a:p>
                      <a:pPr algn="ctr" fontAlgn="ctr"/>
                      <a:r>
                        <a:rPr lang="en-US" sz="800" u="none" strike="noStrike" dirty="0">
                          <a:effectLst/>
                          <a:latin typeface="+mn-lt"/>
                        </a:rPr>
                        <a:t>0A</a:t>
                      </a:r>
                      <a:r>
                        <a:rPr lang="zh-CN" altLang="en-US" sz="800" u="none" strike="noStrike" dirty="0">
                          <a:effectLst/>
                          <a:latin typeface="+mn-lt"/>
                        </a:rPr>
                        <a:t>（</a:t>
                      </a:r>
                      <a:r>
                        <a:rPr lang="en-US" altLang="zh-CN" sz="800" u="none" strike="noStrike" dirty="0">
                          <a:effectLst/>
                          <a:latin typeface="+mn-lt"/>
                        </a:rPr>
                        <a:t>Lo</a:t>
                      </a:r>
                      <a:r>
                        <a:rPr lang="zh-CN" altLang="en-US" sz="800" u="none" strike="noStrike" dirty="0">
                          <a:effectLst/>
                          <a:latin typeface="+mn-lt"/>
                        </a:rPr>
                        <a:t>）</a:t>
                      </a:r>
                      <a:endParaRPr lang="en-US" sz="800" b="0" i="0" u="none" strike="noStrike" dirty="0">
                        <a:solidFill>
                          <a:srgbClr val="000000"/>
                        </a:solidFill>
                        <a:effectLst/>
                        <a:latin typeface="+mn-lt"/>
                        <a:ea typeface="等线" panose="02010600030101010101" pitchFamily="2" charset="-122"/>
                      </a:endParaRPr>
                    </a:p>
                  </a:txBody>
                  <a:tcPr marL="9525" marR="9525" marT="9525" marB="0" anchor="ctr"/>
                </a:tc>
                <a:tc>
                  <a:txBody>
                    <a:bodyPr/>
                    <a:lstStyle/>
                    <a:p>
                      <a:pPr algn="ctr" fontAlgn="ctr"/>
                      <a:r>
                        <a:rPr lang="en-US" altLang="zh-CN" sz="800" u="none" strike="noStrike" dirty="0">
                          <a:effectLst/>
                          <a:latin typeface="+mn-lt"/>
                        </a:rPr>
                        <a:t>XX</a:t>
                      </a:r>
                      <a:endParaRPr lang="en-US" sz="800" b="0" i="0" u="none" strike="noStrike" dirty="0">
                        <a:solidFill>
                          <a:srgbClr val="000000"/>
                        </a:solidFill>
                        <a:effectLst/>
                        <a:latin typeface="+mn-lt"/>
                        <a:ea typeface="等线" panose="02010600030101010101" pitchFamily="2" charset="-122"/>
                      </a:endParaRPr>
                    </a:p>
                  </a:txBody>
                  <a:tcPr marL="9525" marR="9525" marT="9525" marB="0" anchor="ctr"/>
                </a:tc>
                <a:tc>
                  <a:txBody>
                    <a:bodyPr/>
                    <a:lstStyle/>
                    <a:p>
                      <a:pPr algn="ctr" fontAlgn="ctr"/>
                      <a:r>
                        <a:rPr lang="en-US" altLang="zh-CN" sz="800" u="none" strike="noStrike" dirty="0">
                          <a:effectLst/>
                          <a:latin typeface="+mn-lt"/>
                        </a:rPr>
                        <a:t>XX</a:t>
                      </a:r>
                      <a:endParaRPr lang="en-US" sz="800" b="0" i="0" u="none" strike="noStrike" dirty="0">
                        <a:solidFill>
                          <a:srgbClr val="000000"/>
                        </a:solidFill>
                        <a:effectLst/>
                        <a:latin typeface="+mn-lt"/>
                        <a:ea typeface="等线" panose="02010600030101010101" pitchFamily="2" charset="-122"/>
                      </a:endParaRPr>
                    </a:p>
                  </a:txBody>
                  <a:tcPr marL="9525" marR="9525" marT="9525" marB="0" anchor="ctr"/>
                </a:tc>
                <a:extLst>
                  <a:ext uri="{0D108BD9-81ED-4DB2-BD59-A6C34878D82A}">
                    <a16:rowId xmlns:a16="http://schemas.microsoft.com/office/drawing/2014/main" val="718423251"/>
                  </a:ext>
                </a:extLst>
              </a:tr>
            </a:tbl>
          </a:graphicData>
        </a:graphic>
      </p:graphicFrame>
      <p:graphicFrame>
        <p:nvGraphicFramePr>
          <p:cNvPr id="13" name="表格 12">
            <a:extLst>
              <a:ext uri="{FF2B5EF4-FFF2-40B4-BE49-F238E27FC236}">
                <a16:creationId xmlns:a16="http://schemas.microsoft.com/office/drawing/2014/main" id="{68A7829D-D705-419C-AE92-5962D423D8F6}"/>
              </a:ext>
            </a:extLst>
          </p:cNvPr>
          <p:cNvGraphicFramePr>
            <a:graphicFrameLocks noGrp="1"/>
          </p:cNvGraphicFramePr>
          <p:nvPr>
            <p:extLst>
              <p:ext uri="{D42A27DB-BD31-4B8C-83A1-F6EECF244321}">
                <p14:modId xmlns:p14="http://schemas.microsoft.com/office/powerpoint/2010/main" val="4240377417"/>
              </p:ext>
            </p:extLst>
          </p:nvPr>
        </p:nvGraphicFramePr>
        <p:xfrm>
          <a:off x="1016634" y="1339091"/>
          <a:ext cx="4923464" cy="403420"/>
        </p:xfrm>
        <a:graphic>
          <a:graphicData uri="http://schemas.openxmlformats.org/drawingml/2006/table">
            <a:tbl>
              <a:tblPr>
                <a:tableStyleId>{5C22544A-7EE6-4342-B048-85BDC9FD1C3A}</a:tableStyleId>
              </a:tblPr>
              <a:tblGrid>
                <a:gridCol w="703352">
                  <a:extLst>
                    <a:ext uri="{9D8B030D-6E8A-4147-A177-3AD203B41FA5}">
                      <a16:colId xmlns:a16="http://schemas.microsoft.com/office/drawing/2014/main" val="685198390"/>
                    </a:ext>
                  </a:extLst>
                </a:gridCol>
                <a:gridCol w="703352">
                  <a:extLst>
                    <a:ext uri="{9D8B030D-6E8A-4147-A177-3AD203B41FA5}">
                      <a16:colId xmlns:a16="http://schemas.microsoft.com/office/drawing/2014/main" val="3791440737"/>
                    </a:ext>
                  </a:extLst>
                </a:gridCol>
                <a:gridCol w="703352">
                  <a:extLst>
                    <a:ext uri="{9D8B030D-6E8A-4147-A177-3AD203B41FA5}">
                      <a16:colId xmlns:a16="http://schemas.microsoft.com/office/drawing/2014/main" val="184740458"/>
                    </a:ext>
                  </a:extLst>
                </a:gridCol>
                <a:gridCol w="703352">
                  <a:extLst>
                    <a:ext uri="{9D8B030D-6E8A-4147-A177-3AD203B41FA5}">
                      <a16:colId xmlns:a16="http://schemas.microsoft.com/office/drawing/2014/main" val="2035703830"/>
                    </a:ext>
                  </a:extLst>
                </a:gridCol>
                <a:gridCol w="703352">
                  <a:extLst>
                    <a:ext uri="{9D8B030D-6E8A-4147-A177-3AD203B41FA5}">
                      <a16:colId xmlns:a16="http://schemas.microsoft.com/office/drawing/2014/main" val="680491479"/>
                    </a:ext>
                  </a:extLst>
                </a:gridCol>
                <a:gridCol w="703352">
                  <a:extLst>
                    <a:ext uri="{9D8B030D-6E8A-4147-A177-3AD203B41FA5}">
                      <a16:colId xmlns:a16="http://schemas.microsoft.com/office/drawing/2014/main" val="2636415253"/>
                    </a:ext>
                  </a:extLst>
                </a:gridCol>
                <a:gridCol w="703352">
                  <a:extLst>
                    <a:ext uri="{9D8B030D-6E8A-4147-A177-3AD203B41FA5}">
                      <a16:colId xmlns:a16="http://schemas.microsoft.com/office/drawing/2014/main" val="3073731525"/>
                    </a:ext>
                  </a:extLst>
                </a:gridCol>
              </a:tblGrid>
              <a:tr h="201710">
                <a:tc>
                  <a:txBody>
                    <a:bodyPr/>
                    <a:lstStyle/>
                    <a:p>
                      <a:pPr algn="ctr" fontAlgn="ctr"/>
                      <a:r>
                        <a:rPr lang="zh-CN" altLang="en-US" sz="800" u="none" strike="noStrike" dirty="0">
                          <a:solidFill>
                            <a:schemeClr val="bg1"/>
                          </a:solidFill>
                          <a:effectLst/>
                          <a:latin typeface="+mn-lt"/>
                        </a:rPr>
                        <a:t>从站地址</a:t>
                      </a:r>
                      <a:endParaRPr lang="zh-CN" altLang="en-US" sz="800" b="0" i="0" u="none" strike="noStrike" dirty="0">
                        <a:solidFill>
                          <a:schemeClr val="bg1"/>
                        </a:solidFill>
                        <a:effectLst/>
                        <a:latin typeface="+mn-lt"/>
                        <a:ea typeface="等线" panose="02010600030101010101" pitchFamily="2" charset="-122"/>
                      </a:endParaRPr>
                    </a:p>
                  </a:txBody>
                  <a:tcPr marL="9525" marR="9525" marT="9525" marB="0" anchor="ctr">
                    <a:solidFill>
                      <a:srgbClr val="FF8607"/>
                    </a:solidFill>
                  </a:tcPr>
                </a:tc>
                <a:tc>
                  <a:txBody>
                    <a:bodyPr/>
                    <a:lstStyle/>
                    <a:p>
                      <a:pPr algn="ctr" fontAlgn="ctr"/>
                      <a:r>
                        <a:rPr lang="zh-CN" altLang="en-US" sz="800" u="none" strike="noStrike" dirty="0">
                          <a:solidFill>
                            <a:schemeClr val="bg1"/>
                          </a:solidFill>
                          <a:effectLst/>
                          <a:latin typeface="+mn-lt"/>
                        </a:rPr>
                        <a:t>功能码</a:t>
                      </a:r>
                      <a:endParaRPr lang="zh-CN" altLang="en-US" sz="800" b="0" i="0" u="none" strike="noStrike" dirty="0">
                        <a:solidFill>
                          <a:schemeClr val="bg1"/>
                        </a:solidFill>
                        <a:effectLst/>
                        <a:latin typeface="+mn-lt"/>
                        <a:ea typeface="等线" panose="02010600030101010101" pitchFamily="2" charset="-122"/>
                      </a:endParaRPr>
                    </a:p>
                  </a:txBody>
                  <a:tcPr marL="9525" marR="9525" marT="9525" marB="0" anchor="ctr">
                    <a:solidFill>
                      <a:srgbClr val="FF8607"/>
                    </a:solidFill>
                  </a:tcPr>
                </a:tc>
                <a:tc>
                  <a:txBody>
                    <a:bodyPr/>
                    <a:lstStyle/>
                    <a:p>
                      <a:pPr algn="ctr" fontAlgn="ctr"/>
                      <a:r>
                        <a:rPr lang="zh-CN" altLang="en-US" sz="800" u="none" strike="noStrike" dirty="0">
                          <a:solidFill>
                            <a:schemeClr val="bg1"/>
                          </a:solidFill>
                          <a:effectLst/>
                          <a:latin typeface="+mn-lt"/>
                        </a:rPr>
                        <a:t>字节数</a:t>
                      </a:r>
                      <a:endParaRPr lang="zh-CN" altLang="en-US" sz="800" b="0" i="0" u="none" strike="noStrike" dirty="0">
                        <a:solidFill>
                          <a:schemeClr val="bg1"/>
                        </a:solidFill>
                        <a:effectLst/>
                        <a:latin typeface="+mn-lt"/>
                        <a:ea typeface="等线" panose="02010600030101010101" pitchFamily="2" charset="-122"/>
                      </a:endParaRPr>
                    </a:p>
                  </a:txBody>
                  <a:tcPr marL="9525" marR="9525" marT="9525" marB="0" anchor="ctr">
                    <a:solidFill>
                      <a:srgbClr val="FF8607"/>
                    </a:solidFill>
                  </a:tcPr>
                </a:tc>
                <a:tc>
                  <a:txBody>
                    <a:bodyPr/>
                    <a:lstStyle/>
                    <a:p>
                      <a:pPr algn="ctr"/>
                      <a:r>
                        <a:rPr lang="zh-CN" altLang="en-US" sz="800" u="none" strike="noStrike" kern="1200" baseline="0" dirty="0">
                          <a:solidFill>
                            <a:schemeClr val="bg1"/>
                          </a:solidFill>
                          <a:effectLst/>
                          <a:latin typeface="+mn-lt"/>
                          <a:ea typeface="+mn-ea"/>
                          <a:cs typeface="+mn-cs"/>
                        </a:rPr>
                        <a:t>输出状态 </a:t>
                      </a:r>
                      <a:r>
                        <a:rPr lang="en-US" altLang="zh-CN" sz="800" u="none" strike="noStrike" kern="1200" baseline="0" dirty="0">
                          <a:solidFill>
                            <a:schemeClr val="bg1"/>
                          </a:solidFill>
                          <a:effectLst/>
                          <a:latin typeface="+mn-lt"/>
                          <a:ea typeface="+mn-ea"/>
                          <a:cs typeface="+mn-cs"/>
                        </a:rPr>
                        <a:t>7-0</a:t>
                      </a:r>
                      <a:endParaRPr lang="zh-CN" altLang="en-US" sz="800" u="none" strike="noStrike" kern="1200" baseline="0" dirty="0">
                        <a:solidFill>
                          <a:schemeClr val="bg1"/>
                        </a:solidFill>
                        <a:effectLst/>
                        <a:latin typeface="+mn-lt"/>
                        <a:ea typeface="+mn-ea"/>
                        <a:cs typeface="+mn-cs"/>
                      </a:endParaRPr>
                    </a:p>
                  </a:txBody>
                  <a:tcPr marL="9525" marR="9525" marT="9525" marB="0" anchor="ctr">
                    <a:solidFill>
                      <a:srgbClr val="FF8607"/>
                    </a:solidFill>
                  </a:tcPr>
                </a:tc>
                <a:tc>
                  <a:txBody>
                    <a:body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lang="zh-CN" altLang="en-US" sz="800" u="none" strike="noStrike" kern="1200" baseline="0" dirty="0">
                          <a:solidFill>
                            <a:schemeClr val="bg1"/>
                          </a:solidFill>
                          <a:effectLst/>
                          <a:latin typeface="+mn-lt"/>
                          <a:ea typeface="+mn-ea"/>
                          <a:cs typeface="+mn-cs"/>
                        </a:rPr>
                        <a:t>输出状态 </a:t>
                      </a:r>
                      <a:r>
                        <a:rPr lang="en-US" altLang="zh-CN" sz="800" u="none" strike="noStrike" kern="1200" baseline="0" dirty="0">
                          <a:solidFill>
                            <a:schemeClr val="bg1"/>
                          </a:solidFill>
                          <a:effectLst/>
                          <a:latin typeface="+mn-lt"/>
                          <a:ea typeface="+mn-ea"/>
                          <a:cs typeface="+mn-cs"/>
                        </a:rPr>
                        <a:t>15-8</a:t>
                      </a:r>
                      <a:endParaRPr lang="zh-CN" altLang="en-US" sz="800" u="none" strike="noStrike" kern="1200" baseline="0" dirty="0">
                        <a:solidFill>
                          <a:schemeClr val="bg1"/>
                        </a:solidFill>
                        <a:effectLst/>
                        <a:latin typeface="+mn-lt"/>
                        <a:ea typeface="+mn-ea"/>
                        <a:cs typeface="+mn-cs"/>
                      </a:endParaRPr>
                    </a:p>
                  </a:txBody>
                  <a:tcPr marL="9525" marR="9525" marT="9525" marB="0" anchor="ctr">
                    <a:solidFill>
                      <a:srgbClr val="FF8607"/>
                    </a:solidFill>
                  </a:tcPr>
                </a:tc>
                <a:tc gridSpan="2">
                  <a:txBody>
                    <a:bodyPr/>
                    <a:lstStyle/>
                    <a:p>
                      <a:pPr algn="ctr" fontAlgn="ctr"/>
                      <a:r>
                        <a:rPr lang="en-US" sz="800" u="none" strike="noStrike" kern="1200" baseline="0" dirty="0">
                          <a:solidFill>
                            <a:schemeClr val="bg1"/>
                          </a:solidFill>
                          <a:effectLst/>
                          <a:latin typeface="+mn-lt"/>
                          <a:ea typeface="+mn-ea"/>
                          <a:cs typeface="+mn-cs"/>
                        </a:rPr>
                        <a:t>CRC</a:t>
                      </a:r>
                    </a:p>
                  </a:txBody>
                  <a:tcPr marL="9525" marR="9525" marT="9525" marB="0" anchor="ctr">
                    <a:solidFill>
                      <a:srgbClr val="FF8607"/>
                    </a:solidFill>
                  </a:tcPr>
                </a:tc>
                <a:tc hMerge="1">
                  <a:txBody>
                    <a:bodyPr/>
                    <a:lstStyle/>
                    <a:p>
                      <a:endParaRPr lang="zh-CN" altLang="en-US"/>
                    </a:p>
                  </a:txBody>
                  <a:tcPr/>
                </a:tc>
                <a:extLst>
                  <a:ext uri="{0D108BD9-81ED-4DB2-BD59-A6C34878D82A}">
                    <a16:rowId xmlns:a16="http://schemas.microsoft.com/office/drawing/2014/main" val="1983754674"/>
                  </a:ext>
                </a:extLst>
              </a:tr>
              <a:tr h="201710">
                <a:tc>
                  <a:txBody>
                    <a:bodyPr/>
                    <a:lstStyle/>
                    <a:p>
                      <a:pPr algn="ctr" fontAlgn="ctr"/>
                      <a:r>
                        <a:rPr lang="en-US" sz="800" u="none" strike="noStrike" dirty="0">
                          <a:effectLst/>
                          <a:latin typeface="+mn-lt"/>
                        </a:rPr>
                        <a:t>01</a:t>
                      </a:r>
                      <a:endParaRPr lang="en-US" sz="800" b="0" i="0" u="none" strike="noStrike" dirty="0">
                        <a:solidFill>
                          <a:srgbClr val="000000"/>
                        </a:solidFill>
                        <a:effectLst/>
                        <a:latin typeface="+mn-lt"/>
                        <a:ea typeface="等线" panose="02010600030101010101" pitchFamily="2" charset="-122"/>
                      </a:endParaRPr>
                    </a:p>
                  </a:txBody>
                  <a:tcPr marL="9525" marR="9525" marT="9525" marB="0" anchor="ctr"/>
                </a:tc>
                <a:tc>
                  <a:txBody>
                    <a:bodyPr/>
                    <a:lstStyle/>
                    <a:p>
                      <a:pPr algn="ctr" fontAlgn="ctr"/>
                      <a:r>
                        <a:rPr lang="en-US" sz="800" u="none" strike="noStrike" dirty="0">
                          <a:effectLst/>
                          <a:latin typeface="+mn-lt"/>
                        </a:rPr>
                        <a:t>01</a:t>
                      </a:r>
                      <a:endParaRPr lang="en-US" sz="800" b="0" i="0" u="none" strike="noStrike" dirty="0">
                        <a:solidFill>
                          <a:srgbClr val="000000"/>
                        </a:solidFill>
                        <a:effectLst/>
                        <a:latin typeface="+mn-lt"/>
                        <a:ea typeface="等线" panose="02010600030101010101" pitchFamily="2" charset="-122"/>
                      </a:endParaRPr>
                    </a:p>
                  </a:txBody>
                  <a:tcPr marL="9525" marR="9525" marT="9525" marB="0" anchor="ctr"/>
                </a:tc>
                <a:tc>
                  <a:txBody>
                    <a:bodyPr/>
                    <a:lstStyle/>
                    <a:p>
                      <a:pPr algn="ctr" fontAlgn="ctr"/>
                      <a:r>
                        <a:rPr lang="en-US" sz="800" u="none" strike="noStrike" dirty="0">
                          <a:effectLst/>
                          <a:latin typeface="+mn-lt"/>
                        </a:rPr>
                        <a:t>02</a:t>
                      </a:r>
                      <a:endParaRPr lang="en-US" sz="800" b="0" i="0" u="none" strike="noStrike" dirty="0">
                        <a:solidFill>
                          <a:srgbClr val="000000"/>
                        </a:solidFill>
                        <a:effectLst/>
                        <a:latin typeface="+mn-lt"/>
                        <a:ea typeface="等线" panose="02010600030101010101" pitchFamily="2" charset="-122"/>
                      </a:endParaRPr>
                    </a:p>
                  </a:txBody>
                  <a:tcPr marL="9525" marR="9525" marT="9525" marB="0" anchor="ctr"/>
                </a:tc>
                <a:tc>
                  <a:txBody>
                    <a:bodyPr/>
                    <a:lstStyle/>
                    <a:p>
                      <a:pPr algn="ctr" fontAlgn="ctr"/>
                      <a:r>
                        <a:rPr lang="en-US" sz="800" u="none" strike="noStrike" dirty="0">
                          <a:effectLst/>
                          <a:latin typeface="+mn-lt"/>
                        </a:rPr>
                        <a:t>00</a:t>
                      </a:r>
                      <a:endParaRPr lang="en-US" sz="800" b="0" i="0" u="none" strike="noStrike" dirty="0">
                        <a:solidFill>
                          <a:srgbClr val="000000"/>
                        </a:solidFill>
                        <a:effectLst/>
                        <a:latin typeface="+mn-lt"/>
                        <a:ea typeface="等线" panose="02010600030101010101" pitchFamily="2" charset="-122"/>
                      </a:endParaRPr>
                    </a:p>
                  </a:txBody>
                  <a:tcPr marL="9525" marR="9525" marT="9525" marB="0" anchor="ctr"/>
                </a:tc>
                <a:tc>
                  <a:txBody>
                    <a:bodyPr/>
                    <a:lstStyle/>
                    <a:p>
                      <a:pPr algn="ctr" fontAlgn="ctr"/>
                      <a:r>
                        <a:rPr lang="en-US" sz="800" b="0" i="0" u="none" strike="noStrike" dirty="0">
                          <a:solidFill>
                            <a:srgbClr val="000000"/>
                          </a:solidFill>
                          <a:effectLst/>
                          <a:latin typeface="+mn-lt"/>
                          <a:ea typeface="等线" panose="02010600030101010101" pitchFamily="2" charset="-122"/>
                        </a:rPr>
                        <a:t>00</a:t>
                      </a:r>
                    </a:p>
                  </a:txBody>
                  <a:tcPr marL="9525" marR="9525" marT="9525" marB="0" anchor="ctr"/>
                </a:tc>
                <a:tc>
                  <a:txBody>
                    <a:bodyPr/>
                    <a:lstStyle/>
                    <a:p>
                      <a:pPr algn="ctr" fontAlgn="ctr"/>
                      <a:r>
                        <a:rPr lang="en-US" altLang="zh-CN" sz="800" u="none" strike="noStrike" dirty="0">
                          <a:effectLst/>
                          <a:latin typeface="+mn-lt"/>
                        </a:rPr>
                        <a:t>XX</a:t>
                      </a:r>
                      <a:endParaRPr lang="en-US" sz="800" b="0" i="0" u="none" strike="noStrike" dirty="0">
                        <a:solidFill>
                          <a:srgbClr val="000000"/>
                        </a:solidFill>
                        <a:effectLst/>
                        <a:latin typeface="+mn-lt"/>
                        <a:ea typeface="等线" panose="02010600030101010101" pitchFamily="2" charset="-122"/>
                      </a:endParaRPr>
                    </a:p>
                  </a:txBody>
                  <a:tcPr marL="9525" marR="9525" marT="9525" marB="0" anchor="ctr"/>
                </a:tc>
                <a:tc>
                  <a:txBody>
                    <a:bodyPr/>
                    <a:lstStyle/>
                    <a:p>
                      <a:pPr algn="ctr" fontAlgn="ctr"/>
                      <a:r>
                        <a:rPr lang="en-US" altLang="zh-CN" sz="800" u="none" strike="noStrike" dirty="0">
                          <a:effectLst/>
                          <a:latin typeface="+mn-lt"/>
                        </a:rPr>
                        <a:t>XX</a:t>
                      </a:r>
                      <a:endParaRPr lang="en-US" sz="800" b="0" i="0" u="none" strike="noStrike" dirty="0">
                        <a:solidFill>
                          <a:srgbClr val="000000"/>
                        </a:solidFill>
                        <a:effectLst/>
                        <a:latin typeface="+mn-lt"/>
                        <a:ea typeface="等线" panose="02010600030101010101" pitchFamily="2" charset="-122"/>
                      </a:endParaRPr>
                    </a:p>
                  </a:txBody>
                  <a:tcPr marL="9525" marR="9525" marT="9525" marB="0" anchor="ctr"/>
                </a:tc>
                <a:extLst>
                  <a:ext uri="{0D108BD9-81ED-4DB2-BD59-A6C34878D82A}">
                    <a16:rowId xmlns:a16="http://schemas.microsoft.com/office/drawing/2014/main" val="718423251"/>
                  </a:ext>
                </a:extLst>
              </a:tr>
            </a:tbl>
          </a:graphicData>
        </a:graphic>
      </p:graphicFrame>
      <p:graphicFrame>
        <p:nvGraphicFramePr>
          <p:cNvPr id="14" name="表格 13">
            <a:extLst>
              <a:ext uri="{FF2B5EF4-FFF2-40B4-BE49-F238E27FC236}">
                <a16:creationId xmlns:a16="http://schemas.microsoft.com/office/drawing/2014/main" id="{E194B6C0-9EBE-43DE-990A-13B3517502D8}"/>
              </a:ext>
            </a:extLst>
          </p:cNvPr>
          <p:cNvGraphicFramePr>
            <a:graphicFrameLocks noGrp="1"/>
          </p:cNvGraphicFramePr>
          <p:nvPr>
            <p:extLst>
              <p:ext uri="{D42A27DB-BD31-4B8C-83A1-F6EECF244321}">
                <p14:modId xmlns:p14="http://schemas.microsoft.com/office/powerpoint/2010/main" val="2997235078"/>
              </p:ext>
            </p:extLst>
          </p:nvPr>
        </p:nvGraphicFramePr>
        <p:xfrm>
          <a:off x="1012123" y="2246546"/>
          <a:ext cx="5648024" cy="455075"/>
        </p:xfrm>
        <a:graphic>
          <a:graphicData uri="http://schemas.openxmlformats.org/drawingml/2006/table">
            <a:tbl>
              <a:tblPr>
                <a:tableStyleId>{5C22544A-7EE6-4342-B048-85BDC9FD1C3A}</a:tableStyleId>
              </a:tblPr>
              <a:tblGrid>
                <a:gridCol w="706003">
                  <a:extLst>
                    <a:ext uri="{9D8B030D-6E8A-4147-A177-3AD203B41FA5}">
                      <a16:colId xmlns:a16="http://schemas.microsoft.com/office/drawing/2014/main" val="685198390"/>
                    </a:ext>
                  </a:extLst>
                </a:gridCol>
                <a:gridCol w="706003">
                  <a:extLst>
                    <a:ext uri="{9D8B030D-6E8A-4147-A177-3AD203B41FA5}">
                      <a16:colId xmlns:a16="http://schemas.microsoft.com/office/drawing/2014/main" val="3791440737"/>
                    </a:ext>
                  </a:extLst>
                </a:gridCol>
                <a:gridCol w="706003">
                  <a:extLst>
                    <a:ext uri="{9D8B030D-6E8A-4147-A177-3AD203B41FA5}">
                      <a16:colId xmlns:a16="http://schemas.microsoft.com/office/drawing/2014/main" val="184740458"/>
                    </a:ext>
                  </a:extLst>
                </a:gridCol>
                <a:gridCol w="706003">
                  <a:extLst>
                    <a:ext uri="{9D8B030D-6E8A-4147-A177-3AD203B41FA5}">
                      <a16:colId xmlns:a16="http://schemas.microsoft.com/office/drawing/2014/main" val="2530010340"/>
                    </a:ext>
                  </a:extLst>
                </a:gridCol>
                <a:gridCol w="706003">
                  <a:extLst>
                    <a:ext uri="{9D8B030D-6E8A-4147-A177-3AD203B41FA5}">
                      <a16:colId xmlns:a16="http://schemas.microsoft.com/office/drawing/2014/main" val="3402305192"/>
                    </a:ext>
                  </a:extLst>
                </a:gridCol>
                <a:gridCol w="706003">
                  <a:extLst>
                    <a:ext uri="{9D8B030D-6E8A-4147-A177-3AD203B41FA5}">
                      <a16:colId xmlns:a16="http://schemas.microsoft.com/office/drawing/2014/main" val="368747288"/>
                    </a:ext>
                  </a:extLst>
                </a:gridCol>
                <a:gridCol w="706003">
                  <a:extLst>
                    <a:ext uri="{9D8B030D-6E8A-4147-A177-3AD203B41FA5}">
                      <a16:colId xmlns:a16="http://schemas.microsoft.com/office/drawing/2014/main" val="2636415253"/>
                    </a:ext>
                  </a:extLst>
                </a:gridCol>
                <a:gridCol w="706003">
                  <a:extLst>
                    <a:ext uri="{9D8B030D-6E8A-4147-A177-3AD203B41FA5}">
                      <a16:colId xmlns:a16="http://schemas.microsoft.com/office/drawing/2014/main" val="3073731525"/>
                    </a:ext>
                  </a:extLst>
                </a:gridCol>
              </a:tblGrid>
              <a:tr h="201710">
                <a:tc>
                  <a:txBody>
                    <a:bodyPr/>
                    <a:lstStyle/>
                    <a:p>
                      <a:pPr algn="ctr" fontAlgn="ctr"/>
                      <a:r>
                        <a:rPr lang="zh-CN" altLang="en-US" sz="800" u="none" strike="noStrike" dirty="0">
                          <a:solidFill>
                            <a:schemeClr val="bg1"/>
                          </a:solidFill>
                          <a:effectLst/>
                          <a:latin typeface="+mn-lt"/>
                        </a:rPr>
                        <a:t>从站地址</a:t>
                      </a:r>
                      <a:endParaRPr lang="zh-CN" altLang="en-US" sz="800" b="0" i="0" u="none" strike="noStrike" dirty="0">
                        <a:solidFill>
                          <a:schemeClr val="bg1"/>
                        </a:solidFill>
                        <a:effectLst/>
                        <a:latin typeface="+mn-lt"/>
                        <a:ea typeface="等线" panose="02010600030101010101" pitchFamily="2" charset="-122"/>
                      </a:endParaRPr>
                    </a:p>
                  </a:txBody>
                  <a:tcPr marL="9525" marR="9525" marT="9525" marB="0" anchor="ctr">
                    <a:solidFill>
                      <a:srgbClr val="FF8607"/>
                    </a:solidFill>
                  </a:tcPr>
                </a:tc>
                <a:tc>
                  <a:txBody>
                    <a:bodyPr/>
                    <a:lstStyle/>
                    <a:p>
                      <a:pPr algn="ctr" fontAlgn="ctr"/>
                      <a:r>
                        <a:rPr lang="zh-CN" altLang="en-US" sz="800" u="none" strike="noStrike" dirty="0">
                          <a:solidFill>
                            <a:schemeClr val="bg1"/>
                          </a:solidFill>
                          <a:effectLst/>
                          <a:latin typeface="+mn-lt"/>
                        </a:rPr>
                        <a:t>功能码</a:t>
                      </a:r>
                      <a:endParaRPr lang="zh-CN" altLang="en-US" sz="800" b="0" i="0" u="none" strike="noStrike" dirty="0">
                        <a:solidFill>
                          <a:schemeClr val="bg1"/>
                        </a:solidFill>
                        <a:effectLst/>
                        <a:latin typeface="+mn-lt"/>
                        <a:ea typeface="等线" panose="02010600030101010101" pitchFamily="2" charset="-122"/>
                      </a:endParaRPr>
                    </a:p>
                  </a:txBody>
                  <a:tcPr marL="9525" marR="9525" marT="9525" marB="0" anchor="ctr">
                    <a:solidFill>
                      <a:srgbClr val="FF8607"/>
                    </a:solidFill>
                  </a:tcPr>
                </a:tc>
                <a:tc gridSpan="2">
                  <a:txBody>
                    <a:bodyPr/>
                    <a:lstStyle/>
                    <a:p>
                      <a:pPr algn="ctr" fontAlgn="ctr"/>
                      <a:r>
                        <a:rPr lang="zh-CN" altLang="en-US" sz="800" u="none" strike="noStrike" dirty="0">
                          <a:solidFill>
                            <a:schemeClr val="bg1"/>
                          </a:solidFill>
                          <a:effectLst/>
                          <a:latin typeface="+mn-lt"/>
                        </a:rPr>
                        <a:t>写入地址</a:t>
                      </a:r>
                      <a:endParaRPr lang="zh-CN" altLang="en-US" sz="800" b="0" i="0" u="none" strike="noStrike" dirty="0">
                        <a:solidFill>
                          <a:schemeClr val="bg1"/>
                        </a:solidFill>
                        <a:effectLst/>
                        <a:latin typeface="+mn-lt"/>
                        <a:ea typeface="等线" panose="02010600030101010101" pitchFamily="2" charset="-122"/>
                      </a:endParaRPr>
                    </a:p>
                  </a:txBody>
                  <a:tcPr marL="9525" marR="9525" marT="9525" marB="0" anchor="ctr">
                    <a:solidFill>
                      <a:srgbClr val="FF8607"/>
                    </a:solidFill>
                  </a:tcPr>
                </a:tc>
                <a:tc hMerge="1">
                  <a:txBody>
                    <a:bodyPr/>
                    <a:lstStyle/>
                    <a:p>
                      <a:endParaRPr lang="zh-CN" altLang="en-US"/>
                    </a:p>
                  </a:txBody>
                  <a:tcPr/>
                </a:tc>
                <a:tc gridSpan="2">
                  <a:txBody>
                    <a:bodyPr/>
                    <a:lstStyle/>
                    <a:p>
                      <a:pPr algn="ctr" fontAlgn="ctr"/>
                      <a:r>
                        <a:rPr lang="zh-CN" altLang="en-US" sz="800" u="none" strike="noStrike" dirty="0">
                          <a:solidFill>
                            <a:schemeClr val="bg1"/>
                          </a:solidFill>
                          <a:effectLst/>
                          <a:latin typeface="+mn-lt"/>
                        </a:rPr>
                        <a:t>写入值</a:t>
                      </a:r>
                      <a:endParaRPr lang="zh-CN" altLang="en-US" sz="800" b="0" i="0" u="none" strike="noStrike" dirty="0">
                        <a:solidFill>
                          <a:schemeClr val="bg1"/>
                        </a:solidFill>
                        <a:effectLst/>
                        <a:latin typeface="+mn-lt"/>
                        <a:ea typeface="等线" panose="02010600030101010101" pitchFamily="2" charset="-122"/>
                      </a:endParaRPr>
                    </a:p>
                  </a:txBody>
                  <a:tcPr marL="9525" marR="9525" marT="9525" marB="0" anchor="ctr">
                    <a:solidFill>
                      <a:srgbClr val="FF8607"/>
                    </a:solidFill>
                  </a:tcPr>
                </a:tc>
                <a:tc hMerge="1">
                  <a:txBody>
                    <a:bodyPr/>
                    <a:lstStyle/>
                    <a:p>
                      <a:endParaRPr lang="zh-CN" altLang="en-US"/>
                    </a:p>
                  </a:txBody>
                  <a:tcPr/>
                </a:tc>
                <a:tc gridSpan="2">
                  <a:txBody>
                    <a:bodyPr/>
                    <a:lstStyle/>
                    <a:p>
                      <a:pPr algn="ctr" fontAlgn="ctr"/>
                      <a:r>
                        <a:rPr lang="en-US" sz="800" u="none" strike="noStrike" dirty="0">
                          <a:solidFill>
                            <a:schemeClr val="bg1"/>
                          </a:solidFill>
                          <a:effectLst/>
                          <a:latin typeface="+mn-lt"/>
                        </a:rPr>
                        <a:t>CRC</a:t>
                      </a:r>
                      <a:endParaRPr lang="en-US" sz="800" b="0" i="0" u="none" strike="noStrike" dirty="0">
                        <a:solidFill>
                          <a:schemeClr val="bg1"/>
                        </a:solidFill>
                        <a:effectLst/>
                        <a:latin typeface="+mn-lt"/>
                        <a:ea typeface="等线" panose="02010600030101010101" pitchFamily="2" charset="-122"/>
                      </a:endParaRPr>
                    </a:p>
                  </a:txBody>
                  <a:tcPr marL="9525" marR="9525" marT="9525" marB="0" anchor="ctr">
                    <a:solidFill>
                      <a:srgbClr val="FF8607"/>
                    </a:solidFill>
                  </a:tcPr>
                </a:tc>
                <a:tc hMerge="1">
                  <a:txBody>
                    <a:bodyPr/>
                    <a:lstStyle/>
                    <a:p>
                      <a:endParaRPr lang="zh-CN" altLang="en-US"/>
                    </a:p>
                  </a:txBody>
                  <a:tcPr/>
                </a:tc>
                <a:extLst>
                  <a:ext uri="{0D108BD9-81ED-4DB2-BD59-A6C34878D82A}">
                    <a16:rowId xmlns:a16="http://schemas.microsoft.com/office/drawing/2014/main" val="1983754674"/>
                  </a:ext>
                </a:extLst>
              </a:tr>
              <a:tr h="201710">
                <a:tc>
                  <a:txBody>
                    <a:bodyPr/>
                    <a:lstStyle/>
                    <a:p>
                      <a:pPr algn="ctr" fontAlgn="ctr"/>
                      <a:r>
                        <a:rPr lang="en-US" sz="800" u="none" strike="noStrike" dirty="0">
                          <a:effectLst/>
                          <a:latin typeface="+mn-lt"/>
                        </a:rPr>
                        <a:t>01</a:t>
                      </a:r>
                      <a:endParaRPr lang="en-US" sz="800" b="0" i="0" u="none" strike="noStrike" dirty="0">
                        <a:solidFill>
                          <a:srgbClr val="000000"/>
                        </a:solidFill>
                        <a:effectLst/>
                        <a:latin typeface="+mn-lt"/>
                        <a:ea typeface="等线" panose="02010600030101010101" pitchFamily="2" charset="-122"/>
                      </a:endParaRPr>
                    </a:p>
                  </a:txBody>
                  <a:tcPr marL="9525" marR="9525" marT="9525" marB="0" anchor="ctr"/>
                </a:tc>
                <a:tc>
                  <a:txBody>
                    <a:bodyPr/>
                    <a:lstStyle/>
                    <a:p>
                      <a:pPr algn="ctr" fontAlgn="ctr"/>
                      <a:r>
                        <a:rPr lang="en-US" sz="800" u="none" strike="noStrike" dirty="0">
                          <a:effectLst/>
                          <a:latin typeface="+mn-lt"/>
                        </a:rPr>
                        <a:t>05</a:t>
                      </a:r>
                      <a:endParaRPr lang="en-US" sz="800" b="0" i="0" u="none" strike="noStrike" dirty="0">
                        <a:solidFill>
                          <a:srgbClr val="000000"/>
                        </a:solidFill>
                        <a:effectLst/>
                        <a:latin typeface="+mn-lt"/>
                        <a:ea typeface="等线" panose="02010600030101010101" pitchFamily="2" charset="-122"/>
                      </a:endParaRPr>
                    </a:p>
                  </a:txBody>
                  <a:tcPr marL="9525" marR="9525" marT="9525" marB="0" anchor="ctr"/>
                </a:tc>
                <a:tc>
                  <a:txBody>
                    <a:bodyPr/>
                    <a:lstStyle/>
                    <a:p>
                      <a:pPr algn="ctr" fontAlgn="ctr"/>
                      <a:r>
                        <a:rPr lang="en-US" sz="800" u="none" strike="noStrike" dirty="0">
                          <a:effectLst/>
                          <a:latin typeface="+mn-lt"/>
                        </a:rPr>
                        <a:t>00</a:t>
                      </a:r>
                      <a:r>
                        <a:rPr lang="zh-CN" altLang="en-US" sz="800" u="none" strike="noStrike" dirty="0">
                          <a:effectLst/>
                          <a:latin typeface="+mn-lt"/>
                        </a:rPr>
                        <a:t>（</a:t>
                      </a:r>
                      <a:r>
                        <a:rPr lang="en-US" altLang="zh-CN" sz="800" u="none" strike="noStrike" dirty="0">
                          <a:effectLst/>
                          <a:latin typeface="+mn-lt"/>
                        </a:rPr>
                        <a:t>Hi</a:t>
                      </a:r>
                      <a:r>
                        <a:rPr lang="zh-CN" altLang="en-US" sz="800" u="none" strike="noStrike" dirty="0">
                          <a:effectLst/>
                          <a:latin typeface="+mn-lt"/>
                        </a:rPr>
                        <a:t>）</a:t>
                      </a:r>
                      <a:endParaRPr lang="en-US" sz="800" b="0" i="0" u="none" strike="noStrike" dirty="0">
                        <a:solidFill>
                          <a:srgbClr val="000000"/>
                        </a:solidFill>
                        <a:effectLst/>
                        <a:latin typeface="+mn-lt"/>
                        <a:ea typeface="等线" panose="02010600030101010101" pitchFamily="2" charset="-122"/>
                      </a:endParaRPr>
                    </a:p>
                  </a:txBody>
                  <a:tcPr marL="9525" marR="9525" marT="9525" marB="0" anchor="ctr"/>
                </a:tc>
                <a:tc>
                  <a:txBody>
                    <a:bodyPr/>
                    <a:lstStyle/>
                    <a:p>
                      <a:pPr algn="ctr" fontAlgn="ctr"/>
                      <a:r>
                        <a:rPr lang="en-US" sz="800" u="none" strike="noStrike" dirty="0">
                          <a:effectLst/>
                          <a:latin typeface="+mn-lt"/>
                        </a:rPr>
                        <a:t>00</a:t>
                      </a:r>
                      <a:r>
                        <a:rPr lang="zh-CN" altLang="en-US" sz="800" u="none" strike="noStrike" dirty="0">
                          <a:effectLst/>
                          <a:latin typeface="+mn-lt"/>
                        </a:rPr>
                        <a:t>（</a:t>
                      </a:r>
                      <a:r>
                        <a:rPr lang="en-US" altLang="zh-CN" sz="800" u="none" strike="noStrike" dirty="0">
                          <a:effectLst/>
                          <a:latin typeface="+mn-lt"/>
                        </a:rPr>
                        <a:t>Lo</a:t>
                      </a:r>
                      <a:r>
                        <a:rPr lang="zh-CN" altLang="en-US" sz="800" u="none" strike="noStrike" dirty="0">
                          <a:effectLst/>
                          <a:latin typeface="+mn-lt"/>
                        </a:rPr>
                        <a:t>）</a:t>
                      </a:r>
                      <a:endParaRPr lang="en-US" sz="800" b="0" i="0" u="none" strike="noStrike" dirty="0">
                        <a:solidFill>
                          <a:srgbClr val="000000"/>
                        </a:solidFill>
                        <a:effectLst/>
                        <a:latin typeface="+mn-lt"/>
                        <a:ea typeface="等线" panose="02010600030101010101" pitchFamily="2" charset="-122"/>
                      </a:endParaRPr>
                    </a:p>
                  </a:txBody>
                  <a:tcPr marL="9525" marR="9525" marT="9525" marB="0" anchor="ctr"/>
                </a:tc>
                <a:tc>
                  <a:txBody>
                    <a:bodyPr/>
                    <a:lstStyle/>
                    <a:p>
                      <a:pPr algn="ctr" fontAlgn="ctr"/>
                      <a:r>
                        <a:rPr lang="en-US" altLang="zh-CN" sz="800" u="none" strike="noStrike" dirty="0">
                          <a:effectLst/>
                          <a:latin typeface="+mn-lt"/>
                        </a:rPr>
                        <a:t>FF</a:t>
                      </a:r>
                      <a:r>
                        <a:rPr lang="zh-CN" altLang="en-US" sz="800" u="none" strike="noStrike" dirty="0">
                          <a:effectLst/>
                          <a:latin typeface="+mn-lt"/>
                        </a:rPr>
                        <a:t>（</a:t>
                      </a:r>
                      <a:r>
                        <a:rPr lang="en-US" altLang="zh-CN" sz="800" u="none" strike="noStrike" dirty="0">
                          <a:effectLst/>
                          <a:latin typeface="+mn-lt"/>
                        </a:rPr>
                        <a:t>Hi</a:t>
                      </a:r>
                      <a:r>
                        <a:rPr lang="zh-CN" altLang="en-US" sz="800" u="none" strike="noStrike" dirty="0">
                          <a:effectLst/>
                          <a:latin typeface="+mn-lt"/>
                        </a:rPr>
                        <a:t>）</a:t>
                      </a:r>
                      <a:r>
                        <a:rPr lang="en-US" altLang="zh-CN" sz="800" u="none" strike="noStrike" dirty="0">
                          <a:effectLst/>
                          <a:latin typeface="+mn-lt"/>
                        </a:rPr>
                        <a:t>/00</a:t>
                      </a:r>
                      <a:r>
                        <a:rPr lang="zh-CN" altLang="en-US" sz="800" u="none" strike="noStrike" dirty="0">
                          <a:effectLst/>
                          <a:latin typeface="+mn-lt"/>
                        </a:rPr>
                        <a:t>（</a:t>
                      </a:r>
                      <a:r>
                        <a:rPr lang="en-US" altLang="zh-CN" sz="800" u="none" strike="noStrike" dirty="0">
                          <a:effectLst/>
                          <a:latin typeface="+mn-lt"/>
                        </a:rPr>
                        <a:t>Hi</a:t>
                      </a:r>
                      <a:r>
                        <a:rPr lang="zh-CN" altLang="en-US" sz="800" u="none" strike="noStrike" dirty="0">
                          <a:effectLst/>
                          <a:latin typeface="+mn-lt"/>
                        </a:rPr>
                        <a:t>）</a:t>
                      </a:r>
                      <a:endParaRPr lang="en-US" sz="800" b="0" i="0" u="none" strike="noStrike" dirty="0">
                        <a:solidFill>
                          <a:srgbClr val="000000"/>
                        </a:solidFill>
                        <a:effectLst/>
                        <a:latin typeface="+mn-lt"/>
                        <a:ea typeface="等线" panose="02010600030101010101" pitchFamily="2" charset="-122"/>
                      </a:endParaRPr>
                    </a:p>
                  </a:txBody>
                  <a:tcPr marL="9525" marR="9525" marT="9525" marB="0" anchor="ctr"/>
                </a:tc>
                <a:tc>
                  <a:txBody>
                    <a:bodyPr/>
                    <a:lstStyle/>
                    <a:p>
                      <a:pPr algn="ctr" fontAlgn="ctr"/>
                      <a:r>
                        <a:rPr lang="en-US" sz="800" u="none" strike="noStrike" dirty="0">
                          <a:effectLst/>
                          <a:latin typeface="+mn-lt"/>
                        </a:rPr>
                        <a:t>00</a:t>
                      </a:r>
                      <a:r>
                        <a:rPr lang="zh-CN" altLang="en-US" sz="800" u="none" strike="noStrike" dirty="0">
                          <a:effectLst/>
                          <a:latin typeface="+mn-lt"/>
                        </a:rPr>
                        <a:t>（</a:t>
                      </a:r>
                      <a:r>
                        <a:rPr lang="en-US" altLang="zh-CN" sz="800" u="none" strike="noStrike" dirty="0">
                          <a:effectLst/>
                          <a:latin typeface="+mn-lt"/>
                        </a:rPr>
                        <a:t>Lo</a:t>
                      </a:r>
                      <a:r>
                        <a:rPr lang="zh-CN" altLang="en-US" sz="800" u="none" strike="noStrike" dirty="0">
                          <a:effectLst/>
                          <a:latin typeface="+mn-lt"/>
                        </a:rPr>
                        <a:t>）</a:t>
                      </a:r>
                      <a:endParaRPr lang="en-US" sz="800" b="0" i="0" u="none" strike="noStrike" dirty="0">
                        <a:solidFill>
                          <a:srgbClr val="000000"/>
                        </a:solidFill>
                        <a:effectLst/>
                        <a:latin typeface="+mn-lt"/>
                        <a:ea typeface="等线" panose="02010600030101010101" pitchFamily="2" charset="-122"/>
                      </a:endParaRPr>
                    </a:p>
                  </a:txBody>
                  <a:tcPr marL="9525" marR="9525" marT="9525" marB="0" anchor="ctr"/>
                </a:tc>
                <a:tc>
                  <a:txBody>
                    <a:bodyPr/>
                    <a:lstStyle/>
                    <a:p>
                      <a:pPr algn="ctr" fontAlgn="ctr"/>
                      <a:r>
                        <a:rPr lang="en-US" altLang="zh-CN" sz="800" u="none" strike="noStrike" dirty="0">
                          <a:effectLst/>
                          <a:latin typeface="+mn-lt"/>
                        </a:rPr>
                        <a:t>XX</a:t>
                      </a:r>
                      <a:endParaRPr lang="en-US" sz="800" b="0" i="0" u="none" strike="noStrike" dirty="0">
                        <a:solidFill>
                          <a:srgbClr val="000000"/>
                        </a:solidFill>
                        <a:effectLst/>
                        <a:latin typeface="+mn-lt"/>
                        <a:ea typeface="等线" panose="02010600030101010101" pitchFamily="2" charset="-122"/>
                      </a:endParaRPr>
                    </a:p>
                  </a:txBody>
                  <a:tcPr marL="9525" marR="9525" marT="9525" marB="0" anchor="ctr"/>
                </a:tc>
                <a:tc>
                  <a:txBody>
                    <a:bodyPr/>
                    <a:lstStyle/>
                    <a:p>
                      <a:pPr algn="ctr" fontAlgn="ctr"/>
                      <a:r>
                        <a:rPr lang="en-US" altLang="zh-CN" sz="800" u="none" strike="noStrike" dirty="0">
                          <a:effectLst/>
                          <a:latin typeface="+mn-lt"/>
                        </a:rPr>
                        <a:t>XX</a:t>
                      </a:r>
                      <a:endParaRPr lang="en-US" sz="800" b="0" i="0" u="none" strike="noStrike" dirty="0">
                        <a:solidFill>
                          <a:srgbClr val="000000"/>
                        </a:solidFill>
                        <a:effectLst/>
                        <a:latin typeface="+mn-lt"/>
                        <a:ea typeface="等线" panose="02010600030101010101" pitchFamily="2" charset="-122"/>
                      </a:endParaRPr>
                    </a:p>
                  </a:txBody>
                  <a:tcPr marL="9525" marR="9525" marT="9525" marB="0" anchor="ctr"/>
                </a:tc>
                <a:extLst>
                  <a:ext uri="{0D108BD9-81ED-4DB2-BD59-A6C34878D82A}">
                    <a16:rowId xmlns:a16="http://schemas.microsoft.com/office/drawing/2014/main" val="718423251"/>
                  </a:ext>
                </a:extLst>
              </a:tr>
            </a:tbl>
          </a:graphicData>
        </a:graphic>
      </p:graphicFrame>
      <p:graphicFrame>
        <p:nvGraphicFramePr>
          <p:cNvPr id="15" name="表格 14">
            <a:extLst>
              <a:ext uri="{FF2B5EF4-FFF2-40B4-BE49-F238E27FC236}">
                <a16:creationId xmlns:a16="http://schemas.microsoft.com/office/drawing/2014/main" id="{C4A52C41-DA2D-463F-93DA-4E0FC0BB71FE}"/>
              </a:ext>
            </a:extLst>
          </p:cNvPr>
          <p:cNvGraphicFramePr>
            <a:graphicFrameLocks noGrp="1"/>
          </p:cNvGraphicFramePr>
          <p:nvPr>
            <p:extLst>
              <p:ext uri="{D42A27DB-BD31-4B8C-83A1-F6EECF244321}">
                <p14:modId xmlns:p14="http://schemas.microsoft.com/office/powerpoint/2010/main" val="3796013922"/>
              </p:ext>
            </p:extLst>
          </p:nvPr>
        </p:nvGraphicFramePr>
        <p:xfrm>
          <a:off x="1012123" y="3363805"/>
          <a:ext cx="7736168" cy="403420"/>
        </p:xfrm>
        <a:graphic>
          <a:graphicData uri="http://schemas.openxmlformats.org/drawingml/2006/table">
            <a:tbl>
              <a:tblPr>
                <a:tableStyleId>{5C22544A-7EE6-4342-B048-85BDC9FD1C3A}</a:tableStyleId>
              </a:tblPr>
              <a:tblGrid>
                <a:gridCol w="703288">
                  <a:extLst>
                    <a:ext uri="{9D8B030D-6E8A-4147-A177-3AD203B41FA5}">
                      <a16:colId xmlns:a16="http://schemas.microsoft.com/office/drawing/2014/main" val="685198390"/>
                    </a:ext>
                  </a:extLst>
                </a:gridCol>
                <a:gridCol w="703288">
                  <a:extLst>
                    <a:ext uri="{9D8B030D-6E8A-4147-A177-3AD203B41FA5}">
                      <a16:colId xmlns:a16="http://schemas.microsoft.com/office/drawing/2014/main" val="3791440737"/>
                    </a:ext>
                  </a:extLst>
                </a:gridCol>
                <a:gridCol w="703288">
                  <a:extLst>
                    <a:ext uri="{9D8B030D-6E8A-4147-A177-3AD203B41FA5}">
                      <a16:colId xmlns:a16="http://schemas.microsoft.com/office/drawing/2014/main" val="184740458"/>
                    </a:ext>
                  </a:extLst>
                </a:gridCol>
                <a:gridCol w="703288">
                  <a:extLst>
                    <a:ext uri="{9D8B030D-6E8A-4147-A177-3AD203B41FA5}">
                      <a16:colId xmlns:a16="http://schemas.microsoft.com/office/drawing/2014/main" val="3808753279"/>
                    </a:ext>
                  </a:extLst>
                </a:gridCol>
                <a:gridCol w="703288">
                  <a:extLst>
                    <a:ext uri="{9D8B030D-6E8A-4147-A177-3AD203B41FA5}">
                      <a16:colId xmlns:a16="http://schemas.microsoft.com/office/drawing/2014/main" val="3402305192"/>
                    </a:ext>
                  </a:extLst>
                </a:gridCol>
                <a:gridCol w="703288">
                  <a:extLst>
                    <a:ext uri="{9D8B030D-6E8A-4147-A177-3AD203B41FA5}">
                      <a16:colId xmlns:a16="http://schemas.microsoft.com/office/drawing/2014/main" val="3474889362"/>
                    </a:ext>
                  </a:extLst>
                </a:gridCol>
                <a:gridCol w="703288">
                  <a:extLst>
                    <a:ext uri="{9D8B030D-6E8A-4147-A177-3AD203B41FA5}">
                      <a16:colId xmlns:a16="http://schemas.microsoft.com/office/drawing/2014/main" val="3166339978"/>
                    </a:ext>
                  </a:extLst>
                </a:gridCol>
                <a:gridCol w="703288">
                  <a:extLst>
                    <a:ext uri="{9D8B030D-6E8A-4147-A177-3AD203B41FA5}">
                      <a16:colId xmlns:a16="http://schemas.microsoft.com/office/drawing/2014/main" val="368747288"/>
                    </a:ext>
                  </a:extLst>
                </a:gridCol>
                <a:gridCol w="703288">
                  <a:extLst>
                    <a:ext uri="{9D8B030D-6E8A-4147-A177-3AD203B41FA5}">
                      <a16:colId xmlns:a16="http://schemas.microsoft.com/office/drawing/2014/main" val="3912164690"/>
                    </a:ext>
                  </a:extLst>
                </a:gridCol>
                <a:gridCol w="703288">
                  <a:extLst>
                    <a:ext uri="{9D8B030D-6E8A-4147-A177-3AD203B41FA5}">
                      <a16:colId xmlns:a16="http://schemas.microsoft.com/office/drawing/2014/main" val="2636415253"/>
                    </a:ext>
                  </a:extLst>
                </a:gridCol>
                <a:gridCol w="703288">
                  <a:extLst>
                    <a:ext uri="{9D8B030D-6E8A-4147-A177-3AD203B41FA5}">
                      <a16:colId xmlns:a16="http://schemas.microsoft.com/office/drawing/2014/main" val="3073731525"/>
                    </a:ext>
                  </a:extLst>
                </a:gridCol>
              </a:tblGrid>
              <a:tr h="201710">
                <a:tc>
                  <a:txBody>
                    <a:bodyPr/>
                    <a:lstStyle/>
                    <a:p>
                      <a:pPr algn="ctr" fontAlgn="ctr"/>
                      <a:r>
                        <a:rPr lang="zh-CN" altLang="en-US" sz="800" u="none" strike="noStrike" dirty="0">
                          <a:solidFill>
                            <a:schemeClr val="bg1"/>
                          </a:solidFill>
                          <a:effectLst/>
                          <a:latin typeface="+mn-lt"/>
                        </a:rPr>
                        <a:t>从站地址</a:t>
                      </a:r>
                      <a:endParaRPr lang="zh-CN" altLang="en-US" sz="800" b="0" i="0" u="none" strike="noStrike" dirty="0">
                        <a:solidFill>
                          <a:schemeClr val="bg1"/>
                        </a:solidFill>
                        <a:effectLst/>
                        <a:latin typeface="+mn-lt"/>
                        <a:ea typeface="等线" panose="02010600030101010101" pitchFamily="2" charset="-122"/>
                      </a:endParaRPr>
                    </a:p>
                  </a:txBody>
                  <a:tcPr marL="9525" marR="9525" marT="9525" marB="0" anchor="ctr">
                    <a:solidFill>
                      <a:srgbClr val="FF8607"/>
                    </a:solidFill>
                  </a:tcPr>
                </a:tc>
                <a:tc>
                  <a:txBody>
                    <a:bodyPr/>
                    <a:lstStyle/>
                    <a:p>
                      <a:pPr algn="ctr" fontAlgn="ctr"/>
                      <a:r>
                        <a:rPr lang="zh-CN" altLang="en-US" sz="800" u="none" strike="noStrike" dirty="0">
                          <a:solidFill>
                            <a:schemeClr val="bg1"/>
                          </a:solidFill>
                          <a:effectLst/>
                          <a:latin typeface="+mn-lt"/>
                        </a:rPr>
                        <a:t>功能码</a:t>
                      </a:r>
                      <a:endParaRPr lang="zh-CN" altLang="en-US" sz="800" b="0" i="0" u="none" strike="noStrike" dirty="0">
                        <a:solidFill>
                          <a:schemeClr val="bg1"/>
                        </a:solidFill>
                        <a:effectLst/>
                        <a:latin typeface="+mn-lt"/>
                        <a:ea typeface="等线" panose="02010600030101010101" pitchFamily="2" charset="-122"/>
                      </a:endParaRPr>
                    </a:p>
                  </a:txBody>
                  <a:tcPr marL="9525" marR="9525" marT="9525" marB="0" anchor="ctr">
                    <a:solidFill>
                      <a:srgbClr val="FF8607"/>
                    </a:solidFill>
                  </a:tcPr>
                </a:tc>
                <a:tc gridSpan="2">
                  <a:txBody>
                    <a:bodyPr/>
                    <a:lstStyle/>
                    <a:p>
                      <a:pPr algn="ctr" fontAlgn="ctr"/>
                      <a:r>
                        <a:rPr lang="zh-CN" altLang="en-US" sz="800" u="none" strike="noStrike" dirty="0">
                          <a:solidFill>
                            <a:schemeClr val="bg1"/>
                          </a:solidFill>
                          <a:effectLst/>
                          <a:latin typeface="+mn-lt"/>
                        </a:rPr>
                        <a:t>写入地址</a:t>
                      </a:r>
                      <a:endParaRPr lang="zh-CN" altLang="en-US" sz="800" b="0" i="0" u="none" strike="noStrike" dirty="0">
                        <a:solidFill>
                          <a:schemeClr val="bg1"/>
                        </a:solidFill>
                        <a:effectLst/>
                        <a:latin typeface="+mn-lt"/>
                        <a:ea typeface="等线" panose="02010600030101010101" pitchFamily="2" charset="-122"/>
                      </a:endParaRPr>
                    </a:p>
                  </a:txBody>
                  <a:tcPr marL="9525" marR="9525" marT="9525" marB="0" anchor="ctr">
                    <a:solidFill>
                      <a:srgbClr val="FF8607"/>
                    </a:solidFill>
                  </a:tcPr>
                </a:tc>
                <a:tc hMerge="1">
                  <a:txBody>
                    <a:bodyPr/>
                    <a:lstStyle/>
                    <a:p>
                      <a:pPr algn="ctr" fontAlgn="ctr"/>
                      <a:endParaRPr lang="zh-CN" altLang="en-US" sz="600" b="0" i="0" u="none" strike="noStrike" dirty="0">
                        <a:solidFill>
                          <a:schemeClr val="bg1"/>
                        </a:solidFill>
                        <a:effectLst/>
                        <a:latin typeface="等线" panose="02010600030101010101" pitchFamily="2" charset="-122"/>
                        <a:ea typeface="等线" panose="02010600030101010101" pitchFamily="2" charset="-122"/>
                      </a:endParaRPr>
                    </a:p>
                  </a:txBody>
                  <a:tcPr marL="9525" marR="9525" marT="9525" marB="0" anchor="ctr">
                    <a:solidFill>
                      <a:schemeClr val="tx2">
                        <a:lumMod val="40000"/>
                        <a:lumOff val="60000"/>
                      </a:schemeClr>
                    </a:solidFill>
                  </a:tcPr>
                </a:tc>
                <a:tc gridSpan="2">
                  <a:txBody>
                    <a:bodyPr/>
                    <a:lstStyle/>
                    <a:p>
                      <a:pPr algn="ctr" fontAlgn="ctr"/>
                      <a:r>
                        <a:rPr lang="zh-CN" altLang="en-US" sz="800" b="0" i="0" u="none" strike="noStrike" dirty="0">
                          <a:solidFill>
                            <a:schemeClr val="bg1"/>
                          </a:solidFill>
                          <a:effectLst/>
                          <a:latin typeface="+mn-lt"/>
                          <a:ea typeface="等线" panose="02010600030101010101" pitchFamily="2" charset="-122"/>
                        </a:rPr>
                        <a:t>写入数量</a:t>
                      </a:r>
                    </a:p>
                  </a:txBody>
                  <a:tcPr marL="9525" marR="9525" marT="9525" marB="0" anchor="ctr">
                    <a:solidFill>
                      <a:srgbClr val="FF8607"/>
                    </a:solidFill>
                  </a:tcPr>
                </a:tc>
                <a:tc hMerge="1">
                  <a:txBody>
                    <a:bodyPr/>
                    <a:lstStyle/>
                    <a:p>
                      <a:endParaRPr lang="zh-CN" altLang="en-US"/>
                    </a:p>
                  </a:txBody>
                  <a:tcPr/>
                </a:tc>
                <a:tc>
                  <a:txBody>
                    <a:bodyPr/>
                    <a:lstStyle/>
                    <a:p>
                      <a:pPr algn="ctr" fontAlgn="ctr"/>
                      <a:r>
                        <a:rPr lang="zh-CN" altLang="en-US" sz="800" b="0" i="0" u="none" strike="noStrike" dirty="0">
                          <a:solidFill>
                            <a:schemeClr val="bg1"/>
                          </a:solidFill>
                          <a:effectLst/>
                          <a:latin typeface="+mn-lt"/>
                          <a:ea typeface="等线" panose="02010600030101010101" pitchFamily="2" charset="-122"/>
                        </a:rPr>
                        <a:t>字节数</a:t>
                      </a:r>
                    </a:p>
                  </a:txBody>
                  <a:tcPr marL="9525" marR="9525" marT="9525" marB="0" anchor="ctr">
                    <a:solidFill>
                      <a:srgbClr val="FF8607"/>
                    </a:solidFill>
                  </a:tcPr>
                </a:tc>
                <a:tc gridSpan="2">
                  <a:txBody>
                    <a:bodyPr/>
                    <a:lstStyle/>
                    <a:p>
                      <a:pPr algn="ctr"/>
                      <a:r>
                        <a:rPr lang="zh-CN" altLang="en-US" sz="800" dirty="0">
                          <a:solidFill>
                            <a:schemeClr val="bg1"/>
                          </a:solidFill>
                          <a:latin typeface="+mn-lt"/>
                        </a:rPr>
                        <a:t>写</a:t>
                      </a:r>
                      <a:r>
                        <a:rPr lang="zh-CN" altLang="en-US" sz="800" b="0" i="0" u="none" strike="noStrike" kern="1200" baseline="0" dirty="0">
                          <a:solidFill>
                            <a:schemeClr val="bg1"/>
                          </a:solidFill>
                          <a:effectLst/>
                          <a:latin typeface="+mn-lt"/>
                          <a:ea typeface="等线" panose="02010600030101010101" pitchFamily="2" charset="-122"/>
                          <a:cs typeface="+mn-cs"/>
                        </a:rPr>
                        <a:t>入值</a:t>
                      </a:r>
                    </a:p>
                  </a:txBody>
                  <a:tcPr marL="9525" marR="9525" marT="9525" marB="0" anchor="ctr">
                    <a:solidFill>
                      <a:srgbClr val="FF8607"/>
                    </a:solidFill>
                  </a:tcPr>
                </a:tc>
                <a:tc hMerge="1">
                  <a:txBody>
                    <a:bodyPr/>
                    <a:lstStyle/>
                    <a:p>
                      <a:endParaRPr lang="zh-CN" altLang="en-US"/>
                    </a:p>
                  </a:txBody>
                  <a:tcPr/>
                </a:tc>
                <a:tc gridSpan="2">
                  <a:txBody>
                    <a:bodyPr/>
                    <a:lstStyle/>
                    <a:p>
                      <a:pPr algn="ctr" fontAlgn="ctr"/>
                      <a:r>
                        <a:rPr lang="en-US" sz="800" u="none" strike="noStrike" dirty="0">
                          <a:solidFill>
                            <a:schemeClr val="bg1"/>
                          </a:solidFill>
                          <a:effectLst/>
                          <a:latin typeface="+mn-lt"/>
                        </a:rPr>
                        <a:t>CRC</a:t>
                      </a:r>
                      <a:endParaRPr lang="en-US" sz="800" b="0" i="0" u="none" strike="noStrike" dirty="0">
                        <a:solidFill>
                          <a:schemeClr val="bg1"/>
                        </a:solidFill>
                        <a:effectLst/>
                        <a:latin typeface="+mn-lt"/>
                        <a:ea typeface="等线" panose="02010600030101010101" pitchFamily="2" charset="-122"/>
                      </a:endParaRPr>
                    </a:p>
                  </a:txBody>
                  <a:tcPr marL="9525" marR="9525" marT="9525" marB="0" anchor="ctr">
                    <a:solidFill>
                      <a:srgbClr val="FF8607"/>
                    </a:solidFill>
                  </a:tcPr>
                </a:tc>
                <a:tc hMerge="1">
                  <a:txBody>
                    <a:bodyPr/>
                    <a:lstStyle/>
                    <a:p>
                      <a:endParaRPr lang="zh-CN" altLang="en-US"/>
                    </a:p>
                  </a:txBody>
                  <a:tcPr/>
                </a:tc>
                <a:extLst>
                  <a:ext uri="{0D108BD9-81ED-4DB2-BD59-A6C34878D82A}">
                    <a16:rowId xmlns:a16="http://schemas.microsoft.com/office/drawing/2014/main" val="1983754674"/>
                  </a:ext>
                </a:extLst>
              </a:tr>
              <a:tr h="201710">
                <a:tc>
                  <a:txBody>
                    <a:bodyPr/>
                    <a:lstStyle/>
                    <a:p>
                      <a:pPr algn="ctr" fontAlgn="ctr"/>
                      <a:r>
                        <a:rPr lang="en-US" sz="800" u="none" strike="noStrike" dirty="0">
                          <a:effectLst/>
                          <a:latin typeface="+mn-lt"/>
                        </a:rPr>
                        <a:t>01</a:t>
                      </a:r>
                      <a:endParaRPr lang="en-US" sz="800" b="0" i="0" u="none" strike="noStrike" dirty="0">
                        <a:solidFill>
                          <a:srgbClr val="000000"/>
                        </a:solidFill>
                        <a:effectLst/>
                        <a:latin typeface="+mn-lt"/>
                        <a:ea typeface="等线" panose="02010600030101010101" pitchFamily="2" charset="-122"/>
                      </a:endParaRPr>
                    </a:p>
                  </a:txBody>
                  <a:tcPr marL="9525" marR="9525" marT="9525" marB="0" anchor="ctr"/>
                </a:tc>
                <a:tc>
                  <a:txBody>
                    <a:bodyPr/>
                    <a:lstStyle/>
                    <a:p>
                      <a:pPr algn="ctr" fontAlgn="ctr"/>
                      <a:r>
                        <a:rPr lang="en-US" sz="800" u="none" strike="noStrike" dirty="0">
                          <a:effectLst/>
                          <a:latin typeface="+mn-lt"/>
                        </a:rPr>
                        <a:t>0F</a:t>
                      </a:r>
                      <a:endParaRPr lang="en-US" sz="800" b="0" i="0" u="none" strike="noStrike" dirty="0">
                        <a:solidFill>
                          <a:srgbClr val="000000"/>
                        </a:solidFill>
                        <a:effectLst/>
                        <a:latin typeface="+mn-lt"/>
                        <a:ea typeface="等线" panose="02010600030101010101" pitchFamily="2" charset="-122"/>
                      </a:endParaRPr>
                    </a:p>
                  </a:txBody>
                  <a:tcPr marL="9525" marR="9525" marT="9525" marB="0" anchor="ctr"/>
                </a:tc>
                <a:tc>
                  <a:txBody>
                    <a:bodyPr/>
                    <a:lstStyle/>
                    <a:p>
                      <a:pPr algn="ctr" fontAlgn="ctr"/>
                      <a:r>
                        <a:rPr lang="en-US" sz="800" u="none" strike="noStrike" dirty="0">
                          <a:effectLst/>
                          <a:latin typeface="+mn-lt"/>
                        </a:rPr>
                        <a:t>00</a:t>
                      </a:r>
                      <a:r>
                        <a:rPr lang="zh-CN" altLang="en-US" sz="800" u="none" strike="noStrike" dirty="0">
                          <a:effectLst/>
                          <a:latin typeface="+mn-lt"/>
                        </a:rPr>
                        <a:t>（</a:t>
                      </a:r>
                      <a:r>
                        <a:rPr lang="en-US" altLang="zh-CN" sz="800" u="none" strike="noStrike" dirty="0">
                          <a:effectLst/>
                          <a:latin typeface="+mn-lt"/>
                        </a:rPr>
                        <a:t>Hi</a:t>
                      </a:r>
                      <a:r>
                        <a:rPr lang="zh-CN" altLang="en-US" sz="800" u="none" strike="noStrike" dirty="0">
                          <a:effectLst/>
                          <a:latin typeface="+mn-lt"/>
                        </a:rPr>
                        <a:t>）</a:t>
                      </a:r>
                      <a:endParaRPr lang="en-US" sz="800" b="0" i="0" u="none" strike="noStrike" dirty="0">
                        <a:solidFill>
                          <a:srgbClr val="000000"/>
                        </a:solidFill>
                        <a:effectLst/>
                        <a:latin typeface="+mn-lt"/>
                        <a:ea typeface="等线" panose="02010600030101010101" pitchFamily="2" charset="-122"/>
                      </a:endParaRPr>
                    </a:p>
                  </a:txBody>
                  <a:tcPr marL="9525" marR="9525" marT="9525" marB="0" anchor="ctr"/>
                </a:tc>
                <a:tc>
                  <a:txBody>
                    <a:bodyPr/>
                    <a:lstStyle/>
                    <a:p>
                      <a:r>
                        <a:rPr lang="en-US" sz="800" u="none" strike="noStrike" dirty="0">
                          <a:effectLst/>
                          <a:latin typeface="+mn-lt"/>
                        </a:rPr>
                        <a:t>00</a:t>
                      </a:r>
                      <a:r>
                        <a:rPr lang="zh-CN" altLang="en-US" sz="800" u="none" strike="noStrike" dirty="0">
                          <a:effectLst/>
                          <a:latin typeface="+mn-lt"/>
                        </a:rPr>
                        <a:t>（</a:t>
                      </a:r>
                      <a:r>
                        <a:rPr lang="en-US" altLang="zh-CN" sz="800" u="none" strike="noStrike" dirty="0">
                          <a:effectLst/>
                          <a:latin typeface="+mn-lt"/>
                        </a:rPr>
                        <a:t>Lo</a:t>
                      </a:r>
                      <a:r>
                        <a:rPr lang="zh-CN" altLang="en-US" sz="800" u="none" strike="noStrike" dirty="0">
                          <a:effectLst/>
                          <a:latin typeface="+mn-lt"/>
                        </a:rPr>
                        <a:t>）</a:t>
                      </a:r>
                      <a:endParaRPr lang="zh-CN" altLang="en-US" sz="2400" dirty="0">
                        <a:latin typeface="+mn-lt"/>
                      </a:endParaRPr>
                    </a:p>
                  </a:txBody>
                  <a:tcPr marL="9525" marR="9525" marT="9525" marB="0" anchor="ctr"/>
                </a:tc>
                <a:tc>
                  <a:txBody>
                    <a:bodyPr/>
                    <a:lstStyle/>
                    <a:p>
                      <a:pPr algn="ctr" fontAlgn="ctr"/>
                      <a:r>
                        <a:rPr lang="en-US" altLang="zh-CN" sz="800" u="none" strike="noStrike" dirty="0">
                          <a:effectLst/>
                          <a:latin typeface="+mn-lt"/>
                        </a:rPr>
                        <a:t>00</a:t>
                      </a:r>
                      <a:r>
                        <a:rPr lang="zh-CN" altLang="en-US" sz="800" u="none" strike="noStrike" dirty="0">
                          <a:effectLst/>
                          <a:latin typeface="+mn-lt"/>
                        </a:rPr>
                        <a:t>（</a:t>
                      </a:r>
                      <a:r>
                        <a:rPr lang="en-US" altLang="zh-CN" sz="800" u="none" strike="noStrike" dirty="0">
                          <a:effectLst/>
                          <a:latin typeface="+mn-lt"/>
                        </a:rPr>
                        <a:t>Hi</a:t>
                      </a:r>
                      <a:r>
                        <a:rPr lang="zh-CN" altLang="en-US" sz="800" u="none" strike="noStrike" dirty="0">
                          <a:effectLst/>
                          <a:latin typeface="+mn-lt"/>
                        </a:rPr>
                        <a:t>）</a:t>
                      </a:r>
                      <a:endParaRPr lang="en-US" sz="800" b="0" i="0" u="none" strike="noStrike" dirty="0">
                        <a:solidFill>
                          <a:srgbClr val="000000"/>
                        </a:solidFill>
                        <a:effectLst/>
                        <a:latin typeface="+mn-lt"/>
                        <a:ea typeface="等线" panose="02010600030101010101" pitchFamily="2" charset="-122"/>
                      </a:endParaRPr>
                    </a:p>
                  </a:txBody>
                  <a:tcPr marL="9525" marR="9525" marT="9525" marB="0" anchor="ctr"/>
                </a:tc>
                <a:tc>
                  <a:txBody>
                    <a:bodyPr/>
                    <a:lstStyle/>
                    <a:p>
                      <a:pPr algn="ctr" fontAlgn="ctr"/>
                      <a:r>
                        <a:rPr lang="en-US" sz="800" b="0" i="0" u="none" strike="noStrike" dirty="0">
                          <a:solidFill>
                            <a:srgbClr val="000000"/>
                          </a:solidFill>
                          <a:effectLst/>
                          <a:latin typeface="+mn-lt"/>
                          <a:ea typeface="等线" panose="02010600030101010101" pitchFamily="2" charset="-122"/>
                        </a:rPr>
                        <a:t>0</a:t>
                      </a:r>
                      <a:r>
                        <a:rPr lang="en-US" altLang="zh-CN" sz="800" b="0" i="0" u="none" strike="noStrike" dirty="0">
                          <a:solidFill>
                            <a:srgbClr val="000000"/>
                          </a:solidFill>
                          <a:effectLst/>
                          <a:latin typeface="+mn-lt"/>
                          <a:ea typeface="等线" panose="02010600030101010101" pitchFamily="2" charset="-122"/>
                        </a:rPr>
                        <a:t>A</a:t>
                      </a:r>
                      <a:r>
                        <a:rPr lang="zh-CN" altLang="en-US" sz="800" b="0" i="0" u="none" strike="noStrike" dirty="0">
                          <a:solidFill>
                            <a:srgbClr val="000000"/>
                          </a:solidFill>
                          <a:effectLst/>
                          <a:latin typeface="+mn-lt"/>
                          <a:ea typeface="等线" panose="02010600030101010101" pitchFamily="2" charset="-122"/>
                        </a:rPr>
                        <a:t>（</a:t>
                      </a:r>
                      <a:r>
                        <a:rPr lang="en-US" altLang="zh-CN" sz="800" b="0" i="0" u="none" strike="noStrike" dirty="0">
                          <a:solidFill>
                            <a:srgbClr val="000000"/>
                          </a:solidFill>
                          <a:effectLst/>
                          <a:latin typeface="+mn-lt"/>
                          <a:ea typeface="等线" panose="02010600030101010101" pitchFamily="2" charset="-122"/>
                        </a:rPr>
                        <a:t>Lo</a:t>
                      </a:r>
                      <a:r>
                        <a:rPr lang="zh-CN" altLang="en-US" sz="800" b="0" i="0" u="none" strike="noStrike" dirty="0">
                          <a:solidFill>
                            <a:srgbClr val="000000"/>
                          </a:solidFill>
                          <a:effectLst/>
                          <a:latin typeface="+mn-lt"/>
                          <a:ea typeface="等线" panose="02010600030101010101" pitchFamily="2" charset="-122"/>
                        </a:rPr>
                        <a:t>）</a:t>
                      </a:r>
                      <a:endParaRPr lang="en-US" sz="800" b="0" i="0" u="none" strike="noStrike" dirty="0">
                        <a:solidFill>
                          <a:srgbClr val="000000"/>
                        </a:solidFill>
                        <a:effectLst/>
                        <a:latin typeface="+mn-lt"/>
                        <a:ea typeface="等线" panose="02010600030101010101" pitchFamily="2" charset="-122"/>
                      </a:endParaRPr>
                    </a:p>
                  </a:txBody>
                  <a:tcPr marL="9525" marR="9525" marT="9525" marB="0" anchor="ctr"/>
                </a:tc>
                <a:tc>
                  <a:txBody>
                    <a:bodyPr/>
                    <a:lstStyle/>
                    <a:p>
                      <a:pPr algn="ctr"/>
                      <a:r>
                        <a:rPr lang="en-US" altLang="zh-CN" sz="800" dirty="0">
                          <a:latin typeface="+mn-lt"/>
                        </a:rPr>
                        <a:t>02</a:t>
                      </a:r>
                      <a:endParaRPr lang="zh-CN" altLang="en-US" sz="800" dirty="0">
                        <a:latin typeface="+mn-lt"/>
                      </a:endParaRPr>
                    </a:p>
                  </a:txBody>
                  <a:tcPr marL="9525" marR="9525" marT="9525" marB="0" anchor="ctr"/>
                </a:tc>
                <a:tc>
                  <a:txBody>
                    <a:bodyPr/>
                    <a:lstStyle/>
                    <a:p>
                      <a:pPr algn="ctr" fontAlgn="ctr"/>
                      <a:r>
                        <a:rPr lang="en-US" sz="800" u="none" strike="noStrike" dirty="0">
                          <a:effectLst/>
                          <a:latin typeface="+mn-lt"/>
                        </a:rPr>
                        <a:t>0A</a:t>
                      </a:r>
                      <a:r>
                        <a:rPr lang="zh-CN" altLang="en-US" sz="800" u="none" strike="noStrike" dirty="0">
                          <a:effectLst/>
                          <a:latin typeface="+mn-lt"/>
                        </a:rPr>
                        <a:t>（</a:t>
                      </a:r>
                      <a:r>
                        <a:rPr lang="en-US" altLang="zh-CN" sz="800" u="none" strike="noStrike" dirty="0">
                          <a:effectLst/>
                          <a:latin typeface="+mn-lt"/>
                        </a:rPr>
                        <a:t>Hi</a:t>
                      </a:r>
                      <a:r>
                        <a:rPr lang="zh-CN" altLang="en-US" sz="800" u="none" strike="noStrike" dirty="0">
                          <a:effectLst/>
                          <a:latin typeface="+mn-lt"/>
                        </a:rPr>
                        <a:t>）</a:t>
                      </a:r>
                      <a:endParaRPr lang="en-US" sz="800" b="0" i="0" u="none" strike="noStrike" dirty="0">
                        <a:solidFill>
                          <a:srgbClr val="000000"/>
                        </a:solidFill>
                        <a:effectLst/>
                        <a:latin typeface="+mn-lt"/>
                        <a:ea typeface="等线" panose="02010600030101010101" pitchFamily="2" charset="-122"/>
                      </a:endParaRPr>
                    </a:p>
                  </a:txBody>
                  <a:tcPr marL="9525" marR="9525" marT="9525" marB="0" anchor="ctr"/>
                </a:tc>
                <a:tc>
                  <a:txBody>
                    <a:bodyPr/>
                    <a:lstStyle/>
                    <a:p>
                      <a:pPr algn="ctr" fontAlgn="ctr"/>
                      <a:r>
                        <a:rPr lang="en-US" altLang="zh-CN" sz="800" b="0" i="0" u="none" strike="noStrike" dirty="0">
                          <a:solidFill>
                            <a:srgbClr val="000000"/>
                          </a:solidFill>
                          <a:effectLst/>
                          <a:latin typeface="+mn-lt"/>
                          <a:ea typeface="等线" panose="02010600030101010101" pitchFamily="2" charset="-122"/>
                        </a:rPr>
                        <a:t>AB</a:t>
                      </a:r>
                      <a:r>
                        <a:rPr lang="zh-CN" altLang="en-US" sz="800" b="0" i="0" u="none" strike="noStrike" dirty="0">
                          <a:solidFill>
                            <a:srgbClr val="000000"/>
                          </a:solidFill>
                          <a:effectLst/>
                          <a:latin typeface="+mn-lt"/>
                          <a:ea typeface="等线" panose="02010600030101010101" pitchFamily="2" charset="-122"/>
                        </a:rPr>
                        <a:t>（</a:t>
                      </a:r>
                      <a:r>
                        <a:rPr lang="en-US" altLang="zh-CN" sz="800" b="0" i="0" u="none" strike="noStrike" dirty="0">
                          <a:solidFill>
                            <a:srgbClr val="000000"/>
                          </a:solidFill>
                          <a:effectLst/>
                          <a:latin typeface="+mn-lt"/>
                          <a:ea typeface="等线" panose="02010600030101010101" pitchFamily="2" charset="-122"/>
                        </a:rPr>
                        <a:t>Lo</a:t>
                      </a:r>
                      <a:r>
                        <a:rPr lang="zh-CN" altLang="en-US" sz="800" b="0" i="0" u="none" strike="noStrike" dirty="0">
                          <a:solidFill>
                            <a:srgbClr val="000000"/>
                          </a:solidFill>
                          <a:effectLst/>
                          <a:latin typeface="+mn-lt"/>
                          <a:ea typeface="等线" panose="02010600030101010101" pitchFamily="2" charset="-122"/>
                        </a:rPr>
                        <a:t>）</a:t>
                      </a:r>
                      <a:endParaRPr lang="en-US" sz="800" b="0" i="0" u="none" strike="noStrike" dirty="0">
                        <a:solidFill>
                          <a:srgbClr val="000000"/>
                        </a:solidFill>
                        <a:effectLst/>
                        <a:latin typeface="+mn-lt"/>
                        <a:ea typeface="等线" panose="02010600030101010101" pitchFamily="2" charset="-122"/>
                      </a:endParaRPr>
                    </a:p>
                  </a:txBody>
                  <a:tcPr marL="9525" marR="9525" marT="9525" marB="0" anchor="ctr"/>
                </a:tc>
                <a:tc>
                  <a:txBody>
                    <a:bodyPr/>
                    <a:lstStyle/>
                    <a:p>
                      <a:pPr algn="ctr" fontAlgn="ctr"/>
                      <a:r>
                        <a:rPr lang="en-US" altLang="zh-CN" sz="800" u="none" strike="noStrike" dirty="0">
                          <a:effectLst/>
                          <a:latin typeface="+mn-lt"/>
                        </a:rPr>
                        <a:t>XX</a:t>
                      </a:r>
                      <a:endParaRPr lang="en-US" sz="800" b="0" i="0" u="none" strike="noStrike" dirty="0">
                        <a:solidFill>
                          <a:srgbClr val="000000"/>
                        </a:solidFill>
                        <a:effectLst/>
                        <a:latin typeface="+mn-lt"/>
                        <a:ea typeface="等线" panose="02010600030101010101" pitchFamily="2" charset="-122"/>
                      </a:endParaRPr>
                    </a:p>
                  </a:txBody>
                  <a:tcPr marL="9525" marR="9525" marT="9525" marB="0" anchor="ctr"/>
                </a:tc>
                <a:tc>
                  <a:txBody>
                    <a:bodyPr/>
                    <a:lstStyle/>
                    <a:p>
                      <a:pPr algn="ctr" fontAlgn="ctr"/>
                      <a:r>
                        <a:rPr lang="en-US" altLang="zh-CN" sz="800" u="none" strike="noStrike" dirty="0">
                          <a:effectLst/>
                          <a:latin typeface="+mn-lt"/>
                        </a:rPr>
                        <a:t>XX</a:t>
                      </a:r>
                      <a:endParaRPr lang="en-US" sz="800" b="0" i="0" u="none" strike="noStrike" dirty="0">
                        <a:solidFill>
                          <a:srgbClr val="000000"/>
                        </a:solidFill>
                        <a:effectLst/>
                        <a:latin typeface="+mn-lt"/>
                        <a:ea typeface="等线" panose="02010600030101010101" pitchFamily="2" charset="-122"/>
                      </a:endParaRPr>
                    </a:p>
                  </a:txBody>
                  <a:tcPr marL="9525" marR="9525" marT="9525" marB="0" anchor="ctr"/>
                </a:tc>
                <a:extLst>
                  <a:ext uri="{0D108BD9-81ED-4DB2-BD59-A6C34878D82A}">
                    <a16:rowId xmlns:a16="http://schemas.microsoft.com/office/drawing/2014/main" val="718423251"/>
                  </a:ext>
                </a:extLst>
              </a:tr>
            </a:tbl>
          </a:graphicData>
        </a:graphic>
      </p:graphicFrame>
      <p:graphicFrame>
        <p:nvGraphicFramePr>
          <p:cNvPr id="16" name="表格 15">
            <a:extLst>
              <a:ext uri="{FF2B5EF4-FFF2-40B4-BE49-F238E27FC236}">
                <a16:creationId xmlns:a16="http://schemas.microsoft.com/office/drawing/2014/main" id="{98EF7F21-8817-4826-A742-C139ADC9CD2C}"/>
              </a:ext>
            </a:extLst>
          </p:cNvPr>
          <p:cNvGraphicFramePr>
            <a:graphicFrameLocks noGrp="1"/>
          </p:cNvGraphicFramePr>
          <p:nvPr>
            <p:extLst>
              <p:ext uri="{D42A27DB-BD31-4B8C-83A1-F6EECF244321}">
                <p14:modId xmlns:p14="http://schemas.microsoft.com/office/powerpoint/2010/main" val="919008710"/>
              </p:ext>
            </p:extLst>
          </p:nvPr>
        </p:nvGraphicFramePr>
        <p:xfrm>
          <a:off x="1012123" y="3795835"/>
          <a:ext cx="5648024" cy="403420"/>
        </p:xfrm>
        <a:graphic>
          <a:graphicData uri="http://schemas.openxmlformats.org/drawingml/2006/table">
            <a:tbl>
              <a:tblPr>
                <a:tableStyleId>{5C22544A-7EE6-4342-B048-85BDC9FD1C3A}</a:tableStyleId>
              </a:tblPr>
              <a:tblGrid>
                <a:gridCol w="706003">
                  <a:extLst>
                    <a:ext uri="{9D8B030D-6E8A-4147-A177-3AD203B41FA5}">
                      <a16:colId xmlns:a16="http://schemas.microsoft.com/office/drawing/2014/main" val="685198390"/>
                    </a:ext>
                  </a:extLst>
                </a:gridCol>
                <a:gridCol w="706003">
                  <a:extLst>
                    <a:ext uri="{9D8B030D-6E8A-4147-A177-3AD203B41FA5}">
                      <a16:colId xmlns:a16="http://schemas.microsoft.com/office/drawing/2014/main" val="3791440737"/>
                    </a:ext>
                  </a:extLst>
                </a:gridCol>
                <a:gridCol w="706003">
                  <a:extLst>
                    <a:ext uri="{9D8B030D-6E8A-4147-A177-3AD203B41FA5}">
                      <a16:colId xmlns:a16="http://schemas.microsoft.com/office/drawing/2014/main" val="184740458"/>
                    </a:ext>
                  </a:extLst>
                </a:gridCol>
                <a:gridCol w="706003">
                  <a:extLst>
                    <a:ext uri="{9D8B030D-6E8A-4147-A177-3AD203B41FA5}">
                      <a16:colId xmlns:a16="http://schemas.microsoft.com/office/drawing/2014/main" val="3808753279"/>
                    </a:ext>
                  </a:extLst>
                </a:gridCol>
                <a:gridCol w="706003">
                  <a:extLst>
                    <a:ext uri="{9D8B030D-6E8A-4147-A177-3AD203B41FA5}">
                      <a16:colId xmlns:a16="http://schemas.microsoft.com/office/drawing/2014/main" val="3402305192"/>
                    </a:ext>
                  </a:extLst>
                </a:gridCol>
                <a:gridCol w="706003">
                  <a:extLst>
                    <a:ext uri="{9D8B030D-6E8A-4147-A177-3AD203B41FA5}">
                      <a16:colId xmlns:a16="http://schemas.microsoft.com/office/drawing/2014/main" val="3474889362"/>
                    </a:ext>
                  </a:extLst>
                </a:gridCol>
                <a:gridCol w="706003">
                  <a:extLst>
                    <a:ext uri="{9D8B030D-6E8A-4147-A177-3AD203B41FA5}">
                      <a16:colId xmlns:a16="http://schemas.microsoft.com/office/drawing/2014/main" val="2636415253"/>
                    </a:ext>
                  </a:extLst>
                </a:gridCol>
                <a:gridCol w="706003">
                  <a:extLst>
                    <a:ext uri="{9D8B030D-6E8A-4147-A177-3AD203B41FA5}">
                      <a16:colId xmlns:a16="http://schemas.microsoft.com/office/drawing/2014/main" val="3073731525"/>
                    </a:ext>
                  </a:extLst>
                </a:gridCol>
              </a:tblGrid>
              <a:tr h="201710">
                <a:tc>
                  <a:txBody>
                    <a:bodyPr/>
                    <a:lstStyle/>
                    <a:p>
                      <a:pPr algn="ctr" fontAlgn="ctr"/>
                      <a:r>
                        <a:rPr lang="zh-CN" altLang="en-US" sz="800" u="none" strike="noStrike" dirty="0">
                          <a:solidFill>
                            <a:schemeClr val="bg1"/>
                          </a:solidFill>
                          <a:effectLst/>
                          <a:latin typeface="+mn-lt"/>
                        </a:rPr>
                        <a:t>从站地址</a:t>
                      </a:r>
                      <a:endParaRPr lang="zh-CN" altLang="en-US" sz="800" b="0" i="0" u="none" strike="noStrike" dirty="0">
                        <a:solidFill>
                          <a:schemeClr val="bg1"/>
                        </a:solidFill>
                        <a:effectLst/>
                        <a:latin typeface="+mn-lt"/>
                        <a:ea typeface="等线" panose="02010600030101010101" pitchFamily="2" charset="-122"/>
                      </a:endParaRPr>
                    </a:p>
                  </a:txBody>
                  <a:tcPr marL="9525" marR="9525" marT="9525" marB="0" anchor="ctr">
                    <a:solidFill>
                      <a:srgbClr val="FF8607"/>
                    </a:solidFill>
                  </a:tcPr>
                </a:tc>
                <a:tc>
                  <a:txBody>
                    <a:bodyPr/>
                    <a:lstStyle/>
                    <a:p>
                      <a:pPr algn="ctr" fontAlgn="ctr"/>
                      <a:r>
                        <a:rPr lang="zh-CN" altLang="en-US" sz="800" u="none" strike="noStrike" dirty="0">
                          <a:solidFill>
                            <a:schemeClr val="bg1"/>
                          </a:solidFill>
                          <a:effectLst/>
                          <a:latin typeface="+mn-lt"/>
                        </a:rPr>
                        <a:t>功能码</a:t>
                      </a:r>
                      <a:endParaRPr lang="zh-CN" altLang="en-US" sz="800" b="0" i="0" u="none" strike="noStrike" dirty="0">
                        <a:solidFill>
                          <a:schemeClr val="bg1"/>
                        </a:solidFill>
                        <a:effectLst/>
                        <a:latin typeface="+mn-lt"/>
                        <a:ea typeface="等线" panose="02010600030101010101" pitchFamily="2" charset="-122"/>
                      </a:endParaRPr>
                    </a:p>
                  </a:txBody>
                  <a:tcPr marL="9525" marR="9525" marT="9525" marB="0" anchor="ctr">
                    <a:solidFill>
                      <a:srgbClr val="FF8607"/>
                    </a:solidFill>
                  </a:tcPr>
                </a:tc>
                <a:tc gridSpan="2">
                  <a:txBody>
                    <a:bodyPr/>
                    <a:lstStyle/>
                    <a:p>
                      <a:pPr algn="ctr" fontAlgn="ctr"/>
                      <a:r>
                        <a:rPr lang="zh-CN" altLang="en-US" sz="800" u="none" strike="noStrike" dirty="0">
                          <a:solidFill>
                            <a:schemeClr val="bg1"/>
                          </a:solidFill>
                          <a:effectLst/>
                          <a:latin typeface="+mn-lt"/>
                        </a:rPr>
                        <a:t>写入地址</a:t>
                      </a:r>
                      <a:endParaRPr lang="zh-CN" altLang="en-US" sz="800" b="0" i="0" u="none" strike="noStrike" dirty="0">
                        <a:solidFill>
                          <a:schemeClr val="bg1"/>
                        </a:solidFill>
                        <a:effectLst/>
                        <a:latin typeface="+mn-lt"/>
                        <a:ea typeface="等线" panose="02010600030101010101" pitchFamily="2" charset="-122"/>
                      </a:endParaRPr>
                    </a:p>
                  </a:txBody>
                  <a:tcPr marL="9525" marR="9525" marT="9525" marB="0" anchor="ctr">
                    <a:solidFill>
                      <a:srgbClr val="FF8607"/>
                    </a:solidFill>
                  </a:tcPr>
                </a:tc>
                <a:tc hMerge="1">
                  <a:txBody>
                    <a:bodyPr/>
                    <a:lstStyle/>
                    <a:p>
                      <a:pPr algn="ctr" fontAlgn="ctr"/>
                      <a:endParaRPr lang="zh-CN" altLang="en-US" sz="600" b="0" i="0" u="none" strike="noStrike" dirty="0">
                        <a:solidFill>
                          <a:schemeClr val="bg1"/>
                        </a:solidFill>
                        <a:effectLst/>
                        <a:latin typeface="等线" panose="02010600030101010101" pitchFamily="2" charset="-122"/>
                        <a:ea typeface="等线" panose="02010600030101010101" pitchFamily="2" charset="-122"/>
                      </a:endParaRPr>
                    </a:p>
                  </a:txBody>
                  <a:tcPr marL="9525" marR="9525" marT="9525" marB="0" anchor="ctr">
                    <a:solidFill>
                      <a:schemeClr val="tx2">
                        <a:lumMod val="40000"/>
                        <a:lumOff val="60000"/>
                      </a:schemeClr>
                    </a:solidFill>
                  </a:tcPr>
                </a:tc>
                <a:tc gridSpan="2">
                  <a:txBody>
                    <a:bodyPr/>
                    <a:lstStyle/>
                    <a:p>
                      <a:pPr algn="ctr" fontAlgn="ctr"/>
                      <a:r>
                        <a:rPr lang="zh-CN" altLang="en-US" sz="800" b="0" i="0" u="none" strike="noStrike" dirty="0">
                          <a:solidFill>
                            <a:schemeClr val="bg1"/>
                          </a:solidFill>
                          <a:effectLst/>
                          <a:latin typeface="+mn-lt"/>
                          <a:ea typeface="等线" panose="02010600030101010101" pitchFamily="2" charset="-122"/>
                        </a:rPr>
                        <a:t>写入数量</a:t>
                      </a:r>
                    </a:p>
                  </a:txBody>
                  <a:tcPr marL="9525" marR="9525" marT="9525" marB="0" anchor="ctr">
                    <a:solidFill>
                      <a:srgbClr val="FF8607"/>
                    </a:solidFill>
                  </a:tcPr>
                </a:tc>
                <a:tc hMerge="1">
                  <a:txBody>
                    <a:bodyPr/>
                    <a:lstStyle/>
                    <a:p>
                      <a:endParaRPr lang="zh-CN" altLang="en-US"/>
                    </a:p>
                  </a:txBody>
                  <a:tcPr/>
                </a:tc>
                <a:tc gridSpan="2">
                  <a:txBody>
                    <a:bodyPr/>
                    <a:lstStyle/>
                    <a:p>
                      <a:pPr algn="ctr" fontAlgn="ctr"/>
                      <a:r>
                        <a:rPr lang="en-US" sz="800" u="none" strike="noStrike" dirty="0">
                          <a:solidFill>
                            <a:schemeClr val="bg1"/>
                          </a:solidFill>
                          <a:effectLst/>
                          <a:latin typeface="+mn-lt"/>
                        </a:rPr>
                        <a:t>CRC</a:t>
                      </a:r>
                      <a:endParaRPr lang="en-US" sz="800" b="0" i="0" u="none" strike="noStrike" dirty="0">
                        <a:solidFill>
                          <a:schemeClr val="bg1"/>
                        </a:solidFill>
                        <a:effectLst/>
                        <a:latin typeface="+mn-lt"/>
                        <a:ea typeface="等线" panose="02010600030101010101" pitchFamily="2" charset="-122"/>
                      </a:endParaRPr>
                    </a:p>
                  </a:txBody>
                  <a:tcPr marL="9525" marR="9525" marT="9525" marB="0" anchor="ctr">
                    <a:solidFill>
                      <a:srgbClr val="FF8607"/>
                    </a:solidFill>
                  </a:tcPr>
                </a:tc>
                <a:tc hMerge="1">
                  <a:txBody>
                    <a:bodyPr/>
                    <a:lstStyle/>
                    <a:p>
                      <a:endParaRPr lang="zh-CN" altLang="en-US"/>
                    </a:p>
                  </a:txBody>
                  <a:tcPr/>
                </a:tc>
                <a:extLst>
                  <a:ext uri="{0D108BD9-81ED-4DB2-BD59-A6C34878D82A}">
                    <a16:rowId xmlns:a16="http://schemas.microsoft.com/office/drawing/2014/main" val="1983754674"/>
                  </a:ext>
                </a:extLst>
              </a:tr>
              <a:tr h="201710">
                <a:tc>
                  <a:txBody>
                    <a:bodyPr/>
                    <a:lstStyle/>
                    <a:p>
                      <a:pPr algn="ctr" fontAlgn="ctr"/>
                      <a:r>
                        <a:rPr lang="en-US" sz="800" u="none" strike="noStrike" dirty="0">
                          <a:effectLst/>
                          <a:latin typeface="+mn-lt"/>
                        </a:rPr>
                        <a:t>01</a:t>
                      </a:r>
                      <a:endParaRPr lang="en-US" sz="800" b="0" i="0" u="none" strike="noStrike" dirty="0">
                        <a:solidFill>
                          <a:srgbClr val="000000"/>
                        </a:solidFill>
                        <a:effectLst/>
                        <a:latin typeface="+mn-lt"/>
                        <a:ea typeface="等线" panose="02010600030101010101" pitchFamily="2" charset="-122"/>
                      </a:endParaRPr>
                    </a:p>
                  </a:txBody>
                  <a:tcPr marL="9525" marR="9525" marT="9525" marB="0" anchor="ctr"/>
                </a:tc>
                <a:tc>
                  <a:txBody>
                    <a:bodyPr/>
                    <a:lstStyle/>
                    <a:p>
                      <a:pPr algn="ctr" fontAlgn="ctr"/>
                      <a:r>
                        <a:rPr lang="en-US" sz="800" u="none" strike="noStrike" dirty="0">
                          <a:effectLst/>
                          <a:latin typeface="+mn-lt"/>
                        </a:rPr>
                        <a:t>0F</a:t>
                      </a:r>
                      <a:endParaRPr lang="en-US" sz="800" b="0" i="0" u="none" strike="noStrike" dirty="0">
                        <a:solidFill>
                          <a:srgbClr val="000000"/>
                        </a:solidFill>
                        <a:effectLst/>
                        <a:latin typeface="+mn-lt"/>
                        <a:ea typeface="等线" panose="02010600030101010101" pitchFamily="2" charset="-122"/>
                      </a:endParaRPr>
                    </a:p>
                  </a:txBody>
                  <a:tcPr marL="9525" marR="9525" marT="9525" marB="0" anchor="ctr"/>
                </a:tc>
                <a:tc>
                  <a:txBody>
                    <a:bodyPr/>
                    <a:lstStyle/>
                    <a:p>
                      <a:pPr algn="ctr" fontAlgn="ctr"/>
                      <a:r>
                        <a:rPr lang="en-US" sz="800" u="none" strike="noStrike" dirty="0">
                          <a:effectLst/>
                          <a:latin typeface="+mn-lt"/>
                        </a:rPr>
                        <a:t>00</a:t>
                      </a:r>
                      <a:r>
                        <a:rPr lang="zh-CN" altLang="en-US" sz="800" u="none" strike="noStrike" dirty="0">
                          <a:effectLst/>
                          <a:latin typeface="+mn-lt"/>
                        </a:rPr>
                        <a:t>（</a:t>
                      </a:r>
                      <a:r>
                        <a:rPr lang="en-US" altLang="zh-CN" sz="800" u="none" strike="noStrike" dirty="0">
                          <a:effectLst/>
                          <a:latin typeface="+mn-lt"/>
                        </a:rPr>
                        <a:t>Hi</a:t>
                      </a:r>
                      <a:r>
                        <a:rPr lang="zh-CN" altLang="en-US" sz="800" u="none" strike="noStrike" dirty="0">
                          <a:effectLst/>
                          <a:latin typeface="+mn-lt"/>
                        </a:rPr>
                        <a:t>）</a:t>
                      </a:r>
                      <a:endParaRPr lang="en-US" sz="800" b="0" i="0" u="none" strike="noStrike" dirty="0">
                        <a:solidFill>
                          <a:srgbClr val="000000"/>
                        </a:solidFill>
                        <a:effectLst/>
                        <a:latin typeface="+mn-lt"/>
                        <a:ea typeface="等线" panose="02010600030101010101" pitchFamily="2" charset="-122"/>
                      </a:endParaRPr>
                    </a:p>
                  </a:txBody>
                  <a:tcPr marL="9525" marR="9525" marT="9525" marB="0" anchor="ctr"/>
                </a:tc>
                <a:tc>
                  <a:txBody>
                    <a:bodyPr/>
                    <a:lstStyle/>
                    <a:p>
                      <a:r>
                        <a:rPr lang="en-US" sz="800" u="none" strike="noStrike" dirty="0">
                          <a:effectLst/>
                          <a:latin typeface="+mn-lt"/>
                        </a:rPr>
                        <a:t>00</a:t>
                      </a:r>
                      <a:r>
                        <a:rPr lang="zh-CN" altLang="en-US" sz="800" u="none" strike="noStrike" dirty="0">
                          <a:effectLst/>
                          <a:latin typeface="+mn-lt"/>
                        </a:rPr>
                        <a:t>（</a:t>
                      </a:r>
                      <a:r>
                        <a:rPr lang="en-US" altLang="zh-CN" sz="800" u="none" strike="noStrike" dirty="0">
                          <a:effectLst/>
                          <a:latin typeface="+mn-lt"/>
                        </a:rPr>
                        <a:t>Lo</a:t>
                      </a:r>
                      <a:r>
                        <a:rPr lang="zh-CN" altLang="en-US" sz="800" u="none" strike="noStrike" dirty="0">
                          <a:effectLst/>
                          <a:latin typeface="+mn-lt"/>
                        </a:rPr>
                        <a:t>）</a:t>
                      </a:r>
                      <a:endParaRPr lang="zh-CN" altLang="en-US" sz="2400" dirty="0">
                        <a:latin typeface="+mn-lt"/>
                      </a:endParaRPr>
                    </a:p>
                  </a:txBody>
                  <a:tcPr marL="9525" marR="9525" marT="9525" marB="0" anchor="ctr"/>
                </a:tc>
                <a:tc>
                  <a:txBody>
                    <a:bodyPr/>
                    <a:lstStyle/>
                    <a:p>
                      <a:pPr algn="ctr" fontAlgn="ctr"/>
                      <a:r>
                        <a:rPr lang="en-US" altLang="zh-CN" sz="800" u="none" strike="noStrike" dirty="0">
                          <a:effectLst/>
                          <a:latin typeface="+mn-lt"/>
                        </a:rPr>
                        <a:t>00</a:t>
                      </a:r>
                      <a:r>
                        <a:rPr lang="zh-CN" altLang="en-US" sz="800" u="none" strike="noStrike" dirty="0">
                          <a:effectLst/>
                          <a:latin typeface="+mn-lt"/>
                        </a:rPr>
                        <a:t>（</a:t>
                      </a:r>
                      <a:r>
                        <a:rPr lang="en-US" altLang="zh-CN" sz="800" u="none" strike="noStrike" dirty="0">
                          <a:effectLst/>
                          <a:latin typeface="+mn-lt"/>
                        </a:rPr>
                        <a:t>Hi</a:t>
                      </a:r>
                      <a:r>
                        <a:rPr lang="zh-CN" altLang="en-US" sz="800" u="none" strike="noStrike" dirty="0">
                          <a:effectLst/>
                          <a:latin typeface="+mn-lt"/>
                        </a:rPr>
                        <a:t>）</a:t>
                      </a:r>
                      <a:endParaRPr lang="en-US" sz="800" b="0" i="0" u="none" strike="noStrike" dirty="0">
                        <a:solidFill>
                          <a:srgbClr val="000000"/>
                        </a:solidFill>
                        <a:effectLst/>
                        <a:latin typeface="+mn-lt"/>
                        <a:ea typeface="等线" panose="02010600030101010101" pitchFamily="2" charset="-122"/>
                      </a:endParaRPr>
                    </a:p>
                  </a:txBody>
                  <a:tcPr marL="9525" marR="9525" marT="9525" marB="0" anchor="ctr"/>
                </a:tc>
                <a:tc>
                  <a:txBody>
                    <a:bodyPr/>
                    <a:lstStyle/>
                    <a:p>
                      <a:pPr algn="ctr" fontAlgn="ctr"/>
                      <a:r>
                        <a:rPr lang="en-US" sz="800" b="0" i="0" u="none" strike="noStrike" dirty="0">
                          <a:solidFill>
                            <a:srgbClr val="000000"/>
                          </a:solidFill>
                          <a:effectLst/>
                          <a:latin typeface="+mn-lt"/>
                          <a:ea typeface="等线" panose="02010600030101010101" pitchFamily="2" charset="-122"/>
                        </a:rPr>
                        <a:t>0</a:t>
                      </a:r>
                      <a:r>
                        <a:rPr lang="en-US" altLang="zh-CN" sz="800" b="0" i="0" u="none" strike="noStrike" dirty="0">
                          <a:solidFill>
                            <a:srgbClr val="000000"/>
                          </a:solidFill>
                          <a:effectLst/>
                          <a:latin typeface="+mn-lt"/>
                          <a:ea typeface="等线" panose="02010600030101010101" pitchFamily="2" charset="-122"/>
                        </a:rPr>
                        <a:t>A</a:t>
                      </a:r>
                      <a:r>
                        <a:rPr lang="zh-CN" altLang="en-US" sz="800" b="0" i="0" u="none" strike="noStrike" dirty="0">
                          <a:solidFill>
                            <a:srgbClr val="000000"/>
                          </a:solidFill>
                          <a:effectLst/>
                          <a:latin typeface="+mn-lt"/>
                          <a:ea typeface="等线" panose="02010600030101010101" pitchFamily="2" charset="-122"/>
                        </a:rPr>
                        <a:t>（</a:t>
                      </a:r>
                      <a:r>
                        <a:rPr lang="en-US" altLang="zh-CN" sz="800" b="0" i="0" u="none" strike="noStrike" dirty="0">
                          <a:solidFill>
                            <a:srgbClr val="000000"/>
                          </a:solidFill>
                          <a:effectLst/>
                          <a:latin typeface="+mn-lt"/>
                          <a:ea typeface="等线" panose="02010600030101010101" pitchFamily="2" charset="-122"/>
                        </a:rPr>
                        <a:t>Lo</a:t>
                      </a:r>
                      <a:r>
                        <a:rPr lang="zh-CN" altLang="en-US" sz="800" b="0" i="0" u="none" strike="noStrike" dirty="0">
                          <a:solidFill>
                            <a:srgbClr val="000000"/>
                          </a:solidFill>
                          <a:effectLst/>
                          <a:latin typeface="+mn-lt"/>
                          <a:ea typeface="等线" panose="02010600030101010101" pitchFamily="2" charset="-122"/>
                        </a:rPr>
                        <a:t>）</a:t>
                      </a:r>
                      <a:endParaRPr lang="en-US" sz="800" b="0" i="0" u="none" strike="noStrike" dirty="0">
                        <a:solidFill>
                          <a:srgbClr val="000000"/>
                        </a:solidFill>
                        <a:effectLst/>
                        <a:latin typeface="+mn-lt"/>
                        <a:ea typeface="等线" panose="02010600030101010101" pitchFamily="2" charset="-122"/>
                      </a:endParaRPr>
                    </a:p>
                  </a:txBody>
                  <a:tcPr marL="9525" marR="9525" marT="9525" marB="0" anchor="ctr"/>
                </a:tc>
                <a:tc>
                  <a:txBody>
                    <a:bodyPr/>
                    <a:lstStyle/>
                    <a:p>
                      <a:pPr algn="ctr" fontAlgn="ctr"/>
                      <a:r>
                        <a:rPr lang="en-US" altLang="zh-CN" sz="800" u="none" strike="noStrike" dirty="0">
                          <a:effectLst/>
                          <a:latin typeface="+mn-lt"/>
                        </a:rPr>
                        <a:t>XX</a:t>
                      </a:r>
                      <a:endParaRPr lang="en-US" sz="800" b="0" i="0" u="none" strike="noStrike" dirty="0">
                        <a:solidFill>
                          <a:srgbClr val="000000"/>
                        </a:solidFill>
                        <a:effectLst/>
                        <a:latin typeface="+mn-lt"/>
                        <a:ea typeface="等线" panose="02010600030101010101" pitchFamily="2" charset="-122"/>
                      </a:endParaRPr>
                    </a:p>
                  </a:txBody>
                  <a:tcPr marL="9525" marR="9525" marT="9525" marB="0" anchor="ctr"/>
                </a:tc>
                <a:tc>
                  <a:txBody>
                    <a:bodyPr/>
                    <a:lstStyle/>
                    <a:p>
                      <a:pPr algn="ctr" fontAlgn="ctr"/>
                      <a:r>
                        <a:rPr lang="en-US" altLang="zh-CN" sz="800" u="none" strike="noStrike" dirty="0">
                          <a:effectLst/>
                          <a:latin typeface="+mn-lt"/>
                        </a:rPr>
                        <a:t>XX</a:t>
                      </a:r>
                      <a:endParaRPr lang="en-US" sz="800" b="0" i="0" u="none" strike="noStrike" dirty="0">
                        <a:solidFill>
                          <a:srgbClr val="000000"/>
                        </a:solidFill>
                        <a:effectLst/>
                        <a:latin typeface="+mn-lt"/>
                        <a:ea typeface="等线" panose="02010600030101010101" pitchFamily="2" charset="-122"/>
                      </a:endParaRPr>
                    </a:p>
                  </a:txBody>
                  <a:tcPr marL="9525" marR="9525" marT="9525" marB="0" anchor="ctr"/>
                </a:tc>
                <a:extLst>
                  <a:ext uri="{0D108BD9-81ED-4DB2-BD59-A6C34878D82A}">
                    <a16:rowId xmlns:a16="http://schemas.microsoft.com/office/drawing/2014/main" val="718423251"/>
                  </a:ext>
                </a:extLst>
              </a:tr>
            </a:tbl>
          </a:graphicData>
        </a:graphic>
      </p:graphicFrame>
    </p:spTree>
    <p:extLst>
      <p:ext uri="{BB962C8B-B14F-4D97-AF65-F5344CB8AC3E}">
        <p14:creationId xmlns:p14="http://schemas.microsoft.com/office/powerpoint/2010/main" val="3491576887"/>
      </p:ext>
    </p:extLst>
  </p:cSld>
  <p:clrMapOvr>
    <a:masterClrMapping/>
  </p:clrMapOvr>
  <p:transition spd="slow">
    <p:push dir="u"/>
  </p:transition>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30817</TotalTime>
  <Words>3057</Words>
  <Application>Microsoft Office PowerPoint</Application>
  <PresentationFormat>全屏显示(16:9)</PresentationFormat>
  <Paragraphs>519</Paragraphs>
  <Slides>18</Slides>
  <Notes>12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18</vt:i4>
      </vt:variant>
    </vt:vector>
  </HeadingPairs>
  <TitlesOfParts>
    <vt:vector size="27" baseType="lpstr">
      <vt:lpstr>inherit</vt:lpstr>
      <vt:lpstr>等线</vt:lpstr>
      <vt:lpstr>宋体</vt:lpstr>
      <vt:lpstr>微软雅黑</vt:lpstr>
      <vt:lpstr>微软雅黑 Light</vt:lpstr>
      <vt:lpstr>Arial</vt:lpstr>
      <vt:lpstr>Calibri</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Administrator</cp:lastModifiedBy>
  <cp:revision>1488</cp:revision>
  <dcterms:created xsi:type="dcterms:W3CDTF">2014-02-20T03:23:00Z</dcterms:created>
  <dcterms:modified xsi:type="dcterms:W3CDTF">2022-05-14T12:53:24Z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2052-11.1.0.9912</vt:lpwstr>
  </property>
</Properties>
</file>