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918400" cy="43891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25" d="100"/>
          <a:sy n="25" d="100"/>
        </p:scale>
        <p:origin x="-804" y="1620"/>
      </p:cViewPr>
      <p:guideLst>
        <p:guide orient="horz" pos="13824"/>
        <p:guide pos="1036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002E5A-0208-44CF-A075-37DC841E6DB1}" type="datetimeFigureOut">
              <a:rPr lang="en-US" smtClean="0"/>
              <a:pPr/>
              <a:t>7/17/2014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129E9-1643-4D92-A331-5DA1459BC0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4129E9-1643-4D92-A331-5DA1459BC0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191513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301064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11247123"/>
            <a:ext cx="26660477" cy="23968455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11247123"/>
            <a:ext cx="79444213" cy="2396845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140328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34014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39DA6-66F5-468F-823B-776035C1CA33}" type="datetimeFigureOut">
              <a:rPr lang="en-US" smtClean="0"/>
              <a:pPr/>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306182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65542163"/>
            <a:ext cx="53052343"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65542163"/>
            <a:ext cx="53052347"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D39DA6-66F5-468F-823B-776035C1CA33}"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23159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D39DA6-66F5-468F-823B-776035C1CA33}" type="datetimeFigureOut">
              <a:rPr lang="en-US" smtClean="0"/>
              <a:pPr/>
              <a:t>7/17/2014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267000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D39DA6-66F5-468F-823B-776035C1CA33}" type="datetimeFigureOut">
              <a:rPr lang="en-US" smtClean="0"/>
              <a:pPr/>
              <a:t>7/17/2014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220855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9DA6-66F5-468F-823B-776035C1CA33}" type="datetimeFigureOut">
              <a:rPr lang="en-US" smtClean="0"/>
              <a:pPr/>
              <a:t>7/17/2014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380135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9DA6-66F5-468F-823B-776035C1CA33}"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130315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9DA6-66F5-468F-823B-776035C1CA33}" type="datetimeFigureOut">
              <a:rPr lang="en-US" smtClean="0"/>
              <a:pPr/>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69674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D8D39DA6-66F5-468F-823B-776035C1CA33}" type="datetimeFigureOut">
              <a:rPr lang="en-US" smtClean="0"/>
              <a:pPr/>
              <a:t>7/17/2014</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288C43F-2C57-4726-9CE4-B6B4600929C7}" type="slidenum">
              <a:rPr lang="en-US" smtClean="0"/>
              <a:pPr/>
              <a:t>‹#›</a:t>
            </a:fld>
            <a:endParaRPr lang="en-US"/>
          </a:p>
        </p:txBody>
      </p:sp>
    </p:spTree>
    <p:extLst>
      <p:ext uri="{BB962C8B-B14F-4D97-AF65-F5344CB8AC3E}">
        <p14:creationId xmlns:p14="http://schemas.microsoft.com/office/powerpoint/2010/main" xmlns="" val="3336800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6243" y="1371600"/>
            <a:ext cx="29032200" cy="1569660"/>
          </a:xfrm>
          <a:prstGeom prst="rect">
            <a:avLst/>
          </a:prstGeom>
          <a:noFill/>
        </p:spPr>
        <p:txBody>
          <a:bodyPr wrap="square" rtlCol="0">
            <a:spAutoFit/>
          </a:bodyPr>
          <a:lstStyle/>
          <a:p>
            <a:pPr algn="ctr"/>
            <a:r>
              <a:rPr lang="en-US" sz="9600" b="1" dirty="0" smtClean="0">
                <a:latin typeface="Arial" panose="020B0604020202020204" pitchFamily="34" charset="0"/>
                <a:cs typeface="Arial" panose="020B0604020202020204" pitchFamily="34" charset="0"/>
              </a:rPr>
              <a:t>Gaze Tracker</a:t>
            </a:r>
            <a:endParaRPr lang="en-US" sz="16600" b="1" dirty="0">
              <a:latin typeface="Arial" panose="020B0604020202020204" pitchFamily="34" charset="0"/>
              <a:cs typeface="Arial" panose="020B0604020202020204" pitchFamily="34" charset="0"/>
            </a:endParaRPr>
          </a:p>
        </p:txBody>
      </p:sp>
      <p:sp>
        <p:nvSpPr>
          <p:cNvPr id="5" name="Rectangle 4"/>
          <p:cNvSpPr/>
          <p:nvPr/>
        </p:nvSpPr>
        <p:spPr>
          <a:xfrm>
            <a:off x="990600" y="8321396"/>
            <a:ext cx="15468600" cy="9357004"/>
          </a:xfrm>
          <a:prstGeom prst="rect">
            <a:avLst/>
          </a:prstGeom>
          <a:no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00050"/>
            <a:endParaRPr lang="en-US" sz="5400" dirty="0" smtClean="0">
              <a:solidFill>
                <a:schemeClr val="tx1"/>
              </a:solidFill>
            </a:endParaRPr>
          </a:p>
        </p:txBody>
      </p:sp>
      <p:sp>
        <p:nvSpPr>
          <p:cNvPr id="8" name="TextBox 7"/>
          <p:cNvSpPr txBox="1"/>
          <p:nvPr/>
        </p:nvSpPr>
        <p:spPr>
          <a:xfrm>
            <a:off x="2133600" y="7543800"/>
            <a:ext cx="13792200" cy="2739211"/>
          </a:xfrm>
          <a:prstGeom prst="rect">
            <a:avLst/>
          </a:prstGeom>
          <a:solidFill>
            <a:schemeClr val="bg1"/>
          </a:solidFill>
        </p:spPr>
        <p:txBody>
          <a:bodyPr wrap="square" rtlCol="0">
            <a:spAutoFit/>
          </a:bodyPr>
          <a:lstStyle/>
          <a:p>
            <a:pPr algn="ctr"/>
            <a:r>
              <a:rPr lang="en-US" dirty="0" smtClean="0"/>
              <a:t>Problem Statement</a:t>
            </a:r>
          </a:p>
          <a:p>
            <a:pPr algn="ctr"/>
            <a:endParaRPr lang="en-US" dirty="0"/>
          </a:p>
        </p:txBody>
      </p:sp>
      <p:sp>
        <p:nvSpPr>
          <p:cNvPr id="10" name="TextBox 9"/>
          <p:cNvSpPr txBox="1"/>
          <p:nvPr/>
        </p:nvSpPr>
        <p:spPr>
          <a:xfrm>
            <a:off x="3962400" y="4267200"/>
            <a:ext cx="25069800" cy="1754326"/>
          </a:xfrm>
          <a:prstGeom prst="rect">
            <a:avLst/>
          </a:prstGeom>
          <a:noFill/>
        </p:spPr>
        <p:txBody>
          <a:bodyPr wrap="square" numCol="1" rtlCol="0">
            <a:spAutoFit/>
          </a:bodyPr>
          <a:lstStyle/>
          <a:p>
            <a:pPr algn="ctr"/>
            <a:r>
              <a:rPr lang="en-US" sz="5400" dirty="0">
                <a:latin typeface="Arial" panose="020B0604020202020204" pitchFamily="34" charset="0"/>
                <a:cs typeface="Arial" panose="020B0604020202020204" pitchFamily="34" charset="0"/>
              </a:rPr>
              <a:t> </a:t>
            </a:r>
            <a:r>
              <a:rPr lang="en-US" sz="5400" dirty="0" smtClean="0">
                <a:latin typeface="Arial" panose="020B0604020202020204" pitchFamily="34" charset="0"/>
                <a:cs typeface="Arial" panose="020B0604020202020204" pitchFamily="34" charset="0"/>
              </a:rPr>
              <a:t>	Authors</a:t>
            </a:r>
            <a:r>
              <a:rPr lang="en-US" sz="4800" dirty="0" smtClean="0">
                <a:latin typeface="Arial" panose="020B0604020202020204" pitchFamily="34" charset="0"/>
                <a:cs typeface="Arial" panose="020B0604020202020204" pitchFamily="34" charset="0"/>
              </a:rPr>
              <a:t>: Deepak, </a:t>
            </a:r>
            <a:r>
              <a:rPr lang="en-US" sz="4800" dirty="0" err="1" smtClean="0">
                <a:latin typeface="Arial" panose="020B0604020202020204" pitchFamily="34" charset="0"/>
                <a:cs typeface="Arial" panose="020B0604020202020204" pitchFamily="34" charset="0"/>
              </a:rPr>
              <a:t>Saboor</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Sanket</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Khyathi</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Sabareesh</a:t>
            </a:r>
            <a:r>
              <a:rPr lang="en-US" sz="4800" dirty="0" smtClean="0">
                <a:latin typeface="Arial" panose="020B0604020202020204" pitchFamily="34" charset="0"/>
                <a:cs typeface="Arial" panose="020B0604020202020204" pitchFamily="34" charset="0"/>
              </a:rPr>
              <a:t>, </a:t>
            </a:r>
            <a:r>
              <a:rPr lang="en-US" sz="4800" dirty="0" err="1" smtClean="0">
                <a:latin typeface="Arial" panose="020B0604020202020204" pitchFamily="34" charset="0"/>
                <a:cs typeface="Arial" panose="020B0604020202020204" pitchFamily="34" charset="0"/>
              </a:rPr>
              <a:t>Harini</a:t>
            </a:r>
            <a:endParaRPr lang="en-US" sz="4800" dirty="0" smtClean="0">
              <a:latin typeface="Arial" panose="020B0604020202020204" pitchFamily="34" charset="0"/>
              <a:cs typeface="Arial" panose="020B0604020202020204" pitchFamily="34" charset="0"/>
            </a:endParaRPr>
          </a:p>
          <a:p>
            <a:pPr algn="ctr"/>
            <a:r>
              <a:rPr lang="en-US" sz="5400" dirty="0" smtClean="0">
                <a:latin typeface="Arial" panose="020B0604020202020204" pitchFamily="34" charset="0"/>
                <a:cs typeface="Arial" panose="020B0604020202020204" pitchFamily="34" charset="0"/>
              </a:rPr>
              <a:t>Mentored By: </a:t>
            </a:r>
            <a:r>
              <a:rPr lang="en-US" sz="5400" dirty="0" smtClean="0"/>
              <a:t>Amy Lawson, </a:t>
            </a:r>
            <a:r>
              <a:rPr lang="en-US" sz="5400" dirty="0" err="1" smtClean="0"/>
              <a:t>Shrikant</a:t>
            </a:r>
            <a:r>
              <a:rPr lang="en-US" sz="5400" dirty="0" smtClean="0"/>
              <a:t> </a:t>
            </a:r>
            <a:r>
              <a:rPr lang="en-US" sz="5400" dirty="0" err="1" smtClean="0"/>
              <a:t>Bharadwaj</a:t>
            </a:r>
            <a:endParaRPr lang="en-US" sz="5400" dirty="0" smtClean="0">
              <a:latin typeface="Arial" panose="020B0604020202020204" pitchFamily="34" charset="0"/>
              <a:cs typeface="Arial" panose="020B0604020202020204" pitchFamily="34" charset="0"/>
            </a:endParaRPr>
          </a:p>
        </p:txBody>
      </p:sp>
      <p:sp>
        <p:nvSpPr>
          <p:cNvPr id="12" name="Rectangle 11"/>
          <p:cNvSpPr/>
          <p:nvPr/>
        </p:nvSpPr>
        <p:spPr>
          <a:xfrm>
            <a:off x="914400" y="19888200"/>
            <a:ext cx="31211520" cy="18897600"/>
          </a:xfrm>
          <a:prstGeom prst="rect">
            <a:avLst/>
          </a:prstGeom>
          <a:no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1"/>
            <a:endParaRPr lang="en-US" sz="5400" dirty="0" smtClean="0">
              <a:solidFill>
                <a:schemeClr val="tx1"/>
              </a:solidFill>
            </a:endParaRPr>
          </a:p>
          <a:p>
            <a:pPr lvl="1"/>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a:p>
            <a:pPr marL="400050"/>
            <a:endParaRPr lang="en-US" sz="5400" dirty="0" smtClean="0">
              <a:solidFill>
                <a:schemeClr val="tx1"/>
              </a:solidFill>
            </a:endParaRPr>
          </a:p>
        </p:txBody>
      </p:sp>
      <p:sp>
        <p:nvSpPr>
          <p:cNvPr id="13" name="Rectangle 12"/>
          <p:cNvSpPr/>
          <p:nvPr/>
        </p:nvSpPr>
        <p:spPr>
          <a:xfrm>
            <a:off x="16992600" y="8382000"/>
            <a:ext cx="15087600" cy="9296400"/>
          </a:xfrm>
          <a:prstGeom prst="rect">
            <a:avLst/>
          </a:prstGeom>
          <a:no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00050"/>
            <a:endParaRPr lang="en-US" sz="5400" dirty="0" smtClean="0">
              <a:solidFill>
                <a:schemeClr val="tx1"/>
              </a:solidFill>
            </a:endParaRPr>
          </a:p>
          <a:p>
            <a:pPr marL="400050" algn="just"/>
            <a:r>
              <a:rPr lang="en-US" sz="5400" dirty="0" smtClean="0">
                <a:solidFill>
                  <a:schemeClr val="tx1"/>
                </a:solidFill>
              </a:rPr>
              <a:t> As early diagnosis and treatment efforts soar, so does the need to identify novel characteristics that may indicate a toddler’s risk for manifesting eye defects. Gaze tracking technology holds promise as an objective methodology for characterizing the early features of eye defects because it can be implemented with virtually any age or functioning level. Its tremendous potential also includes pediatric ophthalmology, super stereo, automation etc. </a:t>
            </a:r>
          </a:p>
        </p:txBody>
      </p:sp>
      <p:sp>
        <p:nvSpPr>
          <p:cNvPr id="14" name="TextBox 13"/>
          <p:cNvSpPr txBox="1"/>
          <p:nvPr/>
        </p:nvSpPr>
        <p:spPr>
          <a:xfrm>
            <a:off x="17678400" y="7467600"/>
            <a:ext cx="13506450" cy="1415772"/>
          </a:xfrm>
          <a:prstGeom prst="rect">
            <a:avLst/>
          </a:prstGeom>
          <a:solidFill>
            <a:schemeClr val="bg1"/>
          </a:solidFill>
        </p:spPr>
        <p:txBody>
          <a:bodyPr wrap="square" rtlCol="0">
            <a:spAutoFit/>
          </a:bodyPr>
          <a:lstStyle/>
          <a:p>
            <a:pPr algn="ctr"/>
            <a:r>
              <a:rPr lang="en-US" dirty="0" smtClean="0"/>
              <a:t>Clinical Motivation</a:t>
            </a:r>
            <a:endParaRPr lang="en-US" dirty="0"/>
          </a:p>
        </p:txBody>
      </p:sp>
      <p:sp>
        <p:nvSpPr>
          <p:cNvPr id="16" name="TextBox 15"/>
          <p:cNvSpPr txBox="1"/>
          <p:nvPr/>
        </p:nvSpPr>
        <p:spPr>
          <a:xfrm>
            <a:off x="1905000" y="19202400"/>
            <a:ext cx="29365575" cy="1415772"/>
          </a:xfrm>
          <a:prstGeom prst="rect">
            <a:avLst/>
          </a:prstGeom>
          <a:solidFill>
            <a:schemeClr val="bg1"/>
          </a:solidFill>
        </p:spPr>
        <p:txBody>
          <a:bodyPr wrap="square" rtlCol="0">
            <a:spAutoFit/>
          </a:bodyPr>
          <a:lstStyle/>
          <a:p>
            <a:pPr algn="ctr"/>
            <a:r>
              <a:rPr lang="en-US" dirty="0" smtClean="0"/>
              <a:t>Approach</a:t>
            </a:r>
            <a:endParaRPr lang="en-US" dirty="0"/>
          </a:p>
        </p:txBody>
      </p:sp>
      <p:pic>
        <p:nvPicPr>
          <p:cNvPr id="1026" name="Picture 2" descr="L V Prasad Eye Institute Hyderabad"/>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16692"/>
          <a:stretch/>
        </p:blipFill>
        <p:spPr bwMode="auto">
          <a:xfrm>
            <a:off x="1246743" y="1147593"/>
            <a:ext cx="3782457" cy="2281407"/>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tatacenter.mit.edu/tata2014/wp-content/uploads/2014/01/TATA_rgb_header-w-MIT.png"/>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53406" b="18153"/>
          <a:stretch/>
        </p:blipFill>
        <p:spPr bwMode="auto">
          <a:xfrm>
            <a:off x="27736801" y="1371600"/>
            <a:ext cx="3759200" cy="10159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s://recruitment.infotech-enterprises.com/candidate_infotech/Images/CYIENT_logo_slate_resized.png"/>
          <p:cNvPicPr>
            <a:picLocks noChangeAspect="1" noChangeArrowheads="1"/>
          </p:cNvPicPr>
          <p:nvPr/>
        </p:nvPicPr>
        <p:blipFill rotWithShape="1">
          <a:blip r:embed="rId5">
            <a:extLst>
              <a:ext uri="{28A0092B-C50C-407E-A947-70E740481C1C}">
                <a14:useLocalDpi xmlns:a14="http://schemas.microsoft.com/office/drawing/2010/main" xmlns="" val="0"/>
              </a:ext>
            </a:extLst>
          </a:blip>
          <a:srcRect l="29128" t="13378" r="33890" b="26867"/>
          <a:stretch/>
        </p:blipFill>
        <p:spPr bwMode="auto">
          <a:xfrm>
            <a:off x="25374600" y="2209800"/>
            <a:ext cx="5054841" cy="1752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http://miter.mit.edu/wp-content/uploads/2012/08/MIT_logo_black_red.jp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5755600" y="1369695"/>
            <a:ext cx="1600200" cy="84010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371600" y="4640759"/>
            <a:ext cx="10210800" cy="769441"/>
          </a:xfrm>
          <a:prstGeom prst="rect">
            <a:avLst/>
          </a:prstGeom>
          <a:noFill/>
        </p:spPr>
        <p:txBody>
          <a:bodyPr wrap="square" rtlCol="0">
            <a:spAutoFit/>
          </a:bodyPr>
          <a:lstStyle/>
          <a:p>
            <a:r>
              <a:rPr lang="en-US" sz="4400" dirty="0" smtClean="0"/>
              <a:t>LVP-</a:t>
            </a:r>
            <a:r>
              <a:rPr lang="en-US" sz="4400" b="1" dirty="0" smtClean="0">
                <a:solidFill>
                  <a:srgbClr val="FF0000"/>
                </a:solidFill>
              </a:rPr>
              <a:t>MIT</a:t>
            </a:r>
            <a:r>
              <a:rPr lang="en-US" sz="4400" dirty="0" smtClean="0"/>
              <a:t>RA Innovation Center</a:t>
            </a:r>
            <a:endParaRPr lang="en-US" sz="4400" dirty="0"/>
          </a:p>
        </p:txBody>
      </p:sp>
      <p:pic>
        <p:nvPicPr>
          <p:cNvPr id="3" name="Picture 2"/>
          <p:cNvPicPr>
            <a:picLocks noChangeAspect="1"/>
          </p:cNvPicPr>
          <p:nvPr/>
        </p:nvPicPr>
        <p:blipFill rotWithShape="1">
          <a:blip r:embed="rId7"/>
          <a:srcRect l="21267" t="12396" r="16290" b="13589"/>
          <a:stretch/>
        </p:blipFill>
        <p:spPr>
          <a:xfrm>
            <a:off x="5181600" y="838200"/>
            <a:ext cx="3505200" cy="3251200"/>
          </a:xfrm>
          <a:prstGeom prst="rect">
            <a:avLst/>
          </a:prstGeom>
        </p:spPr>
      </p:pic>
      <p:sp>
        <p:nvSpPr>
          <p:cNvPr id="22" name="TextBox 21"/>
          <p:cNvSpPr txBox="1"/>
          <p:nvPr/>
        </p:nvSpPr>
        <p:spPr>
          <a:xfrm>
            <a:off x="2438400" y="10744200"/>
            <a:ext cx="12268200" cy="6894195"/>
          </a:xfrm>
          <a:prstGeom prst="rect">
            <a:avLst/>
          </a:prstGeom>
          <a:noFill/>
        </p:spPr>
        <p:txBody>
          <a:bodyPr wrap="square" rtlCol="0">
            <a:spAutoFit/>
          </a:bodyPr>
          <a:lstStyle/>
          <a:p>
            <a:pPr algn="just"/>
            <a:r>
              <a:rPr lang="en-US" sz="5400" dirty="0" smtClean="0"/>
              <a:t>Development of  a  low-cost gaze tracking system that is based on a webcam mounted close to the user’s eye, for robustly tracking gaze to be easily integrated into other diagnostic tools.</a:t>
            </a:r>
          </a:p>
          <a:p>
            <a:endParaRPr lang="en-US" dirty="0" smtClean="0"/>
          </a:p>
          <a:p>
            <a:endParaRPr lang="en-US" dirty="0"/>
          </a:p>
        </p:txBody>
      </p:sp>
      <p:sp>
        <p:nvSpPr>
          <p:cNvPr id="25" name="TextBox 24"/>
          <p:cNvSpPr txBox="1"/>
          <p:nvPr/>
        </p:nvSpPr>
        <p:spPr>
          <a:xfrm>
            <a:off x="1600200" y="22479000"/>
            <a:ext cx="28803600" cy="12218730"/>
          </a:xfrm>
          <a:prstGeom prst="rect">
            <a:avLst/>
          </a:prstGeom>
          <a:solidFill>
            <a:schemeClr val="bg1"/>
          </a:solidFill>
        </p:spPr>
        <p:txBody>
          <a:bodyPr wrap="square" rtlCol="0">
            <a:spAutoFit/>
          </a:bodyPr>
          <a:lstStyle/>
          <a:p>
            <a:pPr lvl="1"/>
            <a:r>
              <a:rPr lang="en-US" sz="5400" dirty="0" smtClean="0"/>
              <a:t>Eye-gaze is an input mode which has the potential of an efficient computer interface. Eye movement has been the focus of research in this area. The iris center has been chosen for purposes of measuring eye movement. The gaze point is estimated after acquiring the eye movement data. </a:t>
            </a:r>
          </a:p>
          <a:p>
            <a:pPr lvl="1"/>
            <a:endParaRPr lang="en-US" sz="4800" dirty="0" smtClean="0"/>
          </a:p>
          <a:p>
            <a:pPr algn="just"/>
            <a:r>
              <a:rPr lang="en-US" sz="4800" dirty="0" smtClean="0"/>
              <a:t>This investigation concentrates on tracking eye movement itself. The primary goal of this paper is to detect the exact eye position. The</a:t>
            </a:r>
            <a:r>
              <a:rPr lang="en-US" sz="4800" i="1" dirty="0" smtClean="0"/>
              <a:t> emphasis is on eye </a:t>
            </a:r>
            <a:r>
              <a:rPr lang="en-US" sz="4800" i="1" dirty="0" smtClean="0"/>
              <a:t>movement </a:t>
            </a:r>
            <a:r>
              <a:rPr lang="en-US" sz="4800" dirty="0" smtClean="0"/>
              <a:t>in </a:t>
            </a:r>
            <a:r>
              <a:rPr lang="en-US" sz="4800" dirty="0" smtClean="0"/>
              <a:t>this paper, not on face and eye location. Rough eye position is not sufficient for tracking eye gaze accurately. Measuring the direction of visual attention of the eyes requires more precise data from eye image</a:t>
            </a:r>
            <a:r>
              <a:rPr lang="en-US" sz="4800" dirty="0" smtClean="0"/>
              <a:t>. A </a:t>
            </a:r>
            <a:r>
              <a:rPr lang="en-US" sz="4800" dirty="0" smtClean="0"/>
              <a:t>distinctive feature of the eye image should be</a:t>
            </a:r>
          </a:p>
          <a:p>
            <a:pPr algn="just"/>
            <a:r>
              <a:rPr lang="en-US" sz="4800" dirty="0" smtClean="0"/>
              <a:t>measured in any arrangement. The pupil of </a:t>
            </a:r>
            <a:r>
              <a:rPr lang="en-US" sz="4800" dirty="0" smtClean="0"/>
              <a:t>people having </a:t>
            </a:r>
            <a:r>
              <a:rPr lang="en-US" sz="4800" dirty="0" smtClean="0"/>
              <a:t>dark or dark-brown eyes can hardly be </a:t>
            </a:r>
            <a:r>
              <a:rPr lang="en-US" sz="4800" dirty="0" smtClean="0"/>
              <a:t>differentiated from </a:t>
            </a:r>
            <a:r>
              <a:rPr lang="en-US" sz="4800" dirty="0" smtClean="0"/>
              <a:t>the iris in the captured images. If </a:t>
            </a:r>
            <a:r>
              <a:rPr lang="en-US" sz="4800" dirty="0" smtClean="0"/>
              <a:t>the image </a:t>
            </a:r>
            <a:r>
              <a:rPr lang="en-US" sz="4800" dirty="0" smtClean="0"/>
              <a:t>is captured from close range, then it can be </a:t>
            </a:r>
            <a:r>
              <a:rPr lang="en-US" sz="4800" dirty="0" smtClean="0"/>
              <a:t>used to </a:t>
            </a:r>
            <a:r>
              <a:rPr lang="en-US" sz="4800" dirty="0" smtClean="0"/>
              <a:t>detect the pupil even under ordinary lighting </a:t>
            </a:r>
            <a:r>
              <a:rPr lang="en-US" sz="4800" dirty="0" smtClean="0"/>
              <a:t>conditions. It </a:t>
            </a:r>
            <a:r>
              <a:rPr lang="en-US" sz="4800" dirty="0" smtClean="0"/>
              <a:t>was decided to track the iris for this reason.</a:t>
            </a:r>
          </a:p>
          <a:p>
            <a:pPr algn="just"/>
            <a:endParaRPr lang="en-US" sz="4800" dirty="0" smtClean="0"/>
          </a:p>
          <a:p>
            <a:pPr lvl="1" algn="just"/>
            <a:r>
              <a:rPr lang="en-US" sz="4800" dirty="0" smtClean="0"/>
              <a:t> </a:t>
            </a:r>
          </a:p>
          <a:p>
            <a:pPr algn="ctr"/>
            <a:endParaRPr lang="en-US" dirty="0" smtClean="0"/>
          </a:p>
        </p:txBody>
      </p:sp>
    </p:spTree>
    <p:extLst>
      <p:ext uri="{BB962C8B-B14F-4D97-AF65-F5344CB8AC3E}">
        <p14:creationId xmlns:p14="http://schemas.microsoft.com/office/powerpoint/2010/main" xmlns="" val="1596324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752600"/>
            <a:ext cx="30906720" cy="9274314"/>
          </a:xfrm>
          <a:prstGeom prst="rect">
            <a:avLst/>
          </a:prstGeom>
          <a:noFill/>
          <a:ln w="190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00050"/>
            <a:endParaRPr lang="en-US" sz="5400" dirty="0" smtClean="0">
              <a:solidFill>
                <a:schemeClr val="tx1"/>
              </a:solidFill>
            </a:endParaRPr>
          </a:p>
          <a:p>
            <a:pPr marL="400050" algn="ctr"/>
            <a:endParaRPr lang="en-US" sz="5400" dirty="0" smtClean="0">
              <a:solidFill>
                <a:schemeClr val="tx1"/>
              </a:solidFill>
            </a:endParaRPr>
          </a:p>
          <a:p>
            <a:pPr marL="400050" algn="ctr"/>
            <a:endParaRPr lang="en-US" sz="5400" dirty="0" smtClean="0">
              <a:solidFill>
                <a:schemeClr val="tx1"/>
              </a:solidFill>
            </a:endParaRPr>
          </a:p>
          <a:p>
            <a:pPr marL="400050" algn="ctr"/>
            <a:r>
              <a:rPr lang="en-US" sz="5400" dirty="0" smtClean="0">
                <a:solidFill>
                  <a:schemeClr val="tx1"/>
                </a:solidFill>
              </a:rPr>
              <a:t>Show results pertaining to original problem statement and clinical need</a:t>
            </a:r>
          </a:p>
          <a:p>
            <a:pPr marL="400050" algn="ctr"/>
            <a:r>
              <a:rPr lang="en-US" sz="5400" dirty="0" smtClean="0">
                <a:solidFill>
                  <a:schemeClr val="tx1"/>
                </a:solidFill>
              </a:rPr>
              <a:t>Use figures, charts and high-quality pictures to showcase your work in this section</a:t>
            </a:r>
          </a:p>
          <a:p>
            <a:pPr marL="400050"/>
            <a:endParaRPr lang="en-US" sz="5400" dirty="0">
              <a:solidFill>
                <a:schemeClr val="tx1"/>
              </a:solidFill>
            </a:endParaRPr>
          </a:p>
        </p:txBody>
      </p:sp>
      <p:sp>
        <p:nvSpPr>
          <p:cNvPr id="2" name="TextBox 1"/>
          <p:cNvSpPr txBox="1"/>
          <p:nvPr/>
        </p:nvSpPr>
        <p:spPr>
          <a:xfrm>
            <a:off x="1524000" y="1143000"/>
            <a:ext cx="29365575" cy="1415772"/>
          </a:xfrm>
          <a:prstGeom prst="rect">
            <a:avLst/>
          </a:prstGeom>
          <a:solidFill>
            <a:schemeClr val="bg1"/>
          </a:solidFill>
        </p:spPr>
        <p:txBody>
          <a:bodyPr wrap="square" rtlCol="0">
            <a:spAutoFit/>
          </a:bodyPr>
          <a:lstStyle/>
          <a:p>
            <a:pPr algn="ctr"/>
            <a:r>
              <a:rPr lang="en-US" dirty="0" smtClean="0"/>
              <a:t>Results &amp; Discussion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solidFill>
      </a:spPr>
      <a:bodyPr wrap="square" rtlCol="0">
        <a:spAutoFit/>
      </a:bodyPr>
      <a:lstStyle>
        <a:defPPr algn="ct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335</Words>
  <Application>Microsoft Macintosh PowerPoint</Application>
  <PresentationFormat>Custom</PresentationFormat>
  <Paragraphs>36</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Rouse</dc:creator>
  <cp:lastModifiedBy>Home</cp:lastModifiedBy>
  <cp:revision>35</cp:revision>
  <dcterms:created xsi:type="dcterms:W3CDTF">2014-07-16T19:03:42Z</dcterms:created>
  <dcterms:modified xsi:type="dcterms:W3CDTF">2014-07-17T17:09:14Z</dcterms:modified>
</cp:coreProperties>
</file>