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20" d="100"/>
          <a:sy n="20" d="100"/>
        </p:scale>
        <p:origin x="-660" y="852"/>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002E5A-0208-44CF-A075-37DC841E6DB1}" type="datetimeFigureOut">
              <a:rPr lang="en-US" smtClean="0"/>
              <a:pPr/>
              <a:t>7/17/2014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129E9-1643-4D92-A331-5DA1459BC0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4129E9-1643-4D92-A331-5DA1459BC0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191513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301064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8435343"/>
            <a:ext cx="35547303" cy="1797634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1946" y="8435343"/>
            <a:ext cx="105925617" cy="1797634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140328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3401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306182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1944" y="49156623"/>
            <a:ext cx="70736457"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369923" y="49156623"/>
            <a:ext cx="70736463"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39DA6-66F5-468F-823B-776035C1CA3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23159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D39DA6-66F5-468F-823B-776035C1CA33}" type="datetimeFigureOut">
              <a:rPr lang="en-US" smtClean="0"/>
              <a:pPr/>
              <a:t>7/17/2014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267000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D39DA6-66F5-468F-823B-776035C1CA33}" type="datetimeFigureOut">
              <a:rPr lang="en-US" smtClean="0"/>
              <a:pPr/>
              <a:t>7/17/2014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220855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9DA6-66F5-468F-823B-776035C1CA33}" type="datetimeFigureOut">
              <a:rPr lang="en-US" smtClean="0"/>
              <a:pPr/>
              <a:t>7/17/2014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380135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9DA6-66F5-468F-823B-776035C1CA3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130315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9DA6-66F5-468F-823B-776035C1CA3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69674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8D39DA6-66F5-468F-823B-776035C1CA33}" type="datetimeFigureOut">
              <a:rPr lang="en-US" smtClean="0"/>
              <a:pPr/>
              <a:t>7/17/2014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288C43F-2C57-4726-9CE4-B6B4600929C7}" type="slidenum">
              <a:rPr lang="en-US" smtClean="0"/>
              <a:pPr/>
              <a:t>‹#›</a:t>
            </a:fld>
            <a:endParaRPr lang="en-US"/>
          </a:p>
        </p:txBody>
      </p:sp>
    </p:spTree>
    <p:extLst>
      <p:ext uri="{BB962C8B-B14F-4D97-AF65-F5344CB8AC3E}">
        <p14:creationId xmlns="" xmlns:p14="http://schemas.microsoft.com/office/powerpoint/2010/main" val="333680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1.jpg"/>
          <p:cNvPicPr>
            <a:picLocks noChangeAspect="1"/>
          </p:cNvPicPr>
          <p:nvPr/>
        </p:nvPicPr>
        <p:blipFill>
          <a:blip r:embed="rId3"/>
          <a:stretch>
            <a:fillRect/>
          </a:stretch>
        </p:blipFill>
        <p:spPr>
          <a:xfrm>
            <a:off x="22631400" y="14173200"/>
            <a:ext cx="19431000" cy="11065848"/>
          </a:xfrm>
          <a:prstGeom prst="rect">
            <a:avLst/>
          </a:prstGeom>
        </p:spPr>
      </p:pic>
      <p:sp>
        <p:nvSpPr>
          <p:cNvPr id="4" name="TextBox 3"/>
          <p:cNvSpPr txBox="1"/>
          <p:nvPr/>
        </p:nvSpPr>
        <p:spPr>
          <a:xfrm>
            <a:off x="3101657" y="1028700"/>
            <a:ext cx="38709600" cy="1569660"/>
          </a:xfrm>
          <a:prstGeom prst="rect">
            <a:avLst/>
          </a:prstGeom>
          <a:noFill/>
        </p:spPr>
        <p:txBody>
          <a:bodyPr wrap="square" rtlCol="0">
            <a:spAutoFit/>
          </a:bodyPr>
          <a:lstStyle/>
          <a:p>
            <a:pPr algn="ctr"/>
            <a:r>
              <a:rPr lang="en-US" sz="9600" b="1" dirty="0" smtClean="0">
                <a:latin typeface="Arial" panose="020B0604020202020204" pitchFamily="34" charset="0"/>
                <a:cs typeface="Arial" panose="020B0604020202020204" pitchFamily="34" charset="0"/>
              </a:rPr>
              <a:t>Gaze Tracker</a:t>
            </a:r>
            <a:endParaRPr lang="en-US" sz="16600" b="1" dirty="0">
              <a:latin typeface="Arial" panose="020B0604020202020204" pitchFamily="34" charset="0"/>
              <a:cs typeface="Arial" panose="020B0604020202020204" pitchFamily="34" charset="0"/>
            </a:endParaRPr>
          </a:p>
        </p:txBody>
      </p:sp>
      <p:sp>
        <p:nvSpPr>
          <p:cNvPr id="5" name="Rectangle 4"/>
          <p:cNvSpPr/>
          <p:nvPr/>
        </p:nvSpPr>
        <p:spPr>
          <a:xfrm>
            <a:off x="1320800" y="6241047"/>
            <a:ext cx="19329400" cy="5188953"/>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p:txBody>
      </p:sp>
      <p:sp>
        <p:nvSpPr>
          <p:cNvPr id="8" name="TextBox 7"/>
          <p:cNvSpPr txBox="1"/>
          <p:nvPr/>
        </p:nvSpPr>
        <p:spPr>
          <a:xfrm>
            <a:off x="2844800" y="5657851"/>
            <a:ext cx="15595600" cy="2739211"/>
          </a:xfrm>
          <a:prstGeom prst="rect">
            <a:avLst/>
          </a:prstGeom>
          <a:solidFill>
            <a:schemeClr val="bg1"/>
          </a:solidFill>
        </p:spPr>
        <p:txBody>
          <a:bodyPr wrap="square" rtlCol="0">
            <a:spAutoFit/>
          </a:bodyPr>
          <a:lstStyle/>
          <a:p>
            <a:pPr algn="ctr"/>
            <a:r>
              <a:rPr lang="en-US" dirty="0" smtClean="0"/>
              <a:t>Problem Statement</a:t>
            </a:r>
          </a:p>
          <a:p>
            <a:pPr algn="ctr"/>
            <a:endParaRPr lang="en-US" dirty="0"/>
          </a:p>
        </p:txBody>
      </p:sp>
      <p:sp>
        <p:nvSpPr>
          <p:cNvPr id="10" name="TextBox 9"/>
          <p:cNvSpPr txBox="1"/>
          <p:nvPr/>
        </p:nvSpPr>
        <p:spPr>
          <a:xfrm>
            <a:off x="8255000" y="3200400"/>
            <a:ext cx="33426400" cy="1754326"/>
          </a:xfrm>
          <a:prstGeom prst="rect">
            <a:avLst/>
          </a:prstGeom>
          <a:noFill/>
        </p:spPr>
        <p:txBody>
          <a:bodyPr wrap="square" numCol="1" rtlCol="0">
            <a:spAutoFit/>
          </a:bodyPr>
          <a:lstStyle/>
          <a:p>
            <a:pPr algn="ctr"/>
            <a:r>
              <a:rPr lang="en-US" sz="5400" dirty="0">
                <a:latin typeface="Arial" panose="020B0604020202020204" pitchFamily="34" charset="0"/>
                <a:cs typeface="Arial" panose="020B0604020202020204" pitchFamily="34" charset="0"/>
              </a:rPr>
              <a:t> </a:t>
            </a:r>
            <a:r>
              <a:rPr lang="en-US" sz="5400" dirty="0" smtClean="0">
                <a:latin typeface="Arial" panose="020B0604020202020204" pitchFamily="34" charset="0"/>
                <a:cs typeface="Arial" panose="020B0604020202020204" pitchFamily="34" charset="0"/>
              </a:rPr>
              <a:t>	</a:t>
            </a:r>
            <a:r>
              <a:rPr lang="en-US" sz="5400" dirty="0" smtClean="0">
                <a:latin typeface="Arial" panose="020B0604020202020204" pitchFamily="34" charset="0"/>
                <a:cs typeface="Arial" panose="020B0604020202020204" pitchFamily="34" charset="0"/>
              </a:rPr>
              <a:t>Team</a:t>
            </a:r>
            <a:r>
              <a:rPr lang="en-US" sz="4800" dirty="0" smtClean="0">
                <a:latin typeface="Arial" panose="020B0604020202020204" pitchFamily="34" charset="0"/>
                <a:cs typeface="Arial" panose="020B0604020202020204" pitchFamily="34" charset="0"/>
              </a:rPr>
              <a:t>: </a:t>
            </a:r>
            <a:r>
              <a:rPr lang="en-US" sz="4800" dirty="0" smtClean="0">
                <a:latin typeface="Arial" panose="020B0604020202020204" pitchFamily="34" charset="0"/>
                <a:cs typeface="Arial" panose="020B0604020202020204" pitchFamily="34" charset="0"/>
              </a:rPr>
              <a:t>Deepak, Saboor, Sanket, Khyathi, Sabareesh, Harini</a:t>
            </a:r>
          </a:p>
          <a:p>
            <a:pPr algn="ctr"/>
            <a:r>
              <a:rPr lang="en-US" sz="5400" dirty="0" smtClean="0">
                <a:latin typeface="Arial" panose="020B0604020202020204" pitchFamily="34" charset="0"/>
                <a:cs typeface="Arial" panose="020B0604020202020204" pitchFamily="34" charset="0"/>
              </a:rPr>
              <a:t>Mentors: </a:t>
            </a:r>
            <a:r>
              <a:rPr lang="en-US" sz="5400" dirty="0" smtClean="0"/>
              <a:t>Amy Lawson, Shrikant Bharadwaj</a:t>
            </a:r>
            <a:endParaRPr lang="en-US" sz="5400" dirty="0" smtClean="0">
              <a:latin typeface="Arial" panose="020B0604020202020204" pitchFamily="34" charset="0"/>
              <a:cs typeface="Arial" panose="020B0604020202020204" pitchFamily="34" charset="0"/>
            </a:endParaRPr>
          </a:p>
        </p:txBody>
      </p:sp>
      <p:sp>
        <p:nvSpPr>
          <p:cNvPr id="13" name="Rectangle 12"/>
          <p:cNvSpPr/>
          <p:nvPr/>
        </p:nvSpPr>
        <p:spPr>
          <a:xfrm>
            <a:off x="21869400" y="6286500"/>
            <a:ext cx="20193000" cy="7734300"/>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p:txBody>
      </p:sp>
      <p:sp>
        <p:nvSpPr>
          <p:cNvPr id="14" name="TextBox 13"/>
          <p:cNvSpPr txBox="1"/>
          <p:nvPr/>
        </p:nvSpPr>
        <p:spPr>
          <a:xfrm>
            <a:off x="23545800" y="5410200"/>
            <a:ext cx="18008600" cy="1415772"/>
          </a:xfrm>
          <a:prstGeom prst="rect">
            <a:avLst/>
          </a:prstGeom>
          <a:solidFill>
            <a:schemeClr val="bg1"/>
          </a:solidFill>
        </p:spPr>
        <p:txBody>
          <a:bodyPr wrap="square" rtlCol="0">
            <a:spAutoFit/>
          </a:bodyPr>
          <a:lstStyle/>
          <a:p>
            <a:pPr algn="ctr"/>
            <a:r>
              <a:rPr lang="en-US" dirty="0" smtClean="0"/>
              <a:t>Clinical Motivation</a:t>
            </a:r>
            <a:endParaRPr lang="en-US" dirty="0"/>
          </a:p>
        </p:txBody>
      </p:sp>
      <p:pic>
        <p:nvPicPr>
          <p:cNvPr id="1026" name="Picture 2" descr="L V Prasad Eye Institute Hyderabad"/>
          <p:cNvPicPr>
            <a:picLocks noChangeAspect="1" noChangeArrowheads="1"/>
          </p:cNvPicPr>
          <p:nvPr/>
        </p:nvPicPr>
        <p:blipFill rotWithShape="1">
          <a:blip r:embed="rId4">
            <a:extLst>
              <a:ext uri="{28A0092B-C50C-407E-A947-70E740481C1C}">
                <a14:useLocalDpi xmlns="" xmlns:a14="http://schemas.microsoft.com/office/drawing/2010/main" val="0"/>
              </a:ext>
            </a:extLst>
          </a:blip>
          <a:srcRect b="16692"/>
          <a:stretch/>
        </p:blipFill>
        <p:spPr bwMode="auto">
          <a:xfrm>
            <a:off x="1662325" y="860695"/>
            <a:ext cx="5043276" cy="171105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tatacenter.mit.edu/tata2014/wp-content/uploads/2014/01/TATA_rgb_header-w-MIT.png"/>
          <p:cNvPicPr>
            <a:picLocks noChangeAspect="1" noChangeArrowheads="1"/>
          </p:cNvPicPr>
          <p:nvPr/>
        </p:nvPicPr>
        <p:blipFill rotWithShape="1">
          <a:blip r:embed="rId5">
            <a:extLst>
              <a:ext uri="{28A0092B-C50C-407E-A947-70E740481C1C}">
                <a14:useLocalDpi xmlns="" xmlns:a14="http://schemas.microsoft.com/office/drawing/2010/main" val="0"/>
              </a:ext>
            </a:extLst>
          </a:blip>
          <a:srcRect r="53406" b="18153"/>
          <a:stretch/>
        </p:blipFill>
        <p:spPr bwMode="auto">
          <a:xfrm>
            <a:off x="36982401" y="1028700"/>
            <a:ext cx="5012267" cy="761932"/>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s://recruitment.infotech-enterprises.com/candidate_infotech/Images/CYIENT_logo_slate_resized.png"/>
          <p:cNvPicPr>
            <a:picLocks noChangeAspect="1" noChangeArrowheads="1"/>
          </p:cNvPicPr>
          <p:nvPr/>
        </p:nvPicPr>
        <p:blipFill rotWithShape="1">
          <a:blip r:embed="rId6">
            <a:extLst>
              <a:ext uri="{28A0092B-C50C-407E-A947-70E740481C1C}">
                <a14:useLocalDpi xmlns="" xmlns:a14="http://schemas.microsoft.com/office/drawing/2010/main" val="0"/>
              </a:ext>
            </a:extLst>
          </a:blip>
          <a:srcRect l="29128" t="13378" r="33890" b="26867"/>
          <a:stretch/>
        </p:blipFill>
        <p:spPr bwMode="auto">
          <a:xfrm>
            <a:off x="33832801" y="1657350"/>
            <a:ext cx="6739788" cy="13144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http://miter.mit.edu/wp-content/uploads/2012/08/MIT_logo_black_red.jpg"/>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4340800" y="1027272"/>
            <a:ext cx="2133600" cy="63007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828800" y="3480570"/>
            <a:ext cx="13614400" cy="769441"/>
          </a:xfrm>
          <a:prstGeom prst="rect">
            <a:avLst/>
          </a:prstGeom>
          <a:noFill/>
        </p:spPr>
        <p:txBody>
          <a:bodyPr wrap="square" rtlCol="0">
            <a:spAutoFit/>
          </a:bodyPr>
          <a:lstStyle/>
          <a:p>
            <a:r>
              <a:rPr lang="en-US" sz="4400" dirty="0" smtClean="0"/>
              <a:t>LVP-</a:t>
            </a:r>
            <a:r>
              <a:rPr lang="en-US" sz="4400" b="1" dirty="0" smtClean="0">
                <a:solidFill>
                  <a:srgbClr val="FF0000"/>
                </a:solidFill>
              </a:rPr>
              <a:t>MIT</a:t>
            </a:r>
            <a:r>
              <a:rPr lang="en-US" sz="4400" dirty="0" smtClean="0"/>
              <a:t>RA Innovation Center</a:t>
            </a:r>
            <a:endParaRPr lang="en-US" sz="4400" dirty="0"/>
          </a:p>
        </p:txBody>
      </p:sp>
      <p:pic>
        <p:nvPicPr>
          <p:cNvPr id="3" name="Picture 2"/>
          <p:cNvPicPr>
            <a:picLocks noChangeAspect="1"/>
          </p:cNvPicPr>
          <p:nvPr/>
        </p:nvPicPr>
        <p:blipFill rotWithShape="1">
          <a:blip r:embed="rId8"/>
          <a:srcRect l="21267" t="12396" r="16290" b="13589"/>
          <a:stretch/>
        </p:blipFill>
        <p:spPr>
          <a:xfrm>
            <a:off x="6908800" y="628650"/>
            <a:ext cx="4673600" cy="2438400"/>
          </a:xfrm>
          <a:prstGeom prst="rect">
            <a:avLst/>
          </a:prstGeom>
        </p:spPr>
      </p:pic>
      <p:sp>
        <p:nvSpPr>
          <p:cNvPr id="22" name="TextBox 21"/>
          <p:cNvSpPr txBox="1"/>
          <p:nvPr/>
        </p:nvSpPr>
        <p:spPr>
          <a:xfrm>
            <a:off x="2362200" y="6934200"/>
            <a:ext cx="16357600" cy="6063198"/>
          </a:xfrm>
          <a:prstGeom prst="rect">
            <a:avLst/>
          </a:prstGeom>
          <a:noFill/>
        </p:spPr>
        <p:txBody>
          <a:bodyPr wrap="square" rtlCol="0">
            <a:spAutoFit/>
          </a:bodyPr>
          <a:lstStyle/>
          <a:p>
            <a:pPr algn="just"/>
            <a:r>
              <a:rPr lang="en-US" sz="5400" dirty="0" smtClean="0"/>
              <a:t>Development of  a  low-cost gaze tracking system that is based on a webcam mounted close to the user’s eye, for robustly tracking gaze to be easily integrated into other diagnostic tools.</a:t>
            </a:r>
          </a:p>
          <a:p>
            <a:endParaRPr lang="en-US" dirty="0" smtClean="0"/>
          </a:p>
          <a:p>
            <a:endParaRPr lang="en-US" dirty="0"/>
          </a:p>
        </p:txBody>
      </p:sp>
      <p:sp>
        <p:nvSpPr>
          <p:cNvPr id="25" name="TextBox 24"/>
          <p:cNvSpPr txBox="1"/>
          <p:nvPr/>
        </p:nvSpPr>
        <p:spPr>
          <a:xfrm>
            <a:off x="2133600" y="15163800"/>
            <a:ext cx="18770600" cy="7571303"/>
          </a:xfrm>
          <a:prstGeom prst="rect">
            <a:avLst/>
          </a:prstGeom>
          <a:solidFill>
            <a:schemeClr val="bg1"/>
          </a:solidFill>
        </p:spPr>
        <p:txBody>
          <a:bodyPr wrap="square" numCol="1" rtlCol="0">
            <a:spAutoFit/>
          </a:bodyPr>
          <a:lstStyle/>
          <a:p>
            <a:pPr algn="just">
              <a:buFont typeface="Arial" pitchFamily="34" charset="0"/>
              <a:buChar char="•"/>
            </a:pPr>
            <a:r>
              <a:rPr lang="en-US" sz="5400" dirty="0" smtClean="0"/>
              <a:t>  Close range hi-res IR image capture for analysis</a:t>
            </a:r>
          </a:p>
          <a:p>
            <a:pPr algn="just">
              <a:buFont typeface="Arial" pitchFamily="34" charset="0"/>
              <a:buChar char="•"/>
            </a:pPr>
            <a:r>
              <a:rPr lang="en-US" sz="5400" dirty="0" smtClean="0"/>
              <a:t> Pupil center detection and Purkinje image detection</a:t>
            </a:r>
          </a:p>
          <a:p>
            <a:pPr algn="just">
              <a:buFont typeface="Arial" pitchFamily="34" charset="0"/>
              <a:buChar char="•"/>
            </a:pPr>
            <a:r>
              <a:rPr lang="en-US" sz="5400" dirty="0" smtClean="0"/>
              <a:t> </a:t>
            </a:r>
            <a:r>
              <a:rPr lang="en-US" sz="5400" dirty="0" smtClean="0"/>
              <a:t> Hirschberg ratio comparison for gaze direction vector calculation</a:t>
            </a:r>
          </a:p>
          <a:p>
            <a:pPr algn="just">
              <a:buFont typeface="Arial" pitchFamily="34" charset="0"/>
              <a:buChar char="•"/>
            </a:pPr>
            <a:r>
              <a:rPr lang="en-US" sz="5400" dirty="0" smtClean="0"/>
              <a:t> Gabor grating Stimulus to attract attention of viewer</a:t>
            </a:r>
          </a:p>
          <a:p>
            <a:pPr algn="just">
              <a:buFont typeface="Arial" pitchFamily="34" charset="0"/>
              <a:buChar char="•"/>
            </a:pPr>
            <a:r>
              <a:rPr lang="en-US" sz="5400" dirty="0" smtClean="0"/>
              <a:t> No calibration required -  for easier use with infants</a:t>
            </a:r>
          </a:p>
          <a:p>
            <a:pPr algn="just">
              <a:buFont typeface="Arial" pitchFamily="34" charset="0"/>
              <a:buChar char="•"/>
            </a:pPr>
            <a:r>
              <a:rPr lang="en-US" sz="5400" dirty="0" smtClean="0"/>
              <a:t> Real time tracking for faster results</a:t>
            </a:r>
          </a:p>
          <a:p>
            <a:pPr algn="just">
              <a:buFont typeface="Arial" pitchFamily="34" charset="0"/>
              <a:buChar char="•"/>
            </a:pPr>
            <a:endParaRPr lang="en-US" sz="5400" dirty="0" smtClean="0"/>
          </a:p>
          <a:p>
            <a:pPr algn="just">
              <a:buFont typeface="Arial" pitchFamily="34" charset="0"/>
              <a:buChar char="•"/>
            </a:pPr>
            <a:endParaRPr lang="en-US" sz="5400" dirty="0" smtClean="0"/>
          </a:p>
          <a:p>
            <a:pPr algn="just"/>
            <a:endParaRPr lang="en-US" sz="5400" dirty="0" smtClean="0"/>
          </a:p>
        </p:txBody>
      </p:sp>
      <p:sp>
        <p:nvSpPr>
          <p:cNvPr id="12" name="Rectangle 11"/>
          <p:cNvSpPr/>
          <p:nvPr/>
        </p:nvSpPr>
        <p:spPr>
          <a:xfrm>
            <a:off x="990600" y="13704270"/>
            <a:ext cx="19735800" cy="8393730"/>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1"/>
            <a:endParaRPr lang="en-US" sz="5400" dirty="0" smtClean="0">
              <a:solidFill>
                <a:schemeClr val="tx1"/>
              </a:solidFill>
            </a:endParaRPr>
          </a:p>
          <a:p>
            <a:pPr lvl="1"/>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p:txBody>
      </p:sp>
      <p:sp>
        <p:nvSpPr>
          <p:cNvPr id="16" name="TextBox 15"/>
          <p:cNvSpPr txBox="1"/>
          <p:nvPr/>
        </p:nvSpPr>
        <p:spPr>
          <a:xfrm>
            <a:off x="2819400" y="12877800"/>
            <a:ext cx="16078199" cy="1415772"/>
          </a:xfrm>
          <a:prstGeom prst="rect">
            <a:avLst/>
          </a:prstGeom>
          <a:solidFill>
            <a:schemeClr val="bg1"/>
          </a:solidFill>
        </p:spPr>
        <p:txBody>
          <a:bodyPr wrap="square" rtlCol="0">
            <a:spAutoFit/>
          </a:bodyPr>
          <a:lstStyle/>
          <a:p>
            <a:pPr algn="ctr"/>
            <a:r>
              <a:rPr lang="en-US" dirty="0" smtClean="0"/>
              <a:t>Approach</a:t>
            </a:r>
            <a:endParaRPr lang="en-US" dirty="0"/>
          </a:p>
        </p:txBody>
      </p:sp>
      <p:sp>
        <p:nvSpPr>
          <p:cNvPr id="23" name="TextBox 22"/>
          <p:cNvSpPr txBox="1"/>
          <p:nvPr/>
        </p:nvSpPr>
        <p:spPr>
          <a:xfrm>
            <a:off x="2514600" y="25374600"/>
            <a:ext cx="10515600" cy="4247317"/>
          </a:xfrm>
          <a:prstGeom prst="rect">
            <a:avLst/>
          </a:prstGeom>
          <a:solidFill>
            <a:schemeClr val="bg1"/>
          </a:solidFill>
        </p:spPr>
        <p:txBody>
          <a:bodyPr wrap="square" rtlCol="0">
            <a:spAutoFit/>
          </a:bodyPr>
          <a:lstStyle/>
          <a:p>
            <a:pPr>
              <a:buFont typeface="Arial" pitchFamily="34" charset="0"/>
              <a:buChar char="•"/>
            </a:pPr>
            <a:r>
              <a:rPr lang="en-US" sz="5400" dirty="0" smtClean="0"/>
              <a:t>It requires a close range image</a:t>
            </a:r>
          </a:p>
          <a:p>
            <a:pPr>
              <a:buFont typeface="Arial" pitchFamily="34" charset="0"/>
              <a:buChar char="•"/>
            </a:pPr>
            <a:r>
              <a:rPr lang="en-US" sz="5400" dirty="0" smtClean="0"/>
              <a:t>Only one eye can be monitored at a time</a:t>
            </a:r>
          </a:p>
          <a:p>
            <a:pPr>
              <a:buFont typeface="Arial" pitchFamily="34" charset="0"/>
              <a:buChar char="•"/>
            </a:pPr>
            <a:r>
              <a:rPr lang="en-US" sz="5400" dirty="0" smtClean="0"/>
              <a:t>Lack of calibration step leads to reduced precision in tracking</a:t>
            </a:r>
          </a:p>
        </p:txBody>
      </p:sp>
      <p:sp>
        <p:nvSpPr>
          <p:cNvPr id="21" name="Rectangle 20"/>
          <p:cNvSpPr/>
          <p:nvPr/>
        </p:nvSpPr>
        <p:spPr>
          <a:xfrm>
            <a:off x="1295400" y="23241000"/>
            <a:ext cx="12481560" cy="7696200"/>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a:p>
            <a:pPr marL="400050" algn="ctr"/>
            <a:endParaRPr lang="en-US" sz="5400" dirty="0" smtClean="0">
              <a:solidFill>
                <a:schemeClr val="tx1"/>
              </a:solidFill>
            </a:endParaRPr>
          </a:p>
          <a:p>
            <a:pPr marL="400050" algn="ctr"/>
            <a:endParaRPr lang="en-US" sz="5400" dirty="0" smtClean="0">
              <a:solidFill>
                <a:schemeClr val="tx1"/>
              </a:solidFill>
            </a:endParaRPr>
          </a:p>
          <a:p>
            <a:pPr marL="400050"/>
            <a:endParaRPr lang="en-US" sz="5400" dirty="0">
              <a:solidFill>
                <a:schemeClr val="tx1"/>
              </a:solidFill>
            </a:endParaRPr>
          </a:p>
        </p:txBody>
      </p:sp>
      <p:sp>
        <p:nvSpPr>
          <p:cNvPr id="18" name="TextBox 17"/>
          <p:cNvSpPr txBox="1"/>
          <p:nvPr/>
        </p:nvSpPr>
        <p:spPr>
          <a:xfrm>
            <a:off x="3124200" y="22783800"/>
            <a:ext cx="9677400" cy="1415772"/>
          </a:xfrm>
          <a:prstGeom prst="rect">
            <a:avLst/>
          </a:prstGeom>
          <a:solidFill>
            <a:schemeClr val="bg1"/>
          </a:solidFill>
        </p:spPr>
        <p:txBody>
          <a:bodyPr wrap="square" rtlCol="0">
            <a:spAutoFit/>
          </a:bodyPr>
          <a:lstStyle/>
          <a:p>
            <a:pPr algn="ctr"/>
            <a:r>
              <a:rPr lang="en-US" dirty="0" smtClean="0"/>
              <a:t>Limitations</a:t>
            </a:r>
            <a:endParaRPr lang="en-US" dirty="0" smtClean="0"/>
          </a:p>
        </p:txBody>
      </p:sp>
      <p:pic>
        <p:nvPicPr>
          <p:cNvPr id="1027" name="Picture 3" descr="C:\Users\Home\Desktop\eyes.jpg"/>
          <p:cNvPicPr>
            <a:picLocks noChangeAspect="1" noChangeArrowheads="1"/>
          </p:cNvPicPr>
          <p:nvPr/>
        </p:nvPicPr>
        <p:blipFill>
          <a:blip r:embed="rId9"/>
          <a:srcRect/>
          <a:stretch>
            <a:fillRect/>
          </a:stretch>
        </p:blipFill>
        <p:spPr bwMode="auto">
          <a:xfrm>
            <a:off x="12954000" y="914400"/>
            <a:ext cx="4876800" cy="3657600"/>
          </a:xfrm>
          <a:prstGeom prst="rect">
            <a:avLst/>
          </a:prstGeom>
          <a:noFill/>
        </p:spPr>
      </p:pic>
      <p:pic>
        <p:nvPicPr>
          <p:cNvPr id="33" name="Picture 32" descr="code snippet.png"/>
          <p:cNvPicPr>
            <a:picLocks noChangeAspect="1"/>
          </p:cNvPicPr>
          <p:nvPr/>
        </p:nvPicPr>
        <p:blipFill>
          <a:blip r:embed="rId10"/>
          <a:stretch>
            <a:fillRect/>
          </a:stretch>
        </p:blipFill>
        <p:spPr>
          <a:xfrm>
            <a:off x="35356800" y="15240000"/>
            <a:ext cx="4648200" cy="294309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6" name="Picture 35" descr="a_detection.jpg"/>
          <p:cNvPicPr>
            <a:picLocks noChangeAspect="1"/>
          </p:cNvPicPr>
          <p:nvPr/>
        </p:nvPicPr>
        <p:blipFill>
          <a:blip r:embed="rId11"/>
          <a:stretch>
            <a:fillRect/>
          </a:stretch>
        </p:blipFill>
        <p:spPr>
          <a:xfrm>
            <a:off x="24612600" y="15163800"/>
            <a:ext cx="5257800" cy="32145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8" name="Picture 37" descr="Screenshot (22).png"/>
          <p:cNvPicPr>
            <a:picLocks noChangeAspect="1"/>
          </p:cNvPicPr>
          <p:nvPr/>
        </p:nvPicPr>
        <p:blipFill>
          <a:blip r:embed="rId12"/>
          <a:stretch>
            <a:fillRect/>
          </a:stretch>
        </p:blipFill>
        <p:spPr>
          <a:xfrm>
            <a:off x="15011400" y="23012400"/>
            <a:ext cx="7587467" cy="788675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9" name="TextBox 38"/>
          <p:cNvSpPr txBox="1"/>
          <p:nvPr/>
        </p:nvSpPr>
        <p:spPr>
          <a:xfrm>
            <a:off x="25222200" y="28194001"/>
            <a:ext cx="16002000" cy="4247317"/>
          </a:xfrm>
          <a:prstGeom prst="rect">
            <a:avLst/>
          </a:prstGeom>
          <a:solidFill>
            <a:schemeClr val="bg1"/>
          </a:solidFill>
        </p:spPr>
        <p:txBody>
          <a:bodyPr wrap="square" rtlCol="0">
            <a:spAutoFit/>
          </a:bodyPr>
          <a:lstStyle/>
          <a:p>
            <a:pPr algn="just">
              <a:buFont typeface="Arial" pitchFamily="34" charset="0"/>
              <a:buChar char="•"/>
            </a:pPr>
            <a:r>
              <a:rPr lang="en-US" sz="5400" dirty="0" smtClean="0"/>
              <a:t> High precision tracking, with real time optimization</a:t>
            </a:r>
            <a:endParaRPr lang="en-US" sz="5400" dirty="0" smtClean="0"/>
          </a:p>
          <a:p>
            <a:pPr algn="just">
              <a:buFont typeface="Arial" pitchFamily="34" charset="0"/>
              <a:buChar char="•"/>
            </a:pPr>
            <a:r>
              <a:rPr lang="en-US" sz="5400" dirty="0" smtClean="0"/>
              <a:t> Integration with super stereo, pediatric optometry</a:t>
            </a:r>
          </a:p>
          <a:p>
            <a:pPr algn="just">
              <a:buFont typeface="Arial" pitchFamily="34" charset="0"/>
              <a:buChar char="•"/>
            </a:pPr>
            <a:r>
              <a:rPr lang="en-US" sz="5400" dirty="0" smtClean="0"/>
              <a:t> Simultaneous analysis of both eyes</a:t>
            </a:r>
          </a:p>
          <a:p>
            <a:pPr algn="just">
              <a:buFont typeface="Arial" pitchFamily="34" charset="0"/>
              <a:buChar char="•"/>
            </a:pPr>
            <a:endParaRPr lang="en-US" sz="5400" dirty="0" smtClean="0"/>
          </a:p>
          <a:p>
            <a:pPr algn="just">
              <a:buFont typeface="Arial" pitchFamily="34" charset="0"/>
              <a:buChar char="•"/>
            </a:pPr>
            <a:endParaRPr lang="en-US" sz="5400" dirty="0" smtClean="0"/>
          </a:p>
        </p:txBody>
      </p:sp>
      <p:sp>
        <p:nvSpPr>
          <p:cNvPr id="40" name="TextBox 39"/>
          <p:cNvSpPr txBox="1"/>
          <p:nvPr/>
        </p:nvSpPr>
        <p:spPr>
          <a:xfrm>
            <a:off x="23012400" y="7162800"/>
            <a:ext cx="18288000" cy="6740307"/>
          </a:xfrm>
          <a:prstGeom prst="rect">
            <a:avLst/>
          </a:prstGeom>
          <a:solidFill>
            <a:schemeClr val="bg1"/>
          </a:solidFill>
        </p:spPr>
        <p:txBody>
          <a:bodyPr wrap="square" rtlCol="0">
            <a:spAutoFit/>
          </a:bodyPr>
          <a:lstStyle/>
          <a:p>
            <a:pPr algn="just"/>
            <a:r>
              <a:rPr lang="en-US" sz="5400" dirty="0" smtClean="0"/>
              <a:t> As early diagnosis and treatment efforts soar, so does the need to identify novel characteristics that may indicate a toddler’s risk for manifesting eye defects. Gaze tracking technology holds promise as an objective methodology for characterizing the early features of eye defects because it can be implemented with virtually any age or functioning level. Its tremendous potential also includes pediatric perimetry,  super stereo, automation etc. </a:t>
            </a:r>
          </a:p>
          <a:p>
            <a:pPr algn="just"/>
            <a:endParaRPr lang="en-US" sz="5400" dirty="0" smtClean="0"/>
          </a:p>
        </p:txBody>
      </p:sp>
      <p:sp>
        <p:nvSpPr>
          <p:cNvPr id="41" name="TextBox 40"/>
          <p:cNvSpPr txBox="1"/>
          <p:nvPr/>
        </p:nvSpPr>
        <p:spPr>
          <a:xfrm>
            <a:off x="25908000" y="24993600"/>
            <a:ext cx="3352800" cy="923330"/>
          </a:xfrm>
          <a:prstGeom prst="rect">
            <a:avLst/>
          </a:prstGeom>
          <a:solidFill>
            <a:schemeClr val="bg1"/>
          </a:solidFill>
        </p:spPr>
        <p:txBody>
          <a:bodyPr wrap="square" rtlCol="0">
            <a:spAutoFit/>
          </a:bodyPr>
          <a:lstStyle/>
          <a:p>
            <a:pPr algn="ctr"/>
            <a:r>
              <a:rPr lang="en-US" sz="5400" dirty="0" smtClean="0"/>
              <a:t>Stimulus</a:t>
            </a:r>
            <a:endParaRPr lang="en-US" sz="5400" dirty="0" smtClean="0"/>
          </a:p>
        </p:txBody>
      </p:sp>
      <p:sp>
        <p:nvSpPr>
          <p:cNvPr id="42" name="TextBox 41"/>
          <p:cNvSpPr txBox="1"/>
          <p:nvPr/>
        </p:nvSpPr>
        <p:spPr>
          <a:xfrm>
            <a:off x="25298400" y="14097000"/>
            <a:ext cx="4114800" cy="923330"/>
          </a:xfrm>
          <a:prstGeom prst="rect">
            <a:avLst/>
          </a:prstGeom>
          <a:solidFill>
            <a:schemeClr val="bg1"/>
          </a:solidFill>
        </p:spPr>
        <p:txBody>
          <a:bodyPr wrap="square" rtlCol="0">
            <a:spAutoFit/>
          </a:bodyPr>
          <a:lstStyle/>
          <a:p>
            <a:pPr algn="ctr"/>
            <a:r>
              <a:rPr lang="en-US" sz="5400" dirty="0" smtClean="0"/>
              <a:t>Gaze Tracking</a:t>
            </a:r>
            <a:endParaRPr lang="en-US" sz="5400" dirty="0" smtClean="0"/>
          </a:p>
        </p:txBody>
      </p:sp>
      <p:sp>
        <p:nvSpPr>
          <p:cNvPr id="43" name="TextBox 42"/>
          <p:cNvSpPr txBox="1"/>
          <p:nvPr/>
        </p:nvSpPr>
        <p:spPr>
          <a:xfrm>
            <a:off x="35661600" y="14173200"/>
            <a:ext cx="4114800" cy="923330"/>
          </a:xfrm>
          <a:prstGeom prst="rect">
            <a:avLst/>
          </a:prstGeom>
          <a:solidFill>
            <a:schemeClr val="bg1"/>
          </a:solidFill>
        </p:spPr>
        <p:txBody>
          <a:bodyPr wrap="square" rtlCol="0">
            <a:spAutoFit/>
          </a:bodyPr>
          <a:lstStyle/>
          <a:p>
            <a:pPr algn="ctr"/>
            <a:r>
              <a:rPr lang="en-US" sz="5400" dirty="0" smtClean="0"/>
              <a:t>Analysis</a:t>
            </a:r>
            <a:endParaRPr lang="en-US" sz="5400" dirty="0" smtClean="0"/>
          </a:p>
        </p:txBody>
      </p:sp>
      <p:pic>
        <p:nvPicPr>
          <p:cNvPr id="45" name="Picture 44" descr="download.jpg"/>
          <p:cNvPicPr>
            <a:picLocks noChangeAspect="1"/>
          </p:cNvPicPr>
          <p:nvPr/>
        </p:nvPicPr>
        <p:blipFill>
          <a:blip r:embed="rId13"/>
          <a:stretch>
            <a:fillRect/>
          </a:stretch>
        </p:blipFill>
        <p:spPr>
          <a:xfrm>
            <a:off x="25450800" y="21793200"/>
            <a:ext cx="4191000" cy="293259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6" name="Picture 45" descr="Result.JPG"/>
          <p:cNvPicPr>
            <a:picLocks noChangeAspect="1"/>
          </p:cNvPicPr>
          <p:nvPr/>
        </p:nvPicPr>
        <p:blipFill>
          <a:blip r:embed="rId14" cstate="print"/>
          <a:stretch>
            <a:fillRect/>
          </a:stretch>
        </p:blipFill>
        <p:spPr>
          <a:xfrm>
            <a:off x="34975800" y="21640800"/>
            <a:ext cx="5499333" cy="29971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7" name="TextBox 46"/>
          <p:cNvSpPr txBox="1"/>
          <p:nvPr/>
        </p:nvSpPr>
        <p:spPr>
          <a:xfrm>
            <a:off x="35433000" y="20574000"/>
            <a:ext cx="4191000" cy="923330"/>
          </a:xfrm>
          <a:prstGeom prst="rect">
            <a:avLst/>
          </a:prstGeom>
          <a:solidFill>
            <a:schemeClr val="bg1"/>
          </a:solidFill>
        </p:spPr>
        <p:txBody>
          <a:bodyPr wrap="square" rtlCol="0">
            <a:spAutoFit/>
          </a:bodyPr>
          <a:lstStyle/>
          <a:p>
            <a:pPr algn="ctr"/>
            <a:r>
              <a:rPr lang="en-US" sz="5400" dirty="0" smtClean="0"/>
              <a:t>Result</a:t>
            </a:r>
            <a:endParaRPr lang="en-US" sz="5400" dirty="0" smtClean="0"/>
          </a:p>
        </p:txBody>
      </p:sp>
      <p:sp>
        <p:nvSpPr>
          <p:cNvPr id="27" name="Rectangle 26"/>
          <p:cNvSpPr/>
          <p:nvPr/>
        </p:nvSpPr>
        <p:spPr>
          <a:xfrm>
            <a:off x="25069800" y="27432000"/>
            <a:ext cx="16459200" cy="3787914"/>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a:p>
            <a:pPr marL="400050" algn="ctr"/>
            <a:endParaRPr lang="en-US" sz="5400" dirty="0" smtClean="0">
              <a:solidFill>
                <a:schemeClr val="tx1"/>
              </a:solidFill>
            </a:endParaRPr>
          </a:p>
          <a:p>
            <a:pPr marL="400050" algn="ctr"/>
            <a:endParaRPr lang="en-US" sz="5400" dirty="0" smtClean="0">
              <a:solidFill>
                <a:schemeClr val="tx1"/>
              </a:solidFill>
            </a:endParaRPr>
          </a:p>
        </p:txBody>
      </p:sp>
      <p:sp>
        <p:nvSpPr>
          <p:cNvPr id="30" name="TextBox 29"/>
          <p:cNvSpPr txBox="1"/>
          <p:nvPr/>
        </p:nvSpPr>
        <p:spPr>
          <a:xfrm>
            <a:off x="27432000" y="26517600"/>
            <a:ext cx="12344400" cy="1415772"/>
          </a:xfrm>
          <a:prstGeom prst="rect">
            <a:avLst/>
          </a:prstGeom>
          <a:solidFill>
            <a:schemeClr val="bg1"/>
          </a:solidFill>
        </p:spPr>
        <p:txBody>
          <a:bodyPr wrap="square" rtlCol="0">
            <a:spAutoFit/>
          </a:bodyPr>
          <a:lstStyle/>
          <a:p>
            <a:pPr algn="ctr"/>
            <a:r>
              <a:rPr lang="en-US" dirty="0" smtClean="0"/>
              <a:t>Future Scope</a:t>
            </a:r>
            <a:endParaRPr lang="en-US" dirty="0"/>
          </a:p>
        </p:txBody>
      </p:sp>
    </p:spTree>
    <p:extLst>
      <p:ext uri="{BB962C8B-B14F-4D97-AF65-F5344CB8AC3E}">
        <p14:creationId xmlns="" xmlns:p14="http://schemas.microsoft.com/office/powerpoint/2010/main" val="1596324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lgn="ct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225</Words>
  <Application>Microsoft Macintosh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Rouse</dc:creator>
  <cp:lastModifiedBy>Home</cp:lastModifiedBy>
  <cp:revision>54</cp:revision>
  <dcterms:created xsi:type="dcterms:W3CDTF">2014-07-16T19:03:42Z</dcterms:created>
  <dcterms:modified xsi:type="dcterms:W3CDTF">2014-07-17T20:31:08Z</dcterms:modified>
</cp:coreProperties>
</file>