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7" r:id="rId3"/>
    <p:sldId id="262" r:id="rId5"/>
    <p:sldId id="259" r:id="rId6"/>
    <p:sldId id="261" r:id="rId7"/>
    <p:sldId id="256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000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4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4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18422" y="4227195"/>
            <a:ext cx="10852237" cy="950984"/>
          </a:xfrm>
        </p:spPr>
        <p:txBody>
          <a:bodyPr/>
          <a:p>
            <a:r>
              <a:rPr lang="zh-CN" altLang="en-US">
                <a:sym typeface="+mn-ea"/>
              </a:rPr>
              <a:t>《试论技能形成体系与经济竞争力的关系:英德比较的视角》读后分析</a:t>
            </a:r>
            <a:endParaRPr lang="zh-CN" altLang="en-US">
              <a:sym typeface="+mn-ea"/>
            </a:endParaRPr>
          </a:p>
          <a:p>
            <a:r>
              <a:rPr lang="zh-CN" altLang="en-US"/>
              <a:t>黄旭辉</a:t>
            </a:r>
            <a:endParaRPr lang="zh-CN" altLang="en-US"/>
          </a:p>
        </p:txBody>
      </p:sp>
      <p:sp>
        <p:nvSpPr>
          <p:cNvPr id="19" name="标题 18"/>
          <p:cNvSpPr/>
          <p:nvPr>
            <p:ph type="ctrTitle"/>
          </p:nvPr>
        </p:nvSpPr>
        <p:spPr>
          <a:xfrm>
            <a:off x="418465" y="1457325"/>
            <a:ext cx="10852150" cy="2675255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  <a:uFillTx/>
                <a:sym typeface="+mn-ea"/>
              </a:rPr>
              <a:t>技能</a:t>
            </a:r>
            <a:br>
              <a:rPr lang="zh-CN" altLang="en-US">
                <a:sym typeface="+mn-ea"/>
              </a:rPr>
            </a:br>
            <a:r>
              <a:rPr lang="zh-CN" altLang="en-US">
                <a:solidFill>
                  <a:srgbClr val="FF0000"/>
                </a:solidFill>
                <a:uFillTx/>
                <a:sym typeface="+mn-ea"/>
              </a:rPr>
              <a:t>经济</a:t>
            </a:r>
            <a:br>
              <a:rPr lang="zh-CN" altLang="en-US">
                <a:solidFill>
                  <a:srgbClr val="FF0000"/>
                </a:solidFill>
                <a:uFillTx/>
                <a:sym typeface="+mn-ea"/>
              </a:rPr>
            </a:br>
            <a:r>
              <a:rPr lang="zh-CN" altLang="en-US">
                <a:solidFill>
                  <a:srgbClr val="00B050"/>
                </a:solidFill>
                <a:uFillTx/>
                <a:sym typeface="+mn-ea"/>
              </a:rPr>
              <a:t>关系</a:t>
            </a:r>
            <a:br>
              <a:rPr lang="zh-CN" altLang="en-US">
                <a:sym typeface="+mn-ea"/>
              </a:rPr>
            </a:b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技能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25" y="1296035"/>
            <a:ext cx="2995295" cy="5039995"/>
          </a:xfrm>
        </p:spPr>
        <p:txBody>
          <a:bodyPr/>
          <a:lstStyle/>
          <a:p>
            <a:r>
              <a:rPr lang="en-US" altLang="zh-CN" sz="2400" b="1">
                <a:solidFill>
                  <a:schemeClr val="accent1"/>
                </a:solidFill>
                <a:uFillTx/>
              </a:rPr>
              <a:t>技能形成体系</a:t>
            </a:r>
            <a:endParaRPr lang="en-US" altLang="zh-CN" sz="2400" b="1">
              <a:solidFill>
                <a:schemeClr val="accent1"/>
              </a:solidFill>
              <a:uFillTx/>
            </a:endParaRPr>
          </a:p>
          <a:p>
            <a:r>
              <a:rPr lang="en-US" altLang="zh-CN">
                <a:solidFill>
                  <a:schemeClr val="accent1"/>
                </a:solidFill>
                <a:uFillTx/>
              </a:rPr>
              <a:t>两国技能形成体系比较</a:t>
            </a:r>
            <a:endParaRPr lang="en-US" altLang="zh-CN">
              <a:solidFill>
                <a:schemeClr val="accent1"/>
              </a:solidFill>
              <a:uFillTx/>
            </a:endParaRPr>
          </a:p>
          <a:p>
            <a:endParaRPr lang="en-US" altLang="zh-CN"/>
          </a:p>
          <a:p>
            <a:r>
              <a:rPr lang="en-US" altLang="zh-CN">
                <a:solidFill>
                  <a:srgbClr val="FE0000"/>
                </a:solidFill>
                <a:uFillTx/>
              </a:rPr>
              <a:t>经济竞争力</a:t>
            </a:r>
            <a:endParaRPr lang="en-US" altLang="zh-CN">
              <a:solidFill>
                <a:srgbClr val="FE0000"/>
              </a:solidFill>
              <a:uFillTx/>
            </a:endParaRPr>
          </a:p>
          <a:p>
            <a:r>
              <a:rPr lang="en-US" altLang="zh-CN">
                <a:solidFill>
                  <a:srgbClr val="FE0000"/>
                </a:solidFill>
                <a:uFillTx/>
              </a:rPr>
              <a:t>两国经济竞争力的比较</a:t>
            </a:r>
            <a:endParaRPr lang="en-US" altLang="zh-CN">
              <a:solidFill>
                <a:srgbClr val="FE0000"/>
              </a:solidFill>
              <a:uFillTx/>
            </a:endParaRPr>
          </a:p>
          <a:p>
            <a:endParaRPr lang="en-US" altLang="zh-CN"/>
          </a:p>
          <a:p>
            <a:r>
              <a:rPr>
                <a:solidFill>
                  <a:srgbClr val="00B050"/>
                </a:solidFill>
                <a:uFillTx/>
              </a:rPr>
              <a:t>两国技能形成体系与经济竞争力的关系</a:t>
            </a:r>
            <a:endParaRPr>
              <a:solidFill>
                <a:srgbClr val="00B050"/>
              </a:solidFill>
              <a:uFillTx/>
            </a:endParaRPr>
          </a:p>
          <a:p>
            <a:r>
              <a:rPr>
                <a:solidFill>
                  <a:srgbClr val="00B050"/>
                </a:solidFill>
                <a:uFillTx/>
              </a:rPr>
              <a:t>分析</a:t>
            </a:r>
            <a:endParaRPr>
              <a:solidFill>
                <a:srgbClr val="00B050"/>
              </a:solidFill>
              <a:uFillTx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64585" y="1296035"/>
            <a:ext cx="7857490" cy="5130165"/>
          </a:xfrm>
        </p:spPr>
        <p:txBody>
          <a:bodyPr/>
          <a:p>
            <a:pPr lvl="1"/>
            <a:r>
              <a:rPr lang="zh-CN" altLang="en-US"/>
              <a:t>1. 技能：人力资源的核心要素。</a:t>
            </a:r>
            <a:endParaRPr lang="zh-CN" altLang="en-US"/>
          </a:p>
          <a:p>
            <a:pPr lvl="1"/>
            <a:r>
              <a:rPr lang="zh-CN" altLang="en-US"/>
              <a:t>2. 技能形成体系：即职业教育体系，是政治、文化、生产合力作用的结果。</a:t>
            </a:r>
            <a:endParaRPr lang="zh-CN" altLang="en-US"/>
          </a:p>
          <a:p>
            <a:pPr lvl="1"/>
            <a:r>
              <a:rPr lang="zh-CN" altLang="en-US"/>
              <a:t>3. 人力资源结构：学历等级2级是初级，3级是中级，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4级是本科</a:t>
            </a:r>
            <a:r>
              <a:rPr lang="zh-CN" altLang="en-US"/>
              <a:t>，5级是硕士。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>
                <a:sym typeface="+mn-ea"/>
              </a:rPr>
              <a:t>技能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25" y="1296035"/>
            <a:ext cx="2995295" cy="5039995"/>
          </a:xfrm>
        </p:spPr>
        <p:txBody>
          <a:bodyPr/>
          <a:lstStyle/>
          <a:p>
            <a:r>
              <a:rPr lang="en-US" altLang="zh-CN">
                <a:solidFill>
                  <a:schemeClr val="accent1"/>
                </a:solidFill>
                <a:uFillTx/>
                <a:sym typeface="+mn-ea"/>
              </a:rPr>
              <a:t>技能形成体系</a:t>
            </a:r>
            <a:endParaRPr lang="en-US" altLang="zh-CN">
              <a:solidFill>
                <a:schemeClr val="accent1"/>
              </a:solidFill>
              <a:uFillTx/>
            </a:endParaRPr>
          </a:p>
          <a:p>
            <a:r>
              <a:rPr lang="en-US" altLang="zh-CN" sz="2400" b="1">
                <a:solidFill>
                  <a:schemeClr val="accent1"/>
                </a:solidFill>
                <a:uFillTx/>
                <a:sym typeface="+mn-ea"/>
              </a:rPr>
              <a:t>两国技能形成体系比较</a:t>
            </a:r>
            <a:endParaRPr lang="en-US" altLang="zh-CN" sz="2400" b="1">
              <a:solidFill>
                <a:schemeClr val="accent1"/>
              </a:solidFill>
              <a:uFillTx/>
            </a:endParaRPr>
          </a:p>
          <a:p>
            <a:endParaRPr lang="en-US" altLang="zh-CN"/>
          </a:p>
          <a:p>
            <a:r>
              <a:rPr lang="en-US" altLang="zh-CN">
                <a:solidFill>
                  <a:srgbClr val="FE0000"/>
                </a:solidFill>
                <a:sym typeface="+mn-ea"/>
              </a:rPr>
              <a:t>经济竞争力</a:t>
            </a:r>
            <a:endParaRPr lang="en-US" altLang="zh-CN">
              <a:solidFill>
                <a:srgbClr val="FE0000"/>
              </a:solidFill>
              <a:uFillTx/>
            </a:endParaRPr>
          </a:p>
          <a:p>
            <a:r>
              <a:rPr lang="en-US" altLang="zh-CN">
                <a:solidFill>
                  <a:srgbClr val="FE0000"/>
                </a:solidFill>
                <a:sym typeface="+mn-ea"/>
              </a:rPr>
              <a:t>两国经济竞争力的比较</a:t>
            </a:r>
            <a:endParaRPr lang="en-US" altLang="zh-CN">
              <a:solidFill>
                <a:srgbClr val="FE0000"/>
              </a:solidFill>
              <a:uFillTx/>
            </a:endParaRPr>
          </a:p>
          <a:p>
            <a:endParaRPr lang="en-US" altLang="zh-CN"/>
          </a:p>
          <a:p>
            <a:r>
              <a:rPr>
                <a:solidFill>
                  <a:srgbClr val="00B050"/>
                </a:solidFill>
                <a:sym typeface="+mn-ea"/>
              </a:rPr>
              <a:t>两国技能形成体系与经济竞争力的关系</a:t>
            </a:r>
            <a:endParaRPr>
              <a:solidFill>
                <a:srgbClr val="00B050"/>
              </a:solidFill>
              <a:uFillTx/>
            </a:endParaRPr>
          </a:p>
          <a:p>
            <a:r>
              <a:rPr>
                <a:solidFill>
                  <a:srgbClr val="00B050"/>
                </a:solidFill>
                <a:sym typeface="+mn-ea"/>
              </a:rPr>
              <a:t>分析</a:t>
            </a:r>
            <a:endParaRPr>
              <a:solidFill>
                <a:srgbClr val="00B050"/>
              </a:solidFill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64585" y="1296035"/>
            <a:ext cx="7857490" cy="5130165"/>
          </a:xfrm>
        </p:spPr>
        <p:txBody>
          <a:bodyPr/>
          <a:p>
            <a:r>
              <a:rPr lang="zh-CN" altLang="en-US"/>
              <a:t>1. 现象</a:t>
            </a:r>
            <a:endParaRPr lang="zh-CN" altLang="en-US"/>
          </a:p>
          <a:p>
            <a:pPr lvl="1"/>
            <a:r>
              <a:rPr lang="zh-CN" altLang="en-US"/>
              <a:t>人力资源结构差异：英国哑铃型，德国橄榄型，前者幂律分布（马太效应</a:t>
            </a:r>
            <a:r>
              <a:rPr lang="zh-CN" altLang="en-US"/>
              <a:t>），</a:t>
            </a:r>
            <a:r>
              <a:rPr lang="zh-CN" altLang="en-US"/>
              <a:t>后者正态分布</a:t>
            </a:r>
            <a:r>
              <a:rPr lang="zh-CN" altLang="en-US"/>
              <a:t>。</a:t>
            </a:r>
            <a:endParaRPr lang="zh-CN" altLang="en-US"/>
          </a:p>
          <a:p>
            <a:pPr lvl="1"/>
            <a:r>
              <a:rPr lang="zh-CN" altLang="en-US"/>
              <a:t>义务后技能教育差异：英国政府主导，</a:t>
            </a:r>
            <a:r>
              <a:rPr lang="zh-CN" altLang="en-US">
                <a:sym typeface="+mn-ea"/>
              </a:rPr>
              <a:t>德国雇主主导，后者高积极</a:t>
            </a:r>
            <a:r>
              <a:rPr lang="zh-CN" altLang="en-US">
                <a:sym typeface="+mn-ea"/>
              </a:rPr>
              <a:t>性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 lvl="1"/>
            <a:r>
              <a:rPr lang="zh-CN" altLang="en-US"/>
              <a:t>雇主应对技能短缺差异：德国组织同行通用型职业培训。英国挖墙角。</a:t>
            </a:r>
            <a:endParaRPr lang="zh-CN" altLang="en-US"/>
          </a:p>
          <a:p>
            <a:pPr lvl="1"/>
            <a:r>
              <a:rPr lang="zh-CN" altLang="en-US"/>
              <a:t>国家角色差异：英国“放任型”，德国</a:t>
            </a:r>
            <a:r>
              <a:rPr lang="zh-CN" altLang="en-US"/>
              <a:t>“发展型”。</a:t>
            </a:r>
            <a:endParaRPr lang="zh-CN" altLang="en-US"/>
          </a:p>
          <a:p>
            <a:r>
              <a:rPr lang="zh-CN" altLang="en-US"/>
              <a:t>2. 原因</a:t>
            </a:r>
            <a:endParaRPr lang="zh-CN" altLang="en-US"/>
          </a:p>
          <a:p>
            <a:pPr lvl="1"/>
            <a:r>
              <a:rPr lang="zh-CN" altLang="en-US"/>
              <a:t>1. 德国</a:t>
            </a:r>
            <a:endParaRPr lang="zh-CN" altLang="en-US"/>
          </a:p>
          <a:p>
            <a:pPr lvl="2"/>
            <a:r>
              <a:rPr lang="zh-CN" altLang="en-US"/>
              <a:t>1. 《手工业保护法》、</a:t>
            </a:r>
            <a:r>
              <a:rPr lang="zh-CN" altLang="en-US">
                <a:sym typeface="+mn-ea"/>
              </a:rPr>
              <a:t>《联邦职业教育法》</a:t>
            </a:r>
            <a:r>
              <a:rPr lang="zh-CN" altLang="en-US"/>
              <a:t>的颁布</a:t>
            </a:r>
            <a:endParaRPr lang="zh-CN" altLang="en-US"/>
          </a:p>
          <a:p>
            <a:pPr lvl="2"/>
            <a:r>
              <a:rPr lang="zh-CN" altLang="en-US"/>
              <a:t>2. 历史背景下的集体主义表现出来的整体发展。</a:t>
            </a:r>
            <a:endParaRPr lang="zh-CN" altLang="en-US"/>
          </a:p>
          <a:p>
            <a:pPr lvl="1"/>
            <a:r>
              <a:rPr lang="en-US" altLang="zh-CN"/>
              <a:t>2. </a:t>
            </a:r>
            <a:r>
              <a:rPr lang="zh-CN" altLang="en-US"/>
              <a:t>英国</a:t>
            </a:r>
            <a:endParaRPr lang="zh-CN" altLang="en-US"/>
          </a:p>
          <a:p>
            <a:pPr lvl="2"/>
            <a:r>
              <a:rPr lang="zh-CN" altLang="en-US"/>
              <a:t>1. 应对技能短缺的行为是</a:t>
            </a:r>
            <a:r>
              <a:rPr lang="zh-CN" altLang="en-US"/>
              <a:t>自由主义表现下的培训市场失灵现象。</a:t>
            </a:r>
            <a:endParaRPr lang="zh-CN" altLang="en-US"/>
          </a:p>
          <a:p>
            <a:pPr lvl="2"/>
            <a:r>
              <a:rPr lang="zh-CN" altLang="en-US"/>
              <a:t>2. 《手工业法》废除，是个人主义失灵的结果。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经济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25" y="1296035"/>
            <a:ext cx="2995295" cy="5039995"/>
          </a:xfrm>
        </p:spPr>
        <p:txBody>
          <a:bodyPr/>
          <a:lstStyle/>
          <a:p>
            <a:r>
              <a:rPr lang="en-US" altLang="zh-CN">
                <a:solidFill>
                  <a:schemeClr val="accent1"/>
                </a:solidFill>
                <a:sym typeface="+mn-ea"/>
              </a:rPr>
              <a:t>技能形成体系</a:t>
            </a:r>
            <a:endParaRPr lang="en-US" altLang="zh-CN">
              <a:solidFill>
                <a:schemeClr val="accent1"/>
              </a:solidFill>
              <a:uFillTx/>
            </a:endParaRPr>
          </a:p>
          <a:p>
            <a:r>
              <a:rPr lang="en-US" altLang="zh-CN" b="1">
                <a:solidFill>
                  <a:schemeClr val="accent1"/>
                </a:solidFill>
                <a:sym typeface="+mn-ea"/>
              </a:rPr>
              <a:t>两国技能形成体系比较</a:t>
            </a:r>
            <a:endParaRPr lang="en-US" altLang="zh-CN" b="1">
              <a:solidFill>
                <a:schemeClr val="accent1"/>
              </a:solidFill>
              <a:uFillTx/>
            </a:endParaRPr>
          </a:p>
          <a:p>
            <a:endParaRPr lang="en-US" altLang="zh-CN"/>
          </a:p>
          <a:p>
            <a:r>
              <a:rPr lang="en-US" altLang="zh-CN" sz="2400" b="1">
                <a:solidFill>
                  <a:srgbClr val="FE0000"/>
                </a:solidFill>
                <a:uFillTx/>
                <a:sym typeface="+mn-ea"/>
              </a:rPr>
              <a:t>经济竞争力</a:t>
            </a:r>
            <a:endParaRPr lang="en-US" altLang="zh-CN" sz="2400" b="1">
              <a:solidFill>
                <a:srgbClr val="FE0000"/>
              </a:solidFill>
              <a:uFillTx/>
            </a:endParaRPr>
          </a:p>
          <a:p>
            <a:r>
              <a:rPr lang="en-US" altLang="zh-CN">
                <a:solidFill>
                  <a:srgbClr val="FE0000"/>
                </a:solidFill>
                <a:sym typeface="+mn-ea"/>
              </a:rPr>
              <a:t>两国经济竞争力的比较</a:t>
            </a:r>
            <a:endParaRPr lang="en-US" altLang="zh-CN">
              <a:solidFill>
                <a:srgbClr val="FE0000"/>
              </a:solidFill>
              <a:uFillTx/>
            </a:endParaRPr>
          </a:p>
          <a:p>
            <a:endParaRPr lang="en-US" altLang="zh-CN"/>
          </a:p>
          <a:p>
            <a:r>
              <a:rPr>
                <a:solidFill>
                  <a:srgbClr val="00B050"/>
                </a:solidFill>
                <a:sym typeface="+mn-ea"/>
              </a:rPr>
              <a:t>两国技能形成体系与经济竞争力的关系</a:t>
            </a:r>
            <a:endParaRPr>
              <a:solidFill>
                <a:srgbClr val="00B050"/>
              </a:solidFill>
              <a:uFillTx/>
            </a:endParaRPr>
          </a:p>
          <a:p>
            <a:r>
              <a:rPr>
                <a:solidFill>
                  <a:srgbClr val="00B050"/>
                </a:solidFill>
                <a:sym typeface="+mn-ea"/>
              </a:rPr>
              <a:t>分析</a:t>
            </a:r>
            <a:endParaRPr>
              <a:solidFill>
                <a:srgbClr val="00B050"/>
              </a:solidFill>
              <a:sym typeface="+mn-ea"/>
            </a:endParaRPr>
          </a:p>
          <a:p>
            <a:r>
              <a:rPr cap="small">
                <a:solidFill>
                  <a:srgbClr val="00B050"/>
                </a:solidFill>
                <a:sym typeface="+mn-ea"/>
              </a:rPr>
              <a:t>文献</a:t>
            </a:r>
            <a:endParaRPr cap="small">
              <a:solidFill>
                <a:srgbClr val="00B050"/>
              </a:solidFill>
              <a:uFillTx/>
              <a:sym typeface="+mn-ea"/>
            </a:endParaRPr>
          </a:p>
          <a:p/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64585" y="1296035"/>
            <a:ext cx="7857490" cy="5130165"/>
          </a:xfrm>
        </p:spPr>
        <p:txBody>
          <a:bodyPr/>
          <a:p>
            <a:r>
              <a:rPr lang="zh-CN" altLang="en-US"/>
              <a:t>1. 国家之间的竞争是毫无意义的，只有企业之间才有竞争。</a:t>
            </a:r>
            <a:endParaRPr lang="zh-CN" altLang="en-US"/>
          </a:p>
          <a:p>
            <a:r>
              <a:rPr lang="zh-CN" altLang="en-US"/>
              <a:t>2. 波特提出的观点：要考察一国之经济发展状况，实为把握其生产力状况，亦即国家如何对其物力和人力资源做以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最大化利用</a:t>
            </a:r>
            <a:r>
              <a:rPr lang="zh-CN" altLang="en-US"/>
              <a:t>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经济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25" y="1296035"/>
            <a:ext cx="2995295" cy="5039995"/>
          </a:xfrm>
        </p:spPr>
        <p:txBody>
          <a:bodyPr/>
          <a:lstStyle/>
          <a:p>
            <a:r>
              <a:rPr lang="en-US" altLang="zh-CN">
                <a:solidFill>
                  <a:schemeClr val="accent1"/>
                </a:solidFill>
                <a:sym typeface="+mn-ea"/>
              </a:rPr>
              <a:t>技能形成体系</a:t>
            </a:r>
            <a:endParaRPr lang="en-US" altLang="zh-CN">
              <a:solidFill>
                <a:schemeClr val="accent1"/>
              </a:solidFill>
              <a:uFillTx/>
            </a:endParaRPr>
          </a:p>
          <a:p>
            <a:r>
              <a:rPr lang="en-US" altLang="zh-CN" b="1">
                <a:solidFill>
                  <a:schemeClr val="accent1"/>
                </a:solidFill>
                <a:sym typeface="+mn-ea"/>
              </a:rPr>
              <a:t>两国技能形成体系比较</a:t>
            </a:r>
            <a:endParaRPr lang="en-US" altLang="zh-CN" b="1">
              <a:solidFill>
                <a:schemeClr val="accent1"/>
              </a:solidFill>
              <a:uFillTx/>
            </a:endParaRPr>
          </a:p>
          <a:p>
            <a:endParaRPr lang="en-US" altLang="zh-CN"/>
          </a:p>
          <a:p>
            <a:r>
              <a:rPr lang="en-US" altLang="zh-CN">
                <a:solidFill>
                  <a:srgbClr val="FE0000"/>
                </a:solidFill>
                <a:sym typeface="+mn-ea"/>
              </a:rPr>
              <a:t>经济竞争力</a:t>
            </a:r>
            <a:endParaRPr lang="en-US" altLang="zh-CN">
              <a:solidFill>
                <a:srgbClr val="FE0000"/>
              </a:solidFill>
              <a:uFillTx/>
            </a:endParaRPr>
          </a:p>
          <a:p>
            <a:r>
              <a:rPr lang="en-US" altLang="zh-CN" sz="2400" b="1">
                <a:solidFill>
                  <a:srgbClr val="FE0000"/>
                </a:solidFill>
                <a:uFillTx/>
                <a:sym typeface="+mn-ea"/>
              </a:rPr>
              <a:t>两国经济竞争力的比较</a:t>
            </a:r>
            <a:endParaRPr lang="en-US" altLang="zh-CN" sz="2400" b="1">
              <a:solidFill>
                <a:srgbClr val="FE0000"/>
              </a:solidFill>
              <a:uFillTx/>
            </a:endParaRPr>
          </a:p>
          <a:p>
            <a:endParaRPr lang="en-US" altLang="zh-CN"/>
          </a:p>
          <a:p>
            <a:r>
              <a:rPr>
                <a:solidFill>
                  <a:srgbClr val="00B050"/>
                </a:solidFill>
                <a:sym typeface="+mn-ea"/>
              </a:rPr>
              <a:t>两国技能形成体系与经济竞争力的关系</a:t>
            </a:r>
            <a:endParaRPr>
              <a:solidFill>
                <a:srgbClr val="00B050"/>
              </a:solidFill>
              <a:uFillTx/>
            </a:endParaRPr>
          </a:p>
          <a:p>
            <a:r>
              <a:rPr>
                <a:solidFill>
                  <a:srgbClr val="00B050"/>
                </a:solidFill>
                <a:sym typeface="+mn-ea"/>
              </a:rPr>
              <a:t>分析</a:t>
            </a:r>
            <a:endParaRPr>
              <a:solidFill>
                <a:srgbClr val="00B050"/>
              </a:solidFill>
              <a:sym typeface="+mn-ea"/>
            </a:endParaRPr>
          </a:p>
          <a:p>
            <a:r>
              <a:rPr cap="small">
                <a:solidFill>
                  <a:srgbClr val="00B050"/>
                </a:solidFill>
                <a:sym typeface="+mn-ea"/>
              </a:rPr>
              <a:t>文献</a:t>
            </a:r>
            <a:endParaRPr cap="small">
              <a:solidFill>
                <a:srgbClr val="00B050"/>
              </a:solidFill>
              <a:uFillTx/>
              <a:sym typeface="+mn-ea"/>
            </a:endParaRPr>
          </a:p>
          <a:p/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64585" y="1296035"/>
            <a:ext cx="7857490" cy="5039995"/>
          </a:xfrm>
        </p:spPr>
        <p:txBody>
          <a:bodyPr/>
          <a:p>
            <a:r>
              <a:rPr lang="zh-CN" altLang="en-US"/>
              <a:t>1. 现象</a:t>
            </a:r>
            <a:endParaRPr lang="zh-CN" altLang="en-US"/>
          </a:p>
          <a:p>
            <a:pPr lvl="1"/>
            <a:r>
              <a:rPr lang="zh-CN" altLang="en-US"/>
              <a:t>1. 国家层面比较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2. 产业层面的比较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3. 企业层面的比较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0"/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4221480" y="2182495"/>
          <a:ext cx="7300595" cy="826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185"/>
                <a:gridCol w="1510030"/>
                <a:gridCol w="1156335"/>
                <a:gridCol w="1627505"/>
                <a:gridCol w="1526540"/>
              </a:tblGrid>
              <a:tr h="4387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产量/每小时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人均产量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人均收入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人均国内生产总值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劳动力参与率</a:t>
                      </a:r>
                      <a:endParaRPr lang="zh-CN" altLang="en-US" sz="1400"/>
                    </a:p>
                  </a:txBody>
                  <a:tcPr/>
                </a:tc>
              </a:tr>
              <a:tr h="3873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德国↑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英国略高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德国平等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英国↑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英国↑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4"/>
            </p:custDataLst>
          </p:nvPr>
        </p:nvGraphicFramePr>
        <p:xfrm>
          <a:off x="4221480" y="3585845"/>
          <a:ext cx="73018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955"/>
                <a:gridCol w="2433955"/>
                <a:gridCol w="243395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制造业部门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知识密集型行业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总体生产力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德国</a:t>
                      </a:r>
                      <a:r>
                        <a:rPr lang="en-US" altLang="zh-CN"/>
                        <a:t>↑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英国↑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 德国</a:t>
                      </a:r>
                      <a:r>
                        <a:rPr lang="en-US" altLang="zh-CN" sz="1800">
                          <a:sym typeface="+mn-ea"/>
                        </a:rPr>
                        <a:t>↑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5"/>
            </p:custDataLst>
          </p:nvPr>
        </p:nvGraphicFramePr>
        <p:xfrm>
          <a:off x="4221480" y="4763770"/>
          <a:ext cx="730377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4590"/>
                <a:gridCol w="2434590"/>
                <a:gridCol w="243459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质量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知识型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产品多样性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 德国</a:t>
                      </a:r>
                      <a:r>
                        <a:rPr lang="en-US" altLang="zh-CN" sz="1800">
                          <a:sym typeface="+mn-ea"/>
                        </a:rPr>
                        <a:t>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英国↑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 德国</a:t>
                      </a:r>
                      <a:r>
                        <a:rPr lang="en-US" altLang="zh-CN" sz="1800">
                          <a:sym typeface="+mn-ea"/>
                        </a:rPr>
                        <a:t>↑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>
                <a:sym typeface="+mn-ea"/>
              </a:rPr>
              <a:t>关系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25" y="1296035"/>
            <a:ext cx="2995295" cy="5039995"/>
          </a:xfrm>
        </p:spPr>
        <p:txBody>
          <a:bodyPr/>
          <a:lstStyle/>
          <a:p>
            <a:r>
              <a:rPr lang="en-US" altLang="zh-CN">
                <a:solidFill>
                  <a:schemeClr val="accent1"/>
                </a:solidFill>
                <a:sym typeface="+mn-ea"/>
              </a:rPr>
              <a:t>技能形成体系</a:t>
            </a:r>
            <a:endParaRPr lang="en-US" altLang="zh-CN">
              <a:solidFill>
                <a:schemeClr val="accent1"/>
              </a:solidFill>
              <a:uFillTx/>
            </a:endParaRPr>
          </a:p>
          <a:p>
            <a:r>
              <a:rPr lang="en-US" altLang="zh-CN" b="1">
                <a:solidFill>
                  <a:schemeClr val="accent1"/>
                </a:solidFill>
                <a:sym typeface="+mn-ea"/>
              </a:rPr>
              <a:t>两国技能形成体系比较</a:t>
            </a:r>
            <a:endParaRPr lang="en-US" altLang="zh-CN" b="1">
              <a:solidFill>
                <a:schemeClr val="accent1"/>
              </a:solidFill>
              <a:uFillTx/>
            </a:endParaRPr>
          </a:p>
          <a:p>
            <a:endParaRPr lang="en-US" altLang="zh-CN"/>
          </a:p>
          <a:p>
            <a:r>
              <a:rPr lang="en-US" altLang="zh-CN">
                <a:solidFill>
                  <a:srgbClr val="FE0000"/>
                </a:solidFill>
                <a:sym typeface="+mn-ea"/>
              </a:rPr>
              <a:t>经济竞争力</a:t>
            </a:r>
            <a:endParaRPr lang="en-US" altLang="zh-CN">
              <a:solidFill>
                <a:srgbClr val="FE0000"/>
              </a:solidFill>
              <a:uFillTx/>
            </a:endParaRPr>
          </a:p>
          <a:p>
            <a:r>
              <a:rPr lang="en-US" altLang="zh-CN">
                <a:solidFill>
                  <a:srgbClr val="FE0000"/>
                </a:solidFill>
                <a:sym typeface="+mn-ea"/>
              </a:rPr>
              <a:t>两国经济竞争力的比较</a:t>
            </a:r>
            <a:endParaRPr lang="en-US" altLang="zh-CN">
              <a:solidFill>
                <a:srgbClr val="FE0000"/>
              </a:solidFill>
              <a:uFillTx/>
            </a:endParaRPr>
          </a:p>
          <a:p>
            <a:endParaRPr lang="en-US" altLang="zh-CN"/>
          </a:p>
          <a:p>
            <a:r>
              <a:rPr sz="2400" b="1">
                <a:solidFill>
                  <a:srgbClr val="00B050"/>
                </a:solidFill>
                <a:uFillTx/>
                <a:sym typeface="+mn-ea"/>
              </a:rPr>
              <a:t>两国技能形成体系与经济竞争力的关系</a:t>
            </a:r>
            <a:endParaRPr sz="2400" b="1">
              <a:solidFill>
                <a:srgbClr val="00B050"/>
              </a:solidFill>
              <a:uFillTx/>
            </a:endParaRPr>
          </a:p>
          <a:p>
            <a:r>
              <a:rPr>
                <a:solidFill>
                  <a:srgbClr val="00B050"/>
                </a:solidFill>
                <a:sym typeface="+mn-ea"/>
              </a:rPr>
              <a:t>分析</a:t>
            </a:r>
            <a:endParaRPr>
              <a:solidFill>
                <a:srgbClr val="00B050"/>
              </a:solidFill>
              <a:sym typeface="+mn-ea"/>
            </a:endParaRPr>
          </a:p>
          <a:p>
            <a:r>
              <a:rPr cap="small">
                <a:solidFill>
                  <a:srgbClr val="00B050"/>
                </a:solidFill>
                <a:sym typeface="+mn-ea"/>
              </a:rPr>
              <a:t>文献</a:t>
            </a:r>
            <a:endParaRPr cap="small">
              <a:solidFill>
                <a:srgbClr val="00B050"/>
              </a:solidFill>
              <a:uFillTx/>
              <a:sym typeface="+mn-ea"/>
            </a:endParaRPr>
          </a:p>
          <a:p/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64585" y="1296035"/>
            <a:ext cx="7857490" cy="5130165"/>
          </a:xfrm>
        </p:spPr>
        <p:txBody>
          <a:bodyPr/>
          <a:p>
            <a:r>
              <a:rPr lang="zh-CN" altLang="en-US"/>
              <a:t>1. 德国加强劳动力生产能力，是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所有后发工业经济体腾飞的必由之路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早期英国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掠夺</a:t>
            </a:r>
            <a:r>
              <a:rPr lang="zh-CN" altLang="en-US"/>
              <a:t>的资本发展高端行业。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就这两国相比而言，优劣互补，经济接近，加之历史原因，较难但一说哪种经济结构好，但可以看到的是德国的更健壮。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>
                <a:sym typeface="+mn-ea"/>
              </a:rPr>
              <a:t>分析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25" y="1296035"/>
            <a:ext cx="2995295" cy="5039995"/>
          </a:xfrm>
        </p:spPr>
        <p:txBody>
          <a:bodyPr/>
          <a:lstStyle/>
          <a:p>
            <a:r>
              <a:rPr lang="en-US" altLang="zh-CN">
                <a:solidFill>
                  <a:schemeClr val="accent1"/>
                </a:solidFill>
                <a:sym typeface="+mn-ea"/>
              </a:rPr>
              <a:t>技能形成体系</a:t>
            </a:r>
            <a:endParaRPr lang="en-US" altLang="zh-CN">
              <a:solidFill>
                <a:schemeClr val="accent1"/>
              </a:solidFill>
              <a:uFillTx/>
            </a:endParaRPr>
          </a:p>
          <a:p>
            <a:r>
              <a:rPr lang="en-US" altLang="zh-CN" b="1">
                <a:solidFill>
                  <a:schemeClr val="accent1"/>
                </a:solidFill>
                <a:sym typeface="+mn-ea"/>
              </a:rPr>
              <a:t>两国技能形成体系比较</a:t>
            </a:r>
            <a:endParaRPr lang="en-US" altLang="zh-CN" b="1">
              <a:solidFill>
                <a:schemeClr val="accent1"/>
              </a:solidFill>
              <a:uFillTx/>
            </a:endParaRPr>
          </a:p>
          <a:p>
            <a:endParaRPr lang="en-US" altLang="zh-CN"/>
          </a:p>
          <a:p>
            <a:r>
              <a:rPr lang="en-US" altLang="zh-CN">
                <a:solidFill>
                  <a:srgbClr val="FE0000"/>
                </a:solidFill>
                <a:sym typeface="+mn-ea"/>
              </a:rPr>
              <a:t>经济竞争力</a:t>
            </a:r>
            <a:endParaRPr lang="en-US" altLang="zh-CN">
              <a:solidFill>
                <a:srgbClr val="FE0000"/>
              </a:solidFill>
              <a:uFillTx/>
            </a:endParaRPr>
          </a:p>
          <a:p>
            <a:r>
              <a:rPr lang="en-US" altLang="zh-CN">
                <a:solidFill>
                  <a:srgbClr val="FE0000"/>
                </a:solidFill>
                <a:sym typeface="+mn-ea"/>
              </a:rPr>
              <a:t>两国经济竞争力的比较</a:t>
            </a:r>
            <a:endParaRPr lang="en-US" altLang="zh-CN">
              <a:solidFill>
                <a:srgbClr val="FE0000"/>
              </a:solidFill>
              <a:uFillTx/>
            </a:endParaRPr>
          </a:p>
          <a:p>
            <a:endParaRPr lang="en-US" altLang="zh-CN"/>
          </a:p>
          <a:p>
            <a:r>
              <a:rPr>
                <a:solidFill>
                  <a:srgbClr val="00B050"/>
                </a:solidFill>
                <a:sym typeface="+mn-ea"/>
              </a:rPr>
              <a:t>两国技能形成体系与经济竞争力的关系</a:t>
            </a:r>
            <a:endParaRPr>
              <a:solidFill>
                <a:srgbClr val="00B050"/>
              </a:solidFill>
              <a:uFillTx/>
            </a:endParaRPr>
          </a:p>
          <a:p>
            <a:r>
              <a:rPr sz="2400" b="1">
                <a:solidFill>
                  <a:srgbClr val="00B050"/>
                </a:solidFill>
                <a:uFillTx/>
                <a:sym typeface="+mn-ea"/>
              </a:rPr>
              <a:t>分析</a:t>
            </a:r>
            <a:endParaRPr sz="2400" b="1">
              <a:solidFill>
                <a:srgbClr val="00B050"/>
              </a:solidFill>
              <a:uFillTx/>
              <a:sym typeface="+mn-ea"/>
            </a:endParaRPr>
          </a:p>
          <a:p>
            <a:r>
              <a:rPr cap="small">
                <a:solidFill>
                  <a:srgbClr val="00B050"/>
                </a:solidFill>
                <a:uFillTx/>
                <a:sym typeface="+mn-ea"/>
              </a:rPr>
              <a:t>文献</a:t>
            </a:r>
            <a:endParaRPr cap="small">
              <a:solidFill>
                <a:srgbClr val="00B050"/>
              </a:solidFill>
              <a:uFillTx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64585" y="1296035"/>
            <a:ext cx="7857490" cy="5130165"/>
          </a:xfrm>
        </p:spPr>
        <p:txBody>
          <a:bodyPr/>
          <a:p>
            <a:r>
              <a:rPr lang="zh-CN" altLang="en-US"/>
              <a:t>1. </a:t>
            </a:r>
            <a:r>
              <a:rPr lang="zh-CN" altLang="en-US" b="1"/>
              <a:t>职业教育对英德两国的影响？</a:t>
            </a:r>
            <a:endParaRPr lang="zh-CN" altLang="en-US" b="1"/>
          </a:p>
          <a:p>
            <a:pPr lvl="1"/>
            <a:r>
              <a:rPr lang="zh-CN" altLang="en-US"/>
              <a:t>1. 英国高端型经济超过德国，德国机械工业型经济超过英国。</a:t>
            </a:r>
            <a:endParaRPr lang="zh-CN" altLang="en-US"/>
          </a:p>
          <a:p>
            <a:pPr lvl="1"/>
            <a:r>
              <a:rPr lang="zh-CN" altLang="en-US"/>
              <a:t>2. 英国发展不平衡，贫富差异大，幸福感可能较低，德国反之，更理想。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2. </a:t>
            </a:r>
            <a:r>
              <a:rPr lang="zh-CN" altLang="en-US" b="1"/>
              <a:t>职业教育对发展中国家的影响？</a:t>
            </a:r>
            <a:endParaRPr lang="zh-CN" altLang="en-US"/>
          </a:p>
          <a:p>
            <a:pPr lvl="1"/>
            <a:r>
              <a:rPr lang="zh-CN" altLang="en-US"/>
              <a:t>1. 是所有后发工业经济体腾飞的必由之路，德国教育模式更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符合中国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3. </a:t>
            </a:r>
            <a:r>
              <a:rPr lang="zh-CN" altLang="en-US" b="1"/>
              <a:t>如何发展职业教育？</a:t>
            </a:r>
            <a:endParaRPr lang="zh-CN" altLang="en-US"/>
          </a:p>
          <a:p>
            <a:pPr lvl="1"/>
            <a:r>
              <a:rPr lang="zh-CN" altLang="en-US"/>
              <a:t>1. 《德国职业教育分析及对我国职业教育启示》，朝着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应用型本科</a:t>
            </a:r>
            <a:r>
              <a:rPr lang="zh-CN" altLang="en-US"/>
              <a:t>或更高方向发展，符合双高发展。</a:t>
            </a:r>
            <a:endParaRPr lang="zh-CN" altLang="en-US"/>
          </a:p>
          <a:p>
            <a:pPr lvl="1"/>
            <a:r>
              <a:rPr lang="zh-CN" altLang="en-US"/>
              <a:t>2. 《职业院校全面开展职业培训的困境和出路——基于英国、德国职业教育培训立法的启示》，要求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法律保护</a:t>
            </a:r>
            <a:r>
              <a:rPr lang="zh-CN" altLang="en-US"/>
              <a:t>职业教育的教学质量。</a:t>
            </a:r>
            <a:endParaRPr lang="zh-CN" altLang="en-US"/>
          </a:p>
          <a:p>
            <a:pPr lvl="1"/>
            <a:r>
              <a:rPr lang="zh-CN" altLang="en-US"/>
              <a:t>3. 《德国双元制职业教育对中小企业劳动力短缺的启示》，要加强职业教育到企业的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过渡和容错</a:t>
            </a:r>
            <a:r>
              <a:rPr lang="zh-CN" altLang="en-US"/>
              <a:t>，如增加专业选择机会，和上岗考试机会</a:t>
            </a:r>
            <a:r>
              <a:rPr lang="zh-CN" altLang="en-US"/>
              <a:t>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>
                <a:sym typeface="+mn-ea"/>
              </a:rPr>
              <a:t>分析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25" y="1296035"/>
            <a:ext cx="2995295" cy="5039995"/>
          </a:xfrm>
        </p:spPr>
        <p:txBody>
          <a:bodyPr/>
          <a:lstStyle/>
          <a:p>
            <a:r>
              <a:rPr lang="en-US" altLang="zh-CN">
                <a:solidFill>
                  <a:schemeClr val="accent1"/>
                </a:solidFill>
                <a:sym typeface="+mn-ea"/>
              </a:rPr>
              <a:t>技能形成体系</a:t>
            </a:r>
            <a:endParaRPr lang="en-US" altLang="zh-CN">
              <a:solidFill>
                <a:schemeClr val="accent1"/>
              </a:solidFill>
              <a:uFillTx/>
            </a:endParaRPr>
          </a:p>
          <a:p>
            <a:r>
              <a:rPr lang="en-US" altLang="zh-CN" b="1">
                <a:solidFill>
                  <a:schemeClr val="accent1"/>
                </a:solidFill>
                <a:sym typeface="+mn-ea"/>
              </a:rPr>
              <a:t>两国技能形成体系比较</a:t>
            </a:r>
            <a:endParaRPr lang="en-US" altLang="zh-CN" b="1">
              <a:solidFill>
                <a:schemeClr val="accent1"/>
              </a:solidFill>
              <a:uFillTx/>
            </a:endParaRPr>
          </a:p>
          <a:p>
            <a:endParaRPr lang="en-US" altLang="zh-CN"/>
          </a:p>
          <a:p>
            <a:r>
              <a:rPr lang="en-US" altLang="zh-CN">
                <a:solidFill>
                  <a:srgbClr val="FE0000"/>
                </a:solidFill>
                <a:sym typeface="+mn-ea"/>
              </a:rPr>
              <a:t>经济竞争力</a:t>
            </a:r>
            <a:endParaRPr lang="en-US" altLang="zh-CN">
              <a:solidFill>
                <a:srgbClr val="FE0000"/>
              </a:solidFill>
              <a:uFillTx/>
            </a:endParaRPr>
          </a:p>
          <a:p>
            <a:r>
              <a:rPr lang="en-US" altLang="zh-CN">
                <a:solidFill>
                  <a:srgbClr val="FE0000"/>
                </a:solidFill>
                <a:sym typeface="+mn-ea"/>
              </a:rPr>
              <a:t>两国经济竞争力的比较</a:t>
            </a:r>
            <a:endParaRPr lang="en-US" altLang="zh-CN">
              <a:solidFill>
                <a:srgbClr val="FE0000"/>
              </a:solidFill>
              <a:uFillTx/>
            </a:endParaRPr>
          </a:p>
          <a:p>
            <a:endParaRPr lang="en-US" altLang="zh-CN"/>
          </a:p>
          <a:p>
            <a:r>
              <a:rPr>
                <a:solidFill>
                  <a:srgbClr val="00B050"/>
                </a:solidFill>
                <a:sym typeface="+mn-ea"/>
              </a:rPr>
              <a:t>两国技能形成体系与经济竞争力的关系</a:t>
            </a:r>
            <a:endParaRPr>
              <a:solidFill>
                <a:srgbClr val="00B050"/>
              </a:solidFill>
              <a:uFillTx/>
            </a:endParaRPr>
          </a:p>
          <a:p>
            <a:r>
              <a:rPr>
                <a:solidFill>
                  <a:srgbClr val="00B050"/>
                </a:solidFill>
                <a:uFillTx/>
                <a:sym typeface="+mn-ea"/>
              </a:rPr>
              <a:t>分析</a:t>
            </a:r>
            <a:endParaRPr>
              <a:solidFill>
                <a:srgbClr val="00B050"/>
              </a:solidFill>
              <a:uFillTx/>
              <a:sym typeface="+mn-ea"/>
            </a:endParaRPr>
          </a:p>
          <a:p>
            <a:r>
              <a:rPr sz="2400" b="1">
                <a:solidFill>
                  <a:srgbClr val="00B050"/>
                </a:solidFill>
                <a:uFillTx/>
                <a:sym typeface="+mn-ea"/>
              </a:rPr>
              <a:t>文献</a:t>
            </a:r>
            <a:endParaRPr sz="2400" b="1">
              <a:solidFill>
                <a:srgbClr val="00B050"/>
              </a:solidFill>
              <a:uFillTx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64585" y="1296035"/>
            <a:ext cx="7857490" cy="5130165"/>
          </a:xfrm>
        </p:spPr>
        <p:txBody>
          <a:bodyPr/>
          <a:p>
            <a:r>
              <a:rPr lang="en-US" altLang="zh-CN"/>
              <a:t>1. </a:t>
            </a:r>
            <a:r>
              <a:rPr lang="zh-CN" altLang="en-US"/>
              <a:t>中国知网 </a:t>
            </a:r>
            <a:r>
              <a:rPr lang="zh-CN" altLang="en-US">
                <a:sym typeface="+mn-ea"/>
              </a:rPr>
              <a:t>《德国职业教育分析及对我国职业教育启示》</a:t>
            </a:r>
            <a:endParaRPr lang="zh-CN" altLang="en-US">
              <a:sym typeface="+mn-ea"/>
            </a:endParaRPr>
          </a:p>
          <a:p>
            <a:r>
              <a:rPr lang="en-US" altLang="zh-CN"/>
              <a:t>2. </a:t>
            </a:r>
            <a:r>
              <a:rPr lang="zh-CN" altLang="en-US"/>
              <a:t>中国知网 </a:t>
            </a:r>
            <a:r>
              <a:rPr lang="zh-CN" altLang="en-US">
                <a:sym typeface="+mn-ea"/>
              </a:rPr>
              <a:t>《职业院校全面开展职业培训的困境和出路——基于英国、德国职业教育培训立法的启示》</a:t>
            </a:r>
            <a:endParaRPr lang="zh-CN" altLang="en-US">
              <a:sym typeface="+mn-ea"/>
            </a:endParaRPr>
          </a:p>
          <a:p>
            <a:r>
              <a:rPr lang="en-US" altLang="zh-CN"/>
              <a:t>3. </a:t>
            </a:r>
            <a:r>
              <a:rPr lang="zh-CN" altLang="en-US"/>
              <a:t>中国知网 </a:t>
            </a:r>
            <a:r>
              <a:rPr lang="zh-CN" altLang="en-US">
                <a:sym typeface="+mn-ea"/>
              </a:rPr>
              <a:t>《德国双元制职业教育对中小企业劳动力短缺的启示》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感谢观看，欢迎点评！</a:t>
            </a:r>
            <a:endParaRPr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黄旭辉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SLIDE_ID" val="custom20187308_2"/>
  <p:tag name="KSO_WM_TEMPLATE_SUBCATEGORY" val="19"/>
  <p:tag name="KSO_WM_TEMPLATE_MASTER_TYPE" val="0"/>
  <p:tag name="KSO_WM_TEMPLATE_COLOR_TYPE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63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6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9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TABLE_BEAUTIFY" val="smartTable{c5300f72-8424-447b-a881-7a2de15e2c58}"/>
</p:tagLst>
</file>

<file path=ppt/tags/tag75.xml><?xml version="1.0" encoding="utf-8"?>
<p:tagLst xmlns:p="http://schemas.openxmlformats.org/presentationml/2006/main">
  <p:tag name="KSO_WM_UNIT_TABLE_BEAUTIFY" val="smartTable{8affb84b-7706-4dd1-b776-c23d148ce49d}"/>
</p:tagLst>
</file>

<file path=ppt/tags/tag76.xml><?xml version="1.0" encoding="utf-8"?>
<p:tagLst xmlns:p="http://schemas.openxmlformats.org/presentationml/2006/main">
  <p:tag name="KSO_WM_UNIT_TABLE_BEAUTIFY" val="smartTable{4da5526e-fdcd-45b1-a365-a4a2eb66cbe9}"/>
</p:tagLst>
</file>

<file path=ppt/tags/tag7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8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1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1506</Words>
  <Application>WPS 演示</Application>
  <PresentationFormat>宽屏</PresentationFormat>
  <Paragraphs>189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 Unicode MS</vt:lpstr>
      <vt:lpstr>Office 主题​​</vt:lpstr>
      <vt:lpstr>技能 经济 关系 </vt:lpstr>
      <vt:lpstr>技能</vt:lpstr>
      <vt:lpstr>技能</vt:lpstr>
      <vt:lpstr>经济</vt:lpstr>
      <vt:lpstr>经济</vt:lpstr>
      <vt:lpstr>关系</vt:lpstr>
      <vt:lpstr>分析</vt:lpstr>
      <vt:lpstr>分析</vt:lpstr>
      <vt:lpstr>感谢观看，欢迎点评！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黄旭</cp:lastModifiedBy>
  <cp:revision>96</cp:revision>
  <dcterms:created xsi:type="dcterms:W3CDTF">2019-06-19T02:08:00Z</dcterms:created>
  <dcterms:modified xsi:type="dcterms:W3CDTF">2020-10-14T10:37:39Z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